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8-28T16:15:26.016"/>
    </inkml:context>
    <inkml:brush xml:id="br0">
      <inkml:brushProperty name="width" value="0.1" units="cm"/>
      <inkml:brushProperty name="height" value="0.1" units="cm"/>
      <inkml:brushProperty name="color" value="#ED1C24"/>
    </inkml:brush>
  </inkml:definitions>
  <inkml:trace contextRef="#ctx0" brushRef="#br0">9131 4214,'0'0,"0"0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8-28T16:15:30.646"/>
    </inkml:context>
    <inkml:brush xml:id="br0">
      <inkml:brushProperty name="width" value="0.1" units="cm"/>
      <inkml:brushProperty name="height" value="0.1" units="cm"/>
      <inkml:brushProperty name="color" value="#ED1C24"/>
    </inkml:brush>
  </inkml:definitions>
  <inkml:trace contextRef="#ctx0" brushRef="#br0">9860 4554,'0'0,"0"0</inkml:trace>
  <inkml:trace contextRef="#ctx0" brushRef="#br0" timeOffset="1110">8200 4370,'0'0,"0"0</inkml:trace>
  <inkml:trace contextRef="#ctx0" brushRef="#br0" timeOffset="1572">9270 4296,'0'0,"0"0</inkml:trace>
  <inkml:trace contextRef="#ctx0" brushRef="#br0" timeOffset="3196">12700 4738,'0'0</inkml:trace>
  <inkml:trace contextRef="#ctx0" brushRef="#br0" timeOffset="72451">859 4702,'-37'-74,"0"-37,-111-73,1 36,-38-73,111 132,38-117,-17 24,32 106,-53-145,73 217,-35-213,26 157,20-102,-10 52,0-1,31-72,-25 145,68-146,-64 159,91-135,-50 75,8 60,-8-52,-28 43,14-21,0 36,37-18,36 0,1 37,0 0,-75 0,38 0,-37-73,0-1,37-74,-37 38,-22 65,80-58,53-44,73-38,74 1,0 0,-84 79,-126 62,210-67,-74 110,-162 0,140-37,-70 18,-36 38,92-19,-149 0,148 74,-160-65,100 55,60 10,-36 37,-101-76,90 40,-26 36,-37-74,-37 0,-37-1,37-36,0 0,36 0,-41 0,84-73,68-38,111 37,-246 62,234-86,-151 54,68 51,0-32,-104 13,162 12,-247 0,236 37,-174-27,38 17,74 47,-63 17,-97-72,49 36,0 1,37 91,-38-36,1-74,0 0,-37-1,-24-23,11-26,50 13,36-73,38-38,110 0,-160 70,62 9,52-21,-129 32,171-15,-249 35,290-36,-194 25,93 24,-19-12,-55 0,131 0,-207 0,251 0,-261 0,190 74,-99-38,9-35,8 70,-63-32,109 55,-155-77,152 94,-127-77,31 79,26 2,-82-82,26 26,-44 29,58 60,1 36,-46-99,-19-59,28 47,-22-43,44-60,15 30,45-29,-91 22,157 7,-111 0,36 0,111 36,-36 38,-25 119,-136-165,87 231,-86-201,24 252,-12-125,-37-38,0 70,0-176,0 180,0-196,-37 172,32-166,-27 159,13-79,-73-38,-55 112,-38 36,-87-17,249-187,-383 167,285-128,-127-1,79-4,6-65,-13 14,131 0,-176 37,197-33,-174-8,116 4,17 0,-60 0,102 0,-39 0,-23 0,11 37,-37-37,50 30,48-23,-19 9,-46 41,32-27,-56 88,-82 29,-73 7,145-86,-294 42,384-104,-399 62,266-42,-59-52,-5 4,70 7,-111-17,224 27,-259-69,250 63,-168-51,96 28,-24-43,-32 3,88 37,-84-64,153 92,-168-65,127 51,3 9,-1-4,36-1,-54-18,-1 37,0 0,44 0,-14 74,-66 37,-38 36,-59-43,193-97,-281 67,208-53,-158 68,86-36,-14-69,-94 16,201 0,-266 37,286-32,-203-47,132 27,-98 30,58-37,56 7,-151-57,246 71,-215-73,161 54,-102-34,59 19,59-4,-30 2,-37 1,42 8,28-18,-70 9,37 0,-37 37,76 0,-40-37,-36 37,37-37,1-36,46 46,54-94,9-100,-17 112,-1-77,13 33,-25 121,-6 32</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8-28T16:16:47.350"/>
    </inkml:context>
    <inkml:brush xml:id="br0">
      <inkml:brushProperty name="width" value="0.1" units="cm"/>
      <inkml:brushProperty name="height" value="0.1" units="cm"/>
      <inkml:brushProperty name="color" value="#ED1C24"/>
    </inkml:brush>
  </inkml:definitions>
  <inkml:trace contextRef="#ctx0" brushRef="#br0">2564 479,'-37'0,"-73"0,55 0,-112 74,-39 15,154-67,-169 199,180-180,-140 139,89-87,-37 109,-49 1,98-111,-174 234,249-320,-216 326,74 37,88-174,7-22,15 159,0-37,35-281,4 230,-2-177,0 88,22-24,-7-41,52 44,-60-121,103 135,-86-117,63 48,-32-23,38-38,17 56,1-37,-37 37,-46-47,-56 19,28 28,-74 110,-72-8,108-130,-147 212,159-222,-132 223,86-145,-4 67,26 19,26-105,-13 200,37-292,-36 326,25-231,-15 135,7-67,38 37,11 102,-23-241,29 268,-30-285,62 274,-35-158,45-67,-5 74,-35-82,32 53,-67-135,108 142,-84-112,94 112,-53-62,-26-61,106 85,-38-82,-73-19,111 28,-37 0,-38-37,-42 0,-25 0,31 0,-9 28,-19-19,65 101,110 75,46 15,-165-142,267 200,-298-232,264 169,-158-102,16-2,73 11,-126-56,225 27,-324-72,328 72,-240-52,184-5,-91 3,-38-38,121-10,-204 21,269-28,-306 33,278-68,-164 39,13-84,-7 43,1-1,85-26,-208 89,196-136,-177 117,60-51,-50 40,-34 8,33-20,-33 33,17-17,-37 74,37-74,0 37,37 0,0 0,73 37,111 36,-173-48,126 24,19 2,-128-28,254 48,-344-68,320 34,-258-29,221 20,-110-9,-1-1,93-18,-185 0,277 0,-318 0,267-37,-179 24,54 26,30-62,-114 25,143-12,-246 35,252-36,-201 29,108-58,-55 29,1 0,37 8,-111 22,147-67,-165 66,146-21,-17-45,0 37,-38 37,75 37,-38 0,38 37,-130-52,111-44,92 22,1 0,-241 0,222-74,-166 53,73-69,-36 35,-37-37,52-66,-105 132,53-122,-61 122,48-169,-24-63,-33 229,28-237,-15 136,-34-72,43-24,-15 120,-11-189,0 294,-37-219,27 160,-53-101,26 51,0 72,-50-78,63 85,-85-78,108 107,-93-92,77 77,-29-28,18 54,-9-46,26 25,-15-13,-11 25,74-74,74-37,37 1,36-75,-36 1,-37-39,-75 151,75-334,-109 398,70-389,-47 258,23-91,-11 46,-37-1,0-71,0 217,0-292,0 287,0-244,0 143,-37 32,-16-72,33 112,-54-149,73 221,-109-182,83 137,-57-56,29 29,-37 36,18-18,-37-1,46 17,-54 4,-29-38,75 73,-1 0,48 0,15-37,-26 37,37-37,0 0,-37-74,-47-28,58 94,-155-135,140 139,-291-254,281 250,-304-131,183 82,-25 3,-30 23,86 26,-191-58,295 89,-368-26,404 37,-368-37,185 19,73 36,-93-18,113 0,-166 37,256-37,-221 0,158 0,-19 37,9-18,0-1,0 0,74 1,-28-5,-17 46,8-24,0 1,21-21,32 5,-16 16,0-37,0-37,0-37,-74-73,-110-74,38 96,33 28,-149-132,229 200,-262-155,249 155,-203-89,130 58,-94 46,-56-13,169 17,-216 10,300 0,-279 0,235 0,-138 0,72 0,-7 0,-1 27,84-17,-98 27,135-34,-47 31,33-21,-20 10,17-23,23 0,7 37,-37-37,-74-73,-147 36,160 23,-173-46,15 37,107 9,-164-21,293 33,-275 2,210 0,-125 0,85 0,-45 37,-49-10,143-17,-219 64,273-69,-214 100,142-65,-71 31,36-16,74 0,-39 39,77-77,-56 131,61-125,-13 101,9-61,32-126</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9/6/2022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803363242"/>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9/6/2022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776490984"/>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502364243"/>
      </p:ext>
    </p:extLst>
  </p:cSld>
  <p:clrMapOvr>
    <a:masterClrMapping/>
  </p:clrMapOvr>
  <p:transition spd="slow">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48725624"/>
      </p:ext>
    </p:extLst>
  </p:cSld>
  <p:clrMapOvr>
    <a:masterClrMapping/>
  </p:clrMapOvr>
  <p:transition spd="slow">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064513913"/>
      </p:ext>
    </p:extLst>
  </p:cSld>
  <p:clrMapOvr>
    <a:masterClrMapping/>
  </p:clrMapOvr>
  <p:transition spd="slow">
    <p:randomBa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9/6/2022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81714362"/>
      </p:ext>
    </p:extLst>
  </p:cSld>
  <p:clrMapOvr>
    <a:masterClrMapping/>
  </p:clrMapOvr>
  <p:transition spd="slow">
    <p:randomBar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9/6/2022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086571213"/>
      </p:ext>
    </p:extLst>
  </p:cSld>
  <p:clrMapOvr>
    <a:masterClrMapping/>
  </p:clrMapOvr>
  <p:transition spd="slow">
    <p:randomBar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744109445"/>
      </p:ext>
    </p:extLst>
  </p:cSld>
  <p:clrMapOvr>
    <a:masterClrMapping/>
  </p:clrMapOvr>
  <p:transition spd="slow">
    <p:randomBar dir="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68231903"/>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9/6/2022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318533300"/>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9/6/2022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426326717"/>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9/6/2022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45825538"/>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9/6/2022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825389706"/>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9/6/2022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363079727"/>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9/6/2022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941924251"/>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9/6/2022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388117052"/>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9/6/2022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635627826"/>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9/6/2022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extLst>
      <p:ext uri="{BB962C8B-B14F-4D97-AF65-F5344CB8AC3E}">
        <p14:creationId xmlns:p14="http://schemas.microsoft.com/office/powerpoint/2010/main" val="89884665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ransition spd="slow">
    <p:randomBar dir="vert"/>
  </p:transition>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12.png"/><Relationship Id="rId7" Type="http://schemas.openxmlformats.org/officeDocument/2006/relationships/image" Target="../media/image14.png"/><Relationship Id="rId2" Type="http://schemas.openxmlformats.org/officeDocument/2006/relationships/customXml" Target="../ink/ink1.xml"/><Relationship Id="rId1" Type="http://schemas.openxmlformats.org/officeDocument/2006/relationships/slideLayout" Target="../slideLayouts/slideLayout7.xml"/><Relationship Id="rId6" Type="http://schemas.openxmlformats.org/officeDocument/2006/relationships/customXml" Target="../ink/ink3.xml"/><Relationship Id="rId5" Type="http://schemas.openxmlformats.org/officeDocument/2006/relationships/image" Target="../media/image13.png"/><Relationship Id="rId4" Type="http://schemas.openxmlformats.org/officeDocument/2006/relationships/customXml" Target="../ink/ink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5772E02-9087-CE6D-F6D7-30E18C257CC4}"/>
              </a:ext>
            </a:extLst>
          </p:cNvPr>
          <p:cNvSpPr txBox="1"/>
          <p:nvPr/>
        </p:nvSpPr>
        <p:spPr>
          <a:xfrm>
            <a:off x="5181599" y="2507916"/>
            <a:ext cx="3222681" cy="954107"/>
          </a:xfrm>
          <a:prstGeom prst="rect">
            <a:avLst/>
          </a:prstGeom>
          <a:noFill/>
        </p:spPr>
        <p:txBody>
          <a:bodyPr wrap="square" rtlCol="0">
            <a:spAutoFit/>
          </a:bodyPr>
          <a:lstStyle/>
          <a:p>
            <a:pPr algn="ctr"/>
            <a:r>
              <a:rPr lang="en-US" sz="2800" dirty="0"/>
              <a:t>CHAPTER 15</a:t>
            </a:r>
          </a:p>
          <a:p>
            <a:pPr algn="ctr"/>
            <a:r>
              <a:rPr lang="en-US" sz="2800" dirty="0"/>
              <a:t>PART 1</a:t>
            </a:r>
          </a:p>
        </p:txBody>
      </p:sp>
      <p:sp>
        <p:nvSpPr>
          <p:cNvPr id="3" name="TextBox 2">
            <a:extLst>
              <a:ext uri="{FF2B5EF4-FFF2-40B4-BE49-F238E27FC236}">
                <a16:creationId xmlns:a16="http://schemas.microsoft.com/office/drawing/2014/main" id="{07D64D7A-9EAE-4B6F-93FF-15C24F429819}"/>
              </a:ext>
            </a:extLst>
          </p:cNvPr>
          <p:cNvSpPr txBox="1"/>
          <p:nvPr/>
        </p:nvSpPr>
        <p:spPr>
          <a:xfrm>
            <a:off x="1793289" y="914400"/>
            <a:ext cx="9090734" cy="369332"/>
          </a:xfrm>
          <a:prstGeom prst="rect">
            <a:avLst/>
          </a:prstGeom>
          <a:noFill/>
        </p:spPr>
        <p:txBody>
          <a:bodyPr wrap="square" rtlCol="0">
            <a:spAutoFit/>
          </a:bodyPr>
          <a:lstStyle/>
          <a:p>
            <a:r>
              <a:rPr lang="en-IN" dirty="0"/>
              <a:t>10</a:t>
            </a:r>
            <a:r>
              <a:rPr lang="en-IN" baseline="30000" dirty="0"/>
              <a:t>th</a:t>
            </a:r>
            <a:r>
              <a:rPr lang="en-IN" dirty="0"/>
              <a:t> Science</a:t>
            </a:r>
          </a:p>
        </p:txBody>
      </p:sp>
      <p:sp>
        <p:nvSpPr>
          <p:cNvPr id="4" name="TextBox 3">
            <a:extLst>
              <a:ext uri="{FF2B5EF4-FFF2-40B4-BE49-F238E27FC236}">
                <a16:creationId xmlns:a16="http://schemas.microsoft.com/office/drawing/2014/main" id="{E24247AF-EF8A-4E1C-8E49-9E223A1210F9}"/>
              </a:ext>
            </a:extLst>
          </p:cNvPr>
          <p:cNvSpPr txBox="1"/>
          <p:nvPr/>
        </p:nvSpPr>
        <p:spPr>
          <a:xfrm>
            <a:off x="8939814" y="6072326"/>
            <a:ext cx="3124939" cy="369332"/>
          </a:xfrm>
          <a:prstGeom prst="rect">
            <a:avLst/>
          </a:prstGeom>
          <a:noFill/>
        </p:spPr>
        <p:txBody>
          <a:bodyPr wrap="square" rtlCol="0">
            <a:spAutoFit/>
          </a:bodyPr>
          <a:lstStyle/>
          <a:p>
            <a:r>
              <a:rPr lang="en-IN" dirty="0"/>
              <a:t>www.Padasalai.Net</a:t>
            </a:r>
          </a:p>
        </p:txBody>
      </p:sp>
    </p:spTree>
    <p:extLst>
      <p:ext uri="{BB962C8B-B14F-4D97-AF65-F5344CB8AC3E}">
        <p14:creationId xmlns:p14="http://schemas.microsoft.com/office/powerpoint/2010/main" val="515054666"/>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89B791-1E50-A44C-87E1-672B8EA708B3}"/>
              </a:ext>
            </a:extLst>
          </p:cNvPr>
          <p:cNvSpPr txBox="1"/>
          <p:nvPr/>
        </p:nvSpPr>
        <p:spPr>
          <a:xfrm>
            <a:off x="585132" y="717927"/>
            <a:ext cx="4984011" cy="1200329"/>
          </a:xfrm>
          <a:prstGeom prst="rect">
            <a:avLst/>
          </a:prstGeom>
          <a:noFill/>
        </p:spPr>
        <p:txBody>
          <a:bodyPr wrap="square" rtlCol="0">
            <a:spAutoFit/>
          </a:bodyPr>
          <a:lstStyle/>
          <a:p>
            <a:pPr algn="l"/>
            <a:r>
              <a:rPr lang="en-US"/>
              <a:t>The flow of nerve impulses from axonal </a:t>
            </a:r>
          </a:p>
          <a:p>
            <a:pPr algn="l"/>
            <a:r>
              <a:rPr lang="en-US"/>
              <a:t>end of one neuron to dendrite of another </a:t>
            </a:r>
          </a:p>
          <a:p>
            <a:pPr algn="l"/>
            <a:r>
              <a:rPr lang="en-US"/>
              <a:t>neuron through a synapse is called synaptic </a:t>
            </a:r>
          </a:p>
          <a:p>
            <a:pPr algn="l"/>
            <a:r>
              <a:rPr lang="en-US"/>
              <a:t>transmission</a:t>
            </a:r>
          </a:p>
        </p:txBody>
      </p:sp>
      <p:sp>
        <p:nvSpPr>
          <p:cNvPr id="6" name="TextBox 5">
            <a:extLst>
              <a:ext uri="{FF2B5EF4-FFF2-40B4-BE49-F238E27FC236}">
                <a16:creationId xmlns:a16="http://schemas.microsoft.com/office/drawing/2014/main" id="{847433B2-5FCB-7B49-921D-251E494D50EB}"/>
              </a:ext>
            </a:extLst>
          </p:cNvPr>
          <p:cNvSpPr txBox="1"/>
          <p:nvPr/>
        </p:nvSpPr>
        <p:spPr>
          <a:xfrm>
            <a:off x="5179385" y="2507954"/>
            <a:ext cx="1828800" cy="1828800"/>
          </a:xfrm>
          <a:prstGeom prst="rect">
            <a:avLst/>
          </a:prstGeom>
          <a:noFill/>
        </p:spPr>
        <p:txBody>
          <a:bodyPr wrap="square" rtlCol="0">
            <a:spAutoFit/>
          </a:bodyPr>
          <a:lstStyle/>
          <a:p>
            <a:pPr algn="l"/>
            <a:endParaRPr lang="en-US"/>
          </a:p>
        </p:txBody>
      </p:sp>
      <mc:AlternateContent xmlns:mc="http://schemas.openxmlformats.org/markup-compatibility/2006" xmlns:p14="http://schemas.microsoft.com/office/powerpoint/2010/main">
        <mc:Choice Requires="p14">
          <p:contentPart p14:bwMode="auto" r:id="rId2">
            <p14:nvContentPartPr>
              <p14:cNvPr id="11" name="Ink 11">
                <a:extLst>
                  <a:ext uri="{FF2B5EF4-FFF2-40B4-BE49-F238E27FC236}">
                    <a16:creationId xmlns:a16="http://schemas.microsoft.com/office/drawing/2014/main" id="{DD900D94-010F-2243-88EA-C41FC58E49A8}"/>
                  </a:ext>
                </a:extLst>
              </p14:cNvPr>
              <p14:cNvContentPartPr/>
              <p14:nvPr/>
            </p14:nvContentPartPr>
            <p14:xfrm>
              <a:off x="4963425" y="2054591"/>
              <a:ext cx="360" cy="360"/>
            </p14:xfrm>
          </p:contentPart>
        </mc:Choice>
        <mc:Fallback xmlns="">
          <p:pic>
            <p:nvPicPr>
              <p:cNvPr id="11" name="Ink 11">
                <a:extLst>
                  <a:ext uri="{FF2B5EF4-FFF2-40B4-BE49-F238E27FC236}">
                    <a16:creationId xmlns:a16="http://schemas.microsoft.com/office/drawing/2014/main" id="{DD900D94-010F-2243-88EA-C41FC58E49A8}"/>
                  </a:ext>
                </a:extLst>
              </p:cNvPr>
              <p:cNvPicPr/>
              <p:nvPr/>
            </p:nvPicPr>
            <p:blipFill>
              <a:blip r:embed="rId3"/>
              <a:stretch>
                <a:fillRect/>
              </a:stretch>
            </p:blipFill>
            <p:spPr>
              <a:xfrm>
                <a:off x="4945785" y="2036591"/>
                <a:ext cx="36000" cy="36000"/>
              </a:xfrm>
              <a:prstGeom prst="rect">
                <a:avLst/>
              </a:prstGeom>
            </p:spPr>
          </p:pic>
        </mc:Fallback>
      </mc:AlternateContent>
      <p:sp>
        <p:nvSpPr>
          <p:cNvPr id="17" name="TextBox 16">
            <a:extLst>
              <a:ext uri="{FF2B5EF4-FFF2-40B4-BE49-F238E27FC236}">
                <a16:creationId xmlns:a16="http://schemas.microsoft.com/office/drawing/2014/main" id="{B935229A-945D-9D40-9342-447DB09D5A32}"/>
              </a:ext>
            </a:extLst>
          </p:cNvPr>
          <p:cNvSpPr txBox="1"/>
          <p:nvPr/>
        </p:nvSpPr>
        <p:spPr>
          <a:xfrm>
            <a:off x="5569143" y="2616588"/>
            <a:ext cx="7528839" cy="3693319"/>
          </a:xfrm>
          <a:prstGeom prst="rect">
            <a:avLst/>
          </a:prstGeom>
          <a:noFill/>
        </p:spPr>
        <p:txBody>
          <a:bodyPr wrap="square" rtlCol="0">
            <a:spAutoFit/>
          </a:bodyPr>
          <a:lstStyle/>
          <a:p>
            <a:pPr algn="l"/>
            <a:r>
              <a:rPr lang="en-IN"/>
              <a:t>Neurotransmitters</a:t>
            </a:r>
          </a:p>
          <a:p>
            <a:pPr algn="l"/>
            <a:r>
              <a:rPr lang="en-IN"/>
              <a:t>
Neurotransmitters are the chemicals </a:t>
            </a:r>
          </a:p>
          <a:p>
            <a:pPr algn="l"/>
            <a:r>
              <a:rPr lang="en-IN"/>
              <a:t>
which allow the transmission of nerve impulse </a:t>
            </a:r>
          </a:p>
          <a:p>
            <a:pPr algn="l"/>
            <a:r>
              <a:rPr lang="en-IN"/>
              <a:t>
from the axon terminal of one neuron to the </a:t>
            </a:r>
          </a:p>
          <a:p>
            <a:pPr algn="l"/>
            <a:r>
              <a:rPr lang="en-IN"/>
              <a:t>
dendron of another neuron or to an effector</a:t>
            </a:r>
          </a:p>
          <a:p>
            <a:pPr algn="l"/>
            <a:r>
              <a:rPr lang="en-IN"/>
              <a:t>
organ. The important neurotransmitter </a:t>
            </a:r>
          </a:p>
          <a:p>
            <a:pPr algn="l"/>
            <a:r>
              <a:rPr lang="en-IN"/>
              <a:t>
released by neurons is called Acetylcholine</a:t>
            </a:r>
            <a:endParaRPr lang="en-US"/>
          </a:p>
        </p:txBody>
      </p:sp>
      <mc:AlternateContent xmlns:mc="http://schemas.openxmlformats.org/markup-compatibility/2006" xmlns:p14="http://schemas.microsoft.com/office/powerpoint/2010/main">
        <mc:Choice Requires="p14">
          <p:contentPart p14:bwMode="auto" r:id="rId4">
            <p14:nvContentPartPr>
              <p14:cNvPr id="19" name="Ink 19">
                <a:extLst>
                  <a:ext uri="{FF2B5EF4-FFF2-40B4-BE49-F238E27FC236}">
                    <a16:creationId xmlns:a16="http://schemas.microsoft.com/office/drawing/2014/main" id="{73736DAB-54CF-8F42-9447-B841D8DDB394}"/>
                  </a:ext>
                </a:extLst>
              </p14:cNvPr>
              <p14:cNvContentPartPr/>
              <p14:nvPr/>
            </p14:nvContentPartPr>
            <p14:xfrm>
              <a:off x="232305" y="202751"/>
              <a:ext cx="5130000" cy="2193120"/>
            </p14:xfrm>
          </p:contentPart>
        </mc:Choice>
        <mc:Fallback xmlns="">
          <p:pic>
            <p:nvPicPr>
              <p:cNvPr id="19" name="Ink 19">
                <a:extLst>
                  <a:ext uri="{FF2B5EF4-FFF2-40B4-BE49-F238E27FC236}">
                    <a16:creationId xmlns:a16="http://schemas.microsoft.com/office/drawing/2014/main" id="{73736DAB-54CF-8F42-9447-B841D8DDB394}"/>
                  </a:ext>
                </a:extLst>
              </p:cNvPr>
              <p:cNvPicPr/>
              <p:nvPr/>
            </p:nvPicPr>
            <p:blipFill>
              <a:blip r:embed="rId5"/>
              <a:stretch>
                <a:fillRect/>
              </a:stretch>
            </p:blipFill>
            <p:spPr>
              <a:xfrm>
                <a:off x="214305" y="184751"/>
                <a:ext cx="5165640" cy="22287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0" name="Ink 19">
                <a:extLst>
                  <a:ext uri="{FF2B5EF4-FFF2-40B4-BE49-F238E27FC236}">
                    <a16:creationId xmlns:a16="http://schemas.microsoft.com/office/drawing/2014/main" id="{73C40FF5-5276-9F43-9B5C-4D9031608C8B}"/>
                  </a:ext>
                </a:extLst>
              </p14:cNvPr>
              <p14:cNvContentPartPr/>
              <p14:nvPr/>
            </p14:nvContentPartPr>
            <p14:xfrm>
              <a:off x="4864065" y="2253671"/>
              <a:ext cx="5850360" cy="4361040"/>
            </p14:xfrm>
          </p:contentPart>
        </mc:Choice>
        <mc:Fallback xmlns="">
          <p:pic>
            <p:nvPicPr>
              <p:cNvPr id="20" name="Ink 19">
                <a:extLst>
                  <a:ext uri="{FF2B5EF4-FFF2-40B4-BE49-F238E27FC236}">
                    <a16:creationId xmlns:a16="http://schemas.microsoft.com/office/drawing/2014/main" id="{73C40FF5-5276-9F43-9B5C-4D9031608C8B}"/>
                  </a:ext>
                </a:extLst>
              </p:cNvPr>
              <p:cNvPicPr/>
              <p:nvPr/>
            </p:nvPicPr>
            <p:blipFill>
              <a:blip r:embed="rId7"/>
              <a:stretch>
                <a:fillRect/>
              </a:stretch>
            </p:blipFill>
            <p:spPr>
              <a:xfrm>
                <a:off x="4846065" y="2235671"/>
                <a:ext cx="5886000" cy="4396680"/>
              </a:xfrm>
              <a:prstGeom prst="rect">
                <a:avLst/>
              </a:prstGeom>
            </p:spPr>
          </p:pic>
        </mc:Fallback>
      </mc:AlternateContent>
      <p:pic>
        <p:nvPicPr>
          <p:cNvPr id="21" name="Picture 21">
            <a:extLst>
              <a:ext uri="{FF2B5EF4-FFF2-40B4-BE49-F238E27FC236}">
                <a16:creationId xmlns:a16="http://schemas.microsoft.com/office/drawing/2014/main" id="{ECA32CCB-888A-BE47-A443-5885608C2DD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06415" y="2218992"/>
            <a:ext cx="4057650" cy="4486275"/>
          </a:xfrm>
          <a:prstGeom prst="rect">
            <a:avLst/>
          </a:prstGeom>
        </p:spPr>
      </p:pic>
    </p:spTree>
    <p:extLst>
      <p:ext uri="{BB962C8B-B14F-4D97-AF65-F5344CB8AC3E}">
        <p14:creationId xmlns:p14="http://schemas.microsoft.com/office/powerpoint/2010/main" val="2864284580"/>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F35E29-8177-EE4B-A763-F2EFC77F9000}"/>
              </a:ext>
            </a:extLst>
          </p:cNvPr>
          <p:cNvSpPr txBox="1"/>
          <p:nvPr/>
        </p:nvSpPr>
        <p:spPr>
          <a:xfrm>
            <a:off x="518338" y="612844"/>
            <a:ext cx="11443290" cy="5632311"/>
          </a:xfrm>
          <a:prstGeom prst="rect">
            <a:avLst/>
          </a:prstGeom>
          <a:noFill/>
        </p:spPr>
        <p:txBody>
          <a:bodyPr wrap="square" rtlCol="0">
            <a:spAutoFit/>
          </a:bodyPr>
          <a:lstStyle/>
          <a:p>
            <a:pPr algn="l"/>
            <a:r>
              <a:rPr lang="en-IN" sz="2000" b="1"/>
              <a:t>Nervous System</a:t>
            </a:r>
            <a:r>
              <a:rPr lang="en-IN" sz="2000"/>
              <a:t>
The nervous system is made up of nervous tissues.</a:t>
            </a:r>
          </a:p>
          <a:p>
            <a:pPr algn="l"/>
            <a:r>
              <a:rPr lang="en-IN" sz="2000"/>
              <a:t> It is formed of three distinct components namely the neurons, neuroglia and nerve fibres.</a:t>
            </a:r>
          </a:p>
          <a:p>
            <a:pPr algn="l"/>
            <a:r>
              <a:rPr lang="en-IN" sz="2000" b="1"/>
              <a:t>i. Neuron or nerve cell:</a:t>
            </a:r>
          </a:p>
          <a:p>
            <a:pPr marL="342900" indent="-342900" algn="l">
              <a:buFont typeface="Arial" panose="020B0604020202020204" pitchFamily="34" charset="0"/>
              <a:buChar char="•"/>
            </a:pPr>
            <a:r>
              <a:rPr lang="en-IN" sz="2000" b="1"/>
              <a:t> </a:t>
            </a:r>
            <a:r>
              <a:rPr lang="en-IN" sz="2000"/>
              <a:t>A neuron or nerve cell is the structural and functional unit of the nervous system.</a:t>
            </a:r>
          </a:p>
          <a:p>
            <a:pPr marL="342900" indent="-342900" algn="l">
              <a:buFont typeface="Arial" panose="020B0604020202020204" pitchFamily="34" charset="0"/>
              <a:buChar char="•"/>
            </a:pPr>
            <a:r>
              <a:rPr lang="en-IN" sz="2000"/>
              <a:t>  It is the longest cell of the human body with a length of over 100mm. </a:t>
            </a:r>
          </a:p>
          <a:p>
            <a:pPr marL="342900" indent="-342900" algn="l">
              <a:buFont typeface="Arial" panose="020B0604020202020204" pitchFamily="34" charset="0"/>
              <a:buChar char="•"/>
            </a:pPr>
            <a:r>
              <a:rPr lang="en-IN" sz="2000"/>
              <a:t> These cells are highly specialised to detect, receive and transmit different kinds of stimuli.           Information is conducted through neurons in the form of electrical impulses from one part of the body to another.</a:t>
            </a:r>
          </a:p>
          <a:p>
            <a:pPr algn="l"/>
            <a:r>
              <a:rPr lang="en-IN" sz="2000"/>
              <a:t>
(ii) </a:t>
            </a:r>
            <a:r>
              <a:rPr lang="en-IN" sz="2000" b="1"/>
              <a:t>Neuroglia</a:t>
            </a:r>
            <a:r>
              <a:rPr lang="en-IN" sz="2000"/>
              <a:t>: </a:t>
            </a:r>
          </a:p>
          <a:p>
            <a:pPr marL="342900" indent="-342900" algn="l">
              <a:buFont typeface="Arial" panose="020B0604020202020204" pitchFamily="34" charset="0"/>
              <a:buChar char="•"/>
            </a:pPr>
            <a:r>
              <a:rPr lang="en-IN" sz="2000"/>
              <a:t>Neuroglia are also called as glial cells. </a:t>
            </a:r>
          </a:p>
          <a:p>
            <a:pPr marL="342900" indent="-342900" algn="l">
              <a:buFont typeface="Arial" panose="020B0604020202020204" pitchFamily="34" charset="0"/>
              <a:buChar char="•"/>
            </a:pPr>
            <a:r>
              <a:rPr lang="en-IN" sz="2000"/>
              <a:t>They are non-exciting, supporting cell of the nervous system. </a:t>
            </a:r>
          </a:p>
          <a:p>
            <a:pPr marL="342900" indent="-342900" algn="l">
              <a:buFont typeface="Arial" panose="020B0604020202020204" pitchFamily="34" charset="0"/>
              <a:buChar char="•"/>
            </a:pPr>
            <a:r>
              <a:rPr lang="en-IN" sz="2000"/>
              <a:t>They do not initiate or conduct nerve impulses. </a:t>
            </a:r>
          </a:p>
          <a:p>
            <a:pPr algn="l"/>
            <a:r>
              <a:rPr lang="en-IN" sz="2000" b="1"/>
              <a:t>
(iii) Nerve fibres</a:t>
            </a:r>
            <a:r>
              <a:rPr lang="en-IN" sz="2000"/>
              <a:t>: </a:t>
            </a:r>
          </a:p>
          <a:p>
            <a:pPr marL="342900" indent="-342900" algn="l">
              <a:buFont typeface="Arial" panose="020B0604020202020204" pitchFamily="34" charset="0"/>
              <a:buChar char="•"/>
            </a:pPr>
            <a:r>
              <a:rPr lang="en-IN" sz="2000"/>
              <a:t>The nerve fibres are the long slender processes of neurons.</a:t>
            </a:r>
          </a:p>
          <a:p>
            <a:pPr marL="342900" indent="-342900" algn="l">
              <a:buFont typeface="Arial" panose="020B0604020202020204" pitchFamily="34" charset="0"/>
              <a:buChar char="•"/>
            </a:pPr>
            <a:r>
              <a:rPr lang="en-IN" sz="2000"/>
              <a:t> A number of nerve fibres are bundled up together to form nerves.</a:t>
            </a:r>
            <a:endParaRPr lang="en-US" sz="2000"/>
          </a:p>
        </p:txBody>
      </p:sp>
      <p:pic>
        <p:nvPicPr>
          <p:cNvPr id="5" name="Picture 5">
            <a:extLst>
              <a:ext uri="{FF2B5EF4-FFF2-40B4-BE49-F238E27FC236}">
                <a16:creationId xmlns:a16="http://schemas.microsoft.com/office/drawing/2014/main" id="{6FB2C8CF-CE13-9F47-B342-0C3936447E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39594" y="3487334"/>
            <a:ext cx="3375504" cy="2757821"/>
          </a:xfrm>
          <a:prstGeom prst="rect">
            <a:avLst/>
          </a:prstGeom>
        </p:spPr>
      </p:pic>
    </p:spTree>
    <p:extLst>
      <p:ext uri="{BB962C8B-B14F-4D97-AF65-F5344CB8AC3E}">
        <p14:creationId xmlns:p14="http://schemas.microsoft.com/office/powerpoint/2010/main" val="1910440071"/>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6ADF970-F02B-9246-B633-BB27DD4428F5}"/>
              </a:ext>
            </a:extLst>
          </p:cNvPr>
          <p:cNvSpPr txBox="1"/>
          <p:nvPr/>
        </p:nvSpPr>
        <p:spPr>
          <a:xfrm>
            <a:off x="571500" y="256468"/>
            <a:ext cx="6277197" cy="584775"/>
          </a:xfrm>
          <a:prstGeom prst="rect">
            <a:avLst/>
          </a:prstGeom>
          <a:noFill/>
        </p:spPr>
        <p:txBody>
          <a:bodyPr wrap="square" rtlCol="0">
            <a:spAutoFit/>
          </a:bodyPr>
          <a:lstStyle/>
          <a:p>
            <a:pPr algn="l"/>
            <a:r>
              <a:rPr lang="en-IN" sz="3200" b="1"/>
              <a:t>Structure of Neuron</a:t>
            </a:r>
            <a:endParaRPr lang="en-US" sz="3200" b="1"/>
          </a:p>
        </p:txBody>
      </p:sp>
      <p:pic>
        <p:nvPicPr>
          <p:cNvPr id="3" name="Picture 3">
            <a:extLst>
              <a:ext uri="{FF2B5EF4-FFF2-40B4-BE49-F238E27FC236}">
                <a16:creationId xmlns:a16="http://schemas.microsoft.com/office/drawing/2014/main" id="{29C39EA9-A0CA-7E4C-B84F-FD0A09B060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0407" y="1010093"/>
            <a:ext cx="3447627" cy="5418667"/>
          </a:xfrm>
          <a:prstGeom prst="rect">
            <a:avLst/>
          </a:prstGeom>
        </p:spPr>
      </p:pic>
      <p:sp>
        <p:nvSpPr>
          <p:cNvPr id="4" name="TextBox 3">
            <a:extLst>
              <a:ext uri="{FF2B5EF4-FFF2-40B4-BE49-F238E27FC236}">
                <a16:creationId xmlns:a16="http://schemas.microsoft.com/office/drawing/2014/main" id="{BA07851E-F37F-DA44-933D-9AD14A780C5A}"/>
              </a:ext>
            </a:extLst>
          </p:cNvPr>
          <p:cNvSpPr txBox="1"/>
          <p:nvPr/>
        </p:nvSpPr>
        <p:spPr>
          <a:xfrm>
            <a:off x="4851105" y="256468"/>
            <a:ext cx="6570488" cy="4339650"/>
          </a:xfrm>
          <a:prstGeom prst="rect">
            <a:avLst/>
          </a:prstGeom>
          <a:noFill/>
        </p:spPr>
        <p:txBody>
          <a:bodyPr wrap="square" rtlCol="0">
            <a:spAutoFit/>
          </a:bodyPr>
          <a:lstStyle/>
          <a:p>
            <a:pPr algn="l"/>
            <a:r>
              <a:rPr lang="en-IN"/>
              <a:t>Parts</a:t>
            </a:r>
          </a:p>
          <a:p>
            <a:pPr marL="285750" indent="-285750" algn="l">
              <a:buFont typeface="Arial" panose="020B0604020202020204" pitchFamily="34" charset="0"/>
              <a:buChar char="•"/>
            </a:pPr>
            <a:r>
              <a:rPr lang="en-IN"/>
              <a:t>Cyton</a:t>
            </a:r>
          </a:p>
          <a:p>
            <a:pPr marL="285750" indent="-285750" algn="l">
              <a:buFont typeface="Arial" panose="020B0604020202020204" pitchFamily="34" charset="0"/>
              <a:buChar char="•"/>
            </a:pPr>
            <a:r>
              <a:rPr lang="en-IN"/>
              <a:t>Dentrites</a:t>
            </a:r>
          </a:p>
          <a:p>
            <a:pPr marL="285750" indent="-285750" algn="l">
              <a:buFont typeface="Arial" panose="020B0604020202020204" pitchFamily="34" charset="0"/>
              <a:buChar char="•"/>
            </a:pPr>
            <a:r>
              <a:rPr lang="en-IN"/>
              <a:t>Axon</a:t>
            </a:r>
          </a:p>
          <a:p>
            <a:pPr algn="l"/>
            <a:r>
              <a:rPr lang="en-IN" sz="2400" b="1"/>
              <a:t>cyton</a:t>
            </a:r>
            <a:r>
              <a:rPr lang="en-IN"/>
              <a:t>: </a:t>
            </a:r>
          </a:p>
          <a:p>
            <a:pPr algn="l"/>
            <a:r>
              <a:rPr lang="en-IN"/>
              <a:t>   cyton is also called cell body orperikaryon. </a:t>
            </a:r>
          </a:p>
          <a:p>
            <a:pPr algn="l"/>
            <a:r>
              <a:rPr lang="en-IN"/>
              <a:t>    has a central nucleus with abundant cytoplasm called            neuroplasm. </a:t>
            </a:r>
          </a:p>
          <a:p>
            <a:pPr marL="285750" indent="-285750" algn="l">
              <a:buFont typeface="Arial" panose="020B0604020202020204" pitchFamily="34" charset="0"/>
              <a:buChar char="•"/>
            </a:pPr>
            <a:r>
              <a:rPr lang="en-IN"/>
              <a:t>the cytoplasm has large granular body called nissl’s granules and the other </a:t>
            </a:r>
          </a:p>
          <a:p>
            <a:pPr marL="285750" indent="-285750" algn="l">
              <a:buFont typeface="Arial" panose="020B0604020202020204" pitchFamily="34" charset="0"/>
              <a:buChar char="•"/>
            </a:pPr>
            <a:r>
              <a:rPr lang="en-IN"/>
              <a:t>cell organelles like mitochondria, ribosomes, lysosomes, and endoplasmic recticulum.</a:t>
            </a:r>
          </a:p>
          <a:p>
            <a:pPr marL="285750" indent="-285750" algn="l">
              <a:buFont typeface="Arial" panose="020B0604020202020204" pitchFamily="34" charset="0"/>
              <a:buChar char="•"/>
            </a:pPr>
            <a:r>
              <a:rPr lang="en-IN"/>
              <a:t> neurons do not have the ability to divide. </a:t>
            </a:r>
          </a:p>
          <a:p>
            <a:pPr marL="285750" indent="-285750" algn="l">
              <a:buFont typeface="Arial" panose="020B0604020202020204" pitchFamily="34" charset="0"/>
              <a:buChar char="•"/>
            </a:pPr>
            <a:r>
              <a:rPr lang="en-IN"/>
              <a:t>several neurofibrils are present in the cytoplasm that help in </a:t>
            </a:r>
          </a:p>
          <a:p>
            <a:pPr algn="l"/>
            <a:r>
              <a:rPr lang="en-IN"/>
              <a:t>    transmission of nerve impulses to and from the cell body. </a:t>
            </a:r>
            <a:endParaRPr lang="en-US"/>
          </a:p>
        </p:txBody>
      </p:sp>
    </p:spTree>
    <p:extLst>
      <p:ext uri="{BB962C8B-B14F-4D97-AF65-F5344CB8AC3E}">
        <p14:creationId xmlns:p14="http://schemas.microsoft.com/office/powerpoint/2010/main" val="387408827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792C33C-D9D1-2F40-89FF-622C2A4589DE}"/>
              </a:ext>
            </a:extLst>
          </p:cNvPr>
          <p:cNvSpPr txBox="1"/>
          <p:nvPr/>
        </p:nvSpPr>
        <p:spPr>
          <a:xfrm>
            <a:off x="624663" y="412012"/>
            <a:ext cx="10898372" cy="2739211"/>
          </a:xfrm>
          <a:prstGeom prst="rect">
            <a:avLst/>
          </a:prstGeom>
          <a:noFill/>
        </p:spPr>
        <p:txBody>
          <a:bodyPr wrap="square">
            <a:spAutoFit/>
          </a:bodyPr>
          <a:lstStyle/>
          <a:p>
            <a:r>
              <a:rPr lang="en-US" sz="2800" b="1"/>
              <a:t>Dendrites</a:t>
            </a:r>
            <a:r>
              <a:rPr lang="en-US"/>
              <a:t>: </a:t>
            </a:r>
            <a:endParaRPr lang="en-IN"/>
          </a:p>
          <a:p>
            <a:r>
              <a:rPr lang="en-IN" sz="2400"/>
              <a:t>T</a:t>
            </a:r>
            <a:r>
              <a:rPr lang="en-US" sz="2400"/>
              <a:t>hese are the numerous branched cytoplasmic processes that project from the surface of the cell body. </a:t>
            </a:r>
          </a:p>
          <a:p>
            <a:r>
              <a:rPr lang="en-US" sz="2400"/>
              <a:t>They conduct nerve impulses towards the cyton. </a:t>
            </a:r>
            <a:endParaRPr lang="en-IN" sz="2400"/>
          </a:p>
          <a:p>
            <a:r>
              <a:rPr lang="en-US" sz="2400"/>
              <a:t>The branched projections increase the surface area for receiving the</a:t>
            </a:r>
            <a:r>
              <a:rPr lang="en-IN" sz="2400"/>
              <a:t> </a:t>
            </a:r>
            <a:r>
              <a:rPr lang="en-US" sz="2400"/>
              <a:t>signals from other nerve cells.</a:t>
            </a:r>
            <a:endParaRPr lang="en-IN" sz="2400"/>
          </a:p>
          <a:p>
            <a:endParaRPr lang="en-US" sz="2400"/>
          </a:p>
        </p:txBody>
      </p:sp>
      <p:pic>
        <p:nvPicPr>
          <p:cNvPr id="4" name="Picture 4">
            <a:extLst>
              <a:ext uri="{FF2B5EF4-FFF2-40B4-BE49-F238E27FC236}">
                <a16:creationId xmlns:a16="http://schemas.microsoft.com/office/drawing/2014/main" id="{D0396DD3-FFE2-5640-BBC9-2D61628387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6127" y="2571748"/>
            <a:ext cx="6685221" cy="3728043"/>
          </a:xfrm>
          <a:prstGeom prst="rect">
            <a:avLst/>
          </a:prstGeom>
        </p:spPr>
      </p:pic>
    </p:spTree>
    <p:extLst>
      <p:ext uri="{BB962C8B-B14F-4D97-AF65-F5344CB8AC3E}">
        <p14:creationId xmlns:p14="http://schemas.microsoft.com/office/powerpoint/2010/main" val="3217417768"/>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8B7136F-0032-D947-8851-CCC007A90FEB}"/>
              </a:ext>
            </a:extLst>
          </p:cNvPr>
          <p:cNvSpPr txBox="1"/>
          <p:nvPr/>
        </p:nvSpPr>
        <p:spPr>
          <a:xfrm>
            <a:off x="491756" y="1021697"/>
            <a:ext cx="10366744" cy="4154984"/>
          </a:xfrm>
          <a:prstGeom prst="rect">
            <a:avLst/>
          </a:prstGeom>
          <a:noFill/>
        </p:spPr>
        <p:txBody>
          <a:bodyPr wrap="square">
            <a:spAutoFit/>
          </a:bodyPr>
          <a:lstStyle/>
          <a:p>
            <a:r>
              <a:rPr lang="en-US" sz="2400"/>
              <a:t>Axon: The axon is a single, elongated, slender projection. The end of axon terminates as fine branches which terminate into knob like swellings called synaptic knob. </a:t>
            </a:r>
            <a:endParaRPr lang="en-IN" sz="2400"/>
          </a:p>
          <a:p>
            <a:r>
              <a:rPr lang="en-US" sz="2400"/>
              <a:t>The plasma membrane of axon is called axolemma, while the</a:t>
            </a:r>
            <a:r>
              <a:rPr lang="en-IN" sz="2400"/>
              <a:t> </a:t>
            </a:r>
            <a:r>
              <a:rPr lang="en-US" sz="2400"/>
              <a:t>cytoplasm is called axoplasm. It carries</a:t>
            </a:r>
            <a:r>
              <a:rPr lang="en-IN" sz="2400"/>
              <a:t> i</a:t>
            </a:r>
            <a:r>
              <a:rPr lang="en-US" sz="2400"/>
              <a:t>mpulses away from the cyton. </a:t>
            </a:r>
            <a:endParaRPr lang="en-IN" sz="2400"/>
          </a:p>
          <a:p>
            <a:r>
              <a:rPr lang="en-US" sz="2400"/>
              <a:t>The axons</a:t>
            </a:r>
            <a:r>
              <a:rPr lang="en-IN" sz="2400"/>
              <a:t> </a:t>
            </a:r>
            <a:r>
              <a:rPr lang="en-US" sz="2400"/>
              <a:t>may be covered by a protective sheath called myelin sheath which is further </a:t>
            </a:r>
            <a:r>
              <a:rPr lang="en-IN" sz="2400"/>
              <a:t>c</a:t>
            </a:r>
            <a:r>
              <a:rPr lang="en-US" sz="2400"/>
              <a:t>overed by a layer of Schwann cells called</a:t>
            </a:r>
            <a:r>
              <a:rPr lang="en-IN" sz="2400"/>
              <a:t> </a:t>
            </a:r>
            <a:r>
              <a:rPr lang="en-US" sz="2400"/>
              <a:t>neurilemma. Myelin sheath breaks at intervals by depressions called Nodes of</a:t>
            </a:r>
            <a:r>
              <a:rPr lang="en-IN" sz="2400"/>
              <a:t> </a:t>
            </a:r>
            <a:r>
              <a:rPr lang="en-US" sz="2400"/>
              <a:t>Ranvier. The region between the nodes is called as internode.</a:t>
            </a:r>
            <a:endParaRPr lang="en-IN" sz="2400"/>
          </a:p>
          <a:p>
            <a:r>
              <a:rPr lang="en-US" sz="2400"/>
              <a:t> Myelin sheath acts as insulator and ensures rapid transmission </a:t>
            </a:r>
          </a:p>
          <a:p>
            <a:r>
              <a:rPr lang="en-US" sz="2400"/>
              <a:t>of nerve impulses</a:t>
            </a:r>
          </a:p>
        </p:txBody>
      </p:sp>
    </p:spTree>
    <p:extLst>
      <p:ext uri="{BB962C8B-B14F-4D97-AF65-F5344CB8AC3E}">
        <p14:creationId xmlns:p14="http://schemas.microsoft.com/office/powerpoint/2010/main" val="3769268915"/>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D6CE91C-4458-864A-BCF4-1AD0397D19FE}"/>
              </a:ext>
            </a:extLst>
          </p:cNvPr>
          <p:cNvSpPr txBox="1"/>
          <p:nvPr/>
        </p:nvSpPr>
        <p:spPr>
          <a:xfrm>
            <a:off x="1302488" y="465174"/>
            <a:ext cx="8904768" cy="1754326"/>
          </a:xfrm>
          <a:prstGeom prst="rect">
            <a:avLst/>
          </a:prstGeom>
          <a:noFill/>
        </p:spPr>
        <p:txBody>
          <a:bodyPr wrap="square">
            <a:spAutoFit/>
          </a:bodyPr>
          <a:lstStyle/>
          <a:p>
            <a:r>
              <a:rPr lang="en-US"/>
              <a:t>Synapse: </a:t>
            </a:r>
            <a:endParaRPr lang="en-IN"/>
          </a:p>
          <a:p>
            <a:r>
              <a:rPr lang="en-US"/>
              <a:t>A junction between synaptic </a:t>
            </a:r>
            <a:r>
              <a:rPr lang="en-IN"/>
              <a:t>k</a:t>
            </a:r>
            <a:r>
              <a:rPr lang="en-US"/>
              <a:t>nob of axon of one neuron and dendron </a:t>
            </a:r>
          </a:p>
          <a:p>
            <a:r>
              <a:rPr lang="en-US"/>
              <a:t>of next neuron is called synaptic junction.</a:t>
            </a:r>
            <a:endParaRPr lang="en-IN"/>
          </a:p>
          <a:p>
            <a:r>
              <a:rPr lang="en-US"/>
              <a:t> Information from one neuron </a:t>
            </a:r>
            <a:r>
              <a:rPr lang="en-IN"/>
              <a:t>c</a:t>
            </a:r>
            <a:r>
              <a:rPr lang="en-US"/>
              <a:t>an pass to another neuron through </a:t>
            </a:r>
          </a:p>
          <a:p>
            <a:r>
              <a:rPr lang="en-IN"/>
              <a:t>these</a:t>
            </a:r>
            <a:r>
              <a:rPr lang="en-US"/>
              <a:t> junctions with the release of chemicals known as neurotransmitters </a:t>
            </a:r>
          </a:p>
          <a:p>
            <a:r>
              <a:rPr lang="en-US"/>
              <a:t>from the synaptic knob.</a:t>
            </a:r>
          </a:p>
        </p:txBody>
      </p:sp>
      <p:pic>
        <p:nvPicPr>
          <p:cNvPr id="4" name="Picture 4">
            <a:extLst>
              <a:ext uri="{FF2B5EF4-FFF2-40B4-BE49-F238E27FC236}">
                <a16:creationId xmlns:a16="http://schemas.microsoft.com/office/drawing/2014/main" id="{1468B7F8-B0D3-5B4A-94C2-BE5F73033C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5453" y="2950535"/>
            <a:ext cx="4651745" cy="3043569"/>
          </a:xfrm>
          <a:prstGeom prst="rect">
            <a:avLst/>
          </a:prstGeom>
        </p:spPr>
      </p:pic>
    </p:spTree>
    <p:extLst>
      <p:ext uri="{BB962C8B-B14F-4D97-AF65-F5344CB8AC3E}">
        <p14:creationId xmlns:p14="http://schemas.microsoft.com/office/powerpoint/2010/main" val="2424232069"/>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6D06258-FFAB-FF43-9EB5-DA405BC2A3FC}"/>
              </a:ext>
            </a:extLst>
          </p:cNvPr>
          <p:cNvSpPr txBox="1"/>
          <p:nvPr/>
        </p:nvSpPr>
        <p:spPr>
          <a:xfrm>
            <a:off x="624663" y="544919"/>
            <a:ext cx="7814930" cy="3693319"/>
          </a:xfrm>
          <a:prstGeom prst="rect">
            <a:avLst/>
          </a:prstGeom>
          <a:noFill/>
        </p:spPr>
        <p:txBody>
          <a:bodyPr wrap="square">
            <a:spAutoFit/>
          </a:bodyPr>
          <a:lstStyle/>
          <a:p>
            <a:r>
              <a:rPr lang="en-US"/>
              <a:t>Types of Neurons</a:t>
            </a:r>
          </a:p>
          <a:p>
            <a:r>
              <a:rPr lang="en-US"/>
              <a:t>The neurons may be of different types based on their structure and functions.</a:t>
            </a:r>
            <a:endParaRPr lang="en-IN"/>
          </a:p>
          <a:p>
            <a:r>
              <a:rPr lang="en-IN"/>
              <a:t>Structurally the neurons may be of the following types:</a:t>
            </a:r>
          </a:p>
          <a:p>
            <a:r>
              <a:rPr lang="en-IN"/>
              <a:t>
(i) Unipolar neurons: Only one nerve process arises from the cyton which acts as both axon and dendron.
</a:t>
            </a:r>
          </a:p>
          <a:p>
            <a:r>
              <a:rPr lang="en-IN"/>
              <a:t>(ii) Bipolar neurons: The cyton gives rise to two nerve processes of</a:t>
            </a:r>
          </a:p>
          <a:p>
            <a:r>
              <a:rPr lang="en-IN"/>
              <a:t> which one acts as an axon while another as a dendron. 
</a:t>
            </a:r>
          </a:p>
          <a:p>
            <a:r>
              <a:rPr lang="en-IN"/>
              <a:t>(iii) Multipolar neurons: The cyton gives rise to many dendrons and </a:t>
            </a:r>
          </a:p>
          <a:p>
            <a:r>
              <a:rPr lang="en-IN"/>
              <a:t>an axon</a:t>
            </a:r>
            <a:endParaRPr lang="en-US"/>
          </a:p>
        </p:txBody>
      </p:sp>
      <p:pic>
        <p:nvPicPr>
          <p:cNvPr id="4" name="Picture 4">
            <a:extLst>
              <a:ext uri="{FF2B5EF4-FFF2-40B4-BE49-F238E27FC236}">
                <a16:creationId xmlns:a16="http://schemas.microsoft.com/office/drawing/2014/main" id="{DF2D3708-B458-B346-8F4E-0BA8A3A33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9865" y="2697457"/>
            <a:ext cx="4610100" cy="3615624"/>
          </a:xfrm>
          <a:prstGeom prst="rect">
            <a:avLst/>
          </a:prstGeom>
        </p:spPr>
      </p:pic>
    </p:spTree>
    <p:extLst>
      <p:ext uri="{BB962C8B-B14F-4D97-AF65-F5344CB8AC3E}">
        <p14:creationId xmlns:p14="http://schemas.microsoft.com/office/powerpoint/2010/main" val="1897992601"/>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D4678C-7220-5245-B59F-89ECC0707F6E}"/>
              </a:ext>
            </a:extLst>
          </p:cNvPr>
          <p:cNvSpPr txBox="1"/>
          <p:nvPr/>
        </p:nvSpPr>
        <p:spPr>
          <a:xfrm>
            <a:off x="863895" y="598081"/>
            <a:ext cx="9609175" cy="2308324"/>
          </a:xfrm>
          <a:prstGeom prst="rect">
            <a:avLst/>
          </a:prstGeom>
          <a:noFill/>
        </p:spPr>
        <p:txBody>
          <a:bodyPr wrap="square">
            <a:spAutoFit/>
          </a:bodyPr>
          <a:lstStyle/>
          <a:p>
            <a:r>
              <a:rPr lang="en-US"/>
              <a:t>On the basis of functions neurons are </a:t>
            </a:r>
            <a:r>
              <a:rPr lang="en-IN"/>
              <a:t>c</a:t>
            </a:r>
            <a:r>
              <a:rPr lang="en-US"/>
              <a:t>ategorised as:-</a:t>
            </a:r>
          </a:p>
          <a:p>
            <a:pPr marL="400050" indent="-400050">
              <a:buAutoNum type="romanLcParenBoth"/>
            </a:pPr>
            <a:r>
              <a:rPr lang="en-US"/>
              <a:t>Sensory or afferent neurons which carry </a:t>
            </a:r>
            <a:r>
              <a:rPr lang="en-IN"/>
              <a:t>i</a:t>
            </a:r>
            <a:r>
              <a:rPr lang="en-US"/>
              <a:t>mpulses from the sense organ to the</a:t>
            </a:r>
            <a:r>
              <a:rPr lang="en-IN"/>
              <a:t> </a:t>
            </a:r>
            <a:r>
              <a:rPr lang="en-US"/>
              <a:t>central nervous system.</a:t>
            </a:r>
          </a:p>
          <a:p>
            <a:endParaRPr lang="en-IN"/>
          </a:p>
          <a:p>
            <a:r>
              <a:rPr lang="en-US"/>
              <a:t>(ii) Motor or efferent neurons which carry impulses from the central nervous system to effector organ such as the muscle fibre or the gland.</a:t>
            </a:r>
          </a:p>
          <a:p>
            <a:endParaRPr lang="en-IN"/>
          </a:p>
          <a:p>
            <a:r>
              <a:rPr lang="en-US"/>
              <a:t>(iii) Association neurons conduct </a:t>
            </a:r>
            <a:r>
              <a:rPr lang="en-IN"/>
              <a:t>impulses between sensory and motor neurons.</a:t>
            </a:r>
            <a:endParaRPr lang="en-US"/>
          </a:p>
        </p:txBody>
      </p:sp>
      <p:sp>
        <p:nvSpPr>
          <p:cNvPr id="5" name="TextBox 4">
            <a:extLst>
              <a:ext uri="{FF2B5EF4-FFF2-40B4-BE49-F238E27FC236}">
                <a16:creationId xmlns:a16="http://schemas.microsoft.com/office/drawing/2014/main" id="{E03A2312-06C2-334C-99CA-BC04BF015161}"/>
              </a:ext>
            </a:extLst>
          </p:cNvPr>
          <p:cNvSpPr txBox="1"/>
          <p:nvPr/>
        </p:nvSpPr>
        <p:spPr>
          <a:xfrm>
            <a:off x="1076548" y="3635289"/>
            <a:ext cx="8957929" cy="2400657"/>
          </a:xfrm>
          <a:prstGeom prst="rect">
            <a:avLst/>
          </a:prstGeom>
          <a:noFill/>
        </p:spPr>
        <p:txBody>
          <a:bodyPr wrap="square">
            <a:spAutoFit/>
          </a:bodyPr>
          <a:lstStyle/>
          <a:p>
            <a:r>
              <a:rPr lang="en-US" sz="2400" b="1"/>
              <a:t>Types of Nerve Fibres</a:t>
            </a:r>
          </a:p>
          <a:p>
            <a:r>
              <a:rPr lang="en-US"/>
              <a:t>Nerve fibres are of two types based on the presence or absence of myelin sheath.</a:t>
            </a:r>
          </a:p>
          <a:p>
            <a:pPr marL="400050" indent="-400050">
              <a:buAutoNum type="romanLcParenBoth"/>
            </a:pPr>
            <a:r>
              <a:rPr lang="en-US"/>
              <a:t>Myelinated nerve fibre: </a:t>
            </a:r>
            <a:endParaRPr lang="en-IN"/>
          </a:p>
          <a:p>
            <a:r>
              <a:rPr lang="en-US"/>
              <a:t>The axon is covered with myelin sheath</a:t>
            </a:r>
          </a:p>
          <a:p>
            <a:endParaRPr lang="en-IN"/>
          </a:p>
          <a:p>
            <a:r>
              <a:rPr lang="en-US"/>
              <a:t>ii) Non-myelinated nerve fibre: The axon is not covered by myelin sheath. </a:t>
            </a:r>
          </a:p>
          <a:p>
            <a:r>
              <a:rPr lang="en-US"/>
              <a:t>Myelinated and non-myelinated nerve fibres form the white matter and grey matter of the brain.</a:t>
            </a:r>
          </a:p>
        </p:txBody>
      </p:sp>
    </p:spTree>
    <p:extLst>
      <p:ext uri="{BB962C8B-B14F-4D97-AF65-F5344CB8AC3E}">
        <p14:creationId xmlns:p14="http://schemas.microsoft.com/office/powerpoint/2010/main" val="3754081793"/>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AABA9E-24FC-1842-A37C-61F9D2AB1C04}"/>
              </a:ext>
            </a:extLst>
          </p:cNvPr>
          <p:cNvSpPr txBox="1"/>
          <p:nvPr/>
        </p:nvSpPr>
        <p:spPr>
          <a:xfrm rot="10800000" flipV="1">
            <a:off x="413257" y="428218"/>
            <a:ext cx="4330745" cy="369332"/>
          </a:xfrm>
          <a:prstGeom prst="rect">
            <a:avLst/>
          </a:prstGeom>
          <a:noFill/>
        </p:spPr>
        <p:txBody>
          <a:bodyPr wrap="square" rtlCol="0">
            <a:spAutoFit/>
          </a:bodyPr>
          <a:lstStyle/>
          <a:p>
            <a:pPr algn="l"/>
            <a:r>
              <a:rPr lang="en-IN"/>
              <a:t>TRANSMISSION OF NERVE IMPULSE </a:t>
            </a:r>
            <a:endParaRPr lang="en-US"/>
          </a:p>
        </p:txBody>
      </p:sp>
      <p:sp>
        <p:nvSpPr>
          <p:cNvPr id="3" name="TextBox 2">
            <a:extLst>
              <a:ext uri="{FF2B5EF4-FFF2-40B4-BE49-F238E27FC236}">
                <a16:creationId xmlns:a16="http://schemas.microsoft.com/office/drawing/2014/main" id="{4116A495-8C9E-8F47-B517-F2E07E523742}"/>
              </a:ext>
            </a:extLst>
          </p:cNvPr>
          <p:cNvSpPr txBox="1"/>
          <p:nvPr/>
        </p:nvSpPr>
        <p:spPr>
          <a:xfrm>
            <a:off x="1076547" y="930349"/>
            <a:ext cx="5931638" cy="369332"/>
          </a:xfrm>
          <a:prstGeom prst="rect">
            <a:avLst/>
          </a:prstGeom>
          <a:noFill/>
        </p:spPr>
        <p:txBody>
          <a:bodyPr wrap="square" rtlCol="0">
            <a:spAutoFit/>
          </a:bodyPr>
          <a:lstStyle/>
          <a:p>
            <a:pPr algn="l"/>
            <a:r>
              <a:rPr lang="en-IN"/>
              <a:t>Receptors  ( Sense organs)</a:t>
            </a:r>
            <a:endParaRPr lang="en-US"/>
          </a:p>
        </p:txBody>
      </p:sp>
      <p:cxnSp>
        <p:nvCxnSpPr>
          <p:cNvPr id="5" name="Straight Arrow Connector 4">
            <a:extLst>
              <a:ext uri="{FF2B5EF4-FFF2-40B4-BE49-F238E27FC236}">
                <a16:creationId xmlns:a16="http://schemas.microsoft.com/office/drawing/2014/main" id="{99DFAD63-B885-574E-B416-E477D087705A}"/>
              </a:ext>
            </a:extLst>
          </p:cNvPr>
          <p:cNvCxnSpPr>
            <a:cxnSpLocks/>
          </p:cNvCxnSpPr>
          <p:nvPr/>
        </p:nvCxnSpPr>
        <p:spPr>
          <a:xfrm>
            <a:off x="1807535" y="1299681"/>
            <a:ext cx="0" cy="667342"/>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13" name="TextBox 12">
            <a:extLst>
              <a:ext uri="{FF2B5EF4-FFF2-40B4-BE49-F238E27FC236}">
                <a16:creationId xmlns:a16="http://schemas.microsoft.com/office/drawing/2014/main" id="{ED562DCA-52DD-E842-8942-47781847863E}"/>
              </a:ext>
            </a:extLst>
          </p:cNvPr>
          <p:cNvSpPr txBox="1"/>
          <p:nvPr/>
        </p:nvSpPr>
        <p:spPr>
          <a:xfrm>
            <a:off x="1909872" y="1411621"/>
            <a:ext cx="2595673" cy="369332"/>
          </a:xfrm>
          <a:prstGeom prst="rect">
            <a:avLst/>
          </a:prstGeom>
          <a:noFill/>
        </p:spPr>
        <p:txBody>
          <a:bodyPr wrap="square" rtlCol="0">
            <a:spAutoFit/>
          </a:bodyPr>
          <a:lstStyle/>
          <a:p>
            <a:pPr algn="l"/>
            <a:r>
              <a:rPr lang="en-IN"/>
              <a:t>Electrical impulse </a:t>
            </a:r>
            <a:endParaRPr lang="en-US"/>
          </a:p>
        </p:txBody>
      </p:sp>
      <p:sp>
        <p:nvSpPr>
          <p:cNvPr id="14" name="TextBox 13">
            <a:extLst>
              <a:ext uri="{FF2B5EF4-FFF2-40B4-BE49-F238E27FC236}">
                <a16:creationId xmlns:a16="http://schemas.microsoft.com/office/drawing/2014/main" id="{713AC5D5-5318-1D42-8923-509CF22C0209}"/>
              </a:ext>
            </a:extLst>
          </p:cNvPr>
          <p:cNvSpPr txBox="1"/>
          <p:nvPr/>
        </p:nvSpPr>
        <p:spPr>
          <a:xfrm rot="10800000" flipV="1">
            <a:off x="2232838" y="2099973"/>
            <a:ext cx="2392325" cy="924734"/>
          </a:xfrm>
          <a:prstGeom prst="rect">
            <a:avLst/>
          </a:prstGeom>
          <a:noFill/>
        </p:spPr>
        <p:txBody>
          <a:bodyPr wrap="square" rtlCol="0">
            <a:spAutoFit/>
          </a:bodyPr>
          <a:lstStyle/>
          <a:p>
            <a:pPr algn="l"/>
            <a:r>
              <a:rPr lang="en-IN"/>
              <a:t>(Received by the dendritic tips of the neuron)</a:t>
            </a:r>
            <a:endParaRPr lang="en-US"/>
          </a:p>
        </p:txBody>
      </p:sp>
      <p:sp>
        <p:nvSpPr>
          <p:cNvPr id="15" name="TextBox 14">
            <a:extLst>
              <a:ext uri="{FF2B5EF4-FFF2-40B4-BE49-F238E27FC236}">
                <a16:creationId xmlns:a16="http://schemas.microsoft.com/office/drawing/2014/main" id="{5625752E-6F2A-804E-B1DC-ED55DED9E5B6}"/>
              </a:ext>
            </a:extLst>
          </p:cNvPr>
          <p:cNvSpPr txBox="1"/>
          <p:nvPr/>
        </p:nvSpPr>
        <p:spPr>
          <a:xfrm>
            <a:off x="1177882" y="2073348"/>
            <a:ext cx="1828800" cy="369332"/>
          </a:xfrm>
          <a:prstGeom prst="rect">
            <a:avLst/>
          </a:prstGeom>
          <a:noFill/>
        </p:spPr>
        <p:txBody>
          <a:bodyPr wrap="square" rtlCol="0">
            <a:spAutoFit/>
          </a:bodyPr>
          <a:lstStyle/>
          <a:p>
            <a:pPr algn="l"/>
            <a:r>
              <a:rPr lang="en-IN"/>
              <a:t>Dentrites </a:t>
            </a:r>
            <a:endParaRPr lang="en-US"/>
          </a:p>
        </p:txBody>
      </p:sp>
      <p:cxnSp>
        <p:nvCxnSpPr>
          <p:cNvPr id="16" name="Straight Arrow Connector 15">
            <a:extLst>
              <a:ext uri="{FF2B5EF4-FFF2-40B4-BE49-F238E27FC236}">
                <a16:creationId xmlns:a16="http://schemas.microsoft.com/office/drawing/2014/main" id="{B574AFF6-5F09-DB41-A142-845BFFDD8F58}"/>
              </a:ext>
            </a:extLst>
          </p:cNvPr>
          <p:cNvCxnSpPr>
            <a:cxnSpLocks/>
          </p:cNvCxnSpPr>
          <p:nvPr/>
        </p:nvCxnSpPr>
        <p:spPr>
          <a:xfrm>
            <a:off x="1816839" y="2442680"/>
            <a:ext cx="0" cy="761558"/>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21" name="TextBox 20">
            <a:extLst>
              <a:ext uri="{FF2B5EF4-FFF2-40B4-BE49-F238E27FC236}">
                <a16:creationId xmlns:a16="http://schemas.microsoft.com/office/drawing/2014/main" id="{7B67F861-1034-8345-A2A7-3BB31AB73239}"/>
              </a:ext>
            </a:extLst>
          </p:cNvPr>
          <p:cNvSpPr txBox="1"/>
          <p:nvPr/>
        </p:nvSpPr>
        <p:spPr>
          <a:xfrm rot="10800000" flipV="1">
            <a:off x="1289198" y="3284431"/>
            <a:ext cx="5506335" cy="369332"/>
          </a:xfrm>
          <a:prstGeom prst="rect">
            <a:avLst/>
          </a:prstGeom>
          <a:noFill/>
        </p:spPr>
        <p:txBody>
          <a:bodyPr wrap="square" rtlCol="0">
            <a:spAutoFit/>
          </a:bodyPr>
          <a:lstStyle/>
          <a:p>
            <a:pPr algn="l"/>
            <a:r>
              <a:rPr lang="en-IN"/>
              <a:t>Cell body</a:t>
            </a:r>
            <a:endParaRPr lang="en-US"/>
          </a:p>
        </p:txBody>
      </p:sp>
      <p:cxnSp>
        <p:nvCxnSpPr>
          <p:cNvPr id="23" name="Straight Arrow Connector 22">
            <a:extLst>
              <a:ext uri="{FF2B5EF4-FFF2-40B4-BE49-F238E27FC236}">
                <a16:creationId xmlns:a16="http://schemas.microsoft.com/office/drawing/2014/main" id="{2A8AA593-DA9C-5D44-92CF-23CEC3A8C2DC}"/>
              </a:ext>
            </a:extLst>
          </p:cNvPr>
          <p:cNvCxnSpPr>
            <a:cxnSpLocks/>
          </p:cNvCxnSpPr>
          <p:nvPr/>
        </p:nvCxnSpPr>
        <p:spPr>
          <a:xfrm>
            <a:off x="1771534" y="3653764"/>
            <a:ext cx="0" cy="831405"/>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25" name="TextBox 24">
            <a:extLst>
              <a:ext uri="{FF2B5EF4-FFF2-40B4-BE49-F238E27FC236}">
                <a16:creationId xmlns:a16="http://schemas.microsoft.com/office/drawing/2014/main" id="{72821018-8B59-3145-A9F5-4B78E0E43875}"/>
              </a:ext>
            </a:extLst>
          </p:cNvPr>
          <p:cNvSpPr txBox="1"/>
          <p:nvPr/>
        </p:nvSpPr>
        <p:spPr>
          <a:xfrm>
            <a:off x="902439" y="4669836"/>
            <a:ext cx="1828800" cy="369332"/>
          </a:xfrm>
          <a:prstGeom prst="rect">
            <a:avLst/>
          </a:prstGeom>
          <a:noFill/>
        </p:spPr>
        <p:txBody>
          <a:bodyPr wrap="square" rtlCol="0">
            <a:spAutoFit/>
          </a:bodyPr>
          <a:lstStyle/>
          <a:p>
            <a:pPr algn="l"/>
            <a:r>
              <a:rPr lang="en-IN"/>
              <a:t>Terminal end</a:t>
            </a:r>
            <a:endParaRPr lang="en-US"/>
          </a:p>
        </p:txBody>
      </p:sp>
      <p:cxnSp>
        <p:nvCxnSpPr>
          <p:cNvPr id="27" name="Straight Arrow Connector 26">
            <a:extLst>
              <a:ext uri="{FF2B5EF4-FFF2-40B4-BE49-F238E27FC236}">
                <a16:creationId xmlns:a16="http://schemas.microsoft.com/office/drawing/2014/main" id="{51A3513D-FFE0-6143-AAC3-A7823AD9D5CD}"/>
              </a:ext>
            </a:extLst>
          </p:cNvPr>
          <p:cNvCxnSpPr>
            <a:cxnSpLocks/>
          </p:cNvCxnSpPr>
          <p:nvPr/>
        </p:nvCxnSpPr>
        <p:spPr>
          <a:xfrm>
            <a:off x="2744530" y="4841211"/>
            <a:ext cx="1003447" cy="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31" name="TextBox 30">
            <a:extLst>
              <a:ext uri="{FF2B5EF4-FFF2-40B4-BE49-F238E27FC236}">
                <a16:creationId xmlns:a16="http://schemas.microsoft.com/office/drawing/2014/main" id="{35C925C7-D88E-5045-8E8C-6897DEAA1EAB}"/>
              </a:ext>
            </a:extLst>
          </p:cNvPr>
          <p:cNvSpPr txBox="1"/>
          <p:nvPr/>
        </p:nvSpPr>
        <p:spPr>
          <a:xfrm>
            <a:off x="3882877" y="4571208"/>
            <a:ext cx="3845000" cy="646331"/>
          </a:xfrm>
          <a:prstGeom prst="rect">
            <a:avLst/>
          </a:prstGeom>
          <a:noFill/>
        </p:spPr>
        <p:txBody>
          <a:bodyPr wrap="square" rtlCol="0">
            <a:spAutoFit/>
          </a:bodyPr>
          <a:lstStyle/>
          <a:p>
            <a:pPr algn="l"/>
            <a:r>
              <a:rPr lang="en-IN"/>
              <a:t>Release a chemical  - neurotransmitter </a:t>
            </a:r>
            <a:endParaRPr lang="en-US"/>
          </a:p>
        </p:txBody>
      </p:sp>
      <p:sp>
        <p:nvSpPr>
          <p:cNvPr id="32" name="TextBox 31">
            <a:extLst>
              <a:ext uri="{FF2B5EF4-FFF2-40B4-BE49-F238E27FC236}">
                <a16:creationId xmlns:a16="http://schemas.microsoft.com/office/drawing/2014/main" id="{49A8EC97-9517-4F44-B9B1-467D2BABB57D}"/>
              </a:ext>
            </a:extLst>
          </p:cNvPr>
          <p:cNvSpPr txBox="1"/>
          <p:nvPr/>
        </p:nvSpPr>
        <p:spPr>
          <a:xfrm rot="10800000" flipV="1">
            <a:off x="4042365" y="5281320"/>
            <a:ext cx="2529219" cy="646331"/>
          </a:xfrm>
          <a:prstGeom prst="rect">
            <a:avLst/>
          </a:prstGeom>
          <a:noFill/>
        </p:spPr>
        <p:txBody>
          <a:bodyPr wrap="square" rtlCol="0">
            <a:spAutoFit/>
          </a:bodyPr>
          <a:lstStyle/>
          <a:p>
            <a:pPr algn="l"/>
            <a:r>
              <a:rPr lang="en-IN"/>
              <a:t>(Diffuses across a synopse)</a:t>
            </a:r>
            <a:endParaRPr lang="en-US"/>
          </a:p>
        </p:txBody>
      </p:sp>
      <p:cxnSp>
        <p:nvCxnSpPr>
          <p:cNvPr id="48" name="Straight Arrow Connector 47">
            <a:extLst>
              <a:ext uri="{FF2B5EF4-FFF2-40B4-BE49-F238E27FC236}">
                <a16:creationId xmlns:a16="http://schemas.microsoft.com/office/drawing/2014/main" id="{2D5DDE71-1FE7-4A45-AC6D-AFC1EB1372E2}"/>
              </a:ext>
            </a:extLst>
          </p:cNvPr>
          <p:cNvCxnSpPr>
            <a:cxnSpLocks/>
          </p:cNvCxnSpPr>
          <p:nvPr/>
        </p:nvCxnSpPr>
        <p:spPr>
          <a:xfrm>
            <a:off x="4505545" y="2442680"/>
            <a:ext cx="1590455" cy="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D1832B8F-D277-764A-846D-13E2702703EB}"/>
              </a:ext>
            </a:extLst>
          </p:cNvPr>
          <p:cNvCxnSpPr>
            <a:cxnSpLocks/>
          </p:cNvCxnSpPr>
          <p:nvPr/>
        </p:nvCxnSpPr>
        <p:spPr>
          <a:xfrm flipV="1">
            <a:off x="6096000" y="2538523"/>
            <a:ext cx="0" cy="1289197"/>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2B2BCD74-E39B-964D-87D7-4138FF7CA09C}"/>
              </a:ext>
            </a:extLst>
          </p:cNvPr>
          <p:cNvCxnSpPr>
            <a:cxnSpLocks/>
          </p:cNvCxnSpPr>
          <p:nvPr/>
        </p:nvCxnSpPr>
        <p:spPr>
          <a:xfrm>
            <a:off x="6096000" y="3907913"/>
            <a:ext cx="0" cy="946589"/>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1588091C-9F40-8E41-B71A-65909AB9B8C8}"/>
              </a:ext>
            </a:extLst>
          </p:cNvPr>
          <p:cNvCxnSpPr>
            <a:cxnSpLocks/>
          </p:cNvCxnSpPr>
          <p:nvPr/>
        </p:nvCxnSpPr>
        <p:spPr>
          <a:xfrm>
            <a:off x="6571584" y="5039168"/>
            <a:ext cx="1003447" cy="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64" name="TextBox 63">
            <a:extLst>
              <a:ext uri="{FF2B5EF4-FFF2-40B4-BE49-F238E27FC236}">
                <a16:creationId xmlns:a16="http://schemas.microsoft.com/office/drawing/2014/main" id="{81751DE9-A688-B548-86C7-5BED7CF5EF8D}"/>
              </a:ext>
            </a:extLst>
          </p:cNvPr>
          <p:cNvSpPr txBox="1"/>
          <p:nvPr/>
        </p:nvSpPr>
        <p:spPr>
          <a:xfrm rot="10800000" flipV="1">
            <a:off x="7727877" y="4669836"/>
            <a:ext cx="1927818" cy="646331"/>
          </a:xfrm>
          <a:prstGeom prst="rect">
            <a:avLst/>
          </a:prstGeom>
          <a:noFill/>
        </p:spPr>
        <p:txBody>
          <a:bodyPr wrap="square" rtlCol="0">
            <a:spAutoFit/>
          </a:bodyPr>
          <a:lstStyle/>
          <a:p>
            <a:pPr algn="l"/>
            <a:r>
              <a:rPr lang="en-IN"/>
              <a:t>To brain or spinal cord</a:t>
            </a:r>
            <a:endParaRPr lang="en-US"/>
          </a:p>
        </p:txBody>
      </p:sp>
      <p:cxnSp>
        <p:nvCxnSpPr>
          <p:cNvPr id="66" name="Straight Arrow Connector 65">
            <a:extLst>
              <a:ext uri="{FF2B5EF4-FFF2-40B4-BE49-F238E27FC236}">
                <a16:creationId xmlns:a16="http://schemas.microsoft.com/office/drawing/2014/main" id="{90DAA170-64E3-6D41-9172-66DE4504AF2B}"/>
              </a:ext>
            </a:extLst>
          </p:cNvPr>
          <p:cNvCxnSpPr>
            <a:cxnSpLocks/>
          </p:cNvCxnSpPr>
          <p:nvPr/>
        </p:nvCxnSpPr>
        <p:spPr>
          <a:xfrm flipV="1">
            <a:off x="8319977" y="3757726"/>
            <a:ext cx="0" cy="91211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69" name="TextBox 68">
            <a:extLst>
              <a:ext uri="{FF2B5EF4-FFF2-40B4-BE49-F238E27FC236}">
                <a16:creationId xmlns:a16="http://schemas.microsoft.com/office/drawing/2014/main" id="{8CE4E7B2-F19D-284D-94C9-7F9F225B7D09}"/>
              </a:ext>
            </a:extLst>
          </p:cNvPr>
          <p:cNvSpPr txBox="1"/>
          <p:nvPr/>
        </p:nvSpPr>
        <p:spPr>
          <a:xfrm>
            <a:off x="7376454" y="3000683"/>
            <a:ext cx="1617476" cy="646331"/>
          </a:xfrm>
          <a:prstGeom prst="rect">
            <a:avLst/>
          </a:prstGeom>
          <a:noFill/>
        </p:spPr>
        <p:txBody>
          <a:bodyPr wrap="square" rtlCol="0">
            <a:spAutoFit/>
          </a:bodyPr>
          <a:lstStyle/>
          <a:p>
            <a:pPr algn="l"/>
            <a:r>
              <a:rPr lang="en-IN"/>
              <a:t>Muscles or glands</a:t>
            </a:r>
            <a:endParaRPr lang="en-US"/>
          </a:p>
        </p:txBody>
      </p:sp>
      <p:pic>
        <p:nvPicPr>
          <p:cNvPr id="70" name="Picture 70">
            <a:extLst>
              <a:ext uri="{FF2B5EF4-FFF2-40B4-BE49-F238E27FC236}">
                <a16:creationId xmlns:a16="http://schemas.microsoft.com/office/drawing/2014/main" id="{B600B1F7-739C-5348-80CB-822121852E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5384" y="99703"/>
            <a:ext cx="4733925" cy="2667000"/>
          </a:xfrm>
          <a:prstGeom prst="rect">
            <a:avLst/>
          </a:prstGeom>
        </p:spPr>
      </p:pic>
    </p:spTree>
    <p:extLst>
      <p:ext uri="{BB962C8B-B14F-4D97-AF65-F5344CB8AC3E}">
        <p14:creationId xmlns:p14="http://schemas.microsoft.com/office/powerpoint/2010/main" val="4266421984"/>
      </p:ext>
    </p:extLst>
  </p:cSld>
  <p:clrMapOvr>
    <a:masterClrMapping/>
  </p:clrMapOvr>
  <p:transition spd="slow">
    <p:randomBar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0</TotalTime>
  <Words>537</Words>
  <Application>Microsoft Office PowerPoint</Application>
  <PresentationFormat>Widescreen</PresentationFormat>
  <Paragraphs>88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Praa Nesh</dc:creator>
  <cp:lastModifiedBy>SysSoft</cp:lastModifiedBy>
  <cp:revision>5</cp:revision>
  <dcterms:created xsi:type="dcterms:W3CDTF">2022-08-28T13:02:09Z</dcterms:created>
  <dcterms:modified xsi:type="dcterms:W3CDTF">2022-09-06T00:47:44Z</dcterms:modified>
</cp:coreProperties>
</file>