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340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E0251"/>
    <a:srgbClr val="0C0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6" autoAdjust="0"/>
    <p:restoredTop sz="9466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CF1-0BF9-4E88-BAF0-A639CABE308B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96D4-8538-415A-9E08-156EBF34B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CF1-0BF9-4E88-BAF0-A639CABE308B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96D4-8538-415A-9E08-156EBF34B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CF1-0BF9-4E88-BAF0-A639CABE308B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96D4-8538-415A-9E08-156EBF34B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CF1-0BF9-4E88-BAF0-A639CABE308B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96D4-8538-415A-9E08-156EBF34B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CF1-0BF9-4E88-BAF0-A639CABE308B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96D4-8538-415A-9E08-156EBF34B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CF1-0BF9-4E88-BAF0-A639CABE308B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10485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96D4-8538-415A-9E08-156EBF34B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5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CF1-0BF9-4E88-BAF0-A639CABE308B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104866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96D4-8538-415A-9E08-156EBF34B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CF1-0BF9-4E88-BAF0-A639CABE308B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10486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96D4-8538-415A-9E08-156EBF34B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CF1-0BF9-4E88-BAF0-A639CABE308B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104866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96D4-8538-415A-9E08-156EBF34B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9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CF1-0BF9-4E88-BAF0-A639CABE308B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10486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96D4-8538-415A-9E08-156EBF34B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CCF1-0BF9-4E88-BAF0-A639CABE308B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96D4-8538-415A-9E08-156EBF34B2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CCF1-0BF9-4E88-BAF0-A639CABE308B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996D4-8538-415A-9E08-156EBF34B2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071546"/>
            <a:ext cx="3962406" cy="449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rgbClr val="FFFF00"/>
            </a:extrusionClr>
            <a:contourClr>
              <a:srgbClr val="FFFF0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087B17-E789-4DDA-89BC-894083095493}"/>
              </a:ext>
            </a:extLst>
          </p:cNvPr>
          <p:cNvSpPr txBox="1"/>
          <p:nvPr/>
        </p:nvSpPr>
        <p:spPr>
          <a:xfrm>
            <a:off x="3700018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www.Padasalai.Net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iii.Degenrative (Arthritis,heart attack,stroke)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     Ex:Cancer(major causes of death)</a:t>
            </a:r>
          </a:p>
        </p:txBody>
      </p:sp>
      <p:pic>
        <p:nvPicPr>
          <p:cNvPr id="20971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3174" y="1643050"/>
            <a:ext cx="425292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  <a:solidFill>
            <a:srgbClr val="FFFF00">
              <a:alpha val="82000"/>
            </a:srgbClr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BACTERIAL DISEASES</a:t>
            </a:r>
            <a:br>
              <a:rPr lang="en-US" dirty="0">
                <a:solidFill>
                  <a:srgbClr val="FF0000"/>
                </a:solidFill>
                <a:latin typeface="Arial Black" pitchFamily="34" charset="0"/>
              </a:rPr>
            </a:b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48610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8572560" cy="5429288"/>
          </a:xfrm>
          <a:solidFill>
            <a:schemeClr val="accent6">
              <a:lumMod val="40000"/>
              <a:lumOff val="60000"/>
              <a:alpha val="85000"/>
            </a:schemeClr>
          </a:solidFill>
        </p:spPr>
        <p:txBody>
          <a:bodyPr>
            <a:normAutofit fontScale="95833"/>
          </a:bodyPr>
          <a:lstStyle/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Pathogenic bacteria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No of bacterial species is very high.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only a few bacteria are associated with human diseases and are called pathogenic bacteria.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Such pathogens may emit toxins and affected the body.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Widal test: 	</a:t>
            </a:r>
            <a:r>
              <a:rPr lang="en-US" sz="2400" b="1" dirty="0">
                <a:solidFill>
                  <a:srgbClr val="0000FF"/>
                </a:solidFill>
              </a:rPr>
              <a:t>Typhoid fever can be confirmed test.</a:t>
            </a:r>
            <a:endParaRPr lang="en-US" b="1" dirty="0">
              <a:solidFill>
                <a:srgbClr val="0000FF"/>
              </a:solidFill>
            </a:endParaRP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Bacteria spread: </a:t>
            </a:r>
          </a:p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sz="2400" b="1" dirty="0">
                <a:solidFill>
                  <a:srgbClr val="0000FF"/>
                </a:solidFill>
              </a:rPr>
              <a:t>Air, water or by inhaling the droplets/aerosols or even by sharing utensils, dresses with an infected person.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929618" cy="57150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COMMON BACTERIAL DISEASES HUMAN DISEASES</a:t>
            </a:r>
            <a:endParaRPr lang="en-US" sz="2800" dirty="0"/>
          </a:p>
        </p:txBody>
      </p:sp>
      <p:pic>
        <p:nvPicPr>
          <p:cNvPr id="209716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857250"/>
            <a:ext cx="7929618" cy="571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929222" cy="72547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VIRAL DISEASES</a:t>
            </a:r>
          </a:p>
        </p:txBody>
      </p:sp>
      <p:sp>
        <p:nvSpPr>
          <p:cNvPr id="104861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8715436" cy="54292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1667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Viruses common characters: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FF"/>
                </a:solidFill>
              </a:rPr>
              <a:t>Smallest intracellular obligate parasites.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FF"/>
                </a:solidFill>
              </a:rPr>
              <a:t>Multiply within living cells.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FF"/>
                </a:solidFill>
              </a:rPr>
              <a:t>Outside the living cells they cannot carryout the characterstics of a living organisms.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FF"/>
                </a:solidFill>
              </a:rPr>
              <a:t>Viruses invade living cells forces to create new viruses.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FF"/>
                </a:solidFill>
              </a:rPr>
              <a:t>The new viruses break out of the cell, killing it and invade other cells in the body, causing diseases in human beings  Ex.</a:t>
            </a:r>
            <a:r>
              <a:rPr lang="en-US" sz="2400" b="1" i="1" dirty="0">
                <a:solidFill>
                  <a:srgbClr val="0000FF"/>
                </a:solidFill>
              </a:rPr>
              <a:t>Rhino viruses</a:t>
            </a:r>
            <a:r>
              <a:rPr lang="en-US" sz="2400" b="1" dirty="0">
                <a:solidFill>
                  <a:srgbClr val="0000FF"/>
                </a:solidFill>
              </a:rPr>
              <a:t> (“Common cold”- most infectious human ailment) 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endParaRPr lang="en-US" sz="2400" dirty="0"/>
          </a:p>
          <a:p>
            <a:endParaRPr lang="en-US" sz="2400" b="1" dirty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71438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VIRAL DISEASES GENERALLY FOUR GROUPS</a:t>
            </a:r>
            <a:br>
              <a:rPr lang="en-US" sz="24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(classify based on symptoms produced in the body organs)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15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071547"/>
            <a:ext cx="8715436" cy="2928957"/>
          </a:xfrm>
          <a:solidFill>
            <a:srgbClr val="FFFF00">
              <a:alpha val="63000"/>
            </a:srgb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I.Pneumotropic diseases: </a:t>
            </a:r>
            <a:r>
              <a:rPr lang="en-US" sz="2400" b="1" dirty="0">
                <a:solidFill>
                  <a:srgbClr val="0000FF"/>
                </a:solidFill>
              </a:rPr>
              <a:t>Ex.influenza(Respiratory tract infect)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II.Dermotropic disease:     </a:t>
            </a:r>
            <a:r>
              <a:rPr lang="en-US" sz="2400" b="1" dirty="0">
                <a:solidFill>
                  <a:srgbClr val="0000FF"/>
                </a:solidFill>
              </a:rPr>
              <a:t>Ex.Chicken pox,Measles.</a:t>
            </a:r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</a:rPr>
              <a:t>				        (Skin and subcutaneous tissues)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III.Viscerotropic diseases: </a:t>
            </a:r>
            <a:r>
              <a:rPr lang="en-US" sz="2400" b="1" dirty="0">
                <a:solidFill>
                  <a:srgbClr val="0000FF"/>
                </a:solidFill>
              </a:rPr>
              <a:t>Ex.Yellow fever,Dengue fever					        (Blood,visceral organ affected)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IV.Neurotropic deseases:</a:t>
            </a:r>
            <a:r>
              <a:rPr lang="en-US" sz="2400" b="1" dirty="0">
                <a:solidFill>
                  <a:srgbClr val="0000FF"/>
                </a:solidFill>
              </a:rPr>
              <a:t>Ex.Rabies and polio</a:t>
            </a:r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</a:rPr>
              <a:t>                                              (central nervous system affected)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209716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864399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VIRAL - COMMON DISEASES IN HUMAN BEING</a:t>
            </a:r>
          </a:p>
        </p:txBody>
      </p:sp>
      <p:pic>
        <p:nvPicPr>
          <p:cNvPr id="209716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2000"/>
          </a:blip>
          <a:srcRect/>
          <a:stretch>
            <a:fillRect/>
          </a:stretch>
        </p:blipFill>
        <p:spPr bwMode="auto">
          <a:xfrm>
            <a:off x="1500166" y="785813"/>
            <a:ext cx="6286544" cy="585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15328" cy="928694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</a:rPr>
              <a:t>PROTOZOAN DISEASES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{</a:t>
            </a:r>
            <a:r>
              <a:rPr lang="en-US" sz="2400" b="1" dirty="0">
                <a:solidFill>
                  <a:srgbClr val="0000FF"/>
                </a:solidFill>
              </a:rPr>
              <a:t>About 15 genera protozoans, parasites(with in human body)</a:t>
            </a:r>
            <a:r>
              <a:rPr lang="en-US" sz="2400" b="1" dirty="0">
                <a:solidFill>
                  <a:srgbClr val="FF0000"/>
                </a:solidFill>
              </a:rPr>
              <a:t>}</a:t>
            </a:r>
            <a:endParaRPr lang="en-US" sz="2400" dirty="0"/>
          </a:p>
        </p:txBody>
      </p:sp>
      <p:graphicFrame>
        <p:nvGraphicFramePr>
          <p:cNvPr id="4194307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285720" y="1214422"/>
          <a:ext cx="8429684" cy="551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6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3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989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a.Amoebiasis: 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Amoebic dysebtry (or) Amoebic colitis.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5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Caused organisms</a:t>
                      </a:r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Entomoeba histolytica</a:t>
                      </a:r>
                      <a:endParaRPr lang="en-US" i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5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Entomoeba histolytica live</a:t>
                      </a:r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Human large intestine</a:t>
                      </a:r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5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Feeds</a:t>
                      </a:r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Food particles,bacteria</a:t>
                      </a:r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84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Infective stages parasite</a:t>
                      </a:r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Trophozoite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(Penetrates the walls of the host intestine (colon) large</a:t>
                      </a:r>
                      <a:r>
                        <a:rPr lang="en-US" b="1" baseline="0" dirty="0">
                          <a:solidFill>
                            <a:srgbClr val="0000FF"/>
                          </a:solidFill>
                        </a:rPr>
                        <a:t> intestine).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5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Secretes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</a:rPr>
                        <a:t> enzymes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Histolytic enzymes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91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Causes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ulceration, bleeding, abdominal pain and stools with excess mucus. 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91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Symptoms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diarrhoea to dysentery with blood and mucus in the stool. 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5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Transmitted agent vector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House fly(</a:t>
                      </a:r>
                      <a:r>
                        <a:rPr lang="en-US" b="1" i="1" dirty="0">
                          <a:solidFill>
                            <a:srgbClr val="0000FF"/>
                          </a:solidFill>
                        </a:rPr>
                        <a:t>Musca domestica</a:t>
                      </a:r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95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Transmitted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</a:rPr>
                        <a:t> materials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Contaminated water,faeces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0001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PROTOZOAN DISEASES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{</a:t>
            </a:r>
            <a:r>
              <a:rPr lang="en-US" sz="2700" b="1" dirty="0">
                <a:solidFill>
                  <a:srgbClr val="0000FF"/>
                </a:solidFill>
              </a:rPr>
              <a:t>About 15 genera protozoans, parasites(with in human body)</a:t>
            </a:r>
            <a:r>
              <a:rPr lang="en-US" sz="2700" b="1" dirty="0">
                <a:solidFill>
                  <a:srgbClr val="FF0000"/>
                </a:solidFill>
              </a:rPr>
              <a:t>}</a:t>
            </a:r>
          </a:p>
        </p:txBody>
      </p:sp>
      <p:pic>
        <p:nvPicPr>
          <p:cNvPr id="20971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14000"/>
          </a:blip>
          <a:srcRect/>
          <a:stretch>
            <a:fillRect/>
          </a:stretch>
        </p:blipFill>
        <p:spPr bwMode="auto">
          <a:xfrm>
            <a:off x="1071538" y="1428736"/>
            <a:ext cx="68580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85725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PROTOZOAN DISEASES   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B.AFRICAN SLEEPING SICKNESS</a:t>
            </a:r>
            <a:endParaRPr lang="en-US" sz="2800" dirty="0"/>
          </a:p>
        </p:txBody>
      </p:sp>
      <p:graphicFrame>
        <p:nvGraphicFramePr>
          <p:cNvPr id="4194308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42875" y="1143000"/>
          <a:ext cx="8715376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4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Caused organism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Trypanosoma species.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Trypanosoma </a:t>
                      </a:r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US" sz="20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generally transmitted by the blood sucking</a:t>
                      </a:r>
                      <a:endParaRPr lang="en-US" sz="2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Tsetse </a:t>
                      </a:r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flies.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Three species of </a:t>
                      </a:r>
                      <a:r>
                        <a:rPr lang="en-US" sz="2000" b="1" i="1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Trypanosoma </a:t>
                      </a:r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cause sleeping sickness in man.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2000" b="1" i="1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Trypanosoma gambiense</a:t>
                      </a:r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5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Transmitted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Glossina palpalis</a:t>
                      </a:r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(Tsetse fly)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Causes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Gambian or Central African sleeping sickness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en-US" sz="2000" b="1" i="1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Trypanosoma rhodesiense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Transmitted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Glossina morsitans</a:t>
                      </a:r>
                      <a:r>
                        <a:rPr lang="en-US" sz="18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Causes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Rhodesian or East African sleeping sickness.</a:t>
                      </a:r>
                      <a:endParaRPr lang="en-US" sz="1800" b="1" u="none" strike="noStrike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en-US" sz="2000" b="1" i="1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Trypanosoma </a:t>
                      </a:r>
                      <a:r>
                        <a:rPr lang="en-US" sz="2000" b="0" i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cruzi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7030A0">
                        <a:alpha val="2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Transmitted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7030A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Bug(</a:t>
                      </a:r>
                      <a:r>
                        <a:rPr lang="en-US" sz="1800" b="1" i="1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Triatoma</a:t>
                      </a:r>
                      <a:r>
                        <a:rPr lang="en-US" sz="1800" b="1" i="1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megista</a:t>
                      </a:r>
                      <a:r>
                        <a:rPr lang="en-US" sz="1800" b="1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1" u="none" strike="noStrike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</a:t>
                      </a:r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Causes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7030A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Chagas disease or American trypanosomiasis.</a:t>
                      </a:r>
                      <a:endParaRPr lang="en-US" sz="1800" b="1" u="none" strike="noStrike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PROTOZOAN DISEASES   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B.AFRICAN SLEEPING SICKNESS</a:t>
            </a:r>
            <a:endParaRPr lang="en-US" sz="2800" dirty="0"/>
          </a:p>
        </p:txBody>
      </p:sp>
      <p:pic>
        <p:nvPicPr>
          <p:cNvPr id="2097167" name="Picture 2" descr="C:\Users\Niko\Desktop\12\Screenshot_20200729-122413_Adobe Acroba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4929222" cy="4786346"/>
          </a:xfrm>
          <a:prstGeom prst="rect">
            <a:avLst/>
          </a:prstGeom>
          <a:noFill/>
          <a:effectLst>
            <a:innerShdw blurRad="647700">
              <a:srgbClr val="0070C0"/>
            </a:innerShdw>
          </a:effec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Content Placeholder 2"/>
          <p:cNvSpPr>
            <a:spLocks noGrp="1"/>
          </p:cNvSpPr>
          <p:nvPr>
            <p:ph sz="half" idx="1"/>
          </p:nvPr>
        </p:nvSpPr>
        <p:spPr>
          <a:xfrm>
            <a:off x="928662" y="2357430"/>
            <a:ext cx="7215238" cy="2071702"/>
          </a:xfrm>
          <a:solidFill>
            <a:srgbClr val="FFC000"/>
          </a:solidFill>
          <a:effectLst>
            <a:outerShdw blurRad="1117600" dist="304800" dir="21540000" sx="123000" sy="123000" algn="ctr" rotWithShape="0">
              <a:prstClr val="black">
                <a:alpha val="42000"/>
              </a:prstClr>
            </a:outerShdw>
          </a:effectLst>
        </p:spPr>
        <p:txBody>
          <a:bodyPr/>
          <a:lstStyle/>
          <a:p>
            <a:pPr algn="r">
              <a:buNone/>
            </a:pPr>
            <a:r>
              <a:rPr lang="en-US" b="1" dirty="0">
                <a:ln w="50800"/>
                <a:solidFill>
                  <a:srgbClr val="C00000"/>
                </a:solidFill>
              </a:rPr>
              <a:t>M.KULANDAIVELU</a:t>
            </a:r>
            <a:br>
              <a:rPr lang="en-US" b="1" dirty="0">
                <a:ln w="50800"/>
                <a:solidFill>
                  <a:srgbClr val="C00000"/>
                </a:solidFill>
              </a:rPr>
            </a:br>
            <a:r>
              <a:rPr lang="en-US" sz="1400" b="1" dirty="0">
                <a:ln w="50800"/>
                <a:solidFill>
                  <a:srgbClr val="C00000"/>
                </a:solidFill>
              </a:rPr>
              <a:t>M.Sc.,M.Phil.,B.Ed</a:t>
            </a:r>
            <a:br>
              <a:rPr lang="en-US" b="1" dirty="0">
                <a:ln w="50800"/>
                <a:solidFill>
                  <a:srgbClr val="C00000"/>
                </a:solidFill>
              </a:rPr>
            </a:br>
            <a:r>
              <a:rPr lang="en-US" b="1" dirty="0">
                <a:ln w="50800"/>
                <a:solidFill>
                  <a:srgbClr val="C00000"/>
                </a:solidFill>
              </a:rPr>
              <a:t>Karaikudi Maharishi Vidya Manddir Matric. Hr.Sec.school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15238" cy="100013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KALA-AZAR (OR) VISCERAL LEISHMANIASIS</a:t>
            </a:r>
          </a:p>
        </p:txBody>
      </p:sp>
      <p:graphicFrame>
        <p:nvGraphicFramePr>
          <p:cNvPr id="4194309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571472" y="1357298"/>
          <a:ext cx="8043890" cy="4857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6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1606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Caused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Leishmania donovani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606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Transmitted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vector </a:t>
                      </a:r>
                      <a:r>
                        <a:rPr lang="en-US" sz="2000" b="1" i="1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Phlebotomus</a:t>
                      </a:r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(sand fly).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484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Infection</a:t>
                      </a:r>
                      <a:r>
                        <a:rPr lang="en-US" sz="2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occur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endothelial cells, bone marrow, liver, lymph glands and blood vessels of the spleen.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484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Symptoms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weight loss, anaemia, fever, enlargement of spleen and liver.</a:t>
                      </a:r>
                      <a:endParaRPr lang="en-US" sz="2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60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2357422" y="142852"/>
            <a:ext cx="4429156" cy="50006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FUNGAL DISEASES</a:t>
            </a:r>
          </a:p>
        </p:txBody>
      </p:sp>
      <p:graphicFrame>
        <p:nvGraphicFramePr>
          <p:cNvPr id="4194306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785813"/>
          <a:ext cx="8186766" cy="5786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9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82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Casuative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 agent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 dpi="0" rotWithShape="1">
                      <a:blip r:embed="rId3">
                        <a:alphaModFix amt="5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Human disease</a:t>
                      </a:r>
                    </a:p>
                  </a:txBody>
                  <a:tcPr>
                    <a:blipFill dpi="0" rotWithShape="1">
                      <a:blip r:embed="rId3">
                        <a:alphaModFix amt="52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82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7030A0"/>
                          </a:solidFill>
                        </a:rPr>
                        <a:t>Dermatomycosis</a:t>
                      </a:r>
                    </a:p>
                  </a:txBody>
                  <a:tcPr>
                    <a:blipFill dpi="0" rotWithShape="1">
                      <a:blip r:embed="rId3">
                        <a:alphaModFix amt="5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</a:rPr>
                        <a:t>Cutaneous infection</a:t>
                      </a:r>
                    </a:p>
                  </a:txBody>
                  <a:tcPr>
                    <a:blipFill dpi="0" rotWithShape="1">
                      <a:blip r:embed="rId3">
                        <a:alphaModFix amt="52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77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Fungi belong three genera</a:t>
                      </a:r>
                    </a:p>
                  </a:txBody>
                  <a:tcPr>
                    <a:blipFill dpi="0" rotWithShape="1">
                      <a:blip r:embed="rId3">
                        <a:alphaModFix amt="5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i.Trichophyton</a:t>
                      </a:r>
                    </a:p>
                    <a:p>
                      <a:pPr algn="l"/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ii.Microsporum</a:t>
                      </a:r>
                    </a:p>
                    <a:p>
                      <a:pPr algn="l"/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iii.Epidermophyton</a:t>
                      </a:r>
                    </a:p>
                  </a:txBody>
                  <a:tcPr>
                    <a:blipFill dpi="0" rotWithShape="1">
                      <a:blip r:embed="rId3">
                        <a:alphaModFix amt="52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8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Ring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 worm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Human most common fungal disease</a:t>
                      </a:r>
                    </a:p>
                  </a:txBody>
                  <a:tcPr>
                    <a:blipFill dpi="0" rotWithShape="1">
                      <a:blip r:embed="rId4">
                        <a:alphaModFix amt="61000"/>
                      </a:blip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29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Symptoms</a:t>
                      </a:r>
                    </a:p>
                  </a:txBody>
                  <a:tcPr>
                    <a:blipFill dpi="0" rotWithShape="1">
                      <a:blip r:embed="rId4">
                        <a:alphaModFix amt="61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Appearance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</a:rPr>
                        <a:t> of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Dry ,scaly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lesions on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</a:rPr>
                        <a:t> the skin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,nails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</a:rPr>
                        <a:t> and scalp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blipFill dpi="0" rotWithShape="1">
                      <a:blip r:embed="rId4">
                        <a:alphaModFix amt="61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29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Fungi growth</a:t>
                      </a:r>
                    </a:p>
                  </a:txBody>
                  <a:tcPr>
                    <a:blipFill dpi="0" rotWithShape="1">
                      <a:blip r:embed="rId4">
                        <a:alphaModFix amt="61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Heat and moisture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Thrive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</a:rPr>
                        <a:t> in skin groin or between toes.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blipFill dpi="0" rotWithShape="1">
                      <a:blip r:embed="rId4">
                        <a:alphaModFix amt="61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821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Ringworm feet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Athlete’s foot)</a:t>
                      </a:r>
                    </a:p>
                  </a:txBody>
                  <a:tcPr>
                    <a:solidFill>
                      <a:srgbClr val="7030A0">
                        <a:alpha val="3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2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Athlete’s foot caused</a:t>
                      </a:r>
                    </a:p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7030A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000" b="1" i="1" dirty="0">
                          <a:solidFill>
                            <a:srgbClr val="0000FF"/>
                          </a:solidFill>
                        </a:rPr>
                        <a:t>Tinea pedis</a:t>
                      </a:r>
                    </a:p>
                  </a:txBody>
                  <a:tcPr>
                    <a:solidFill>
                      <a:srgbClr val="7030A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240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Ringworm transmitted</a:t>
                      </a:r>
                    </a:p>
                  </a:txBody>
                  <a:tcPr>
                    <a:solidFill>
                      <a:srgbClr val="7030A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8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Acquired from soil or by using clothes, towels and comb used by infected persons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7030A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>
          <a:xfrm>
            <a:off x="500002" y="1357298"/>
            <a:ext cx="8643998" cy="57150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FF0000"/>
                </a:solidFill>
              </a:rPr>
              <a:t>      </a:t>
            </a:r>
            <a:r>
              <a:rPr lang="en-US" sz="2200" b="1" dirty="0">
                <a:solidFill>
                  <a:srgbClr val="0000FF"/>
                </a:solidFill>
              </a:rPr>
              <a:t>Ring worm       </a:t>
            </a:r>
            <a:r>
              <a:rPr lang="en-US" sz="2200" b="1" dirty="0">
                <a:solidFill>
                  <a:srgbClr val="5E0251"/>
                </a:solidFill>
              </a:rPr>
              <a:t> Athletes foot                 </a:t>
            </a:r>
            <a:r>
              <a:rPr lang="en-US" sz="2800" b="1" i="1" dirty="0">
                <a:solidFill>
                  <a:srgbClr val="FF0000"/>
                </a:solidFill>
              </a:rPr>
              <a:t>Tinea pedis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2097154" name="Picture 4" descr="C:\Users\Niko\Desktop\12\Screenshot_20200729-210604_InSho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5143536" cy="3056905"/>
          </a:xfrm>
          <a:prstGeom prst="rect">
            <a:avLst/>
          </a:prstGeom>
          <a:noFill/>
        </p:spPr>
      </p:pic>
      <p:pic>
        <p:nvPicPr>
          <p:cNvPr id="2097155" name="Picture 5" descr="C:\Users\Niko\Desktop\12\Screenshot_20200729-205814_Goog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571744"/>
            <a:ext cx="264320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214974" cy="42862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  <a:t>Helminthic disease</a:t>
            </a:r>
          </a:p>
        </p:txBody>
      </p:sp>
      <p:graphicFrame>
        <p:nvGraphicFramePr>
          <p:cNvPr id="419430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57158" y="554326"/>
          <a:ext cx="8358246" cy="607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8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0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37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Helminthiasis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Mostly endoparasitic in the gut and blood of human beings and cause diseases called helminthiasis.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7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Helminthic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diseases two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i.Ascariasis</a:t>
                      </a:r>
                    </a:p>
                    <a:p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ii.Filariasis</a:t>
                      </a:r>
                    </a:p>
                  </a:txBody>
                  <a:tcPr>
                    <a:solidFill>
                      <a:srgbClr val="FFC000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89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i.Ascariasis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7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Monogenic parasite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Exhibits sexual dimorphism. 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379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Caused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Intestinal endoparasite </a:t>
                      </a:r>
                      <a:r>
                        <a:rPr lang="en-US" sz="2000" b="1" i="1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Ascaris lumbricoides</a:t>
                      </a:r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commonly called the round worms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8978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Transmitted 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Through ingestion of embryonated eggs through contaminated food and water.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contaminated soils(Children playing areas) 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37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abdominal pain, vomiting, headache,anaemia, irritability and diarrhoea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0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Heavy infection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Symptoms</a:t>
                      </a:r>
                    </a:p>
                    <a:p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Nutritional deficiency,severe abdominal pains,Stunted growth in children,enteritis, hepatitis and bronchitis.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Content Placeholder 5" descr="Screenshot_20200729-122456_Adobe Acrobat.jpg"/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14612" y="1285860"/>
            <a:ext cx="3929089" cy="5072098"/>
          </a:xfrm>
        </p:spPr>
      </p:pic>
      <p:sp>
        <p:nvSpPr>
          <p:cNvPr id="1048587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928694"/>
          </a:xfrm>
          <a:solidFill>
            <a:srgbClr val="FFFF00"/>
          </a:solidFill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  <a:t>Helminthic disease- i. Ascariasis</a:t>
            </a:r>
            <a:b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</a:b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571472" y="1428736"/>
          <a:ext cx="8143932" cy="5072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571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Caused</a:t>
                      </a:r>
                      <a:endParaRPr lang="en-US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Wuchereria bancrofti</a:t>
                      </a: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71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Commonly</a:t>
                      </a:r>
                      <a:endParaRPr lang="en-US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Filarial worm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571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Found</a:t>
                      </a:r>
                      <a:endParaRPr lang="en-US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Lymph vessels</a:t>
                      </a:r>
                      <a:r>
                        <a:rPr lang="en-US" sz="2000" b="1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lymph nodes of man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57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Characters</a:t>
                      </a: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Sexually dimorphic, viviparous and digenic.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862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Life cycle two host</a:t>
                      </a:r>
                      <a:endParaRPr lang="en-US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i.Man </a:t>
                      </a:r>
                    </a:p>
                    <a:p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ii.Female </a:t>
                      </a:r>
                      <a:r>
                        <a:rPr lang="en-US" sz="2000" b="1" i="1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Culex</a:t>
                      </a:r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mosquito.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571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Microfilariae larvae</a:t>
                      </a:r>
                      <a:endParaRPr lang="en-US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Female filarial worm gives rise to juveniles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5517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Lymph glands</a:t>
                      </a:r>
                      <a:endParaRPr lang="en-US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Juveniles develop into adults.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Worms block the lymphatic system resulting in inflammation of the lymph nodes.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1862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Lymph vessels causes</a:t>
                      </a:r>
                      <a:endParaRPr lang="en-US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Elephantiasis or filariasis (limbs, scrotum and mammary glands)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4858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  <a:t>Helminthic disease- ii. Filariasis</a:t>
            </a:r>
            <a:endParaRPr lang="en-US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  <a:t>Helminthic disease- ii. Filariasis</a:t>
            </a:r>
            <a:endParaRPr lang="en-US" sz="3600" dirty="0"/>
          </a:p>
        </p:txBody>
      </p:sp>
      <p:pic>
        <p:nvPicPr>
          <p:cNvPr id="2097153" name="Picture 2" descr="C:\Users\Niko\Desktop\12\Screenshot_20200729-122517_Adobe Acroba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71612"/>
            <a:ext cx="3929090" cy="47863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innerShdw blurRad="508000">
              <a:srgbClr val="C00000">
                <a:alpha val="45000"/>
              </a:srgbClr>
            </a:innerShdw>
          </a:effectLst>
          <a:scene3d>
            <a:camera prst="orthographicFront"/>
            <a:lightRig rig="sunset" dir="t"/>
          </a:scene3d>
          <a:sp3d extrusionH="76200" prstMaterial="matte">
            <a:extrusionClr>
              <a:srgbClr val="00B0F0"/>
            </a:extrusion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21621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592" name="Rectangle 6"/>
          <p:cNvSpPr/>
          <p:nvPr/>
        </p:nvSpPr>
        <p:spPr>
          <a:xfrm>
            <a:off x="5072066" y="4429132"/>
            <a:ext cx="3629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358246" cy="2857520"/>
          </a:xfrm>
          <a:solidFill>
            <a:srgbClr val="7030A0">
              <a:alpha val="50000"/>
            </a:srgbClr>
          </a:solidFill>
          <a:effectLst>
            <a:innerShdw blurRad="1270000" dist="2540000" dir="21540000">
              <a:srgbClr val="FFC000">
                <a:alpha val="0"/>
              </a:srgbClr>
            </a:innerShdw>
          </a:effectLst>
          <a:scene3d>
            <a:camera prst="orthographicFront"/>
            <a:lightRig rig="threePt" dir="t"/>
          </a:scene3d>
          <a:sp3d extrusionH="133350">
            <a:extrusionClr>
              <a:srgbClr val="00B0F0"/>
            </a:extrusionClr>
          </a:sp3d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Arial Black" pitchFamily="34" charset="0"/>
              </a:rPr>
              <a:t>UNIT-III</a:t>
            </a:r>
            <a:b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3600" b="1" dirty="0">
                <a:solidFill>
                  <a:srgbClr val="0070C0"/>
                </a:solidFill>
                <a:latin typeface="Arial Black" pitchFamily="34" charset="0"/>
              </a:rPr>
              <a:t>CHAPTER-7</a:t>
            </a:r>
            <a:br>
              <a:rPr lang="en-US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HUMAN HEALTH AND  DISEASES</a:t>
            </a:r>
            <a:b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PART- I</a:t>
            </a: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INTRODUCTION</a:t>
            </a:r>
            <a:endParaRPr lang="en-US" dirty="0"/>
          </a:p>
        </p:txBody>
      </p:sp>
      <p:sp>
        <p:nvSpPr>
          <p:cNvPr id="104859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329378" cy="504351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WHO(world health organization)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Define WHO: </a:t>
            </a:r>
          </a:p>
          <a:p>
            <a:pPr lvl="1">
              <a:buNone/>
            </a:pPr>
            <a:r>
              <a:rPr lang="en-US" b="1" dirty="0">
                <a:solidFill>
                  <a:srgbClr val="002060"/>
                </a:solidFill>
              </a:rPr>
              <a:t>   </a:t>
            </a:r>
            <a:r>
              <a:rPr lang="en-US" b="1" dirty="0">
                <a:solidFill>
                  <a:srgbClr val="FF0000"/>
                </a:solidFill>
              </a:rPr>
              <a:t>“A state of complete physical mental and social wellbeing and not merely absense of disease.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Healthy people: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>
                <a:solidFill>
                  <a:srgbClr val="FF0000"/>
                </a:solidFill>
              </a:rPr>
              <a:t>More efficient at work.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Maintain good health: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		</a:t>
            </a:r>
            <a:r>
              <a:rPr lang="en-US" sz="2400" b="1" dirty="0">
                <a:solidFill>
                  <a:srgbClr val="FF0000"/>
                </a:solidFill>
              </a:rPr>
              <a:t>Personal hygiene,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		regularexercise,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	balanced diet.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971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500438"/>
            <a:ext cx="41862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93978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COMMON DISEASES IN HUMAN BEINGS</a:t>
            </a:r>
          </a:p>
        </p:txBody>
      </p:sp>
      <p:sp>
        <p:nvSpPr>
          <p:cNvPr id="1048599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8715436" cy="3429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Disease:  </a:t>
            </a:r>
            <a:r>
              <a:rPr lang="en-US" sz="2400" b="1" dirty="0">
                <a:solidFill>
                  <a:srgbClr val="002060"/>
                </a:solidFill>
              </a:rPr>
              <a:t>Disorder or malfunctional of the mind or body.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Disease involving agent: </a:t>
            </a:r>
          </a:p>
          <a:p>
            <a:r>
              <a:rPr lang="en-US" b="1" dirty="0">
                <a:solidFill>
                  <a:srgbClr val="FF0000"/>
                </a:solidFill>
              </a:rPr>
              <a:t>Morphological</a:t>
            </a:r>
          </a:p>
          <a:p>
            <a:r>
              <a:rPr lang="en-US" b="1" dirty="0">
                <a:solidFill>
                  <a:srgbClr val="FF0000"/>
                </a:solidFill>
              </a:rPr>
              <a:t>Physiological</a:t>
            </a:r>
          </a:p>
          <a:p>
            <a:r>
              <a:rPr lang="en-US" b="1" dirty="0">
                <a:solidFill>
                  <a:srgbClr val="FF0000"/>
                </a:solidFill>
              </a:rPr>
              <a:t>Psycological disturbances</a:t>
            </a:r>
          </a:p>
          <a:p>
            <a:r>
              <a:rPr lang="en-US" b="1" dirty="0">
                <a:solidFill>
                  <a:srgbClr val="FF0000"/>
                </a:solidFill>
              </a:rPr>
              <a:t>Environmental factors or pathogens or genetic anomalies or life style changes.</a:t>
            </a:r>
          </a:p>
          <a:p>
            <a:pPr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9715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4929198"/>
            <a:ext cx="80438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715436" cy="92869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DISEASES CAN BE BROADLY TWO GROUPS</a:t>
            </a:r>
          </a:p>
        </p:txBody>
      </p:sp>
      <p:sp>
        <p:nvSpPr>
          <p:cNvPr id="1048601" name="Content Placeholder 2"/>
          <p:cNvSpPr>
            <a:spLocks noGrp="1"/>
          </p:cNvSpPr>
          <p:nvPr>
            <p:ph sz="half" idx="1"/>
          </p:nvPr>
        </p:nvSpPr>
        <p:spPr>
          <a:xfrm>
            <a:off x="285720" y="3357562"/>
            <a:ext cx="4000528" cy="1285884"/>
          </a:xfrm>
          <a:solidFill>
            <a:srgbClr val="92D050"/>
          </a:solidFill>
        </p:spPr>
        <p:txBody>
          <a:bodyPr>
            <a:normAutofit fontScale="81429"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I.    Infectious diseases</a:t>
            </a:r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 (or)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Communicabel diseases</a:t>
            </a:r>
          </a:p>
        </p:txBody>
      </p:sp>
      <p:sp>
        <p:nvSpPr>
          <p:cNvPr id="1048602" name="Content Placeholder 3"/>
          <p:cNvSpPr>
            <a:spLocks noGrp="1"/>
          </p:cNvSpPr>
          <p:nvPr>
            <p:ph sz="half" idx="2"/>
          </p:nvPr>
        </p:nvSpPr>
        <p:spPr>
          <a:xfrm>
            <a:off x="5214942" y="3429000"/>
            <a:ext cx="3681410" cy="1285883"/>
          </a:xfrm>
          <a:solidFill>
            <a:srgbClr val="92D050"/>
          </a:solidFill>
        </p:spPr>
        <p:txBody>
          <a:bodyPr>
            <a:normAutofit fontScale="81429" lnSpcReduction="10000"/>
          </a:bodyPr>
          <a:lstStyle/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II.Non-infectious diseases     (or)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Non-communicable diseases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I. INFECTIOUS DISEASES (or) COMMUNICABLE DISEASES</a:t>
            </a:r>
          </a:p>
        </p:txBody>
      </p:sp>
      <p:sp>
        <p:nvSpPr>
          <p:cNvPr id="1048604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857364"/>
            <a:ext cx="8643998" cy="4429156"/>
          </a:xfrm>
          <a:solidFill>
            <a:srgbClr val="00B0F0">
              <a:alpha val="9000"/>
            </a:srgbClr>
          </a:solidFill>
        </p:spPr>
        <p:txBody>
          <a:bodyPr>
            <a:normAutofit fontScale="95833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Define: </a:t>
            </a:r>
            <a:r>
              <a:rPr lang="en-US" sz="2400" b="1" dirty="0">
                <a:solidFill>
                  <a:srgbClr val="0000FF"/>
                </a:solidFill>
              </a:rPr>
              <a:t>Disease are transmitted from one person to other person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Pathogen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sz="2400" b="1" dirty="0">
                <a:solidFill>
                  <a:srgbClr val="0000FF"/>
                </a:solidFill>
              </a:rPr>
              <a:t>Disease causing organisms.</a:t>
            </a: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Transmitted agent disease: 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			</a:t>
            </a:r>
            <a:r>
              <a:rPr lang="en-US" sz="2400" b="1" dirty="0">
                <a:solidFill>
                  <a:srgbClr val="0000FF"/>
                </a:solidFill>
              </a:rPr>
              <a:t>Air,water,Food,Physical contact and Vectors.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Disease causes pathogen: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Virus,Bacteria,Fungi,Protozoan,Helminthic,parasites etc.,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Most common diseases at some time.</a:t>
            </a:r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</a:rPr>
              <a:t>Curable disease: most bacteria disease curable but all viral disease are not Ex.AIDS,May be fatal.</a:t>
            </a:r>
          </a:p>
          <a:p>
            <a:pPr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  <a:solidFill>
            <a:srgbClr val="FFFF00"/>
          </a:solidFill>
        </p:spPr>
        <p:txBody>
          <a:bodyPr>
            <a:noAutofit/>
          </a:bodyPr>
          <a:lstStyle/>
          <a:p>
            <a:b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II.Non-infectious diseases     (or)</a:t>
            </a:r>
            <a:b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Non-communicable diseases</a:t>
            </a:r>
            <a:b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</a:br>
            <a:endParaRPr lang="en-US" sz="2800" dirty="0">
              <a:latin typeface="Arial Black" pitchFamily="34" charset="0"/>
            </a:endParaRPr>
          </a:p>
        </p:txBody>
      </p:sp>
      <p:sp>
        <p:nvSpPr>
          <p:cNvPr id="1048606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8858312" cy="4625989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Define: 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</a:t>
            </a:r>
            <a:r>
              <a:rPr lang="en-US" sz="2400" b="1" dirty="0">
                <a:solidFill>
                  <a:srgbClr val="0000FF"/>
                </a:solidFill>
              </a:rPr>
              <a:t>Not transmitted from an infected person to a healthy person.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Origin:</a:t>
            </a:r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</a:rPr>
              <a:t>	I.Genetic (cystic fibrosis)</a:t>
            </a:r>
          </a:p>
          <a:p>
            <a:pPr>
              <a:buNone/>
            </a:pPr>
            <a:endParaRPr lang="en-US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</a:rPr>
              <a:t>	II.Nutritional (vitamin deficiency diseases)</a:t>
            </a:r>
          </a:p>
          <a:p>
            <a:pPr>
              <a:buNone/>
            </a:pPr>
            <a:endParaRPr lang="en-US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</a:rPr>
              <a:t>	III.Degenetive (Arthritis,heart attack,stroke)</a:t>
            </a:r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</a:rPr>
              <a:t>     	      Ex:Cancer(major causes of death)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br>
              <a:rPr lang="en-US" sz="3600" b="1" dirty="0">
                <a:solidFill>
                  <a:srgbClr val="FF0000"/>
                </a:solidFill>
              </a:rPr>
            </a:b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    </a:t>
            </a:r>
            <a:r>
              <a:rPr lang="en-US" sz="3100" b="1" dirty="0">
                <a:solidFill>
                  <a:srgbClr val="FF0000"/>
                </a:solidFill>
              </a:rPr>
              <a:t>I.Genetic 				         </a:t>
            </a:r>
            <a:r>
              <a:rPr lang="en-US" sz="3200" b="1" dirty="0">
                <a:solidFill>
                  <a:srgbClr val="FF0000"/>
                </a:solidFill>
              </a:rPr>
              <a:t>II.Nutritional </a:t>
            </a:r>
            <a:br>
              <a:rPr lang="en-US" sz="3100" b="1" dirty="0">
                <a:solidFill>
                  <a:srgbClr val="FF0000"/>
                </a:solidFill>
              </a:rPr>
            </a:br>
            <a:r>
              <a:rPr lang="en-US" sz="2700" b="1" dirty="0">
                <a:solidFill>
                  <a:srgbClr val="0000FF"/>
                </a:solidFill>
              </a:rPr>
              <a:t>(cystic fibrosis)                                    (vitamin deficiency diseases)</a:t>
            </a:r>
            <a:br>
              <a:rPr lang="en-US" sz="2800" b="1" dirty="0">
                <a:solidFill>
                  <a:srgbClr val="0000FF"/>
                </a:solidFill>
              </a:rPr>
            </a:b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3100" b="1" dirty="0">
                <a:solidFill>
                  <a:srgbClr val="FF0000"/>
                </a:solidFill>
              </a:rPr>
              <a:t>  	     </a:t>
            </a:r>
            <a:br>
              <a:rPr lang="en-US" sz="2700" b="1" dirty="0">
                <a:solidFill>
                  <a:srgbClr val="FF0000"/>
                </a:solidFill>
              </a:rPr>
            </a:br>
            <a:r>
              <a:rPr lang="en-US" sz="2700" b="1" dirty="0">
                <a:solidFill>
                  <a:srgbClr val="FF0000"/>
                </a:solidFill>
              </a:rPr>
              <a:t>				</a:t>
            </a:r>
            <a:endParaRPr lang="en-US" b="1" dirty="0"/>
          </a:p>
        </p:txBody>
      </p:sp>
      <p:pic>
        <p:nvPicPr>
          <p:cNvPr id="209716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1900147"/>
            <a:ext cx="4038600" cy="392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6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86350" y="1928802"/>
            <a:ext cx="34861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On-screen Show (4:3)</PresentationFormat>
  <Paragraphs>193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UNIT-III CHAPTER-7 HUMAN HEALTH AND  DISEASES PART- I</vt:lpstr>
      <vt:lpstr>INTRODUCTION</vt:lpstr>
      <vt:lpstr>COMMON DISEASES IN HUMAN BEINGS</vt:lpstr>
      <vt:lpstr>DISEASES CAN BE BROADLY TWO GROUPS</vt:lpstr>
      <vt:lpstr>I. INFECTIOUS DISEASES (or) COMMUNICABLE DISEASES</vt:lpstr>
      <vt:lpstr> II.Non-infectious diseases     (or) Non-communicable diseases </vt:lpstr>
      <vt:lpstr>      I.Genetic              II.Nutritional  (cystic fibrosis)                                    (vitamin deficiency diseases)               </vt:lpstr>
      <vt:lpstr>iii.Degenrative (Arthritis,heart attack,stroke)      Ex:Cancer(major causes of death)</vt:lpstr>
      <vt:lpstr> BACTERIAL DISEASES </vt:lpstr>
      <vt:lpstr>  COMMON BACTERIAL DISEASES HUMAN DISEASES</vt:lpstr>
      <vt:lpstr>VIRAL DISEASES</vt:lpstr>
      <vt:lpstr>VIRAL DISEASES GENERALLY FOUR GROUPS (classify based on symptoms produced in the body organs)</vt:lpstr>
      <vt:lpstr>VIRAL - COMMON DISEASES IN HUMAN BEING</vt:lpstr>
      <vt:lpstr>PROTOZOAN DISEASES {About 15 genera protozoans, parasites(with in human body)}</vt:lpstr>
      <vt:lpstr>PROTOZOAN DISEASES {About 15 genera protozoans, parasites(with in human body)}</vt:lpstr>
      <vt:lpstr>PROTOZOAN DISEASES     B.AFRICAN SLEEPING SICKNESS</vt:lpstr>
      <vt:lpstr>PROTOZOAN DISEASES     B.AFRICAN SLEEPING SICKNESS</vt:lpstr>
      <vt:lpstr>KALA-AZAR (OR) VISCERAL LEISHMANIASIS</vt:lpstr>
      <vt:lpstr>FUNGAL DISEASES</vt:lpstr>
      <vt:lpstr>      Ring worm        Athletes foot                 Tinea pedis</vt:lpstr>
      <vt:lpstr>Helminthic disease</vt:lpstr>
      <vt:lpstr> Helminthic disease- i. Ascariasis </vt:lpstr>
      <vt:lpstr>Helminthic disease- ii. Filariasis</vt:lpstr>
      <vt:lpstr>Helminthic disease- ii. Filariasis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</dc:creator>
  <cp:lastModifiedBy>SysSoft</cp:lastModifiedBy>
  <cp:revision>1</cp:revision>
  <dcterms:created xsi:type="dcterms:W3CDTF">2020-07-28T20:09:36Z</dcterms:created>
  <dcterms:modified xsi:type="dcterms:W3CDTF">2022-12-14T00:45:15Z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3761aa02bec74b908dcfbb7982e7a920</vt:lpwstr>
  </property>
</Properties>
</file>