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3" r:id="rId6"/>
    <p:sldId id="266" r:id="rId7"/>
    <p:sldId id="264" r:id="rId8"/>
    <p:sldId id="267" r:id="rId9"/>
    <p:sldId id="265" r:id="rId10"/>
    <p:sldId id="269" r:id="rId11"/>
    <p:sldId id="300" r:id="rId12"/>
    <p:sldId id="270" r:id="rId13"/>
    <p:sldId id="271" r:id="rId14"/>
    <p:sldId id="272" r:id="rId15"/>
    <p:sldId id="306" r:id="rId16"/>
    <p:sldId id="307" r:id="rId17"/>
    <p:sldId id="301" r:id="rId18"/>
    <p:sldId id="308" r:id="rId19"/>
    <p:sldId id="302" r:id="rId20"/>
    <p:sldId id="309" r:id="rId21"/>
    <p:sldId id="303" r:id="rId22"/>
    <p:sldId id="310" r:id="rId23"/>
    <p:sldId id="304" r:id="rId24"/>
    <p:sldId id="311" r:id="rId25"/>
    <p:sldId id="305" r:id="rId26"/>
    <p:sldId id="312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nthamani S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D44B"/>
    <a:srgbClr val="003300"/>
    <a:srgbClr val="339933"/>
    <a:srgbClr val="006600"/>
    <a:srgbClr val="CC66FF"/>
    <a:srgbClr val="0000FF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24" autoAdjust="0"/>
  </p:normalViewPr>
  <p:slideViewPr>
    <p:cSldViewPr>
      <p:cViewPr>
        <p:scale>
          <a:sx n="59" d="100"/>
          <a:sy n="59" d="100"/>
        </p:scale>
        <p:origin x="-157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FEC32-C567-4604-ADEA-D32081FCAB5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89307-2CDC-48F5-9B66-F1B5E9E75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6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89307-2CDC-48F5-9B66-F1B5E9E753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98D3C6-F24A-4F03-8FB8-BDA4EC302592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C0A5F3C-B7AE-4CDB-B687-F6E22FC8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slide" Target="slide1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76800"/>
            <a:ext cx="6400800" cy="1600200"/>
          </a:xfrm>
        </p:spPr>
        <p:txBody>
          <a:bodyPr>
            <a:normAutofit fontScale="62500" lnSpcReduction="20000"/>
          </a:bodyPr>
          <a:lstStyle/>
          <a:p>
            <a:r>
              <a:rPr lang="ta-IN" sz="4000" b="1" dirty="0" smtClean="0">
                <a:solidFill>
                  <a:srgbClr val="002060"/>
                </a:solidFill>
              </a:rPr>
              <a:t>K. வடிவேல், M.Com., B.Ed.,  </a:t>
            </a:r>
          </a:p>
          <a:p>
            <a:r>
              <a:rPr lang="ta-IN" b="1" dirty="0" smtClean="0">
                <a:solidFill>
                  <a:srgbClr val="002060"/>
                </a:solidFill>
              </a:rPr>
              <a:t>முதுகலை ஆசிரியர்,</a:t>
            </a:r>
          </a:p>
          <a:p>
            <a:r>
              <a:rPr lang="ta-IN" b="1" dirty="0" smtClean="0">
                <a:solidFill>
                  <a:srgbClr val="002060"/>
                </a:solidFill>
              </a:rPr>
              <a:t>அரசு ஆண்கள் மேல் நிலைப் பள்ளி, </a:t>
            </a:r>
          </a:p>
          <a:p>
            <a:r>
              <a:rPr lang="ta-IN" b="1" dirty="0" smtClean="0">
                <a:solidFill>
                  <a:srgbClr val="002060"/>
                </a:solidFill>
              </a:rPr>
              <a:t>மணலூர்பேட்டை, </a:t>
            </a:r>
          </a:p>
          <a:p>
            <a:r>
              <a:rPr lang="ta-IN" b="1" dirty="0" smtClean="0">
                <a:solidFill>
                  <a:srgbClr val="002060"/>
                </a:solidFill>
              </a:rPr>
              <a:t>கள்ளக்குறிச்சி மாவட்டம்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ta-IN" b="1" dirty="0" smtClean="0">
                <a:solidFill>
                  <a:schemeClr val="bg1"/>
                </a:solidFill>
                <a:latin typeface="Stencil" pitchFamily="82" charset="0"/>
              </a:rPr>
              <a:t>வணிகவியல்</a:t>
            </a:r>
            <a:endParaRPr lang="en-US" b="1" dirty="0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810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www.Padasalai.Net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16306"/>
            <a:ext cx="8305800" cy="63976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மேலாண்மை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ta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நிர்வாகம்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09864"/>
            <a:ext cx="8305800" cy="580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மேலாண்மை என்பது திட்டங்கள் மற்றும் செயல்களோடு தொடர்புடையது. 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en-US" sz="1600" dirty="0" smtClean="0"/>
              <a:t> </a:t>
            </a:r>
            <a:r>
              <a:rPr lang="ta-IN" sz="1600" dirty="0" smtClean="0"/>
              <a:t>நிர்வாகம் என்பது கொள்கைகளை வடிவமைப்பது மற்றும் இலக்குகளை நிர்ணயிப்பதுடன் தொடர்புடையது.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ஒரு நிறுவனத்தின் மேலாண்மைப் பணியை ஏற்பவர் மேலாளர். 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நிர்வாகி என்பவர் நிறுவனத்தை நிர்வகிக்கப் பொறுப்பாகிறார்.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நிர்வாகம் என்பது வணிக முடிவெடுத்தலைக் குறிக்கின்றது. 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மேலாண்மை என்பது அந்நிறுவனத்தின் பணியாளர்களைக் கொண்டு அவ்வணிக முடிவுகளை நிறைவேற்றம் செய்வதைக் குறிக்கின்றது. 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முதன்மைச் செயல் அதிகாரி / மேலாண்மை இயக்குநர், அடங்கிய இயக்குநரவையை நிர்வாகம் என அழைக்கப்படலாம். 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அது போல உற்பத்தி, சந்தையிடல், நிதி, கணக்கியல், விநியோகம், ஆராய்ச்சி மற்றும் அபிவிருத்தி போன்ற பல்வேறு பிரிவுகளை மேலாண்மை என்று அழைக்கப்படலாம். 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கோட்பாட்டளவில் இரண்டு பதங்களும் வேறுபட்டவை. நடைமுறையில் இவ்விரண்டும் ஒன்றாக இருப்பதை நீங்கள் உணர்வீர்கள். </a:t>
            </a:r>
            <a:endParaRPr lang="en-US" sz="1600" dirty="0" smtClean="0"/>
          </a:p>
          <a:p>
            <a:pPr marL="233363" indent="-233363" algn="just">
              <a:spcAft>
                <a:spcPts val="900"/>
              </a:spcAft>
              <a:buFont typeface="Wingdings" pitchFamily="2" charset="2"/>
              <a:buChar char="v"/>
            </a:pPr>
            <a:r>
              <a:rPr lang="ta-IN" sz="1600" dirty="0" smtClean="0"/>
              <a:t>ஒரு மேலாளர் நிர்வாக மற்றும் பணி சார்ந்த செயல்பாடுகள் என இரண்டையும் மேற்கொள்வதை நீங்கள் காணலாம்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88496"/>
          <a:ext cx="8534400" cy="6217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2200"/>
                <a:gridCol w="3327400"/>
                <a:gridCol w="2844800"/>
              </a:tblGrid>
              <a:tr h="283148">
                <a:tc>
                  <a:txBody>
                    <a:bodyPr/>
                    <a:lstStyle/>
                    <a:p>
                      <a:r>
                        <a:rPr kumimoji="0" lang="ta-IN" sz="1600" kern="1200" baseline="0" dirty="0" smtClean="0"/>
                        <a:t>ஒப்பீட்டின் அடிப்படை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600" kern="1200" baseline="0" dirty="0" smtClean="0"/>
                        <a:t>மேலாண்மை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600" kern="1200" baseline="0" dirty="0" smtClean="0"/>
                        <a:t>நிர்வாகம்</a:t>
                      </a:r>
                      <a:endParaRPr lang="en-US" sz="1600" dirty="0"/>
                    </a:p>
                  </a:txBody>
                  <a:tcPr/>
                </a:tc>
              </a:tr>
              <a:tr h="1645920">
                <a:tc>
                  <a:txBody>
                    <a:bodyPr/>
                    <a:lstStyle/>
                    <a:p>
                      <a:endParaRPr kumimoji="0" lang="en-US" sz="1500" kern="1200" baseline="0" dirty="0" smtClean="0"/>
                    </a:p>
                    <a:p>
                      <a:r>
                        <a:rPr lang="ta-IN" sz="1500" dirty="0" smtClean="0"/>
                        <a:t>பொருள்</a:t>
                      </a:r>
                      <a:endParaRPr kumimoji="0" lang="ta-IN" sz="15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மேலாண்மை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என்பது மற்றவர்களின்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முயற்சி மற்றும் ஒத்துழைப்புடன்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நோக்கங்களை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எய்தும்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ஒரு கலையாகும்.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ஒரு குழுவால் ஒரு நிறுவனத்தை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நிர்வகிப்பதற்கான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செயல்முறையே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நிர்வாகம் என்று அழைக்கப்படுகின்றது.</a:t>
                      </a:r>
                      <a:endParaRPr lang="en-US" sz="15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அதிகாரம்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மத்திய மற்றும் கீழ்மட்ட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அளவில்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உயர்மட்ட</a:t>
                      </a:r>
                      <a:r>
                        <a:rPr kumimoji="0" lang="en-US" sz="1500" kern="1200" baseline="0" dirty="0" smtClean="0"/>
                        <a:t> </a:t>
                      </a:r>
                      <a:r>
                        <a:rPr kumimoji="0" lang="ta-IN" sz="1500" kern="1200" baseline="0" dirty="0" smtClean="0"/>
                        <a:t>அளவில்</a:t>
                      </a:r>
                      <a:endParaRPr lang="en-US" sz="15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பங்கு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நிறைவேற்றம்	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முடிவெடுத்தல்</a:t>
                      </a:r>
                      <a:endParaRPr kumimoji="0" lang="ta-IN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kumimoji="0" lang="en-US" sz="1500" kern="1200" baseline="0" dirty="0" smtClean="0"/>
                    </a:p>
                    <a:p>
                      <a:r>
                        <a:rPr kumimoji="0" lang="ta-IN" sz="1500" kern="1200" baseline="0" dirty="0" smtClean="0"/>
                        <a:t>தொடர்பு தன்மை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கொள்கைகளை செயல்படுத்தல்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கொள்கைகளை உருவாக்குதல்</a:t>
                      </a:r>
                      <a:endParaRPr lang="en-US" sz="15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r>
                        <a:rPr lang="ta-IN" sz="1500" dirty="0" smtClean="0"/>
                        <a:t>செயல்பாட்டு பரப்பு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நி</a:t>
                      </a:r>
                      <a:r>
                        <a:rPr lang="ta-IN" sz="1500" dirty="0" smtClean="0"/>
                        <a:t>ர்வாகத்தின் கீழ் செயல்படுகிறது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kern="1200" baseline="0" dirty="0" smtClean="0"/>
                        <a:t>நி</a:t>
                      </a:r>
                      <a:r>
                        <a:rPr lang="ta-IN" sz="1500" dirty="0" smtClean="0"/>
                        <a:t>றுவனத்தின் செயல்பாடுகள் மீது முழுக் கட்டுப்பாடு</a:t>
                      </a:r>
                      <a:endParaRPr lang="en-US" sz="15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r>
                        <a:rPr lang="ta-IN" sz="1500" dirty="0" smtClean="0"/>
                        <a:t>பொருத்த</a:t>
                      </a:r>
                      <a:r>
                        <a:rPr kumimoji="0" lang="ta-IN" sz="1500" kern="1200" baseline="0" dirty="0" smtClean="0"/>
                        <a:t>ம்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500" dirty="0" smtClean="0"/>
                        <a:t>வணிக நிறுவனங்கள் போன்ற இலாபம் ஈட்டுவதை நோக்கமாகக் கொண்ட நிறுவனங்களுக்கு ஏற்றது.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500" dirty="0" smtClean="0"/>
                        <a:t>அரசு அலுவலகங்கள், இராணுவம், மன்றங்கள், வணிக நிறுவனங்கள் மருத்துவமனைகள், சமய மற்றும் கல்வி நிறுவனங்களுக்கு ஏற்றது.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7358" y="814138"/>
            <a:ext cx="8462210" cy="166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9284" y="3348790"/>
            <a:ext cx="845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96" y="387417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326" y="4760496"/>
            <a:ext cx="8458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9284" y="2462464"/>
            <a:ext cx="8458200" cy="50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348" y="2947738"/>
            <a:ext cx="8418094" cy="50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36622"/>
          <a:ext cx="8305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251200"/>
                <a:gridCol w="2768600"/>
              </a:tblGrid>
              <a:tr h="283148">
                <a:tc>
                  <a:txBody>
                    <a:bodyPr/>
                    <a:lstStyle/>
                    <a:p>
                      <a:r>
                        <a:rPr kumimoji="0" lang="ta-IN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ஒப்பீட்டின் அடிப்படை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மேலாண்மை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a-IN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நிர்வாகம்</a:t>
                      </a:r>
                      <a:endParaRPr lang="en-US" sz="15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முடிவுகள்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பணியை யார் செய்வது? அதனை எப்படி செய்வது?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என்ன செய்ய வேண்டும் அதனை எப்பொழுது செய்ய வேண்டும</a:t>
                      </a:r>
                      <a:endParaRPr lang="en-US" sz="12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செயல்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திட்டங்களையும், கொள்கைகளையும் செயல்படுத்தல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திட்டங்கள் தீட்டுதல், கொள்கைகளைக் கட்டமைத்தல் மற்றும் இலக்குகளை நிர்ணயித்தல</a:t>
                      </a:r>
                      <a:endParaRPr lang="en-US" sz="12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கவனம் செலுத்துதல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மேலாண்மைப் பண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வரையறுக்கப்பட்ட வளங்களை முடிந்த வரையில் ஒதுக்கீடு செய்த</a:t>
                      </a:r>
                      <a:endParaRPr lang="en-US" sz="12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முக்கிய நபர்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மேலாளர்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நிர்வாகி </a:t>
                      </a:r>
                      <a:endParaRPr lang="en-US" sz="12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பிரதிநிதி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ஊதியத்திற்காகப் பணிபுரியும் பணியாளர்கள்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a-IN" sz="1200" dirty="0" smtClean="0"/>
                        <a:t>தனது முதலீட்டின் மூலம் ஆதாயம் பெறும் உரிமையாளர்கள்</a:t>
                      </a:r>
                      <a:endParaRPr lang="en-US" sz="1200" dirty="0"/>
                    </a:p>
                  </a:txBody>
                  <a:tcPr/>
                </a:tc>
              </a:tr>
              <a:tr h="283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1200" dirty="0" smtClean="0"/>
                        <a:t>பணி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1200" dirty="0" smtClean="0"/>
                        <a:t>பணி நிர்வாகம் மற்றும் ஆளுமை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1200" dirty="0" smtClean="0"/>
                        <a:t>சட்டம் மற்றும் தீர்மானித்த</a:t>
                      </a:r>
                      <a:endParaRPr lang="en-US" sz="12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1158" y="786064"/>
            <a:ext cx="8305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7266" y="1672390"/>
            <a:ext cx="8305800" cy="1187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1264" y="2915646"/>
            <a:ext cx="8305800" cy="1207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231106"/>
            <a:ext cx="830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061286"/>
            <a:ext cx="830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825080"/>
          </a:xfrm>
        </p:spPr>
        <p:txBody>
          <a:bodyPr>
            <a:normAutofit/>
          </a:bodyPr>
          <a:lstStyle/>
          <a:p>
            <a:r>
              <a:rPr lang="ta-IN" sz="2200" dirty="0" smtClean="0">
                <a:solidFill>
                  <a:srgbClr val="339933"/>
                </a:solidFill>
              </a:rPr>
              <a:t>நவீன மேலாண்மையின் கோட்பாடுகள் </a:t>
            </a:r>
            <a:br>
              <a:rPr lang="ta-IN" sz="2200" dirty="0" smtClean="0">
                <a:solidFill>
                  <a:srgbClr val="339933"/>
                </a:solidFill>
              </a:rPr>
            </a:br>
            <a:r>
              <a:rPr lang="ta-IN" sz="2200" dirty="0" smtClean="0">
                <a:solidFill>
                  <a:srgbClr val="339933"/>
                </a:solidFill>
              </a:rPr>
              <a:t>(</a:t>
            </a:r>
            <a:r>
              <a:rPr lang="en-US" sz="2200" dirty="0" smtClean="0">
                <a:solidFill>
                  <a:srgbClr val="339933"/>
                </a:solidFill>
              </a:rPr>
              <a:t>Principles of Modern Management)</a:t>
            </a:r>
            <a:endParaRPr lang="en-US" sz="2200" dirty="0">
              <a:solidFill>
                <a:srgbClr val="3399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45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a-IN" sz="1400" dirty="0" smtClean="0"/>
              <a:t>நவீன மேலாண்மையின் தந்தை எனப் போற்றப்படும் திரு.ஹென்றி போயல் ஒவ்வொரு மேலாளரும் நிறுவனத்தின் வெற்றிக்காக நடைமுறைப்படுத்த வேண்டிய 14 பிரதான கோட்பாடுகளை வரையைறுத்திருக்கிறார். அவைகளாவன.</a:t>
            </a:r>
            <a:endParaRPr lang="en-US" sz="1400" dirty="0"/>
          </a:p>
        </p:txBody>
      </p:sp>
      <p:sp>
        <p:nvSpPr>
          <p:cNvPr id="13" name="Bevel 12"/>
          <p:cNvSpPr/>
          <p:nvPr/>
        </p:nvSpPr>
        <p:spPr>
          <a:xfrm>
            <a:off x="381000" y="6248400"/>
            <a:ext cx="4114800" cy="457200"/>
          </a:xfrm>
          <a:prstGeom prst="bevel">
            <a:avLst/>
          </a:prstGeom>
          <a:solidFill>
            <a:srgbClr val="CC66FF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3300"/>
                </a:solidFill>
              </a:rPr>
              <a:t> </a:t>
            </a:r>
            <a:r>
              <a:rPr lang="ta-IN" sz="1300" b="1" dirty="0" smtClean="0">
                <a:solidFill>
                  <a:srgbClr val="003300"/>
                </a:solidFill>
              </a:rPr>
              <a:t>7. ஊதியம் (</a:t>
            </a:r>
            <a:r>
              <a:rPr lang="en-US" sz="1300" b="1" dirty="0" smtClean="0">
                <a:solidFill>
                  <a:srgbClr val="003300"/>
                </a:solidFill>
              </a:rPr>
              <a:t>Remuneration)</a:t>
            </a:r>
            <a:endParaRPr lang="en-US" sz="1300" b="1" dirty="0">
              <a:solidFill>
                <a:srgbClr val="003300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1593850"/>
            <a:ext cx="4038600" cy="628650"/>
          </a:xfrm>
          <a:prstGeom prst="bevel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00" b="1" dirty="0" smtClean="0"/>
              <a:t> 1. </a:t>
            </a:r>
            <a:r>
              <a:rPr lang="en-US" sz="1300" b="1" dirty="0" err="1" smtClean="0"/>
              <a:t>வேலைப்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பகிர்வு</a:t>
            </a:r>
            <a:r>
              <a:rPr lang="en-US" sz="1300" b="1" dirty="0" smtClean="0"/>
              <a:t> (Division of Work)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469900" y="2438400"/>
            <a:ext cx="4025900" cy="609600"/>
          </a:xfrm>
          <a:prstGeom prst="bevel">
            <a:avLst/>
          </a:prstGeom>
          <a:solidFill>
            <a:srgbClr val="00B050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00" b="1" dirty="0" smtClean="0"/>
              <a:t> 2. </a:t>
            </a:r>
            <a:r>
              <a:rPr lang="en-US" sz="1300" b="1" dirty="0" err="1" smtClean="0"/>
              <a:t>அதிகாரமும்</a:t>
            </a:r>
            <a:r>
              <a:rPr lang="en-US" sz="1300" b="1" dirty="0" smtClean="0"/>
              <a:t>, </a:t>
            </a:r>
            <a:r>
              <a:rPr lang="en-US" sz="1300" b="1" dirty="0" err="1" smtClean="0"/>
              <a:t>பொ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றுப்பும்</a:t>
            </a:r>
            <a:r>
              <a:rPr lang="en-US" sz="1300" b="1" dirty="0" smtClean="0"/>
              <a:t> </a:t>
            </a:r>
            <a:endParaRPr lang="ta-IN" sz="1300" b="1" dirty="0" smtClean="0"/>
          </a:p>
          <a:p>
            <a:r>
              <a:rPr lang="en-US" sz="1300" b="1" dirty="0" smtClean="0"/>
              <a:t>(Authority and Responsibility) 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Bevel 18"/>
          <p:cNvSpPr/>
          <p:nvPr/>
        </p:nvSpPr>
        <p:spPr>
          <a:xfrm>
            <a:off x="457200" y="3276600"/>
            <a:ext cx="4000500" cy="533400"/>
          </a:xfrm>
          <a:prstGeom prst="bevel">
            <a:avLst/>
          </a:prstGeom>
          <a:solidFill>
            <a:srgbClr val="0000FF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00" b="1" dirty="0" smtClean="0"/>
              <a:t> </a:t>
            </a:r>
            <a:r>
              <a:rPr lang="ta-IN" sz="1300" b="1" dirty="0" smtClean="0"/>
              <a:t>3. ஒழுங்குமுறை (</a:t>
            </a:r>
            <a:r>
              <a:rPr lang="en-US" sz="1300" b="1" dirty="0" smtClean="0"/>
              <a:t>Discipline)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20" name="Bevel 19"/>
          <p:cNvSpPr/>
          <p:nvPr/>
        </p:nvSpPr>
        <p:spPr>
          <a:xfrm>
            <a:off x="431800" y="4013200"/>
            <a:ext cx="4064000" cy="609600"/>
          </a:xfrm>
          <a:prstGeom prst="bevel">
            <a:avLst/>
          </a:prstGeom>
          <a:solidFill>
            <a:srgbClr val="7030A0"/>
          </a:solidFill>
          <a:ln>
            <a:solidFill>
              <a:srgbClr val="00206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00" b="1" dirty="0" smtClean="0"/>
              <a:t> 4. </a:t>
            </a:r>
            <a:r>
              <a:rPr lang="en-US" sz="1300" b="1" dirty="0" err="1" smtClean="0"/>
              <a:t>கட்டளையொருமை</a:t>
            </a:r>
            <a:r>
              <a:rPr lang="en-US" sz="1300" b="1" dirty="0" smtClean="0"/>
              <a:t> </a:t>
            </a:r>
          </a:p>
          <a:p>
            <a:r>
              <a:rPr lang="en-US" sz="1300" b="1" dirty="0" smtClean="0"/>
              <a:t>(Unity of Command) 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21" name="Bevel 20"/>
          <p:cNvSpPr/>
          <p:nvPr/>
        </p:nvSpPr>
        <p:spPr>
          <a:xfrm>
            <a:off x="381000" y="4800600"/>
            <a:ext cx="4114800" cy="533400"/>
          </a:xfrm>
          <a:prstGeom prst="bevel">
            <a:avLst/>
          </a:prstGeom>
          <a:solidFill>
            <a:srgbClr val="FFC000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</a:rPr>
              <a:t> 5. </a:t>
            </a:r>
            <a:r>
              <a:rPr lang="en-US" sz="1300" b="1" dirty="0" err="1" smtClean="0">
                <a:solidFill>
                  <a:srgbClr val="002060"/>
                </a:solidFill>
              </a:rPr>
              <a:t>ஒரு</a:t>
            </a: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</a:rPr>
              <a:t>முனை</a:t>
            </a: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</a:rPr>
              <a:t>இயக்கம்</a:t>
            </a:r>
            <a:r>
              <a:rPr lang="en-US" sz="1300" b="1" dirty="0" smtClean="0">
                <a:solidFill>
                  <a:srgbClr val="002060"/>
                </a:solidFill>
              </a:rPr>
              <a:t> (Unity of Direction)</a:t>
            </a:r>
            <a:endParaRPr lang="en-US" sz="1300" b="1" dirty="0">
              <a:solidFill>
                <a:srgbClr val="00206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381000" y="5511800"/>
            <a:ext cx="4114800" cy="533400"/>
          </a:xfrm>
          <a:prstGeom prst="bevel">
            <a:avLst/>
          </a:prstGeom>
          <a:solidFill>
            <a:srgbClr val="00CCFF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ta-IN" sz="1300" b="1" dirty="0" smtClean="0">
                <a:solidFill>
                  <a:srgbClr val="002060"/>
                </a:solidFill>
              </a:rPr>
              <a:t>6. பொது நலனுக்காக தனி நலம் புறக்கணிக்கப்படல் வேண்டு</a:t>
            </a:r>
            <a:r>
              <a:rPr lang="en-US" sz="1300" b="1" dirty="0" err="1" smtClean="0">
                <a:solidFill>
                  <a:srgbClr val="002060"/>
                </a:solidFill>
              </a:rPr>
              <a:t>ம்</a:t>
            </a:r>
            <a:endParaRPr lang="en-US" sz="1300" b="1" dirty="0">
              <a:solidFill>
                <a:srgbClr val="002060"/>
              </a:solidFill>
            </a:endParaRPr>
          </a:p>
        </p:txBody>
      </p:sp>
      <p:sp>
        <p:nvSpPr>
          <p:cNvPr id="25" name="Bevel 24"/>
          <p:cNvSpPr/>
          <p:nvPr/>
        </p:nvSpPr>
        <p:spPr>
          <a:xfrm>
            <a:off x="4724400" y="6254750"/>
            <a:ext cx="4267200" cy="457200"/>
          </a:xfrm>
          <a:prstGeom prst="bevel">
            <a:avLst/>
          </a:prstGeom>
          <a:solidFill>
            <a:srgbClr val="CC66FF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a-IN" sz="1300" b="1" dirty="0" smtClean="0">
                <a:solidFill>
                  <a:srgbClr val="003300"/>
                </a:solidFill>
              </a:rPr>
              <a:t>14. குழு பிணைப்புணர்ச்சி / குழு ஒற்று</a:t>
            </a:r>
            <a:r>
              <a:rPr lang="en-US" sz="1300" b="1" dirty="0" err="1" smtClean="0">
                <a:solidFill>
                  <a:srgbClr val="003300"/>
                </a:solidFill>
              </a:rPr>
              <a:t>மை</a:t>
            </a:r>
            <a:r>
              <a:rPr lang="en-US" sz="1300" b="1" dirty="0" smtClean="0">
                <a:solidFill>
                  <a:srgbClr val="003300"/>
                </a:solidFill>
              </a:rPr>
              <a:t> </a:t>
            </a:r>
            <a:endParaRPr lang="en-US" sz="1300" b="1" dirty="0">
              <a:solidFill>
                <a:srgbClr val="003300"/>
              </a:solidFill>
            </a:endParaRPr>
          </a:p>
        </p:txBody>
      </p:sp>
      <p:sp>
        <p:nvSpPr>
          <p:cNvPr id="26" name="Bevel 25"/>
          <p:cNvSpPr/>
          <p:nvPr/>
        </p:nvSpPr>
        <p:spPr>
          <a:xfrm>
            <a:off x="4800600" y="1600200"/>
            <a:ext cx="4191000" cy="628650"/>
          </a:xfrm>
          <a:prstGeom prst="bevel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a-IN" sz="1300" b="1" dirty="0" smtClean="0"/>
              <a:t>8. மையப்படுத்தலின் தரம்</a:t>
            </a:r>
            <a:endParaRPr lang="en-US" sz="1300" b="1" dirty="0" smtClean="0"/>
          </a:p>
          <a:p>
            <a:r>
              <a:rPr lang="ta-IN" sz="1300" b="1" dirty="0" smtClean="0"/>
              <a:t>(</a:t>
            </a:r>
            <a:r>
              <a:rPr lang="en-US" sz="1300" b="1" dirty="0" smtClean="0"/>
              <a:t>The Degree of Centralization)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27" name="Bevel 26"/>
          <p:cNvSpPr/>
          <p:nvPr/>
        </p:nvSpPr>
        <p:spPr>
          <a:xfrm>
            <a:off x="4813300" y="2444750"/>
            <a:ext cx="4178300" cy="609600"/>
          </a:xfrm>
          <a:prstGeom prst="bevel">
            <a:avLst/>
          </a:prstGeom>
          <a:solidFill>
            <a:srgbClr val="00B050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a-IN" sz="1300" b="1" dirty="0" smtClean="0"/>
              <a:t>9. ஆணையுரிமை வரிசை / தரவரிசைத் தொடர் (</a:t>
            </a:r>
            <a:r>
              <a:rPr lang="en-US" sz="1300" b="1" dirty="0" smtClean="0"/>
              <a:t>Line of Authority/Scalar Chain)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28" name="Bevel 27"/>
          <p:cNvSpPr/>
          <p:nvPr/>
        </p:nvSpPr>
        <p:spPr>
          <a:xfrm>
            <a:off x="4800600" y="3282950"/>
            <a:ext cx="4191000" cy="533400"/>
          </a:xfrm>
          <a:prstGeom prst="bevel">
            <a:avLst/>
          </a:prstGeom>
          <a:solidFill>
            <a:srgbClr val="0000FF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a-IN" sz="1300" b="1" dirty="0" smtClean="0"/>
              <a:t>10. ஆணைகள் (</a:t>
            </a:r>
            <a:r>
              <a:rPr lang="en-US" sz="1300" b="1" dirty="0" smtClean="0"/>
              <a:t>Order)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29" name="Bevel 28"/>
          <p:cNvSpPr/>
          <p:nvPr/>
        </p:nvSpPr>
        <p:spPr>
          <a:xfrm>
            <a:off x="4775200" y="4019550"/>
            <a:ext cx="4216400" cy="609600"/>
          </a:xfrm>
          <a:prstGeom prst="bevel">
            <a:avLst/>
          </a:prstGeom>
          <a:solidFill>
            <a:srgbClr val="7030A0"/>
          </a:solidFill>
          <a:ln>
            <a:solidFill>
              <a:srgbClr val="00206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a-IN" sz="1300" b="1" dirty="0" smtClean="0"/>
              <a:t>11. நேர்மை நெறி (</a:t>
            </a:r>
            <a:r>
              <a:rPr lang="en-US" sz="1300" b="1" dirty="0" smtClean="0"/>
              <a:t>Equity)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30" name="Bevel 29"/>
          <p:cNvSpPr/>
          <p:nvPr/>
        </p:nvSpPr>
        <p:spPr>
          <a:xfrm>
            <a:off x="4724400" y="4806950"/>
            <a:ext cx="4267200" cy="533400"/>
          </a:xfrm>
          <a:prstGeom prst="bevel">
            <a:avLst/>
          </a:prstGeom>
          <a:solidFill>
            <a:srgbClr val="FFC000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ta-IN" sz="1200" b="1" dirty="0" smtClean="0">
                <a:solidFill>
                  <a:srgbClr val="002060"/>
                </a:solidFill>
              </a:rPr>
              <a:t>12. பணியாளர்களின் காலவரையறையின் நிலைத்தன்மை (</a:t>
            </a:r>
            <a:r>
              <a:rPr lang="en-US" sz="1200" b="1" dirty="0" smtClean="0">
                <a:solidFill>
                  <a:srgbClr val="002060"/>
                </a:solidFill>
              </a:rPr>
              <a:t>Stability  of  Tenure of Personnel)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4724400" y="5518150"/>
            <a:ext cx="4267200" cy="533400"/>
          </a:xfrm>
          <a:prstGeom prst="bevel">
            <a:avLst/>
          </a:prstGeom>
          <a:solidFill>
            <a:srgbClr val="00CCFF"/>
          </a:solidFill>
          <a:ln>
            <a:solidFill>
              <a:srgbClr val="00B0F0"/>
            </a:solidFill>
            <a:beve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a-IN" sz="1300" b="1" dirty="0" smtClean="0">
                <a:solidFill>
                  <a:srgbClr val="002060"/>
                </a:solidFill>
              </a:rPr>
              <a:t>13. தன் முயற்சித் திறன் (</a:t>
            </a:r>
            <a:r>
              <a:rPr lang="en-US" sz="1300" b="1" dirty="0" smtClean="0">
                <a:solidFill>
                  <a:srgbClr val="002060"/>
                </a:solidFill>
              </a:rPr>
              <a:t>Initiative)</a:t>
            </a:r>
            <a:endParaRPr lang="en-US" sz="1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13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487362"/>
          </a:xfrm>
        </p:spPr>
        <p:txBody>
          <a:bodyPr>
            <a:normAutofit fontScale="90000"/>
          </a:bodyPr>
          <a:lstStyle/>
          <a:p>
            <a:r>
              <a:rPr lang="ta-IN" sz="2800" dirty="0" smtClean="0">
                <a:solidFill>
                  <a:srgbClr val="003300"/>
                </a:solidFill>
              </a:rPr>
              <a:t>மேலாண்மையின் வீச்செல்லை: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883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ta-IN" sz="2000" dirty="0" smtClean="0"/>
              <a:t>ஒரு உயர் அலுவலரால் திறமையாக மேலாண்மை செய்யப்படும் கீழ்ப்பணியாளர்களின் எண்ணிக்கையை மேலாண்மையின் வீச்செல்லையை குறிக்கின்றது.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19400"/>
            <a:ext cx="39305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667000"/>
            <a:ext cx="4648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ta-IN" sz="2000" dirty="0" smtClean="0"/>
              <a:t>மேலாண்மையின் பரப்பளவு என்பது மேலாளரின் கீழ் நேரடியாகப்பணியாற்றும் கீழ்பணியாளர்களின்அளவு ஆகும்.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-16042"/>
            <a:ext cx="9144000" cy="6858000"/>
          </a:xfrm>
          <a:prstGeom prst="rect">
            <a:avLst/>
          </a:prstGeom>
        </p:spPr>
      </p:pic>
      <p:grpSp>
        <p:nvGrpSpPr>
          <p:cNvPr id="4" name="Question">
            <a:extLst>
              <a:ext uri="{FF2B5EF4-FFF2-40B4-BE49-F238E27FC236}">
                <a16:creationId xmlns:a16="http://schemas.microsoft.com/office/drawing/2014/main" xmlns="" id="{7C7EECF4-1BBE-4290-9796-218F4D937AE2}"/>
              </a:ext>
            </a:extLst>
          </p:cNvPr>
          <p:cNvGrpSpPr/>
          <p:nvPr/>
        </p:nvGrpSpPr>
        <p:grpSpPr>
          <a:xfrm>
            <a:off x="0" y="1824792"/>
            <a:ext cx="9144000" cy="1136407"/>
            <a:chOff x="0" y="2860778"/>
            <a:chExt cx="12192000" cy="1136407"/>
          </a:xfrm>
          <a:solidFill>
            <a:srgbClr val="ECBD43"/>
          </a:solidFill>
        </p:grpSpPr>
        <p:cxnSp>
          <p:nvCxnSpPr>
            <p:cNvPr id="17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ackground"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19" name="text">
              <a:extLst>
                <a:ext uri="{FF2B5EF4-FFF2-40B4-BE49-F238E27FC236}">
                  <a16:creationId xmlns:a16="http://schemas.microsoft.com/office/drawing/2014/main" xmlns="" id="{032CC1B6-3B23-4794-B7EE-59AA4722A31C}"/>
                </a:ext>
              </a:extLst>
            </p:cNvPr>
            <p:cNvSpPr txBox="1"/>
            <p:nvPr/>
          </p:nvSpPr>
          <p:spPr>
            <a:xfrm>
              <a:off x="2049230" y="2964701"/>
              <a:ext cx="8284460" cy="932341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ta-IN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பயிற்சி</a:t>
              </a:r>
            </a:p>
          </p:txBody>
        </p:sp>
      </p:grpSp>
      <p:pic>
        <p:nvPicPr>
          <p:cNvPr id="12" name="Graphic 5" descr="Checklist">
            <a:extLst>
              <a:ext uri="{FF2B5EF4-FFF2-40B4-BE49-F238E27FC236}">
                <a16:creationId xmlns:a16="http://schemas.microsoft.com/office/drawing/2014/main" xmlns="" id="{453A82DF-A849-4249-ADE2-BB708EC2F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038600" y="685800"/>
            <a:ext cx="914400" cy="914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8076" y="5181600"/>
            <a:ext cx="9144000" cy="1060207"/>
            <a:chOff x="28076" y="5181600"/>
            <a:chExt cx="9144000" cy="1060207"/>
          </a:xfrm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76" y="5739064"/>
              <a:ext cx="9144000" cy="1"/>
            </a:xfrm>
            <a:prstGeom prst="line">
              <a:avLst/>
            </a:pr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ackground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5105400" y="5181600"/>
              <a:ext cx="3581400" cy="10602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r>
                <a:rPr lang="ta-IN" sz="22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பயிற்சி தொடங்கு .....</a:t>
              </a:r>
              <a:r>
                <a:rPr lang="en-US" sz="22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  <a:r>
                <a:rPr lang="en-US" sz="30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(click here)</a:t>
              </a:r>
              <a:endParaRPr lang="en-IN" sz="3000" b="1" kern="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4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2057400" y="2895600"/>
            <a:ext cx="5489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WRONG ANSWER</a:t>
            </a:r>
            <a:endParaRPr lang="en-IN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WORNG IMOJ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7990" y="338520"/>
            <a:ext cx="3200400" cy="2133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4008" y="5105400"/>
            <a:ext cx="9144000" cy="1136407"/>
            <a:chOff x="-4008" y="5105400"/>
            <a:chExt cx="9144000" cy="1136407"/>
          </a:xfrm>
        </p:grpSpPr>
        <p:cxnSp>
          <p:nvCxnSpPr>
            <p:cNvPr id="8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008" y="5674896"/>
              <a:ext cx="9144000" cy="1"/>
            </a:xfrm>
            <a:prstGeom prst="line">
              <a:avLst/>
            </a:pr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Background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5181600" y="5105400"/>
              <a:ext cx="3505200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r>
                <a:rPr lang="ta-IN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Retry.....</a:t>
              </a:r>
              <a:r>
                <a:rPr lang="en-US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</a:t>
              </a:r>
            </a:p>
            <a:p>
              <a:pPr lvl="0" algn="ctr" defTabSz="685800">
                <a:defRPr/>
              </a:pPr>
              <a:r>
                <a:rPr lang="en-US" sz="32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(Click here)</a:t>
              </a:r>
              <a:endParaRPr lang="en-IN" sz="3200" b="1" kern="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1704" y="5782749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4716834" y="4169735"/>
            <a:ext cx="339312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109" y="4256"/>
            <a:ext cx="3263783" cy="3068440"/>
          </a:xfrm>
          <a:prstGeom prst="rect">
            <a:avLst/>
          </a:prstGeom>
        </p:spPr>
      </p:pic>
      <p:grpSp>
        <p:nvGrpSpPr>
          <p:cNvPr id="8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9"/>
            <a:ext cx="9144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ta-I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மேலாண்மை என்பது ................ ன் செயல் ஆகும்.</a:t>
              </a:r>
            </a:p>
          </p:txBody>
        </p:sp>
      </p:grpSp>
      <p:sp>
        <p:nvSpPr>
          <p:cNvPr id="30" name="Rounded Rectangle 29">
            <a:hlinkClick r:id="rId5" action="ppaction://hlinksldjump"/>
          </p:cNvPr>
          <p:cNvSpPr/>
          <p:nvPr/>
        </p:nvSpPr>
        <p:spPr>
          <a:xfrm>
            <a:off x="1431758" y="4267200"/>
            <a:ext cx="2839454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638" indent="-4016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A: </a:t>
            </a:r>
            <a:r>
              <a:rPr lang="ta-IN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உயர்திகாரி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hlinkClick r:id="rId5" action="ppaction://hlinksldjump"/>
          </p:cNvPr>
          <p:cNvSpPr/>
          <p:nvPr/>
        </p:nvSpPr>
        <p:spPr>
          <a:xfrm>
            <a:off x="4800600" y="4251158"/>
            <a:ext cx="2971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 </a:t>
            </a:r>
            <a:r>
              <a:rPr lang="ta-IN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கீழ்ப் பணியாளர்</a:t>
            </a:r>
          </a:p>
        </p:txBody>
      </p:sp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1383632" y="5378116"/>
            <a:ext cx="2863516" cy="82616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C: </a:t>
            </a:r>
            <a:r>
              <a:rPr lang="ta-I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மேலாளர்</a:t>
            </a:r>
            <a:endParaRPr lang="ta-IN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4816644" y="5366084"/>
            <a:ext cx="28956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6550" indent="-336550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D: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மேற்பார்வை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யாளர்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80474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b="1" dirty="0" smtClean="0">
                <a:solidFill>
                  <a:schemeClr val="bg1"/>
                </a:solidFill>
              </a:rPr>
              <a:t>குறிப்பு : சரியான விடையை </a:t>
            </a:r>
            <a:r>
              <a:rPr lang="ta-IN" sz="2200" b="1" dirty="0" smtClean="0">
                <a:solidFill>
                  <a:schemeClr val="bg1"/>
                </a:solidFill>
              </a:rPr>
              <a:t>Click </a:t>
            </a:r>
            <a:r>
              <a:rPr lang="ta-IN" b="1" dirty="0" smtClean="0">
                <a:solidFill>
                  <a:schemeClr val="bg1"/>
                </a:solidFill>
              </a:rPr>
              <a:t>செய்யவும்.....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 animBg="1"/>
      <p:bldP spid="24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56028" y="2730481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4" name="Picture 3" descr="Right imoji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076" y="5410200"/>
            <a:ext cx="9144000" cy="831607"/>
            <a:chOff x="28076" y="5410200"/>
            <a:chExt cx="9144000" cy="8316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76" y="5835316"/>
              <a:ext cx="9144000" cy="1"/>
            </a:xfrm>
            <a:prstGeom prst="line">
              <a:avLst/>
            </a:pr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5105400" y="5410200"/>
              <a:ext cx="3581400" cy="8316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r>
                <a:rPr lang="en-US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Next</a:t>
              </a:r>
              <a:r>
                <a:rPr lang="ta-IN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endParaRPr lang="en-IN" sz="4500" b="1" kern="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1704" y="5782749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4716834" y="4169735"/>
            <a:ext cx="339312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109" y="4256"/>
            <a:ext cx="3263783" cy="3068440"/>
          </a:xfrm>
          <a:prstGeom prst="rect">
            <a:avLst/>
          </a:prstGeom>
        </p:spPr>
      </p:pic>
      <p:grpSp>
        <p:nvGrpSpPr>
          <p:cNvPr id="5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9"/>
            <a:ext cx="9144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ta-I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மேலாண்மை என்பது ஒரு................</a:t>
              </a:r>
            </a:p>
          </p:txBody>
        </p:sp>
      </p:grp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1552072" y="4239102"/>
            <a:ext cx="2839454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638" indent="-4016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A: </a:t>
            </a:r>
            <a:r>
              <a:rPr lang="ta-IN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கலை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hlinkClick r:id="rId5" action="ppaction://hlinksldjump"/>
          </p:cNvPr>
          <p:cNvSpPr/>
          <p:nvPr/>
        </p:nvSpPr>
        <p:spPr>
          <a:xfrm>
            <a:off x="4920914" y="4223060"/>
            <a:ext cx="2971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 </a:t>
            </a:r>
            <a:r>
              <a:rPr lang="ta-IN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அறிவியல்</a:t>
            </a:r>
          </a:p>
        </p:txBody>
      </p:sp>
      <p:sp>
        <p:nvSpPr>
          <p:cNvPr id="30" name="Rounded Rectangle 29">
            <a:hlinkClick r:id="" action="ppaction://hlinkshowjump?jump=nextslide"/>
          </p:cNvPr>
          <p:cNvSpPr/>
          <p:nvPr/>
        </p:nvSpPr>
        <p:spPr>
          <a:xfrm>
            <a:off x="1503946" y="5350018"/>
            <a:ext cx="2863516" cy="82616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C: </a:t>
            </a:r>
            <a:r>
              <a:rPr lang="ta-I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கலை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a-I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ம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a-I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அறிவியல்</a:t>
            </a:r>
          </a:p>
        </p:txBody>
      </p:sp>
      <p:sp>
        <p:nvSpPr>
          <p:cNvPr id="31" name="Rounded Rectangle 30">
            <a:hlinkClick r:id="rId5" action="ppaction://hlinksldjump"/>
          </p:cNvPr>
          <p:cNvSpPr/>
          <p:nvPr/>
        </p:nvSpPr>
        <p:spPr>
          <a:xfrm>
            <a:off x="4936958" y="5337986"/>
            <a:ext cx="28956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6550" indent="-336550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D: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கலை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அ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அறிவியல்.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6461809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ta-IN" sz="3100" b="1" dirty="0" smtClean="0">
                <a:solidFill>
                  <a:srgbClr val="7030A0"/>
                </a:solidFill>
              </a:rPr>
              <a:t>அலகு 1 </a:t>
            </a:r>
            <a:br>
              <a:rPr lang="ta-IN" sz="3100" b="1" dirty="0" smtClean="0">
                <a:solidFill>
                  <a:srgbClr val="7030A0"/>
                </a:solidFill>
              </a:rPr>
            </a:br>
            <a:r>
              <a:rPr lang="ta-IN" sz="3100" b="1" dirty="0" smtClean="0">
                <a:solidFill>
                  <a:srgbClr val="7030A0"/>
                </a:solidFill>
              </a:rPr>
              <a:t>மேலாண்மைச் செயல்முறைகள் (</a:t>
            </a:r>
            <a:r>
              <a:rPr lang="en-US" sz="3100" b="1" dirty="0" smtClean="0">
                <a:solidFill>
                  <a:srgbClr val="7030A0"/>
                </a:solidFill>
              </a:rPr>
              <a:t>MANAGEMENT PROCESS</a:t>
            </a:r>
            <a:r>
              <a:rPr lang="ta-IN" sz="3100" b="1" dirty="0" smtClean="0">
                <a:solidFill>
                  <a:srgbClr val="7030A0"/>
                </a:solidFill>
              </a:rPr>
              <a:t>)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8610600" cy="167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a-IN" b="1" dirty="0" smtClean="0"/>
              <a:t>அத்தியாயம் – 1 </a:t>
            </a:r>
            <a:endParaRPr lang="en-US" b="1" dirty="0" smtClean="0"/>
          </a:p>
          <a:p>
            <a:pPr algn="ctr">
              <a:buNone/>
            </a:pPr>
            <a:r>
              <a:rPr lang="ta-IN" b="1" dirty="0" smtClean="0"/>
              <a:t>மேலாண்மைத் தத்துவங்கள்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186535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CCFF"/>
                </a:solidFill>
              </a:rPr>
              <a:t>www.Padasalai.Net</a:t>
            </a:r>
            <a:endParaRPr lang="en-US" sz="5400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56028" y="2730481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4" name="Picture 3" descr="Right imoji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8076" y="5410200"/>
            <a:ext cx="9144000" cy="831607"/>
            <a:chOff x="28076" y="5410200"/>
            <a:chExt cx="9144000" cy="8316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76" y="5835316"/>
              <a:ext cx="9144000" cy="1"/>
            </a:xfrm>
            <a:prstGeom prst="line">
              <a:avLst/>
            </a:pr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5105400" y="5410200"/>
              <a:ext cx="3581400" cy="8316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r>
                <a:rPr lang="en-US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Next</a:t>
              </a:r>
              <a:r>
                <a:rPr lang="ta-IN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endParaRPr lang="en-IN" sz="4500" b="1" kern="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6461809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1704" y="5782749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4716834" y="4169735"/>
            <a:ext cx="339312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109" y="4256"/>
            <a:ext cx="3263783" cy="3068440"/>
          </a:xfrm>
          <a:prstGeom prst="rect">
            <a:avLst/>
          </a:prstGeom>
        </p:spPr>
      </p:pic>
      <p:grpSp>
        <p:nvGrpSpPr>
          <p:cNvPr id="5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9"/>
            <a:ext cx="9144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ta-I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அறிவியல் பூர்வ மேலாண்மை கோட்பாட்டை உருவாக்கி வளர்த்தவர்.</a:t>
              </a:r>
            </a:p>
          </p:txBody>
        </p:sp>
      </p:grp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1524000" y="4223084"/>
            <a:ext cx="2839454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A: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ஃபோயல்</a:t>
            </a:r>
          </a:p>
        </p:txBody>
      </p:sp>
      <p:sp>
        <p:nvSpPr>
          <p:cNvPr id="29" name="Rounded Rectangle 28">
            <a:hlinkClick r:id="rId5" action="ppaction://hlinksldjump"/>
          </p:cNvPr>
          <p:cNvSpPr/>
          <p:nvPr/>
        </p:nvSpPr>
        <p:spPr>
          <a:xfrm>
            <a:off x="1524000" y="5362074"/>
            <a:ext cx="28194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C: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மேயோ</a:t>
            </a:r>
            <a:endParaRPr lang="ta-IN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hlinkClick r:id="" action="ppaction://hlinkshowjump?jump=nextslide"/>
          </p:cNvPr>
          <p:cNvSpPr/>
          <p:nvPr/>
        </p:nvSpPr>
        <p:spPr>
          <a:xfrm>
            <a:off x="4924926" y="4267200"/>
            <a:ext cx="2863516" cy="82616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 </a:t>
            </a:r>
            <a:r>
              <a:rPr lang="ta-I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டேலர்</a:t>
            </a:r>
          </a:p>
        </p:txBody>
      </p:sp>
      <p:sp>
        <p:nvSpPr>
          <p:cNvPr id="31" name="Rounded Rectangle 30">
            <a:hlinkClick r:id="rId5" action="ppaction://hlinksldjump"/>
          </p:cNvPr>
          <p:cNvSpPr/>
          <p:nvPr/>
        </p:nvSpPr>
        <p:spPr>
          <a:xfrm>
            <a:off x="4908886" y="5321968"/>
            <a:ext cx="28956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6550" indent="-336550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D: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ஜேக்கப்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6477851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56028" y="2730481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4" name="Picture 3" descr="Right imoji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8076" y="5410200"/>
            <a:ext cx="9144000" cy="831607"/>
            <a:chOff x="28076" y="5410200"/>
            <a:chExt cx="9144000" cy="8316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76" y="5835316"/>
              <a:ext cx="9144000" cy="1"/>
            </a:xfrm>
            <a:prstGeom prst="line">
              <a:avLst/>
            </a:pr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5105400" y="5410200"/>
              <a:ext cx="3581400" cy="8316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r>
                <a:rPr lang="en-US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Next</a:t>
              </a:r>
              <a:r>
                <a:rPr lang="ta-IN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endParaRPr lang="en-IN" sz="4500" b="1" kern="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6365557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1704" y="5782749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4716834" y="4169735"/>
            <a:ext cx="339312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109" y="4256"/>
            <a:ext cx="3263783" cy="3068440"/>
          </a:xfrm>
          <a:prstGeom prst="rect">
            <a:avLst/>
          </a:prstGeom>
        </p:spPr>
      </p:pic>
      <p:grpSp>
        <p:nvGrpSpPr>
          <p:cNvPr id="5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9"/>
            <a:ext cx="9144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ta-I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வேலையை பல்வேறு சிறு பணிகளாக பிரிப்பதை ................. என்பர்.</a:t>
              </a:r>
            </a:p>
          </p:txBody>
        </p:sp>
      </p:grp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1524000" y="4255168"/>
            <a:ext cx="2839454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A: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ஒழுங்கு</a:t>
            </a:r>
          </a:p>
        </p:txBody>
      </p:sp>
      <p:sp>
        <p:nvSpPr>
          <p:cNvPr id="29" name="Rounded Rectangle 28">
            <a:hlinkClick r:id="rId5" action="ppaction://hlinksldjump"/>
          </p:cNvPr>
          <p:cNvSpPr/>
          <p:nvPr/>
        </p:nvSpPr>
        <p:spPr>
          <a:xfrm>
            <a:off x="4924926" y="4251158"/>
            <a:ext cx="28194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பயன்பாடு</a:t>
            </a:r>
          </a:p>
        </p:txBody>
      </p:sp>
      <p:sp>
        <p:nvSpPr>
          <p:cNvPr id="30" name="Rounded Rectangle 29">
            <a:hlinkClick r:id="" action="ppaction://hlinkshowjump?jump=nextslide"/>
          </p:cNvPr>
          <p:cNvSpPr/>
          <p:nvPr/>
        </p:nvSpPr>
        <p:spPr>
          <a:xfrm>
            <a:off x="1532014" y="5362068"/>
            <a:ext cx="2863516" cy="82616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C: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வேலைப்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பகிர்வு</a:t>
            </a:r>
            <a:endParaRPr lang="ta-IN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>
            <a:hlinkClick r:id="rId5" action="ppaction://hlinksldjump"/>
          </p:cNvPr>
          <p:cNvSpPr/>
          <p:nvPr/>
        </p:nvSpPr>
        <p:spPr>
          <a:xfrm>
            <a:off x="4908886" y="5354052"/>
            <a:ext cx="28956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6550" indent="-336550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D: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சமத்துவம்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6477851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56028" y="2730481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4" name="Picture 3" descr="Right imoji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8076" y="5410200"/>
            <a:ext cx="9144000" cy="831607"/>
            <a:chOff x="28076" y="5410200"/>
            <a:chExt cx="9144000" cy="8316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76" y="5835316"/>
              <a:ext cx="9144000" cy="1"/>
            </a:xfrm>
            <a:prstGeom prst="line">
              <a:avLst/>
            </a:pr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5105400" y="5410200"/>
              <a:ext cx="3581400" cy="8316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r>
                <a:rPr lang="en-US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Next</a:t>
              </a:r>
              <a:r>
                <a:rPr lang="ta-IN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endParaRPr lang="en-IN" sz="4500" b="1" kern="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6461809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0"/>
            <a:ext cx="9144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1704" y="5782749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4716834" y="4169735"/>
            <a:ext cx="339312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109" y="4256"/>
            <a:ext cx="3263783" cy="3068440"/>
          </a:xfrm>
          <a:prstGeom prst="rect">
            <a:avLst/>
          </a:prstGeom>
        </p:spPr>
      </p:pic>
      <p:grpSp>
        <p:nvGrpSpPr>
          <p:cNvPr id="5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9"/>
            <a:ext cx="9144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ta-I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பரந்த அளவு வீச்செல்லையில்  அதிகாரப்படி நிலை மட்டங்களின் அளவு......</a:t>
              </a:r>
            </a:p>
          </p:txBody>
        </p:sp>
      </p:grp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1479884" y="4231106"/>
            <a:ext cx="2839454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A: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அதிகம்</a:t>
            </a:r>
          </a:p>
        </p:txBody>
      </p:sp>
      <p:sp>
        <p:nvSpPr>
          <p:cNvPr id="29" name="Rounded Rectangle 28">
            <a:hlinkClick r:id="rId5" action="ppaction://hlinksldjump"/>
          </p:cNvPr>
          <p:cNvSpPr/>
          <p:nvPr/>
        </p:nvSpPr>
        <p:spPr>
          <a:xfrm>
            <a:off x="1447800" y="5338010"/>
            <a:ext cx="28194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C: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பன்மடங்கு</a:t>
            </a:r>
          </a:p>
        </p:txBody>
      </p:sp>
      <p:sp>
        <p:nvSpPr>
          <p:cNvPr id="30" name="Rounded Rectangle 29">
            <a:hlinkClick r:id="" action="ppaction://hlinkshowjump?jump=nextslide"/>
          </p:cNvPr>
          <p:cNvSpPr/>
          <p:nvPr/>
        </p:nvSpPr>
        <p:spPr>
          <a:xfrm>
            <a:off x="4876800" y="4239126"/>
            <a:ext cx="2863516" cy="82616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465138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குறைவு</a:t>
            </a:r>
            <a:endParaRPr lang="ta-IN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>
            <a:hlinkClick r:id="rId5" action="ppaction://hlinksldjump"/>
          </p:cNvPr>
          <p:cNvSpPr/>
          <p:nvPr/>
        </p:nvSpPr>
        <p:spPr>
          <a:xfrm>
            <a:off x="4880812" y="5329990"/>
            <a:ext cx="28956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6550" indent="-336550"/>
            <a:r>
              <a:rPr lang="de-AT" sz="24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D: </a:t>
            </a:r>
            <a:r>
              <a:rPr lang="ta-I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கூடுதல்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6493893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075EE3-328C-49EE-B897-556D339C339C}"/>
              </a:ext>
            </a:extLst>
          </p:cNvPr>
          <p:cNvSpPr txBox="1"/>
          <p:nvPr/>
        </p:nvSpPr>
        <p:spPr>
          <a:xfrm>
            <a:off x="1256028" y="2730481"/>
            <a:ext cx="685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CORRECT ANSWER</a:t>
            </a:r>
            <a:endParaRPr kumimoji="0" lang="en-I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4" name="Picture 3" descr="Right imoji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04800"/>
            <a:ext cx="2438400" cy="243840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8076" y="5410200"/>
            <a:ext cx="9144000" cy="831607"/>
            <a:chOff x="28076" y="5410200"/>
            <a:chExt cx="9144000" cy="831607"/>
          </a:xfrm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xmlns="" id="{94F40475-6352-4B5C-B8A8-6FCE5D52C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76" y="5835316"/>
              <a:ext cx="9144000" cy="1"/>
            </a:xfrm>
            <a:prstGeom prst="line">
              <a:avLst/>
            </a:pr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56029E5-3EF5-447B-8A53-73BD66C665BC}"/>
                </a:ext>
              </a:extLst>
            </p:cNvPr>
            <p:cNvSpPr/>
            <p:nvPr/>
          </p:nvSpPr>
          <p:spPr>
            <a:xfrm>
              <a:off x="5105400" y="5410200"/>
              <a:ext cx="3581400" cy="8316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rgbClr val="ECBD4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800">
                <a:defRPr/>
              </a:pPr>
              <a:r>
                <a:rPr lang="en-US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Next</a:t>
              </a:r>
              <a:r>
                <a:rPr lang="ta-IN" sz="4500" b="1" kern="0" dirty="0" smtClean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.....</a:t>
              </a:r>
              <a:endParaRPr lang="en-IN" sz="4500" b="1" kern="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6800" y="6493893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chemeClr val="bg1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chemeClr val="bg1"/>
                </a:solidFill>
              </a:rPr>
              <a:t>GBHSS, </a:t>
            </a:r>
            <a:r>
              <a:rPr lang="ta-IN" sz="1200" b="1" dirty="0" smtClean="0">
                <a:solidFill>
                  <a:schemeClr val="bg1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</a:rPr>
              <a:t>Cell : 7305059383</a:t>
            </a:r>
            <a:r>
              <a:rPr lang="ta-IN" sz="1200" b="1" dirty="0" smtClean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a-IN" sz="2400" dirty="0" smtClean="0"/>
              <a:t>வலிகள் இல்லாமல் வழிகள் இல்லை </a:t>
            </a:r>
          </a:p>
          <a:p>
            <a:pPr algn="ctr">
              <a:lnSpc>
                <a:spcPct val="200000"/>
              </a:lnSpc>
            </a:pPr>
            <a:r>
              <a:rPr lang="ta-IN" sz="2400" dirty="0" smtClean="0"/>
              <a:t>விழிகள் மூடினால் வெற்றிகள் இல்லை </a:t>
            </a:r>
          </a:p>
          <a:p>
            <a:pPr algn="ctr">
              <a:lnSpc>
                <a:spcPct val="200000"/>
              </a:lnSpc>
            </a:pPr>
            <a:r>
              <a:rPr lang="ta-IN" sz="2400" dirty="0" smtClean="0"/>
              <a:t>முயற்சி இல்லாமல் மகிழ்ச்சி இல்லை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4191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800" dirty="0" smtClean="0"/>
              <a:t>நன்றி......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413683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ta-IN" sz="3100" b="1" dirty="0" smtClean="0">
                <a:solidFill>
                  <a:srgbClr val="FF0000"/>
                </a:solidFill>
              </a:rPr>
              <a:t>அத்தியாயம் – 1 </a:t>
            </a:r>
            <a:br>
              <a:rPr lang="ta-IN" sz="3100" b="1" dirty="0" smtClean="0">
                <a:solidFill>
                  <a:srgbClr val="FF0000"/>
                </a:solidFill>
              </a:rPr>
            </a:br>
            <a:r>
              <a:rPr lang="ta-IN" sz="3100" b="1" dirty="0" smtClean="0">
                <a:solidFill>
                  <a:srgbClr val="FF0000"/>
                </a:solidFill>
              </a:rPr>
              <a:t>மேலாண்மைத் தத்துவங்கள்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10600" cy="5105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ta-IN" sz="9600" b="1" dirty="0" smtClean="0"/>
              <a:t>மேலாண்மை</a:t>
            </a:r>
            <a:r>
              <a:rPr lang="en-US" sz="9600" b="1" dirty="0" smtClean="0"/>
              <a:t> </a:t>
            </a:r>
            <a:r>
              <a:rPr lang="ta-IN" sz="9600" b="1" dirty="0" smtClean="0"/>
              <a:t>அறிமுகம் :</a:t>
            </a:r>
          </a:p>
          <a:p>
            <a:pPr algn="just">
              <a:lnSpc>
                <a:spcPct val="170000"/>
              </a:lnSpc>
            </a:pPr>
            <a:r>
              <a:rPr lang="ta-IN" sz="7200" dirty="0" smtClean="0"/>
              <a:t>நமது அன்றாட வாழ்க்கையில் மேலாண்மை</a:t>
            </a:r>
            <a:r>
              <a:rPr lang="en-US" sz="7200" dirty="0" smtClean="0"/>
              <a:t> </a:t>
            </a:r>
            <a:r>
              <a:rPr lang="ta-IN" sz="7200" dirty="0" smtClean="0"/>
              <a:t>என்பது மிக, மிகமுக்கியத்துவம் வாய்ந்த பகுதியாகும். </a:t>
            </a:r>
            <a:endParaRPr lang="en-US" sz="7200" dirty="0" smtClean="0"/>
          </a:p>
          <a:p>
            <a:pPr algn="just">
              <a:lnSpc>
                <a:spcPct val="170000"/>
              </a:lnSpc>
            </a:pPr>
            <a:r>
              <a:rPr lang="ta-IN" sz="7200" dirty="0" smtClean="0"/>
              <a:t>நடைமுறையில் நமது அனைத்து முயற்சிகளிலும் செயல்பாடுகளிலும் மேலாண்மையின் பங்கு உள்ளது. </a:t>
            </a:r>
            <a:endParaRPr lang="en-US" sz="7200" dirty="0" smtClean="0"/>
          </a:p>
          <a:p>
            <a:pPr algn="just">
              <a:lnSpc>
                <a:spcPct val="170000"/>
              </a:lnSpc>
            </a:pPr>
            <a:r>
              <a:rPr lang="ta-IN" sz="7200" dirty="0" smtClean="0"/>
              <a:t>நாம் விளையாட்டுத் திடலில் இருந்தாலும், நூலகத்தில் இருந்தாலும், வகுப்றையில் இருந்தாலும், விடுதியில் இருந்தாலும் அல்லது எங்கு இருந்தாலும் நமது பல்வேறு செயல்களை திட்டமிட்டு அவற்றைமுறையாக நடைமுறைப்படுத்தி நமது நோக்கங்களை நிறைவேற்றி விரும்பத்தக்க இலக்குகளை எட்டுவதில் மேலாண்மையின்பங்கு அளப்பரியது.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413683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15962"/>
          </a:xfrm>
        </p:spPr>
        <p:txBody>
          <a:bodyPr>
            <a:normAutofit fontScale="90000"/>
          </a:bodyPr>
          <a:lstStyle/>
          <a:p>
            <a:r>
              <a:rPr lang="ta-IN" b="1" dirty="0" smtClean="0">
                <a:solidFill>
                  <a:srgbClr val="7030A0"/>
                </a:solidFill>
              </a:rPr>
              <a:t>மேலாண்மை என்றால் என்ன 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534400" cy="914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a-IN" sz="1700" dirty="0" smtClean="0">
                <a:solidFill>
                  <a:srgbClr val="FF0066"/>
                </a:solidFill>
              </a:rPr>
              <a:t>மேலாண்மை என்பது மற்றவர்களின் முயற்சி மற்றும் ஒத்துழைப்புடன் நோக்கங்களை எய்தும் ஒரு கலையாகும்.</a:t>
            </a:r>
            <a:endParaRPr lang="en-US" sz="1700" dirty="0">
              <a:solidFill>
                <a:srgbClr val="FF00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057400"/>
            <a:ext cx="8458200" cy="1219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84163" indent="-2841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a-IN" sz="2400" dirty="0" smtClean="0">
                <a:solidFill>
                  <a:srgbClr val="339933"/>
                </a:solidFill>
              </a:rPr>
              <a:t>தொழிலமைப்பின் இலக்குகளை வெற்றிகரமாக எய்துவதற்கும்</a:t>
            </a:r>
            <a:r>
              <a:rPr lang="ta-IN" sz="2400" dirty="0">
                <a:solidFill>
                  <a:srgbClr val="339933"/>
                </a:solidFill>
              </a:rPr>
              <a:t>, </a:t>
            </a:r>
            <a:r>
              <a:rPr lang="ta-IN" sz="2400" dirty="0" smtClean="0">
                <a:solidFill>
                  <a:srgbClr val="339933"/>
                </a:solidFill>
              </a:rPr>
              <a:t>வியாபாரத்தின் எதிர்காலத்தை தீர்மானிப்பதற்கும் மேலாண்மை செயல்முறைகள் உதவுகின்றது</a:t>
            </a:r>
            <a:r>
              <a:rPr kumimoji="0" lang="ta-I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5200"/>
            <a:ext cx="4191000" cy="2971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25425" indent="-225425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ta-IN" sz="1700" dirty="0" smtClean="0">
                <a:solidFill>
                  <a:srgbClr val="0000FF"/>
                </a:solidFill>
              </a:rPr>
              <a:t>ஒரு நிறுவனத்தின் வெற்றியை அல்லது </a:t>
            </a:r>
            <a:r>
              <a:rPr lang="ta-IN" sz="1700" dirty="0">
                <a:solidFill>
                  <a:srgbClr val="0000FF"/>
                </a:solidFill>
              </a:rPr>
              <a:t>ஒரு தனி </a:t>
            </a:r>
            <a:r>
              <a:rPr lang="ta-IN" sz="1700" dirty="0" smtClean="0">
                <a:solidFill>
                  <a:srgbClr val="0000FF"/>
                </a:solidFill>
              </a:rPr>
              <a:t>மனிதனின் வெற்றியை அவர்களின் பணிகளும்</a:t>
            </a:r>
            <a:r>
              <a:rPr lang="ta-IN" sz="1700" dirty="0">
                <a:solidFill>
                  <a:srgbClr val="0000FF"/>
                </a:solidFill>
              </a:rPr>
              <a:t>, கடமைகளும், </a:t>
            </a:r>
            <a:r>
              <a:rPr lang="ta-IN" sz="1700" dirty="0" smtClean="0">
                <a:solidFill>
                  <a:srgbClr val="0000FF"/>
                </a:solidFill>
              </a:rPr>
              <a:t>பொறுப்புகளுமே  தீர்மானிக்கிறது</a:t>
            </a:r>
            <a:r>
              <a:rPr lang="ta-IN" sz="1700" dirty="0">
                <a:solidFill>
                  <a:srgbClr val="0000FF"/>
                </a:solidFill>
              </a:rPr>
              <a:t>.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 cstate="print"/>
          <a:srcRect b="8483"/>
          <a:stretch>
            <a:fillRect/>
          </a:stretch>
        </p:blipFill>
        <p:spPr>
          <a:xfrm>
            <a:off x="4800600" y="3352800"/>
            <a:ext cx="3962400" cy="2968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900FE591-C285-1FD2-63F4-94A2B92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ta-IN" sz="2800" b="1" dirty="0" smtClean="0">
                <a:solidFill>
                  <a:srgbClr val="0000FF"/>
                </a:solidFill>
              </a:rPr>
              <a:t>1.01 மேலாண்மையின் அடிப்படைக் கருத்து </a:t>
            </a:r>
            <a:endParaRPr lang="en-US" sz="28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3560160" y="1660161"/>
            <a:ext cx="5375220" cy="769467"/>
            <a:chOff x="3560160" y="1660161"/>
            <a:chExt cx="5375220" cy="769467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17B74E5-5D2D-7DBF-1830-EE4EE6D6F5D4}"/>
                </a:ext>
              </a:extLst>
            </p:cNvPr>
            <p:cNvSpPr/>
            <p:nvPr/>
          </p:nvSpPr>
          <p:spPr>
            <a:xfrm>
              <a:off x="3560160" y="1676400"/>
              <a:ext cx="5375220" cy="753228"/>
            </a:xfrm>
            <a:custGeom>
              <a:avLst/>
              <a:gdLst>
                <a:gd name="connsiteX0" fmla="*/ 5654993 w 5721667"/>
                <a:gd name="connsiteY0" fmla="*/ 813435 h 813435"/>
                <a:gd name="connsiteX1" fmla="*/ 0 w 5721667"/>
                <a:gd name="connsiteY1" fmla="*/ 813435 h 813435"/>
                <a:gd name="connsiteX2" fmla="*/ 0 w 5721667"/>
                <a:gd name="connsiteY2" fmla="*/ 0 h 813435"/>
                <a:gd name="connsiteX3" fmla="*/ 5654993 w 5721667"/>
                <a:gd name="connsiteY3" fmla="*/ 0 h 813435"/>
                <a:gd name="connsiteX4" fmla="*/ 5721668 w 5721667"/>
                <a:gd name="connsiteY4" fmla="*/ 66675 h 813435"/>
                <a:gd name="connsiteX5" fmla="*/ 5721668 w 5721667"/>
                <a:gd name="connsiteY5" fmla="*/ 747713 h 813435"/>
                <a:gd name="connsiteX6" fmla="*/ 5654993 w 5721667"/>
                <a:gd name="connsiteY6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1667" h="813435">
                  <a:moveTo>
                    <a:pt x="5654993" y="813435"/>
                  </a:moveTo>
                  <a:lnTo>
                    <a:pt x="0" y="813435"/>
                  </a:lnTo>
                  <a:lnTo>
                    <a:pt x="0" y="0"/>
                  </a:lnTo>
                  <a:lnTo>
                    <a:pt x="5654993" y="0"/>
                  </a:lnTo>
                  <a:cubicBezTo>
                    <a:pt x="5691188" y="0"/>
                    <a:pt x="5721668" y="29528"/>
                    <a:pt x="5721668" y="66675"/>
                  </a:cubicBezTo>
                  <a:lnTo>
                    <a:pt x="5721668" y="747713"/>
                  </a:lnTo>
                  <a:cubicBezTo>
                    <a:pt x="5721668" y="783908"/>
                    <a:pt x="5692140" y="813435"/>
                    <a:pt x="5654993" y="813435"/>
                  </a:cubicBezTo>
                  <a:close/>
                </a:path>
              </a:pathLst>
            </a:custGeom>
            <a:solidFill>
              <a:srgbClr val="EFEF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6FDFD16B-3CED-07A9-283C-77D05EEF44DF}"/>
                </a:ext>
              </a:extLst>
            </p:cNvPr>
            <p:cNvSpPr txBox="1"/>
            <p:nvPr/>
          </p:nvSpPr>
          <p:spPr>
            <a:xfrm>
              <a:off x="3993630" y="1660161"/>
              <a:ext cx="457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a-IN" sz="1400" dirty="0" smtClean="0">
                  <a:solidFill>
                    <a:srgbClr val="7030A0"/>
                  </a:solidFill>
                </a:rPr>
                <a:t>உயர்தனிச்சிறப்பு வாய்ந்த மேலாண்மைக்  கோட்பாடு மற்றும் தத்துவத்தை உருவாக்கியுள்ளது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48920" y="2590800"/>
            <a:ext cx="5410200" cy="753228"/>
            <a:chOff x="3548920" y="2590800"/>
            <a:chExt cx="5410200" cy="753228"/>
          </a:xfrm>
        </p:grpSpPr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A6391C4-9A68-28C5-F5E7-CF80B4923DCE}"/>
                </a:ext>
              </a:extLst>
            </p:cNvPr>
            <p:cNvSpPr/>
            <p:nvPr/>
          </p:nvSpPr>
          <p:spPr>
            <a:xfrm>
              <a:off x="3548920" y="2590800"/>
              <a:ext cx="5410200" cy="753228"/>
            </a:xfrm>
            <a:custGeom>
              <a:avLst/>
              <a:gdLst>
                <a:gd name="connsiteX0" fmla="*/ 5654993 w 5721667"/>
                <a:gd name="connsiteY0" fmla="*/ 813435 h 813435"/>
                <a:gd name="connsiteX1" fmla="*/ 0 w 5721667"/>
                <a:gd name="connsiteY1" fmla="*/ 813435 h 813435"/>
                <a:gd name="connsiteX2" fmla="*/ 0 w 5721667"/>
                <a:gd name="connsiteY2" fmla="*/ 0 h 813435"/>
                <a:gd name="connsiteX3" fmla="*/ 5654993 w 5721667"/>
                <a:gd name="connsiteY3" fmla="*/ 0 h 813435"/>
                <a:gd name="connsiteX4" fmla="*/ 5721668 w 5721667"/>
                <a:gd name="connsiteY4" fmla="*/ 66675 h 813435"/>
                <a:gd name="connsiteX5" fmla="*/ 5721668 w 5721667"/>
                <a:gd name="connsiteY5" fmla="*/ 747713 h 813435"/>
                <a:gd name="connsiteX6" fmla="*/ 5654993 w 5721667"/>
                <a:gd name="connsiteY6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1667" h="813435">
                  <a:moveTo>
                    <a:pt x="5654993" y="813435"/>
                  </a:moveTo>
                  <a:lnTo>
                    <a:pt x="0" y="813435"/>
                  </a:lnTo>
                  <a:lnTo>
                    <a:pt x="0" y="0"/>
                  </a:lnTo>
                  <a:lnTo>
                    <a:pt x="5654993" y="0"/>
                  </a:lnTo>
                  <a:cubicBezTo>
                    <a:pt x="5691188" y="0"/>
                    <a:pt x="5721668" y="29528"/>
                    <a:pt x="5721668" y="66675"/>
                  </a:cubicBezTo>
                  <a:lnTo>
                    <a:pt x="5721668" y="747713"/>
                  </a:lnTo>
                  <a:cubicBezTo>
                    <a:pt x="5721668" y="783908"/>
                    <a:pt x="5692140" y="813435"/>
                    <a:pt x="5654993" y="813435"/>
                  </a:cubicBezTo>
                  <a:close/>
                </a:path>
              </a:pathLst>
            </a:custGeom>
            <a:solidFill>
              <a:srgbClr val="EFEF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961FAC4B-4D08-2750-0520-BE202EC04318}"/>
                </a:ext>
              </a:extLst>
            </p:cNvPr>
            <p:cNvSpPr txBox="1"/>
            <p:nvPr/>
          </p:nvSpPr>
          <p:spPr>
            <a:xfrm>
              <a:off x="4024860" y="2680740"/>
              <a:ext cx="464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400" dirty="0" smtClean="0">
                  <a:solidFill>
                    <a:srgbClr val="7030A0"/>
                  </a:solidFill>
                </a:rPr>
                <a:t>கணக்கியல், வணிகச் சட்டங்கள், உளவியல், புள்ளியியல், பொருளியல், தரவு செயலாக்கம்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63910" y="3488960"/>
            <a:ext cx="5410200" cy="769468"/>
            <a:chOff x="3563910" y="3488960"/>
            <a:chExt cx="5410200" cy="769468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1CB23261-B1CF-A04E-37AE-7CF7B5420A57}"/>
                </a:ext>
              </a:extLst>
            </p:cNvPr>
            <p:cNvSpPr/>
            <p:nvPr/>
          </p:nvSpPr>
          <p:spPr>
            <a:xfrm>
              <a:off x="3563910" y="3505200"/>
              <a:ext cx="5410200" cy="753228"/>
            </a:xfrm>
            <a:custGeom>
              <a:avLst/>
              <a:gdLst>
                <a:gd name="connsiteX0" fmla="*/ 5654993 w 5721667"/>
                <a:gd name="connsiteY0" fmla="*/ 813435 h 813435"/>
                <a:gd name="connsiteX1" fmla="*/ 0 w 5721667"/>
                <a:gd name="connsiteY1" fmla="*/ 813435 h 813435"/>
                <a:gd name="connsiteX2" fmla="*/ 0 w 5721667"/>
                <a:gd name="connsiteY2" fmla="*/ 0 h 813435"/>
                <a:gd name="connsiteX3" fmla="*/ 5654993 w 5721667"/>
                <a:gd name="connsiteY3" fmla="*/ 0 h 813435"/>
                <a:gd name="connsiteX4" fmla="*/ 5721668 w 5721667"/>
                <a:gd name="connsiteY4" fmla="*/ 66675 h 813435"/>
                <a:gd name="connsiteX5" fmla="*/ 5721668 w 5721667"/>
                <a:gd name="connsiteY5" fmla="*/ 747713 h 813435"/>
                <a:gd name="connsiteX6" fmla="*/ 5654993 w 5721667"/>
                <a:gd name="connsiteY6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1667" h="813435">
                  <a:moveTo>
                    <a:pt x="5654993" y="813435"/>
                  </a:moveTo>
                  <a:lnTo>
                    <a:pt x="0" y="813435"/>
                  </a:lnTo>
                  <a:lnTo>
                    <a:pt x="0" y="0"/>
                  </a:lnTo>
                  <a:lnTo>
                    <a:pt x="5654993" y="0"/>
                  </a:lnTo>
                  <a:cubicBezTo>
                    <a:pt x="5691188" y="0"/>
                    <a:pt x="5721668" y="29528"/>
                    <a:pt x="5721668" y="66675"/>
                  </a:cubicBezTo>
                  <a:lnTo>
                    <a:pt x="5721668" y="747713"/>
                  </a:lnTo>
                  <a:cubicBezTo>
                    <a:pt x="5721668" y="783908"/>
                    <a:pt x="5692140" y="813435"/>
                    <a:pt x="5654993" y="813435"/>
                  </a:cubicBezTo>
                  <a:close/>
                </a:path>
              </a:pathLst>
            </a:custGeom>
            <a:solidFill>
              <a:srgbClr val="EFEF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EB26C33B-92D2-8F2D-F5E0-E74751D3A9E8}"/>
                </a:ext>
              </a:extLst>
            </p:cNvPr>
            <p:cNvSpPr txBox="1"/>
            <p:nvPr/>
          </p:nvSpPr>
          <p:spPr>
            <a:xfrm>
              <a:off x="4026110" y="3488960"/>
              <a:ext cx="457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a-IN" sz="1300" dirty="0" smtClean="0">
                  <a:solidFill>
                    <a:srgbClr val="7030A0"/>
                  </a:solidFill>
                </a:rPr>
                <a:t>பல்கலைக்கழகங்களும், உயர்கல்வி நிறுவனங்களும் மேலாண்மைக் கல்வியை தனிப்பாடப்பிரிவாக அங்கீகரித்திருக்கின்றன</a:t>
              </a:r>
              <a:r>
                <a:rPr lang="ta-IN" sz="1600" dirty="0" smtClean="0">
                  <a:solidFill>
                    <a:srgbClr val="7030A0"/>
                  </a:solidFill>
                </a:rPr>
                <a:t>. 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78900" y="4419600"/>
            <a:ext cx="5410200" cy="892552"/>
            <a:chOff x="3578900" y="4419600"/>
            <a:chExt cx="5410200" cy="892552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32344EEF-3FF4-214E-FB3F-BD50E4CC57B0}"/>
                </a:ext>
              </a:extLst>
            </p:cNvPr>
            <p:cNvSpPr/>
            <p:nvPr/>
          </p:nvSpPr>
          <p:spPr>
            <a:xfrm>
              <a:off x="3578900" y="4465820"/>
              <a:ext cx="5410200" cy="753228"/>
            </a:xfrm>
            <a:custGeom>
              <a:avLst/>
              <a:gdLst>
                <a:gd name="connsiteX0" fmla="*/ 5654993 w 5721667"/>
                <a:gd name="connsiteY0" fmla="*/ 813435 h 813435"/>
                <a:gd name="connsiteX1" fmla="*/ 0 w 5721667"/>
                <a:gd name="connsiteY1" fmla="*/ 813435 h 813435"/>
                <a:gd name="connsiteX2" fmla="*/ 0 w 5721667"/>
                <a:gd name="connsiteY2" fmla="*/ 0 h 813435"/>
                <a:gd name="connsiteX3" fmla="*/ 5654993 w 5721667"/>
                <a:gd name="connsiteY3" fmla="*/ 0 h 813435"/>
                <a:gd name="connsiteX4" fmla="*/ 5721668 w 5721667"/>
                <a:gd name="connsiteY4" fmla="*/ 66675 h 813435"/>
                <a:gd name="connsiteX5" fmla="*/ 5721668 w 5721667"/>
                <a:gd name="connsiteY5" fmla="*/ 747713 h 813435"/>
                <a:gd name="connsiteX6" fmla="*/ 5654993 w 5721667"/>
                <a:gd name="connsiteY6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1667" h="813435">
                  <a:moveTo>
                    <a:pt x="5654993" y="813435"/>
                  </a:moveTo>
                  <a:lnTo>
                    <a:pt x="0" y="813435"/>
                  </a:lnTo>
                  <a:lnTo>
                    <a:pt x="0" y="0"/>
                  </a:lnTo>
                  <a:lnTo>
                    <a:pt x="5654993" y="0"/>
                  </a:lnTo>
                  <a:cubicBezTo>
                    <a:pt x="5691188" y="0"/>
                    <a:pt x="5721668" y="29528"/>
                    <a:pt x="5721668" y="66675"/>
                  </a:cubicBezTo>
                  <a:lnTo>
                    <a:pt x="5721668" y="747713"/>
                  </a:lnTo>
                  <a:cubicBezTo>
                    <a:pt x="5721668" y="783908"/>
                    <a:pt x="5692140" y="813435"/>
                    <a:pt x="5654993" y="813435"/>
                  </a:cubicBezTo>
                  <a:close/>
                </a:path>
              </a:pathLst>
            </a:custGeom>
            <a:solidFill>
              <a:srgbClr val="EFEF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C7A0AC67-84A8-5A86-3223-6F6AB5A1CABC}"/>
                </a:ext>
              </a:extLst>
            </p:cNvPr>
            <p:cNvSpPr txBox="1"/>
            <p:nvPr/>
          </p:nvSpPr>
          <p:spPr>
            <a:xfrm>
              <a:off x="3979890" y="4419600"/>
              <a:ext cx="4648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300" dirty="0" smtClean="0">
                  <a:solidFill>
                    <a:srgbClr val="7030A0"/>
                  </a:solidFill>
                </a:rPr>
                <a:t>வணிகத்தை சிறப்பாக நிர்வகிக்க உயர்கல்வித் தகுதியும், முறையான பயிற்சியும் பெற்ற, உரிய முன்னனுபவ முள்ளவர்களை தேர்ந்தெடுத்து பணியமர்த்த வேண்டும்</a:t>
              </a:r>
              <a:endParaRPr lang="en-US" sz="13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563910" y="5362730"/>
            <a:ext cx="5640050" cy="892552"/>
            <a:chOff x="3563910" y="5362730"/>
            <a:chExt cx="5640050" cy="892552"/>
          </a:xfrm>
        </p:grpSpPr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F253324E-AC0B-88EB-FA8F-42CA629D05FD}"/>
                </a:ext>
              </a:extLst>
            </p:cNvPr>
            <p:cNvSpPr/>
            <p:nvPr/>
          </p:nvSpPr>
          <p:spPr>
            <a:xfrm>
              <a:off x="3563910" y="5410200"/>
              <a:ext cx="5410200" cy="753228"/>
            </a:xfrm>
            <a:custGeom>
              <a:avLst/>
              <a:gdLst>
                <a:gd name="connsiteX0" fmla="*/ 5654993 w 5721667"/>
                <a:gd name="connsiteY0" fmla="*/ 813435 h 813435"/>
                <a:gd name="connsiteX1" fmla="*/ 0 w 5721667"/>
                <a:gd name="connsiteY1" fmla="*/ 813435 h 813435"/>
                <a:gd name="connsiteX2" fmla="*/ 0 w 5721667"/>
                <a:gd name="connsiteY2" fmla="*/ 0 h 813435"/>
                <a:gd name="connsiteX3" fmla="*/ 5654993 w 5721667"/>
                <a:gd name="connsiteY3" fmla="*/ 0 h 813435"/>
                <a:gd name="connsiteX4" fmla="*/ 5721668 w 5721667"/>
                <a:gd name="connsiteY4" fmla="*/ 66675 h 813435"/>
                <a:gd name="connsiteX5" fmla="*/ 5721668 w 5721667"/>
                <a:gd name="connsiteY5" fmla="*/ 747713 h 813435"/>
                <a:gd name="connsiteX6" fmla="*/ 5654993 w 5721667"/>
                <a:gd name="connsiteY6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1667" h="813435">
                  <a:moveTo>
                    <a:pt x="5654993" y="813435"/>
                  </a:moveTo>
                  <a:lnTo>
                    <a:pt x="0" y="813435"/>
                  </a:lnTo>
                  <a:lnTo>
                    <a:pt x="0" y="0"/>
                  </a:lnTo>
                  <a:lnTo>
                    <a:pt x="5654993" y="0"/>
                  </a:lnTo>
                  <a:cubicBezTo>
                    <a:pt x="5691188" y="0"/>
                    <a:pt x="5721668" y="29528"/>
                    <a:pt x="5721668" y="66675"/>
                  </a:cubicBezTo>
                  <a:lnTo>
                    <a:pt x="5721668" y="747713"/>
                  </a:lnTo>
                  <a:cubicBezTo>
                    <a:pt x="5721668" y="783908"/>
                    <a:pt x="5692140" y="813435"/>
                    <a:pt x="5654993" y="813435"/>
                  </a:cubicBezTo>
                  <a:close/>
                </a:path>
              </a:pathLst>
            </a:custGeom>
            <a:solidFill>
              <a:srgbClr val="EFEF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54DD4637-2121-EAF7-42B6-F6F96645214C}"/>
                </a:ext>
              </a:extLst>
            </p:cNvPr>
            <p:cNvSpPr txBox="1"/>
            <p:nvPr/>
          </p:nvSpPr>
          <p:spPr>
            <a:xfrm>
              <a:off x="3946160" y="5362730"/>
              <a:ext cx="5257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300" dirty="0" smtClean="0">
                  <a:solidFill>
                    <a:srgbClr val="7030A0"/>
                  </a:solidFill>
                </a:rPr>
                <a:t>நுகர்வோர்கள், ஊழியர்கள், பொதுமக்கள் அல்லது சமுதாயம் போன்றவற்றிற்கு வணிகமேலாண்மை ஆற்றவேண்டிய சமூகப்பொறுப்புணர்வுகளை அறிவூட்டப்பட்ட வணிகர்கள் அங்கீகரித்திருக்கின்றனர்.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8600" y="2590800"/>
            <a:ext cx="3886200" cy="753228"/>
            <a:chOff x="228600" y="2590800"/>
            <a:chExt cx="3886200" cy="75322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4A676A3-5AF4-2A8C-F87D-8DF0D8420DE0}"/>
                </a:ext>
              </a:extLst>
            </p:cNvPr>
            <p:cNvSpPr/>
            <p:nvPr/>
          </p:nvSpPr>
          <p:spPr>
            <a:xfrm>
              <a:off x="381000" y="2590800"/>
              <a:ext cx="3657600" cy="753228"/>
            </a:xfrm>
            <a:custGeom>
              <a:avLst/>
              <a:gdLst>
                <a:gd name="connsiteX0" fmla="*/ 3609975 w 3932872"/>
                <a:gd name="connsiteY0" fmla="*/ 813435 h 813435"/>
                <a:gd name="connsiteX1" fmla="*/ 66675 w 3932872"/>
                <a:gd name="connsiteY1" fmla="*/ 813435 h 813435"/>
                <a:gd name="connsiteX2" fmla="*/ 0 w 3932872"/>
                <a:gd name="connsiteY2" fmla="*/ 746760 h 813435"/>
                <a:gd name="connsiteX3" fmla="*/ 0 w 3932872"/>
                <a:gd name="connsiteY3" fmla="*/ 66675 h 813435"/>
                <a:gd name="connsiteX4" fmla="*/ 66675 w 3932872"/>
                <a:gd name="connsiteY4" fmla="*/ 0 h 813435"/>
                <a:gd name="connsiteX5" fmla="*/ 3609975 w 3932872"/>
                <a:gd name="connsiteY5" fmla="*/ 0 h 813435"/>
                <a:gd name="connsiteX6" fmla="*/ 3924300 w 3932872"/>
                <a:gd name="connsiteY6" fmla="*/ 383858 h 813435"/>
                <a:gd name="connsiteX7" fmla="*/ 3924300 w 3932872"/>
                <a:gd name="connsiteY7" fmla="*/ 430530 h 813435"/>
                <a:gd name="connsiteX8" fmla="*/ 3609975 w 3932872"/>
                <a:gd name="connsiteY8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2872" h="813435">
                  <a:moveTo>
                    <a:pt x="3609975" y="813435"/>
                  </a:moveTo>
                  <a:lnTo>
                    <a:pt x="66675" y="813435"/>
                  </a:lnTo>
                  <a:cubicBezTo>
                    <a:pt x="30480" y="813435"/>
                    <a:pt x="0" y="783908"/>
                    <a:pt x="0" y="746760"/>
                  </a:cubicBezTo>
                  <a:lnTo>
                    <a:pt x="0" y="66675"/>
                  </a:lnTo>
                  <a:cubicBezTo>
                    <a:pt x="0" y="30480"/>
                    <a:pt x="29528" y="0"/>
                    <a:pt x="66675" y="0"/>
                  </a:cubicBezTo>
                  <a:lnTo>
                    <a:pt x="3609975" y="0"/>
                  </a:lnTo>
                  <a:lnTo>
                    <a:pt x="3924300" y="383858"/>
                  </a:lnTo>
                  <a:cubicBezTo>
                    <a:pt x="3935730" y="397193"/>
                    <a:pt x="3935730" y="417195"/>
                    <a:pt x="3924300" y="430530"/>
                  </a:cubicBezTo>
                  <a:lnTo>
                    <a:pt x="3609975" y="81343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6DD29846-18EE-E5A1-8AF0-1B06415543CC}"/>
                </a:ext>
              </a:extLst>
            </p:cNvPr>
            <p:cNvSpPr/>
            <p:nvPr/>
          </p:nvSpPr>
          <p:spPr>
            <a:xfrm>
              <a:off x="228600" y="2743200"/>
              <a:ext cx="314599" cy="4193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785B7E5A-5CF7-29FF-8DBB-91694C5EC248}"/>
                </a:ext>
              </a:extLst>
            </p:cNvPr>
            <p:cNvSpPr txBox="1"/>
            <p:nvPr/>
          </p:nvSpPr>
          <p:spPr>
            <a:xfrm>
              <a:off x="228600" y="274320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CEFD636-D8F0-95A1-D50C-203BB8702A95}"/>
                </a:ext>
              </a:extLst>
            </p:cNvPr>
            <p:cNvSpPr txBox="1"/>
            <p:nvPr/>
          </p:nvSpPr>
          <p:spPr>
            <a:xfrm>
              <a:off x="533400" y="2667000"/>
              <a:ext cx="3581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700" b="1" dirty="0" smtClean="0">
                  <a:solidFill>
                    <a:schemeClr val="bg1"/>
                  </a:solidFill>
                </a:rPr>
                <a:t>மேலாண்மைக் கருவிகள் (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Management Tools)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96120" y="3505200"/>
            <a:ext cx="3842480" cy="753228"/>
            <a:chOff x="196120" y="3505200"/>
            <a:chExt cx="3842480" cy="753228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37963A2-5397-B2E7-F6CD-AABB1B2AC7D9}"/>
                </a:ext>
              </a:extLst>
            </p:cNvPr>
            <p:cNvSpPr/>
            <p:nvPr/>
          </p:nvSpPr>
          <p:spPr>
            <a:xfrm>
              <a:off x="381000" y="3505200"/>
              <a:ext cx="3657600" cy="753228"/>
            </a:xfrm>
            <a:custGeom>
              <a:avLst/>
              <a:gdLst>
                <a:gd name="connsiteX0" fmla="*/ 3609975 w 3932872"/>
                <a:gd name="connsiteY0" fmla="*/ 813435 h 813435"/>
                <a:gd name="connsiteX1" fmla="*/ 66675 w 3932872"/>
                <a:gd name="connsiteY1" fmla="*/ 813435 h 813435"/>
                <a:gd name="connsiteX2" fmla="*/ 0 w 3932872"/>
                <a:gd name="connsiteY2" fmla="*/ 746760 h 813435"/>
                <a:gd name="connsiteX3" fmla="*/ 0 w 3932872"/>
                <a:gd name="connsiteY3" fmla="*/ 66675 h 813435"/>
                <a:gd name="connsiteX4" fmla="*/ 66675 w 3932872"/>
                <a:gd name="connsiteY4" fmla="*/ 0 h 813435"/>
                <a:gd name="connsiteX5" fmla="*/ 3609975 w 3932872"/>
                <a:gd name="connsiteY5" fmla="*/ 0 h 813435"/>
                <a:gd name="connsiteX6" fmla="*/ 3924300 w 3932872"/>
                <a:gd name="connsiteY6" fmla="*/ 383858 h 813435"/>
                <a:gd name="connsiteX7" fmla="*/ 3924300 w 3932872"/>
                <a:gd name="connsiteY7" fmla="*/ 430530 h 813435"/>
                <a:gd name="connsiteX8" fmla="*/ 3609975 w 3932872"/>
                <a:gd name="connsiteY8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2872" h="813435">
                  <a:moveTo>
                    <a:pt x="3609975" y="813435"/>
                  </a:moveTo>
                  <a:lnTo>
                    <a:pt x="66675" y="813435"/>
                  </a:lnTo>
                  <a:cubicBezTo>
                    <a:pt x="30480" y="813435"/>
                    <a:pt x="0" y="783908"/>
                    <a:pt x="0" y="746760"/>
                  </a:cubicBezTo>
                  <a:lnTo>
                    <a:pt x="0" y="66675"/>
                  </a:lnTo>
                  <a:cubicBezTo>
                    <a:pt x="0" y="30480"/>
                    <a:pt x="29528" y="0"/>
                    <a:pt x="66675" y="0"/>
                  </a:cubicBezTo>
                  <a:lnTo>
                    <a:pt x="3609975" y="0"/>
                  </a:lnTo>
                  <a:lnTo>
                    <a:pt x="3924300" y="383858"/>
                  </a:lnTo>
                  <a:cubicBezTo>
                    <a:pt x="3935730" y="397193"/>
                    <a:pt x="3935730" y="417195"/>
                    <a:pt x="3924300" y="430530"/>
                  </a:cubicBezTo>
                  <a:lnTo>
                    <a:pt x="3609975" y="81343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06487288-6C7B-02B6-6A9C-4B2E24B2C74F}"/>
                </a:ext>
              </a:extLst>
            </p:cNvPr>
            <p:cNvSpPr/>
            <p:nvPr/>
          </p:nvSpPr>
          <p:spPr>
            <a:xfrm>
              <a:off x="196120" y="3671340"/>
              <a:ext cx="314599" cy="41935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91607DB0-BD3C-56D6-5866-105AF9496ACB}"/>
                </a:ext>
              </a:extLst>
            </p:cNvPr>
            <p:cNvSpPr txBox="1"/>
            <p:nvPr/>
          </p:nvSpPr>
          <p:spPr>
            <a:xfrm>
              <a:off x="213610" y="368758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FB73F6DA-D4D0-D869-498C-F7CC3F0E8599}"/>
                </a:ext>
              </a:extLst>
            </p:cNvPr>
            <p:cNvSpPr txBox="1"/>
            <p:nvPr/>
          </p:nvSpPr>
          <p:spPr>
            <a:xfrm>
              <a:off x="533400" y="3581400"/>
              <a:ext cx="2667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700" b="1" dirty="0" smtClean="0">
                  <a:solidFill>
                    <a:schemeClr val="bg1"/>
                  </a:solidFill>
                </a:rPr>
                <a:t>தனிப் பாடப்பிரிவு (Separate Discipline)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3650" y="4450830"/>
            <a:ext cx="3864950" cy="753228"/>
            <a:chOff x="173650" y="4450830"/>
            <a:chExt cx="3864950" cy="753228"/>
          </a:xfrm>
        </p:grpSpPr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FDE987B-A45C-B974-48D0-E04D35C7FA64}"/>
                </a:ext>
              </a:extLst>
            </p:cNvPr>
            <p:cNvSpPr/>
            <p:nvPr/>
          </p:nvSpPr>
          <p:spPr>
            <a:xfrm>
              <a:off x="368520" y="4450830"/>
              <a:ext cx="3670080" cy="753228"/>
            </a:xfrm>
            <a:custGeom>
              <a:avLst/>
              <a:gdLst>
                <a:gd name="connsiteX0" fmla="*/ 3609975 w 3932872"/>
                <a:gd name="connsiteY0" fmla="*/ 813435 h 813435"/>
                <a:gd name="connsiteX1" fmla="*/ 66675 w 3932872"/>
                <a:gd name="connsiteY1" fmla="*/ 813435 h 813435"/>
                <a:gd name="connsiteX2" fmla="*/ 0 w 3932872"/>
                <a:gd name="connsiteY2" fmla="*/ 746760 h 813435"/>
                <a:gd name="connsiteX3" fmla="*/ 0 w 3932872"/>
                <a:gd name="connsiteY3" fmla="*/ 66675 h 813435"/>
                <a:gd name="connsiteX4" fmla="*/ 66675 w 3932872"/>
                <a:gd name="connsiteY4" fmla="*/ 0 h 813435"/>
                <a:gd name="connsiteX5" fmla="*/ 3609975 w 3932872"/>
                <a:gd name="connsiteY5" fmla="*/ 0 h 813435"/>
                <a:gd name="connsiteX6" fmla="*/ 3924300 w 3932872"/>
                <a:gd name="connsiteY6" fmla="*/ 383858 h 813435"/>
                <a:gd name="connsiteX7" fmla="*/ 3924300 w 3932872"/>
                <a:gd name="connsiteY7" fmla="*/ 430530 h 813435"/>
                <a:gd name="connsiteX8" fmla="*/ 3609975 w 3932872"/>
                <a:gd name="connsiteY8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2872" h="813435">
                  <a:moveTo>
                    <a:pt x="3609975" y="813435"/>
                  </a:moveTo>
                  <a:lnTo>
                    <a:pt x="66675" y="813435"/>
                  </a:lnTo>
                  <a:cubicBezTo>
                    <a:pt x="30480" y="813435"/>
                    <a:pt x="0" y="783908"/>
                    <a:pt x="0" y="746760"/>
                  </a:cubicBezTo>
                  <a:lnTo>
                    <a:pt x="0" y="66675"/>
                  </a:lnTo>
                  <a:cubicBezTo>
                    <a:pt x="0" y="30480"/>
                    <a:pt x="29528" y="0"/>
                    <a:pt x="66675" y="0"/>
                  </a:cubicBezTo>
                  <a:lnTo>
                    <a:pt x="3609975" y="0"/>
                  </a:lnTo>
                  <a:lnTo>
                    <a:pt x="3924300" y="383858"/>
                  </a:lnTo>
                  <a:cubicBezTo>
                    <a:pt x="3935730" y="397193"/>
                    <a:pt x="3935730" y="417195"/>
                    <a:pt x="3924300" y="430530"/>
                  </a:cubicBezTo>
                  <a:lnTo>
                    <a:pt x="3609975" y="81343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601919E8-D2BC-D328-89D8-EA27F86CC6B7}"/>
                </a:ext>
              </a:extLst>
            </p:cNvPr>
            <p:cNvSpPr/>
            <p:nvPr/>
          </p:nvSpPr>
          <p:spPr>
            <a:xfrm>
              <a:off x="173650" y="4603230"/>
              <a:ext cx="314599" cy="41935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753235EB-A378-F0A6-BEFE-6431786865CF}"/>
                </a:ext>
              </a:extLst>
            </p:cNvPr>
            <p:cNvSpPr txBox="1"/>
            <p:nvPr/>
          </p:nvSpPr>
          <p:spPr>
            <a:xfrm>
              <a:off x="173650" y="460323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D585A8B-0825-B63C-1FCC-A61CC659BF5F}"/>
                </a:ext>
              </a:extLst>
            </p:cNvPr>
            <p:cNvSpPr txBox="1"/>
            <p:nvPr/>
          </p:nvSpPr>
          <p:spPr>
            <a:xfrm>
              <a:off x="554650" y="4527030"/>
              <a:ext cx="28531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700" b="1" dirty="0" smtClean="0">
                  <a:solidFill>
                    <a:schemeClr val="bg1"/>
                  </a:solidFill>
                </a:rPr>
                <a:t>சிறப்பீடுபாடு </a:t>
              </a:r>
            </a:p>
            <a:p>
              <a:r>
                <a:rPr lang="ta-IN" sz="1700" b="1" dirty="0" smtClean="0">
                  <a:solidFill>
                    <a:schemeClr val="bg1"/>
                  </a:solidFill>
                </a:rPr>
                <a:t>(</a:t>
              </a:r>
              <a:r>
                <a:rPr lang="en-US" sz="1700" b="1" dirty="0" err="1" smtClean="0">
                  <a:solidFill>
                    <a:schemeClr val="bg1"/>
                  </a:solidFill>
                </a:rPr>
                <a:t>Specialisation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)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3650" y="5410200"/>
            <a:ext cx="3788750" cy="767953"/>
            <a:chOff x="173650" y="5410200"/>
            <a:chExt cx="3788750" cy="767953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736709F2-D63F-8AD2-31C9-D58176D302A8}"/>
                </a:ext>
              </a:extLst>
            </p:cNvPr>
            <p:cNvSpPr/>
            <p:nvPr/>
          </p:nvSpPr>
          <p:spPr>
            <a:xfrm>
              <a:off x="356030" y="5410200"/>
              <a:ext cx="3606370" cy="753228"/>
            </a:xfrm>
            <a:custGeom>
              <a:avLst/>
              <a:gdLst>
                <a:gd name="connsiteX0" fmla="*/ 3609975 w 3932872"/>
                <a:gd name="connsiteY0" fmla="*/ 813435 h 813435"/>
                <a:gd name="connsiteX1" fmla="*/ 66675 w 3932872"/>
                <a:gd name="connsiteY1" fmla="*/ 813435 h 813435"/>
                <a:gd name="connsiteX2" fmla="*/ 0 w 3932872"/>
                <a:gd name="connsiteY2" fmla="*/ 746760 h 813435"/>
                <a:gd name="connsiteX3" fmla="*/ 0 w 3932872"/>
                <a:gd name="connsiteY3" fmla="*/ 66675 h 813435"/>
                <a:gd name="connsiteX4" fmla="*/ 66675 w 3932872"/>
                <a:gd name="connsiteY4" fmla="*/ 0 h 813435"/>
                <a:gd name="connsiteX5" fmla="*/ 3609975 w 3932872"/>
                <a:gd name="connsiteY5" fmla="*/ 0 h 813435"/>
                <a:gd name="connsiteX6" fmla="*/ 3924300 w 3932872"/>
                <a:gd name="connsiteY6" fmla="*/ 383858 h 813435"/>
                <a:gd name="connsiteX7" fmla="*/ 3924300 w 3932872"/>
                <a:gd name="connsiteY7" fmla="*/ 430530 h 813435"/>
                <a:gd name="connsiteX8" fmla="*/ 3609975 w 3932872"/>
                <a:gd name="connsiteY8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2872" h="813435">
                  <a:moveTo>
                    <a:pt x="3609975" y="813435"/>
                  </a:moveTo>
                  <a:lnTo>
                    <a:pt x="66675" y="813435"/>
                  </a:lnTo>
                  <a:cubicBezTo>
                    <a:pt x="30480" y="813435"/>
                    <a:pt x="0" y="783908"/>
                    <a:pt x="0" y="746760"/>
                  </a:cubicBezTo>
                  <a:lnTo>
                    <a:pt x="0" y="66675"/>
                  </a:lnTo>
                  <a:cubicBezTo>
                    <a:pt x="0" y="30480"/>
                    <a:pt x="29528" y="0"/>
                    <a:pt x="66675" y="0"/>
                  </a:cubicBezTo>
                  <a:lnTo>
                    <a:pt x="3609975" y="0"/>
                  </a:lnTo>
                  <a:lnTo>
                    <a:pt x="3924300" y="383858"/>
                  </a:lnTo>
                  <a:cubicBezTo>
                    <a:pt x="3935730" y="397193"/>
                    <a:pt x="3935730" y="417195"/>
                    <a:pt x="3924300" y="430530"/>
                  </a:cubicBezTo>
                  <a:lnTo>
                    <a:pt x="3609975" y="81343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3A3ECCA4-0834-D11F-2552-C5FCE15C3701}"/>
                </a:ext>
              </a:extLst>
            </p:cNvPr>
            <p:cNvSpPr/>
            <p:nvPr/>
          </p:nvSpPr>
          <p:spPr>
            <a:xfrm>
              <a:off x="193640" y="5562600"/>
              <a:ext cx="314599" cy="4193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59FA5CDA-A74C-08E3-FE55-E074129BFAA2}"/>
                </a:ext>
              </a:extLst>
            </p:cNvPr>
            <p:cNvSpPr txBox="1"/>
            <p:nvPr/>
          </p:nvSpPr>
          <p:spPr>
            <a:xfrm>
              <a:off x="173650" y="556260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471963A1-1802-7B43-3AE8-F9C33242D5B9}"/>
                </a:ext>
              </a:extLst>
            </p:cNvPr>
            <p:cNvSpPr txBox="1"/>
            <p:nvPr/>
          </p:nvSpPr>
          <p:spPr>
            <a:xfrm>
              <a:off x="478450" y="5562600"/>
              <a:ext cx="32203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700" b="1" dirty="0" err="1" smtClean="0">
                  <a:solidFill>
                    <a:schemeClr val="bg1"/>
                  </a:solidFill>
                </a:rPr>
                <a:t>நடத்தை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</a:rPr>
                <a:t>விதி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 </a:t>
              </a:r>
              <a:endParaRPr lang="ta-IN" sz="1700" b="1" dirty="0" smtClean="0">
                <a:solidFill>
                  <a:schemeClr val="bg1"/>
                </a:solidFill>
              </a:endParaRPr>
            </a:p>
            <a:p>
              <a:pPr>
                <a:buNone/>
              </a:pPr>
              <a:r>
                <a:rPr lang="en-US" sz="1700" b="1" dirty="0" smtClean="0">
                  <a:solidFill>
                    <a:schemeClr val="bg1"/>
                  </a:solidFill>
                </a:rPr>
                <a:t>(Code of Conduct)</a:t>
              </a:r>
              <a:endParaRPr lang="ta-IN" sz="17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49840" y="1676400"/>
            <a:ext cx="3788760" cy="753228"/>
            <a:chOff x="249840" y="1676400"/>
            <a:chExt cx="3788760" cy="75322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8D390CA-FD25-8480-7891-A97584C81491}"/>
                </a:ext>
              </a:extLst>
            </p:cNvPr>
            <p:cNvSpPr/>
            <p:nvPr/>
          </p:nvSpPr>
          <p:spPr>
            <a:xfrm>
              <a:off x="381000" y="1676400"/>
              <a:ext cx="3657600" cy="753228"/>
            </a:xfrm>
            <a:custGeom>
              <a:avLst/>
              <a:gdLst>
                <a:gd name="connsiteX0" fmla="*/ 3609975 w 3932872"/>
                <a:gd name="connsiteY0" fmla="*/ 813435 h 813435"/>
                <a:gd name="connsiteX1" fmla="*/ 66675 w 3932872"/>
                <a:gd name="connsiteY1" fmla="*/ 813435 h 813435"/>
                <a:gd name="connsiteX2" fmla="*/ 0 w 3932872"/>
                <a:gd name="connsiteY2" fmla="*/ 746760 h 813435"/>
                <a:gd name="connsiteX3" fmla="*/ 0 w 3932872"/>
                <a:gd name="connsiteY3" fmla="*/ 66675 h 813435"/>
                <a:gd name="connsiteX4" fmla="*/ 66675 w 3932872"/>
                <a:gd name="connsiteY4" fmla="*/ 0 h 813435"/>
                <a:gd name="connsiteX5" fmla="*/ 3609975 w 3932872"/>
                <a:gd name="connsiteY5" fmla="*/ 0 h 813435"/>
                <a:gd name="connsiteX6" fmla="*/ 3924300 w 3932872"/>
                <a:gd name="connsiteY6" fmla="*/ 383858 h 813435"/>
                <a:gd name="connsiteX7" fmla="*/ 3924300 w 3932872"/>
                <a:gd name="connsiteY7" fmla="*/ 430530 h 813435"/>
                <a:gd name="connsiteX8" fmla="*/ 3609975 w 3932872"/>
                <a:gd name="connsiteY8" fmla="*/ 813435 h 8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2872" h="813435">
                  <a:moveTo>
                    <a:pt x="3609975" y="813435"/>
                  </a:moveTo>
                  <a:lnTo>
                    <a:pt x="66675" y="813435"/>
                  </a:lnTo>
                  <a:cubicBezTo>
                    <a:pt x="30480" y="813435"/>
                    <a:pt x="0" y="783908"/>
                    <a:pt x="0" y="746760"/>
                  </a:cubicBezTo>
                  <a:lnTo>
                    <a:pt x="0" y="66675"/>
                  </a:lnTo>
                  <a:cubicBezTo>
                    <a:pt x="0" y="30480"/>
                    <a:pt x="29528" y="0"/>
                    <a:pt x="66675" y="0"/>
                  </a:cubicBezTo>
                  <a:lnTo>
                    <a:pt x="3609975" y="0"/>
                  </a:lnTo>
                  <a:lnTo>
                    <a:pt x="3924300" y="383858"/>
                  </a:lnTo>
                  <a:cubicBezTo>
                    <a:pt x="3935730" y="397193"/>
                    <a:pt x="3935730" y="417195"/>
                    <a:pt x="3924300" y="430530"/>
                  </a:cubicBezTo>
                  <a:lnTo>
                    <a:pt x="3609975" y="81343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FDFE3338-8141-978D-8995-6EB27F079951}"/>
                </a:ext>
              </a:extLst>
            </p:cNvPr>
            <p:cNvSpPr/>
            <p:nvPr/>
          </p:nvSpPr>
          <p:spPr>
            <a:xfrm>
              <a:off x="249840" y="1813810"/>
              <a:ext cx="314599" cy="41935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D6FA3726-B2F3-F484-7DA8-645BE7BF7333}"/>
                </a:ext>
              </a:extLst>
            </p:cNvPr>
            <p:cNvSpPr txBox="1"/>
            <p:nvPr/>
          </p:nvSpPr>
          <p:spPr>
            <a:xfrm>
              <a:off x="249840" y="181381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A415099-576B-A043-476D-0D75DE78FA3E}"/>
                </a:ext>
              </a:extLst>
            </p:cNvPr>
            <p:cNvSpPr txBox="1"/>
            <p:nvPr/>
          </p:nvSpPr>
          <p:spPr>
            <a:xfrm>
              <a:off x="554640" y="1737610"/>
              <a:ext cx="3048000" cy="60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700" b="1" dirty="0" err="1" smtClean="0">
                  <a:solidFill>
                    <a:srgbClr val="FFFFFF"/>
                  </a:solidFill>
                </a:rPr>
                <a:t>அறிவின்</a:t>
              </a:r>
              <a:r>
                <a:rPr lang="en-US" sz="17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1700" b="1" dirty="0" err="1" smtClean="0">
                  <a:solidFill>
                    <a:srgbClr val="FFFFFF"/>
                  </a:solidFill>
                </a:rPr>
                <a:t>தொகுப்பு</a:t>
              </a:r>
              <a:r>
                <a:rPr lang="en-US" sz="1700" b="1" dirty="0" smtClean="0">
                  <a:solidFill>
                    <a:srgbClr val="FFFFFF"/>
                  </a:solidFill>
                </a:rPr>
                <a:t> (Body of Knowledge)</a:t>
              </a:r>
              <a:endParaRPr lang="en-US" sz="17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4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660"/>
            <a:ext cx="8534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ta-IN" sz="3600" dirty="0" smtClean="0">
                <a:solidFill>
                  <a:srgbClr val="002060"/>
                </a:solidFill>
              </a:rPr>
              <a:t>மேலாண்மையின் வரைவிலக்கணம்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434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a-IN" sz="2600" b="1" dirty="0" smtClean="0">
                <a:solidFill>
                  <a:srgbClr val="00B0F0"/>
                </a:solidFill>
              </a:rPr>
              <a:t>“மேலாண்மை என்பது முன்கணிப்பு செய்தல், திட்டமிடல், ஒழுங்கமைப்பது, கட்டளையிடுவது, ஒருங்கிணைப்பது, கட்டுப்படுத்துவது” – </a:t>
            </a:r>
            <a:r>
              <a:rPr lang="ta-IN" sz="2600" b="1" dirty="0" smtClean="0">
                <a:solidFill>
                  <a:srgbClr val="FF0066"/>
                </a:solidFill>
              </a:rPr>
              <a:t>ஹென்றி ஃபோயல்</a:t>
            </a:r>
            <a:endParaRPr lang="en-US" sz="2600" dirty="0">
              <a:solidFill>
                <a:srgbClr val="FF0066"/>
              </a:solidFill>
            </a:endParaRPr>
          </a:p>
        </p:txBody>
      </p:sp>
      <p:pic>
        <p:nvPicPr>
          <p:cNvPr id="5" name="Picture 4" descr="220px-Henri_Fayol,_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76400"/>
            <a:ext cx="3080311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660"/>
            <a:ext cx="8534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ta-IN" sz="3600" dirty="0" smtClean="0">
                <a:solidFill>
                  <a:srgbClr val="002060"/>
                </a:solidFill>
              </a:rPr>
              <a:t>மேலாண்மையின் வரைவிலக்கணம்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4876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a-IN" sz="2200" b="1" dirty="0" smtClean="0">
                <a:solidFill>
                  <a:srgbClr val="00B050"/>
                </a:solidFill>
              </a:rPr>
              <a:t>“மேலாண்மை என்பது பன்னோக்கு செயல், அது வியாபாரத்தை மேலாண்மை செய்கின்றது. மேலாளரை மேலாண்மை செய்கிறது. மேலும் பணியாளரையும், பணியினையும் மேலாண்மை செய்கிறது” </a:t>
            </a:r>
            <a:r>
              <a:rPr lang="ta-IN" sz="2200" b="1" dirty="0" smtClean="0">
                <a:solidFill>
                  <a:srgbClr val="0000FF"/>
                </a:solidFill>
              </a:rPr>
              <a:t>– பீட்டர். எப். டிரக்கர்.</a:t>
            </a:r>
            <a:endParaRPr lang="en-US" sz="2200" b="1" dirty="0" smtClean="0"/>
          </a:p>
        </p:txBody>
      </p:sp>
      <p:pic>
        <p:nvPicPr>
          <p:cNvPr id="5" name="Picture 4" descr="licensed-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219200"/>
            <a:ext cx="3124200" cy="428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9" presetClass="entr" presetSubtype="0" accel="100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a-IN" sz="2600" b="1" dirty="0" smtClean="0">
                <a:solidFill>
                  <a:srgbClr val="7030A0"/>
                </a:solidFill>
              </a:rPr>
              <a:t>பீட்டர் டிரக்கர் தனது வரைவிலக்கணத்தில் மேலாண்மையின் மூன்று பணிகளை வலியுறுத்துகிறார்.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ta-IN" sz="2600" b="1" dirty="0" smtClean="0">
                <a:solidFill>
                  <a:srgbClr val="7030A0"/>
                </a:solidFill>
              </a:rPr>
              <a:t>அவைகளாவன: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1035050" indent="-569913">
              <a:lnSpc>
                <a:spcPct val="200000"/>
              </a:lnSpc>
            </a:pPr>
            <a:r>
              <a:rPr lang="en-US" sz="2800" b="1" dirty="0" err="1" smtClean="0">
                <a:solidFill>
                  <a:srgbClr val="7030A0"/>
                </a:solidFill>
              </a:rPr>
              <a:t>i</a:t>
            </a:r>
            <a:r>
              <a:rPr lang="en-US" sz="2800" b="1" dirty="0" smtClean="0">
                <a:solidFill>
                  <a:srgbClr val="7030A0"/>
                </a:solidFill>
              </a:rPr>
              <a:t>) </a:t>
            </a:r>
            <a:r>
              <a:rPr lang="ta-IN" sz="2800" b="1" dirty="0" smtClean="0">
                <a:solidFill>
                  <a:srgbClr val="7030A0"/>
                </a:solidFill>
              </a:rPr>
              <a:t>வணிகத்தை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ta-IN" sz="2800" b="1" dirty="0" smtClean="0">
                <a:solidFill>
                  <a:srgbClr val="7030A0"/>
                </a:solidFill>
              </a:rPr>
              <a:t>மேலாண்மை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ta-IN" sz="2800" b="1" dirty="0" smtClean="0">
                <a:solidFill>
                  <a:srgbClr val="7030A0"/>
                </a:solidFill>
              </a:rPr>
              <a:t>செய்தல்</a:t>
            </a:r>
          </a:p>
          <a:p>
            <a:pPr marL="1035050" indent="-569913">
              <a:lnSpc>
                <a:spcPct val="200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(ii) </a:t>
            </a:r>
            <a:r>
              <a:rPr lang="ta-IN" sz="2800" b="1" dirty="0" smtClean="0">
                <a:solidFill>
                  <a:srgbClr val="7030A0"/>
                </a:solidFill>
              </a:rPr>
              <a:t>மேலாளரை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ta-IN" sz="2800" b="1" dirty="0" smtClean="0">
                <a:solidFill>
                  <a:srgbClr val="7030A0"/>
                </a:solidFill>
              </a:rPr>
              <a:t>மேலாண்மை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ta-IN" sz="2800" b="1" dirty="0" smtClean="0">
                <a:solidFill>
                  <a:srgbClr val="7030A0"/>
                </a:solidFill>
              </a:rPr>
              <a:t>செய்தல்</a:t>
            </a:r>
          </a:p>
          <a:p>
            <a:pPr marL="1035050" indent="-569913">
              <a:lnSpc>
                <a:spcPct val="200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(iii) </a:t>
            </a:r>
            <a:r>
              <a:rPr lang="ta-IN" sz="2800" b="1" dirty="0" smtClean="0">
                <a:solidFill>
                  <a:srgbClr val="7030A0"/>
                </a:solidFill>
              </a:rPr>
              <a:t>பணியாளர்களையும், பணியையும் மேலாண்மைசெய்தல்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>
            <a:noAutofit/>
          </a:bodyPr>
          <a:lstStyle/>
          <a:p>
            <a:pPr algn="ctr"/>
            <a:r>
              <a:rPr lang="ta-IN" sz="2800" dirty="0" smtClean="0">
                <a:solidFill>
                  <a:srgbClr val="FF0066"/>
                </a:solidFill>
              </a:rPr>
              <a:t>மேலாண்மை </a:t>
            </a:r>
            <a:r>
              <a:rPr lang="en-US" sz="2800" dirty="0" smtClean="0">
                <a:solidFill>
                  <a:srgbClr val="FF0066"/>
                </a:solidFill>
              </a:rPr>
              <a:t>Vs </a:t>
            </a:r>
            <a:r>
              <a:rPr lang="ta-IN" sz="2800" dirty="0" smtClean="0">
                <a:solidFill>
                  <a:srgbClr val="FF0066"/>
                </a:solidFill>
              </a:rPr>
              <a:t>நிர்வாகம்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3" name="Picture 2" descr="mag vs 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766138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6365557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b="1" dirty="0" smtClean="0">
                <a:solidFill>
                  <a:srgbClr val="002060"/>
                </a:solidFill>
              </a:rPr>
              <a:t>K. வடிவேல், M.Com., B.Ed.,  </a:t>
            </a:r>
            <a:r>
              <a:rPr lang="en-US" sz="1400" b="1" dirty="0" smtClean="0">
                <a:solidFill>
                  <a:srgbClr val="002060"/>
                </a:solidFill>
              </a:rPr>
              <a:t>GBHSS, </a:t>
            </a:r>
            <a:r>
              <a:rPr lang="ta-IN" sz="1200" b="1" dirty="0" smtClean="0">
                <a:solidFill>
                  <a:srgbClr val="002060"/>
                </a:solidFill>
              </a:rPr>
              <a:t>மணலூர்பேட்டை, கள்ளக்குறிச்சி</a:t>
            </a:r>
            <a:r>
              <a:rPr lang="en-US" sz="1200" b="1" dirty="0" smtClean="0">
                <a:solidFill>
                  <a:srgbClr val="002060"/>
                </a:solidFill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</a:rPr>
              <a:t>Cell : 7305059383</a:t>
            </a:r>
            <a:r>
              <a:rPr lang="ta-IN" sz="1200" b="1" dirty="0" smtClean="0">
                <a:solidFill>
                  <a:srgbClr val="002060"/>
                </a:solidFill>
              </a:rPr>
              <a:t>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1085</TotalTime>
  <Words>1337</Words>
  <Application>Microsoft Office PowerPoint</Application>
  <PresentationFormat>On-screen Show (4:3)</PresentationFormat>
  <Paragraphs>196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வணிகவியல்</vt:lpstr>
      <vt:lpstr>    அலகு 1  மேலாண்மைச் செயல்முறைகள் (MANAGEMENT PROCESS)</vt:lpstr>
      <vt:lpstr>  அத்தியாயம் – 1  மேலாண்மைத் தத்துவங்கள்</vt:lpstr>
      <vt:lpstr>மேலாண்மை என்றால் என்ன ?</vt:lpstr>
      <vt:lpstr>1.01 மேலாண்மையின் அடிப்படைக் கருத்து </vt:lpstr>
      <vt:lpstr> மேலாண்மையின் வரைவிலக்கணம்</vt:lpstr>
      <vt:lpstr> மேலாண்மையின் வரைவிலக்கணம்</vt:lpstr>
      <vt:lpstr>PowerPoint Presentation</vt:lpstr>
      <vt:lpstr>மேலாண்மை Vs நிர்வாகம்</vt:lpstr>
      <vt:lpstr>PowerPoint Presentation</vt:lpstr>
      <vt:lpstr>PowerPoint Presentation</vt:lpstr>
      <vt:lpstr>PowerPoint Presentation</vt:lpstr>
      <vt:lpstr>நவீன மேலாண்மையின் கோட்பாடுகள்  (Principles of Modern Management)</vt:lpstr>
      <vt:lpstr>மேலாண்மையின் வீச்செல்லை: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வணிகவியல்</dc:title>
  <dc:creator>VADIVELK</dc:creator>
  <cp:lastModifiedBy>user</cp:lastModifiedBy>
  <cp:revision>115</cp:revision>
  <dcterms:created xsi:type="dcterms:W3CDTF">2023-02-12T01:08:11Z</dcterms:created>
  <dcterms:modified xsi:type="dcterms:W3CDTF">2023-04-27T08:57:15Z</dcterms:modified>
  <cp:contentStatus/>
</cp:coreProperties>
</file>