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embeddedFontLst>
    <p:embeddedFont>
      <p:font typeface="Roboto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4" d="100"/>
          <a:sy n="104" d="100"/>
        </p:scale>
        <p:origin x="-39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12154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11329aa6bfda2ba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11329aa6bfda2ba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11329aa6bfda2ba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11329aa6bfda2ba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11329aa6bfda2ba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11329aa6bfda2ba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11329aa6bfda2ba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11329aa6bfda2ba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11329aa6bfda2ba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11329aa6bfda2ba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11329aa6bfda2ba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11329aa6bfda2ba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11329aa6bfda2ba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11329aa6bfda2ba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11329aa6bfda2ba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11329aa6bfda2ba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11329aa6bfda2ba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11329aa6bfda2ba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11329aa6bfda2ba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11329aa6bfda2ba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11329aa6bfda2ba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11329aa6bfda2ba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11329aa6bfda2ba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11329aa6bfda2ba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11329aa6bfda2ba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11329aa6bfda2ba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11329aa6bfda2ba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11329aa6bfda2ba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11329aa6bfda2ba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11329aa6bfda2ba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11329aa6bfda2ba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11329aa6bfda2ba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11329aa6bfda2ba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11329aa6bfda2ba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11329aa6bfda2ba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11329aa6bfda2ba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11329aa6bfda2ba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11329aa6bfda2ba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11329aa6bfda2ba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11329aa6bfda2ba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11329aa6bfda2ba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11329aa6bfda2ba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11329aa6bfda2ba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11329aa6bfda2ba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11329aa6bfda2ba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511329aa6bfda2ba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11329aa6bfda2ba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11329aa6bfda2ba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11329aa6bfda2ba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511329aa6bfda2ba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511329aa6bfda2ba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511329aa6bfda2ba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11329aa6bfda2ba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11329aa6bfda2ba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11329aa6bfda2ba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11329aa6bfda2ba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11329aa6bfda2ba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11329aa6bfda2ba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11329aa6bfda2ba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11329aa6bfda2ba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11329aa6bfda2ba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11329aa6bfda2ba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11329aa6bfda2ba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11329aa6bfda2ba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11329aa6bfda2ba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11329aa6bfda2ba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3500" y="0"/>
            <a:ext cx="4940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755176" y="7"/>
            <a:ext cx="7315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வணக்கம்.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755175" y="1865191"/>
            <a:ext cx="30000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/>
              <a:t>3.1 இந்திய அரசியலமைப்பு</a:t>
            </a:r>
            <a:endParaRPr sz="2400" b="1" u="sng"/>
          </a:p>
        </p:txBody>
      </p:sp>
      <p:sp>
        <p:nvSpPr>
          <p:cNvPr id="70" name="Google Shape;70;p13"/>
          <p:cNvSpPr txBox="1"/>
          <p:nvPr/>
        </p:nvSpPr>
        <p:spPr>
          <a:xfrm>
            <a:off x="350300" y="3790475"/>
            <a:ext cx="36015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சமூக அறிவியல் (குடிமையியல்) (10).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300" y="941832"/>
            <a:ext cx="4303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www.Padasalai.Net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/>
          <p:cNvPicPr preferRelativeResize="0"/>
          <p:nvPr/>
        </p:nvPicPr>
        <p:blipFill rotWithShape="1">
          <a:blip r:embed="rId3">
            <a:alphaModFix/>
          </a:blip>
          <a:srcRect l="37503"/>
          <a:stretch/>
        </p:blipFill>
        <p:spPr>
          <a:xfrm>
            <a:off x="152400" y="2571750"/>
            <a:ext cx="89916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99160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3300" y="0"/>
            <a:ext cx="52407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 rotWithShape="1">
          <a:blip r:embed="rId4">
            <a:alphaModFix/>
          </a:blip>
          <a:srcRect r="50614" b="11839"/>
          <a:stretch/>
        </p:blipFill>
        <p:spPr>
          <a:xfrm>
            <a:off x="152400" y="0"/>
            <a:ext cx="35689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45975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 rotWithShape="1">
          <a:blip r:embed="rId4">
            <a:alphaModFix/>
          </a:blip>
          <a:srcRect l="3356" t="47886" r="18224" b="38409"/>
          <a:stretch/>
        </p:blipFill>
        <p:spPr>
          <a:xfrm>
            <a:off x="3498375" y="0"/>
            <a:ext cx="5661549" cy="499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773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/>
          <p:nvPr/>
        </p:nvSpPr>
        <p:spPr>
          <a:xfrm>
            <a:off x="0" y="0"/>
            <a:ext cx="93261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  <a:highlight>
                  <a:srgbClr val="000000"/>
                </a:highlight>
              </a:rPr>
              <a:t>1.3 இந்திய அரசியலமைப்புச் சட்டத்தின் சிறப்புக் கூறுகள்</a:t>
            </a:r>
            <a:endParaRPr sz="2400" b="1" u="sng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146" name="Google Shape;146;p25"/>
          <p:cNvSpPr txBox="1"/>
          <p:nvPr/>
        </p:nvSpPr>
        <p:spPr>
          <a:xfrm>
            <a:off x="104696" y="1254152"/>
            <a:ext cx="8934600" cy="32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FFFF"/>
                </a:solidFill>
                <a:highlight>
                  <a:srgbClr val="0000FF"/>
                </a:highlight>
              </a:rPr>
              <a:t>அ.உலகிலுள்ள எழுதப்பட்ட, அனைத்து </a:t>
            </a:r>
            <a:endParaRPr sz="2200"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FFFF"/>
                </a:solidFill>
                <a:highlight>
                  <a:srgbClr val="0000FF"/>
                </a:highlight>
              </a:rPr>
              <a:t>அரசியலமைப்புகளை விடவும் மிகவும் நீளமானது.</a:t>
            </a:r>
            <a:endParaRPr sz="2200"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FFFF"/>
                </a:solidFill>
                <a:highlight>
                  <a:srgbClr val="0000FF"/>
                </a:highlight>
              </a:rPr>
              <a:t>ஆ.கூட்டாட்சி முறை அரசாங்கத்தை (ஒன்றிய, மாநில </a:t>
            </a:r>
            <a:endParaRPr sz="2200"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FFFF"/>
                </a:solidFill>
                <a:highlight>
                  <a:srgbClr val="0000FF"/>
                </a:highlight>
              </a:rPr>
              <a:t>அரசுகள்) ஏற்படுத்துகிறது.</a:t>
            </a:r>
            <a:endParaRPr sz="2200"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FFFF"/>
                </a:solidFill>
                <a:highlight>
                  <a:srgbClr val="0000FF"/>
                </a:highlight>
              </a:rPr>
              <a:t>இ.இந்தியாவைச் சமயச்சார்பற்ற நாடாக்குகிறது.</a:t>
            </a:r>
            <a:endParaRPr sz="2200"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FFFF"/>
                </a:solidFill>
                <a:highlight>
                  <a:srgbClr val="0000FF"/>
                </a:highlight>
              </a:rPr>
              <a:t>ஈ.சுதந்திரமான நீதித்துறையை வழங்குகிறது.</a:t>
            </a:r>
            <a:endParaRPr sz="2200" b="1" i="1">
              <a:solidFill>
                <a:srgbClr val="FFFFFF"/>
              </a:solidFill>
              <a:highlight>
                <a:srgbClr val="0000FF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419600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00" y="152400"/>
            <a:ext cx="41648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786426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8825" y="152400"/>
            <a:ext cx="301387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7725" y="152400"/>
            <a:ext cx="301387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200"/>
            <a:ext cx="9144000" cy="512366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/>
          <p:nvPr/>
        </p:nvSpPr>
        <p:spPr>
          <a:xfrm>
            <a:off x="0" y="632250"/>
            <a:ext cx="91440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6FA8DC"/>
                </a:highlight>
              </a:rPr>
              <a:t>~‘முகவுரை’ என்ற சொல் அரசியலமைப்பிற்கு அறிமுகம் அல்லது முன்னுரை என்பதைக் குறிக்கிறது.</a:t>
            </a:r>
            <a:endParaRPr sz="2000" b="1" i="1">
              <a:highlight>
                <a:srgbClr val="6FA8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highlight>
                <a:srgbClr val="6FA8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6FA8DC"/>
                </a:highlight>
              </a:rPr>
              <a:t>~இது அரசியலமைப்பின் அடிப்படைக் கொள்கைகள்</a:t>
            </a:r>
            <a:endParaRPr sz="2000" b="1" i="1">
              <a:highlight>
                <a:srgbClr val="6FA8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6FA8DC"/>
                </a:highlight>
              </a:rPr>
              <a:t>நோக்கங்கள் மற்றும் இலட்சியங்களை உள்ளடக்கியது. இது பெரும் மதிப்புடன் "அரசியலமைப்பின் திறவுகோல்" என</a:t>
            </a:r>
            <a:endParaRPr sz="2000" b="1" i="1">
              <a:highlight>
                <a:srgbClr val="6FA8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6FA8DC"/>
                </a:highlight>
              </a:rPr>
              <a:t>குறிப்பிடப்படுகிறது.</a:t>
            </a:r>
            <a:endParaRPr sz="2000" b="1" i="1">
              <a:highlight>
                <a:srgbClr val="6FA8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highlight>
                <a:srgbClr val="6FA8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6FA8DC"/>
                </a:highlight>
              </a:rPr>
              <a:t>~1976ஆம் ஆண்டு 42வது அரசியலமைப்பு சட்டத்</a:t>
            </a:r>
            <a:endParaRPr sz="2000" b="1" i="1">
              <a:highlight>
                <a:srgbClr val="6FA8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6FA8DC"/>
                </a:highlight>
              </a:rPr>
              <a:t>திருத்தத்தின்படி திருத்தப்பட்டது. அதன்படி, சமதர்மம், சமயச்சார்பின்மை, ஒருமைப்பாடு போன்ற மூன்று புதிய சொற்கள் சேர்க்கப்பட்டன. </a:t>
            </a:r>
            <a:endParaRPr sz="2000" b="1" i="1">
              <a:highlight>
                <a:srgbClr val="6FA8DC"/>
              </a:highlight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0" y="0"/>
            <a:ext cx="66237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  <a:highlight>
                  <a:srgbClr val="000000"/>
                </a:highlight>
              </a:rPr>
              <a:t>1.4 முகவுரை</a:t>
            </a:r>
            <a:endParaRPr sz="2400" b="1" u="sng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 rotWithShape="1">
          <a:blip r:embed="rId4">
            <a:alphaModFix/>
          </a:blip>
          <a:srcRect l="13939" t="50780" r="10996" b="28866"/>
          <a:stretch/>
        </p:blipFill>
        <p:spPr>
          <a:xfrm>
            <a:off x="3875975" y="4085225"/>
            <a:ext cx="5268024" cy="1114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9"/>
          <p:cNvSpPr txBox="1"/>
          <p:nvPr/>
        </p:nvSpPr>
        <p:spPr>
          <a:xfrm>
            <a:off x="0" y="0"/>
            <a:ext cx="3000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  <a:highlight>
                  <a:srgbClr val="000000"/>
                </a:highlight>
              </a:rPr>
              <a:t>1.5 குடியுரிமை</a:t>
            </a:r>
            <a:endParaRPr sz="2400" b="1" u="sng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0" y="550200"/>
            <a:ext cx="4572000" cy="24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highlight>
                  <a:srgbClr val="FF0000"/>
                </a:highlight>
              </a:rPr>
              <a:t>இந்திய அரசியலமைப்பு, </a:t>
            </a:r>
            <a:endParaRPr sz="1800" b="1" i="1">
              <a:highlight>
                <a:srgbClr val="FF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highlight>
                  <a:srgbClr val="FF0000"/>
                </a:highlight>
              </a:rPr>
              <a:t>இந்தியா முழுவதும் ஒரே மாதிரியான ஒற்றை</a:t>
            </a:r>
            <a:endParaRPr sz="1800" b="1" i="1">
              <a:highlight>
                <a:srgbClr val="FF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highlight>
                  <a:srgbClr val="FF0000"/>
                </a:highlight>
              </a:rPr>
              <a:t>குடியுரிமையை வழங்குகிறது. இந்திய அரசியலமைப்பின் பகுதி II சட்டப்பிரிவுகள் 5 லிருந்து 11 வரை குடியுரிமையைப் பற்றி விளக்குகின்றன.</a:t>
            </a:r>
            <a:endParaRPr sz="1800" b="1" i="1">
              <a:highlight>
                <a:srgbClr val="FF0000"/>
              </a:highlight>
            </a:endParaRPr>
          </a:p>
        </p:txBody>
      </p:sp>
      <p:sp>
        <p:nvSpPr>
          <p:cNvPr id="175" name="Google Shape;175;p29"/>
          <p:cNvSpPr txBox="1"/>
          <p:nvPr/>
        </p:nvSpPr>
        <p:spPr>
          <a:xfrm>
            <a:off x="4572000" y="0"/>
            <a:ext cx="4572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00"/>
                </a:solidFill>
                <a:highlight>
                  <a:srgbClr val="274E13"/>
                </a:highlight>
              </a:rPr>
              <a:t>குடியுரிமைச் சட்டம் (1955)</a:t>
            </a:r>
            <a:endParaRPr sz="2400" b="1" u="sng">
              <a:solidFill>
                <a:srgbClr val="00FF00"/>
              </a:solidFill>
              <a:highlight>
                <a:srgbClr val="274E13"/>
              </a:highlight>
            </a:endParaRPr>
          </a:p>
        </p:txBody>
      </p:sp>
      <p:sp>
        <p:nvSpPr>
          <p:cNvPr id="176" name="Google Shape;176;p29"/>
          <p:cNvSpPr txBox="1"/>
          <p:nvPr/>
        </p:nvSpPr>
        <p:spPr>
          <a:xfrm>
            <a:off x="4415100" y="689700"/>
            <a:ext cx="4885800" cy="21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highlight>
                  <a:srgbClr val="FF0000"/>
                </a:highlight>
              </a:rPr>
              <a:t>1955ல் இயற்றப்பட்ட </a:t>
            </a:r>
            <a:endParaRPr sz="1800" b="1" i="1">
              <a:highlight>
                <a:srgbClr val="FF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highlight>
                  <a:srgbClr val="FF0000"/>
                </a:highlight>
              </a:rPr>
              <a:t>குடியுரிமைச்சட்டம், குடியுரிமை பெறுதல் மற்றும் குடியுரிமை இழத்தல் ஆகியன பற்றி விளக்குகிறது. இச்சட்டம் அரசியலமைப்பு சட்ட திருத்தத்தால் எட்டு முறை திருத்தப்பட்டுள்ளது.</a:t>
            </a:r>
            <a:endParaRPr sz="1800" b="1" i="1">
              <a:highlight>
                <a:srgbClr val="FF0000"/>
              </a:highlight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0" y="2966700"/>
            <a:ext cx="5459100" cy="21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0000FF"/>
                </a:solidFill>
                <a:highlight>
                  <a:srgbClr val="00FF00"/>
                </a:highlight>
              </a:rPr>
              <a:t>அ.குடியுரிமை பெறுதல்</a:t>
            </a:r>
            <a:endParaRPr sz="1800" b="1" i="1">
              <a:solidFill>
                <a:srgbClr val="0000FF"/>
              </a:solidFill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0000FF"/>
              </a:solidFill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0000FF"/>
                </a:solidFill>
                <a:highlight>
                  <a:srgbClr val="00FF00"/>
                </a:highlight>
              </a:rPr>
              <a:t>~பிறப்பின் மூலம்</a:t>
            </a:r>
            <a:endParaRPr sz="1800" b="1" i="1">
              <a:solidFill>
                <a:srgbClr val="0000FF"/>
              </a:solidFill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0000FF"/>
                </a:solidFill>
                <a:highlight>
                  <a:srgbClr val="00FF00"/>
                </a:highlight>
              </a:rPr>
              <a:t>~வம்சாவளி மூலம்</a:t>
            </a:r>
            <a:endParaRPr sz="1800" b="1" i="1">
              <a:solidFill>
                <a:srgbClr val="0000FF"/>
              </a:solidFill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0000FF"/>
                </a:solidFill>
                <a:highlight>
                  <a:srgbClr val="00FF00"/>
                </a:highlight>
              </a:rPr>
              <a:t>~பதிவின் மூலம்</a:t>
            </a:r>
            <a:endParaRPr sz="1800" b="1" i="1">
              <a:solidFill>
                <a:srgbClr val="0000FF"/>
              </a:solidFill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0000FF"/>
                </a:solidFill>
                <a:highlight>
                  <a:srgbClr val="00FF00"/>
                </a:highlight>
              </a:rPr>
              <a:t>~இயல்புரிமை மூலம்</a:t>
            </a:r>
            <a:endParaRPr sz="1800" b="1" i="1">
              <a:solidFill>
                <a:srgbClr val="0000FF"/>
              </a:solidFill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0000FF"/>
                </a:solidFill>
                <a:highlight>
                  <a:srgbClr val="00FF00"/>
                </a:highlight>
              </a:rPr>
              <a:t>~பிரதேச (நாடுகள்) இணைவின் மூலம்.</a:t>
            </a:r>
            <a:endParaRPr sz="1800" b="1" i="1">
              <a:solidFill>
                <a:srgbClr val="0000FF"/>
              </a:solidFill>
              <a:highlight>
                <a:srgbClr val="00FF00"/>
              </a:highlight>
            </a:endParaRPr>
          </a:p>
        </p:txBody>
      </p:sp>
      <p:sp>
        <p:nvSpPr>
          <p:cNvPr id="178" name="Google Shape;178;p29"/>
          <p:cNvSpPr txBox="1"/>
          <p:nvPr/>
        </p:nvSpPr>
        <p:spPr>
          <a:xfrm>
            <a:off x="5199600" y="2571750"/>
            <a:ext cx="3944400" cy="21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FF00FF"/>
              </a:solidFill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00FF"/>
                </a:solidFill>
                <a:highlight>
                  <a:srgbClr val="00FF00"/>
                </a:highlight>
              </a:rPr>
              <a:t>ஆ.குடியுரிமையை இழத்தல்</a:t>
            </a:r>
            <a:endParaRPr sz="1800" b="1" i="1">
              <a:solidFill>
                <a:srgbClr val="FF00FF"/>
              </a:solidFill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FF00FF"/>
              </a:solidFill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00FF"/>
                </a:solidFill>
                <a:highlight>
                  <a:srgbClr val="00FF00"/>
                </a:highlight>
              </a:rPr>
              <a:t>~துறத்தல்</a:t>
            </a:r>
            <a:endParaRPr sz="1800" b="1" i="1">
              <a:solidFill>
                <a:srgbClr val="FF00FF"/>
              </a:solidFill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00FF"/>
                </a:solidFill>
                <a:highlight>
                  <a:srgbClr val="00FF00"/>
                </a:highlight>
              </a:rPr>
              <a:t>~முடிவுறச் செய்தல்</a:t>
            </a:r>
            <a:endParaRPr sz="1800" b="1" i="1">
              <a:solidFill>
                <a:srgbClr val="FF00FF"/>
              </a:solidFill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00FF"/>
                </a:solidFill>
                <a:highlight>
                  <a:srgbClr val="00FF00"/>
                </a:highlight>
              </a:rPr>
              <a:t>~இழத்தல்.</a:t>
            </a:r>
            <a:endParaRPr sz="1800" b="1" i="1">
              <a:solidFill>
                <a:srgbClr val="FF00FF"/>
              </a:solidFill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FF00FF"/>
              </a:solidFill>
              <a:highlight>
                <a:srgbClr val="00FF00"/>
              </a:highligh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0"/>
          <p:cNvPicPr preferRelativeResize="0"/>
          <p:nvPr/>
        </p:nvPicPr>
        <p:blipFill rotWithShape="1">
          <a:blip r:embed="rId3">
            <a:alphaModFix/>
          </a:blip>
          <a:srcRect t="20606" r="50000" b="1563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0"/>
          <p:cNvSpPr txBox="1"/>
          <p:nvPr/>
        </p:nvSpPr>
        <p:spPr>
          <a:xfrm>
            <a:off x="0" y="0"/>
            <a:ext cx="67875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  <a:highlight>
                  <a:srgbClr val="000000"/>
                </a:highlight>
              </a:rPr>
              <a:t>1.6 அடிப்படை உரிமை</a:t>
            </a:r>
            <a:endParaRPr sz="2400" b="1" u="sng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185" name="Google Shape;185;p30"/>
          <p:cNvSpPr txBox="1"/>
          <p:nvPr/>
        </p:nvSpPr>
        <p:spPr>
          <a:xfrm>
            <a:off x="-91050" y="550200"/>
            <a:ext cx="93261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FFFF"/>
                </a:solidFill>
              </a:rPr>
              <a:t>~இந்திய அரசியலமைப்புச் சட்டம் பகுதி (III) 12ல் இருந்து 35 வரையுள்ள சட்டப்பிரிவுகள் அடிப்படைஉரிமைகள் பற்றி கூறுகின்றன.</a:t>
            </a:r>
            <a:endParaRPr sz="20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FFFF"/>
                </a:solidFill>
              </a:rPr>
              <a:t>~இந்திய அரசியலமைப்பின் பகுதி (III) ’இந்தியாவின்</a:t>
            </a:r>
            <a:endParaRPr sz="20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FFFF"/>
                </a:solidFill>
              </a:rPr>
              <a:t>மகாசாசனம்’ என அழைக்கப்படுகிறது. </a:t>
            </a:r>
            <a:endParaRPr sz="20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FFFF"/>
                </a:solidFill>
              </a:rPr>
              <a:t>~இந்தியாவில் வசிக்கும் மக்கள் அனைவருக்கும் அடிப்படை</a:t>
            </a:r>
            <a:endParaRPr sz="20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FFFF"/>
                </a:solidFill>
              </a:rPr>
              <a:t>உரிமைகள் ப ொதுவானது. ஆனால் இந்திய குடிமக்களுக்கு மட்டுமேயான சில அடிப்படை உரிமைகளும் உள்ளன.</a:t>
            </a:r>
            <a:endParaRPr sz="20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FFFF"/>
                </a:solidFill>
              </a:rPr>
              <a:t>~அரசியலமைப்பைஉருவாக்கியவர்கள் இந்த அடிப்படை</a:t>
            </a:r>
            <a:endParaRPr sz="20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FFFF"/>
                </a:solidFill>
              </a:rPr>
              <a:t>உரிமைகளை அமெரிக்க ஐக்கிய நாடுகளின்</a:t>
            </a:r>
            <a:endParaRPr sz="2000" b="1" i="1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FFFF"/>
                </a:solidFill>
              </a:rPr>
              <a:t>அரசியலமைப்பிலுள்ள அடிப்படை உரிமைகளின் தாக்கத்தால் உருவாக்கினார்கள்.</a:t>
            </a:r>
            <a:endParaRPr sz="2000" b="1" i="1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1"/>
          <p:cNvPicPr preferRelativeResize="0"/>
          <p:nvPr/>
        </p:nvPicPr>
        <p:blipFill rotWithShape="1">
          <a:blip r:embed="rId3">
            <a:alphaModFix/>
          </a:blip>
          <a:srcRect l="5404" t="20381" r="48404" b="11817"/>
          <a:stretch/>
        </p:blipFill>
        <p:spPr>
          <a:xfrm>
            <a:off x="0" y="0"/>
            <a:ext cx="474942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1"/>
          <p:cNvPicPr preferRelativeResize="0"/>
          <p:nvPr/>
        </p:nvPicPr>
        <p:blipFill rotWithShape="1">
          <a:blip r:embed="rId3">
            <a:alphaModFix/>
          </a:blip>
          <a:srcRect l="52664" t="19967" r="1347" b="11488"/>
          <a:stretch/>
        </p:blipFill>
        <p:spPr>
          <a:xfrm>
            <a:off x="4749425" y="0"/>
            <a:ext cx="43945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/>
        </p:nvSpPr>
        <p:spPr>
          <a:xfrm>
            <a:off x="0" y="0"/>
            <a:ext cx="3000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  <a:highlight>
                  <a:srgbClr val="000000"/>
                </a:highlight>
              </a:rPr>
              <a:t>அறிமுகம்</a:t>
            </a:r>
            <a:endParaRPr sz="2400" b="1" u="sng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0" y="550200"/>
            <a:ext cx="9144000" cy="4593600"/>
          </a:xfrm>
          <a:prstGeom prst="bevel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</a:rPr>
              <a:t>ஒரு நாட்டின் நிர்வாகமானது எந்த அடிப்படைக் கொள்கைகளைச் சார்ந்து அமைந்துள்ளது என்பதை பிரதிபலிக்கும் அடிப்படைச் சட்டமே அரசியலமைப்பு என்பதாகும். அது ஒரு நாட்டின் முன்னேற்றத்திற்கு அச்சாணி ஆகும். </a:t>
            </a:r>
            <a:r>
              <a:rPr lang="en" sz="2000" b="1" i="1">
                <a:solidFill>
                  <a:srgbClr val="0000FF"/>
                </a:solidFill>
                <a:highlight>
                  <a:srgbClr val="FFFF00"/>
                </a:highlight>
              </a:rPr>
              <a:t>அரசியலமைப்பு என்ற கொள்கை முதன்முதலில் அமெரிக்க ஐக்கிய நாடுகளில் (U.S.A.) தோன்றியது.</a:t>
            </a:r>
            <a:endParaRPr sz="2000" b="1" i="1">
              <a:solidFill>
                <a:srgbClr val="0000FF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0000FF"/>
                </a:solidFill>
              </a:rPr>
              <a:t>இப்பாடத்தில் நாம் இந்திய அரசியலமைப்பின் வரலாறு, சிறப்பு, வளர்ச்சி, முக்கியமானக் கூறுகள் பற்றி விரிவாகப் பார்ப்போம்.</a:t>
            </a:r>
            <a:endParaRPr sz="2000" b="1" i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/>
        </p:nvSpPr>
        <p:spPr>
          <a:xfrm>
            <a:off x="0" y="0"/>
            <a:ext cx="91440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00"/>
                </a:solidFill>
                <a:highlight>
                  <a:srgbClr val="274E13"/>
                </a:highlight>
              </a:rPr>
              <a:t>அரசியலமைப்புக்குட்பட்டு தீர்வு காணும் உரிமை </a:t>
            </a:r>
            <a:endParaRPr sz="2400" b="1" u="sng">
              <a:solidFill>
                <a:srgbClr val="00FF00"/>
              </a:solidFill>
              <a:highlight>
                <a:srgbClr val="274E1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00"/>
                </a:solidFill>
                <a:highlight>
                  <a:srgbClr val="274E13"/>
                </a:highlight>
              </a:rPr>
              <a:t>(சட்டப்பிரிவு - 32)</a:t>
            </a:r>
            <a:endParaRPr sz="2400" b="1" u="sng">
              <a:solidFill>
                <a:srgbClr val="00FF00"/>
              </a:solidFill>
              <a:highlight>
                <a:srgbClr val="274E13"/>
              </a:highlight>
            </a:endParaRPr>
          </a:p>
        </p:txBody>
      </p:sp>
      <p:sp>
        <p:nvSpPr>
          <p:cNvPr id="197" name="Google Shape;197;p32"/>
          <p:cNvSpPr txBox="1"/>
          <p:nvPr/>
        </p:nvSpPr>
        <p:spPr>
          <a:xfrm>
            <a:off x="0" y="915900"/>
            <a:ext cx="39852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/>
              <a:t>~நீதிமன்ற முத்திரையுடன், நீதிமன்றத்தால் </a:t>
            </a:r>
            <a:endParaRPr sz="16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/>
              <a:t>வெளியிடப்படும் கட்டளை அல்லது ஆணை</a:t>
            </a:r>
            <a:endParaRPr sz="16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/>
              <a:t>நீதிப்பேராணை எனப்படும். </a:t>
            </a:r>
            <a:endParaRPr sz="16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/>
              <a:t>~இது சில சட்டங்களை </a:t>
            </a:r>
            <a:endParaRPr sz="16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/>
              <a:t>நிறைவேற்றாமல் தடைசெய்ய, நீதிமன்றத்தால் வெளியிடப்படும் ஆணையாகும். </a:t>
            </a:r>
            <a:endParaRPr sz="16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/>
              <a:t>~உச்ச நீதிமன்றம் மற்றும் உயர்நீதி மன்றங்கள் இரண்டுமே ஐந்து வகையான நீதிப்பேராணைகளை வெளியிட</a:t>
            </a:r>
            <a:endParaRPr sz="16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/>
              <a:t>அதிகாரம் பெற்றுள்ளன.</a:t>
            </a:r>
            <a:endParaRPr sz="1600" b="1" i="1"/>
          </a:p>
        </p:txBody>
      </p:sp>
      <p:sp>
        <p:nvSpPr>
          <p:cNvPr id="198" name="Google Shape;198;p32"/>
          <p:cNvSpPr txBox="1"/>
          <p:nvPr/>
        </p:nvSpPr>
        <p:spPr>
          <a:xfrm>
            <a:off x="3985207" y="385950"/>
            <a:ext cx="54318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0000"/>
                </a:solidFill>
              </a:rPr>
              <a:t>~மக்களின் உரிமைகளைக்காப்பதினால் </a:t>
            </a:r>
            <a:endParaRPr sz="1600" b="1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0000"/>
                </a:solidFill>
              </a:rPr>
              <a:t>உச்சநீதிமன்றம் ‘</a:t>
            </a:r>
            <a:r>
              <a:rPr lang="en" sz="1600" b="1" i="1"/>
              <a:t>அரசியலமைப்பின் பாதுகாவலன்’ </a:t>
            </a:r>
            <a:r>
              <a:rPr lang="en" sz="1600" b="1" i="1">
                <a:solidFill>
                  <a:srgbClr val="FF0000"/>
                </a:solidFill>
              </a:rPr>
              <a:t>என அழைக்கப்படுகிறது. </a:t>
            </a:r>
            <a:endParaRPr sz="1600" b="1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FF0000"/>
                </a:solidFill>
              </a:rPr>
              <a:t>~</a:t>
            </a:r>
            <a:r>
              <a:rPr lang="en" sz="1600" b="1" i="1">
                <a:solidFill>
                  <a:srgbClr val="0000FF"/>
                </a:solidFill>
              </a:rPr>
              <a:t>முனைவர்.B.R. அம்பேத்கரின்</a:t>
            </a:r>
            <a:r>
              <a:rPr lang="en" sz="1600" b="1" i="1">
                <a:solidFill>
                  <a:srgbClr val="FF0000"/>
                </a:solidFill>
              </a:rPr>
              <a:t> கூற்றுப்படி அரசியலமைப்பு சட்டப்பிரிவு 32, இந்திய அரசியலமைப்பின் ’</a:t>
            </a:r>
            <a:r>
              <a:rPr lang="en" sz="1600" b="1" i="1">
                <a:solidFill>
                  <a:srgbClr val="274E13"/>
                </a:solidFill>
              </a:rPr>
              <a:t>இதயம் மற்றும் ஆன்மா’</a:t>
            </a:r>
            <a:r>
              <a:rPr lang="en" sz="1600" b="1" i="1">
                <a:solidFill>
                  <a:srgbClr val="FF0000"/>
                </a:solidFill>
              </a:rPr>
              <a:t> ஆகும்.</a:t>
            </a:r>
            <a:endParaRPr sz="1600" b="1" i="1">
              <a:solidFill>
                <a:srgbClr val="FF0000"/>
              </a:solidFill>
            </a:endParaRPr>
          </a:p>
        </p:txBody>
      </p:sp>
      <p:sp>
        <p:nvSpPr>
          <p:cNvPr id="199" name="Google Shape;199;p32"/>
          <p:cNvSpPr/>
          <p:nvPr/>
        </p:nvSpPr>
        <p:spPr>
          <a:xfrm>
            <a:off x="3985200" y="2571750"/>
            <a:ext cx="5158800" cy="2571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FF00"/>
                </a:solidFill>
              </a:rPr>
              <a:t>அ) ஆட்கொணர்வு நீதிப்பேராணை (Habeas Corpus</a:t>
            </a:r>
            <a:endParaRPr sz="16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FF00"/>
                </a:solidFill>
              </a:rPr>
              <a:t>ஆ) கட்டளையுறுத்தும் நீதிப்பேராணை (Mandamus)</a:t>
            </a:r>
            <a:endParaRPr sz="16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FF00"/>
                </a:solidFill>
              </a:rPr>
              <a:t>இ) தடையுறுத்தும் நீதிப்பேராணை (Prohibition)</a:t>
            </a:r>
            <a:endParaRPr sz="16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FF00"/>
                </a:solidFill>
              </a:rPr>
              <a:t>ஈ) ஆவணக் கேட்பு பேராணை (Certiorari)</a:t>
            </a:r>
            <a:endParaRPr sz="16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FF00"/>
                </a:solidFill>
              </a:rPr>
              <a:t>உ) தகுதிமுறை வினவும் நீதிப்பேராணை </a:t>
            </a:r>
            <a:endParaRPr sz="1600" b="1" i="1">
              <a:solidFill>
                <a:srgbClr val="00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00FF00"/>
                </a:solidFill>
              </a:rPr>
              <a:t>(Quo-Warranto).</a:t>
            </a:r>
            <a:endParaRPr sz="1600" b="1" i="1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3"/>
          <p:cNvSpPr txBox="1"/>
          <p:nvPr/>
        </p:nvSpPr>
        <p:spPr>
          <a:xfrm>
            <a:off x="0" y="0"/>
            <a:ext cx="8316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00FF00"/>
                </a:solidFill>
                <a:highlight>
                  <a:srgbClr val="274E13"/>
                </a:highlight>
              </a:rPr>
              <a:t>அடிப்படை உரிமைகளை நிறுத்தி வைத்தல்</a:t>
            </a:r>
            <a:endParaRPr sz="2400" b="1" u="sng">
              <a:solidFill>
                <a:srgbClr val="00FF00"/>
              </a:solidFill>
              <a:highlight>
                <a:srgbClr val="274E13"/>
              </a:highlight>
            </a:endParaRPr>
          </a:p>
        </p:txBody>
      </p:sp>
      <p:sp>
        <p:nvSpPr>
          <p:cNvPr id="206" name="Google Shape;206;p33"/>
          <p:cNvSpPr txBox="1"/>
          <p:nvPr/>
        </p:nvSpPr>
        <p:spPr>
          <a:xfrm>
            <a:off x="0" y="550206"/>
            <a:ext cx="9144000" cy="45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FFFF"/>
                </a:solidFill>
                <a:highlight>
                  <a:srgbClr val="660000"/>
                </a:highlight>
              </a:rPr>
              <a:t>~இந்திய அரசியலமைப்புச் சட்டப்பிரிவு  352ன் கீழ் குடியரசுத்தலைவரால் அவசரநிலை அறிவிக்கப்படும் பொழுது, இந்திய அரசியலமைப்புச் சட்டப்பிரிவு 19ன் கீழ் உத்திரவாதம் அளிக்கப்பட்ட சுதந்திரம் தாமாகவே நிறுத்தப்படுகிறது. </a:t>
            </a:r>
            <a:endParaRPr sz="2200" b="1" i="1">
              <a:solidFill>
                <a:srgbClr val="FFFFFF"/>
              </a:solidFill>
              <a:highlight>
                <a:srgbClr val="66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i="1">
              <a:solidFill>
                <a:srgbClr val="FFFFFF"/>
              </a:solidFill>
              <a:highlight>
                <a:srgbClr val="66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FFFF"/>
                </a:solidFill>
                <a:highlight>
                  <a:srgbClr val="660000"/>
                </a:highlight>
              </a:rPr>
              <a:t>~மற்ற அடிப்படை உரிமைகளையும் குடியரசுத்தலைவர் சில குறிப்பிட்ட ஆணைகளைப் பிறப்பிப்பதின் மூலம் தடை செய்யலாம்.</a:t>
            </a:r>
            <a:endParaRPr sz="2200" b="1" i="1">
              <a:solidFill>
                <a:srgbClr val="FFFFFF"/>
              </a:solidFill>
              <a:highlight>
                <a:srgbClr val="66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i="1">
              <a:solidFill>
                <a:srgbClr val="FFFFFF"/>
              </a:solidFill>
              <a:highlight>
                <a:srgbClr val="66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FFFFFF"/>
                </a:solidFill>
                <a:highlight>
                  <a:srgbClr val="660000"/>
                </a:highlight>
              </a:rPr>
              <a:t>~குடியரசுத்தலைவரின் இந்த ஆணைகள் நாடாளுமன்றத்தால் கட்டாயம் அங்கீகரிக்கப்பட வேண்டும்.</a:t>
            </a:r>
            <a:endParaRPr sz="2200" b="1" i="1">
              <a:solidFill>
                <a:srgbClr val="FFFFFF"/>
              </a:solidFill>
              <a:highlight>
                <a:srgbClr val="660000"/>
              </a:highligh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 txBox="1"/>
          <p:nvPr/>
        </p:nvSpPr>
        <p:spPr>
          <a:xfrm>
            <a:off x="0" y="0"/>
            <a:ext cx="93987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  <a:highlight>
                  <a:srgbClr val="000000"/>
                </a:highlight>
              </a:rPr>
              <a:t>1.7 அரசு நெறிமுறையுறுத்தும் கோட்பாடுகள்</a:t>
            </a:r>
            <a:endParaRPr sz="2400" b="1" u="sng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213" name="Google Shape;213;p34"/>
          <p:cNvSpPr txBox="1"/>
          <p:nvPr/>
        </p:nvSpPr>
        <p:spPr>
          <a:xfrm>
            <a:off x="0" y="550200"/>
            <a:ext cx="91440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0000FF"/>
                </a:highlight>
              </a:rPr>
              <a:t>~இந்திய அரசியலமைப்புச் சட்டம் பகுதி IV சட்டப்பிரிவு 36ல் இருந்து 51 வரைத் தரப்பட்டுள்ளது.</a:t>
            </a:r>
            <a:endParaRPr sz="1800"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0000FF"/>
                </a:highlight>
              </a:rPr>
              <a:t>~அரசியலமைப்புச் சட்டம்,வழிகாட்டும் நெறிமுறைகளுக்காகத் தனியாக வகைபாட்டினையும் கொண்டிருக்கவில்லை.இருப்பினும் பொருளடக்கம் மற்றும் வழிகாட்டுதல் அடிப்படையில் அவை மூன்று பெரும் பிரிவுகளாகப் பிரிக்கப்பட்டுள்ளன.</a:t>
            </a:r>
            <a:endParaRPr sz="1800"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0000FF"/>
                </a:highlight>
              </a:rPr>
              <a:t>சமதர்ம, காந்திய மற்றும் தாராள-அறிவுசார்ந்தவை என்று</a:t>
            </a:r>
            <a:endParaRPr sz="1800"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0000FF"/>
                </a:highlight>
              </a:rPr>
              <a:t>பிரிக்கப்பட்டுள்ளன. </a:t>
            </a:r>
            <a:endParaRPr sz="1800"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0000FF"/>
                </a:highlight>
              </a:rPr>
              <a:t>~இந்த கொள்கைகளை,நீதிமன்றத்தால் வலுக்கட்டாயமாகச் செயற்படுத்த முடியாது. சமுதாய நலனை மக்களுக்குத் தருவதே இதன் நோக்கமாகும்.</a:t>
            </a:r>
            <a:endParaRPr sz="1800"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FFFFFF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  <a:highlight>
                  <a:srgbClr val="0000FF"/>
                </a:highlight>
              </a:rPr>
              <a:t>~இந்திய அரசியலமைப்பின் ‘புதுமையான சிறப்பம்சம்’-</a:t>
            </a:r>
            <a:r>
              <a:rPr lang="en" sz="1800" b="1" i="1">
                <a:solidFill>
                  <a:srgbClr val="FFFFFF"/>
                </a:solidFill>
                <a:highlight>
                  <a:srgbClr val="274E13"/>
                </a:highlight>
              </a:rPr>
              <a:t>முனைவர்.B.R. அம்பேத்கர்.</a:t>
            </a:r>
            <a:endParaRPr sz="1800" b="1" i="1">
              <a:solidFill>
                <a:srgbClr val="FFFFFF"/>
              </a:solidFill>
              <a:highlight>
                <a:srgbClr val="274E13"/>
              </a:highligh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25" y="0"/>
            <a:ext cx="81328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2514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6"/>
          <p:cNvSpPr txBox="1"/>
          <p:nvPr/>
        </p:nvSpPr>
        <p:spPr>
          <a:xfrm>
            <a:off x="0" y="0"/>
            <a:ext cx="74334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  <a:highlight>
                  <a:srgbClr val="000000"/>
                </a:highlight>
              </a:rPr>
              <a:t>1.8 அடிப்படைக் கடமைகள்</a:t>
            </a:r>
            <a:endParaRPr sz="2400" b="1" u="sng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225" name="Google Shape;225;p36"/>
          <p:cNvSpPr txBox="1"/>
          <p:nvPr/>
        </p:nvSpPr>
        <p:spPr>
          <a:xfrm>
            <a:off x="1" y="550200"/>
            <a:ext cx="91440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  <a:highlight>
                  <a:srgbClr val="76A5AF"/>
                </a:highlight>
              </a:rPr>
              <a:t>~இந்திய அரசியலமைப்பில் அடிப்படைக் கடமைகள் என்பவை முன்னாள் </a:t>
            </a:r>
            <a:r>
              <a:rPr lang="en" sz="2000" b="1" i="1">
                <a:solidFill>
                  <a:srgbClr val="FFFF00"/>
                </a:solidFill>
                <a:highlight>
                  <a:srgbClr val="0C343D"/>
                </a:highlight>
              </a:rPr>
              <a:t>சோவியத் யூனியன் (USSR)</a:t>
            </a:r>
            <a:r>
              <a:rPr lang="en" sz="2000" b="1" i="1">
                <a:solidFill>
                  <a:srgbClr val="FFFF00"/>
                </a:solidFill>
                <a:highlight>
                  <a:srgbClr val="76A5AF"/>
                </a:highlight>
              </a:rPr>
              <a:t> அரசியலமைப்பின் தாக்கத்தால் சேர்க்கப்பட்டதாகும்.</a:t>
            </a:r>
            <a:endParaRPr sz="2000" b="1" i="1">
              <a:solidFill>
                <a:srgbClr val="FFFF00"/>
              </a:solidFill>
              <a:highlight>
                <a:srgbClr val="76A5A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FFFF00"/>
              </a:solidFill>
              <a:highlight>
                <a:srgbClr val="76A5A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  <a:highlight>
                  <a:srgbClr val="76A5AF"/>
                </a:highlight>
              </a:rPr>
              <a:t>~1976ஆம் ஆண்டு, அமைக்கப்பட்ட </a:t>
            </a:r>
            <a:r>
              <a:rPr lang="en" sz="2000" b="1" i="1">
                <a:solidFill>
                  <a:srgbClr val="FFFF00"/>
                </a:solidFill>
                <a:highlight>
                  <a:srgbClr val="0000FF"/>
                </a:highlight>
              </a:rPr>
              <a:t>சர்தார் ஸ்வரன் சிங்</a:t>
            </a:r>
            <a:r>
              <a:rPr lang="en" sz="2000" b="1" i="1">
                <a:solidFill>
                  <a:srgbClr val="FFFF00"/>
                </a:solidFill>
                <a:highlight>
                  <a:srgbClr val="76A5AF"/>
                </a:highlight>
              </a:rPr>
              <a:t>குழு அரசியலமைப்புச் சட்ட திருத்தம் செய்ய பரிந்துரைத்தது. அதன்படி 1976ஆம் ஆண்டு மேற்கொள்ளப்பட்ட 42வது அரசியல் அமைப்புச் சட்டதிருத்தம் நமது அரசியலமைப்பில் சேர்க்கப்பட்டது.</a:t>
            </a:r>
            <a:endParaRPr sz="2000" b="1" i="1">
              <a:solidFill>
                <a:srgbClr val="FFFF00"/>
              </a:solidFill>
              <a:highlight>
                <a:srgbClr val="76A5A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FFFF00"/>
              </a:solidFill>
              <a:highlight>
                <a:srgbClr val="76A5A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  <a:highlight>
                  <a:srgbClr val="76A5AF"/>
                </a:highlight>
              </a:rPr>
              <a:t>~அரசியலமைப்பின் பகுதி IV A என்ற ஒரு புதிய பகுதியைச் சேர்த்தது.51 A என்ற ஒரேயொரு பிரிவை மட்டும் கொண்டது. இது குடிமக்களின் பத்து அடிப்படைக் கடமைகளை விளக்கும் குறிப்பிட்ட சட்டத் தொகுப்பாக உள்ளது.</a:t>
            </a:r>
            <a:endParaRPr sz="2000" b="1" i="1">
              <a:solidFill>
                <a:srgbClr val="FFFF00"/>
              </a:solidFill>
              <a:highlight>
                <a:srgbClr val="76A5AF"/>
              </a:highligh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7"/>
          <p:cNvPicPr preferRelativeResize="0"/>
          <p:nvPr/>
        </p:nvPicPr>
        <p:blipFill rotWithShape="1">
          <a:blip r:embed="rId3">
            <a:alphaModFix/>
          </a:blip>
          <a:srcRect b="8307"/>
          <a:stretch/>
        </p:blipFill>
        <p:spPr>
          <a:xfrm>
            <a:off x="268125" y="0"/>
            <a:ext cx="8666600" cy="51435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8"/>
          <p:cNvPicPr preferRelativeResize="0"/>
          <p:nvPr/>
        </p:nvPicPr>
        <p:blipFill rotWithShape="1">
          <a:blip r:embed="rId3">
            <a:alphaModFix/>
          </a:blip>
          <a:srcRect b="1028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8"/>
          <p:cNvSpPr txBox="1"/>
          <p:nvPr/>
        </p:nvSpPr>
        <p:spPr>
          <a:xfrm>
            <a:off x="0" y="0"/>
            <a:ext cx="92988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  <a:highlight>
                  <a:srgbClr val="000000"/>
                </a:highlight>
              </a:rPr>
              <a:t>1.9 ஒன்றிய - மாநில உறவுகள்(அட்டவணை எண் 7).</a:t>
            </a:r>
            <a:endParaRPr sz="2400" b="1" u="sng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237" name="Google Shape;237;p38"/>
          <p:cNvSpPr txBox="1"/>
          <p:nvPr/>
        </p:nvSpPr>
        <p:spPr>
          <a:xfrm>
            <a:off x="0" y="550200"/>
            <a:ext cx="5814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B7B7B7"/>
                </a:highlight>
              </a:rPr>
              <a:t>அ.சட்டமன்ற உறவுகள்(97,66,47)</a:t>
            </a:r>
            <a:endParaRPr sz="2000" b="1" i="1">
              <a:highlight>
                <a:srgbClr val="B7B7B7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B7B7B7"/>
                </a:highlight>
              </a:rPr>
              <a:t>ஆ.நிர்வாக உறவுகள்</a:t>
            </a:r>
            <a:endParaRPr sz="2000" b="1" i="1">
              <a:highlight>
                <a:srgbClr val="B7B7B7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highlight>
                  <a:srgbClr val="B7B7B7"/>
                </a:highlight>
              </a:rPr>
              <a:t>இ.நிதி உறவுகள்(XII-268 முதல் 293 வரை).</a:t>
            </a:r>
            <a:endParaRPr sz="2000" b="1" i="1">
              <a:highlight>
                <a:srgbClr val="B7B7B7"/>
              </a:highlight>
            </a:endParaRPr>
          </a:p>
        </p:txBody>
      </p:sp>
      <p:pic>
        <p:nvPicPr>
          <p:cNvPr id="238" name="Google Shape;238;p38"/>
          <p:cNvPicPr preferRelativeResize="0"/>
          <p:nvPr/>
        </p:nvPicPr>
        <p:blipFill rotWithShape="1">
          <a:blip r:embed="rId4">
            <a:alphaModFix/>
          </a:blip>
          <a:srcRect l="8125" t="31092" r="8707" b="28259"/>
          <a:stretch/>
        </p:blipFill>
        <p:spPr>
          <a:xfrm>
            <a:off x="5113325" y="550200"/>
            <a:ext cx="4030676" cy="459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8"/>
          <p:cNvPicPr preferRelativeResize="0"/>
          <p:nvPr/>
        </p:nvPicPr>
        <p:blipFill rotWithShape="1">
          <a:blip r:embed="rId5">
            <a:alphaModFix/>
          </a:blip>
          <a:srcRect l="10940" t="42350" r="4450" b="42066"/>
          <a:stretch/>
        </p:blipFill>
        <p:spPr>
          <a:xfrm>
            <a:off x="0" y="1966200"/>
            <a:ext cx="5113325" cy="317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3993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9"/>
          <p:cNvSpPr txBox="1"/>
          <p:nvPr/>
        </p:nvSpPr>
        <p:spPr>
          <a:xfrm>
            <a:off x="5399313" y="1634122"/>
            <a:ext cx="3726300" cy="12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latin typeface="Roboto"/>
                <a:ea typeface="Roboto"/>
                <a:cs typeface="Roboto"/>
                <a:sym typeface="Roboto"/>
              </a:rPr>
              <a:t>முனைவர்.P.V.இராஜமன்னார்</a:t>
            </a:r>
            <a:endParaRPr sz="2400" b="1" i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latin typeface="Roboto"/>
                <a:ea typeface="Roboto"/>
                <a:cs typeface="Roboto"/>
                <a:sym typeface="Roboto"/>
              </a:rPr>
              <a:t>(01:5:1901-1979).</a:t>
            </a:r>
            <a:endParaRPr sz="2400" b="1"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0"/>
          <p:cNvSpPr txBox="1"/>
          <p:nvPr/>
        </p:nvSpPr>
        <p:spPr>
          <a:xfrm>
            <a:off x="0" y="0"/>
            <a:ext cx="8143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  <a:highlight>
                  <a:srgbClr val="000000"/>
                </a:highlight>
              </a:rPr>
              <a:t>1.10 அலுவலக மொழிகள்</a:t>
            </a:r>
            <a:endParaRPr sz="2400" b="1" u="sng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252" name="Google Shape;252;p40"/>
          <p:cNvSpPr txBox="1"/>
          <p:nvPr/>
        </p:nvSpPr>
        <p:spPr>
          <a:xfrm>
            <a:off x="-4" y="550200"/>
            <a:ext cx="52335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  <a:highlight>
                  <a:srgbClr val="073763"/>
                </a:highlight>
              </a:rPr>
              <a:t>~அரசியலமைப்பு சட்டப் பகுதி XVIIஇல் 343 லிருந்து 351 வரையுள்ள சட்டப்பிரிவுகள் </a:t>
            </a:r>
            <a:endParaRPr sz="2000" b="1" i="1">
              <a:solidFill>
                <a:srgbClr val="FFFFFF"/>
              </a:solidFill>
              <a:highlight>
                <a:srgbClr val="07376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  <a:highlight>
                  <a:srgbClr val="073763"/>
                </a:highlight>
              </a:rPr>
              <a:t>அலுவலக மொழிகள் பற்றி விவரிக்கின்றன.</a:t>
            </a:r>
            <a:endParaRPr sz="2000" b="1" i="1">
              <a:solidFill>
                <a:srgbClr val="FFFFFF"/>
              </a:solidFill>
              <a:highlight>
                <a:srgbClr val="07376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FFFFFF"/>
              </a:solidFill>
              <a:highlight>
                <a:srgbClr val="07376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  <a:highlight>
                  <a:srgbClr val="073763"/>
                </a:highlight>
              </a:rPr>
              <a:t>~தொடக்கத்தில் 14 மொழிகள் அரசியலமைப்பின் 8வது அட்டவணையில் அங்கீகரிக்கப்பட்டிருந்தன. </a:t>
            </a:r>
            <a:endParaRPr sz="2000" b="1" i="1">
              <a:solidFill>
                <a:srgbClr val="FFFFFF"/>
              </a:solidFill>
              <a:highlight>
                <a:srgbClr val="07376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  <a:highlight>
                  <a:srgbClr val="073763"/>
                </a:highlight>
              </a:rPr>
              <a:t>தற்போது 22 மொழிகள் அங்கீகரிக்கப்பட்டுள்ளன.</a:t>
            </a:r>
            <a:endParaRPr sz="2000" b="1" i="1">
              <a:solidFill>
                <a:srgbClr val="FFFFFF"/>
              </a:solidFill>
              <a:highlight>
                <a:srgbClr val="073763"/>
              </a:highlight>
            </a:endParaRPr>
          </a:p>
        </p:txBody>
      </p:sp>
      <p:pic>
        <p:nvPicPr>
          <p:cNvPr id="253" name="Google Shape;253;p40"/>
          <p:cNvPicPr preferRelativeResize="0"/>
          <p:nvPr/>
        </p:nvPicPr>
        <p:blipFill rotWithShape="1">
          <a:blip r:embed="rId4">
            <a:alphaModFix/>
          </a:blip>
          <a:srcRect l="6933" t="47950" r="9628" b="28136"/>
          <a:stretch/>
        </p:blipFill>
        <p:spPr>
          <a:xfrm>
            <a:off x="4572000" y="0"/>
            <a:ext cx="4571999" cy="1925527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4" name="Google Shape;254;p40"/>
          <p:cNvPicPr preferRelativeResize="0"/>
          <p:nvPr/>
        </p:nvPicPr>
        <p:blipFill rotWithShape="1">
          <a:blip r:embed="rId5">
            <a:alphaModFix/>
          </a:blip>
          <a:srcRect b="7201"/>
          <a:stretch/>
        </p:blipFill>
        <p:spPr>
          <a:xfrm>
            <a:off x="4572000" y="1925525"/>
            <a:ext cx="4572001" cy="3217975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1"/>
          <p:cNvPicPr preferRelativeResize="0"/>
          <p:nvPr/>
        </p:nvPicPr>
        <p:blipFill rotWithShape="1">
          <a:blip r:embed="rId3">
            <a:alphaModFix/>
          </a:blip>
          <a:srcRect b="677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1"/>
          <p:cNvSpPr txBox="1"/>
          <p:nvPr/>
        </p:nvSpPr>
        <p:spPr>
          <a:xfrm>
            <a:off x="0" y="0"/>
            <a:ext cx="89166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  <a:highlight>
                  <a:srgbClr val="000000"/>
                </a:highlight>
              </a:rPr>
              <a:t>1.11 அவசரகால ஏற்பாடுகள்</a:t>
            </a:r>
            <a:endParaRPr sz="2400" b="1" u="sng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261" name="Google Shape;261;p41"/>
          <p:cNvSpPr/>
          <p:nvPr/>
        </p:nvSpPr>
        <p:spPr>
          <a:xfrm>
            <a:off x="0" y="746075"/>
            <a:ext cx="9144000" cy="4397100"/>
          </a:xfrm>
          <a:prstGeom prst="foldedCorner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  <a:highlight>
                  <a:srgbClr val="073763"/>
                </a:highlight>
              </a:rPr>
              <a:t>அ.தேசிய அவசரநிலை (சட்டப்பிரிவு 352)[உள்நாட்டு அவசர நிலைஅறிவித்தல் 1962,1971,1975]</a:t>
            </a:r>
            <a:endParaRPr sz="2000" b="1" i="1">
              <a:solidFill>
                <a:srgbClr val="FFFFFF"/>
              </a:solidFill>
              <a:highlight>
                <a:srgbClr val="07376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FFFFFF"/>
              </a:solidFill>
              <a:highlight>
                <a:srgbClr val="07376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  <a:highlight>
                  <a:srgbClr val="073763"/>
                </a:highlight>
              </a:rPr>
              <a:t>ஆ.மாநில அவசரநிலை (சட்டப்பிரிவு 356)[இந்தியாவில்</a:t>
            </a:r>
            <a:endParaRPr sz="2000" b="1" i="1">
              <a:solidFill>
                <a:srgbClr val="FFFFFF"/>
              </a:solidFill>
              <a:highlight>
                <a:srgbClr val="07376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  <a:highlight>
                  <a:srgbClr val="073763"/>
                </a:highlight>
              </a:rPr>
              <a:t>முதன் முறையாக 1951இல் பஞ்சாப் மாநிலத்தில் </a:t>
            </a:r>
            <a:endParaRPr sz="2000" b="1" i="1">
              <a:solidFill>
                <a:srgbClr val="FFFFFF"/>
              </a:solidFill>
              <a:highlight>
                <a:srgbClr val="07376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  <a:highlight>
                  <a:srgbClr val="073763"/>
                </a:highlight>
              </a:rPr>
              <a:t>குடியரசுத்தலைவர் ஆட்சி நடைமுறைப் படுத்தப்பட்டது]</a:t>
            </a:r>
            <a:endParaRPr sz="2000" b="1" i="1">
              <a:solidFill>
                <a:srgbClr val="FFFFFF"/>
              </a:solidFill>
              <a:highlight>
                <a:srgbClr val="07376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FFFFFF"/>
              </a:solidFill>
              <a:highlight>
                <a:srgbClr val="07376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FF"/>
                </a:solidFill>
                <a:highlight>
                  <a:srgbClr val="073763"/>
                </a:highlight>
              </a:rPr>
              <a:t>இ.நிதி சார்ந்த அவசரநிலை (சட்டப்பிரிவு 360)[இந்த வகையான அவசரநிலை இந்தியாவில் இதுவரை அறிவிக்கப்படவில்லை].</a:t>
            </a:r>
            <a:endParaRPr sz="2000" b="1" i="1">
              <a:solidFill>
                <a:srgbClr val="FFFFFF"/>
              </a:solidFill>
              <a:highlight>
                <a:srgbClr val="073763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0" y="0"/>
            <a:ext cx="88530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u="sng">
                <a:solidFill>
                  <a:srgbClr val="FF0000"/>
                </a:solidFill>
                <a:highlight>
                  <a:srgbClr val="000000"/>
                </a:highlight>
              </a:rPr>
              <a:t>1.1 அரசியலமைப்பின் அவசியம்</a:t>
            </a:r>
            <a:endParaRPr sz="2800" b="1" u="sng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209275" y="1282900"/>
            <a:ext cx="8853000" cy="26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i="1">
                <a:solidFill>
                  <a:srgbClr val="0000FF"/>
                </a:solidFill>
                <a:highlight>
                  <a:srgbClr val="6D9EEB"/>
                </a:highlight>
              </a:rPr>
              <a:t>ஒரு மக்களாட்சி நாட்டின் குடிமக்கள்வாழ விரும்பும் வகையில் சில அடிப்படைக் கொள்கைகளை அரசியலமைப்பு வகுத்துக் கொடுக்கிறது. நமது சமூகத்தின் அடிப்படை தன்மையை அரசியலமைப்பு நமக்குத் தெரிவிக்கிறது.</a:t>
            </a:r>
            <a:endParaRPr sz="2600" b="1" i="1">
              <a:solidFill>
                <a:srgbClr val="0000FF"/>
              </a:solidFill>
              <a:highlight>
                <a:srgbClr val="6D9EEB"/>
              </a:highligh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2"/>
          <p:cNvSpPr txBox="1"/>
          <p:nvPr/>
        </p:nvSpPr>
        <p:spPr>
          <a:xfrm>
            <a:off x="0" y="0"/>
            <a:ext cx="9144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  <a:highlight>
                  <a:srgbClr val="000000"/>
                </a:highlight>
              </a:rPr>
              <a:t>1.12 அரசியலமைப்புச் சட்டத்திருத்தம்</a:t>
            </a:r>
            <a:endParaRPr sz="2400" b="1" u="sng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268" name="Google Shape;268;p42"/>
          <p:cNvSpPr txBox="1"/>
          <p:nvPr/>
        </p:nvSpPr>
        <p:spPr>
          <a:xfrm>
            <a:off x="0" y="732275"/>
            <a:ext cx="91440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  <a:highlight>
                  <a:srgbClr val="0000FF"/>
                </a:highlight>
              </a:rPr>
              <a:t>~’அமெண்ட்மெண்ட்’ (Amendment) எனும் சொல் மாற்றம், மேம்படுத்துதல், மற்றும் சிறு மாறுதல் என்பதைக் குறிக்கிறது.</a:t>
            </a:r>
            <a:endParaRPr sz="2000" b="1" i="1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rgbClr val="FFFF00"/>
              </a:solidFill>
              <a:highlight>
                <a:srgbClr val="0000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rgbClr val="FFFF00"/>
                </a:solidFill>
                <a:highlight>
                  <a:srgbClr val="0000FF"/>
                </a:highlight>
              </a:rPr>
              <a:t>~அரசியலமைப்பின் சட்டம் பகுதி XXல் 368வது சட்டப்பிரிவு, அரசியலமைப்பினை சட்ட திருத்தம் செய்வதில் பின்பற்றப்படும் முறைகள் மற்றும்.திருத்தம் செய்வதில் நாடாளுமன்றத்தின் அதிகாரங்கள் பற்றி தெரிவிக்கிறது.</a:t>
            </a:r>
            <a:endParaRPr sz="2000" b="1" i="1">
              <a:solidFill>
                <a:srgbClr val="FFFF00"/>
              </a:solidFill>
              <a:highlight>
                <a:srgbClr val="0000FF"/>
              </a:highligh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3"/>
          <p:cNvPicPr preferRelativeResize="0"/>
          <p:nvPr/>
        </p:nvPicPr>
        <p:blipFill rotWithShape="1">
          <a:blip r:embed="rId3">
            <a:alphaModFix/>
          </a:blip>
          <a:srcRect l="5443" t="25240" r="8021" b="26864"/>
          <a:stretch/>
        </p:blipFill>
        <p:spPr>
          <a:xfrm>
            <a:off x="0" y="0"/>
            <a:ext cx="476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3"/>
          <p:cNvPicPr preferRelativeResize="0"/>
          <p:nvPr/>
        </p:nvPicPr>
        <p:blipFill rotWithShape="1">
          <a:blip r:embed="rId4">
            <a:alphaModFix/>
          </a:blip>
          <a:srcRect l="6529" t="49719" r="8117" b="26694"/>
          <a:stretch/>
        </p:blipFill>
        <p:spPr>
          <a:xfrm>
            <a:off x="4967775" y="0"/>
            <a:ext cx="4176225" cy="2210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3"/>
          <p:cNvPicPr preferRelativeResize="0"/>
          <p:nvPr/>
        </p:nvPicPr>
        <p:blipFill rotWithShape="1">
          <a:blip r:embed="rId5">
            <a:alphaModFix/>
          </a:blip>
          <a:srcRect l="3928" t="38586" r="10116" b="32595"/>
          <a:stretch/>
        </p:blipFill>
        <p:spPr>
          <a:xfrm>
            <a:off x="4967775" y="2210925"/>
            <a:ext cx="4176225" cy="2932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/>
          <p:cNvSpPr txBox="1"/>
          <p:nvPr/>
        </p:nvSpPr>
        <p:spPr>
          <a:xfrm>
            <a:off x="0" y="0"/>
            <a:ext cx="9144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rgbClr val="FF0000"/>
                </a:solidFill>
                <a:highlight>
                  <a:srgbClr val="000000"/>
                </a:highlight>
              </a:rPr>
              <a:t>1.13 அரசியலமைப்பு சீர்திருத்தக் குழுக்கள்</a:t>
            </a:r>
            <a:endParaRPr sz="2400" b="1" u="sng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281" name="Google Shape;281;p44"/>
          <p:cNvSpPr/>
          <p:nvPr/>
        </p:nvSpPr>
        <p:spPr>
          <a:xfrm>
            <a:off x="0" y="550200"/>
            <a:ext cx="4321800" cy="4593300"/>
          </a:xfrm>
          <a:prstGeom prst="flowChartInternalStorag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</a:rPr>
              <a:t>2000ஆம் ஆண்டில் இந்திய அரசு ஒரு </a:t>
            </a:r>
            <a:endParaRPr sz="18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</a:rPr>
              <a:t>தீர்மானத்தின் படி திரு M.N. வெங்கடாசலய்யா</a:t>
            </a:r>
            <a:endParaRPr sz="18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</a:rPr>
              <a:t>தலைமையில் அரசியலமைப்புச் சட்ட </a:t>
            </a:r>
            <a:endParaRPr sz="18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</a:rPr>
              <a:t>செயல்பாட்டிற்கான தேசிய சீராய்வு ஆணையம் </a:t>
            </a:r>
            <a:endParaRPr sz="18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</a:rPr>
              <a:t>ஒன்றை அமைத்தது.</a:t>
            </a:r>
            <a:endParaRPr sz="1800" b="1" i="1">
              <a:solidFill>
                <a:srgbClr val="FFFFFF"/>
              </a:solidFill>
            </a:endParaRPr>
          </a:p>
        </p:txBody>
      </p:sp>
      <p:sp>
        <p:nvSpPr>
          <p:cNvPr id="282" name="Google Shape;282;p44"/>
          <p:cNvSpPr/>
          <p:nvPr/>
        </p:nvSpPr>
        <p:spPr>
          <a:xfrm>
            <a:off x="4572000" y="550200"/>
            <a:ext cx="4572000" cy="4593300"/>
          </a:xfrm>
          <a:prstGeom prst="flowChartInternalStorage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</a:rPr>
              <a:t>அரசின் பல்வேறு நிலைகள், </a:t>
            </a:r>
            <a:endParaRPr sz="18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</a:rPr>
              <a:t>அவற்றிற்கிடையேயான தொடர்பு </a:t>
            </a:r>
            <a:endParaRPr sz="18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</a:rPr>
              <a:t>மற்றும் பங்களிப்புகள் குறித்துப் புதிய </a:t>
            </a:r>
            <a:endParaRPr sz="18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</a:rPr>
              <a:t>நோக்கத்தோடு ஆராய ஏப்ரல் 2007ஆம் </a:t>
            </a:r>
            <a:endParaRPr sz="18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</a:rPr>
              <a:t>ஆண்டு மூன்று உறுப்பினர்களைக் கொண்ட </a:t>
            </a:r>
            <a:endParaRPr sz="18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</a:rPr>
              <a:t>M.M. பூஞ்சி தலைமையில் அப்போதைய அரசு ஓர் </a:t>
            </a:r>
            <a:endParaRPr sz="1800" b="1" i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FFFFFF"/>
                </a:solidFill>
              </a:rPr>
              <a:t>ஆணையத்தை அமைத்தது.</a:t>
            </a:r>
            <a:endParaRPr sz="1800" b="1" i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2397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0025" y="152400"/>
            <a:ext cx="42239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2735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0" y="0"/>
            <a:ext cx="89439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u="sng">
                <a:solidFill>
                  <a:srgbClr val="FF0000"/>
                </a:solidFill>
                <a:highlight>
                  <a:srgbClr val="000000"/>
                </a:highlight>
              </a:rPr>
              <a:t>1.2 இந்திய அரசியலமைப்பு உருவாக்கம்</a:t>
            </a:r>
            <a:endParaRPr sz="2600" b="1" u="sng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86396" y="550195"/>
            <a:ext cx="8771100" cy="13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B7B7B7"/>
                </a:solidFill>
                <a:highlight>
                  <a:srgbClr val="0000FF"/>
                </a:highlight>
              </a:rPr>
              <a:t>1946-ஆம் ஆண்டு அமைச்சரவை தூதுக்குழுவால் உருவாக்கப்பட்ட இந்திய அரசியல் நிர்ணய சபையால் இந்திய அரசியலமைப்பு உருவாக்கப்பட்டது. இச்சபையில் மொத்தம் 389 உறுப்பினர்கள் இருந்தனர்.</a:t>
            </a:r>
            <a:endParaRPr sz="1800" b="1" i="1">
              <a:solidFill>
                <a:srgbClr val="B7B7B7"/>
              </a:solidFill>
              <a:highlight>
                <a:srgbClr val="0000FF"/>
              </a:highlight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0" y="1850700"/>
            <a:ext cx="9326100" cy="3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00FFFF"/>
                </a:solidFill>
                <a:highlight>
                  <a:srgbClr val="7F6000"/>
                </a:highlight>
              </a:rPr>
              <a:t>அரசியலமைப்புச் சட்ட வரைவுக்குழு</a:t>
            </a:r>
            <a:endParaRPr sz="2200" b="1" i="1">
              <a:solidFill>
                <a:srgbClr val="00FFFF"/>
              </a:solidFill>
              <a:highlight>
                <a:srgbClr val="7F6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B7B7B7"/>
                </a:solidFill>
                <a:highlight>
                  <a:srgbClr val="000000"/>
                </a:highlight>
              </a:rPr>
              <a:t>இதன் தலைவராக பி.ஆர்.அம்பேத்கர் தேர்ந்தெடுக்கப்பட்டார்.</a:t>
            </a:r>
            <a:endParaRPr sz="1800" b="1" i="1">
              <a:solidFill>
                <a:srgbClr val="B7B7B7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B7B7B7"/>
                </a:solidFill>
                <a:highlight>
                  <a:srgbClr val="000000"/>
                </a:highlight>
              </a:rPr>
              <a:t>இதன் ஆலோசகராக பி.என்.ராவ் நியமிக்கப்பட்டார்.(குழுவில் 8 பேர் இருந்தனர்.</a:t>
            </a:r>
            <a:endParaRPr sz="1800" b="1" i="1">
              <a:solidFill>
                <a:srgbClr val="B7B7B7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B7B7B7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B7B7B7"/>
                </a:solidFill>
                <a:highlight>
                  <a:srgbClr val="000000"/>
                </a:highlight>
              </a:rPr>
              <a:t>1946-ஆம் ஆண்டு டிசம்பர் 9-ஆம் தேதி இதன் முதல் கூட்டம் நடைபெற்றது. அன்றே அரசமைப்புச் சட்டத்தை எழுதும் வேலைகள் தொடங்கி விட்டன.</a:t>
            </a:r>
            <a:endParaRPr sz="1800" b="1" i="1">
              <a:solidFill>
                <a:srgbClr val="B7B7B7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rgbClr val="B7B7B7"/>
              </a:solidFill>
              <a:highlight>
                <a:srgbClr val="00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1">
                <a:solidFill>
                  <a:srgbClr val="B7B7B7"/>
                </a:solidFill>
                <a:highlight>
                  <a:srgbClr val="000000"/>
                </a:highlight>
              </a:rPr>
              <a:t>அண்ணல் அம்பேத்கர் 'இந்திய அரசமைப்புச் சட்டத்தின் என அழைக்கப்படுகிறார்.</a:t>
            </a:r>
            <a:endParaRPr sz="1800" b="1" i="1">
              <a:solidFill>
                <a:srgbClr val="B7B7B7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 l="25439" t="42397" r="47424" b="19581"/>
          <a:stretch/>
        </p:blipFill>
        <p:spPr>
          <a:xfrm>
            <a:off x="0" y="0"/>
            <a:ext cx="537722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3">
            <a:alphaModFix/>
          </a:blip>
          <a:srcRect l="53420" t="10322" r="19667" b="26466"/>
          <a:stretch/>
        </p:blipFill>
        <p:spPr>
          <a:xfrm>
            <a:off x="5377225" y="0"/>
            <a:ext cx="376678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 rotWithShape="1">
          <a:blip r:embed="rId3">
            <a:alphaModFix/>
          </a:blip>
          <a:srcRect l="10401" t="73185" r="13286" b="2132"/>
          <a:stretch/>
        </p:blipFill>
        <p:spPr>
          <a:xfrm>
            <a:off x="382125" y="855250"/>
            <a:ext cx="8297852" cy="4288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 flipH="1">
            <a:off x="916639" y="0"/>
            <a:ext cx="80568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Roboto"/>
                <a:ea typeface="Roboto"/>
                <a:cs typeface="Roboto"/>
                <a:sym typeface="Roboto"/>
              </a:rPr>
              <a:t>இந்திய அரசியலமைப்பு சட்ட வரைவு குழு.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650" y="0"/>
            <a:ext cx="82637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200"/>
            <a:ext cx="4731225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1225" y="0"/>
            <a:ext cx="42603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041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4100" y="0"/>
            <a:ext cx="42399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4100" y="2724150"/>
            <a:ext cx="439230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896</Words>
  <Application>Microsoft Office PowerPoint</Application>
  <PresentationFormat>On-screen Show (16:9)</PresentationFormat>
  <Paragraphs>150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Roboto</vt:lpstr>
      <vt:lpstr>Material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1</cp:revision>
  <dcterms:modified xsi:type="dcterms:W3CDTF">2023-04-27T09:56:13Z</dcterms:modified>
</cp:coreProperties>
</file>