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ld Standard TT" charset="0"/>
      <p:regular r:id="rId18"/>
      <p:bold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39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179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c48cd81dc29be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c48cd81dc29be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f7a3d1e21a4f97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f7a3d1e21a4f97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f7a3d1e21a4f97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f7a3d1e21a4f97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f7a3d1e21a4f97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f7a3d1e21a4f97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f7a3d1e21a4f97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f7a3d1e21a4f97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f7a3d1e21a4f97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f7a3d1e21a4f97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3821ded7f3293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3821ded7f3293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c48cd81dc29be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c48cd81dc29be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f7a3d1e21a4f97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f7a3d1e21a4f97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f7a3d1e21a4f97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f7a3d1e21a4f97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f7a3d1e21a4f97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f7a3d1e21a4f97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f7a3d1e21a4f97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f7a3d1e21a4f97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f7a3d1e21a4f97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f7a3d1e21a4f97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f7a3d1e21a4f97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f7a3d1e21a4f97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666794" y="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Old Standard TT"/>
                <a:ea typeface="Old Standard TT"/>
                <a:cs typeface="Old Standard TT"/>
                <a:sym typeface="Old Standard TT"/>
              </a:rPr>
              <a:t>வணக்கம்.</a:t>
            </a:r>
            <a:endParaRPr sz="2400"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84700" y="1519688"/>
            <a:ext cx="37461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2.2 இந்தியா – காலநிலை மற்றும் இயற்கைத் தாவரங்கள்</a:t>
            </a:r>
            <a:endParaRPr sz="2400" b="1" u="sng"/>
          </a:p>
        </p:txBody>
      </p:sp>
      <p:sp>
        <p:nvSpPr>
          <p:cNvPr id="61" name="Google Shape;61;p13"/>
          <p:cNvSpPr txBox="1"/>
          <p:nvPr/>
        </p:nvSpPr>
        <p:spPr>
          <a:xfrm>
            <a:off x="666799" y="4136174"/>
            <a:ext cx="33819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Old Standard TT"/>
                <a:ea typeface="Old Standard TT"/>
                <a:cs typeface="Old Standard TT"/>
                <a:sym typeface="Old Standard TT"/>
              </a:rPr>
              <a:t>சமூக அறிவியல் (புவியியல்) (10).</a:t>
            </a:r>
            <a:endParaRPr sz="2400" b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700" y="0"/>
            <a:ext cx="5095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3192" y="3264408"/>
            <a:ext cx="345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www.Padasalai.Net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l="10064" t="28255" r="5718" b="21538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0" y="0"/>
            <a:ext cx="69468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2. 5 வன உயிரினங்கள்</a:t>
            </a:r>
            <a:endParaRPr sz="2600" b="1" u="sng"/>
          </a:p>
        </p:txBody>
      </p:sp>
      <p:sp>
        <p:nvSpPr>
          <p:cNvPr id="127" name="Google Shape;127;p23"/>
          <p:cNvSpPr/>
          <p:nvPr/>
        </p:nvSpPr>
        <p:spPr>
          <a:xfrm>
            <a:off x="0" y="400325"/>
            <a:ext cx="4572000" cy="4743175"/>
          </a:xfrm>
          <a:prstGeom prst="flowChartManualInpu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இயற்கைச் சூழ்நிலை அல்லது காடுகளை</a:t>
            </a:r>
            <a:endParaRPr sz="22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வாழிடமாகக் கொண்டு வாழும் விலங்குகள் </a:t>
            </a:r>
            <a:endParaRPr sz="22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/>
              <a:t>வன உயிரினங்கள் எனப்படுகின்றன.</a:t>
            </a:r>
            <a:endParaRPr sz="2200" b="1" i="1"/>
          </a:p>
        </p:txBody>
      </p:sp>
      <p:sp>
        <p:nvSpPr>
          <p:cNvPr id="128" name="Google Shape;128;p23"/>
          <p:cNvSpPr/>
          <p:nvPr/>
        </p:nvSpPr>
        <p:spPr>
          <a:xfrm flipH="1">
            <a:off x="4572000" y="400325"/>
            <a:ext cx="4572000" cy="4743175"/>
          </a:xfrm>
          <a:prstGeom prst="flowChartManualInpu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/>
              <a:t>வன உயிரினங்கள் இருபிரிவுகளை உள்ளடக்கியது.</a:t>
            </a:r>
            <a:endParaRPr sz="20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∆ முதுகெலும்புள்ளவை (மீன், இருவாழ்விகள், 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ஊர்வன, பறவைகள், பாலூட்டிகள்).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∆ முதுகெலும்பில்லாதவை (தேனீ, பட்டாம் பூச்சி, 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அந்திப்பூச்சி போன்றவை).</a:t>
            </a:r>
            <a:endParaRPr sz="2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/>
        </p:nvSpPr>
        <p:spPr>
          <a:xfrm>
            <a:off x="109200" y="945000"/>
            <a:ext cx="41307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FF0000"/>
                </a:highlight>
              </a:rPr>
              <a:t>/ இந்திய வனவிலங்கு வாரியம் 1952 (IBWL)</a:t>
            </a:r>
            <a:endParaRPr sz="2200" b="1" i="1">
              <a:solidFill>
                <a:srgbClr val="FFD966"/>
              </a:solidFill>
              <a:highlight>
                <a:srgbClr val="FF0000"/>
              </a:highlight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4349100" y="741800"/>
            <a:ext cx="46788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FF0000"/>
                </a:highlight>
              </a:rPr>
              <a:t>/ 1972இல் வனவிலங்கு பாதுகாப்புச் சட்டம்.</a:t>
            </a:r>
            <a:endParaRPr sz="2200" b="1" i="1">
              <a:solidFill>
                <a:srgbClr val="FFD966"/>
              </a:solidFill>
              <a:highlight>
                <a:srgbClr val="FF0000"/>
              </a:highlight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4480200" y="1599800"/>
            <a:ext cx="44166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980000"/>
                </a:highlight>
              </a:rPr>
              <a:t>/ இந்திய வனவிலங்கின் செழுமைத் </a:t>
            </a:r>
            <a:endParaRPr sz="2200" b="1" i="1">
              <a:solidFill>
                <a:srgbClr val="FFD966"/>
              </a:solidFill>
              <a:highlight>
                <a:srgbClr val="98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980000"/>
                </a:highlight>
              </a:rPr>
              <a:t>தன்மையையும், பன்மையையும் பாதுகாக்க 102 </a:t>
            </a:r>
            <a:endParaRPr sz="2200" b="1" i="1">
              <a:solidFill>
                <a:srgbClr val="FFD966"/>
              </a:solidFill>
              <a:highlight>
                <a:srgbClr val="98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980000"/>
                </a:highlight>
              </a:rPr>
              <a:t>தேசிய பூங்காக்கள் மற்றும் 515 வனவிலங்குகள்</a:t>
            </a:r>
            <a:endParaRPr sz="2200" b="1" i="1">
              <a:solidFill>
                <a:srgbClr val="FFD966"/>
              </a:solidFill>
              <a:highlight>
                <a:srgbClr val="98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980000"/>
                </a:highlight>
              </a:rPr>
              <a:t>சரணாலயங்கள்</a:t>
            </a:r>
            <a:endParaRPr sz="2200" b="1" i="1">
              <a:solidFill>
                <a:srgbClr val="FFD966"/>
              </a:solidFill>
              <a:highlight>
                <a:srgbClr val="98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980000"/>
                </a:highlight>
              </a:rPr>
              <a:t>உருவாக்கப்பட்டன.</a:t>
            </a:r>
            <a:endParaRPr sz="2200" b="1" i="1">
              <a:solidFill>
                <a:srgbClr val="FFD966"/>
              </a:solidFill>
              <a:highlight>
                <a:srgbClr val="980000"/>
              </a:highlight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0" y="1970100"/>
            <a:ext cx="4349100" cy="3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980000"/>
                </a:highlight>
              </a:rPr>
              <a:t>/ உலகிலுள்ள 1.5 மில்லியன்</a:t>
            </a:r>
            <a:endParaRPr sz="2200" b="1" i="1">
              <a:solidFill>
                <a:srgbClr val="FFD966"/>
              </a:solidFill>
              <a:highlight>
                <a:srgbClr val="98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980000"/>
                </a:highlight>
              </a:rPr>
              <a:t>வகையான வன விலங்கு உயிரினங்களில்</a:t>
            </a:r>
            <a:endParaRPr sz="2200" b="1" i="1">
              <a:solidFill>
                <a:srgbClr val="FFD966"/>
              </a:solidFill>
              <a:highlight>
                <a:srgbClr val="98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980000"/>
                </a:highlight>
              </a:rPr>
              <a:t>இந்தியாவில் மட்டும் 81,251க்கும் மேற்பட்ட</a:t>
            </a:r>
            <a:endParaRPr sz="2200" b="1" i="1">
              <a:solidFill>
                <a:srgbClr val="FFD966"/>
              </a:solidFill>
              <a:highlight>
                <a:srgbClr val="98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  <a:highlight>
                  <a:srgbClr val="980000"/>
                </a:highlight>
              </a:rPr>
              <a:t>வகையான வன விலங்கினங்கள் உள்ளன.</a:t>
            </a:r>
            <a:endParaRPr sz="2200" b="1" i="1">
              <a:solidFill>
                <a:srgbClr val="FFD966"/>
              </a:solidFill>
              <a:highlight>
                <a:srgbClr val="980000"/>
              </a:highlight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116109" y="-9300"/>
            <a:ext cx="8911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latin typeface="Old Standard TT"/>
                <a:ea typeface="Old Standard TT"/>
                <a:cs typeface="Old Standard TT"/>
                <a:sym typeface="Old Standard TT"/>
              </a:rPr>
              <a:t>இந்தியாவில் உள்ள வன உயிரினங்கள் சட்டமும் காப்பகங்களும்.</a:t>
            </a:r>
            <a:endParaRPr sz="2500" b="1" u="sng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/>
        </p:nvSpPr>
        <p:spPr>
          <a:xfrm>
            <a:off x="0" y="0"/>
            <a:ext cx="89439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உயிர்க்கோள பெட்டகம் அல்லது காப்பகங்கள்</a:t>
            </a:r>
            <a:endParaRPr sz="2600" b="1" u="sng"/>
          </a:p>
        </p:txBody>
      </p:sp>
      <p:sp>
        <p:nvSpPr>
          <p:cNvPr id="143" name="Google Shape;143;p25"/>
          <p:cNvSpPr txBox="1"/>
          <p:nvPr/>
        </p:nvSpPr>
        <p:spPr>
          <a:xfrm>
            <a:off x="1" y="588600"/>
            <a:ext cx="86619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~ உயிர்க்கோள பெட்டகம் என்பது நிலம் மற்றும் கடலோர சுற்றுச் சூழலைப் பாதுகாக்க</a:t>
            </a: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ஏற்படுத்தப்பட்ட ஒன்று. இந்திய அரசாங்கம் 18 </a:t>
            </a:r>
            <a:endParaRPr sz="22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00"/>
                </a:solidFill>
              </a:rPr>
              <a:t>உயிர்க்கோள காப்பகங்களை ஏற்படுத்தியுள்ளது.</a:t>
            </a:r>
            <a:endParaRPr sz="2200" b="1" i="1">
              <a:solidFill>
                <a:srgbClr val="FFFF00"/>
              </a:solidFill>
            </a:endParaRPr>
          </a:p>
        </p:txBody>
      </p:sp>
      <p:sp>
        <p:nvSpPr>
          <p:cNvPr id="144" name="Google Shape;144;p25"/>
          <p:cNvSpPr txBox="1"/>
          <p:nvPr/>
        </p:nvSpPr>
        <p:spPr>
          <a:xfrm flipH="1">
            <a:off x="0" y="2120100"/>
            <a:ext cx="91440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இந்தியாவின் உயிர்க்கோள காப்பகங்கள்</a:t>
            </a:r>
            <a:endParaRPr sz="2600" b="1" u="sng"/>
          </a:p>
        </p:txBody>
      </p:sp>
      <p:sp>
        <p:nvSpPr>
          <p:cNvPr id="145" name="Google Shape;145;p25"/>
          <p:cNvSpPr txBox="1"/>
          <p:nvPr/>
        </p:nvSpPr>
        <p:spPr>
          <a:xfrm>
            <a:off x="0" y="2708700"/>
            <a:ext cx="91440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</a:rPr>
              <a:t>~ இந்தியாவில் உள்ள 18 உயிர்க்கோளகாப்பகங்களில் 11 காப்பகங்கள் (மன்னார்வளைகுடா, நந்தா தேவி, நீலகிரி, நோக்ரேக்,பச்மாரி, சிம்லிபால், சுந்தரவனம், அகத்திய மலை,பெரிய நிக்கோபார், கஞ்சன்ஜங்கா மற்றும்</a:t>
            </a:r>
            <a:endParaRPr sz="22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</a:rPr>
              <a:t>அமர்கண்டக்) யுனெஸ்கோவின் (UNESCO) மனித</a:t>
            </a:r>
            <a:endParaRPr sz="22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</a:rPr>
              <a:t>மற்றும் உயிர்க்கோள காப்பக திட்டத்தின் கீழ்</a:t>
            </a:r>
            <a:endParaRPr sz="22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D966"/>
                </a:solidFill>
              </a:rPr>
              <a:t>செயல்படுகின்றன.</a:t>
            </a:r>
            <a:endParaRPr sz="2200" b="1" i="1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 l="6869" t="23364" r="2377" b="14395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0" y="0"/>
            <a:ext cx="3000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u="sng">
                <a:solidFill>
                  <a:srgbClr val="FFFFFF"/>
                </a:solidFill>
                <a:highlight>
                  <a:srgbClr val="0000FF"/>
                </a:highlight>
              </a:rPr>
              <a:t>அறிமுகம்</a:t>
            </a:r>
            <a:endParaRPr sz="3400" b="1" u="sng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0" y="1102700"/>
            <a:ext cx="9144000" cy="4040700"/>
          </a:xfrm>
          <a:prstGeom prst="beve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918949" y="2152707"/>
            <a:ext cx="73152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latin typeface="Old Standard TT"/>
                <a:ea typeface="Old Standard TT"/>
                <a:cs typeface="Old Standard TT"/>
                <a:sym typeface="Old Standard TT"/>
              </a:rPr>
              <a:t>இப்பாடத்தில் நாம் நமது இந்தியாவின் காலநிலையை பற்றியும்,பருவ காலங்களைப் பற்றியும், இந்தியாவின் மழை பொழிவினை பற்றியும், இயற்கை தாவரங்களைப் பற்றியும் விரிவாகக் காண்போம்.</a:t>
            </a:r>
            <a:endParaRPr sz="2400" b="1" i="1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918949" y="2152707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0" y="0"/>
            <a:ext cx="9144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2.1 இந்திய காலநிலையை பாதிக்கும் காரணிகள்</a:t>
            </a:r>
            <a:endParaRPr sz="2600" b="1" u="sng"/>
          </a:p>
        </p:txBody>
      </p:sp>
      <p:sp>
        <p:nvSpPr>
          <p:cNvPr id="76" name="Google Shape;76;p15"/>
          <p:cNvSpPr/>
          <p:nvPr/>
        </p:nvSpPr>
        <p:spPr>
          <a:xfrm>
            <a:off x="330975" y="992700"/>
            <a:ext cx="8312700" cy="3590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/>
              <a:t>✓ அட்சங்கள்</a:t>
            </a:r>
            <a:endParaRPr sz="2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/>
              <a:t>✓ கடல் மட்டத்திலிருந்து உயரம்</a:t>
            </a:r>
            <a:endParaRPr sz="2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/>
              <a:t>✓ கடலிலிருந்து அமைந்துள்ள தொலைவு</a:t>
            </a:r>
            <a:endParaRPr sz="2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/>
              <a:t>✓ பருவக்காற்று</a:t>
            </a:r>
            <a:endParaRPr sz="2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/>
              <a:t>✓ நிலத்தோற்றம்</a:t>
            </a:r>
            <a:endParaRPr sz="2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/>
              <a:t>✓ ஜெட் காற்றுகள்.</a:t>
            </a:r>
            <a:endParaRPr sz="2600"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0" y="0"/>
            <a:ext cx="75153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2. 2 பருவக்காற்று</a:t>
            </a:r>
            <a:endParaRPr sz="2600" b="1" u="sng"/>
          </a:p>
        </p:txBody>
      </p:sp>
      <p:sp>
        <p:nvSpPr>
          <p:cNvPr id="82" name="Google Shape;82;p16"/>
          <p:cNvSpPr/>
          <p:nvPr/>
        </p:nvSpPr>
        <p:spPr>
          <a:xfrm>
            <a:off x="0" y="588600"/>
            <a:ext cx="9144000" cy="4554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/>
              <a:t>‘’மான்சூன்’’ என்ற சொல் ’மௌசிம்’ என்ற அரபு சொல்லிருந்து பெறப்பட்டது. இதன் பொருள் பருவகாலம் ஆகும். பருவ காலம் என்ற சொல் பல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/>
              <a:t>நூற்றாண்டுகளுக்கு முன்னர் அரபு மாலுமிகளால்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/>
              <a:t>இந்தியப்பெருங்கடல் கடற்கரைப் பகுதிகளில் 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/>
              <a:t>குறிப்பாக அரபிக்கடலில் பருவங்களுக்கேற்ப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/>
              <a:t>மாறி வீசும் காற்றுகளை குறிப்பிடுவதற்கு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/>
              <a:t>பயன்படுத்தப்பட்டது. இக்காற்று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/>
              <a:t>கோடைக் காலத்தில் தென்மேற்கு திசையிலிருந்து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/>
              <a:t>வடகிழக்கு நோக்கியும்,குளிர்காலத்தில் வடகிழக்கு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/>
              <a:t>திசையிலிருந்து தென்மேற்கு நோக்கியும் வீசுகிறது.</a:t>
            </a:r>
            <a:endParaRPr sz="2400"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0" y="0"/>
            <a:ext cx="62508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பருவக்காலங்கள்</a:t>
            </a:r>
            <a:endParaRPr sz="2600" b="1" u="sng"/>
          </a:p>
        </p:txBody>
      </p:sp>
      <p:sp>
        <p:nvSpPr>
          <p:cNvPr id="88" name="Google Shape;88;p17"/>
          <p:cNvSpPr txBox="1"/>
          <p:nvPr/>
        </p:nvSpPr>
        <p:spPr>
          <a:xfrm>
            <a:off x="0" y="588600"/>
            <a:ext cx="91440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FF0000"/>
                </a:solidFill>
              </a:rPr>
              <a:t>இந்திய காலநிலையில் நான்கு பருவங்கள்.</a:t>
            </a:r>
            <a:endParaRPr sz="2600" b="1" u="sng">
              <a:solidFill>
                <a:srgbClr val="FF0000"/>
              </a:solidFill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1352925"/>
            <a:ext cx="9144000" cy="3590400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00"/>
                </a:solidFill>
              </a:rPr>
              <a:t>1. குளிர்காலம்: ஜனவரி முதல் பிப்ரவரி வரை</a:t>
            </a:r>
            <a:endParaRPr sz="25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00"/>
                </a:solidFill>
              </a:rPr>
              <a:t>2. கோடைக்காலம்: மார்ச் முதல் மே வரை</a:t>
            </a:r>
            <a:endParaRPr sz="25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00"/>
                </a:solidFill>
              </a:rPr>
              <a:t>3. தென்மேற்கு பருவக்காற்று காலம் அல்லது </a:t>
            </a:r>
            <a:endParaRPr sz="25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00"/>
                </a:solidFill>
              </a:rPr>
              <a:t>மழைக்காலம்: ஜுன் முதல் செப்டம்பர் வரை</a:t>
            </a:r>
            <a:endParaRPr sz="25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F00"/>
                </a:solidFill>
              </a:rPr>
              <a:t>4. வடகிழக்கு பருவக்காற்று காலம்: அக்டோபர் முதல் டிசம்பர் வரை.</a:t>
            </a:r>
            <a:endParaRPr sz="25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3647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875" y="152400"/>
            <a:ext cx="425512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0" y="0"/>
            <a:ext cx="60066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2. 3 மழைப் பரவல்</a:t>
            </a:r>
            <a:endParaRPr sz="2600" b="1" u="sng"/>
          </a:p>
        </p:txBody>
      </p:sp>
      <p:sp>
        <p:nvSpPr>
          <p:cNvPr id="101" name="Google Shape;101;p19"/>
          <p:cNvSpPr/>
          <p:nvPr/>
        </p:nvSpPr>
        <p:spPr>
          <a:xfrm>
            <a:off x="163775" y="588600"/>
            <a:ext cx="4408200" cy="4554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இந்தியாவில் ஆண்டு சராசரி மழையளவு</a:t>
            </a: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118 செ.மீ இருப்பினும் நாட்டின் மழைவீழ்ச்சியின்</a:t>
            </a: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பரவல் சீரற்று காணப்படுகிறது.</a:t>
            </a:r>
            <a:endParaRPr sz="2600" b="1"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l="4505" t="17156" r="4295" b="26352"/>
          <a:stretch/>
        </p:blipFill>
        <p:spPr>
          <a:xfrm>
            <a:off x="5095175" y="172875"/>
            <a:ext cx="3866851" cy="497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0" y="0"/>
            <a:ext cx="68511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2. 4 இயற்கைத் தாவரங்கள்</a:t>
            </a:r>
            <a:endParaRPr sz="2600" b="1" u="sng"/>
          </a:p>
        </p:txBody>
      </p:sp>
      <p:sp>
        <p:nvSpPr>
          <p:cNvPr id="108" name="Google Shape;108;p20"/>
          <p:cNvSpPr/>
          <p:nvPr/>
        </p:nvSpPr>
        <p:spPr>
          <a:xfrm>
            <a:off x="0" y="588750"/>
            <a:ext cx="4922400" cy="45549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இவை இயற்கையான </a:t>
            </a:r>
            <a:endParaRPr sz="19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சூழலில் காணப்படுகின்றன. ஒரு பகுதியில் </a:t>
            </a:r>
            <a:endParaRPr sz="19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இயல்பாகவே நீண்ட காலமாக மனிதர்களின்</a:t>
            </a:r>
            <a:endParaRPr sz="19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தலையீடு இன்றி இயற்கையாக வளரும் மரங்கள், </a:t>
            </a:r>
            <a:endParaRPr sz="19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புதர்கள், செடிகள், கொடிகள் போன்ற அனைத்து</a:t>
            </a:r>
            <a:endParaRPr sz="19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தாவர உயிரினங்களையும் இயற்கைத் தாவரங்கள்</a:t>
            </a:r>
            <a:endParaRPr sz="19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என்கிறோம்.</a:t>
            </a:r>
            <a:endParaRPr sz="1900" b="1">
              <a:solidFill>
                <a:srgbClr val="00FF00"/>
              </a:solidFill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5168850" y="588600"/>
            <a:ext cx="3789600" cy="45549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காலநிலை, மண் வகைகள், மழைப்பொழிவு</a:t>
            </a:r>
            <a:endParaRPr sz="19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மற்றும் நிலத்தோற்றங்கள் ஆகியவை இயற்கைத்</a:t>
            </a:r>
            <a:endParaRPr sz="19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தாவரங்கள் பரவல் மற்றும் வளர்ச்சியைக்</a:t>
            </a:r>
            <a:endParaRPr sz="19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FF00"/>
                </a:solidFill>
              </a:rPr>
              <a:t>கட்டுப்படுத்துகின்றன.</a:t>
            </a:r>
            <a:endParaRPr sz="1900"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>
            <a:off x="0" y="0"/>
            <a:ext cx="8543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980000"/>
                </a:solidFill>
              </a:rPr>
              <a:t>இந்தியாவின் இயற்கைத் தாவரங்கள்</a:t>
            </a:r>
            <a:endParaRPr sz="2600" b="1" u="sng">
              <a:solidFill>
                <a:srgbClr val="980000"/>
              </a:solidFill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154675" y="784250"/>
            <a:ext cx="8543400" cy="43593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681025" y="1527000"/>
            <a:ext cx="7598700" cy="3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rgbClr val="FFD966"/>
                </a:solidFill>
              </a:rPr>
              <a:t>✓ அயனமண்டல பசுமை மாறாக் காடுகள்</a:t>
            </a:r>
            <a:endParaRPr sz="26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rgbClr val="FFD966"/>
                </a:solidFill>
              </a:rPr>
              <a:t>✓ அயன மண்டல இலையுதிர்க் காடுகள்</a:t>
            </a:r>
            <a:endParaRPr sz="26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rgbClr val="FFD966"/>
                </a:solidFill>
              </a:rPr>
              <a:t>✓ அயனமண்டல வறண்டக் காடுகள்</a:t>
            </a:r>
            <a:endParaRPr sz="26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rgbClr val="FFD966"/>
                </a:solidFill>
              </a:rPr>
              <a:t>✓ அல்பைன்/இமயமலைக் காடுகள்</a:t>
            </a:r>
            <a:endParaRPr sz="26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rgbClr val="FFD966"/>
                </a:solidFill>
              </a:rPr>
              <a:t>✓ அலையாத்திக் காடுகள்.</a:t>
            </a:r>
            <a:endParaRPr sz="2600" b="1" i="1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(16:9)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Old Standard TT</vt:lpstr>
      <vt:lpstr>Paperback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2023-04-24T11:51:14Z</dcterms:modified>
</cp:coreProperties>
</file>