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6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0857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ce89aff9698660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ce89aff9698660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b4e8cfee90459d5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b4e8cfee90459d5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b4e8cfee90459d5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b4e8cfee90459d5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b4e8cfee90459d5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b4e8cfee90459d5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ff29ab1b63174bb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ff29ab1b63174bb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4e8cfee90459d5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b4e8cfee90459d5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ff29ab1b63174bb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ff29ab1b63174bb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4e8cfee90459d5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b4e8cfee90459d5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ff29ab1b63174bb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ff29ab1b63174bb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b4e8cfee90459d5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b4e8cfee90459d5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ff29ab1b63174bb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ff29ab1b63174bb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b4e8cfee90459d5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b4e8cfee90459d5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ff29ab1b63174bb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ff29ab1b63174bb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b4e8cfee90459d5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b4e8cfee90459d5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b4e8cfee90459d5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b4e8cfee90459d5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b4e8cfee90459d5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b4e8cfee90459d5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ff29ab1b63174bb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ff29ab1b63174bb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b4e8cfee90459d5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b4e8cfee90459d5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b4e8cfee90459d5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b4e8cfee90459d5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b4e8cfee90459d5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b4e8cfee90459d5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b4e8cfee90459d5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b4e8cfee90459d5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b4e8cfee90459d5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b4e8cfee90459d5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b4e8cfee90459d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b4e8cfee90459d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b4e8cfee90459d5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b4e8cfee90459d5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4e8cfee90459d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b4e8cfee90459d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4e8cfee90459d5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4e8cfee90459d5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b4e8cfee90459d5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b4e8cfee90459d5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4e8cfee90459d5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b4e8cfee90459d5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r="7663"/>
          <a:stretch/>
        </p:blipFill>
        <p:spPr>
          <a:xfrm>
            <a:off x="4774550" y="0"/>
            <a:ext cx="4369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14405" y="10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வணக்கம்.</a:t>
            </a:r>
            <a:endParaRPr sz="2400" b="1"/>
          </a:p>
        </p:txBody>
      </p:sp>
      <p:sp>
        <p:nvSpPr>
          <p:cNvPr id="56" name="Google Shape;56;p13"/>
          <p:cNvSpPr txBox="1"/>
          <p:nvPr/>
        </p:nvSpPr>
        <p:spPr>
          <a:xfrm>
            <a:off x="305925" y="924750"/>
            <a:ext cx="47745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2.5 இந்தியா – மக்கள்</a:t>
            </a:r>
            <a:endParaRPr sz="24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தொகை, போக்குவரத்து, தகவல் தொடர்பு மற்றும் வணிகம்.</a:t>
            </a:r>
            <a:endParaRPr sz="2400" b="1" u="sng"/>
          </a:p>
        </p:txBody>
      </p:sp>
      <p:sp>
        <p:nvSpPr>
          <p:cNvPr id="57" name="Google Shape;57;p13"/>
          <p:cNvSpPr txBox="1"/>
          <p:nvPr/>
        </p:nvSpPr>
        <p:spPr>
          <a:xfrm>
            <a:off x="305924" y="3835929"/>
            <a:ext cx="5040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சமூக அறிவியல் (புவியியல்) (10).</a:t>
            </a:r>
            <a:endParaRPr sz="2400" b="1"/>
          </a:p>
        </p:txBody>
      </p:sp>
      <p:sp>
        <p:nvSpPr>
          <p:cNvPr id="2" name="TextBox 1"/>
          <p:cNvSpPr txBox="1"/>
          <p:nvPr/>
        </p:nvSpPr>
        <p:spPr>
          <a:xfrm>
            <a:off x="1524000" y="3220720"/>
            <a:ext cx="304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www.Padasalai.Net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01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>
            <a:off x="0" y="0"/>
            <a:ext cx="5010900" cy="44220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000FF"/>
                </a:solidFill>
              </a:rPr>
              <a:t>தொழில்சார் கட்டமைப்பு</a:t>
            </a:r>
            <a:endParaRPr sz="22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7F6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7F6000"/>
                </a:solidFill>
              </a:rPr>
              <a:t>மக்கள் தொகை கணக்கெடுப்பின் மூலம்பெறப்படும் தகவலின் அடிப்படையில் பொருளாதார </a:t>
            </a:r>
            <a:endParaRPr sz="1800" b="1" i="1">
              <a:solidFill>
                <a:srgbClr val="7F6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7F6000"/>
                </a:solidFill>
              </a:rPr>
              <a:t>நடவடிக்கையில் பங்கு</a:t>
            </a:r>
            <a:endParaRPr sz="1800" b="1" i="1">
              <a:solidFill>
                <a:srgbClr val="7F6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7F6000"/>
                </a:solidFill>
              </a:rPr>
              <a:t>பெறுபவர்களை</a:t>
            </a:r>
            <a:endParaRPr sz="1800" b="1" i="1">
              <a:solidFill>
                <a:srgbClr val="7F6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7F6000"/>
                </a:solidFill>
              </a:rPr>
              <a:t>தொழிலாளர்கள் என்கிறோம். தொழிலாளர்கள் மூன்று பிரிவுகளாக பிரிக்கப்படுகின்றனர். </a:t>
            </a:r>
            <a:endParaRPr sz="1800" b="1" i="1">
              <a:solidFill>
                <a:srgbClr val="7F6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7F6000"/>
                </a:solidFill>
              </a:rPr>
              <a:t>அவை முதன்மை தொழிலாளர்கள், பகுதி நேர தொழிலாளர்கள் மற்றும் தொழிலாளர் அல்லாதோர்.</a:t>
            </a:r>
            <a:endParaRPr sz="1800" b="1" i="1">
              <a:solidFill>
                <a:srgbClr val="7F6000"/>
              </a:solidFill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5010900" y="50"/>
            <a:ext cx="4133100" cy="31680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000FF"/>
                </a:solidFill>
              </a:rPr>
              <a:t>மக்கள் தொகை இயக்கவியல்</a:t>
            </a:r>
            <a:endParaRPr sz="22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7F6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7F6000"/>
                </a:solidFill>
              </a:rPr>
              <a:t>மக்கள் தொகை இயக்கவியல் என்பது மக்கள் தொகை அளவு மற்றும் அதன் பண்பு மாற்றங்கள் தொடர்பான காரணிகள் குறித்து கற்கும் ஒரு துறையாகும்.</a:t>
            </a:r>
            <a:endParaRPr sz="1800" b="1" i="1">
              <a:solidFill>
                <a:srgbClr val="7F6000"/>
              </a:solidFill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183907" y="3547044"/>
            <a:ext cx="4643100" cy="1795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</a:rPr>
              <a:t>அதிக மக்கள் தொகையால் ஏற்படும் பிரச்சனைகள்</a:t>
            </a:r>
            <a:endParaRPr sz="1600" b="1" i="1">
              <a:solidFill>
                <a:srgbClr val="0000FF"/>
              </a:solidFill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4643100" y="2784150"/>
            <a:ext cx="4500900" cy="2317734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மக்கள் நெருக்கடி, வேலைவாய்ப்பின்மை மற்றும்</a:t>
            </a:r>
            <a:endParaRPr sz="1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திறனுக்கேற்ற வேலைவாய்ப்பின்மை, குறைந்த</a:t>
            </a:r>
            <a:endParaRPr sz="1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வாழ்க்கை தரம்</a:t>
            </a:r>
            <a:endParaRPr sz="1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ஊட்டச்சத்தின்மை, இயற்கை</a:t>
            </a:r>
            <a:endParaRPr sz="1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மற்றும்வேளாண் வளங்களை தவறாக நிர்வகித்தல் </a:t>
            </a:r>
            <a:endParaRPr sz="1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ஆரோக்கியமற்ற சுற்றுச் சூழல்</a:t>
            </a:r>
            <a:endParaRPr sz="1600" b="1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/>
          <p:nvPr/>
        </p:nvSpPr>
        <p:spPr>
          <a:xfrm>
            <a:off x="0" y="0"/>
            <a:ext cx="8411575" cy="1990800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FF00FF"/>
                </a:solidFill>
                <a:highlight>
                  <a:srgbClr val="1C4587"/>
                </a:highlight>
              </a:rPr>
              <a:t>5.3 நகரமயமாக்கம்</a:t>
            </a:r>
            <a:endParaRPr sz="2400" b="1" i="1">
              <a:solidFill>
                <a:srgbClr val="FF00FF"/>
              </a:solidFill>
              <a:highlight>
                <a:srgbClr val="1C458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</a:rPr>
              <a:t>கிராமப்புற சமுதாயம் நகர்புற சமுதாயமாக</a:t>
            </a:r>
            <a:endParaRPr sz="20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</a:rPr>
              <a:t>மாற்றமடைவதையே நகரமயமாக்கம் என்கிறோம்.</a:t>
            </a:r>
            <a:endParaRPr sz="2000" b="1" i="1">
              <a:solidFill>
                <a:srgbClr val="0000FF"/>
              </a:solidFill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0" y="1632924"/>
            <a:ext cx="9143982" cy="3510540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chemeClr val="dk1"/>
                </a:solidFill>
                <a:highlight>
                  <a:srgbClr val="FF0000"/>
                </a:highlight>
              </a:rPr>
              <a:t>             இந்திய நகரமயமாக்கம் </a:t>
            </a:r>
            <a:endParaRPr sz="2200" b="1" u="sng">
              <a:solidFill>
                <a:schemeClr val="dk1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chemeClr val="dk1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00FF00"/>
                </a:solidFill>
                <a:highlight>
                  <a:srgbClr val="0C343D"/>
                </a:highlight>
              </a:rPr>
              <a:t>இந்தியாவில் கோவா மாநிலம் மிகுந்த</a:t>
            </a:r>
            <a:endParaRPr sz="1800" b="1" u="sng">
              <a:solidFill>
                <a:srgbClr val="00FF00"/>
              </a:solidFill>
              <a:highlight>
                <a:srgbClr val="0C343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00FF00"/>
                </a:solidFill>
                <a:highlight>
                  <a:srgbClr val="0C343D"/>
                </a:highlight>
              </a:rPr>
              <a:t>நகரமயமாக்கப்பட்ட பகுதியாக உள்ளது. இமாச்சல</a:t>
            </a:r>
            <a:endParaRPr sz="1800" b="1" u="sng">
              <a:solidFill>
                <a:srgbClr val="00FF00"/>
              </a:solidFill>
              <a:highlight>
                <a:srgbClr val="0C343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00FF00"/>
                </a:solidFill>
                <a:highlight>
                  <a:srgbClr val="0C343D"/>
                </a:highlight>
              </a:rPr>
              <a:t>பிரதேசம் குறைந்த நகரமயமாக்கப்பட்ட பகுதியாக</a:t>
            </a:r>
            <a:endParaRPr sz="1800" b="1" u="sng">
              <a:solidFill>
                <a:srgbClr val="00FF00"/>
              </a:solidFill>
              <a:highlight>
                <a:srgbClr val="0C343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00FF00"/>
                </a:solidFill>
                <a:highlight>
                  <a:srgbClr val="0C343D"/>
                </a:highlight>
              </a:rPr>
              <a:t>உள்ளது. யூனியன் பிரதேசங்களுக்கிடையில் </a:t>
            </a:r>
            <a:endParaRPr sz="1800" b="1" u="sng">
              <a:solidFill>
                <a:srgbClr val="00FF00"/>
              </a:solidFill>
              <a:highlight>
                <a:srgbClr val="0C343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u="sng">
                <a:solidFill>
                  <a:srgbClr val="00FF00"/>
                </a:solidFill>
                <a:highlight>
                  <a:srgbClr val="0C343D"/>
                </a:highlight>
              </a:rPr>
              <a:t>புதுடெல்லி மற்றும் சண்டிகர் மிகுந்த நகரமயமாக்கப்பட்ட பகுதிகளாக உள்ளன.மாநிலங்களுள் மிகுந்த நகரமயமாக்கப்பட்ட மாநிலங்களில் இரண்டாவதாக தமிழ்நாடும் அதைத்தொடர்ந்து கேரளா மற்றும் மகராஷ்டிராவும் உள்ளன.</a:t>
            </a:r>
            <a:endParaRPr sz="1800">
              <a:solidFill>
                <a:srgbClr val="00FF00"/>
              </a:solidFill>
              <a:highlight>
                <a:srgbClr val="0C343D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0" y="0"/>
            <a:ext cx="9144000" cy="4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FF0000"/>
                </a:highlight>
              </a:rPr>
              <a:t>இந்தியாவில் நகரமயமாக்கலால் ஏற்படும்</a:t>
            </a:r>
            <a:endParaRPr sz="2400" b="1" u="sng"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FF0000"/>
                </a:highlight>
              </a:rPr>
              <a:t>பிரச்சனைகள்:</a:t>
            </a:r>
            <a:endParaRPr sz="2400" b="1" u="sng"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~ நகர விரிவாக்கத்தை ஏற்படுத்துகிறது.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~ நகர்புறங்களில் மக்கள் நெருக்கடியை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  தோற்றுவிக்கிறது.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~ நகர்புறங்களில் குடியிருப்புகளின் பற்றாக்குறையை     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   உருவாக்குகிறது.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~ குடிசைப் பகுதிகள் தோன்ற காரணமாக உள்ளது.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~ போக்குவரத்து நெரிசலை அதிகப்படுத்துகிறது.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~ குடிநீர் பற்றாக்குறையை ஏற்படுத்துகின்றது.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~ வடிகால் பிரச்சனைகள் உண்டாகின்றன.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~ திடக்கழிவு மேலாண்மையை சிக்கலாக்கிறது.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~ குற்றங்கள் அதிகரிக்க காரணமாகின்றன.</a:t>
            </a:r>
            <a:endParaRPr sz="2200" b="1" i="1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 l="9546" t="37532" r="9481" b="27223"/>
          <a:stretch/>
        </p:blipFill>
        <p:spPr>
          <a:xfrm>
            <a:off x="855250" y="80325"/>
            <a:ext cx="7424201" cy="49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0" y="0"/>
            <a:ext cx="58821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1C4587"/>
                </a:highlight>
              </a:rPr>
              <a:t>5.4 போக்குவரத்து</a:t>
            </a:r>
            <a:endParaRPr sz="2400" b="1" u="sng">
              <a:solidFill>
                <a:srgbClr val="FF00FF"/>
              </a:solidFill>
              <a:highlight>
                <a:srgbClr val="1C4587"/>
              </a:highlight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0" y="550200"/>
            <a:ext cx="8488908" cy="230439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7F6000"/>
                </a:solidFill>
              </a:rPr>
              <a:t>போக்குவரத்து என்பது பயணிகள் மற்றும்</a:t>
            </a:r>
            <a:endParaRPr sz="2000" b="1" i="1">
              <a:solidFill>
                <a:srgbClr val="7F6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7F6000"/>
                </a:solidFill>
              </a:rPr>
              <a:t>சரக்குகளை ஓரிடத்திலிருந்து மற்றொரு இடத்திற்கு எடுத்துச் செல்வதாகும். போக்குவரத்து அமைப்பு ஒரு நாட்டின் உயிர் நாடியாக</a:t>
            </a:r>
            <a:endParaRPr sz="2000" b="1" i="1">
              <a:solidFill>
                <a:srgbClr val="7F6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7F6000"/>
                </a:solidFill>
              </a:rPr>
              <a:t>கருதப்படுகிறது.</a:t>
            </a:r>
            <a:endParaRPr sz="2000" b="1" i="1">
              <a:solidFill>
                <a:srgbClr val="7F6000"/>
              </a:solidFill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4">
            <a:alphaModFix/>
          </a:blip>
          <a:srcRect l="5380" t="50000" r="10024" b="22874"/>
          <a:stretch/>
        </p:blipFill>
        <p:spPr>
          <a:xfrm>
            <a:off x="897275" y="2571750"/>
            <a:ext cx="7349451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 rotWithShape="1">
          <a:blip r:embed="rId3">
            <a:alphaModFix/>
          </a:blip>
          <a:srcRect t="44663" b="39492"/>
          <a:stretch/>
        </p:blipFill>
        <p:spPr>
          <a:xfrm>
            <a:off x="344600" y="90037"/>
            <a:ext cx="8454799" cy="4963426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l="5173" r="547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/>
        </p:nvSpPr>
        <p:spPr>
          <a:xfrm>
            <a:off x="-1" y="7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FF0000"/>
                </a:highlight>
              </a:rPr>
              <a:t>இந்தியாவில் போக்குவரத்து.</a:t>
            </a:r>
            <a:endParaRPr sz="2400" b="1" u="sng">
              <a:highlight>
                <a:srgbClr val="FF0000"/>
              </a:highlight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-1" y="810677"/>
            <a:ext cx="731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FF00"/>
                </a:solidFill>
                <a:highlight>
                  <a:srgbClr val="7F6000"/>
                </a:highlight>
              </a:rPr>
              <a:t>இந்தியாவில் சாலைப் போக்குவரத்து.</a:t>
            </a:r>
            <a:endParaRPr sz="2000" b="1">
              <a:solidFill>
                <a:srgbClr val="00FF00"/>
              </a:solidFill>
              <a:highlight>
                <a:srgbClr val="7F6000"/>
              </a:highlight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1084947" y="1563750"/>
            <a:ext cx="7315200" cy="35904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அ. தேசிய நெடுஞ்சாலைகள் (NH)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ஆ. மாநில நெடுஞ்சாலைகள்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இ. மாவட்டச் சாலைகள்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ஈ. ஊரகப் பகுதி சாலைகள் (கிராமச் சாலைகள்)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உ. எல்லைப்புறச் சாலைகள்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ஊ. தங்க நாற்கரச் சாலைகள்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எ. வட - தென் மற்றும் கிழக்கு – மேற்கு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பகுதிகளை இணைக்கும் சாலைகள்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ஏ. விரைவுச் சாலைகள்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ஐ. பன்னாட்டு நெடுஞ்சாலைகள்.</a:t>
            </a:r>
            <a:endParaRPr sz="1800" b="1"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 l="4430" t="20359" r="6956" b="12405"/>
          <a:stretch/>
        </p:blipFill>
        <p:spPr>
          <a:xfrm>
            <a:off x="0" y="0"/>
            <a:ext cx="48312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 rotWithShape="1">
          <a:blip r:embed="rId4">
            <a:alphaModFix/>
          </a:blip>
          <a:srcRect l="5647" t="17729" r="4287" b="19511"/>
          <a:stretch/>
        </p:blipFill>
        <p:spPr>
          <a:xfrm>
            <a:off x="4831300" y="0"/>
            <a:ext cx="43126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3499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0" y="0"/>
            <a:ext cx="9144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FF00"/>
                </a:solidFill>
                <a:highlight>
                  <a:srgbClr val="7F6000"/>
                </a:highlight>
              </a:rPr>
              <a:t>இந்தியாவில் தொடர்வண்டி (RAILWAY)போக்குவரத்து.</a:t>
            </a:r>
            <a:endParaRPr sz="2200" b="1">
              <a:solidFill>
                <a:srgbClr val="00FF00"/>
              </a:solidFill>
              <a:highlight>
                <a:srgbClr val="7F6000"/>
              </a:highlight>
            </a:endParaRPr>
          </a:p>
        </p:txBody>
      </p:sp>
      <p:sp>
        <p:nvSpPr>
          <p:cNvPr id="181" name="Google Shape;181;p30"/>
          <p:cNvSpPr/>
          <p:nvPr/>
        </p:nvSpPr>
        <p:spPr>
          <a:xfrm>
            <a:off x="0" y="521400"/>
            <a:ext cx="8834670" cy="276177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5B0F00"/>
                </a:solidFill>
              </a:rPr>
              <a:t>இந்திய இரயில்வே அமைப்பு நாட்டினுடைய உள்நாட்டு போக்குவரத்திற்கான முக்கிய உயிர் நாடியாக அமைந்துள்ளது.இந்திய இரயில் போக்குவரத்து அமைப்பு ஆசியாவில் மிகப் பெரியதும் உலக அளவில் இரண்டாவது பெரியதும் ஆகும்.</a:t>
            </a:r>
            <a:endParaRPr sz="2200" b="1" i="1">
              <a:solidFill>
                <a:srgbClr val="5B0F00"/>
              </a:solidFill>
            </a:endParaRPr>
          </a:p>
        </p:txBody>
      </p:sp>
      <p:sp>
        <p:nvSpPr>
          <p:cNvPr id="182" name="Google Shape;182;p30"/>
          <p:cNvSpPr/>
          <p:nvPr/>
        </p:nvSpPr>
        <p:spPr>
          <a:xfrm>
            <a:off x="545901" y="3283175"/>
            <a:ext cx="7797438" cy="18518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C343D"/>
                </a:solidFill>
              </a:rPr>
              <a:t>அ.மின்சாரத் தொடர்வண்டி</a:t>
            </a:r>
            <a:endParaRPr sz="2200" b="1" i="1">
              <a:solidFill>
                <a:srgbClr val="0C34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C343D"/>
                </a:solidFill>
              </a:rPr>
              <a:t>ஆ.இந்திய மெட்ரோ இரயில் போக்குவரத்து</a:t>
            </a:r>
            <a:endParaRPr sz="2200" b="1" i="1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 rotWithShape="1">
          <a:blip r:embed="rId3">
            <a:alphaModFix/>
          </a:blip>
          <a:srcRect l="7081" t="33105" r="14499" b="24166"/>
          <a:stretch/>
        </p:blipFill>
        <p:spPr>
          <a:xfrm>
            <a:off x="714200" y="0"/>
            <a:ext cx="77019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1C4587"/>
                </a:highlight>
              </a:rPr>
              <a:t>அறிமுகம்</a:t>
            </a:r>
            <a:endParaRPr sz="2400" b="1" u="sng">
              <a:solidFill>
                <a:srgbClr val="FF00FF"/>
              </a:solidFill>
              <a:highlight>
                <a:srgbClr val="1C4587"/>
              </a:highlight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784250"/>
            <a:ext cx="9144000" cy="43593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CCCCCC"/>
                </a:solidFill>
              </a:rPr>
              <a:t>மக்கள் தொகையைப் பற்றி கற்றல் என்பது ஒரு பிரதேச புவியியலைப் படிப்பதில் உள்ள முக்கிய அம்சங்களில் ஒன்றாகும். மக்கள் தொகை பல கூறுகளை உள்ளடக்கியது. இதில் மிக அடிப்படையானது, அதன் எண்ணிக்கை, கலவை, </a:t>
            </a:r>
            <a:endParaRPr sz="1800" b="1" i="1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CCCCCC"/>
                </a:solidFill>
              </a:rPr>
              <a:t>பரவல் மற்றும் அடர்த்தி ஆகும். எனவே மக்கள்</a:t>
            </a:r>
            <a:endParaRPr sz="1800" b="1" i="1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CCCCCC"/>
                </a:solidFill>
              </a:rPr>
              <a:t>தொகைக்கூறுகள் பற்றி படித்தல் அவசியமான ஒன்று. இந்த அம்சங்களைப் பற்றிய ஆய்வு நாட்டின் மனித சக்தியைப் பற்றி வெளிப்படுத்துவதாக</a:t>
            </a:r>
            <a:endParaRPr sz="1800" b="1" i="1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CCCCCC"/>
                </a:solidFill>
              </a:rPr>
              <a:t>அமைகிறது.</a:t>
            </a:r>
            <a:endParaRPr sz="1800" b="1" i="1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 rotWithShape="1">
          <a:blip r:embed="rId3">
            <a:alphaModFix/>
          </a:blip>
          <a:srcRect t="21294" r="5988" b="7818"/>
          <a:stretch/>
        </p:blipFill>
        <p:spPr>
          <a:xfrm>
            <a:off x="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/>
        </p:nvPicPr>
        <p:blipFill rotWithShape="1">
          <a:blip r:embed="rId4">
            <a:alphaModFix/>
          </a:blip>
          <a:srcRect l="4856" t="26940" r="6024" b="11270"/>
          <a:stretch/>
        </p:blipFill>
        <p:spPr>
          <a:xfrm>
            <a:off x="4572000" y="0"/>
            <a:ext cx="4571999" cy="4985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0"/>
            <a:ext cx="8991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/>
        </p:nvSpPr>
        <p:spPr>
          <a:xfrm>
            <a:off x="0" y="0"/>
            <a:ext cx="93078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FF00"/>
                </a:solidFill>
                <a:highlight>
                  <a:srgbClr val="7F6000"/>
                </a:highlight>
              </a:rPr>
              <a:t>குழாய் வழிபோக்குவரத்து</a:t>
            </a:r>
            <a:endParaRPr sz="2200" b="1">
              <a:solidFill>
                <a:srgbClr val="00FF00"/>
              </a:solidFill>
              <a:highlight>
                <a:srgbClr val="7F6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FF00"/>
              </a:solidFill>
              <a:highlight>
                <a:srgbClr val="7F6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FF"/>
                </a:highlight>
              </a:rPr>
              <a:t>எண்ணெய் மற்றும் இயற்கை எரிவாயு வயல்களையும், எண்ணெய் சுத்திகரிப்பு நிலையங்களையும் அதன் சந்தை பகுதிகளோடு </a:t>
            </a:r>
            <a:endParaRPr sz="18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FF"/>
                </a:highlight>
              </a:rPr>
              <a:t>இணைப்பதற்கு எளிதான மற்றும் சிறந்த போக்குவரத்தாக குழாய் போக்குவரத்து செயல்பட்டு வருகிறது.</a:t>
            </a:r>
            <a:endParaRPr sz="18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FF"/>
                </a:highlight>
              </a:rPr>
              <a:t>மேல் அசாமில் உள்ள எண்ணெய் வயலில் இருந்து கான்பூர் வரையிலும், குஜராத்தில் உள்ள வரையிலும், குஜராத்தில் உள்ள ஹஜிராவிலிருந்து உத்தரப்பிரதேசத்தில் உள்ள ஜெகதீஷ்பூர் வரை</a:t>
            </a:r>
            <a:endParaRPr sz="18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FF"/>
                </a:highlight>
              </a:rPr>
              <a:t>செல்லும் குழாய் போக்குவரத்துகள் இந்தியாவின் முக்கிய குழாய் போக்குவரத்து அமைப்புகளாகும்.சலாயா பகுதியிலிருந்து பஞ்சாபிலுள்ள ஜலந்தர் வரையிலும், குஜராத்தில் உள்ள ஹஜிராவிலிருந்து உத்தரப்பிரதேசத்தில் உள்ள ஜெகதீஷ்பூர் வரை</a:t>
            </a:r>
            <a:endParaRPr sz="18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FF"/>
                </a:highlight>
              </a:rPr>
              <a:t>செல்லும் குழாய் போக்குவரத்துகள் இந்தியாவின் முக்கிய குழாய் போக்குவரத்து அமைப்புகளாகும்.</a:t>
            </a:r>
            <a:endParaRPr sz="1800" b="1" i="1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 txBox="1"/>
          <p:nvPr/>
        </p:nvSpPr>
        <p:spPr>
          <a:xfrm>
            <a:off x="0" y="0"/>
            <a:ext cx="9377700" cy="4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FF00"/>
                </a:solidFill>
                <a:highlight>
                  <a:srgbClr val="7F6000"/>
                </a:highlight>
              </a:rPr>
              <a:t>நீர்வழிப் போக்குவரத்து</a:t>
            </a:r>
            <a:endParaRPr sz="2200" b="1">
              <a:solidFill>
                <a:srgbClr val="00FF00"/>
              </a:solidFill>
              <a:highlight>
                <a:srgbClr val="7F6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FFF00"/>
              </a:solidFill>
              <a:highlight>
                <a:srgbClr val="4A86E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00"/>
                </a:solidFill>
                <a:highlight>
                  <a:srgbClr val="4A86E8"/>
                </a:highlight>
              </a:rPr>
              <a:t>நீர்வழிப் போக்குவரத்து இந்தியாவில் பயணிகள் மற்றும் சரக்குகள் போக்குவரத்திற்கு முக்கியமான ஒன்றாகும். </a:t>
            </a:r>
            <a:endParaRPr sz="1800" b="1">
              <a:solidFill>
                <a:srgbClr val="FFFF00"/>
              </a:solidFill>
              <a:highlight>
                <a:srgbClr val="4A86E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00"/>
              </a:solidFill>
              <a:highlight>
                <a:srgbClr val="4A86E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00"/>
                </a:solidFill>
                <a:highlight>
                  <a:srgbClr val="4A86E8"/>
                </a:highlight>
              </a:rPr>
              <a:t>இது பழமையான மற்றும் மலிவான ஒரு போக்குவரத்து</a:t>
            </a:r>
            <a:endParaRPr sz="1800" b="1">
              <a:solidFill>
                <a:srgbClr val="FFFF00"/>
              </a:solidFill>
              <a:highlight>
                <a:srgbClr val="4A86E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00"/>
                </a:solidFill>
                <a:highlight>
                  <a:srgbClr val="4A86E8"/>
                </a:highlight>
              </a:rPr>
              <a:t>முறையாகும். </a:t>
            </a:r>
            <a:endParaRPr sz="1800" b="1">
              <a:solidFill>
                <a:srgbClr val="FFFF00"/>
              </a:solidFill>
              <a:highlight>
                <a:srgbClr val="4A86E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00"/>
              </a:solidFill>
              <a:highlight>
                <a:srgbClr val="4A86E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00"/>
                </a:solidFill>
                <a:highlight>
                  <a:srgbClr val="4A86E8"/>
                </a:highlight>
              </a:rPr>
              <a:t>கனமான மற்றும் அதிக அளவிலான சரக்குகளை ஒரு நாட்டிலிருந்து மற்றொரு நாட்டிற்கு எடுத்துச் செல்ல மிகவும் ஏற்றது நீர்வழிப் போக்குவரத்தாகும். </a:t>
            </a:r>
            <a:endParaRPr sz="1800" b="1">
              <a:solidFill>
                <a:srgbClr val="FFFF00"/>
              </a:solidFill>
              <a:highlight>
                <a:srgbClr val="4A86E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00"/>
              </a:solidFill>
              <a:highlight>
                <a:srgbClr val="4A86E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00"/>
                </a:solidFill>
                <a:highlight>
                  <a:srgbClr val="4A86E8"/>
                </a:highlight>
              </a:rPr>
              <a:t>இது சுற்றுச் சூழல் பாதுகாப்பு மற்றும் குறைந்த எரிபொருள் செலவின போக்குவரத்து முறையாகும்.</a:t>
            </a:r>
            <a:endParaRPr sz="1800" b="1">
              <a:solidFill>
                <a:srgbClr val="FFFF00"/>
              </a:solidFill>
              <a:highlight>
                <a:srgbClr val="4A86E8"/>
              </a:highlight>
            </a:endParaRPr>
          </a:p>
        </p:txBody>
      </p:sp>
      <p:sp>
        <p:nvSpPr>
          <p:cNvPr id="206" name="Google Shape;206;p34"/>
          <p:cNvSpPr/>
          <p:nvPr/>
        </p:nvSpPr>
        <p:spPr>
          <a:xfrm>
            <a:off x="435300" y="4206000"/>
            <a:ext cx="8507106" cy="937494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CFE2F3"/>
                </a:highlight>
              </a:rPr>
              <a:t>1. உள்நாட்டு நீர்வழிப் போக்குவரத்து</a:t>
            </a:r>
            <a:endParaRPr sz="2000" b="1" i="1">
              <a:solidFill>
                <a:srgbClr val="0000FF"/>
              </a:solidFill>
              <a:highlight>
                <a:srgbClr val="CFE2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highlight>
                  <a:srgbClr val="CFE2F3"/>
                </a:highlight>
              </a:rPr>
              <a:t>2. கடல் வழிப்போக்குவரத்து</a:t>
            </a:r>
            <a:endParaRPr sz="2000" b="1" i="1">
              <a:solidFill>
                <a:srgbClr val="0000FF"/>
              </a:solidFill>
              <a:highlight>
                <a:srgbClr val="CFE2F3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/>
          <p:nvPr/>
        </p:nvSpPr>
        <p:spPr>
          <a:xfrm>
            <a:off x="0" y="0"/>
            <a:ext cx="9144000" cy="3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FF00"/>
                </a:solidFill>
                <a:highlight>
                  <a:srgbClr val="7F6000"/>
                </a:highlight>
              </a:rPr>
              <a:t>வான்வழி போக்குவரத்து</a:t>
            </a:r>
            <a:endParaRPr sz="2200" b="1">
              <a:solidFill>
                <a:srgbClr val="00FF00"/>
              </a:solidFill>
              <a:highlight>
                <a:srgbClr val="7F6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  <a:highlight>
                  <a:srgbClr val="FFFFFF"/>
                </a:highlight>
              </a:rPr>
              <a:t>வான்வழிப் போக்குவரத்து விரைவான,பயணசெலவு மிகுந்த, நவீன மற்றும் வசதியான போக்குவரத்தாகும்.</a:t>
            </a:r>
            <a:endParaRPr sz="1800" b="1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  <a:highlight>
                  <a:srgbClr val="FFFFFF"/>
                </a:highlight>
              </a:rPr>
              <a:t>விமான போக்குவரத்து தேசிய, பிராந்திய மற்றும் சர்வதேச அளவிலான இணைப்பு வசதியை வழங்குகிறது.</a:t>
            </a:r>
            <a:endParaRPr sz="1800" b="1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  <a:highlight>
                  <a:srgbClr val="FFFFFF"/>
                </a:highlight>
              </a:rPr>
              <a:t>உயர்ந்தமலைகள், பாலைவனங்கள் மற்றும் அடர்ந்த காடுகள் மற்றும் கடினமான நிலப்பரப்புகள் போன்ற பகுதிகளை எளிதில் இணைக்கவல்லது.</a:t>
            </a:r>
            <a:endParaRPr sz="1800" b="1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  <p:sp>
        <p:nvSpPr>
          <p:cNvPr id="213" name="Google Shape;213;p35"/>
          <p:cNvSpPr/>
          <p:nvPr/>
        </p:nvSpPr>
        <p:spPr>
          <a:xfrm>
            <a:off x="254750" y="3522900"/>
            <a:ext cx="8634492" cy="1620594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274E13"/>
                </a:solidFill>
                <a:highlight>
                  <a:srgbClr val="FFF2CC"/>
                </a:highlight>
              </a:rPr>
              <a:t>அ.பவன் – ஹான்ஸ் வானுலங்கு ஊர்தி(ஹெலிகாப்டர்) நிறுவனம்</a:t>
            </a:r>
            <a:endParaRPr sz="1800" b="1" i="1">
              <a:solidFill>
                <a:srgbClr val="274E13"/>
              </a:solidFill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274E13"/>
                </a:solidFill>
                <a:highlight>
                  <a:srgbClr val="FFF2CC"/>
                </a:highlight>
              </a:rPr>
              <a:t>ஆ.இந்திய விமான நிலைய பொறுப்பு ஆணையம் (AAI).</a:t>
            </a:r>
            <a:endParaRPr sz="1800" b="1" i="1">
              <a:solidFill>
                <a:srgbClr val="274E13"/>
              </a:solidFill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6"/>
          <p:cNvPicPr preferRelativeResize="0"/>
          <p:nvPr/>
        </p:nvPicPr>
        <p:blipFill rotWithShape="1">
          <a:blip r:embed="rId3">
            <a:alphaModFix/>
          </a:blip>
          <a:srcRect l="3605" t="19811" r="6035" b="12961"/>
          <a:stretch/>
        </p:blipFill>
        <p:spPr>
          <a:xfrm>
            <a:off x="591400" y="0"/>
            <a:ext cx="80430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7"/>
          <p:cNvSpPr txBox="1"/>
          <p:nvPr/>
        </p:nvSpPr>
        <p:spPr>
          <a:xfrm>
            <a:off x="0" y="0"/>
            <a:ext cx="8707200" cy="51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00FF"/>
                </a:solidFill>
                <a:highlight>
                  <a:srgbClr val="1C4587"/>
                </a:highlight>
              </a:rPr>
              <a:t>5.5 தகவல் தொடர்பு</a:t>
            </a:r>
            <a:endParaRPr sz="2600" b="1">
              <a:solidFill>
                <a:srgbClr val="FF00FF"/>
              </a:solidFill>
              <a:highlight>
                <a:srgbClr val="1C458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0000"/>
                </a:solidFill>
                <a:highlight>
                  <a:srgbClr val="B7B7B7"/>
                </a:highlight>
              </a:rPr>
              <a:t>தகவல்கள், எண்ணங்கள் மற்றும் கருத்துக்களின் பரிமாற்றத்தையே தகவல் தொடர்பு என்கிறோம். தகவல் தொடர்பு துறையில் தொழில்நுட்பம் வியக்கத்தக்க வகையில் உள்ளது.தகவல் தொடர்புகள் இரு பிரிவுகளாக</a:t>
            </a:r>
            <a:endParaRPr sz="2300" b="1">
              <a:solidFill>
                <a:srgbClr val="FF0000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0000"/>
                </a:solidFill>
                <a:highlight>
                  <a:srgbClr val="B7B7B7"/>
                </a:highlight>
              </a:rPr>
              <a:t>வகைப்படுத்தப்படுகின்றன.</a:t>
            </a:r>
            <a:endParaRPr sz="2300" b="1">
              <a:solidFill>
                <a:srgbClr val="FF0000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0000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0000"/>
                </a:solidFill>
                <a:highlight>
                  <a:srgbClr val="B7B7B7"/>
                </a:highlight>
              </a:rPr>
              <a:t>1. தனிமனித தகவல் தொடர்பு</a:t>
            </a:r>
            <a:endParaRPr sz="2300" b="1">
              <a:solidFill>
                <a:srgbClr val="FF0000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0000"/>
                </a:solidFill>
                <a:highlight>
                  <a:srgbClr val="B7B7B7"/>
                </a:highlight>
              </a:rPr>
              <a:t>2. பொதுத்தகவல் தொடர்பு</a:t>
            </a:r>
            <a:endParaRPr sz="2300" b="1">
              <a:solidFill>
                <a:srgbClr val="FF0000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000FF"/>
                </a:solidFill>
                <a:highlight>
                  <a:srgbClr val="FFFFFF"/>
                </a:highlight>
              </a:rPr>
              <a:t>(மின்னனு ஊடகங்கள், தொலைக்காட்சி, இணையம்</a:t>
            </a:r>
            <a:endParaRPr sz="2300" b="1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000FF"/>
                </a:solidFill>
                <a:highlight>
                  <a:srgbClr val="FFFFFF"/>
                </a:highlight>
              </a:rPr>
              <a:t>செய்தித்தாள் ஊடகம்).</a:t>
            </a:r>
            <a:endParaRPr sz="2300" b="1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8"/>
          <p:cNvSpPr txBox="1"/>
          <p:nvPr/>
        </p:nvSpPr>
        <p:spPr>
          <a:xfrm>
            <a:off x="0" y="0"/>
            <a:ext cx="6924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highlight>
                  <a:srgbClr val="FF0000"/>
                </a:highlight>
              </a:rPr>
              <a:t>செயற்கைக்கோள் தகவல் தொடர்பு</a:t>
            </a:r>
            <a:endParaRPr sz="2200" b="1" u="sng">
              <a:highlight>
                <a:srgbClr val="FF0000"/>
              </a:highlight>
            </a:endParaRPr>
          </a:p>
        </p:txBody>
      </p:sp>
      <p:sp>
        <p:nvSpPr>
          <p:cNvPr id="231" name="Google Shape;231;p38"/>
          <p:cNvSpPr txBox="1"/>
          <p:nvPr/>
        </p:nvSpPr>
        <p:spPr>
          <a:xfrm>
            <a:off x="241050" y="746078"/>
            <a:ext cx="8661900" cy="4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00"/>
                </a:highlight>
              </a:rPr>
              <a:t>செயற்கைக்கோள் பதிமங்களைப் பயன்படுத்தி வானிலை ஆய்வு, வானிலை முன்அறிவிப்பு, இயற்கைபேரழிவு கண்காணிப்பு, எல்லைப் பகுதி கண்காணிப்பு போன்ற முக்கிய பணிகள் </a:t>
            </a:r>
            <a:endParaRPr sz="18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00"/>
                </a:highlight>
              </a:rPr>
              <a:t>மேற்கொள்ளப்படுகின்றன. 1969ஆம் ஆண்டு இந்திய வின்வெளி ஆராய்ச்சி மையம் நிறுவப்பட்ட பின்னர் தொலைத்தொடர்பு பரிமாற்றத்தில் செயற்கைக் கோள்கள் ஒரு புதிய சகாப்தத்தை</a:t>
            </a:r>
            <a:endParaRPr sz="18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00"/>
                </a:highlight>
              </a:rPr>
              <a:t>ஏற்படுத்தியுள்ளன.</a:t>
            </a:r>
            <a:endParaRPr sz="18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00"/>
                </a:highlight>
              </a:rPr>
              <a:t>இந்தியாவில் செயற்கைக்கோள் தகவல் தொடர்பு அமைப்பு இரண்டு பிரிவுகளைக்கொண்டது.</a:t>
            </a:r>
            <a:endParaRPr sz="18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00"/>
                </a:highlight>
              </a:rPr>
              <a:t>1. இந்திய தேசிய செயற்கைக்கோள் அமைப்பு </a:t>
            </a:r>
            <a:endParaRPr sz="18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00"/>
                </a:highlight>
              </a:rPr>
              <a:t>(INSAT)</a:t>
            </a:r>
            <a:endParaRPr sz="18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00"/>
                </a:highlight>
              </a:rPr>
              <a:t>2. இந்திய தொலையுணர்வு செயற்கைகோள் </a:t>
            </a:r>
            <a:endParaRPr sz="1800" b="1" i="1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00"/>
                </a:highlight>
              </a:rPr>
              <a:t>அமைப்பு (IRS)</a:t>
            </a:r>
            <a:endParaRPr sz="1800" b="1" i="1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9"/>
          <p:cNvSpPr txBox="1"/>
          <p:nvPr/>
        </p:nvSpPr>
        <p:spPr>
          <a:xfrm>
            <a:off x="0" y="0"/>
            <a:ext cx="9144000" cy="24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1C4587"/>
                </a:highlight>
              </a:rPr>
              <a:t>5.6   வணிகம</a:t>
            </a:r>
            <a:endParaRPr sz="2400" b="1" u="sng">
              <a:solidFill>
                <a:srgbClr val="FF00FF"/>
              </a:solidFill>
              <a:highlight>
                <a:srgbClr val="1C458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்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73763"/>
                </a:solidFill>
                <a:highlight>
                  <a:srgbClr val="00FFFF"/>
                </a:highlight>
              </a:rPr>
              <a:t>வணிகம் என்பது ஒரு நாட்டின் பொருளாதார</a:t>
            </a:r>
            <a:endParaRPr sz="2200" b="1" i="1">
              <a:solidFill>
                <a:srgbClr val="073763"/>
              </a:solidFill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73763"/>
                </a:solidFill>
                <a:highlight>
                  <a:srgbClr val="00FFFF"/>
                </a:highlight>
              </a:rPr>
              <a:t>வளர்ச்சியை நிர்ணயிக்கும் ஒரு முக்கிய காரணியாகும். வணிகம் என்பது பொருள்கள் மற்றும் சேவைகளை வாங்குவதும் விற்பதும் அல்லது பரிமாற்றம் செய்து கொள்ளும் செயலாகும்.</a:t>
            </a:r>
            <a:endParaRPr sz="2200" b="1" i="1">
              <a:solidFill>
                <a:srgbClr val="073763"/>
              </a:solidFill>
              <a:highlight>
                <a:srgbClr val="00FFFF"/>
              </a:highlight>
            </a:endParaRPr>
          </a:p>
        </p:txBody>
      </p:sp>
      <p:sp>
        <p:nvSpPr>
          <p:cNvPr id="238" name="Google Shape;238;p39"/>
          <p:cNvSpPr txBox="1"/>
          <p:nvPr/>
        </p:nvSpPr>
        <p:spPr>
          <a:xfrm>
            <a:off x="1296999" y="2571750"/>
            <a:ext cx="8065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0C343D"/>
                </a:solidFill>
                <a:highlight>
                  <a:srgbClr val="6FA8DC"/>
                </a:highlight>
              </a:rPr>
              <a:t>வணிக வகைகள்</a:t>
            </a:r>
            <a:endParaRPr sz="2400" b="1" i="1">
              <a:solidFill>
                <a:srgbClr val="0C343D"/>
              </a:solidFill>
              <a:highlight>
                <a:srgbClr val="6FA8DC"/>
              </a:highlight>
            </a:endParaRPr>
          </a:p>
        </p:txBody>
      </p:sp>
      <p:sp>
        <p:nvSpPr>
          <p:cNvPr id="239" name="Google Shape;239;p39"/>
          <p:cNvSpPr/>
          <p:nvPr/>
        </p:nvSpPr>
        <p:spPr>
          <a:xfrm>
            <a:off x="159675" y="3248400"/>
            <a:ext cx="5567238" cy="189507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 i="1">
                <a:solidFill>
                  <a:srgbClr val="CCCCCC"/>
                </a:solidFill>
                <a:highlight>
                  <a:srgbClr val="0C343D"/>
                </a:highlight>
              </a:rPr>
              <a:t>1. உள்நாட்டு வணிகம்</a:t>
            </a:r>
            <a:endParaRPr sz="2300" b="1" i="1">
              <a:solidFill>
                <a:srgbClr val="CCCCCC"/>
              </a:solidFill>
              <a:highlight>
                <a:srgbClr val="0C343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 i="1">
                <a:solidFill>
                  <a:srgbClr val="CCCCCC"/>
                </a:solidFill>
                <a:highlight>
                  <a:srgbClr val="0C343D"/>
                </a:highlight>
              </a:rPr>
              <a:t>2. பன்னாட்டு வணிகம்</a:t>
            </a:r>
            <a:endParaRPr sz="23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0"/>
          <p:cNvSpPr txBox="1"/>
          <p:nvPr/>
        </p:nvSpPr>
        <p:spPr>
          <a:xfrm flipH="1">
            <a:off x="-1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7F6000"/>
                </a:solidFill>
                <a:highlight>
                  <a:srgbClr val="6FA8DC"/>
                </a:highlight>
              </a:rPr>
              <a:t>இந்தியா ஏற்றுமதி இறக்குமதி செய்யும் பொருட்கள்.</a:t>
            </a:r>
            <a:endParaRPr sz="2400" b="1" u="sng">
              <a:solidFill>
                <a:srgbClr val="7F6000"/>
              </a:solidFill>
              <a:highlight>
                <a:srgbClr val="6FA8DC"/>
              </a:highlight>
            </a:endParaRPr>
          </a:p>
        </p:txBody>
      </p:sp>
      <p:pic>
        <p:nvPicPr>
          <p:cNvPr id="246" name="Google Shape;246;p40"/>
          <p:cNvPicPr preferRelativeResize="0"/>
          <p:nvPr/>
        </p:nvPicPr>
        <p:blipFill rotWithShape="1">
          <a:blip r:embed="rId3">
            <a:alphaModFix/>
          </a:blip>
          <a:srcRect l="5643" t="51028" r="13161" b="33792"/>
          <a:stretch/>
        </p:blipFill>
        <p:spPr>
          <a:xfrm>
            <a:off x="0" y="1141850"/>
            <a:ext cx="5204350" cy="192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0"/>
          <p:cNvPicPr preferRelativeResize="0"/>
          <p:nvPr/>
        </p:nvPicPr>
        <p:blipFill rotWithShape="1">
          <a:blip r:embed="rId4">
            <a:alphaModFix/>
          </a:blip>
          <a:srcRect l="20072" t="55189" r="8899" b="32605"/>
          <a:stretch/>
        </p:blipFill>
        <p:spPr>
          <a:xfrm>
            <a:off x="-50100" y="3066200"/>
            <a:ext cx="5304525" cy="207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0"/>
          <p:cNvPicPr preferRelativeResize="0"/>
          <p:nvPr/>
        </p:nvPicPr>
        <p:blipFill rotWithShape="1">
          <a:blip r:embed="rId5">
            <a:alphaModFix/>
          </a:blip>
          <a:srcRect l="18752" t="50913" r="9644" b="41797"/>
          <a:stretch/>
        </p:blipFill>
        <p:spPr>
          <a:xfrm>
            <a:off x="5204350" y="1141850"/>
            <a:ext cx="3939651" cy="192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0"/>
          <p:cNvPicPr preferRelativeResize="0"/>
          <p:nvPr/>
        </p:nvPicPr>
        <p:blipFill rotWithShape="1">
          <a:blip r:embed="rId5">
            <a:alphaModFix/>
          </a:blip>
          <a:srcRect l="19765" t="58096" r="10737" b="28436"/>
          <a:stretch/>
        </p:blipFill>
        <p:spPr>
          <a:xfrm>
            <a:off x="5297500" y="3066200"/>
            <a:ext cx="3846501" cy="207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73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 flipH="1">
            <a:off x="0" y="0"/>
            <a:ext cx="88983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FF00FF"/>
                </a:solidFill>
                <a:highlight>
                  <a:srgbClr val="1C4587"/>
                </a:highlight>
              </a:rPr>
              <a:t>5.1   மக்கள் தொகை</a:t>
            </a:r>
            <a:endParaRPr sz="2600" b="1" u="sng">
              <a:solidFill>
                <a:srgbClr val="FF00FF"/>
              </a:solidFill>
              <a:highlight>
                <a:srgbClr val="1C4587"/>
              </a:highlight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0" y="588600"/>
            <a:ext cx="91440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00"/>
                </a:solidFill>
                <a:highlight>
                  <a:srgbClr val="000000"/>
                </a:highlight>
              </a:rPr>
              <a:t>~ ஒரு குறிப்பிட்ட காலப்பகுதியில் ஒரு நாட்டில் வசிக்கின்ற மொத்த மக்களின் எண்ணிக்கையே ஒரு நாட்டின் மக்கள் தொகை என்று அழைக்கப்படுகிறது.</a:t>
            </a:r>
            <a:endParaRPr sz="1800" b="1" i="1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-3" y="1610100"/>
            <a:ext cx="93624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00"/>
                </a:solidFill>
                <a:highlight>
                  <a:srgbClr val="000000"/>
                </a:highlight>
              </a:rPr>
              <a:t>~ உலக மக்கள் தொகையில் சுமார் 17.5 சதவிகிதத்தை கொண்டுள்ளது. இந்திய மக்கள் தொகை விகிதம் அதன் பரப்பு விகிதத்தை விட மிக அதிகமாக உள்ளதை இது காட்டுகிறது. உலகில் உள்ள ஆறு நபர்களில் ஒருவர் இந்தியராக உள்ளார்.</a:t>
            </a:r>
            <a:endParaRPr sz="1800" b="1" i="1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l="2584" t="18324" r="7664" b="10374"/>
          <a:stretch/>
        </p:blipFill>
        <p:spPr>
          <a:xfrm>
            <a:off x="0" y="2910600"/>
            <a:ext cx="9143998" cy="22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0"/>
            <a:ext cx="9144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highlight>
                  <a:srgbClr val="FF0000"/>
                </a:highlight>
              </a:rPr>
              <a:t>மக்கள் தொகை கணக்கெடுப்பு</a:t>
            </a:r>
            <a:endParaRPr sz="2200" b="1" u="sng">
              <a:highlight>
                <a:srgbClr val="FF0000"/>
              </a:highlight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0" y="521400"/>
            <a:ext cx="6376800" cy="2087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</a:rPr>
              <a:t>ஒரு நாட்டின் வரையறுக்கப்பட்ட பகுதி அல்லது </a:t>
            </a:r>
            <a:endParaRPr sz="16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</a:rPr>
              <a:t>முழுபகுதியில் ஒரு குறிப்பிட்ட காலத்தில் உள்ள </a:t>
            </a:r>
            <a:endParaRPr sz="16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</a:rPr>
              <a:t>மக்களின் பொருளாதார மற்றும் சமூக புள்ளி </a:t>
            </a:r>
            <a:endParaRPr sz="16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</a:rPr>
              <a:t>விவரங்களை சேகரித்து, தொகுத்து மற்றும்</a:t>
            </a:r>
            <a:endParaRPr sz="16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</a:rPr>
              <a:t>பகுப்பாய்வு செய்து மக்களியல் பற்றிய விவரங்களை அளித்தல் ஆகும்.</a:t>
            </a:r>
            <a:endParaRPr sz="1600" b="1" i="1">
              <a:solidFill>
                <a:srgbClr val="0000FF"/>
              </a:solidFill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335250" y="3567300"/>
            <a:ext cx="8473500" cy="1576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</a:rPr>
              <a:t>மக்கள் தொகை கணக்கெடுப்பின் மூலம் சேகரிக்கப்பட்ட தரவுகள், நிர்வாகம், திட்டமிடல், கொள்கைகள் உருவாக்குதல், அரசாங்கத்தின் பல்வேறு திட்ட மேலாண்மை மற்றும் மதிப்பீடு செய்தலுக்கு </a:t>
            </a:r>
            <a:endParaRPr sz="16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</a:rPr>
              <a:t>பயன்படுத்தப்படுகிறது.</a:t>
            </a:r>
            <a:endParaRPr sz="1600" b="1" i="1">
              <a:solidFill>
                <a:srgbClr val="0000FF"/>
              </a:solidFill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6541825" y="521400"/>
            <a:ext cx="2602200" cy="2087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</a:rPr>
              <a:t>இந்த கணக்கெடுப்பு பத்து </a:t>
            </a:r>
            <a:endParaRPr sz="16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</a:rPr>
              <a:t>வருடங்களுக்கு ஒருமுறை நடத்தப்படுகிறது.</a:t>
            </a:r>
            <a:endParaRPr sz="16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0" y="0"/>
            <a:ext cx="9144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highlight>
                  <a:srgbClr val="FF0000"/>
                </a:highlight>
              </a:rPr>
              <a:t>மக்கள் தொகை பரவல்</a:t>
            </a:r>
            <a:endParaRPr sz="2200" b="1" u="sng">
              <a:highlight>
                <a:srgbClr val="FF0000"/>
              </a:highlight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242650" y="1091825"/>
            <a:ext cx="4051800" cy="4051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’மக்கள் தொகை பரவல்’ என்பது புவியின்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மேற்பரப்பில் மக்கள் எவ்விடைவெளியில் 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உள்ளார்கள் என்பதைக் குறிக்கிறது.</a:t>
            </a:r>
            <a:endParaRPr sz="2200" b="1" i="1">
              <a:solidFill>
                <a:srgbClr val="274E13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572000" y="48150"/>
            <a:ext cx="4572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highlight>
                  <a:srgbClr val="FF0000"/>
                </a:highlight>
              </a:rPr>
              <a:t>மக்கள் தொகை அடர்த்தி</a:t>
            </a:r>
            <a:endParaRPr sz="2200" b="1" u="sng">
              <a:highlight>
                <a:srgbClr val="FF0000"/>
              </a:highlight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5062800" y="1091700"/>
            <a:ext cx="4051800" cy="4051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இது சராசரியாக ஒரு சதுர கிலோ மீட்டர் 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பரப்பளவில் வசிக்கும் மக்களின் எண்ணிக்கையைக்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குறிப்பிடுகிறது.</a:t>
            </a:r>
            <a:endParaRPr sz="2200" b="1" i="1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0" y="0"/>
            <a:ext cx="7224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highlight>
                  <a:srgbClr val="FF0000"/>
                </a:highlight>
              </a:rPr>
              <a:t>மக்கள் தொகை மாற்றம்</a:t>
            </a:r>
            <a:endParaRPr sz="2000" b="1" u="sng">
              <a:highlight>
                <a:srgbClr val="FF0000"/>
              </a:highlight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0" y="492600"/>
            <a:ext cx="5058900" cy="4517400"/>
          </a:xfrm>
          <a:prstGeom prst="teardrop">
            <a:avLst>
              <a:gd name="adj" fmla="val 7618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2"/>
                </a:solidFill>
              </a:rPr>
              <a:t>மக்கள் தொகை மாற்றம் என்பது ஒரு குறிப்பிட்ட</a:t>
            </a:r>
            <a:endParaRPr sz="1800" b="1" i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2"/>
                </a:solidFill>
              </a:rPr>
              <a:t>காலப் பகுதியிலிருந்து மற்றொரு காலப்பகுதிக்கு </a:t>
            </a:r>
            <a:endParaRPr sz="1800" b="1" i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2"/>
                </a:solidFill>
              </a:rPr>
              <a:t>இடைப்பட்ட காலத்தில் மக்கள் தொகை</a:t>
            </a:r>
            <a:endParaRPr sz="1800" b="1" i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2"/>
                </a:solidFill>
              </a:rPr>
              <a:t>அதிகரிப்பதையோ அல்லது குறைவதையோ</a:t>
            </a:r>
            <a:endParaRPr sz="1800" b="1" i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2"/>
                </a:solidFill>
              </a:rPr>
              <a:t>குறிப்பிடுவதாகும்.</a:t>
            </a:r>
            <a:endParaRPr sz="1800" b="1" i="1">
              <a:solidFill>
                <a:schemeClr val="accent2"/>
              </a:solidFill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4881600" y="355500"/>
            <a:ext cx="4262400" cy="4791600"/>
          </a:xfrm>
          <a:prstGeom prst="teardrop">
            <a:avLst>
              <a:gd name="adj" fmla="val 6819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2"/>
                </a:solidFill>
              </a:rPr>
              <a:t>பிறப்பு விகிதம், இறப்பு விகிதம்</a:t>
            </a:r>
            <a:endParaRPr sz="1800" b="1" i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2"/>
                </a:solidFill>
              </a:rPr>
              <a:t>மற்றும் இடப்பெயர்வு ஆகியவை மக்கள் தொகை</a:t>
            </a:r>
            <a:endParaRPr sz="1800" b="1" i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2"/>
                </a:solidFill>
              </a:rPr>
              <a:t>வளர்ச்சியைத் தீர்மானிக்கிறது. மேலும் இவை </a:t>
            </a:r>
            <a:endParaRPr sz="1800" b="1" i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2"/>
                </a:solidFill>
              </a:rPr>
              <a:t>மூன்றும் மக்கள் தொகையில் மாற்றத்தை</a:t>
            </a:r>
            <a:endParaRPr sz="1800" b="1" i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2"/>
                </a:solidFill>
              </a:rPr>
              <a:t>ஏற்படுத்துகின்றன. </a:t>
            </a:r>
            <a:endParaRPr sz="1800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0" y="0"/>
            <a:ext cx="64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FF"/>
                </a:solidFill>
                <a:highlight>
                  <a:srgbClr val="1C4587"/>
                </a:highlight>
              </a:rPr>
              <a:t>5.2   இடப் பெயர்வு</a:t>
            </a:r>
            <a:endParaRPr sz="2400" b="1" u="sng">
              <a:solidFill>
                <a:srgbClr val="FF00FF"/>
              </a:solidFill>
              <a:highlight>
                <a:srgbClr val="1C4587"/>
              </a:highlight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0" y="776550"/>
            <a:ext cx="8152200" cy="4079100"/>
          </a:xfrm>
          <a:prstGeom prst="decagon">
            <a:avLst>
              <a:gd name="vf" fmla="val 10514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274E13"/>
                </a:solidFill>
              </a:rPr>
              <a:t>இடப்பெயர்வு என்பது ஒரு பகுதியிலிருந்து </a:t>
            </a:r>
            <a:endParaRPr sz="20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274E13"/>
                </a:solidFill>
              </a:rPr>
              <a:t>மற்றொரு பகுதிக்கு மக்கள் இடம் பெயர்ந்து </a:t>
            </a:r>
            <a:endParaRPr sz="20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274E13"/>
                </a:solidFill>
              </a:rPr>
              <a:t>செல்வதாகும். இது உள்நாட்டு இடப்பெயர்வு </a:t>
            </a:r>
            <a:endParaRPr sz="20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274E13"/>
                </a:solidFill>
              </a:rPr>
              <a:t>(ஒரு நாட்டின் எல்லைக்குள்) மற்றும் சர்வதேச இடப்பெயர்வு (நாடுகளுக்கு இடையே) என இருவகைப்படும்.</a:t>
            </a:r>
            <a:endParaRPr sz="2000" b="1" i="1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0" y="0"/>
            <a:ext cx="63054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FF0000"/>
                </a:highlight>
              </a:rPr>
              <a:t>மக்கள் தொகைக் கலவை</a:t>
            </a:r>
            <a:endParaRPr sz="2400" b="1" u="sng">
              <a:highlight>
                <a:srgbClr val="FF0000"/>
              </a:highlight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3" y="713250"/>
            <a:ext cx="8896200" cy="15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00"/>
                </a:solidFill>
                <a:highlight>
                  <a:srgbClr val="0000FF"/>
                </a:highlight>
              </a:rPr>
              <a:t>~ மக்கள் தொகைக் கலவை என்பது பல்வேறு பண்புகளான வயது, பாலினம், திருமணநிலை,சாதி, மதம், மொழி, கல்வி, தொழில் போன்றவற்றை உள்ளடக்கியது. மக்கள் தொகை கலவை பற்றி </a:t>
            </a:r>
            <a:endParaRPr sz="1800" b="1" i="1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00"/>
                </a:solidFill>
                <a:highlight>
                  <a:srgbClr val="0000FF"/>
                </a:highlight>
              </a:rPr>
              <a:t>கற்பது சமூக-பொருளாதார மற்றும் மக்கள் தொகையின் அமைப்பை அறிய உதவுகிறது.</a:t>
            </a:r>
            <a:endParaRPr sz="1800" b="1" i="1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0" y="229665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highlight>
                  <a:srgbClr val="FF0000"/>
                </a:highlight>
              </a:rPr>
              <a:t>வயதுக் கலவை</a:t>
            </a:r>
            <a:endParaRPr sz="2400" b="1" u="sng">
              <a:highlight>
                <a:srgbClr val="FF0000"/>
              </a:highlight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307122" y="3085075"/>
            <a:ext cx="6919398" cy="205842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00FF"/>
                </a:solidFill>
              </a:rPr>
              <a:t>வயதுக் கலவை என்பது ஒரு நாட்டின்</a:t>
            </a:r>
            <a:endParaRPr sz="18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00FF"/>
                </a:solidFill>
              </a:rPr>
              <a:t>மக்கள் தொகையில் உள்ள பல்வேறு வயது </a:t>
            </a:r>
            <a:endParaRPr sz="18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00FF"/>
                </a:solidFill>
              </a:rPr>
              <a:t>பிரிவினர் எண்ணிக்கையை குறிக்கிறது.</a:t>
            </a:r>
            <a:endParaRPr sz="18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01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/>
          <p:nvPr/>
        </p:nvSpPr>
        <p:spPr>
          <a:xfrm>
            <a:off x="2" y="209266"/>
            <a:ext cx="7160508" cy="1503684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274E13"/>
                </a:solidFill>
              </a:rPr>
              <a:t>பாலின விகிதம்</a:t>
            </a:r>
            <a:endParaRPr sz="22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0000"/>
                </a:solidFill>
              </a:rPr>
              <a:t>பாலின விகிதம் என்பது மக்கள் தொகையில் </a:t>
            </a:r>
            <a:endParaRPr sz="18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0000"/>
                </a:solidFill>
              </a:rPr>
              <a:t>ஆயிரம் ஆண்களுக்கு உள்ள பெண்களின்</a:t>
            </a:r>
            <a:endParaRPr sz="18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0000"/>
                </a:solidFill>
              </a:rPr>
              <a:t>எண்ணிக்கையை குறிப்பதாகும்.</a:t>
            </a:r>
            <a:endParaRPr sz="1800" b="1" i="1">
              <a:solidFill>
                <a:srgbClr val="FF0000"/>
              </a:solidFill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0" y="1981025"/>
            <a:ext cx="8497980" cy="312087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0000"/>
                </a:solidFill>
              </a:rPr>
              <a:t>எழுத்தறிவு விகிதம்</a:t>
            </a:r>
            <a:endParaRPr sz="22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274E13"/>
                </a:solidFill>
              </a:rPr>
              <a:t>மக்கள் தொகை கணக்கெடுப்பின்படி 7 வயதிற்கு அதிகமான ஒருவர் ஏதாவதொரு மொழியைப் புரிந்துகொண்டு எழுதப் படிக்க தெரிந்தால் அவர் எழுத்தாறிவு பெற்றவர் ஆவார். இது மக்களின் தரத்தை அறியும் முக்கிய அளவு கோலாகும்.மொத்த மக்கள் தொகையில் எழுத்தறிவு பெற்ற மக்களின் எண்ணிக்கையே எழுத்தறிவு விகிதம் எனப்படும்.</a:t>
            </a:r>
            <a:endParaRPr sz="1800" b="1" i="1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</Words>
  <Application>Microsoft Office PowerPoint</Application>
  <PresentationFormat>On-screen Show (16:9)</PresentationFormat>
  <Paragraphs>179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</cp:revision>
  <dcterms:modified xsi:type="dcterms:W3CDTF">2023-04-24T11:42:50Z</dcterms:modified>
</cp:coreProperties>
</file>