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4" d="100"/>
          <a:sy n="104" d="100"/>
        </p:scale>
        <p:origin x="-396" y="2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6662532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8472fc3a8d4dbac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8472fc3a8d4dbac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18472fc3a8d4dbac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18472fc3a8d4dbac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18472fc3a8d4dbac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18472fc3a8d4dbac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18472fc3a8d4dbac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18472fc3a8d4dbac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e9ea27e3856ab95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3e9ea27e3856ab95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e9ea27e3856ab95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3e9ea27e3856ab95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18472fc3a8d4dbac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18472fc3a8d4dbac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18472fc3a8d4dbac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18472fc3a8d4dbac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18472fc3a8d4dbac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18472fc3a8d4dbac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1ffa0615a002016f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1ffa0615a002016f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3e9ea27e3856ab95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3e9ea27e3856ab95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8472fc3a8d4dbac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18472fc3a8d4dbac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8472fc3a8d4dbac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18472fc3a8d4dbac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18472fc3a8d4dbac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18472fc3a8d4dbac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e9ea27e3856ab95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3e9ea27e3856ab95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18472fc3a8d4dbac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18472fc3a8d4dbac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 l="4467" t="4796" r="3806" b="13209"/>
          <a:stretch/>
        </p:blipFill>
        <p:spPr>
          <a:xfrm>
            <a:off x="4753975" y="0"/>
            <a:ext cx="4390025" cy="2738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 rotWithShape="1">
          <a:blip r:embed="rId4">
            <a:alphaModFix/>
          </a:blip>
          <a:srcRect t="8596" b="61594"/>
          <a:stretch/>
        </p:blipFill>
        <p:spPr>
          <a:xfrm>
            <a:off x="4753975" y="2738650"/>
            <a:ext cx="4390025" cy="2404852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/>
        </p:nvSpPr>
        <p:spPr>
          <a:xfrm>
            <a:off x="591403" y="254765"/>
            <a:ext cx="7315200" cy="61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/>
              <a:t>வணக்கம்.</a:t>
            </a:r>
            <a:endParaRPr sz="2800" b="1"/>
          </a:p>
        </p:txBody>
      </p:sp>
      <p:sp>
        <p:nvSpPr>
          <p:cNvPr id="57" name="Google Shape;57;p13"/>
          <p:cNvSpPr txBox="1"/>
          <p:nvPr/>
        </p:nvSpPr>
        <p:spPr>
          <a:xfrm flipH="1">
            <a:off x="182100" y="1088250"/>
            <a:ext cx="4389900" cy="14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u="sng"/>
              <a:t>2.4 இந்தியா– வளங்கள் மற்றும் தொழிலகங்கள்.</a:t>
            </a:r>
            <a:endParaRPr sz="2800" b="1" u="sng"/>
          </a:p>
        </p:txBody>
      </p:sp>
      <p:sp>
        <p:nvSpPr>
          <p:cNvPr id="58" name="Google Shape;58;p13"/>
          <p:cNvSpPr txBox="1"/>
          <p:nvPr/>
        </p:nvSpPr>
        <p:spPr>
          <a:xfrm>
            <a:off x="182103" y="3415773"/>
            <a:ext cx="5386200" cy="105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/>
              <a:t>சமூக அறிவியல் (புவியியல்) (10).</a:t>
            </a:r>
            <a:endParaRPr sz="2800" b="1"/>
          </a:p>
        </p:txBody>
      </p:sp>
      <p:sp>
        <p:nvSpPr>
          <p:cNvPr id="2" name="TextBox 1"/>
          <p:cNvSpPr txBox="1"/>
          <p:nvPr/>
        </p:nvSpPr>
        <p:spPr>
          <a:xfrm>
            <a:off x="347472" y="2738650"/>
            <a:ext cx="401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5"/>
                </a:solidFill>
              </a:rPr>
              <a:t>www.Padasalai.Net</a:t>
            </a:r>
            <a:endParaRPr lang="en-US" sz="3200" dirty="0">
              <a:solidFill>
                <a:schemeClr val="accent5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22"/>
          <p:cNvSpPr txBox="1"/>
          <p:nvPr/>
        </p:nvSpPr>
        <p:spPr>
          <a:xfrm>
            <a:off x="0" y="0"/>
            <a:ext cx="5923200" cy="61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u="sng">
                <a:highlight>
                  <a:srgbClr val="E06666"/>
                </a:highlight>
              </a:rPr>
              <a:t>4.3 தொழிற்சாலைகள்</a:t>
            </a:r>
            <a:endParaRPr sz="2800" b="1" u="sng">
              <a:highlight>
                <a:srgbClr val="E06666"/>
              </a:highlight>
            </a:endParaRPr>
          </a:p>
        </p:txBody>
      </p:sp>
      <p:sp>
        <p:nvSpPr>
          <p:cNvPr id="118" name="Google Shape;118;p22"/>
          <p:cNvSpPr/>
          <p:nvPr/>
        </p:nvSpPr>
        <p:spPr>
          <a:xfrm>
            <a:off x="485400" y="799670"/>
            <a:ext cx="8173200" cy="4026900"/>
          </a:xfrm>
          <a:prstGeom prst="flowChartAlternateProcess">
            <a:avLst/>
          </a:prstGeom>
          <a:solidFill>
            <a:srgbClr val="FFD9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i="1">
                <a:solidFill>
                  <a:srgbClr val="073763"/>
                </a:solidFill>
              </a:rPr>
              <a:t>மூலப்பொருள்கள் இயந்திரங்களின் மூலம் உற்பத்தி பொருள்களாக மாற்றப்படும் இடங்களுக்கு தொழில்கள் என்று பெயர்.</a:t>
            </a:r>
            <a:endParaRPr sz="2200" b="1" i="1">
              <a:solidFill>
                <a:srgbClr val="07376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b="1"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i="1">
                <a:solidFill>
                  <a:srgbClr val="9900FF"/>
                </a:solidFill>
              </a:rPr>
              <a:t>மூலப்பொருட்கள் ஆதாரங்களின் அடிப்படையில் தொழிலங்களை மூன்று (3) வகைகளாகப் பிரிக்கலாம்.</a:t>
            </a:r>
            <a:endParaRPr sz="2200" b="1" i="1">
              <a:solidFill>
                <a:srgbClr val="9900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i="1"/>
              <a:t>1.வேளாண் சார்ந்த தொழிலகங்கள்</a:t>
            </a:r>
            <a:endParaRPr sz="2200" b="1"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i="1"/>
              <a:t>2.காடுகள் சார்ந்த தொழிலகங்கள்</a:t>
            </a:r>
            <a:endParaRPr sz="2200" b="1"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i="1"/>
              <a:t>3.கனிமம் சார்ந்த தொழிலகங்கள்.</a:t>
            </a:r>
            <a:endParaRPr sz="2200" b="1"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b="1" i="1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23"/>
          <p:cNvSpPr txBox="1"/>
          <p:nvPr/>
        </p:nvSpPr>
        <p:spPr>
          <a:xfrm>
            <a:off x="0" y="0"/>
            <a:ext cx="7369800" cy="61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u="sng">
                <a:solidFill>
                  <a:srgbClr val="980000"/>
                </a:solidFill>
                <a:highlight>
                  <a:srgbClr val="B7B7B7"/>
                </a:highlight>
              </a:rPr>
              <a:t>1.வேளாண் சார்ந்த தொழிலகங்கள்</a:t>
            </a:r>
            <a:endParaRPr sz="2800" b="1" u="sng">
              <a:solidFill>
                <a:srgbClr val="980000"/>
              </a:solidFill>
              <a:highlight>
                <a:srgbClr val="B7B7B7"/>
              </a:highlight>
            </a:endParaRPr>
          </a:p>
        </p:txBody>
      </p:sp>
      <p:sp>
        <p:nvSpPr>
          <p:cNvPr id="125" name="Google Shape;125;p23"/>
          <p:cNvSpPr txBox="1"/>
          <p:nvPr/>
        </p:nvSpPr>
        <p:spPr>
          <a:xfrm>
            <a:off x="223701" y="617700"/>
            <a:ext cx="8920200" cy="14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>
                <a:highlight>
                  <a:srgbClr val="CCCCCC"/>
                </a:highlight>
              </a:rPr>
              <a:t>அ.பருத்தி நெசவாலைகள்</a:t>
            </a:r>
            <a:endParaRPr sz="2000" b="1" i="1">
              <a:highlight>
                <a:srgbClr val="CCCCCC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>
                <a:highlight>
                  <a:srgbClr val="CCCCCC"/>
                </a:highlight>
              </a:rPr>
              <a:t>ஆ.சணல் ஆலைகள்</a:t>
            </a:r>
            <a:endParaRPr sz="2000" b="1" i="1">
              <a:highlight>
                <a:srgbClr val="CCCCCC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>
                <a:highlight>
                  <a:srgbClr val="CCCCCC"/>
                </a:highlight>
              </a:rPr>
              <a:t>இ.பட்டு நெசவாலைகள்</a:t>
            </a:r>
            <a:endParaRPr sz="2000" b="1" i="1">
              <a:highlight>
                <a:srgbClr val="CCCCCC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>
                <a:highlight>
                  <a:srgbClr val="CCCCCC"/>
                </a:highlight>
              </a:rPr>
              <a:t>ஈ.சர்க்கரை ஆலை.</a:t>
            </a:r>
            <a:endParaRPr sz="2000" b="1" i="1">
              <a:highlight>
                <a:srgbClr val="CCCCCC"/>
              </a:highlight>
            </a:endParaRPr>
          </a:p>
        </p:txBody>
      </p:sp>
      <p:sp>
        <p:nvSpPr>
          <p:cNvPr id="126" name="Google Shape;126;p23"/>
          <p:cNvSpPr txBox="1"/>
          <p:nvPr/>
        </p:nvSpPr>
        <p:spPr>
          <a:xfrm>
            <a:off x="0" y="2033700"/>
            <a:ext cx="7870200" cy="61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u="sng">
                <a:solidFill>
                  <a:srgbClr val="980000"/>
                </a:solidFill>
                <a:highlight>
                  <a:srgbClr val="B7B7B7"/>
                </a:highlight>
              </a:rPr>
              <a:t>2.காடுகள் சார்ந்த தொழிலகங்கள்</a:t>
            </a:r>
            <a:endParaRPr sz="2800" b="1" u="sng">
              <a:solidFill>
                <a:srgbClr val="980000"/>
              </a:solidFill>
              <a:highlight>
                <a:srgbClr val="B7B7B7"/>
              </a:highlight>
            </a:endParaRPr>
          </a:p>
        </p:txBody>
      </p:sp>
      <p:sp>
        <p:nvSpPr>
          <p:cNvPr id="127" name="Google Shape;127;p23"/>
          <p:cNvSpPr txBox="1"/>
          <p:nvPr/>
        </p:nvSpPr>
        <p:spPr>
          <a:xfrm>
            <a:off x="279600" y="2651394"/>
            <a:ext cx="68106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>
                <a:highlight>
                  <a:srgbClr val="CCCCCC"/>
                </a:highlight>
              </a:rPr>
              <a:t>அ.காகிதத் தொழிற்சாலைகள்</a:t>
            </a:r>
            <a:endParaRPr sz="2000" b="1" i="1">
              <a:highlight>
                <a:srgbClr val="CCCCCC"/>
              </a:highlight>
            </a:endParaRPr>
          </a:p>
        </p:txBody>
      </p:sp>
      <p:sp>
        <p:nvSpPr>
          <p:cNvPr id="128" name="Google Shape;128;p23"/>
          <p:cNvSpPr txBox="1"/>
          <p:nvPr/>
        </p:nvSpPr>
        <p:spPr>
          <a:xfrm>
            <a:off x="0" y="3390300"/>
            <a:ext cx="8238000" cy="61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u="sng">
                <a:solidFill>
                  <a:srgbClr val="980000"/>
                </a:solidFill>
                <a:highlight>
                  <a:srgbClr val="B7B7B7"/>
                </a:highlight>
              </a:rPr>
              <a:t>3.கனிமம் சார்ந்த தொழிலகங்கள்</a:t>
            </a:r>
            <a:endParaRPr sz="2800" b="1" u="sng">
              <a:solidFill>
                <a:srgbClr val="980000"/>
              </a:solidFill>
              <a:highlight>
                <a:srgbClr val="B7B7B7"/>
              </a:highlight>
            </a:endParaRPr>
          </a:p>
        </p:txBody>
      </p:sp>
      <p:sp>
        <p:nvSpPr>
          <p:cNvPr id="129" name="Google Shape;129;p23"/>
          <p:cNvSpPr txBox="1"/>
          <p:nvPr/>
        </p:nvSpPr>
        <p:spPr>
          <a:xfrm>
            <a:off x="223700" y="4254300"/>
            <a:ext cx="82380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>
                <a:highlight>
                  <a:srgbClr val="CCCCCC"/>
                </a:highlight>
              </a:rPr>
              <a:t>அ.இரும்பு எஃகு தொழிற்சாலைகள்</a:t>
            </a:r>
            <a:endParaRPr sz="2000" b="1" i="1">
              <a:highlight>
                <a:srgbClr val="CCCCCC"/>
              </a:highlight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24"/>
          <p:cNvPicPr preferRelativeResize="0"/>
          <p:nvPr/>
        </p:nvPicPr>
        <p:blipFill rotWithShape="1">
          <a:blip r:embed="rId3">
            <a:alphaModFix/>
          </a:blip>
          <a:srcRect l="9066" t="24068" r="6673" b="19711"/>
          <a:stretch/>
        </p:blipFill>
        <p:spPr>
          <a:xfrm>
            <a:off x="586950" y="0"/>
            <a:ext cx="812487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25"/>
          <p:cNvPicPr preferRelativeResize="0"/>
          <p:nvPr/>
        </p:nvPicPr>
        <p:blipFill rotWithShape="1">
          <a:blip r:embed="rId3">
            <a:alphaModFix/>
          </a:blip>
          <a:srcRect l="7489" t="57264" r="8455" b="18383"/>
          <a:stretch/>
        </p:blipFill>
        <p:spPr>
          <a:xfrm>
            <a:off x="0" y="0"/>
            <a:ext cx="914400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26"/>
          <p:cNvPicPr preferRelativeResize="0"/>
          <p:nvPr/>
        </p:nvPicPr>
        <p:blipFill rotWithShape="1">
          <a:blip r:embed="rId3">
            <a:alphaModFix/>
          </a:blip>
          <a:srcRect l="3029" t="24522" r="2013" b="53679"/>
          <a:stretch/>
        </p:blipFill>
        <p:spPr>
          <a:xfrm>
            <a:off x="636900" y="0"/>
            <a:ext cx="797937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1" cy="5154342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7"/>
          <p:cNvSpPr txBox="1"/>
          <p:nvPr/>
        </p:nvSpPr>
        <p:spPr>
          <a:xfrm>
            <a:off x="0" y="0"/>
            <a:ext cx="4572000" cy="105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u="sng">
                <a:solidFill>
                  <a:srgbClr val="980000"/>
                </a:solidFill>
                <a:highlight>
                  <a:srgbClr val="B7B7B7"/>
                </a:highlight>
              </a:rPr>
              <a:t>இன்னப் பிற தொழிற்சாலைகள்</a:t>
            </a:r>
            <a:endParaRPr sz="2800" b="1" u="sng">
              <a:solidFill>
                <a:srgbClr val="980000"/>
              </a:solidFill>
              <a:highlight>
                <a:srgbClr val="B7B7B7"/>
              </a:highlight>
            </a:endParaRPr>
          </a:p>
        </p:txBody>
      </p:sp>
      <p:sp>
        <p:nvSpPr>
          <p:cNvPr id="151" name="Google Shape;151;p27"/>
          <p:cNvSpPr txBox="1"/>
          <p:nvPr/>
        </p:nvSpPr>
        <p:spPr>
          <a:xfrm>
            <a:off x="0" y="969625"/>
            <a:ext cx="4021500" cy="213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1">
                <a:highlight>
                  <a:srgbClr val="CCCCCC"/>
                </a:highlight>
              </a:rPr>
              <a:t>அ.வாகனத் தானியங்கி தொழிலகங்கள்</a:t>
            </a:r>
            <a:endParaRPr sz="1800" b="1" i="1">
              <a:highlight>
                <a:srgbClr val="CCCCCC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1">
                <a:highlight>
                  <a:srgbClr val="CCCCCC"/>
                </a:highlight>
              </a:rPr>
              <a:t>ஆ.மின்னியல் மற்றும் மின்னணுவியல் தொழிலகங்கள்</a:t>
            </a:r>
            <a:endParaRPr sz="1800" b="1" i="1">
              <a:highlight>
                <a:srgbClr val="CCCCCC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1">
                <a:highlight>
                  <a:srgbClr val="CCCCCC"/>
                </a:highlight>
              </a:rPr>
              <a:t>இ.மென்பொருள் தொழிலகங்கள்.</a:t>
            </a:r>
            <a:endParaRPr sz="1800" b="1" i="1">
              <a:highlight>
                <a:srgbClr val="CCCCCC"/>
              </a:highlight>
            </a:endParaRPr>
          </a:p>
        </p:txBody>
      </p:sp>
      <p:pic>
        <p:nvPicPr>
          <p:cNvPr id="152" name="Google Shape;152;p27"/>
          <p:cNvPicPr preferRelativeResize="0"/>
          <p:nvPr/>
        </p:nvPicPr>
        <p:blipFill rotWithShape="1">
          <a:blip r:embed="rId4">
            <a:alphaModFix/>
          </a:blip>
          <a:srcRect l="4240" t="23852" r="3983" b="13639"/>
          <a:stretch/>
        </p:blipFill>
        <p:spPr>
          <a:xfrm>
            <a:off x="4021550" y="0"/>
            <a:ext cx="5122451" cy="5154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7"/>
          <p:cNvPicPr preferRelativeResize="0"/>
          <p:nvPr/>
        </p:nvPicPr>
        <p:blipFill rotWithShape="1">
          <a:blip r:embed="rId5">
            <a:alphaModFix/>
          </a:blip>
          <a:srcRect l="7009" t="43164" r="4267" b="37175"/>
          <a:stretch/>
        </p:blipFill>
        <p:spPr>
          <a:xfrm>
            <a:off x="63700" y="3107125"/>
            <a:ext cx="4330876" cy="20363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28"/>
          <p:cNvSpPr txBox="1"/>
          <p:nvPr/>
        </p:nvSpPr>
        <p:spPr>
          <a:xfrm>
            <a:off x="0" y="0"/>
            <a:ext cx="5586900" cy="529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 u="sng">
                <a:solidFill>
                  <a:srgbClr val="980000"/>
                </a:solidFill>
                <a:highlight>
                  <a:srgbClr val="B7B7B7"/>
                </a:highlight>
              </a:rPr>
              <a:t>இந்தியத் தொழிலகங்கள்</a:t>
            </a:r>
            <a:endParaRPr sz="2000" b="1" i="1" u="sng">
              <a:solidFill>
                <a:srgbClr val="980000"/>
              </a:solidFill>
              <a:highlight>
                <a:srgbClr val="B7B7B7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 u="sng">
                <a:solidFill>
                  <a:srgbClr val="980000"/>
                </a:solidFill>
                <a:highlight>
                  <a:srgbClr val="B7B7B7"/>
                </a:highlight>
              </a:rPr>
              <a:t>எதிர்கொள்ளும் முக்கிய சவால்கள்:</a:t>
            </a:r>
            <a:endParaRPr sz="2000" b="1" i="1" u="sng">
              <a:solidFill>
                <a:srgbClr val="980000"/>
              </a:solidFill>
              <a:highlight>
                <a:srgbClr val="B7B7B7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i="1">
              <a:solidFill>
                <a:srgbClr val="073763"/>
              </a:solidFill>
              <a:highlight>
                <a:srgbClr val="CCCCCC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1">
                <a:solidFill>
                  <a:srgbClr val="073763"/>
                </a:solidFill>
                <a:highlight>
                  <a:srgbClr val="CCCCCC"/>
                </a:highlight>
              </a:rPr>
              <a:t> மின் பற்றாக்குறை மற்றும் சீரற்ற மின் வினியோகம்</a:t>
            </a:r>
            <a:endParaRPr sz="1800" b="1" i="1">
              <a:solidFill>
                <a:srgbClr val="073763"/>
              </a:solidFill>
              <a:highlight>
                <a:srgbClr val="CCCCCC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1">
                <a:solidFill>
                  <a:srgbClr val="073763"/>
                </a:solidFill>
                <a:highlight>
                  <a:srgbClr val="CCCCCC"/>
                </a:highlight>
              </a:rPr>
              <a:t> தொழிலகங்கள் நிறுவுவதற்கு ஏற்ற பரந்த நிலப்பரப்பு இல்லாமை</a:t>
            </a:r>
            <a:endParaRPr sz="1800" b="1" i="1">
              <a:solidFill>
                <a:srgbClr val="073763"/>
              </a:solidFill>
              <a:highlight>
                <a:srgbClr val="CCCCCC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1">
                <a:solidFill>
                  <a:srgbClr val="073763"/>
                </a:solidFill>
                <a:highlight>
                  <a:srgbClr val="CCCCCC"/>
                </a:highlight>
              </a:rPr>
              <a:t> கடன் பெருவதில் உள்ள நடைமுறை சிக்கல்கள்.</a:t>
            </a:r>
            <a:endParaRPr sz="1800" b="1" i="1">
              <a:solidFill>
                <a:srgbClr val="073763"/>
              </a:solidFill>
              <a:highlight>
                <a:srgbClr val="CCCCCC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1">
                <a:solidFill>
                  <a:srgbClr val="073763"/>
                </a:solidFill>
                <a:highlight>
                  <a:srgbClr val="CCCCCC"/>
                </a:highlight>
              </a:rPr>
              <a:t> கடனுக்கான அதிக வட்டி விகிதம்.</a:t>
            </a:r>
            <a:endParaRPr sz="1800" b="1" i="1">
              <a:solidFill>
                <a:srgbClr val="073763"/>
              </a:solidFill>
              <a:highlight>
                <a:srgbClr val="CCCCCC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1">
                <a:solidFill>
                  <a:srgbClr val="073763"/>
                </a:solidFill>
                <a:highlight>
                  <a:srgbClr val="CCCCCC"/>
                </a:highlight>
              </a:rPr>
              <a:t> மலிவான ஊதியத்திற்கு வேலையாட்கள் </a:t>
            </a:r>
            <a:endParaRPr sz="1800" b="1" i="1">
              <a:solidFill>
                <a:srgbClr val="073763"/>
              </a:solidFill>
              <a:highlight>
                <a:srgbClr val="CCCCCC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1">
                <a:solidFill>
                  <a:srgbClr val="073763"/>
                </a:solidFill>
                <a:highlight>
                  <a:srgbClr val="CCCCCC"/>
                </a:highlight>
              </a:rPr>
              <a:t>கிடைக்காமை.</a:t>
            </a:r>
            <a:endParaRPr sz="1800" b="1" i="1">
              <a:solidFill>
                <a:srgbClr val="073763"/>
              </a:solidFill>
              <a:highlight>
                <a:srgbClr val="CCCCCC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1">
                <a:solidFill>
                  <a:srgbClr val="073763"/>
                </a:solidFill>
                <a:highlight>
                  <a:srgbClr val="CCCCCC"/>
                </a:highlight>
              </a:rPr>
              <a:t> ஊழியர்களுக்கான தொழில்நுட்ப மற்றும் தொழில்முறை பயிற்சிகள் இல்லாமை.</a:t>
            </a:r>
            <a:endParaRPr sz="1800" b="1" i="1">
              <a:solidFill>
                <a:srgbClr val="073763"/>
              </a:solidFill>
              <a:highlight>
                <a:srgbClr val="CCCCCC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1">
                <a:solidFill>
                  <a:srgbClr val="073763"/>
                </a:solidFill>
                <a:highlight>
                  <a:srgbClr val="CCCCCC"/>
                </a:highlight>
              </a:rPr>
              <a:t> தொழிற்பேட்டைகளுக்கருகில் வசிப்பதற்கு ஏற்ற சூழல் இல்லாமை.</a:t>
            </a:r>
            <a:endParaRPr sz="1800" b="1" i="1">
              <a:solidFill>
                <a:srgbClr val="073763"/>
              </a:solidFill>
              <a:highlight>
                <a:srgbClr val="CCCCCC"/>
              </a:highlight>
            </a:endParaRPr>
          </a:p>
        </p:txBody>
      </p:sp>
      <p:pic>
        <p:nvPicPr>
          <p:cNvPr id="160" name="Google Shape;160;p28"/>
          <p:cNvPicPr preferRelativeResize="0"/>
          <p:nvPr/>
        </p:nvPicPr>
        <p:blipFill rotWithShape="1">
          <a:blip r:embed="rId4">
            <a:alphaModFix/>
          </a:blip>
          <a:srcRect l="6013" t="22251" r="13697" b="19727"/>
          <a:stretch/>
        </p:blipFill>
        <p:spPr>
          <a:xfrm>
            <a:off x="5395425" y="0"/>
            <a:ext cx="374857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27358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/>
        </p:nvSpPr>
        <p:spPr>
          <a:xfrm>
            <a:off x="0" y="0"/>
            <a:ext cx="3000000" cy="61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u="sng">
                <a:highlight>
                  <a:srgbClr val="E06666"/>
                </a:highlight>
              </a:rPr>
              <a:t>அறிமுகம்.</a:t>
            </a:r>
            <a:endParaRPr sz="2800" b="1" u="sng">
              <a:highlight>
                <a:srgbClr val="E06666"/>
              </a:highlight>
            </a:endParaRPr>
          </a:p>
        </p:txBody>
      </p:sp>
      <p:sp>
        <p:nvSpPr>
          <p:cNvPr id="64" name="Google Shape;64;p14"/>
          <p:cNvSpPr/>
          <p:nvPr/>
        </p:nvSpPr>
        <p:spPr>
          <a:xfrm>
            <a:off x="222900" y="776550"/>
            <a:ext cx="8698200" cy="4073100"/>
          </a:xfrm>
          <a:prstGeom prst="bevel">
            <a:avLst>
              <a:gd name="adj" fmla="val 12500"/>
            </a:avLst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>
                <a:solidFill>
                  <a:srgbClr val="0C343D"/>
                </a:solidFill>
                <a:highlight>
                  <a:srgbClr val="CCCCCC"/>
                </a:highlight>
              </a:rPr>
              <a:t>இயற்கையிலிருந்து பெறப்பட்டு </a:t>
            </a:r>
            <a:endParaRPr sz="2000" b="1" i="1">
              <a:solidFill>
                <a:srgbClr val="0C343D"/>
              </a:solidFill>
              <a:highlight>
                <a:srgbClr val="CCCCCC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>
                <a:solidFill>
                  <a:srgbClr val="0C343D"/>
                </a:solidFill>
                <a:highlight>
                  <a:srgbClr val="CCCCCC"/>
                </a:highlight>
              </a:rPr>
              <a:t>உயிரினங்களால் பயன்படுத்தப்படும் </a:t>
            </a:r>
            <a:endParaRPr sz="2000" b="1" i="1">
              <a:solidFill>
                <a:srgbClr val="0C343D"/>
              </a:solidFill>
              <a:highlight>
                <a:srgbClr val="CCCCCC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>
                <a:solidFill>
                  <a:srgbClr val="0C343D"/>
                </a:solidFill>
                <a:highlight>
                  <a:srgbClr val="CCCCCC"/>
                </a:highlight>
              </a:rPr>
              <a:t>அனைத்து வளங்களும் 'இயற்கை வளம்’ </a:t>
            </a:r>
            <a:endParaRPr sz="2000" b="1" i="1">
              <a:solidFill>
                <a:srgbClr val="0C343D"/>
              </a:solidFill>
              <a:highlight>
                <a:srgbClr val="CCCCCC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>
                <a:solidFill>
                  <a:srgbClr val="0C343D"/>
                </a:solidFill>
                <a:highlight>
                  <a:srgbClr val="CCCCCC"/>
                </a:highlight>
              </a:rPr>
              <a:t>என்று அழைக்கப்படுகிறது.மூலப்பொருட்களை உற்பத்தி பொருள்களாக மாற்றும் பணியினை மேற்கொள்ளும் தொழிற்சாலைகள் நாட்டின் வளர்ச்சியில் முக்கியமானப் பங்கினை வகிக்கிறன.இப்பாடத்தில் இவைகளைப் பற்றி விரிவாகப் பார்ப்போம்.</a:t>
            </a:r>
            <a:endParaRPr sz="2000" b="1" i="1">
              <a:solidFill>
                <a:srgbClr val="0C343D"/>
              </a:solidFill>
              <a:highlight>
                <a:srgbClr val="CCCCCC"/>
              </a:highligh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5"/>
          <p:cNvSpPr txBox="1"/>
          <p:nvPr/>
        </p:nvSpPr>
        <p:spPr>
          <a:xfrm>
            <a:off x="0" y="0"/>
            <a:ext cx="6696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u="sng">
                <a:highlight>
                  <a:srgbClr val="E06666"/>
                </a:highlight>
              </a:rPr>
              <a:t>4.1 கனிம வளங்கள்</a:t>
            </a:r>
            <a:endParaRPr sz="3000" b="1" u="sng">
              <a:highlight>
                <a:srgbClr val="E06666"/>
              </a:highlight>
            </a:endParaRPr>
          </a:p>
        </p:txBody>
      </p:sp>
      <p:sp>
        <p:nvSpPr>
          <p:cNvPr id="71" name="Google Shape;71;p15"/>
          <p:cNvSpPr txBox="1"/>
          <p:nvPr/>
        </p:nvSpPr>
        <p:spPr>
          <a:xfrm>
            <a:off x="0" y="847950"/>
            <a:ext cx="9144000" cy="186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i="1">
                <a:solidFill>
                  <a:srgbClr val="4C1130"/>
                </a:solidFill>
                <a:highlight>
                  <a:srgbClr val="D5A6BD"/>
                </a:highlight>
              </a:rPr>
              <a:t>∆ ஒரு குறிப்பிட்டவேதியியல் மற்றும் இயற்பியல் பண்புகளைக் கொண்ட உயிருள்ள மற்றும்  உயிரற்ற இயற்கை மூலங்கள் கனிமங்கள் ஆகும்.புவியிலிருந்து கனிமங்களை அகழ்ந்தெடுக்கும் முறைக்கு சுரங்கத் தொழில் என்று பெயர்.</a:t>
            </a:r>
            <a:endParaRPr sz="2200" b="1" i="1">
              <a:solidFill>
                <a:srgbClr val="4C1130"/>
              </a:solidFill>
              <a:highlight>
                <a:srgbClr val="D5A6BD"/>
              </a:highlight>
            </a:endParaRPr>
          </a:p>
        </p:txBody>
      </p:sp>
      <p:sp>
        <p:nvSpPr>
          <p:cNvPr id="72" name="Google Shape;72;p15"/>
          <p:cNvSpPr txBox="1"/>
          <p:nvPr/>
        </p:nvSpPr>
        <p:spPr>
          <a:xfrm>
            <a:off x="0" y="2716050"/>
            <a:ext cx="9426000" cy="15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i="1">
                <a:solidFill>
                  <a:srgbClr val="434343"/>
                </a:solidFill>
                <a:highlight>
                  <a:srgbClr val="C27BA0"/>
                </a:highlight>
              </a:rPr>
              <a:t>∆ ஆழம் குறைந்த புவியோட்டிற்கு அருகில் உள்ள</a:t>
            </a:r>
            <a:endParaRPr sz="2200" b="1" i="1">
              <a:solidFill>
                <a:srgbClr val="434343"/>
              </a:solidFill>
              <a:highlight>
                <a:srgbClr val="C27BA0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i="1">
                <a:solidFill>
                  <a:srgbClr val="434343"/>
                </a:solidFill>
                <a:highlight>
                  <a:srgbClr val="C27BA0"/>
                </a:highlight>
              </a:rPr>
              <a:t>சுரங்கங்கள் திறந்தவெளிச் சுரங்கங்கள் என்றும் ஆழமாக உள்ள சுரங்கங்கள் ஆழ்ச் சுரங்கங்கள் </a:t>
            </a:r>
            <a:endParaRPr sz="2200" b="1" i="1">
              <a:solidFill>
                <a:srgbClr val="434343"/>
              </a:solidFill>
              <a:highlight>
                <a:srgbClr val="C27BA0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i="1">
                <a:solidFill>
                  <a:srgbClr val="434343"/>
                </a:solidFill>
                <a:highlight>
                  <a:srgbClr val="C27BA0"/>
                </a:highlight>
              </a:rPr>
              <a:t>என்றும் அழைக்கப்படுகின்றன.</a:t>
            </a:r>
            <a:endParaRPr sz="2200" b="1" i="1">
              <a:solidFill>
                <a:srgbClr val="434343"/>
              </a:solidFill>
              <a:highlight>
                <a:srgbClr val="C27BA0"/>
              </a:highligh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6"/>
          <p:cNvPicPr preferRelativeResize="0"/>
          <p:nvPr/>
        </p:nvPicPr>
        <p:blipFill rotWithShape="1">
          <a:blip r:embed="rId3">
            <a:alphaModFix/>
          </a:blip>
          <a:srcRect l="14147" t="35377" r="11547" b="30168"/>
          <a:stretch/>
        </p:blipFill>
        <p:spPr>
          <a:xfrm>
            <a:off x="0" y="0"/>
            <a:ext cx="49842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6"/>
          <p:cNvPicPr preferRelativeResize="0"/>
          <p:nvPr/>
        </p:nvPicPr>
        <p:blipFill rotWithShape="1">
          <a:blip r:embed="rId4">
            <a:alphaModFix/>
          </a:blip>
          <a:srcRect l="9990" t="16866" r="15064" b="64009"/>
          <a:stretch/>
        </p:blipFill>
        <p:spPr>
          <a:xfrm>
            <a:off x="4984200" y="0"/>
            <a:ext cx="4159801" cy="257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6"/>
          <p:cNvPicPr preferRelativeResize="0"/>
          <p:nvPr/>
        </p:nvPicPr>
        <p:blipFill rotWithShape="1">
          <a:blip r:embed="rId4">
            <a:alphaModFix/>
          </a:blip>
          <a:srcRect l="11090" t="66014" r="21163" b="15496"/>
          <a:stretch/>
        </p:blipFill>
        <p:spPr>
          <a:xfrm>
            <a:off x="4984200" y="2571750"/>
            <a:ext cx="4159801" cy="257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36237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7"/>
          <p:cNvSpPr txBox="1"/>
          <p:nvPr/>
        </p:nvSpPr>
        <p:spPr>
          <a:xfrm>
            <a:off x="0" y="0"/>
            <a:ext cx="7197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u="sng">
                <a:solidFill>
                  <a:srgbClr val="980000"/>
                </a:solidFill>
                <a:highlight>
                  <a:srgbClr val="B7B7B7"/>
                </a:highlight>
              </a:rPr>
              <a:t>கனிமங்களின் வகைகள்</a:t>
            </a:r>
            <a:endParaRPr sz="3000" b="1" u="sng">
              <a:solidFill>
                <a:srgbClr val="980000"/>
              </a:solidFill>
              <a:highlight>
                <a:srgbClr val="B7B7B7"/>
              </a:highlight>
            </a:endParaRPr>
          </a:p>
        </p:txBody>
      </p:sp>
      <p:sp>
        <p:nvSpPr>
          <p:cNvPr id="86" name="Google Shape;86;p17"/>
          <p:cNvSpPr/>
          <p:nvPr/>
        </p:nvSpPr>
        <p:spPr>
          <a:xfrm>
            <a:off x="4880075" y="646500"/>
            <a:ext cx="4482300" cy="4497000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u="sng">
                <a:solidFill>
                  <a:srgbClr val="274E13"/>
                </a:solidFill>
              </a:rPr>
              <a:t>அ.உலோகக் கனிமங்கள்</a:t>
            </a:r>
            <a:endParaRPr sz="2000" b="1" u="sng">
              <a:solidFill>
                <a:srgbClr val="274E1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>
                <a:solidFill>
                  <a:srgbClr val="274E13"/>
                </a:solidFill>
              </a:rPr>
              <a:t>1.இரும்புத் தாது</a:t>
            </a:r>
            <a:endParaRPr sz="2000" b="1" i="1">
              <a:solidFill>
                <a:srgbClr val="274E1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>
                <a:solidFill>
                  <a:srgbClr val="274E13"/>
                </a:solidFill>
              </a:rPr>
              <a:t>2.மாங்கனீசு</a:t>
            </a:r>
            <a:endParaRPr sz="2000" b="1" i="1">
              <a:solidFill>
                <a:srgbClr val="274E1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>
                <a:solidFill>
                  <a:srgbClr val="274E13"/>
                </a:solidFill>
              </a:rPr>
              <a:t>3.தாமிரம்</a:t>
            </a:r>
            <a:endParaRPr sz="2000" b="1" i="1">
              <a:solidFill>
                <a:srgbClr val="274E1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>
                <a:solidFill>
                  <a:srgbClr val="274E13"/>
                </a:solidFill>
              </a:rPr>
              <a:t>4.பாக்சைட்</a:t>
            </a:r>
            <a:endParaRPr sz="2000" b="1" i="1">
              <a:solidFill>
                <a:srgbClr val="274E1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i="1">
              <a:solidFill>
                <a:srgbClr val="274E1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u="sng">
                <a:solidFill>
                  <a:srgbClr val="274E13"/>
                </a:solidFill>
              </a:rPr>
              <a:t>ஆ.அலோகக் கனிமங்கள்</a:t>
            </a:r>
            <a:endParaRPr sz="2000" b="1" u="sng">
              <a:solidFill>
                <a:srgbClr val="274E1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>
                <a:solidFill>
                  <a:srgbClr val="274E13"/>
                </a:solidFill>
              </a:rPr>
              <a:t>1.மைக்கா</a:t>
            </a:r>
            <a:endParaRPr sz="2000" b="1" i="1">
              <a:solidFill>
                <a:srgbClr val="274E1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>
                <a:solidFill>
                  <a:srgbClr val="274E13"/>
                </a:solidFill>
              </a:rPr>
              <a:t>2.சுண்ணாம்புக் கல்</a:t>
            </a:r>
            <a:endParaRPr sz="2000" b="1" i="1">
              <a:solidFill>
                <a:srgbClr val="274E1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>
                <a:solidFill>
                  <a:srgbClr val="274E13"/>
                </a:solidFill>
              </a:rPr>
              <a:t>3.ஜிப்சம்</a:t>
            </a:r>
            <a:endParaRPr sz="2000" b="1" i="1">
              <a:solidFill>
                <a:srgbClr val="274E13"/>
              </a:solidFill>
            </a:endParaRPr>
          </a:p>
        </p:txBody>
      </p:sp>
      <p:sp>
        <p:nvSpPr>
          <p:cNvPr id="87" name="Google Shape;87;p17"/>
          <p:cNvSpPr/>
          <p:nvPr/>
        </p:nvSpPr>
        <p:spPr>
          <a:xfrm>
            <a:off x="0" y="646500"/>
            <a:ext cx="4977000" cy="4497000"/>
          </a:xfrm>
          <a:prstGeom prst="rightArrow">
            <a:avLst>
              <a:gd name="adj1" fmla="val 50000"/>
              <a:gd name="adj2" fmla="val 39157"/>
            </a:avLst>
          </a:prstGeom>
          <a:solidFill>
            <a:schemeClr val="accen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1" i="1">
                <a:solidFill>
                  <a:srgbClr val="274E13"/>
                </a:solidFill>
                <a:highlight>
                  <a:srgbClr val="B7B7B7"/>
                </a:highlight>
              </a:rPr>
              <a:t>வேதியியல் மற்றும் இயற்பியல் பண்புகளின் </a:t>
            </a:r>
            <a:endParaRPr sz="1800" b="1" i="1">
              <a:solidFill>
                <a:srgbClr val="274E13"/>
              </a:solidFill>
              <a:highlight>
                <a:srgbClr val="B7B7B7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1" i="1">
                <a:solidFill>
                  <a:srgbClr val="274E13"/>
                </a:solidFill>
                <a:highlight>
                  <a:srgbClr val="B7B7B7"/>
                </a:highlight>
              </a:rPr>
              <a:t>அடிப்படையில் கனிமங்கள் இரண்டு பெரும் </a:t>
            </a:r>
            <a:endParaRPr sz="1800" b="1" i="1">
              <a:solidFill>
                <a:srgbClr val="274E13"/>
              </a:solidFill>
              <a:highlight>
                <a:srgbClr val="B7B7B7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1" i="1">
                <a:solidFill>
                  <a:srgbClr val="274E13"/>
                </a:solidFill>
                <a:highlight>
                  <a:srgbClr val="B7B7B7"/>
                </a:highlight>
              </a:rPr>
              <a:t>பிரிவுகளாக வகைப்படுத்தப்படுகின்றன.</a:t>
            </a:r>
            <a:endParaRPr sz="18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8"/>
          <p:cNvPicPr preferRelativeResize="0"/>
          <p:nvPr/>
        </p:nvPicPr>
        <p:blipFill rotWithShape="1">
          <a:blip r:embed="rId3">
            <a:alphaModFix/>
          </a:blip>
          <a:srcRect l="8427" t="31452" r="8783" b="15615"/>
          <a:stretch/>
        </p:blipFill>
        <p:spPr>
          <a:xfrm>
            <a:off x="391225" y="0"/>
            <a:ext cx="836154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1" cy="5304425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9"/>
          <p:cNvSpPr txBox="1"/>
          <p:nvPr/>
        </p:nvSpPr>
        <p:spPr>
          <a:xfrm>
            <a:off x="0" y="0"/>
            <a:ext cx="6223500" cy="61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u="sng">
                <a:highlight>
                  <a:srgbClr val="E06666"/>
                </a:highlight>
              </a:rPr>
              <a:t>4.2 ஆற்றல் வளங்கள்</a:t>
            </a:r>
            <a:endParaRPr sz="2800" b="1" u="sng">
              <a:highlight>
                <a:srgbClr val="E06666"/>
              </a:highlight>
            </a:endParaRPr>
          </a:p>
        </p:txBody>
      </p:sp>
      <p:sp>
        <p:nvSpPr>
          <p:cNvPr id="99" name="Google Shape;99;p19"/>
          <p:cNvSpPr/>
          <p:nvPr/>
        </p:nvSpPr>
        <p:spPr>
          <a:xfrm>
            <a:off x="4756775" y="160800"/>
            <a:ext cx="4387200" cy="4982700"/>
          </a:xfrm>
          <a:prstGeom prst="rect">
            <a:avLst/>
          </a:prstGeom>
          <a:solidFill>
            <a:schemeClr val="accent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1" u="sng">
                <a:solidFill>
                  <a:srgbClr val="FFFF00"/>
                </a:solidFill>
              </a:rPr>
              <a:t>புதுப்பிக்கக்கூடிய வளம் </a:t>
            </a:r>
            <a:endParaRPr sz="1800" b="1" i="1" u="sng">
              <a:solidFill>
                <a:srgbClr val="FFFF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1"/>
              <a:t>∆நிலக்கரி</a:t>
            </a:r>
            <a:endParaRPr sz="1800" b="1"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1"/>
              <a:t>∆பெட்ரோலியம்/ கச்சா எண்ணெய்</a:t>
            </a:r>
            <a:endParaRPr sz="1800" b="1"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1"/>
              <a:t>∆இயற்ககை எரிவாயு </a:t>
            </a:r>
            <a:endParaRPr sz="1800" b="1"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1" u="sng">
                <a:solidFill>
                  <a:srgbClr val="FFFF00"/>
                </a:solidFill>
              </a:rPr>
              <a:t>மரபு சார் ஆற்றல் வளம்</a:t>
            </a:r>
            <a:endParaRPr sz="1800" b="1" i="1" u="sng">
              <a:solidFill>
                <a:srgbClr val="FFFF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1"/>
              <a:t>∆அனல் மின் ஆற்றல்</a:t>
            </a:r>
            <a:endParaRPr sz="1800" b="1"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1"/>
              <a:t>∆அணு ஆற்றல்</a:t>
            </a:r>
            <a:endParaRPr sz="1800" b="1"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i="1" u="sng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1" u="sng">
                <a:solidFill>
                  <a:srgbClr val="FFFF00"/>
                </a:solidFill>
              </a:rPr>
              <a:t>புதுப்பிக்க இயலாத வளங்கள்</a:t>
            </a:r>
            <a:endParaRPr sz="1800" b="1" i="1">
              <a:solidFill>
                <a:srgbClr val="FFFF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1"/>
              <a:t>∆நீர் மின் ஆற்றல்</a:t>
            </a:r>
            <a:endParaRPr sz="1800" b="1"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1"/>
              <a:t>∆பரிதி ஆற்றல்</a:t>
            </a:r>
            <a:endParaRPr sz="1800" b="1"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1"/>
              <a:t>∆காற்று ஆற்றல்</a:t>
            </a:r>
            <a:endParaRPr sz="1800" b="1"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1"/>
              <a:t>∆உயிரி ஆற்றல்</a:t>
            </a:r>
            <a:endParaRPr sz="1800" b="1"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1"/>
              <a:t>∆ஓத மற்றும் அலை ஆற்றல்.</a:t>
            </a:r>
            <a:endParaRPr sz="1800" b="1"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i="1"/>
          </a:p>
        </p:txBody>
      </p:sp>
      <p:sp>
        <p:nvSpPr>
          <p:cNvPr id="100" name="Google Shape;100;p19"/>
          <p:cNvSpPr/>
          <p:nvPr/>
        </p:nvSpPr>
        <p:spPr>
          <a:xfrm>
            <a:off x="0" y="617700"/>
            <a:ext cx="4725000" cy="4706700"/>
          </a:xfrm>
          <a:prstGeom prst="rightArrow">
            <a:avLst>
              <a:gd name="adj1" fmla="val 50000"/>
              <a:gd name="adj2" fmla="val 33022"/>
            </a:avLst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b="1" i="1">
                <a:solidFill>
                  <a:srgbClr val="FF00FF"/>
                </a:solidFill>
                <a:highlight>
                  <a:srgbClr val="FFFFFF"/>
                </a:highlight>
              </a:rPr>
              <a:t>∆ வளங்கள் நம் அன்றாட வாழ்வில் முக்கியமானப் பங்கினை வகிக்கின்றன.இவற்றை மூன்று (3) பெரும் பிரிவுகளாக பிரிக்கலாம்.</a:t>
            </a:r>
            <a:endParaRPr sz="2000">
              <a:solidFill>
                <a:srgbClr val="FF00FF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20"/>
          <p:cNvPicPr preferRelativeResize="0"/>
          <p:nvPr/>
        </p:nvPicPr>
        <p:blipFill rotWithShape="1">
          <a:blip r:embed="rId3">
            <a:alphaModFix/>
          </a:blip>
          <a:srcRect l="6841" t="57935" r="9004" b="18547"/>
          <a:stretch/>
        </p:blipFill>
        <p:spPr>
          <a:xfrm>
            <a:off x="0" y="0"/>
            <a:ext cx="914400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21"/>
          <p:cNvPicPr preferRelativeResize="0"/>
          <p:nvPr/>
        </p:nvPicPr>
        <p:blipFill rotWithShape="1">
          <a:blip r:embed="rId3">
            <a:alphaModFix/>
          </a:blip>
          <a:srcRect l="8743" t="28628" r="8144" b="23046"/>
          <a:stretch/>
        </p:blipFill>
        <p:spPr>
          <a:xfrm>
            <a:off x="0" y="0"/>
            <a:ext cx="4571999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21"/>
          <p:cNvPicPr preferRelativeResize="0"/>
          <p:nvPr/>
        </p:nvPicPr>
        <p:blipFill rotWithShape="1">
          <a:blip r:embed="rId4">
            <a:alphaModFix/>
          </a:blip>
          <a:srcRect l="8416" t="31260" b="20602"/>
          <a:stretch/>
        </p:blipFill>
        <p:spPr>
          <a:xfrm>
            <a:off x="4735725" y="0"/>
            <a:ext cx="4408274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304</Words>
  <Application>Microsoft Office PowerPoint</Application>
  <PresentationFormat>On-screen Show (16:9)</PresentationFormat>
  <Paragraphs>76</Paragraphs>
  <Slides>17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user</cp:lastModifiedBy>
  <cp:revision>1</cp:revision>
  <dcterms:modified xsi:type="dcterms:W3CDTF">2023-04-27T09:54:15Z</dcterms:modified>
</cp:coreProperties>
</file>