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embeddedFontLst>
    <p:embeddedFont>
      <p:font typeface="Source Code Pro" charset="0"/>
      <p:regular r:id="rId53"/>
      <p:bold r:id="rId54"/>
      <p:italic r:id="rId55"/>
      <p:boldItalic r:id="rId56"/>
    </p:embeddedFont>
    <p:embeddedFont>
      <p:font typeface="Oswald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97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5b7bd92a00e52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5b7bd92a00e52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5b7bd92a00e52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95b7bd92a00e52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b19a9ef929312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b19a9ef929312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5b7bd92a00e52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5b7bd92a00e52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b19a9ef929312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b19a9ef929312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5b7bd92a00e52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5b7bd92a00e52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7b19a9ef929312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7b19a9ef929312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5b7bd92a00e52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95b7bd92a00e52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5b7bd92a00e52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95b7bd92a00e52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7b19a9ef929312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7b19a9ef929312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5b7bd92a00e52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5b7bd92a00e52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5b7bd92a00e52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5b7bd92a00e52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5b7bd92a00e52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95b7bd92a00e52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b19a9ef929312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b19a9ef929312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5b7bd92a00e52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5b7bd92a00e52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7b19a9ef929312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7b19a9ef929312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5b7bd92a00e52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95b7bd92a00e52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5b7bd92a00e52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95b7bd92a00e52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5b7bd92a00e52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95b7bd92a00e52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95b7bd92a00e52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95b7bd92a00e52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95b7bd92a00e52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95b7bd92a00e52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95b7bd92a00e52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95b7bd92a00e521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5b7bd92a00e52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5b7bd92a00e52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95b7bd92a00e52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95b7bd92a00e52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5b7bd92a00e52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95b7bd92a00e52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95b7bd92a00e52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95b7bd92a00e52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7b19a9ef929312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7b19a9ef929312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7b19a9ef929312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7b19a9ef929312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5b7bd92a00e52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95b7bd92a00e52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95b7bd92a00e52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95b7bd92a00e52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95b7bd92a00e52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95b7bd92a00e52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95b7bd92a00e52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95b7bd92a00e52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7b19a9ef929312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7b19a9ef929312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5b7bd92a00e52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5b7bd92a00e52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95b7bd92a00e52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95b7bd92a00e52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95b7bd92a00e52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95b7bd92a00e52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95b7bd92a00e52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95b7bd92a00e521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7b19a9ef929312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7b19a9ef929312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95b7bd92a00e52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95b7bd92a00e52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95b7bd92a00e52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95b7bd92a00e52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95b7bd92a00e52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95b7bd92a00e52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95b7bd92a00e52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95b7bd92a00e52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95b7bd92a00e52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95b7bd92a00e52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95b7bd92a00e521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95b7bd92a00e521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b19a9ef92931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b19a9ef92931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95b7bd92a00e521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95b7bd92a00e521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5b7bd92a00e52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5b7bd92a00e52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7b19a9ef929312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7b19a9ef929312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5b7bd92a00e52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5b7bd92a00e52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b19a9ef929312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b19a9ef929312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623247" y="8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Code Pro"/>
                <a:ea typeface="Source Code Pro"/>
                <a:cs typeface="Source Code Pro"/>
                <a:sym typeface="Source Code Pro"/>
              </a:rPr>
              <a:t>வணக்கம்.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40572" y="1295574"/>
            <a:ext cx="34983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/>
              <a:t>3.5 இந்தியாவின் சர்வதேச உறவுகள்</a:t>
            </a:r>
            <a:endParaRPr sz="2400" b="1" u="sng" dirty="0"/>
          </a:p>
        </p:txBody>
      </p:sp>
      <p:sp>
        <p:nvSpPr>
          <p:cNvPr id="64" name="Google Shape;64;p13"/>
          <p:cNvSpPr txBox="1"/>
          <p:nvPr/>
        </p:nvSpPr>
        <p:spPr>
          <a:xfrm flipH="1">
            <a:off x="450300" y="3891300"/>
            <a:ext cx="4121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Code Pro"/>
                <a:ea typeface="Source Code Pro"/>
                <a:cs typeface="Source Code Pro"/>
                <a:sym typeface="Source Code Pro"/>
              </a:rPr>
              <a:t>சமூக அறிவியல் (குடிமையியல்) (10).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2171" t="24286" b="35470"/>
          <a:stretch/>
        </p:blipFill>
        <p:spPr>
          <a:xfrm>
            <a:off x="4412775" y="-713232"/>
            <a:ext cx="4731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6464" y="2852928"/>
            <a:ext cx="285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www.Padasalai.Net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0" y="0"/>
            <a:ext cx="7197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சீனாவும்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36575" y="-3454869"/>
            <a:ext cx="9144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highlight>
                <a:srgbClr val="6FA8DC"/>
              </a:highlight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-181970" y="5441105"/>
            <a:ext cx="5130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solidFill>
                <a:srgbClr val="6D9EEB"/>
              </a:solidFill>
              <a:highlight>
                <a:srgbClr val="000000"/>
              </a:highlight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200"/>
            <a:ext cx="9144001" cy="4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0" y="603413"/>
            <a:ext cx="91440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6FA8DC"/>
                </a:highlight>
              </a:rPr>
              <a:t>இந்தியாவும் சீனாவும்  பண்டையக் காலம் தொட்டே உறவுடன் இருந்துள்ளன.உலக வர்த்தக நிறுவனம், சர்வதேச காலநிலை மாற்றம் குறித்த பேச்சுவார்த்தைகள், உலகவங்கி சீர்திருத்தம் ஆகியவற்றில் ஒத்த கருத்தைக் கொண்டுள்ளன.</a:t>
            </a:r>
            <a:endParaRPr sz="1700" b="1" i="1">
              <a:highlight>
                <a:srgbClr val="6FA8DC"/>
              </a:highlight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84161" y="1880350"/>
            <a:ext cx="89757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6D9EEB"/>
                </a:solidFill>
                <a:highlight>
                  <a:srgbClr val="000000"/>
                </a:highlight>
              </a:rPr>
              <a:t>சீனாவால் துவங்கி வைக்கப்பட்ட ஷாங்காய் ஒத்துழைப்புக் கூட்டமைப்பில் இந்தியாவிற்குப் பார்வையாளர் தகுதியை வழங்கியுள்ளது. அதேபோன்று சார்க் அமைப்பில் பார்வையாளர் தகுதி சீனாவிற்கு வழங்கப்பட்டுள்ளது.</a:t>
            </a:r>
            <a:endParaRPr sz="1700" b="1" i="1">
              <a:solidFill>
                <a:srgbClr val="6D9EEB"/>
              </a:solidFill>
              <a:highlight>
                <a:srgbClr val="000000"/>
              </a:highlight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0" y="3271175"/>
            <a:ext cx="54672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6D9EEB"/>
                </a:solidFill>
                <a:highlight>
                  <a:srgbClr val="000000"/>
                </a:highlight>
              </a:rPr>
              <a:t>இந்தியாவும் சீனாவும் கல்வி பரிமாற்றத் திட்டத்தில் கையெழுத்திட்டுள்ளன</a:t>
            </a:r>
            <a:endParaRPr sz="1700" b="1" i="1">
              <a:solidFill>
                <a:srgbClr val="6D9EEB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6D9EEB"/>
                </a:solidFill>
                <a:highlight>
                  <a:srgbClr val="000000"/>
                </a:highlight>
              </a:rPr>
              <a:t>அதன்படி இருநாடுகளிலும் அங்கீகரிக்கப்பட்ட கல்வி நிறுவனங்களில் உயர் கல்வி பயில தலா 25 மாணவர்களுக்குக் கல்வி உதவித்தொகை வழங்கப்பட்டு வருகிறது.</a:t>
            </a:r>
            <a:endParaRPr sz="1700" b="1" i="1">
              <a:solidFill>
                <a:srgbClr val="6D9EEB"/>
              </a:solidFill>
              <a:highlight>
                <a:srgbClr val="000000"/>
              </a:highlight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467200" y="2880900"/>
            <a:ext cx="38850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6D9EE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தற்போது சிலக் காலமாக சிலப் பிரச்சனைகள் இந்த இரு நாடுகளுக்கும் இடையே ஏற்பட்டுள்ளது.தொடர்ந்து இதனைப் போக்க பல பேச்சு வார்த்தைகள் நடைபெற்றுக் கொண்டிருக்கின்றன.</a:t>
            </a:r>
            <a:endParaRPr sz="1700" b="1" i="1">
              <a:highlight>
                <a:srgbClr val="6D9EE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585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525" y="0"/>
            <a:ext cx="4385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0" y="0"/>
            <a:ext cx="7642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மாலத்தீவும்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4876800" y="5599872"/>
            <a:ext cx="426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200"/>
            <a:ext cx="9144000" cy="4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0" y="1135538"/>
            <a:ext cx="5213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மாலத்தீவு இந்தியப் பெருங்கடலில்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இலட்சத்தீவுகளுக்குத் தெற்கில் அமைந்துள்ளது. 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இதன் அமைவிட முக்கியத்துவத்தினாலும்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அருகாமையில் அமைந்திருப்பதாலும் 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மாலத்தீவினுடனான உறவு இந்தியாவிற்கு மிக 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F6B26B"/>
                </a:highlight>
              </a:rPr>
              <a:t>முக்கியத்துவம் வாய்ந்ததாக உள்ளது.</a:t>
            </a:r>
            <a:endParaRPr sz="2000" b="1" i="1">
              <a:solidFill>
                <a:srgbClr val="0000FF"/>
              </a:solidFill>
              <a:highlight>
                <a:srgbClr val="F6B26B"/>
              </a:highlight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4876800" y="599538"/>
            <a:ext cx="42672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இரு நாடுகளுக்கிடையே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வணிகம் மற்றும் சுற்றுலா மேம்பட்டு இருக்கின்றன. 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இந்தியப் பெருங்கடல் பகுதியில் ஒருங்கிணைந்த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ரோந்து மற்றும் வான்வழி கண்காணிப்புத் தகவல்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பரிமாற்றம் ஆகியவற்றின் மூலம் கடல்சார் 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பாதுகாப்பை மேம்படுத்துவதற்கான ஒத்துழைப்பை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6B26B"/>
                </a:solidFill>
                <a:highlight>
                  <a:srgbClr val="0000FF"/>
                </a:highlight>
              </a:rPr>
              <a:t>நல்க இரு நாடுகளும் ஒப்புக் கொண்டுள்ளன.</a:t>
            </a:r>
            <a:endParaRPr sz="2000" b="1" i="1">
              <a:solidFill>
                <a:srgbClr val="F6B26B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586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600" y="0"/>
            <a:ext cx="42854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0" y="0"/>
            <a:ext cx="86163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highlight>
                  <a:srgbClr val="00FF00"/>
                </a:highlight>
              </a:rPr>
              <a:t>இந்தியாவும் மியான்மரும்(பர்மா).</a:t>
            </a:r>
            <a:endParaRPr sz="2400" b="1" i="1">
              <a:highlight>
                <a:srgbClr val="00FF00"/>
              </a:highlight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5" y="7977786"/>
            <a:ext cx="9362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solidFill>
                <a:srgbClr val="FFFFFF"/>
              </a:solidFill>
              <a:highlight>
                <a:srgbClr val="0000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3400"/>
            <a:ext cx="9144001" cy="46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25" y="644125"/>
            <a:ext cx="93624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இந்தியா தன் இரண்டாவது மிக நீளமான எல்லையை மியான்மர் நாட்டோடு பகிர்ந்து கொண்டுள்ளது.இந்தியாவின் நான்கு வடகிழக்கு 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மாநிலங்களான அருணாச்சலப் பிரதேசம்,நாகாலாந்து, மணிப்பூர், மிசோரம் ஆகியவை மியான்மர் நாட்டுடன் தங்கள் எல்லையைப் பகிர்ந்து கொள்கின்றன.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0" y="2221550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highlight>
                  <a:srgbClr val="000000"/>
                </a:highlight>
              </a:rPr>
              <a:t>இந்தியா, தென் கிழக்காசியாவிற்குள் செல்வதற்கான நுழைவு</a:t>
            </a:r>
            <a:endParaRPr sz="1800" b="1" i="1">
              <a:solidFill>
                <a:schemeClr val="lt1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highlight>
                  <a:srgbClr val="000000"/>
                </a:highlight>
              </a:rPr>
              <a:t>வாயிலாக மியான்மர் இருக்கிறது.</a:t>
            </a:r>
            <a:endParaRPr sz="1800" b="1" i="1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25" y="2875125"/>
            <a:ext cx="8825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நமது எரிபொருள் தேவைகளான பெட்ரோலியம் மற்றும் இயற்கை எரிவாயு ஆகியவற்றில் முக்கியப் பங்குதாரராக மியான்மர் உள்ளது.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25" y="3911938"/>
            <a:ext cx="8825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இந்தியாவும்,மியான்மரும் தொடர்ந்து நட்புறவுடன் செயல்பட்டு வருகின்றன.</a:t>
            </a:r>
            <a:endParaRPr sz="1800" b="1" i="1">
              <a:solidFill>
                <a:schemeClr val="lt1"/>
              </a:solidFill>
              <a:highlight>
                <a:srgbClr val="0000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54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300" y="0"/>
            <a:ext cx="3989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l="14020" t="23108" r="19467" b="8543"/>
          <a:stretch/>
        </p:blipFill>
        <p:spPr>
          <a:xfrm>
            <a:off x="418525" y="0"/>
            <a:ext cx="83524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/>
        </p:nvSpPr>
        <p:spPr>
          <a:xfrm>
            <a:off x="0" y="0"/>
            <a:ext cx="6814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நேபாளமும்</a:t>
            </a:r>
            <a:endParaRPr sz="2400" b="1" u="sng">
              <a:highlight>
                <a:srgbClr val="00FF00"/>
              </a:highlight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200"/>
            <a:ext cx="9144000" cy="4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 flipH="1">
            <a:off x="0" y="550200"/>
            <a:ext cx="91440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இந்தியாவின் ஐந்து மாநிலங்களான சிக்கிம், மேற்கு வங்காளம், பீகார், உத்தரப்பிரதேசம், உத்தரகாண்ட் ஆகியவை நேபாள எல்லையைப்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பகிர்ந்து கொள்கின்றன.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-25" y="1514100"/>
            <a:ext cx="91440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நேபாளத்தின் பெரிய முதலீட்டாளராக இந்தியா திகழ்கிறது.அடிப்படைக் கட்டமைப்பு, நீர்ப்பாசனம்,சுகாதாரம், ஆற்றல் திட்டங்கள் மற்றும் சமூக 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மேம்பாட்டுத் திட்டங்கள் ஆகியவற்றை மையமாகக் கொண்ட மேம்பாட்டிற்கு இந்தியா உதவுவதோடு,நிதி மற்றும் தொழில்நுட்ப உதவிகளையும் அளித்து வருகிறது.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245660" y="3127350"/>
            <a:ext cx="38124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சுற்றுச்சூழல் நோக்கில்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இந்தியா, நேபாளம் எல்லையோரம் பல்வேறு 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எண்ணிக்கையிலான புலிகள் பாதுகாப்பு 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மையங்கள் அமைக்கப்பட்டுள்ளன.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4572005" y="3257100"/>
            <a:ext cx="4831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நேபாள மொழியை, இந்தியா 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அரசியலமைப்பின் எட்டாவது அட்டவணையில் சேர்த்துள்ளது, இரு நாடுகளுக்கும் இடையேயான 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நட்புப் பிணைப்பைமேலும் அதிகரிக்கச் செய்துள்ளது.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l="7826" r="3638"/>
          <a:stretch/>
        </p:blipFill>
        <p:spPr>
          <a:xfrm>
            <a:off x="0" y="0"/>
            <a:ext cx="4867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700" y="0"/>
            <a:ext cx="427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 l="5631" t="37743" r="7855" b="28796"/>
          <a:stretch/>
        </p:blipFill>
        <p:spPr>
          <a:xfrm>
            <a:off x="482225" y="0"/>
            <a:ext cx="8256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000000"/>
                </a:highlight>
              </a:rPr>
              <a:t>அறிமுகம்</a:t>
            </a:r>
            <a:endParaRPr sz="2400" b="1" u="sng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-25" y="800675"/>
            <a:ext cx="9144000" cy="4342800"/>
          </a:xfrm>
          <a:prstGeom prst="bevel">
            <a:avLst>
              <a:gd name="adj" fmla="val 12500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சுதந்திர இந்தியா தொடர்ந்து உலக 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அமைதியையும் சர்வதேச ஒற்றுமையையும் 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நிலைநிறுத்த ஊக்கமளிக்கிறது.இப்பாடத்தில் நாம் அண்டை நாடுகளுடன் இந்தியாவின் உறவு,வளர்ச்சி அடைந்த நாடுகளுடன் இந்தியாவின் உறவு,மேற்காசிய நாடுகளுடன் இந்தியாவின் உறவுகள் மேலும் உலகளாவிய அமைப்புகளில் இந்தியாவின் நிலை முதலியவற்றைப் பற்றி விரிவாகப் பார்ப்போம்.</a:t>
            </a:r>
            <a:endParaRPr sz="20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பாகிஸ்தானும்</a:t>
            </a:r>
            <a:endParaRPr sz="2400" b="1" u="sng">
              <a:highlight>
                <a:srgbClr val="00FF00"/>
              </a:highlight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" y="550200"/>
            <a:ext cx="9144000" cy="4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-125" y="744400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00FFFF"/>
                </a:highlight>
              </a:rPr>
              <a:t>1947ஆம் ஆண்டு இந்திய-பாகிஸ்தான் பிரிவினைக்குப் பின்னர் பல்வேறு கருத்து வேறுபாடுகள் இருந்து வருகின்றன.</a:t>
            </a:r>
            <a:endParaRPr sz="2000" b="1" i="1">
              <a:highlight>
                <a:srgbClr val="00FFFF"/>
              </a:highlight>
            </a:endParaRPr>
          </a:p>
        </p:txBody>
      </p:sp>
      <p:sp>
        <p:nvSpPr>
          <p:cNvPr id="215" name="Google Shape;215;p32"/>
          <p:cNvSpPr txBox="1"/>
          <p:nvPr/>
        </p:nvSpPr>
        <p:spPr>
          <a:xfrm flipH="1">
            <a:off x="-125" y="1640375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00FFFF"/>
                </a:highlight>
              </a:rPr>
              <a:t>பாகிஸ்தானுடனான உறவில் தீவிரவாதமே தொடர்ந்து நமது முக்கியக் கவலையாக உள்ளது.</a:t>
            </a:r>
            <a:endParaRPr sz="2000" b="1" i="1">
              <a:highlight>
                <a:srgbClr val="00FFFF"/>
              </a:highlight>
            </a:endParaRPr>
          </a:p>
        </p:txBody>
      </p:sp>
      <p:sp>
        <p:nvSpPr>
          <p:cNvPr id="216" name="Google Shape;216;p32"/>
          <p:cNvSpPr txBox="1"/>
          <p:nvPr/>
        </p:nvSpPr>
        <p:spPr>
          <a:xfrm flipH="1">
            <a:off x="90925" y="2536338"/>
            <a:ext cx="896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00FFFF"/>
                </a:highlight>
              </a:rPr>
              <a:t>இந்தியா பாகிஸ்தானிடையே காஷ்மீர் முக்கிய விவகாரமாக </a:t>
            </a:r>
            <a:endParaRPr sz="2000" b="1" i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00FFFF"/>
                </a:highlight>
              </a:rPr>
              <a:t>இருந்து வருகிறது.</a:t>
            </a:r>
            <a:endParaRPr sz="2000" b="1" i="1">
              <a:highlight>
                <a:srgbClr val="00FFFF"/>
              </a:highlight>
            </a:endParaRPr>
          </a:p>
        </p:txBody>
      </p:sp>
      <p:sp>
        <p:nvSpPr>
          <p:cNvPr id="217" name="Google Shape;217;p32"/>
          <p:cNvSpPr txBox="1"/>
          <p:nvPr/>
        </p:nvSpPr>
        <p:spPr>
          <a:xfrm flipH="1">
            <a:off x="-125" y="3530953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00FFFF"/>
                </a:highlight>
              </a:rPr>
              <a:t>சிம்லா ஒப்பந்தம் மற்றும் லாகூர் பிரகடனம் ஆகியவற்றின் மூலம் இரு நாடுகளுக்குமிடையேயான உறவை மேம்படுத்தவும் நேர்மறையான மாற்றங்களைக் கொண்டு வரவும் இந்தியா முயன்றுள்ளது.</a:t>
            </a:r>
            <a:endParaRPr sz="2000" b="1" i="1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b="12342"/>
          <a:stretch/>
        </p:blipFill>
        <p:spPr>
          <a:xfrm>
            <a:off x="0" y="0"/>
            <a:ext cx="4815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625" y="0"/>
            <a:ext cx="4328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0" y="0"/>
            <a:ext cx="8552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இலங்கையும்</a:t>
            </a:r>
            <a:endParaRPr sz="2400" b="1" u="sng">
              <a:highlight>
                <a:srgbClr val="00FF00"/>
              </a:highlight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l="8132" r="7939"/>
          <a:stretch/>
        </p:blipFill>
        <p:spPr>
          <a:xfrm>
            <a:off x="0" y="549900"/>
            <a:ext cx="9144001" cy="45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/>
        </p:nvSpPr>
        <p:spPr>
          <a:xfrm>
            <a:off x="86400" y="549900"/>
            <a:ext cx="8971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00FFFF"/>
                </a:highlight>
              </a:rPr>
              <a:t>பாக் ஜலசந்தியால் பிரிக்கப்பட்டுள்ள இந்தியாவும் இலங்கையும் சிறந்த வணிக உறவுகளைத் தங்களுக்குள் ஏற்படுத்திக் கொண்டுள்ளன.</a:t>
            </a:r>
            <a:endParaRPr sz="1700" b="1" i="1">
              <a:highlight>
                <a:srgbClr val="00FFFF"/>
              </a:highlight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0" y="1392375"/>
            <a:ext cx="8152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இலங்கையின் முதலீடுகள் இந்தியாவில் சரக்கு சேவை மற்றும் தளவாடத்துறையில் முதலீடுகளை செய்து வருகின்றது.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86400" y="2210350"/>
            <a:ext cx="8971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  <a:highlight>
                  <a:srgbClr val="000000"/>
                </a:highlight>
              </a:rPr>
              <a:t>இந்தியா தகுதியுள்ள இலங்கை மாணவர்களுக்கு கல்வி உதவித் தொகையை ஆண்டுதோறும் அளித்து வருகிறது. இந்தியாவின் நாளந்தா பல்கலைக்கழகத் திட்டத்தில் இலங்கை ஒரு பங்குதாரர் ஆகும்.</a:t>
            </a:r>
            <a:endParaRPr sz="17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0" y="3547950"/>
            <a:ext cx="91440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00FFFF"/>
                </a:highlight>
              </a:rPr>
              <a:t>இந்தியா மற்றும் இலங்கை உறவு நட்பு ரீதியாக அமைந்திருக்கிறது எனினும்</a:t>
            </a:r>
            <a:r>
              <a:rPr lang="en" sz="1700" b="1" i="1"/>
              <a:t> </a:t>
            </a:r>
            <a:r>
              <a:rPr lang="en" sz="1700" b="1" i="1">
                <a:highlight>
                  <a:srgbClr val="FF0000"/>
                </a:highlight>
              </a:rPr>
              <a:t>தமிழ் இனப்பிரச்சினை</a:t>
            </a:r>
            <a:r>
              <a:rPr lang="en" sz="1700" b="1" i="1"/>
              <a:t> </a:t>
            </a:r>
            <a:r>
              <a:rPr lang="en" sz="1700" b="1" i="1">
                <a:highlight>
                  <a:srgbClr val="00FFFF"/>
                </a:highlight>
              </a:rPr>
              <a:t>தொடர்பான காலகட்டத்தில் சிறிது </a:t>
            </a:r>
            <a:endParaRPr sz="1700" b="1" i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00FFFF"/>
                </a:highlight>
              </a:rPr>
              <a:t>காலத்திற்கு மட்டும் உறவில் பின்னடைவு ஏற்பட்டது.தற்போது வரை தமிழ்நாட்டு மக்களுக்கு இலங்கையுடனான இந்திய உறவு தமிழ் மக்களுக்கு வேதனையாக உள்ளது.</a:t>
            </a:r>
            <a:endParaRPr sz="1700" b="1" i="1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76562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b="15952"/>
          <a:stretch/>
        </p:blipFill>
        <p:spPr>
          <a:xfrm>
            <a:off x="4765625" y="0"/>
            <a:ext cx="43783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7656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5625" y="2571750"/>
            <a:ext cx="4378376" cy="272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000000"/>
                </a:highlight>
              </a:rPr>
              <a:t>5.2 வளர்ச்சியடைந்தநாடுகளுடனான இந்தியாவின் உறவுகள்</a:t>
            </a:r>
            <a:endParaRPr sz="2400" b="1" u="sng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247" name="Google Shape;247;p36"/>
          <p:cNvSpPr txBox="1"/>
          <p:nvPr/>
        </p:nvSpPr>
        <p:spPr>
          <a:xfrm flipH="1">
            <a:off x="-10" y="915900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ஒரு வளர்ந்த நாடு என்பது இறையாண்மை கொண்ட நாடாகும்.</a:t>
            </a:r>
            <a:endParaRPr sz="2000" b="1" i="1"/>
          </a:p>
        </p:txBody>
      </p:sp>
      <p:sp>
        <p:nvSpPr>
          <p:cNvPr id="248" name="Google Shape;248;p36"/>
          <p:cNvSpPr txBox="1"/>
          <p:nvPr/>
        </p:nvSpPr>
        <p:spPr>
          <a:xfrm>
            <a:off x="0" y="1716300"/>
            <a:ext cx="929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இந்தியா வல்லரசு நாடுகளுடன் மிக கவனத்துடன் தன்னைச் சமநிலைப்படுத்தி உள்நாட்டு வளர்ச்சிக்கான அதிகப் பலனைப் பெறுவதற்கு முயன்று வருகிறது.</a:t>
            </a:r>
            <a:endParaRPr sz="2000" b="1" i="1"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l="3834" t="36099" r="20378" b="34006"/>
          <a:stretch/>
        </p:blipFill>
        <p:spPr>
          <a:xfrm>
            <a:off x="291150" y="2824500"/>
            <a:ext cx="8543499" cy="231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/>
        </p:nvSpPr>
        <p:spPr>
          <a:xfrm>
            <a:off x="0" y="0"/>
            <a:ext cx="6623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அ. அமெரிக்க ஐக்கிய நாடுகள்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0" y="550197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73763"/>
                </a:solidFill>
              </a:rPr>
              <a:t>அமெரிக்காவும் இந்தியாவும் புதிய தலைமுறை இராணுவக் கூட்டாண்மைக்கு வழிவகுக்கும் தகவல் தொடர்பு, இணக்கத்தன்மை மற்றும் பாதுகாப்பு ஒப்பந்தத்தில் (Communication Compatibility and Security Agreement - COMCASA)</a:t>
            </a:r>
            <a:endParaRPr sz="20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73763"/>
                </a:solidFill>
              </a:rPr>
              <a:t>கையெழுத்திட்டுள்ளன.10 ஆண்டுகள் காலவரையறை கொண்டதாகும்.</a:t>
            </a:r>
            <a:endParaRPr sz="2000" b="1" i="1">
              <a:solidFill>
                <a:srgbClr val="073763"/>
              </a:solidFill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-13" y="258210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73763"/>
                </a:solidFill>
              </a:rPr>
              <a:t>அமெரிக்க ஐக்கிய நாடுகளின் பாதுகாப்பு உபகரணங்களில் பயன்படுத்தப்படும் தகவல் தொடர்பு தொழில்நுட்பத்தைப் பெறுவதற்கான வழிவகை ஏற்படுவதோடு, இரு நாடுகளின் </a:t>
            </a:r>
            <a:endParaRPr sz="20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73763"/>
                </a:solidFill>
              </a:rPr>
              <a:t>இராணுவங்களுக்கிடையே நிகழ்நேரத் தகவல் பகிர்வுக்கும் அனுமதியளிக்கிறது.</a:t>
            </a:r>
            <a:endParaRPr sz="2000" b="1" i="1">
              <a:solidFill>
                <a:srgbClr val="073763"/>
              </a:solidFill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125" y="4018775"/>
            <a:ext cx="5936875" cy="11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ஆ. ஐரோப்பிய நாடுகள்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0" y="550200"/>
            <a:ext cx="9144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அனைத்து விவகாரங்களிலும் குறிப்பிடத்தக்க முன்னேற்றம் இருந்து வருவதோடு குறிப்பாகப் பாதுகாப்பு, பயங்கரவாத எதிர்ப்பு, அணுசக்தி ஆற்றல்,விண்வெளி ஆகிய துறைகளில் ஒத்துழைப்பு மற்றும் பரிமாற்றம் அதிகரித்து வருகிறது.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பிரான்சு நாடு ஐரோப்பிய நாடுகளிலேயே இந்தியாவுக்கு உதவும் முக்கிய நாடாகும்.</a:t>
            </a:r>
            <a:endParaRPr sz="2000" b="1" i="1"/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03800"/>
            <a:ext cx="8682249" cy="23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/>
        </p:nvSpPr>
        <p:spPr>
          <a:xfrm>
            <a:off x="0" y="0"/>
            <a:ext cx="83433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இ. ஆஸ்திரேலியா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4" y="55020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இந்தியாவும் ஆஸ்திரேலியாவும் நம்பிக்கைக்குரிய திட்டங்களைப் பல ஆண்டுகளாக மெதுவாகவும் படிப்படியாகவும் ஏற்படுத்தி வருகின்றன.</a:t>
            </a:r>
            <a:endParaRPr sz="2000" b="1" i="1"/>
          </a:p>
        </p:txBody>
      </p:sp>
      <p:sp>
        <p:nvSpPr>
          <p:cNvPr id="271" name="Google Shape;271;p39"/>
          <p:cNvSpPr txBox="1"/>
          <p:nvPr/>
        </p:nvSpPr>
        <p:spPr>
          <a:xfrm>
            <a:off x="-2" y="1658400"/>
            <a:ext cx="9408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ஆஸ்திரேலியாவும் இந்தியாவும் ஒருங்கிணைந்து இந்திய ஆஸ்திரேலிய கடற்படை பயிற்சி (AUSINDEX) ஒத்திகையின் மூலம் கடல்சார் ஒத்துழைப்பை மேம்படுத்த உறுதி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பூண்டுள்ளன.</a:t>
            </a:r>
            <a:endParaRPr sz="2000" b="1" i="1"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425" y="2756850"/>
            <a:ext cx="4394576" cy="23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26800"/>
            <a:ext cx="4597024" cy="19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4C1130"/>
                </a:solidFill>
                <a:highlight>
                  <a:srgbClr val="FF00FF"/>
                </a:highlight>
              </a:rPr>
              <a:t>ஈ. ஜப்பான்</a:t>
            </a:r>
            <a:endParaRPr sz="2400" b="1" u="sng">
              <a:solidFill>
                <a:srgbClr val="4C1130"/>
              </a:solidFill>
              <a:highlight>
                <a:srgbClr val="FF00FF"/>
              </a:highlight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7" y="550200"/>
            <a:ext cx="9453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ஜப்பான் நாட்டின் ஷிங்கன்சென் (Shinkansen) முறையை இந்தியாவில் அறிமுகப்படுத்த முடிவு செய்தது. இது பாதுகாப்பு மற்றும் துல்லியத் தன்மை கொண்ட உயர்தர அதிவேக ரயில் அமைப்பு ஆகும்.</a:t>
            </a:r>
            <a:endParaRPr sz="1900" b="1" i="1"/>
          </a:p>
        </p:txBody>
      </p:sp>
      <p:sp>
        <p:nvSpPr>
          <p:cNvPr id="280" name="Google Shape;280;p40"/>
          <p:cNvSpPr txBox="1"/>
          <p:nvPr/>
        </p:nvSpPr>
        <p:spPr>
          <a:xfrm>
            <a:off x="0" y="1889400"/>
            <a:ext cx="9144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ஜப்பானிய அரசாங்கம் இந்தியக் குடிமக்களுக்கு இந்திய</a:t>
            </a:r>
            <a:endParaRPr sz="19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ரயில்வே துறையில் பணிபுரியும் வகையில் ஜப்பானியப் பல்கலைக்கழகத்தில் முதுகலைப் பட்டப்படிப்பைப் படிக்க ஆண்டுதோறும் 20 இடங்களை வழங்கி வருகிறது.</a:t>
            </a:r>
            <a:endParaRPr sz="1900" b="1" i="1"/>
          </a:p>
        </p:txBody>
      </p:sp>
      <p:sp>
        <p:nvSpPr>
          <p:cNvPr id="281" name="Google Shape;281;p40"/>
          <p:cNvSpPr txBox="1"/>
          <p:nvPr/>
        </p:nvSpPr>
        <p:spPr>
          <a:xfrm>
            <a:off x="-1" y="3228600"/>
            <a:ext cx="9144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தகவல் தொழில்நுட்பங்கள் தொடர்பான (இணையதள பொருள்கள், செயற்கை நுண்ணறிவு,பெருமளவு தரவு பகுப்பாய்வு) மூன்று இந்திய –ஜப்பான் கூட்டு ஆய்வகங்களை நிறுவுவது சமீபத்திய முயற்சிகளில் அடங்கும்.</a:t>
            </a:r>
            <a:endParaRPr sz="1900" b="1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175" y="0"/>
            <a:ext cx="7309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000000"/>
                </a:highlight>
              </a:rPr>
              <a:t>5.1 இந்தியாவும் அதன் அண்டை நாடுகளும்</a:t>
            </a:r>
            <a:endParaRPr sz="2400" b="1" u="sng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" y="550200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அண்டை நாட்டுறவைப் பொருத்த வரையில் இந்தியா ஒரு உன்னத நிலையைக் கொண்டுள்ளது.</a:t>
            </a:r>
            <a:endParaRPr sz="2000" b="1" i="1">
              <a:solidFill>
                <a:srgbClr val="0000FF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-1" y="1350600"/>
            <a:ext cx="9353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அ.வடமேற்கில் பாகிஸ்தான் மற்றும் ஆப்கானிஸ்தான்</a:t>
            </a:r>
            <a:endParaRPr sz="20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ஆ.வடக்கில் சீனா, நேபாளம், பூடான்</a:t>
            </a:r>
            <a:endParaRPr sz="20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இ.கிழக்கில் வங்காளதேசம்</a:t>
            </a:r>
            <a:endParaRPr sz="20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ஈ.தூரக்கிழக்கில் மியான்மர்</a:t>
            </a:r>
            <a:endParaRPr sz="20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உ.தென்கிழக்கில் இலங்கை,</a:t>
            </a:r>
            <a:endParaRPr sz="20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</a:rPr>
              <a:t>ஊ.தென்மேற்கில் மாலத்தீவு</a:t>
            </a:r>
            <a:endParaRPr sz="2000" b="1" i="1">
              <a:solidFill>
                <a:srgbClr val="0C343D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8038" t="34287" r="3041" b="16013"/>
          <a:stretch/>
        </p:blipFill>
        <p:spPr>
          <a:xfrm>
            <a:off x="5577375" y="1956175"/>
            <a:ext cx="3566624" cy="318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/>
        </p:nvSpPr>
        <p:spPr>
          <a:xfrm>
            <a:off x="0" y="0"/>
            <a:ext cx="8807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000000"/>
                </a:highlight>
              </a:rPr>
              <a:t>5.3 இந்தியாவும் மேற்கு ஆசியாவும்</a:t>
            </a:r>
            <a:endParaRPr sz="2400" b="1" u="sng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2" y="550200"/>
            <a:ext cx="948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மேற்கு ஆசியா என்பது எகிப்து, அரேபிய தீபகற்பம், துருக்கி மற்றும் ஈரான் ஆகும்.(எண்ணெய் வளம்மிக்கப் பகுதிகள்).</a:t>
            </a:r>
            <a:endParaRPr sz="1900" b="1" i="1"/>
          </a:p>
        </p:txBody>
      </p:sp>
      <p:sp>
        <p:nvSpPr>
          <p:cNvPr id="293" name="Google Shape;293;p42"/>
          <p:cNvSpPr txBox="1"/>
          <p:nvPr/>
        </p:nvSpPr>
        <p:spPr>
          <a:xfrm>
            <a:off x="0" y="1421250"/>
            <a:ext cx="9144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இந்தியாவும் மேற்கு ஆசிய நாடுகளும் வரலாற்றுக்கு முந்திய காலத்திலிருந்தே உறவுகளைக் கொண்டிருக்கின்றன. சிந்துவெளி மற்றும் மெசபடோமியா நகரங்களுக்கு இடையே</a:t>
            </a:r>
            <a:endParaRPr sz="19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வணிக உறவு ஏற்படுத்தப்பட்டிருந்தது.</a:t>
            </a:r>
            <a:endParaRPr sz="1900" b="1" i="1"/>
          </a:p>
        </p:txBody>
      </p:sp>
      <p:sp>
        <p:nvSpPr>
          <p:cNvPr id="294" name="Google Shape;294;p42"/>
          <p:cNvSpPr txBox="1"/>
          <p:nvPr/>
        </p:nvSpPr>
        <p:spPr>
          <a:xfrm>
            <a:off x="0" y="2796450"/>
            <a:ext cx="91440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சபஹார் ஒப்பந்தம் எனப்படும் முக்கூட்டு ஒப்பந்தம் இந்தியா, ஆப்கானிஸ்தான் மற்றும் ஈரான் ஆகிய நாடுகளுக்கு இடையே சபஹார் துறைமுகத்தைப் பயன்படுத்தி மூன்று நாடுகளிலும் போக்குவரத்து வழிதடங்கள் ஏற்படுத்த வழிவகை செய்யப்பட்டுள்ளது.</a:t>
            </a:r>
            <a:endParaRPr sz="1900" b="1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/>
        </p:nvSpPr>
        <p:spPr>
          <a:xfrm>
            <a:off x="0" y="0"/>
            <a:ext cx="93168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மேற்கு ஆசியா பொருளாதார அடிப்படையில் குறிப்பிடத்தக்க பகுதியாக இந்தியாவிற்கு மிக முக்கியத்துவம் வாய்ந்ததாக உள்ளது.</a:t>
            </a:r>
            <a:endParaRPr sz="19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/>
              <a:t>புதிய நூற்றாண்டு தொடங்கியதிலிருந்து இந்தியா மற்றும் வளைகுடா ஒத்துழைப்பு கவுன்சில்(Gulf Cooperation Council) இடையிலான உறவில் அசாதாரணமான திருப்பம் ஏற்பட்டுள்ளது.</a:t>
            </a:r>
            <a:endParaRPr sz="1900" b="1" i="1"/>
          </a:p>
        </p:txBody>
      </p:sp>
      <p:pic>
        <p:nvPicPr>
          <p:cNvPr id="300" name="Google Shape;300;p43"/>
          <p:cNvPicPr preferRelativeResize="0"/>
          <p:nvPr/>
        </p:nvPicPr>
        <p:blipFill rotWithShape="1">
          <a:blip r:embed="rId3">
            <a:alphaModFix/>
          </a:blip>
          <a:srcRect l="3296" t="45711" r="8783" b="26224"/>
          <a:stretch/>
        </p:blipFill>
        <p:spPr>
          <a:xfrm>
            <a:off x="272950" y="2205000"/>
            <a:ext cx="8552601" cy="293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000000"/>
                </a:highlight>
              </a:rPr>
              <a:t>5.4 இந்தியா மற்றும் சர்வதேச அமைப்புகள்</a:t>
            </a:r>
            <a:endParaRPr sz="2400" b="1" u="sng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0" y="747725"/>
            <a:ext cx="3239082" cy="4395762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பல்வேறு சர்வதேச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அமைப்புகளில் முக்கியத்துவம் வாய்ந்த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உறுப்பினராக இந்தியா செயல்படுவதோடு,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அவற்றில் சிலவற்றின் நிறுவன உறுப்பினராகவும்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இருந்து வருகிறது.</a:t>
            </a:r>
            <a:endParaRPr sz="1900" b="1" i="1">
              <a:solidFill>
                <a:srgbClr val="FFFF00"/>
              </a:solidFill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3239075" y="803325"/>
            <a:ext cx="2884248" cy="4395762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இந்தியா முறைப்படி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அமைக்கப்பட்ட அமைப்புகளான ஐ.நா.சபை,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அணிசேரா இயக்கம், சார்க், ஜி-20 மற்றும்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காமன்வெல்த் போன்றவைகளில் உறுப்பினராக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உள்ளது.</a:t>
            </a:r>
            <a:endParaRPr sz="1900" b="1" i="1">
              <a:solidFill>
                <a:srgbClr val="FFFF00"/>
              </a:solidFill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6123325" y="550200"/>
            <a:ext cx="3020706" cy="4593294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இராணுவ மோதல்களை முடிவுக்குக் கொண்டு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வருவது மற்றும் நாடுகளிடையே அமைதி மற்றும் முன்னேற்றத்தை ஏற்படுத்துவது போன்ற ஐ.நா.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சபை எடுக்கும் அனைத்து முயற்சிகளிலும் இந்தியா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உதவுகிறது.</a:t>
            </a:r>
            <a:endParaRPr sz="19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23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715000" cy="23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0" y="2343425"/>
            <a:ext cx="3429000" cy="28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343424"/>
            <a:ext cx="5715000" cy="2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56425" cy="2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425" y="0"/>
            <a:ext cx="4887575" cy="2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6425" y="2406300"/>
            <a:ext cx="4887575" cy="27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06300"/>
            <a:ext cx="4256425" cy="27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7"/>
          <p:cNvPicPr preferRelativeResize="0"/>
          <p:nvPr/>
        </p:nvPicPr>
        <p:blipFill rotWithShape="1">
          <a:blip r:embed="rId3">
            <a:alphaModFix/>
          </a:blip>
          <a:srcRect l="4002" t="20611" r="4204" b="35081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7"/>
          <p:cNvPicPr preferRelativeResize="0"/>
          <p:nvPr/>
        </p:nvPicPr>
        <p:blipFill rotWithShape="1">
          <a:blip r:embed="rId3">
            <a:alphaModFix/>
          </a:blip>
          <a:srcRect l="3573" t="65239" r="2635" b="11520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/>
        </p:nvSpPr>
        <p:spPr>
          <a:xfrm>
            <a:off x="0" y="0"/>
            <a:ext cx="6105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பிரிக்ஸ் (BRICS) (2006).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0" y="550200"/>
            <a:ext cx="3590350" cy="4593300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பிரேசில்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ரஷ்யா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இந்தியா 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சீனா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தென்னாப்பிரிக்கா.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(பிரிக்ஸ் 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அமைப்பின் தலைமையகம் சீனாவின் ஷாங்காய் 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நகரம்).</a:t>
            </a:r>
            <a:endParaRPr sz="2200" b="1" i="1">
              <a:solidFill>
                <a:srgbClr val="FFFF00"/>
              </a:solidFill>
            </a:endParaRPr>
          </a:p>
        </p:txBody>
      </p:sp>
      <p:sp>
        <p:nvSpPr>
          <p:cNvPr id="337" name="Google Shape;337;p48"/>
          <p:cNvSpPr txBox="1"/>
          <p:nvPr/>
        </p:nvSpPr>
        <p:spPr>
          <a:xfrm>
            <a:off x="3994254" y="550200"/>
            <a:ext cx="51498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783F04"/>
                </a:solidFill>
                <a:highlight>
                  <a:srgbClr val="FFD966"/>
                </a:highlight>
              </a:rPr>
              <a:t>பிராந்திய அளவில் மற்றும் சர்வதேச அளவில் வளர்ந்து வரும் பொருளாதார, அரசியல் சக்திகள் ஆகும்.உலகின் வடபகுதியில் உள்ள நாடுகளின் சவால்களை எதிர்கொள்ளும் </a:t>
            </a:r>
            <a:endParaRPr sz="2200" b="1" i="1">
              <a:solidFill>
                <a:srgbClr val="783F04"/>
              </a:solidFill>
              <a:highlight>
                <a:srgbClr val="FFD9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783F04"/>
                </a:solidFill>
                <a:highlight>
                  <a:srgbClr val="FFD966"/>
                </a:highlight>
              </a:rPr>
              <a:t>விதமாகத் தென்பகுதியில் உள்ள நாடுகளுக்கு </a:t>
            </a:r>
            <a:endParaRPr sz="2200" b="1" i="1">
              <a:solidFill>
                <a:srgbClr val="783F04"/>
              </a:solidFill>
              <a:highlight>
                <a:srgbClr val="FFD9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783F04"/>
                </a:solidFill>
                <a:highlight>
                  <a:srgbClr val="FFD966"/>
                </a:highlight>
              </a:rPr>
              <a:t>நல்வாய்ப்பினை ஏற்படுத்தியுள்ளது.</a:t>
            </a:r>
            <a:endParaRPr sz="2200" b="1" i="1">
              <a:solidFill>
                <a:srgbClr val="783F04"/>
              </a:solidFill>
              <a:highlight>
                <a:srgbClr val="FFD966"/>
              </a:highligh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/>
          <p:nvPr/>
        </p:nvSpPr>
        <p:spPr>
          <a:xfrm>
            <a:off x="0" y="0"/>
            <a:ext cx="8498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பிரிக்ஸ் கூட்டமைப்பு உருவாவதற்கான காரணம்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343" name="Google Shape;343;p49"/>
          <p:cNvSpPr/>
          <p:nvPr/>
        </p:nvSpPr>
        <p:spPr>
          <a:xfrm>
            <a:off x="0" y="798200"/>
            <a:ext cx="4572018" cy="4345326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உலக வங்கி மற்றும் சர்வதேச நாணய நிதியத்திற்கு ஒரு மாற்றாகவும், அமெரிக்க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மேலாதிக்கத்திற்குப் போட்டியாகவும், உறுப்பு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நாடுகளிடையே பொருளாதார வளர்ச்சித் திட்டங்களை நிறைவேற்றுதல்.</a:t>
            </a:r>
            <a:endParaRPr sz="2000" b="1" i="1"/>
          </a:p>
        </p:txBody>
      </p:sp>
      <p:pic>
        <p:nvPicPr>
          <p:cNvPr id="344" name="Google Shape;344;p49"/>
          <p:cNvPicPr preferRelativeResize="0"/>
          <p:nvPr/>
        </p:nvPicPr>
        <p:blipFill rotWithShape="1">
          <a:blip r:embed="rId3">
            <a:alphaModFix/>
          </a:blip>
          <a:srcRect l="17020" t="17412" r="21906" b="7793"/>
          <a:stretch/>
        </p:blipFill>
        <p:spPr>
          <a:xfrm>
            <a:off x="4571975" y="550200"/>
            <a:ext cx="4572023" cy="4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/>
        </p:nvSpPr>
        <p:spPr>
          <a:xfrm>
            <a:off x="0" y="0"/>
            <a:ext cx="7806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பிரிக்ஸின் நோக்கங்கள்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350" name="Google Shape;350;p50"/>
          <p:cNvSpPr txBox="1"/>
          <p:nvPr/>
        </p:nvSpPr>
        <p:spPr>
          <a:xfrm>
            <a:off x="0" y="550200"/>
            <a:ext cx="91440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~பிராந்திய வளர்ச்சியை அடைவது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~வளர்ந்த மற்றும் வளரும் நாடுகள் இடையே பாலமாக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செயல்படுவது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~மனித மேம்பாட்டிற்கு மிகப்பரந்த அளவில் பங்களிப்பு செய்தல்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~அதிக சமத்துவம் மற்றும் நியாயமான உலகத்தை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ஏற்படுத்துதல்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~வணிக ஒத்துழைப்பை அதிகரிக்க பிரிக்ஸ்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நாடுகளுக்கிடையே உள்நாட்டு நாணயங்கள் மூலம் வணிகம்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 மேற்கொள்வதை ஊக்குவித்தல் மற்றும் நடப்பு சர்வதேச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  சிக்கல்கள எதிர்கொள்ளுதல்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~உறுப்பு நாடுகளிடையே தகவல் தொழில்நுட்பங்களைப்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 பரிமாறிக் கொள்வதை ஊக்குவித்தல், உறுப்பு நாடுகளில்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வேலைவாய்ப்பு, வறுமை ஒழிப்பு பொருளாதார மாற்றங்கள்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போன்றவற்றை உள்ளடக்கிய பொருளாதார வளர்ச்சியை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  மேம்படுத்துதல்.</a:t>
            </a:r>
            <a:endParaRPr sz="1900" b="1" i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44" y="-6"/>
            <a:ext cx="7528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0" y="0"/>
            <a:ext cx="83343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highlight>
                  <a:srgbClr val="00FF00"/>
                </a:highlight>
              </a:rPr>
              <a:t>இந்தியாவும் ஆப்கானிஸ்தானும்</a:t>
            </a:r>
            <a:endParaRPr sz="2400" b="1">
              <a:highlight>
                <a:srgbClr val="00FF00"/>
              </a:highlight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-11" y="-326559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999999" y="-3265597"/>
            <a:ext cx="6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highlight>
                <a:srgbClr val="FFFF00"/>
              </a:highlight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200"/>
            <a:ext cx="9144000" cy="4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-7" y="550194"/>
            <a:ext cx="3000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இந்தியா, ஆப்கானிஸ்தான் உறவு போர்த்திறம் 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சார்ந்த பங்களிப்பு ஒப்பந்தம் 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(Strategic Partnership Agreement) மூலம் 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வலிமை பெற்றுள்ளது.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0" y="3505500"/>
            <a:ext cx="5577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FFFF00"/>
                </a:highlight>
              </a:rPr>
              <a:t>இந்தியா தனது விளையாட்டுத் திறமையைப் பறைசாற்றும் விதமாக காந்தகார் சர்வதேச கிரிக்கெட் மைதானத்தைக்</a:t>
            </a:r>
            <a:endParaRPr sz="2000" b="1"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FFFF00"/>
                </a:highlight>
              </a:rPr>
              <a:t>கட்டியுள்ளது.</a:t>
            </a:r>
            <a:endParaRPr sz="2000" b="1" i="1">
              <a:highlight>
                <a:srgbClr val="FFFF00"/>
              </a:highlight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577299" y="2889600"/>
            <a:ext cx="340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இந்தியா இவ்விதமாக 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00"/>
                </a:highlight>
              </a:rPr>
              <a:t>ஆப்கானிஸ்தானின் வளர்ச்சிக்கு நிதி உதவி மற்றும் கடனுதவி அளித்துப் பங்காற்றி வருகிறது.</a:t>
            </a:r>
            <a:endParaRPr sz="2000" b="1" i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475495" y="550200"/>
            <a:ext cx="5668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FFFF00"/>
                </a:highlight>
              </a:rPr>
              <a:t>ஆப்கானிஸ்தானின் பாதுகாப்புப் படையில் பணிபுரிந்து உயிரிழந்த வீரர்களின் குழந்தைகள் 500 பேருக்கு இந்தியா மற்றும் ஆப்கானிஸ்தானில்</a:t>
            </a:r>
            <a:endParaRPr sz="2000" b="1"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FFFF00"/>
                </a:highlight>
              </a:rPr>
              <a:t>உள்ள பள்ளி மற்றும் கல்லூரிகளில் பயில்வதற்கான உதவித்தொகையை இந்தியா அறிவித்துள்ளது.</a:t>
            </a:r>
            <a:endParaRPr sz="2000" b="1"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/>
        </p:nvSpPr>
        <p:spPr>
          <a:xfrm>
            <a:off x="0" y="0"/>
            <a:ext cx="7970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பிரிக்ஸ் நிதி கட்டமைப்பு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609598" y="-33286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783F04"/>
              </a:solidFill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4970405" y="-3636608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783F04"/>
              </a:solidFill>
            </a:endParaRPr>
          </a:p>
        </p:txBody>
      </p:sp>
      <p:sp>
        <p:nvSpPr>
          <p:cNvPr id="363" name="Google Shape;363;p52"/>
          <p:cNvSpPr/>
          <p:nvPr/>
        </p:nvSpPr>
        <p:spPr>
          <a:xfrm>
            <a:off x="0" y="550200"/>
            <a:ext cx="4758525" cy="4593300"/>
          </a:xfrm>
          <a:prstGeom prst="flowChartManualInpu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புதிய மேம்பாட்டு வங்கி (NDB) என்பது பல துறை வளர்ச்சி வங்கி ஆகும். அடிப்படைக்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கட்டமைப்புத் திட்டங்களுக்குக் கடன் வழங்குவதே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இதன் முதன்மைச் செயலாகும்.</a:t>
            </a:r>
            <a:endParaRPr sz="2200" b="1" i="1">
              <a:solidFill>
                <a:srgbClr val="073763"/>
              </a:solidFill>
            </a:endParaRPr>
          </a:p>
        </p:txBody>
      </p:sp>
      <p:sp>
        <p:nvSpPr>
          <p:cNvPr id="364" name="Google Shape;364;p52"/>
          <p:cNvSpPr/>
          <p:nvPr/>
        </p:nvSpPr>
        <p:spPr>
          <a:xfrm flipH="1">
            <a:off x="4758525" y="550200"/>
            <a:ext cx="4385475" cy="4593300"/>
          </a:xfrm>
          <a:prstGeom prst="flowChartManualInpu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புதிய மேம்பாட்டு வங்கி (NDB) என்பது பல 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துறை வளர்ச்சி வங்கி ஆகும். அடிப்படைக்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கட்டமைப்புத் திட்டங்களுக்குக் கடன் வழங்குவதே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இதன் முதன்மைச் செயலாகும்.</a:t>
            </a:r>
            <a:endParaRPr sz="2200" b="1" i="1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/>
        </p:nvSpPr>
        <p:spPr>
          <a:xfrm>
            <a:off x="0" y="0"/>
            <a:ext cx="8188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பிரிக்ஸ் பணம் செலுத்தும் திட்டம்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4550" y="550200"/>
            <a:ext cx="60369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2015ஆம் ஆண்டு நடைபெற்ற பிரிக்ஸ் மாநாட்டில் பிரிக்ஸ் நாடுகளின் அமைச்சர்கள் பணம் செலுத்தும் முறை தொடர்பான ஆலோசனைகளைத் தொடங்கினர்.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இது உலகளாவிய வங்கிகளுக்கு இடையேயான நிதி,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செய்திப் பரிமாற்ற அமைப்பிற்கு மாற்றாக இருக்கும்.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FFFF"/>
                </a:solidFill>
              </a:rPr>
              <a:t>(SWIFT - Society for Worldwide Interbank Financial Telecommunication System).</a:t>
            </a:r>
            <a:endParaRPr sz="2200" b="1" i="1">
              <a:solidFill>
                <a:srgbClr val="274E13"/>
              </a:solidFill>
            </a:endParaRPr>
          </a:p>
        </p:txBody>
      </p:sp>
      <p:pic>
        <p:nvPicPr>
          <p:cNvPr id="371" name="Google Shape;37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450" y="104625"/>
            <a:ext cx="3102551" cy="49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/>
          <p:nvPr/>
        </p:nvSpPr>
        <p:spPr>
          <a:xfrm>
            <a:off x="0" y="0"/>
            <a:ext cx="8916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உறுப்பு நாடுகளிடையே ஒத்துழைப்பை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அதிகரிக்கும் காரணிகள்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377" name="Google Shape;377;p54"/>
          <p:cNvSpPr txBox="1"/>
          <p:nvPr/>
        </p:nvSpPr>
        <p:spPr>
          <a:xfrm>
            <a:off x="0" y="5749254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</p:txBody>
      </p:sp>
      <p:sp>
        <p:nvSpPr>
          <p:cNvPr id="378" name="Google Shape;378;p54"/>
          <p:cNvSpPr txBox="1"/>
          <p:nvPr/>
        </p:nvSpPr>
        <p:spPr>
          <a:xfrm>
            <a:off x="3603009" y="68073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</p:txBody>
      </p:sp>
      <p:sp>
        <p:nvSpPr>
          <p:cNvPr id="379" name="Google Shape;379;p54"/>
          <p:cNvSpPr txBox="1"/>
          <p:nvPr/>
        </p:nvSpPr>
        <p:spPr>
          <a:xfrm>
            <a:off x="6144000" y="533762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</p:txBody>
      </p:sp>
      <p:sp>
        <p:nvSpPr>
          <p:cNvPr id="380" name="Google Shape;380;p54"/>
          <p:cNvSpPr/>
          <p:nvPr/>
        </p:nvSpPr>
        <p:spPr>
          <a:xfrm>
            <a:off x="0" y="915900"/>
            <a:ext cx="3590352" cy="4227606"/>
          </a:xfrm>
          <a:prstGeom prst="flowChartTerminator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FFFF00"/>
                </a:solidFill>
              </a:rPr>
              <a:t>முதலாவதாக வளரும் நாடுகளிடையே</a:t>
            </a:r>
            <a:endParaRPr sz="17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FFFF00"/>
                </a:solidFill>
              </a:rPr>
              <a:t>தற்போதைய சூழ்நிலையைப் பிரதிபலிக்கும் ஒரு </a:t>
            </a:r>
            <a:endParaRPr sz="17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FFFF00"/>
                </a:solidFill>
              </a:rPr>
              <a:t>பொருளாதார ஒழுங்கை உருவாக்குவதற்கு பிரிக்ஸ் அமைப்பு முயற்சிகளைத் தூண்டும்.புதிய வளர்ச்சி வங்கி (NDB) மற்றும் அவசர ஒதுக்கீடு ஏற்பாடு (CRA).</a:t>
            </a:r>
            <a:endParaRPr sz="1700" b="1" i="1">
              <a:solidFill>
                <a:srgbClr val="FFFF00"/>
              </a:solidFill>
            </a:endParaRPr>
          </a:p>
        </p:txBody>
      </p:sp>
      <p:sp>
        <p:nvSpPr>
          <p:cNvPr id="381" name="Google Shape;381;p54"/>
          <p:cNvSpPr/>
          <p:nvPr/>
        </p:nvSpPr>
        <p:spPr>
          <a:xfrm>
            <a:off x="3603000" y="1145575"/>
            <a:ext cx="2541024" cy="3997944"/>
          </a:xfrm>
          <a:prstGeom prst="flowChartTerminator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00"/>
                </a:solidFill>
              </a:rPr>
              <a:t>இரண்டாவதாக உலக நிர்வாகத்தில் பிரிக்ஸ் </a:t>
            </a:r>
            <a:endParaRPr sz="17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00"/>
                </a:solidFill>
              </a:rPr>
              <a:t>நாடுகளின் மாற்று யோசனை இதர நாடுகளின் </a:t>
            </a:r>
            <a:endParaRPr sz="17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00"/>
                </a:solidFill>
              </a:rPr>
              <a:t>ஆதரவை ஈர்க்கும்.</a:t>
            </a:r>
            <a:endParaRPr sz="1700" b="1" i="1">
              <a:solidFill>
                <a:srgbClr val="00FF00"/>
              </a:solidFill>
            </a:endParaRPr>
          </a:p>
        </p:txBody>
      </p:sp>
      <p:sp>
        <p:nvSpPr>
          <p:cNvPr id="382" name="Google Shape;382;p54"/>
          <p:cNvSpPr/>
          <p:nvPr/>
        </p:nvSpPr>
        <p:spPr>
          <a:xfrm>
            <a:off x="6143975" y="915900"/>
            <a:ext cx="3000024" cy="4227606"/>
          </a:xfrm>
          <a:prstGeom prst="flowChartTerminator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</a:rPr>
              <a:t>மூன்றாவதாக மற்ற துறைகளுடனான பிரிக்ஸ் </a:t>
            </a:r>
            <a:endParaRPr sz="17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</a:rPr>
              <a:t>தொடர்புகளின் விரிவாக்கம் அதை மேலும் </a:t>
            </a:r>
            <a:endParaRPr sz="17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00FFFF"/>
                </a:solidFill>
              </a:rPr>
              <a:t>வலுவான கூட்டாண்மையாக உருவாக்கும்.</a:t>
            </a:r>
            <a:endParaRPr sz="1700" b="1" i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5"/>
          <p:cNvPicPr preferRelativeResize="0"/>
          <p:nvPr/>
        </p:nvPicPr>
        <p:blipFill rotWithShape="1">
          <a:blip r:embed="rId3">
            <a:alphaModFix/>
          </a:blip>
          <a:srcRect l="5636" t="43046" r="5037" b="28343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5"/>
          <p:cNvPicPr preferRelativeResize="0"/>
          <p:nvPr/>
        </p:nvPicPr>
        <p:blipFill rotWithShape="1">
          <a:blip r:embed="rId4">
            <a:alphaModFix/>
          </a:blip>
          <a:srcRect l="5931" t="24366" r="5541" b="39183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/>
          <p:nvPr/>
        </p:nvSpPr>
        <p:spPr>
          <a:xfrm>
            <a:off x="0" y="0"/>
            <a:ext cx="9344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பெட்ரோலியம் ஏற்றுமதி செய்யும் நாடுகளின் </a:t>
            </a:r>
            <a:endParaRPr sz="2400" b="1" u="sng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கூட்டமைப்பு (OPEC)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-1" y="915900"/>
            <a:ext cx="4253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பெட்ரோலிய ஏற்றுமதி நாடுகளின் 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கூட்டமைப்பு ஈராக்கில் பாக்தாத் நகரில் நிறுவப்பட்ட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அரசுகளுக்கிடையேயான ஓர் அமைப்பாகும்.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(தலைமையகம் ஆஸ்திரியாவின் வியன்னா).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-12" y="3409500"/>
            <a:ext cx="30000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FF"/>
                </a:highlight>
              </a:rPr>
              <a:t>ஈரான்</a:t>
            </a:r>
            <a:endParaRPr sz="19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FF"/>
                </a:highlight>
              </a:rPr>
              <a:t>ஈராக்</a:t>
            </a:r>
            <a:endParaRPr sz="19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FF"/>
                </a:highlight>
              </a:rPr>
              <a:t>குவைத்</a:t>
            </a:r>
            <a:endParaRPr sz="19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FF"/>
                </a:highlight>
              </a:rPr>
              <a:t>சவுதி அரேபியா வெனிசுலா.</a:t>
            </a:r>
            <a:endParaRPr sz="1900" b="1" i="1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4890302" y="915900"/>
            <a:ext cx="42537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இவ்வமைப்பில் மூன்று வகையான 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உறுப்பினர்கள் முறையே நிறுவன உறுப்பினர்கள், 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குழு உறுப்பினர்கள், இணை உறுப்பினர்கள்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உள்ளனர். தற்போது இவ்வமைப்பில் 15 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உறுப்பினர்கள் உள்ளனர். (தென் அமெரிக்காவில்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2, மத்திய கிழக்கில் 6, ஆப்பிரிக்காவில் 7).</a:t>
            </a:r>
            <a:endParaRPr sz="1900" b="1" i="1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494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500" y="0"/>
            <a:ext cx="4294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பெட்ரோலியம் ஏற்றுமதி செய்யும் நாடுகள் 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அமைப்பின் திட்டம்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408" name="Google Shape;408;p58"/>
          <p:cNvSpPr txBox="1"/>
          <p:nvPr/>
        </p:nvSpPr>
        <p:spPr>
          <a:xfrm>
            <a:off x="0" y="915900"/>
            <a:ext cx="91440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 அதன் உறுப்பு நாடுகளுக்குள் எண்ணெய் கொள்கைகளை 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     ஒருங்கிணைத்தல்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 எண்ணெய் சந்தையை நிலைநிறுத்த உதவுதல்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 பெட்ரோலிய உற்பத்தியாளர்களுக்கு நியாயமான 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     நிலையான வருவாய் கிடைப்பதை உறுதி செய்தல்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 எண்ணெய் நுகர்வு செய்யும் நாடுகளுக்குத் திறமையான, 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    சிக்கனமான, வழக்கமான,விநியோகத்தை அளித்தல்.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 பெட்ரோலியத் தொழிலில் முதலீடு செய்பவர்களுக்கு 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6FA8DC"/>
                </a:highlight>
              </a:rPr>
              <a:t>    மூலதனத்திற்கு நியாயமான வருவாய் கிடைக்கச் செய்தல்</a:t>
            </a:r>
            <a:endParaRPr sz="2000" b="1" i="1">
              <a:solidFill>
                <a:srgbClr val="0000FF"/>
              </a:solidFill>
              <a:highlight>
                <a:srgbClr val="6FA8DC"/>
              </a:highligh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ஒபெக் எவ்வாறு பிற நாடுகளுக்கு உதவி 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செய்கின்றன?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414" name="Google Shape;414;p59"/>
          <p:cNvSpPr txBox="1"/>
          <p:nvPr/>
        </p:nvSpPr>
        <p:spPr>
          <a:xfrm>
            <a:off x="-482221" y="-3454290"/>
            <a:ext cx="437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highlight>
                <a:srgbClr val="FFFFFF"/>
              </a:highlight>
            </a:endParaRPr>
          </a:p>
        </p:txBody>
      </p:sp>
      <p:sp>
        <p:nvSpPr>
          <p:cNvPr id="415" name="Google Shape;415;p59"/>
          <p:cNvSpPr txBox="1"/>
          <p:nvPr/>
        </p:nvSpPr>
        <p:spPr>
          <a:xfrm>
            <a:off x="4144370" y="-3888600"/>
            <a:ext cx="4572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416" name="Google Shape;416;p59"/>
          <p:cNvSpPr/>
          <p:nvPr/>
        </p:nvSpPr>
        <p:spPr>
          <a:xfrm>
            <a:off x="0" y="988325"/>
            <a:ext cx="5404375" cy="4155175"/>
          </a:xfrm>
          <a:prstGeom prst="flowChartOnlineStorag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~ பெட்ரோலிய ஏற்றுமதி செய்யும் நாடுகளின் 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சர்வதேச மேம்பாட்டு நிதி (OPID) என்பது குறைந்த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வட்டி வீதத்தில் கடன் அளிக்கும் நிதி நிறுவனம் 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ஆகும். இது சமூக மற்றும் மனிதாபிமானத்</a:t>
            </a:r>
            <a:endParaRPr sz="1900"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FFFFFF"/>
                </a:highlight>
              </a:rPr>
              <a:t>திட்டங்களுக்கு மானியங்களை வழங்குகிறது.</a:t>
            </a:r>
            <a:endParaRPr sz="1900" b="1" i="1">
              <a:highlight>
                <a:srgbClr val="FFFFFF"/>
              </a:highlight>
            </a:endParaRPr>
          </a:p>
        </p:txBody>
      </p:sp>
      <p:sp>
        <p:nvSpPr>
          <p:cNvPr id="417" name="Google Shape;417;p59"/>
          <p:cNvSpPr/>
          <p:nvPr/>
        </p:nvSpPr>
        <p:spPr>
          <a:xfrm>
            <a:off x="5125975" y="719325"/>
            <a:ext cx="4017900" cy="4424400"/>
          </a:xfrm>
          <a:prstGeom prst="flowChartAlternateProcess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~ புத்தகங்கள், அறிக்கைகள், வரைபடங்கள்,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பெட்ரோலிய எரிசக்தி மற்றும் எண்ணெய் சந்தை தொடர்பான மாநாட்டு நடவடிக்கைகள் உள்பட 20 ஆயிரத்துக்கும் மேற்பட்ட தொகுதிகளைக் கொண்ட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000000"/>
                </a:highlight>
              </a:rPr>
              <a:t>ஒரு தகவல் மையத்தை ஒபெக் கொண்டுள்ளது.</a:t>
            </a:r>
            <a:endParaRPr sz="19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4C1130"/>
                </a:highlight>
              </a:rPr>
              <a:t>ஒபெக் நாடுகளுடனான இந்தியாவின் உறவு</a:t>
            </a:r>
            <a:endParaRPr sz="2400" b="1" u="sng">
              <a:solidFill>
                <a:srgbClr val="FF00FF"/>
              </a:solidFill>
              <a:highlight>
                <a:srgbClr val="4C1130"/>
              </a:highlight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0" y="756625"/>
            <a:ext cx="43491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FFFF"/>
                </a:solidFill>
                <a:highlight>
                  <a:srgbClr val="0C343D"/>
                </a:highlight>
              </a:rPr>
              <a:t>~ கச்சா எண்ணெய் அதிக அளவில் நுகர்வு செய்யும் நாடுகளில் இந்தியாவும் ஒன்று.86 சதவிகித கச்சா எண்ணெய், 70 சதவிகித இயற்கை எரிவாயு, 95 சதவிகித சமையல் எரிவாயு ஆகியவற்றை இந்தியா ஒபெக் நாடுகளில் இருந்து </a:t>
            </a:r>
            <a:endParaRPr sz="2200" b="1" i="1">
              <a:solidFill>
                <a:srgbClr val="00FFFF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FFFF"/>
                </a:solidFill>
                <a:highlight>
                  <a:srgbClr val="0C343D"/>
                </a:highlight>
              </a:rPr>
              <a:t>இறக்குமதி செய்கிறது.</a:t>
            </a:r>
            <a:endParaRPr sz="2200" b="1" i="1">
              <a:solidFill>
                <a:srgbClr val="00FFFF"/>
              </a:solidFill>
              <a:highlight>
                <a:srgbClr val="0C343D"/>
              </a:highlight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4572002" y="756625"/>
            <a:ext cx="45720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C343D"/>
                </a:solidFill>
                <a:highlight>
                  <a:srgbClr val="00FFFF"/>
                </a:highlight>
              </a:rPr>
              <a:t>~ இந்தியாவில் போதுமான எண்ணெய் வள இருப்பு இல்லை. இதனால் எண்ணெய்யை இந்தியா உற்பத்தி செய்ய முடியாது. அதனால் இந்தியா விவசாயம் மற்றும் தொழில்துறை</a:t>
            </a:r>
            <a:endParaRPr sz="2200" b="1" i="1">
              <a:solidFill>
                <a:srgbClr val="0C343D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C343D"/>
                </a:solidFill>
                <a:highlight>
                  <a:srgbClr val="00FFFF"/>
                </a:highlight>
              </a:rPr>
              <a:t>உற்பத்தியில் வலுவான கவனம் செலுத்துகிறது.</a:t>
            </a:r>
            <a:endParaRPr sz="2200" b="1" i="1">
              <a:solidFill>
                <a:srgbClr val="0C343D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முடிவுரை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0" y="694050"/>
            <a:ext cx="9144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~ இந்தியா பொருளாதாரம் மற்றும் வணிக ஒத்துழைப்பு தவிர ஒரு நட்பான நீடிக்கப்பட்ட உறவினை தனது அண்டை நாடுகளுடன் ஏற்படுத்திக் கொள்ள விரும்புகிறது.</a:t>
            </a:r>
            <a:endParaRPr sz="2200" b="1" i="1"/>
          </a:p>
        </p:txBody>
      </p:sp>
      <p:sp>
        <p:nvSpPr>
          <p:cNvPr id="431" name="Google Shape;431;p61"/>
          <p:cNvSpPr txBox="1"/>
          <p:nvPr/>
        </p:nvSpPr>
        <p:spPr>
          <a:xfrm>
            <a:off x="2" y="2571750"/>
            <a:ext cx="9144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~ கல்வி,சுகாதாரம், தீவிரவாத எதிர்ப்பு, பேரிடர் மேலாண்மை, குடிமக்களுக்கான வேலைவாய்ப்பு,குற்றங்களைக் கட்டுப்படுத்தல், தொழில்நுட்ப மேம்பாடு உள்ளிட்ட துறைகளில் ஒத்துழைக்க விரும்புகிறது.</a:t>
            </a:r>
            <a:endParaRPr sz="2200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22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300" y="0"/>
            <a:ext cx="4221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0" y="0"/>
            <a:ext cx="7437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வங்காளேதசமும்</a:t>
            </a:r>
            <a:endParaRPr sz="2400" b="1" u="sng">
              <a:highlight>
                <a:srgbClr val="00FF00"/>
              </a:highlight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200"/>
            <a:ext cx="9144000" cy="4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0" y="550192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  <a:highlight>
                  <a:srgbClr val="000000"/>
                </a:highlight>
              </a:rPr>
              <a:t>இந்தியாவும் வங்காளதேசமும் </a:t>
            </a:r>
            <a:endParaRPr sz="19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  <a:highlight>
                  <a:srgbClr val="000000"/>
                </a:highlight>
              </a:rPr>
              <a:t>4,096.7 கி.மீ நீளம் கொண்ட மிக நீண்ட நிலப்பரப்பை</a:t>
            </a:r>
            <a:endParaRPr sz="1900" b="1" i="1">
              <a:solidFill>
                <a:srgbClr val="00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  <a:highlight>
                  <a:srgbClr val="000000"/>
                </a:highlight>
              </a:rPr>
              <a:t>எல்லையாகப் பகிர்ந்து கொள்கின்றன.</a:t>
            </a:r>
            <a:endParaRPr sz="1900" b="1" i="1">
              <a:solidFill>
                <a:srgbClr val="00FFFF"/>
              </a:solidFill>
              <a:highlight>
                <a:srgbClr val="000000"/>
              </a:highlight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275400" y="550200"/>
            <a:ext cx="5868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00FFFF"/>
                </a:highlight>
              </a:rPr>
              <a:t>கங்கை நீரைப் பகிர்ந்து கொள்ள 1977இல் கையெழுத்தான பராக்கா ஒப்பந்தம் ஒரு வரலாற்று ஒப்பந்தமாகும். </a:t>
            </a:r>
            <a:endParaRPr sz="1900" b="1" i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00FFFF"/>
                </a:highlight>
              </a:rPr>
              <a:t>இந்தியாவிற்கும் வங்காளதேசத்திற்கும் </a:t>
            </a:r>
            <a:endParaRPr sz="1900" b="1" i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00FFFF"/>
                </a:highlight>
              </a:rPr>
              <a:t>பொதுவானதாக உள்ள 54 நதிகளிலிருந்து அதிகபட்ச நலனைப் பெறுவதற்காக இரு நாட்டுக் கூட்டு நதி ஆணையம் செயல்படுகிறது.</a:t>
            </a:r>
            <a:endParaRPr sz="1900" b="1" i="1">
              <a:highlight>
                <a:srgbClr val="00FFFF"/>
              </a:highlight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0" y="3043800"/>
            <a:ext cx="60414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rgbClr val="00FFFF"/>
                </a:highlight>
              </a:rPr>
              <a:t>இந்திய பண்பாட்டு உறவுகளுக்கான குழுவின் (ICCR) மூலம் வங்காளதேச மாணவர்களுக்கு ஆண்டுதோறும் உதவித்தொகை அளிக்கப்படுவதோடு டாக்கா பல்கலைக்கழகத்தில் ’தாகூர் இருக்கை’ ஏற்படுத்தவும் வழிவகை செய்யப்பட்டுள்ளது.</a:t>
            </a:r>
            <a:endParaRPr sz="1900" b="1" i="1">
              <a:highlight>
                <a:srgbClr val="00FFFF"/>
              </a:highlight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725926" y="3476700"/>
            <a:ext cx="379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இவ்வாறு இந்தியாவும்,வங்காளதேசமும் தொடர்ந்து நட்புறவுடன் செயல்பட்டு வருகிறது.</a:t>
            </a:r>
            <a:endParaRPr sz="1900" b="1" i="1">
              <a:solidFill>
                <a:srgbClr val="00FFFF"/>
              </a:solidFill>
              <a:highlight>
                <a:srgbClr val="0000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7201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0" y="0"/>
            <a:ext cx="7851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00FF00"/>
                </a:highlight>
              </a:rPr>
              <a:t>இந்தியாவும் பூடானும்</a:t>
            </a:r>
            <a:endParaRPr sz="2400" b="1" u="sng">
              <a:highlight>
                <a:srgbClr val="00FF00"/>
              </a:highlight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0" y="-1574575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highlight>
                <a:srgbClr val="CCCCCC"/>
              </a:highlight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592235" y="5155006"/>
            <a:ext cx="4176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highlight>
                <a:srgbClr val="FFFFFF"/>
              </a:highlight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1700"/>
            <a:ext cx="9144000" cy="45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0" y="550200"/>
            <a:ext cx="91440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பூடான் இமயமலையில் உள்ள ஒரு சிறிய முடியாட்சி நாடு ஆகும். 'இடி மின்னல் நிலம்' என்று அறியப்படும் இது உலகின் ஏழ்மையான நாடுகளில் ஒன்றாகும்.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-1" y="1757575"/>
            <a:ext cx="91746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பூடானின் பொருளாதார மேம்பாட்டிற்கு இந்தியா முதன்மைப்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பங்காற்றுகிறது. இந்தியா ’பாரத் முதல் பூடான் வரை’ (B2B) என்று அறியப்படும் இருதரப்பு வணிக உறவினை அறிவித்தது.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0" y="3252175"/>
            <a:ext cx="47676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பூடான் மாணவர்கள் புகழ்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பெற்ற நிறுவனங்களில் உயர் கல்வி பெறுவதற்கு 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434343"/>
                </a:highlight>
              </a:rPr>
              <a:t>இந்தியா உதவியுள்ளது.’நேரு-வாங்சுக் கல்வித் திட்டம் குறிப்பிடத்தக்கது.</a:t>
            </a:r>
            <a:endParaRPr sz="1900" b="1" i="1">
              <a:solidFill>
                <a:srgbClr val="FFFFFF"/>
              </a:solidFill>
              <a:highlight>
                <a:srgbClr val="434343"/>
              </a:highlight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767525" y="3311988"/>
            <a:ext cx="4176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chemeClr val="lt1"/>
                </a:solidFill>
                <a:highlight>
                  <a:srgbClr val="434343"/>
                </a:highlight>
              </a:rPr>
              <a:t>பூடான் நாட்டின் </a:t>
            </a:r>
            <a:endParaRPr sz="1900" b="1" i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chemeClr val="lt1"/>
                </a:solidFill>
                <a:highlight>
                  <a:srgbClr val="434343"/>
                </a:highlight>
              </a:rPr>
              <a:t>அடிப்படைக் கட்டமைப்பை மேம்படுத்தவும் இந்தியா </a:t>
            </a:r>
            <a:endParaRPr sz="1900" b="1" i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chemeClr val="lt1"/>
                </a:solidFill>
                <a:highlight>
                  <a:srgbClr val="434343"/>
                </a:highlight>
              </a:rPr>
              <a:t>உதவியுள்ளது.</a:t>
            </a:r>
            <a:endParaRPr sz="1900" b="1" i="1">
              <a:solidFill>
                <a:schemeClr val="lt1"/>
              </a:solidFill>
              <a:highlight>
                <a:srgbClr val="434343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95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918949" y="215270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000" y="0"/>
            <a:ext cx="4348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1623</Words>
  <Application>Microsoft Office PowerPoint</Application>
  <PresentationFormat>On-screen Show (16:9)</PresentationFormat>
  <Paragraphs>248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Source Code Pro</vt:lpstr>
      <vt:lpstr>Oswald</vt:lpstr>
      <vt:lpstr>Modern Writer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2023-04-24T11:40:42Z</dcterms:modified>
</cp:coreProperties>
</file>