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Lato" charset="0"/>
      <p:regular r:id="rId26"/>
      <p:bold r:id="rId27"/>
      <p:italic r:id="rId28"/>
      <p:boldItalic r:id="rId29"/>
    </p:embeddedFont>
    <p:embeddedFont>
      <p:font typeface="Montserrat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39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311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1a91fa1ebf409a4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1a91fa1ebf409a4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a91fa1ebf409a4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1a91fa1ebf409a4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1a91fa1ebf409a4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1a91fa1ebf409a4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a91fa1ebf409a4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1a91fa1ebf409a4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1a91fa1ebf409a4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1a91fa1ebf409a4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a91fa1ebf409a4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1a91fa1ebf409a4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1a91fa1ebf409a4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1a91fa1ebf409a4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1a91fa1ebf409a4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1a91fa1ebf409a4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1a91fa1ebf409a4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1a91fa1ebf409a4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a91fa1ebf409a4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1a91fa1ebf409a4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a91fa1ebf409a4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1a91fa1ebf409a4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1a91fa1ebf409a4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1a91fa1ebf409a4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1a91fa1ebf409a4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1a91fa1ebf409a4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1a91fa1ebf409a4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1a91fa1ebf409a4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1a91fa1ebf409a4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1a91fa1ebf409a4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1a91fa1ebf409a4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1a91fa1ebf409a4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1a91fa1ebf409a4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1a91fa1ebf409a4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a91fa1ebf409a4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1a91fa1ebf409a4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1a91fa1ebf409a4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1a91fa1ebf409a4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1a91fa1ebf409a4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1a91fa1ebf409a4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a91fa1ebf409a4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1a91fa1ebf409a4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1a91fa1ebf409a4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1a91fa1ebf409a4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a91fa1ebf409a4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a91fa1ebf409a4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/>
        </p:nvSpPr>
        <p:spPr>
          <a:xfrm>
            <a:off x="914399" y="36394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வணக்கம்.</a:t>
            </a:r>
            <a:endParaRPr sz="2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598525" y="1793525"/>
            <a:ext cx="35595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</a:rPr>
              <a:t>3.4 இந்தியாவின் வெளியுறவுக் கொள்கை</a:t>
            </a:r>
            <a:endParaRPr sz="2400" b="1" u="sng">
              <a:solidFill>
                <a:srgbClr val="FFFFFF"/>
              </a:solidFill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759722" y="3954202"/>
            <a:ext cx="43719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சமூக அறிவியல் (குடிமையியல்) (10).</a:t>
            </a:r>
            <a:endParaRPr sz="2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3"/>
          <p:cNvPicPr preferRelativeResize="0"/>
          <p:nvPr/>
        </p:nvPicPr>
        <p:blipFill rotWithShape="1">
          <a:blip r:embed="rId3">
            <a:alphaModFix/>
          </a:blip>
          <a:srcRect l="7813" t="41867" r="4389" b="26340"/>
          <a:stretch/>
        </p:blipFill>
        <p:spPr>
          <a:xfrm>
            <a:off x="4158025" y="0"/>
            <a:ext cx="4985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98525" y="914147"/>
            <a:ext cx="2565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www.Padasalai.Net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1C4587"/>
                </a:solidFill>
                <a:highlight>
                  <a:srgbClr val="00FFFF"/>
                </a:highlight>
              </a:rPr>
              <a:t>பனிப்போர் காலத்தில் இந்தியாவின் </a:t>
            </a:r>
            <a:endParaRPr sz="2400" b="1" u="sng">
              <a:solidFill>
                <a:srgbClr val="1C4587"/>
              </a:solidFill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1C4587"/>
                </a:solidFill>
                <a:highlight>
                  <a:srgbClr val="00FFFF"/>
                </a:highlight>
              </a:rPr>
              <a:t>வெளியுறவுக் கொள்கை</a:t>
            </a:r>
            <a:endParaRPr sz="2400" b="1" u="sng">
              <a:solidFill>
                <a:srgbClr val="1C4587"/>
              </a:solidFill>
              <a:highlight>
                <a:srgbClr val="00FFFF"/>
              </a:highlight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5" y="915900"/>
            <a:ext cx="91440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~இந்தியா அணிசேரா இயக்கத்தில் இருந்த போதும் சோவியத் யூனியனுடன் 1971ஆம் ஆண்டில் இந்திய - சோவியத் ஒப்பந்தத்தின் (20 ஆண்டு கால ஒப்பந்தமான அமைதி, நட்புறவு மற்றும் ஒத்துழைப்பு) மூலம் இணைந்தது.</a:t>
            </a: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பின்னர் இந்தியா இராணுவ நவீனமயமாக்கலை</a:t>
            </a: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மேற்கொண்டது.</a:t>
            </a: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~சீனா 1964ஆம் ஆண்டு லாப் நார் என்னுமிடத்தில் மேற்கொண்ட அணு சோதனைக்குப் பதிலடியாக </a:t>
            </a:r>
            <a:r>
              <a:rPr lang="en" sz="2000" b="1" i="1">
                <a:solidFill>
                  <a:srgbClr val="FFFFFF"/>
                </a:solidFill>
                <a:highlight>
                  <a:srgbClr val="FF0000"/>
                </a:highlight>
              </a:rPr>
              <a:t>இந்தியா தனது முதல் பூமிக்கடியிலான அணு சோதனைத் திட்டத்தினை</a:t>
            </a:r>
            <a:endParaRPr sz="2000" b="1" i="1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FF0000"/>
                </a:highlight>
              </a:rPr>
              <a:t>1974இல் பொக்ரானில் நடத்தியது.</a:t>
            </a:r>
            <a:r>
              <a:rPr lang="en" sz="2000" b="1" i="1">
                <a:solidFill>
                  <a:srgbClr val="FFFFFF"/>
                </a:solidFill>
              </a:rPr>
              <a:t> (நிலத்தடி அணு </a:t>
            </a: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வெடிப்புத் திட்டம் / Subterranean Nuclear Explosions </a:t>
            </a: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Project).</a:t>
            </a:r>
            <a:endParaRPr sz="2000" b="1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0" y="0"/>
            <a:ext cx="9144000" cy="3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274E13"/>
                </a:highlight>
                <a:latin typeface="Lato"/>
                <a:ea typeface="Lato"/>
                <a:cs typeface="Lato"/>
                <a:sym typeface="Lato"/>
              </a:rPr>
              <a:t>~ இந்தியா விடுதலை அடைந்தபோது இந்திய மக்களின் உணவு பற்றாக்குறையை போக்குவதே முதன்மை பணியாக இந்திய அரசிற்கு இருந்தது .அதன் பிறகு தான் தொழில்துறை முன்னேற்றங்கள் சார்ந்து முடிவு எடுக்க வேண்டி இருந்தது. </a:t>
            </a:r>
            <a:endParaRPr sz="1800" b="1" i="1">
              <a:solidFill>
                <a:srgbClr val="FFFFFF"/>
              </a:solidFill>
              <a:highlight>
                <a:srgbClr val="274E13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  <a:highlight>
                <a:srgbClr val="274E13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274E13"/>
                </a:highlight>
                <a:latin typeface="Lato"/>
                <a:ea typeface="Lato"/>
                <a:cs typeface="Lato"/>
                <a:sym typeface="Lato"/>
              </a:rPr>
              <a:t>~இருப்பினும் பல குழப்பமான சூழ்நிலைகளிலும் கூட உலக அரங்கில் பனிப்போர் நடைபெற்றுக் கொண்டிருந்த நேரத்தில் இந்தியா அணிசேரா கொள்கையை பின்பற்றியது.இந்திய வேளாண்மையில் ஏற்பட்ட முன்னேற்றத்தின் விளைவாக தொழில்துறையிலும் இதர துறைகளிலும் தனது பணியினை இந்தியா மேற்கொள்ள ஆரம்பித்தது</a:t>
            </a:r>
            <a:endParaRPr sz="1800" b="1" i="1">
              <a:solidFill>
                <a:srgbClr val="FFFFFF"/>
              </a:solidFill>
              <a:highlight>
                <a:srgbClr val="274E13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-5" y="3564000"/>
            <a:ext cx="51828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274E13"/>
                </a:highlight>
              </a:rPr>
              <a:t>~ கூட்டுசேராமையை விலக்கினாலும் கூட இந்தியா அதிக அளவில் தனது இராணுவ அமைப்பைப் பலப்படுத்தவும் ஒரு அணுசக்தி </a:t>
            </a:r>
            <a:endParaRPr sz="1800" b="1" i="1">
              <a:solidFill>
                <a:srgbClr val="FFFFFF"/>
              </a:solidFill>
              <a:highlight>
                <a:srgbClr val="274E1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274E13"/>
                </a:highlight>
              </a:rPr>
              <a:t>நாடாகவும் ஆகமுடிந்தது.</a:t>
            </a:r>
            <a:endParaRPr sz="1800" b="1" i="1">
              <a:solidFill>
                <a:srgbClr val="FFFFFF"/>
              </a:solidFill>
              <a:highlight>
                <a:srgbClr val="274E13"/>
              </a:highlight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5495620" y="3564000"/>
            <a:ext cx="34980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274E13"/>
                </a:highlight>
              </a:rPr>
              <a:t>~ இந்தியாவின் அடிப்படைக் கொள்கையான </a:t>
            </a:r>
            <a:endParaRPr sz="1800" b="1" i="1">
              <a:solidFill>
                <a:srgbClr val="FFFFFF"/>
              </a:solidFill>
              <a:highlight>
                <a:srgbClr val="274E1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274E13"/>
                </a:highlight>
              </a:rPr>
              <a:t>அணிசேராமை இன்னும் நடைமுறையில் உள்ளது.</a:t>
            </a:r>
            <a:endParaRPr sz="1800" b="1" i="1">
              <a:solidFill>
                <a:srgbClr val="FFFFFF"/>
              </a:solidFill>
              <a:highlight>
                <a:srgbClr val="274E13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00" y="0"/>
            <a:ext cx="7833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1C4587"/>
                </a:solidFill>
                <a:highlight>
                  <a:srgbClr val="00FFFF"/>
                </a:highlight>
              </a:rPr>
              <a:t>புதிய மாற்றங்கள்-1990 மற்றும் இருபதாம் </a:t>
            </a:r>
            <a:endParaRPr sz="2400" b="1" u="sng">
              <a:solidFill>
                <a:srgbClr val="1C4587"/>
              </a:solidFill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1C4587"/>
                </a:solidFill>
                <a:highlight>
                  <a:srgbClr val="00FFFF"/>
                </a:highlight>
              </a:rPr>
              <a:t>நூற்றாண்டு</a:t>
            </a:r>
            <a:endParaRPr sz="2400" b="1" u="sng">
              <a:solidFill>
                <a:srgbClr val="1C4587"/>
              </a:solidFill>
              <a:highlight>
                <a:srgbClr val="00FFFF"/>
              </a:highlight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122850" y="915900"/>
            <a:ext cx="91440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1991 ஆம் ஆண்டு குழப்பமான இந்திய பொருளாதாரச் சூழ்நிலையில்</a:t>
            </a:r>
            <a:endParaRPr sz="18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இந்தியாவில் முதன்முறையாக தாராளமயமாக்கல் தனியார்மயமாக்கல் மற்றும் உலகமயமாக்கல் என்ற கொள்கை இந்திய அரசால் ஏற்றுக்கொள்ளப்பட்டு நடைமுறைப்படுத்தப்பட்டது.</a:t>
            </a:r>
            <a:endParaRPr sz="18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0" y="2216400"/>
            <a:ext cx="9389700" cy="29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660000"/>
                </a:highlight>
              </a:rPr>
              <a:t>~சீனாவுடனான நட்புறவு - கிழக்கு நோக்கு கொள்கை (1992)</a:t>
            </a:r>
            <a:endParaRPr sz="1800" b="1" i="1">
              <a:solidFill>
                <a:srgbClr val="FFFFFF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660000"/>
                </a:highlight>
              </a:rPr>
              <a:t>~பொக்ரானில் (ராஜஸ்தான்) நடைபெற்ற இரண்டாவது அணு சோதனை (1998)</a:t>
            </a:r>
            <a:endParaRPr sz="1800" b="1" i="1">
              <a:solidFill>
                <a:srgbClr val="FFFFFF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660000"/>
                </a:highlight>
              </a:rPr>
              <a:t>~இஸ்ரேலிடமிருந்து பாதுகாப்புத்தளவாடங்களைக் கொள்முதல் செய்தலுக்கான உறவு </a:t>
            </a:r>
            <a:endParaRPr sz="1800" b="1" i="1">
              <a:solidFill>
                <a:srgbClr val="FFFFFF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660000"/>
                </a:highlight>
              </a:rPr>
              <a:t>~அரபு நாடுகள் மற்றும் ஈரானுடன் எரிசக்தி ஆற்றல் வள தூதரக உறவு</a:t>
            </a:r>
            <a:endParaRPr sz="1800" b="1" i="1">
              <a:solidFill>
                <a:srgbClr val="FFFFFF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660000"/>
                </a:highlight>
              </a:rPr>
              <a:t>~அமெரிக்காவின் அணு ஏவுகணைப் பாதுகாப்பு திட்டத்தை ஏற்றுக் கொள்ளுதல்</a:t>
            </a:r>
            <a:endParaRPr sz="1800" b="1" i="1">
              <a:solidFill>
                <a:srgbClr val="FFFFFF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660000"/>
                </a:highlight>
              </a:rPr>
              <a:t>~சர்வதேச அணுசக்தி நிறுவனத்தில் ஈரானுக்கு எதிராக இந்தியாவின் வாக்களிப்பு</a:t>
            </a:r>
            <a:endParaRPr sz="1800" b="1" i="1">
              <a:solidFill>
                <a:srgbClr val="FFFFFF"/>
              </a:solidFill>
              <a:highlight>
                <a:srgbClr val="66000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1C4587"/>
                </a:solidFill>
                <a:highlight>
                  <a:srgbClr val="00FFFF"/>
                </a:highlight>
              </a:rPr>
              <a:t>21ஆம் நூற்றாண்டில் மீண்டெழும் இந்தியா</a:t>
            </a:r>
            <a:endParaRPr sz="2400" b="1" u="sng">
              <a:solidFill>
                <a:srgbClr val="1C4587"/>
              </a:solidFill>
              <a:highlight>
                <a:srgbClr val="00FFFF"/>
              </a:highlight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0" y="800250"/>
            <a:ext cx="5486400" cy="19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</a:rPr>
              <a:t>~இது நமது மூலதனங்களுக்கான உள் முதலீட்டை அதிகரித்தல்தொழில் நுட்பயோசனை, வளர்ச்சிக்கான கருத்துகள் </a:t>
            </a:r>
            <a:endParaRPr sz="16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</a:rPr>
              <a:t>மற்றும் புதிய கண்டுபிடிப்புகள் உலகின் முன்னணி பொருளாதாரங்களுள் ஒன்றாக மறுவெழுச்சி அடைதல் ஆகியவற்றிற்கேற்ப வடிவமைத்துள்ளது.</a:t>
            </a:r>
            <a:endParaRPr sz="1600" b="1" i="1">
              <a:solidFill>
                <a:srgbClr val="FF0000"/>
              </a:solidFill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5486400" y="550200"/>
            <a:ext cx="3657600" cy="24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</a:rPr>
              <a:t>~இந்தியா G-20, IBSA, </a:t>
            </a:r>
            <a:endParaRPr sz="16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</a:rPr>
              <a:t>BRICS போன்ற புதிய உலகக் குழுக்களில் </a:t>
            </a:r>
            <a:endParaRPr sz="16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</a:rPr>
              <a:t>இணைந்துள்ளதானது உலகளாவிய </a:t>
            </a:r>
            <a:endParaRPr sz="16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</a:rPr>
              <a:t>விவகாரங்களில் பெரிய பங்கை வகிக்க</a:t>
            </a:r>
            <a:endParaRPr sz="16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</a:rPr>
              <a:t>இந்தியாவிற்கு அதிக வாய்ப்பை வழங்குகிறது.</a:t>
            </a:r>
            <a:endParaRPr sz="1600" b="1" i="1">
              <a:solidFill>
                <a:srgbClr val="FFFFFF"/>
              </a:solidFill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0" y="3236100"/>
            <a:ext cx="4740300" cy="19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~இந்தியா உலகளவில் முடிவெடுக்கும் மற்றும் நிர்வாகத்தில் ஒரு முக்கியக் குரலாகவும் வளர்ந்து வரும் உலகளாவிய கட்டமைப்பில் ஒரு பாலமாகவும் சமநிலைப்படுத்தும் மிகப்பெரிய சக்தியாகவும் </a:t>
            </a:r>
            <a:endParaRPr sz="16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</a:rPr>
              <a:t>உருவெடுத்துள்ளது.</a:t>
            </a:r>
            <a:endParaRPr sz="1600" b="1" i="1">
              <a:solidFill>
                <a:srgbClr val="0000FF"/>
              </a:solidFill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5076905" y="2985900"/>
            <a:ext cx="40671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~பல உள்நாட்டுப் பிரச்சனைகளுக்கு இடையில்  சவால்கள் எண்ணற்றவையாகவும் 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கடினமானவையாகவும் இருந்த போதிலும் அவை இந்தியாவின் கொள்கை அமைப்புகளுக்கு 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எட்டாதவை அல்ல.</a:t>
            </a:r>
            <a:endParaRPr sz="16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225" y="0"/>
            <a:ext cx="3857775" cy="289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93325"/>
            <a:ext cx="5286226" cy="225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286225" cy="2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6225" y="2893325"/>
            <a:ext cx="3857775" cy="22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/>
        </p:nvSpPr>
        <p:spPr>
          <a:xfrm>
            <a:off x="0" y="0"/>
            <a:ext cx="8980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4.5 இந்திய வெளியுறவுக் கொள்கையின் 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அடிப்படைக் கருத்துக்கள்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723298" y="1091700"/>
            <a:ext cx="7697400" cy="4051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~தேசிய நலனைப் பேணுதல் 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~உலக அமைதியை எய்துதல்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~ஆயுதக் குறைப்பு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~பிற நாடுகளுடன் நல்லுறவை வளர்த்தல்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~அமைதியான வழிகளில் பிரச்சனைகளைத் தீர்த்தல்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~அணி சேராக் கொள்கையின்படி சுதந்திரமான சிந்தனை                     மற்றும் செயல்பாடு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~சர்வதேச விவகாரங்களில் சமத்துவம்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~காலனியாதிக்கம், ஏகாதிபத்தியம், 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இனப்பாகுபாடு ஆகியவற்றிற்கு எதிரான நிலைப்பாடு</a:t>
            </a:r>
            <a:endParaRPr sz="1800" b="1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/>
        </p:nvSpPr>
        <p:spPr>
          <a:xfrm>
            <a:off x="0" y="0"/>
            <a:ext cx="8834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1C4587"/>
                </a:solidFill>
                <a:highlight>
                  <a:srgbClr val="00FFFF"/>
                </a:highlight>
              </a:rPr>
              <a:t>படை வலிமை குறைப்புக் கொள்கை</a:t>
            </a:r>
            <a:endParaRPr sz="2400" b="1" u="sng">
              <a:solidFill>
                <a:srgbClr val="1C4587"/>
              </a:solidFill>
              <a:highlight>
                <a:srgbClr val="00FFFF"/>
              </a:highlight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1" y="84795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00"/>
                </a:solidFill>
              </a:rPr>
              <a:t>~ஐ.நா.வின் படை வலிமைக் குறைப்புத் திட்டங்களுக்கு </a:t>
            </a:r>
            <a:endParaRPr sz="20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00"/>
                </a:solidFill>
              </a:rPr>
              <a:t>இந்தியா ஆதரவளித்தது. 1974 மற்றும் 1998 அணு சோதனைகள் போர்த்திறமை சார்ந்த நடவடிக்கைகளுக்காகவே செய்யப்பட்டவையாகும்.</a:t>
            </a:r>
            <a:endParaRPr sz="2000" b="1" i="1">
              <a:solidFill>
                <a:srgbClr val="00FF00"/>
              </a:solidFill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0" y="2263950"/>
            <a:ext cx="4298400" cy="28797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இந்தியாவின் அணுக்கொள்கையின் 2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மையக் கருத்துகள்: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1.முதலில் பயன்படுத்துவதில்லை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2.குறைந்தபட்ச நம்பகமான தற்காப்புத் திறன்</a:t>
            </a:r>
            <a:endParaRPr sz="2000" b="1" i="1">
              <a:solidFill>
                <a:srgbClr val="FFFF00"/>
              </a:solidFill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4298400" y="2561700"/>
            <a:ext cx="4826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00"/>
                </a:solidFill>
              </a:rPr>
              <a:t>~அணு ஆயுதத்தைப் போர்த்தாக்குதலுக்குப்</a:t>
            </a:r>
            <a:endParaRPr sz="20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00"/>
                </a:solidFill>
              </a:rPr>
              <a:t>பயன்படுத்துவது இல்லை என்பதோடு அணு ஆயுதமற்ற எந்த ஒரு நாட்டிற்கு எதிராகவும் பயன்படுத்துவதுமில்லை என இந்தியா தீர்மானித்துள்ளது.</a:t>
            </a:r>
            <a:endParaRPr sz="20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/>
          <p:nvPr/>
        </p:nvSpPr>
        <p:spPr>
          <a:xfrm>
            <a:off x="0" y="0"/>
            <a:ext cx="93714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4.6 சார்க் - தெற்காசிய நாடுகளின் பிராந்தியக் கூட்டமைப்பு (SAARC - South Asian Association for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 Regional Cooperation)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</p:txBody>
      </p:sp>
      <p:sp>
        <p:nvSpPr>
          <p:cNvPr id="252" name="Google Shape;252;p30"/>
          <p:cNvSpPr/>
          <p:nvPr/>
        </p:nvSpPr>
        <p:spPr>
          <a:xfrm>
            <a:off x="0" y="1281300"/>
            <a:ext cx="5968836" cy="1869534"/>
          </a:xfrm>
          <a:prstGeom prst="flowChartTerminator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சார்க் நாடுகளின் 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கூட்டமைப்பு என்பது 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தெற்காசியாவில் அமைந்துள்ள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எட்டு நாடுகளின் ஒரு 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பொருளாதார மற்றும் புவிசார் 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அரசியல் அமைப்பாகும்.</a:t>
            </a:r>
            <a:endParaRPr sz="1800" b="1" i="1"/>
          </a:p>
        </p:txBody>
      </p:sp>
      <p:sp>
        <p:nvSpPr>
          <p:cNvPr id="253" name="Google Shape;253;p30"/>
          <p:cNvSpPr/>
          <p:nvPr/>
        </p:nvSpPr>
        <p:spPr>
          <a:xfrm>
            <a:off x="5968850" y="955350"/>
            <a:ext cx="3175146" cy="4188132"/>
          </a:xfrm>
          <a:prstGeom prst="flowChartTerminator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நோக்கம்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நலம்சார் பொருளாதாரத்தை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ஊக்குவித்தல், தெற்காசிய நாடுகளிடையே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கூட்டுத்தன்னிறைவு மற்றும்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இப்பிராந்தியத்தில் சமூக-பண்பாட்டு மேம்பாட்டினை விரைவுபடுத்துதல்</a:t>
            </a:r>
            <a:endParaRPr sz="1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/>
              <a:t>ஆகியவையாகும்.</a:t>
            </a:r>
            <a:endParaRPr sz="1800" b="1" i="1"/>
          </a:p>
        </p:txBody>
      </p:sp>
      <p:sp>
        <p:nvSpPr>
          <p:cNvPr id="254" name="Google Shape;254;p30"/>
          <p:cNvSpPr txBox="1"/>
          <p:nvPr/>
        </p:nvSpPr>
        <p:spPr>
          <a:xfrm>
            <a:off x="186474" y="3150825"/>
            <a:ext cx="57825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CCCCCC"/>
                </a:highlight>
              </a:rPr>
              <a:t>~சார்க் அமைப்பின் பேரிடர் </a:t>
            </a:r>
            <a:endParaRPr sz="1800" b="1" i="1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CCCCCC"/>
                </a:highlight>
              </a:rPr>
              <a:t>மேலாண்மை மையம்-புதுதில்லி.</a:t>
            </a:r>
            <a:endParaRPr sz="1800" b="1" i="1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CCCCCC"/>
                </a:highlight>
              </a:rPr>
              <a:t>~இஸ்ரோ (ISRO) அமைப்பு”செய்தித் தொடர்பு மற்றும் வானிலை ஆய்விற்காக” சார்க் செயற்கைக்கோளைச் செலுத்தி உள்ளது.</a:t>
            </a:r>
            <a:endParaRPr sz="1800" b="1" i="1">
              <a:highlight>
                <a:srgbClr val="CCCCCC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3">
            <a:alphaModFix/>
          </a:blip>
          <a:srcRect l="10925" t="28078" r="5733" b="15640"/>
          <a:stretch/>
        </p:blipFill>
        <p:spPr>
          <a:xfrm>
            <a:off x="655100" y="0"/>
            <a:ext cx="78884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அறிமுகம்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0" y="776550"/>
            <a:ext cx="9144000" cy="4367100"/>
          </a:xfrm>
          <a:prstGeom prst="beve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914399" y="1790257"/>
            <a:ext cx="7315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latin typeface="Lato"/>
                <a:ea typeface="Lato"/>
                <a:cs typeface="Lato"/>
                <a:sym typeface="Lato"/>
              </a:rPr>
              <a:t>இந்தியா சுதந்திரம் அடைந்ததிலிருந்து இன்று வரையிலும் இந்தியாவின் வெளியுறவுக் கொள்கை ஆனது மற்ற நாடுகளுக்கு முன் உதாரணமாக இருக்கிறது.தற்போது நாம் இப்பாடத்தில் இந்தியாவின் வெளியுறவுக் கொள்கையின் வரலாறு,தோற்றம்,வளர்ச்சி, சிறப்புகள் பற்றி விரிவாகக் காண்போம்.</a:t>
            </a:r>
            <a:endParaRPr sz="20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/>
        </p:nvSpPr>
        <p:spPr>
          <a:xfrm>
            <a:off x="0" y="0"/>
            <a:ext cx="88437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4.7 இந்தியாவின் வெளியுறவுக் கொள்கையில் தற்காலச் சூழல் மாற்றம் மற்றும் தொடர்ச்சி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418525" y="1082725"/>
            <a:ext cx="8425200" cy="406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அ. ஒருங்கிணைந்த அண்டை நாடுகளுக்கு 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முன்னுரிமை: முதலில் அண்டை நாடுகள் கொள்கை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ஆ. அரசதந்திரம் மற்றும் வளர்ச்சியை இணைத்தல்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இ. "கிழக்கே நோக்கு" என்பதிலிருந்து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"கிழக்குச்செயல்பாடு" என்ற கொள்கைக்குப்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படிப்படியான மாற்றம்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ஈ. பொருளாதார வளர்ச்சி</a:t>
            </a: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உ. வழிகாட்டும் சக்தியாக இந்தியா.</a:t>
            </a:r>
            <a:endParaRPr sz="20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3"/>
          <p:cNvPicPr preferRelativeResize="0"/>
          <p:nvPr/>
        </p:nvPicPr>
        <p:blipFill rotWithShape="1">
          <a:blip r:embed="rId3">
            <a:alphaModFix/>
          </a:blip>
          <a:srcRect l="4039" t="22286" r="9086" b="14310"/>
          <a:stretch/>
        </p:blipFill>
        <p:spPr>
          <a:xfrm>
            <a:off x="509525" y="0"/>
            <a:ext cx="81340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முடிவுரை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0" y="700585"/>
            <a:ext cx="9144000" cy="3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  <a:highlight>
                  <a:srgbClr val="5B0F00"/>
                </a:highlight>
              </a:rPr>
              <a:t>தற்போது இந்தியா உலகின் பெரும்பான்மையான நாடுகளுடன் தூதரக </a:t>
            </a:r>
            <a:endParaRPr sz="1600" b="1" i="1">
              <a:solidFill>
                <a:srgbClr val="FFFFFF"/>
              </a:solidFill>
              <a:highlight>
                <a:srgbClr val="5B0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  <a:highlight>
                  <a:srgbClr val="5B0F00"/>
                </a:highlight>
              </a:rPr>
              <a:t>உறவுகளைக் கொண்டுள்ளது. மேலும் உலகின் இரண்டாவது மிகப்பெரிய மக்கள்தொகைகொண்ட நாடு, மிகப்பெரிய மக்களாட்சி நாடு மற்றும் வேகமாக வளர்ந்துவரும் நாடுகளில் ஒன்றாகவும் விளங்கி வருகிறது. இந்தியாஎந்தவொரு மிகப்பெரிய இராணுவக் கூட்டணியில் இல்லை என்றாலும் பெரிய நாடுகளுடன்போர்த்திறன் சார்ந்த ஒரு ஆழமான உறவைக் </a:t>
            </a:r>
            <a:endParaRPr sz="1600" b="1" i="1">
              <a:solidFill>
                <a:srgbClr val="FFFFFF"/>
              </a:solidFill>
              <a:highlight>
                <a:srgbClr val="5B0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  <a:highlight>
                  <a:srgbClr val="5B0F00"/>
                </a:highlight>
              </a:rPr>
              <a:t>கொண்டுள்ளது.</a:t>
            </a:r>
            <a:endParaRPr sz="1600" b="1" i="1">
              <a:solidFill>
                <a:srgbClr val="FFFFFF"/>
              </a:solidFill>
              <a:highlight>
                <a:srgbClr val="5B0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FFFFFF"/>
              </a:solidFill>
              <a:highlight>
                <a:srgbClr val="5B0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  <a:highlight>
                  <a:srgbClr val="5B0F00"/>
                </a:highlight>
              </a:rPr>
              <a:t>இந்தியா தனது பாதுகாப்பு மற்றும் சமூகப் பொருளாதார முன்னேற்றங்களை அடைய எதிர்பார்க்கும் அதேவேளையில் அனைத்து நாட்டு </a:t>
            </a:r>
            <a:endParaRPr sz="1600" b="1" i="1">
              <a:solidFill>
                <a:srgbClr val="FFFFFF"/>
              </a:solidFill>
              <a:highlight>
                <a:srgbClr val="5B0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FF"/>
                </a:solidFill>
                <a:highlight>
                  <a:srgbClr val="5B0F00"/>
                </a:highlight>
              </a:rPr>
              <a:t>மக்களுக்கும் அமைதி, சுதந்திரம், முன்னேற்றம் மற்றும் நீதி ஆகியவற்றையும் வேண்டுகிறது.இவ்வாறு சர்வதேச விவகாரங்களில் நிரந்தர நண்பனும் இல்லை: நிரந்தர பகைவனும் இல்லை; நலன்கள் மட்டுமே நிரந்தரமானவைஎன்ற வெளியுறவுக் கொள்கையை இந்தியா பின்பற்றுகிறது.</a:t>
            </a:r>
            <a:endParaRPr sz="1600" b="1" i="1">
              <a:solidFill>
                <a:srgbClr val="FFFFFF"/>
              </a:solidFill>
              <a:highlight>
                <a:srgbClr val="5B0F00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/>
        </p:nvSpPr>
        <p:spPr>
          <a:xfrm>
            <a:off x="0" y="0"/>
            <a:ext cx="86526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4.1 நமது வெளியுறவுக் கொள்கையின் முக்கிய நோக்கங்கள்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1966829" y="784200"/>
            <a:ext cx="6960900" cy="4359300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~தேசியப் பாதுகாப்பு</a:t>
            </a: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~தேசிய வளமை</a:t>
            </a: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~நட்பு நாடுகளின் எண்ணிக்கையை அதிகரித்தல்</a:t>
            </a: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~உலக அமைதி அடைதல் மற்றும் ஒவ்வொரு நாட்டுடனும் அமைதியுடன் சேர்ந்திருத்தல்</a:t>
            </a: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~பொருளாதார வளர்ச்சி</a:t>
            </a:r>
            <a:endParaRPr sz="20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 l="10625" t="31356" r="25672" b="39983"/>
          <a:stretch/>
        </p:blipFill>
        <p:spPr>
          <a:xfrm>
            <a:off x="4572000" y="0"/>
            <a:ext cx="4571999" cy="5143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4">
            <a:alphaModFix/>
          </a:blip>
          <a:srcRect l="10157" t="56925" r="25429" b="26637"/>
          <a:stretch/>
        </p:blipFill>
        <p:spPr>
          <a:xfrm>
            <a:off x="0" y="0"/>
            <a:ext cx="4407475" cy="5143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4.2 பஞ்சசீலம்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0" y="956700"/>
            <a:ext cx="51681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</a:rPr>
              <a:t>இந்தியா மற்றும் சீனா</a:t>
            </a:r>
            <a:endParaRPr sz="22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</a:rPr>
              <a:t>ஆகிய நாடுகளுக்கிடையே அமைதியுடன் </a:t>
            </a:r>
            <a:endParaRPr sz="22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</a:rPr>
              <a:t>இணங்கியிருத்தலுக்கான 5 கொள்கைகள், 1954 ஏப்ரல் மாதம் 28ஆம் நாள் கையெழுத்தானது. இரு அரசாங்கங்களும் </a:t>
            </a:r>
            <a:endParaRPr sz="22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</a:rPr>
              <a:t>பின்வரும் கோட்பாடுகளின் அடிப்படையில் ஒரு ஒப்பந்தத்தை ஏற்படுத்திக் கொண்டன.</a:t>
            </a:r>
            <a:endParaRPr sz="2200" b="1" i="1">
              <a:solidFill>
                <a:srgbClr val="FFFFFF"/>
              </a:solidFill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 l="6856" t="31319" r="7541" b="19411"/>
          <a:stretch/>
        </p:blipFill>
        <p:spPr>
          <a:xfrm>
            <a:off x="4740325" y="0"/>
            <a:ext cx="4558351" cy="51435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881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100" y="2819400"/>
            <a:ext cx="43559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100" y="38100"/>
            <a:ext cx="43559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819400"/>
            <a:ext cx="4788100" cy="23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/>
        </p:nvSpPr>
        <p:spPr>
          <a:xfrm>
            <a:off x="0" y="0"/>
            <a:ext cx="8871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4.3 வெளியுறவுக் கொள்கையினை நிர்ணயிக்கும் அடிப்படைக் காரணிகள்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25" y="1137325"/>
            <a:ext cx="88710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~நாட்டின் புவியியல் அமைப்பு மற்றும் பரப்பளவு 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~நாட்டின் வரலாறு,பாரம்பரியம் மற்றும் தத்துவம்   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  அடிப்படையிலானவை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~இயற்கை வளங்கள் 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~பொருளாதார வளர்ச்சியின் அவசியம்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~அரசியல் நிலைத்தன்மை மற்றும் அரசாங்க அமைப்பு 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~அமைதிக்கான அவசியம், ஆயுதக் குறைப்பு, அணு ஆயுதப்  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  பெருக்கத்தடை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~இராணுவ வலிமை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20124D"/>
                </a:highlight>
              </a:rPr>
              <a:t>~சர்வதேச சூழ்நிலை.</a:t>
            </a:r>
            <a:endParaRPr sz="2000" b="1" i="1">
              <a:solidFill>
                <a:srgbClr val="FFFF00"/>
              </a:solidFill>
              <a:highlight>
                <a:srgbClr val="20124D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1C4587"/>
                </a:solidFill>
                <a:highlight>
                  <a:srgbClr val="00FFFF"/>
                </a:highlight>
              </a:rPr>
              <a:t>1950 மற்றும் 1960களில் வெளியுறவுக் கொள்கைகள்</a:t>
            </a:r>
            <a:endParaRPr sz="2400" b="1" u="sng">
              <a:solidFill>
                <a:srgbClr val="1C4587"/>
              </a:solidFill>
              <a:highlight>
                <a:srgbClr val="00FFFF"/>
              </a:highlight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0" y="1002625"/>
            <a:ext cx="4303500" cy="4140900"/>
          </a:xfrm>
          <a:prstGeom prst="rect">
            <a:avLst/>
          </a:prstGeom>
          <a:solidFill>
            <a:srgbClr val="783F0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நாடு சுதந்திரம் அடைந்தது முதல் 1950 </a:t>
            </a: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மற்றும் 1960களில் இந்தியாவின் வெளியுறவுக் </a:t>
            </a: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கொள்கைகள், நாட்டின் முதல் பிரதமரான </a:t>
            </a: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ஜவகர்லால் நேரு வழிகாட்டுதலின்படி முக்கியக் </a:t>
            </a: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குறிக்கோள்களைக் கொண்டதாக அமைந்திருந்தன.</a:t>
            </a:r>
            <a:endParaRPr sz="1800" b="1" i="1">
              <a:solidFill>
                <a:srgbClr val="FFFF00"/>
              </a:solidFill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4840650" y="1002625"/>
            <a:ext cx="4303500" cy="41409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83F04"/>
                </a:solidFill>
              </a:rPr>
              <a:t>பனிப்போர் நிலவும் இரு துருவ </a:t>
            </a:r>
            <a:endParaRPr sz="1800" b="1" i="1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83F04"/>
                </a:solidFill>
              </a:rPr>
              <a:t>உலகமான அமெரிக்கா மற்றும் சோவியத் ரஷ்யா</a:t>
            </a:r>
            <a:endParaRPr sz="1800" b="1" i="1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83F04"/>
                </a:solidFill>
              </a:rPr>
              <a:t>வல்லரசுகளுடன் சேராமல் அணிசேரா இயக்கம் </a:t>
            </a:r>
            <a:endParaRPr sz="1800" b="1" i="1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83F04"/>
                </a:solidFill>
              </a:rPr>
              <a:t>என்ற வழியைத் தேர்ந்தெடுத்ததோடு சர்வதேச</a:t>
            </a:r>
            <a:endParaRPr sz="1800" b="1" i="1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83F04"/>
                </a:solidFill>
              </a:rPr>
              <a:t>விவகாரங்களில் மூன்றாவது அணியை உருவாக்க</a:t>
            </a:r>
            <a:endParaRPr sz="1800" b="1" i="1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783F04"/>
                </a:solidFill>
              </a:rPr>
              <a:t>முயன்றார்.</a:t>
            </a:r>
            <a:endParaRPr sz="1800" b="1" i="1">
              <a:solidFill>
                <a:srgbClr val="783F0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FF"/>
                </a:solidFill>
                <a:highlight>
                  <a:srgbClr val="1C4587"/>
                </a:highlight>
              </a:rPr>
              <a:t>4.4 அணிசேரா இயக்கம் (The Non Aligned Movement) 1961</a:t>
            </a:r>
            <a:endParaRPr sz="2400" b="1" u="sng">
              <a:solidFill>
                <a:srgbClr val="00FFFF"/>
              </a:solidFill>
              <a:highlight>
                <a:srgbClr val="1C4587"/>
              </a:highlight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0" y="915900"/>
            <a:ext cx="91440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~'அணிசேரா இயக்கம்' என்ற சொல் 1953இல் ஐ.நா. சபையில் உரையாற்றிய </a:t>
            </a:r>
            <a:r>
              <a:rPr lang="en" sz="2000" b="1" i="1">
                <a:solidFill>
                  <a:srgbClr val="FFFFFF"/>
                </a:solidFill>
                <a:highlight>
                  <a:srgbClr val="0000FF"/>
                </a:highlight>
              </a:rPr>
              <a:t>வி. கிருஷ்ணமேனன்</a:t>
            </a:r>
            <a:r>
              <a:rPr lang="en" sz="2000" b="1" i="1">
                <a:solidFill>
                  <a:srgbClr val="FFFFFF"/>
                </a:solidFill>
              </a:rPr>
              <a:t> என்பவரால் உருவாக்கப்பட்டது.</a:t>
            </a: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~இதன் நோக்கம் இராணுவக் கூட்டணியில் சேராமல் வெளிநாட்டு விவகாரங்களில் தேசிய சுதந்திரத்தைப் பராமரித்தலாகும். </a:t>
            </a: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</a:rPr>
              <a:t>~அணிசேரா இயக்கமானது </a:t>
            </a:r>
            <a:r>
              <a:rPr lang="en" sz="2000" b="1" i="1">
                <a:solidFill>
                  <a:srgbClr val="FFFFFF"/>
                </a:solidFill>
                <a:highlight>
                  <a:srgbClr val="0000FF"/>
                </a:highlight>
              </a:rPr>
              <a:t>120 உறுப்பு நாடுகளையும் 17 </a:t>
            </a:r>
            <a:endParaRPr sz="20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000FF"/>
                </a:highlight>
              </a:rPr>
              <a:t>நாடுகளைப் பார்வையாளராகவும் 10 சர்வதேச</a:t>
            </a:r>
            <a:endParaRPr sz="20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000FF"/>
                </a:highlight>
              </a:rPr>
              <a:t>நிறுவனங்களையும் கொண்டுள்ளது.</a:t>
            </a:r>
            <a:r>
              <a:rPr lang="en" sz="2000" b="1" i="1">
                <a:solidFill>
                  <a:srgbClr val="FFFFFF"/>
                </a:solidFill>
              </a:rPr>
              <a:t> இது ஒரு அரசியல் இயக்கத்திலிருந்து பொருளாதார இயக்கமாக மாற்றம் கொண்டுள்ளது.</a:t>
            </a:r>
            <a:endParaRPr sz="2000" b="1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On-screen Show (16:9)</PresentationFormat>
  <Paragraphs>151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Lato</vt:lpstr>
      <vt:lpstr>Montserrat</vt:lpstr>
      <vt:lpstr>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2023-04-27T10:35:10Z</dcterms:modified>
</cp:coreProperties>
</file>