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Raleway" charset="0"/>
      <p:regular r:id="rId24"/>
      <p:bold r:id="rId25"/>
      <p:italic r:id="rId26"/>
      <p:boldItalic r:id="rId27"/>
    </p:embeddedFont>
    <p:embeddedFont>
      <p:font typeface="Source Sans Pro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39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96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63989bd08ae8855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63989bd08ae8855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3989bd08ae8855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63989bd08ae8855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63989bd08ae885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63989bd08ae8855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63989bd08ae8855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63989bd08ae8855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3989bd08ae8855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63989bd08ae8855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63989bd08ae8855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63989bd08ae8855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3989bd08ae8855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63989bd08ae8855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7ec84c3091a303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7ec84c3091a303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63989bd08ae8855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63989bd08ae8855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63989bd08ae8855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63989bd08ae8855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63989bd08ae8855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63989bd08ae8855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63989bd08ae8855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63989bd08ae8855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63989bd08ae8855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63989bd08ae8855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63989bd08ae8855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63989bd08ae8855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63989bd08ae8855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63989bd08ae8855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63989bd08ae8855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63989bd08ae8855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63989bd08ae8855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63989bd08ae8855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7ec84c3091a303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7ec84c3091a303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63989bd08ae8855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63989bd08ae8855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3989bd08ae8855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63989bd08ae8855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63989bd08ae8855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63989bd08ae8855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705133" y="380594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வணக்கம்.</a:t>
            </a:r>
            <a:endParaRPr sz="2400" b="1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34673" y="1873400"/>
            <a:ext cx="35547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FF"/>
                </a:solidFill>
              </a:rPr>
              <a:t>4.2 உலகமயமாதல் மற்றும் வர்த்தகம்</a:t>
            </a:r>
            <a:endParaRPr sz="2400" b="1" u="sng">
              <a:solidFill>
                <a:srgbClr val="FFFFFF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34674" y="3731899"/>
            <a:ext cx="4596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சமூக அறிவியல் (பொருளியல்) (10).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t="13141"/>
          <a:stretch/>
        </p:blipFill>
        <p:spPr>
          <a:xfrm>
            <a:off x="3903250" y="0"/>
            <a:ext cx="5265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6344" y="1051560"/>
            <a:ext cx="343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www.Padasalai.Net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0" y="0"/>
            <a:ext cx="93441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93C47D"/>
                </a:solidFill>
                <a:highlight>
                  <a:srgbClr val="0000FF"/>
                </a:highlight>
              </a:rPr>
              <a:t>இந்தியாவில் பன்னாட்டு நிறுவனங்களின் வளர்ச்சி</a:t>
            </a:r>
            <a:endParaRPr sz="2400" b="1" u="sng">
              <a:solidFill>
                <a:srgbClr val="93C47D"/>
              </a:solidFill>
              <a:highlight>
                <a:srgbClr val="0000FF"/>
              </a:highlight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0" y="550200"/>
            <a:ext cx="8693700" cy="3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00"/>
                </a:solidFill>
              </a:rPr>
              <a:t>~1980களில் தாராளமயமாக்களின் போக்குகள் வெளிநாட்டு ஒத்துழைப்புக்கு கணிசமான பங்கினை அளித்தன.</a:t>
            </a:r>
            <a:endParaRPr sz="19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00"/>
                </a:solidFill>
              </a:rPr>
              <a:t>~1948 - 1988ஆம் ஆண்டுகளுக்கு இடையில் கையெழுத்தான 12,760 மொத்த வெளிநாட்டு ஒத்துழைப்பு ஒப்பந்தங்களில் இருந்து இது தெளிவாகிறது.</a:t>
            </a:r>
            <a:endParaRPr sz="19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00"/>
                </a:solidFill>
              </a:rPr>
              <a:t>~1991இல் அறிவிக்கப்பட்ட தாராளமயமாக்கப்பட்ட வெளிநாட்டு முதலீட்டுக் கொள்கையினால் (FIP) வெளிநாட்டு</a:t>
            </a:r>
            <a:endParaRPr sz="19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00"/>
                </a:solidFill>
              </a:rPr>
              <a:t>ஒத்துழைப்புகள் அதிகரித்து வெளிநாட்டு நேரடி முதலீடும் (FDI) அதிகரித்துள்ளது.</a:t>
            </a:r>
            <a:endParaRPr sz="1900" b="1" i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/>
        </p:nvSpPr>
        <p:spPr>
          <a:xfrm>
            <a:off x="0" y="0"/>
            <a:ext cx="51315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93C47D"/>
                </a:solidFill>
                <a:highlight>
                  <a:srgbClr val="0000FF"/>
                </a:highlight>
              </a:rPr>
              <a:t>MNC யின் வளர்ச்சிக்கான காரணங்கள்:</a:t>
            </a:r>
            <a:endParaRPr sz="2400" b="1" u="sng">
              <a:solidFill>
                <a:srgbClr val="93C47D"/>
              </a:solidFill>
              <a:highlight>
                <a:srgbClr val="0000FF"/>
              </a:highlight>
            </a:endParaRPr>
          </a:p>
        </p:txBody>
      </p:sp>
      <p:sp>
        <p:nvSpPr>
          <p:cNvPr id="124" name="Google Shape;124;p23"/>
          <p:cNvSpPr/>
          <p:nvPr/>
        </p:nvSpPr>
        <p:spPr>
          <a:xfrm>
            <a:off x="0" y="915900"/>
            <a:ext cx="5131500" cy="4227600"/>
          </a:xfrm>
          <a:prstGeom prst="verticalScroll">
            <a:avLst>
              <a:gd name="adj" fmla="val 125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274E13"/>
                </a:solidFill>
              </a:rPr>
              <a:t>1.சந்தை நிலப்பரப்பின் விரிவாக்கம்</a:t>
            </a:r>
            <a:endParaRPr sz="19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274E13"/>
                </a:solidFill>
              </a:rPr>
              <a:t>2.சந்தைப்படுத்தும் மேன்மை</a:t>
            </a:r>
            <a:endParaRPr sz="19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274E13"/>
                </a:solidFill>
              </a:rPr>
              <a:t>3.நிதி மேன்மை</a:t>
            </a:r>
            <a:endParaRPr sz="19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274E13"/>
                </a:solidFill>
              </a:rPr>
              <a:t>4.தொழில்நுட்ப மேன்மை</a:t>
            </a:r>
            <a:endParaRPr sz="19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274E13"/>
                </a:solidFill>
              </a:rPr>
              <a:t>5. பண்டங்களின் கண்டுபிடிப்புகள்.</a:t>
            </a:r>
            <a:endParaRPr sz="1900" b="1" i="1">
              <a:solidFill>
                <a:srgbClr val="274E13"/>
              </a:solidFill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 l="4989" t="69447" r="9423" b="41550"/>
          <a:stretch/>
        </p:blipFill>
        <p:spPr>
          <a:xfrm rot="10800000" flipH="1">
            <a:off x="4603850" y="-2"/>
            <a:ext cx="4540150" cy="126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 rotWithShape="1">
          <a:blip r:embed="rId4">
            <a:alphaModFix/>
          </a:blip>
          <a:srcRect l="6231" t="21384" r="13259" b="56019"/>
          <a:stretch/>
        </p:blipFill>
        <p:spPr>
          <a:xfrm>
            <a:off x="4587925" y="1217675"/>
            <a:ext cx="4571999" cy="151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 rotWithShape="1">
          <a:blip r:embed="rId4">
            <a:alphaModFix/>
          </a:blip>
          <a:srcRect l="6874" t="43619" r="13100" b="21003"/>
          <a:stretch/>
        </p:blipFill>
        <p:spPr>
          <a:xfrm>
            <a:off x="4572000" y="2737125"/>
            <a:ext cx="4571999" cy="24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 l="2316" t="46842" r="4260" b="34737"/>
          <a:stretch/>
        </p:blipFill>
        <p:spPr>
          <a:xfrm>
            <a:off x="0" y="0"/>
            <a:ext cx="5127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 l="3092" t="76301" r="53472" b="9772"/>
          <a:stretch/>
        </p:blipFill>
        <p:spPr>
          <a:xfrm>
            <a:off x="5127000" y="0"/>
            <a:ext cx="4017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980000"/>
                </a:solidFill>
                <a:highlight>
                  <a:srgbClr val="00FFFF"/>
                </a:highlight>
              </a:rPr>
              <a:t>2.6 நியாயமான வர்த்தக நடைமுறைகள் மற்றும் உலக வர்த்தக அமைப்பு (WTO)</a:t>
            </a:r>
            <a:endParaRPr sz="2400" b="1" u="sng">
              <a:solidFill>
                <a:srgbClr val="980000"/>
              </a:solidFill>
              <a:highlight>
                <a:srgbClr val="00FFFF"/>
              </a:highlight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0" y="915900"/>
            <a:ext cx="91440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</a:rPr>
              <a:t>நியாயமான வணிகம் என்பது விவசாயிகள் மற்றும் தொழிலாளர்களுக்கு சிறந்த விலை, சிறந்த</a:t>
            </a:r>
            <a:endParaRPr sz="19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</a:rPr>
              <a:t>வேலைவாய்ப்பளித்தல் மற்றும் வர்த்தகம் </a:t>
            </a:r>
            <a:endParaRPr sz="19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</a:rPr>
              <a:t>தொடர்பான நியாயமான விதிமுறைகளை அளிப்பதாகும்.</a:t>
            </a:r>
            <a:endParaRPr sz="1900" b="1" i="1">
              <a:solidFill>
                <a:srgbClr val="FFFFFF"/>
              </a:solidFill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0" y="2255100"/>
            <a:ext cx="9144000" cy="28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highlight>
                  <a:srgbClr val="B7B7B7"/>
                </a:highlight>
              </a:rPr>
              <a:t>நியாயமான வர்த்தக அமைப்பின் கோட்பாடுகள</a:t>
            </a:r>
            <a:r>
              <a:rPr lang="en" sz="1900" b="1">
                <a:solidFill>
                  <a:srgbClr val="FFFFFF"/>
                </a:solidFill>
                <a:highlight>
                  <a:srgbClr val="B7B7B7"/>
                </a:highlight>
              </a:rPr>
              <a:t>்</a:t>
            </a:r>
            <a:endParaRPr sz="1900" b="1">
              <a:solidFill>
                <a:srgbClr val="FFFFFF"/>
              </a:solidFill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பொருளாதார ரீதியில் பின்தங்கிய உற்பத்தியாளர்களுக்கான 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   வாய்ப்புகளை உருவாக்குதல்.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 வெளிப்படைத்தன்மை மற்றும் பொறுப்புணர்வு.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நியாயமான வர்த்தக/ நடைமுறைகள் மற்றும் நியாயமான 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   விலையில் கொடுப்பது.திறனை வளர்த்தல்.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குழந்தை தொழிலாளர் மற்றும் கட்டாயத் தொழிலாளர் இல்லை 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  என்பதை உறுதிப்படுத்துகிறது.சுற்றுச்சூழலுக்கு மதிப்பளித்தல்.</a:t>
            </a:r>
            <a:endParaRPr sz="19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/>
        </p:nvSpPr>
        <p:spPr>
          <a:xfrm>
            <a:off x="0" y="0"/>
            <a:ext cx="92988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FF"/>
                </a:solidFill>
                <a:highlight>
                  <a:srgbClr val="B7B7B7"/>
                </a:highlight>
              </a:rPr>
              <a:t>சுங்கவரி, வாணிபம் குறித்த பொது உடன்பாடு:</a:t>
            </a:r>
            <a:endParaRPr sz="2400" b="1" u="sng">
              <a:solidFill>
                <a:srgbClr val="FFFFFF"/>
              </a:solidFill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FF"/>
                </a:solidFill>
                <a:highlight>
                  <a:srgbClr val="B7B7B7"/>
                </a:highlight>
              </a:rPr>
              <a:t>GATT(காட்) (General Agreement of Trade and Tariff):</a:t>
            </a:r>
            <a:endParaRPr sz="2400" b="1" u="sng">
              <a:solidFill>
                <a:srgbClr val="FFFFFF"/>
              </a:solidFill>
              <a:highlight>
                <a:srgbClr val="B7B7B7"/>
              </a:highlight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0" y="915900"/>
            <a:ext cx="6905700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~1947இல் 23 நாடுகள் காட் ஒப்பந்தத்தில் கையெழுத்திட்டன. 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~காட்டின் நிறுவன உறுப்பினர்களில் இந்தியாவும் ஒன்றாக இருந்தது.இதன் இயக்குநர் ஜெனரல் ஆர்தர் டங்கல் கொண்டு வந்த இறுதி சட்ட/ ஒப்பந்த வரைவு “டங்கல் வரைவு” என்று அழைக்கப்பட்டது. 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~காட்டின் (GATT) முக்கிய நோக்கம், அர்த்தம் 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உள்ள விதிமுறைகளை பின்பற்றி பலவிதமான</a:t>
            </a:r>
            <a:endParaRPr sz="19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FF"/>
                </a:solidFill>
              </a:rPr>
              <a:t>கட்டணங்களையும்,ஒதுக்கீடுகளையும், மானியங்களையும் குறைப்பதன் மூலம் சர்வதேச வர்த்தகத்தை அதிகரிப்பது ஆகும்.</a:t>
            </a:r>
            <a:endParaRPr sz="1900" b="1" i="1">
              <a:solidFill>
                <a:srgbClr val="00FFFF"/>
              </a:solidFill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l="12898" t="49997" r="8354" b="35853"/>
          <a:stretch/>
        </p:blipFill>
        <p:spPr>
          <a:xfrm>
            <a:off x="6328950" y="915900"/>
            <a:ext cx="2815050" cy="215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l="13941" t="63978" r="9076" b="22791"/>
          <a:stretch/>
        </p:blipFill>
        <p:spPr>
          <a:xfrm>
            <a:off x="6605525" y="3072000"/>
            <a:ext cx="2538475" cy="206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/>
        </p:nvSpPr>
        <p:spPr>
          <a:xfrm>
            <a:off x="0" y="0"/>
            <a:ext cx="9144000" cy="28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highlight>
                  <a:srgbClr val="B7B7B7"/>
                </a:highlight>
              </a:rPr>
              <a:t>உலக வர்த்தக அமைப்பு (WTO):</a:t>
            </a:r>
            <a:endParaRPr sz="2400" b="1">
              <a:solidFill>
                <a:srgbClr val="FFFFFF"/>
              </a:solidFill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~1994ஆம் ஆண்டு ஏப்ரல் மாதம் உலக வர்த்தக அமைப்பை (WTO) அமைப்பதற்கு காட் உறுப்பு நாடுகள் உருகுவே சுற்றின் போது 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இறுதி ஒப்பந்தத்தில் கையெழுத்திட்டன.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~இந்த ஒப்பந்தத்தை அமல்படுத்திட 104 உறுப்பினர்களால் 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கையெழுத்திடப்பட்டது. WTO உடன்படிக்கை ஜனவரி 1, 1995 முதல் நடைமுறைக்கு வந்தது.</a:t>
            </a:r>
            <a:endParaRPr sz="1900" b="1">
              <a:solidFill>
                <a:srgbClr val="FFFFFF"/>
              </a:solidFill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/>
          </a:blip>
          <a:srcRect l="14635" t="49794" r="9057" b="25019"/>
          <a:stretch/>
        </p:blipFill>
        <p:spPr>
          <a:xfrm>
            <a:off x="0" y="2859000"/>
            <a:ext cx="9144001" cy="2284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771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7125" y="0"/>
            <a:ext cx="38668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/>
        </p:nvSpPr>
        <p:spPr>
          <a:xfrm>
            <a:off x="0" y="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FF"/>
                </a:solidFill>
                <a:highlight>
                  <a:srgbClr val="B7B7B7"/>
                </a:highlight>
              </a:rPr>
              <a:t>உலக வர்த்தக அமைப்பின் குறிக்கோள்கள்:</a:t>
            </a:r>
            <a:endParaRPr sz="2400" b="1" u="sng">
              <a:solidFill>
                <a:srgbClr val="FFFFFF"/>
              </a:solidFill>
              <a:highlight>
                <a:srgbClr val="B7B7B7"/>
              </a:highlight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0" y="550210"/>
            <a:ext cx="91440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அயல் நாட்டு வாணிபத்திற்கான விதிகள் அமைத்தல் மற்றும் செயல்படுத்தல்.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வர்த்தக தாராளமயமாக்கலுக்கான பேச்சு வார்த்தை மற்றும் கண்காணிப்பதற்கான ஒரு மன்றத்தை வழங்குதல்.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வர்த்தக தகராறுகளைக் கையாளுதல்.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நிலையான முன்னேற்றம் மற்றும் சுற்றுச்சூழல் ஆகிய இரண்டையும் ஒன்றிணைத்து அறிமுகம் செய்தல்.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உலக வர்த்தகத்தில் வளர்ந்துவரும் நாடுகளின் ஒரு சிறந்த வளர்ச்சிக்கு பாதுகாப்பாக இருத்தல்.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/>
        </p:nvSpPr>
        <p:spPr>
          <a:xfrm>
            <a:off x="0" y="0"/>
            <a:ext cx="91440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FF"/>
                </a:solidFill>
                <a:highlight>
                  <a:srgbClr val="B7B7B7"/>
                </a:highlight>
              </a:rPr>
              <a:t>அறிவுசார் சொத்துரிமை தொடர்பான வர்த்தக</a:t>
            </a:r>
            <a:endParaRPr sz="2400" b="1" u="sng">
              <a:solidFill>
                <a:srgbClr val="FFFFFF"/>
              </a:solidFill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FF"/>
                </a:solidFill>
                <a:highlight>
                  <a:srgbClr val="B7B7B7"/>
                </a:highlight>
              </a:rPr>
              <a:t>உரிமைகள் (TRIPs-Trade Related aspects of</a:t>
            </a:r>
            <a:endParaRPr sz="2400" b="1" u="sng">
              <a:solidFill>
                <a:srgbClr val="FFFFFF"/>
              </a:solidFill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FF"/>
                </a:solidFill>
                <a:highlight>
                  <a:srgbClr val="B7B7B7"/>
                </a:highlight>
              </a:rPr>
              <a:t>Intellectual Property Rights)</a:t>
            </a:r>
            <a:endParaRPr sz="2400" b="1" u="sng">
              <a:solidFill>
                <a:srgbClr val="FFFFFF"/>
              </a:solidFill>
              <a:highlight>
                <a:srgbClr val="B7B7B7"/>
              </a:highlight>
            </a:endParaRPr>
          </a:p>
        </p:txBody>
      </p:sp>
      <p:sp>
        <p:nvSpPr>
          <p:cNvPr id="172" name="Google Shape;172;p30"/>
          <p:cNvSpPr/>
          <p:nvPr/>
        </p:nvSpPr>
        <p:spPr>
          <a:xfrm>
            <a:off x="0" y="776550"/>
            <a:ext cx="9144000" cy="4367100"/>
          </a:xfrm>
          <a:prstGeom prst="horizontalScroll">
            <a:avLst>
              <a:gd name="adj" fmla="val 125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~அறிவுசார் பண்டங்களின் உரிமைகள் என்பது “ஒரு வணிக மதிப்புடன் கூடிய தகவல்” என வரையறுக்கலாம்.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~TRIPs ன் கீழ், பண்டங்கள் அல்லது செயல்முறைகள், அனைத்து துறைகளின் தொழில் நுட்பங்களில், எந்தவொரு கண்டுபிடிப்புக்கும் காப்புரிமை வழங்குகிறது.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~TRIPs ஒப்பந்தத்தில் ஏழு பகுதிகள் அறிவார்ந்த சொத்து உரிமைகளை உள்ளடக்கியுள்ளது.</a:t>
            </a:r>
            <a:endParaRPr sz="19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/>
        </p:nvSpPr>
        <p:spPr>
          <a:xfrm>
            <a:off x="0" y="0"/>
            <a:ext cx="9426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980000"/>
                </a:solidFill>
                <a:highlight>
                  <a:srgbClr val="00FFFF"/>
                </a:highlight>
              </a:rPr>
              <a:t>2.7 உலகமயமாக்கலின் தாக்கமும் மற்றும் சவால்களும்</a:t>
            </a:r>
            <a:endParaRPr sz="2400" b="1" u="sng">
              <a:solidFill>
                <a:srgbClr val="980000"/>
              </a:solidFill>
              <a:highlight>
                <a:srgbClr val="00FFFF"/>
              </a:highlight>
            </a:endParaRPr>
          </a:p>
        </p:txBody>
      </p:sp>
      <p:sp>
        <p:nvSpPr>
          <p:cNvPr id="178" name="Google Shape;178;p31"/>
          <p:cNvSpPr/>
          <p:nvPr/>
        </p:nvSpPr>
        <p:spPr>
          <a:xfrm>
            <a:off x="0" y="1560950"/>
            <a:ext cx="4740300" cy="31407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~ஒரு சிறந்த பொருளாதாரம், மூலதன 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சந்தையின் விரைவான வளர்ச்சியை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அறிமுகப்படுத்துகிறது.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~வாழ்க்கைத் தரம் அதிகரித்துள்ளது.</a:t>
            </a:r>
            <a:endParaRPr sz="1600" b="1" i="1">
              <a:solidFill>
                <a:srgbClr val="00FF00"/>
              </a:solidFill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1402722" y="1021072"/>
            <a:ext cx="30000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FF"/>
                </a:solidFill>
                <a:highlight>
                  <a:srgbClr val="B7B7B7"/>
                </a:highlight>
              </a:rPr>
              <a:t>நேர்மறைத் தாக்கம்</a:t>
            </a:r>
            <a:endParaRPr sz="1900" b="1">
              <a:solidFill>
                <a:srgbClr val="FFFFFF"/>
              </a:solidFill>
              <a:highlight>
                <a:srgbClr val="B7B7B7"/>
              </a:highlight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5459849" y="968488"/>
            <a:ext cx="30000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  <a:highlight>
                  <a:srgbClr val="B7B7B7"/>
                </a:highlight>
              </a:rPr>
              <a:t>எதிர்மறைத் தாக்கம்</a:t>
            </a:r>
            <a:endParaRPr sz="1900" b="1">
              <a:solidFill>
                <a:srgbClr val="FFFFFF"/>
              </a:solidFill>
              <a:highlight>
                <a:srgbClr val="B7B7B7"/>
              </a:highlight>
            </a:endParaRPr>
          </a:p>
        </p:txBody>
      </p:sp>
      <p:sp>
        <p:nvSpPr>
          <p:cNvPr id="181" name="Google Shape;181;p31"/>
          <p:cNvSpPr/>
          <p:nvPr/>
        </p:nvSpPr>
        <p:spPr>
          <a:xfrm>
            <a:off x="4740300" y="1494475"/>
            <a:ext cx="4439100" cy="33789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~அந்நிய செலாவணியை பெறுவதற்காக, 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இயற்கை வளங்கள் மிக அதிகமாக விரைவாக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சுரண்டப்படுகிறது.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~சுற்றுச்சூழல் பற்றிய தரங்களும், 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கட்டுப்பாடுகளும் தளர்த்தப்பட்டுள்ளன.</a:t>
            </a:r>
            <a:endParaRPr sz="1600" b="1" i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980000"/>
                </a:solidFill>
                <a:highlight>
                  <a:srgbClr val="00FFFF"/>
                </a:highlight>
              </a:rPr>
              <a:t>அறிமுகம்</a:t>
            </a:r>
            <a:endParaRPr sz="2400" b="1" u="sng">
              <a:solidFill>
                <a:srgbClr val="980000"/>
              </a:solidFill>
              <a:highlight>
                <a:srgbClr val="00FFFF"/>
              </a:highlight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0" y="791575"/>
            <a:ext cx="9335100" cy="4351800"/>
          </a:xfrm>
          <a:prstGeom prst="beve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நவீன நாட்களில் அரசியல்வாதிகள், பொருளியல் வல்லுநர்கள் மற்றும் தொழிலதிபர்களிடையே அதிகமாக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பேசக்கூடிய கருத்துக்களாக தாராளமயமாக்கல்,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தனியார்மயமாக்கல் மற்றும் உலகமயமாக்கல் (LPG) இருக்கின்றன. நமது அரசாங்கம் 1991ஆம் ஆண்டு இவற்றை நடைமுறைப்படுத்தியது.இவைகளைப் பற்றி இப்பாடத்தில் விரிவாகப் பார்ப்போம்.</a:t>
            </a:r>
            <a:endParaRPr sz="19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/>
        </p:nvSpPr>
        <p:spPr>
          <a:xfrm>
            <a:off x="0" y="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FF"/>
                </a:solidFill>
                <a:highlight>
                  <a:srgbClr val="B7B7B7"/>
                </a:highlight>
              </a:rPr>
              <a:t>உலகமயமாக்கலின் சவால்கள்</a:t>
            </a:r>
            <a:endParaRPr sz="2400" b="1" u="sng">
              <a:solidFill>
                <a:srgbClr val="FFFFFF"/>
              </a:solidFill>
              <a:highlight>
                <a:srgbClr val="B7B7B7"/>
              </a:highlight>
            </a:endParaRPr>
          </a:p>
        </p:txBody>
      </p:sp>
      <p:sp>
        <p:nvSpPr>
          <p:cNvPr id="187" name="Google Shape;187;p32"/>
          <p:cNvSpPr txBox="1"/>
          <p:nvPr/>
        </p:nvSpPr>
        <p:spPr>
          <a:xfrm>
            <a:off x="0" y="550200"/>
            <a:ext cx="9144000" cy="30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~இது உலகளாவிய சமத்துவமின்மைக்கு வழிவகுக்கிறது.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~உலகமயமாக்கலால் குழந்தை தொழிலாளர் முறை மற்றும் அடிமைத்தனம் போன்ற நடவடிக்கைகள் அதிகரித்துள்ளது.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~மக்கள் அதிகமாக துரித உணவுகளை உட்கொள்கிறார்கள். இதனால் உடல்நலக் குறைவு மற்றும் நோய் பரவுதலுக்கு இது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வழிவகுக்கிறது.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~உலகமயமாக்கல் சுற்றுச்சூழல் பாதிப்பைஏற்படுத்துகிறது.</a:t>
            </a:r>
            <a:endParaRPr sz="1900" b="1" i="1">
              <a:solidFill>
                <a:srgbClr val="FFFF00"/>
              </a:solidFill>
            </a:endParaRPr>
          </a:p>
        </p:txBody>
      </p:sp>
      <p:pic>
        <p:nvPicPr>
          <p:cNvPr id="188" name="Google Shape;188;p32"/>
          <p:cNvPicPr preferRelativeResize="0"/>
          <p:nvPr/>
        </p:nvPicPr>
        <p:blipFill rotWithShape="1">
          <a:blip r:embed="rId3">
            <a:alphaModFix/>
          </a:blip>
          <a:srcRect t="36736" r="7706" b="36200"/>
          <a:stretch/>
        </p:blipFill>
        <p:spPr>
          <a:xfrm>
            <a:off x="0" y="3621000"/>
            <a:ext cx="9143998" cy="15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73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0" y="0"/>
            <a:ext cx="79704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660000"/>
                </a:solidFill>
                <a:highlight>
                  <a:srgbClr val="00FFFF"/>
                </a:highlight>
              </a:rPr>
              <a:t>2.1 உலகமயமாக்கல்</a:t>
            </a:r>
            <a:endParaRPr sz="2400" b="1" u="sng">
              <a:solidFill>
                <a:srgbClr val="660000"/>
              </a:solidFill>
              <a:highlight>
                <a:srgbClr val="00FFFF"/>
              </a:highlight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0" y="550210"/>
            <a:ext cx="9144000" cy="16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D966"/>
                </a:solidFill>
              </a:rPr>
              <a:t>~உலகமயமாக்கல் என்பது உலக பொருளாதாரத்துவ நாடுகளை</a:t>
            </a:r>
            <a:endParaRPr sz="1900" b="1" i="1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D966"/>
                </a:solidFill>
              </a:rPr>
              <a:t>ஒருங்கிணைப்பதாகும். </a:t>
            </a:r>
            <a:endParaRPr sz="1900" b="1" i="1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D966"/>
                </a:solidFill>
              </a:rPr>
              <a:t>~அடிப்படையில் உலகமயமாக்கல், சர்வதேசமயமாக்கல் மற்றும் </a:t>
            </a:r>
            <a:endParaRPr sz="1900" b="1" i="1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D966"/>
                </a:solidFill>
              </a:rPr>
              <a:t>தாராளமயமாக்கல் செயல்முறையை குறிக்கிறது.</a:t>
            </a:r>
            <a:endParaRPr sz="1900" b="1" i="1">
              <a:solidFill>
                <a:srgbClr val="FFD966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0" y="217800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980000"/>
                </a:solidFill>
                <a:highlight>
                  <a:srgbClr val="00FFFF"/>
                </a:highlight>
              </a:rPr>
              <a:t>2.2 உலகமயமாக்கலின் வரலாறு</a:t>
            </a:r>
            <a:endParaRPr sz="2400" b="1" u="sng">
              <a:solidFill>
                <a:srgbClr val="980000"/>
              </a:solidFill>
              <a:highlight>
                <a:srgbClr val="00FFFF"/>
              </a:highlight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0" y="2728200"/>
            <a:ext cx="54681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உலகமயமாக்கல் என்ற சொல்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பேராசிரியர் </a:t>
            </a:r>
            <a:r>
              <a:rPr lang="en" sz="1900" b="1" i="1">
                <a:solidFill>
                  <a:srgbClr val="FFFF00"/>
                </a:solidFill>
                <a:highlight>
                  <a:srgbClr val="0000FF"/>
                </a:highlight>
              </a:rPr>
              <a:t>தியோடோர் லெவிட்</a:t>
            </a:r>
            <a:r>
              <a:rPr lang="en" sz="1900" b="1" i="1">
                <a:solidFill>
                  <a:srgbClr val="FFFF00"/>
                </a:solidFill>
              </a:rPr>
              <a:t> என்பவரால்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அறிமுகப்படுத்தப்பட்டது. உலகமயமாக்கல்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வரலாற்று பின்னணியில் மூன்று நிலைகளில் </a:t>
            </a:r>
            <a:endParaRPr sz="19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விவாதிக்கப்பட்டது.</a:t>
            </a:r>
            <a:endParaRPr sz="1900" b="1" i="1">
              <a:solidFill>
                <a:srgbClr val="FFFF00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6068" t="55455" r="9996" b="26582"/>
          <a:stretch/>
        </p:blipFill>
        <p:spPr>
          <a:xfrm>
            <a:off x="4785825" y="2728200"/>
            <a:ext cx="4358175" cy="2493601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l="3998" t="32515" r="6347" b="32343"/>
          <a:stretch/>
        </p:blipFill>
        <p:spPr>
          <a:xfrm>
            <a:off x="609600" y="0"/>
            <a:ext cx="80248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980000"/>
                </a:solidFill>
                <a:highlight>
                  <a:srgbClr val="00FFFF"/>
                </a:highlight>
              </a:rPr>
              <a:t>2.3 வரலாற்றுப் பார்வையில் தென் இந்தியாவில் வர்த்தகம் மற்றும் வணிகர்கள்</a:t>
            </a:r>
            <a:endParaRPr sz="2400" b="1" u="sng">
              <a:solidFill>
                <a:srgbClr val="980000"/>
              </a:solidFill>
              <a:highlight>
                <a:srgbClr val="00FFFF"/>
              </a:highlight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0" y="915900"/>
            <a:ext cx="9144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~வர்த்தக நடவடிக்கைகளை ஒழுங்கமைக்கவும்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விரிவுபடுத்தவும் வணிகர்கள் தென்னிந்திய வர்த்தகக் குழுக்களை உருவாக்கினர்கள். 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~இந்திய கலாச்சாரத்தை மற்ற நாடுகளுக்கு ஏற்றுமதி 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செய்யப்படும் வழிகளாக வர்த்தகக் குழுக்கள் இருந்தன.</a:t>
            </a:r>
            <a:endParaRPr sz="2000" b="1" i="1">
              <a:solidFill>
                <a:srgbClr val="FFFF00"/>
              </a:solidFill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1845812" y="2947800"/>
            <a:ext cx="5095170" cy="2195694"/>
          </a:xfrm>
          <a:prstGeom prst="flowChartTerminator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FF"/>
                </a:solidFill>
              </a:rPr>
              <a:t>அ.ஆரம்பகால வர்த்தகர்கள்</a:t>
            </a:r>
            <a:endParaRPr sz="1900" b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FF"/>
                </a:solidFill>
              </a:rPr>
              <a:t>ஆ.போர்ச்சுகீசியர்கள்</a:t>
            </a:r>
            <a:endParaRPr sz="1900" b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FF"/>
                </a:solidFill>
              </a:rPr>
              <a:t>இ.டச்சுக்காரர்கள்</a:t>
            </a:r>
            <a:endParaRPr sz="1900" b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FF"/>
                </a:solidFill>
              </a:rPr>
              <a:t>ஈ.ஆங்கிலேயர்கள்</a:t>
            </a:r>
            <a:endParaRPr sz="1900" b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FF"/>
                </a:solidFill>
              </a:rPr>
              <a:t>உ.டேனிஷ்காரர்கள்</a:t>
            </a:r>
            <a:endParaRPr sz="1900" b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FF"/>
                </a:solidFill>
              </a:rPr>
              <a:t>ஊ.பிரெஞ்சுக்காரர்கள்.</a:t>
            </a:r>
            <a:endParaRPr sz="1900" b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75" y="0"/>
            <a:ext cx="8409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0" y="0"/>
            <a:ext cx="91440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980000"/>
                </a:solidFill>
                <a:highlight>
                  <a:srgbClr val="00FFFF"/>
                </a:highlight>
              </a:rPr>
              <a:t>2.4 இந்தியாவில் உலகமயமாக்கல்</a:t>
            </a:r>
            <a:endParaRPr sz="2600" b="1" u="sng">
              <a:solidFill>
                <a:srgbClr val="980000"/>
              </a:solidFill>
              <a:highlight>
                <a:srgbClr val="00FFFF"/>
              </a:highlight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0" y="932327"/>
            <a:ext cx="91440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00FF00"/>
                </a:solidFill>
              </a:rPr>
              <a:t>~ஜூலை 1991இல் அரசாங்கம் தனது வரவு செலவுத் திட்டத்தை தாராளமயமாக்கல், தனியார்மயமாக்கல் மற்றும் உலகமயமாக்கல் (LPG) ஆகியவற்றின் தொடர்ச்சியான கொள்கை மாற்றங்களுடன் வழங்கியது.</a:t>
            </a:r>
            <a:endParaRPr sz="24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00FF00"/>
                </a:solidFill>
              </a:rPr>
              <a:t>~இந்த கொள்கைகள் இந்தியாவில் 1994ஆம் ஆண்டில்</a:t>
            </a:r>
            <a:r>
              <a:rPr lang="en" sz="2400" b="1" i="1">
                <a:solidFill>
                  <a:srgbClr val="00FF00"/>
                </a:solidFill>
                <a:highlight>
                  <a:srgbClr val="0000FF"/>
                </a:highlight>
              </a:rPr>
              <a:t>“டங்கல் வரைவை” </a:t>
            </a:r>
            <a:r>
              <a:rPr lang="en" sz="2400" b="1" i="1">
                <a:solidFill>
                  <a:srgbClr val="00FF00"/>
                </a:solidFill>
              </a:rPr>
              <a:t>கையெழுத்திட்ட போது பலப்படுத்தப்பட்டது.</a:t>
            </a:r>
            <a:endParaRPr sz="2400" b="1" i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0" y="915893"/>
            <a:ext cx="9144000" cy="3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C27BA0"/>
                </a:solidFill>
              </a:rPr>
              <a:t>1. சில தொழிற்சாலைகளைத் தவிர, தொழில் உரிமம் பெறுவதை நீக்கியது.</a:t>
            </a:r>
            <a:endParaRPr sz="1900" b="1">
              <a:solidFill>
                <a:srgbClr val="C27B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C27BA0"/>
                </a:solidFill>
              </a:rPr>
              <a:t>2. பொதுத்துறை நிறுவனத்திற்காக ஒதுக்கப்பட்ட</a:t>
            </a:r>
            <a:endParaRPr sz="1900" b="1">
              <a:solidFill>
                <a:srgbClr val="C27B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C27BA0"/>
                </a:solidFill>
              </a:rPr>
              <a:t>தொழிற்சாலைகளின் எண்ணிக்கை குறைக்கப்பட்டது.</a:t>
            </a:r>
            <a:endParaRPr sz="1900" b="1">
              <a:solidFill>
                <a:srgbClr val="C27B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C27BA0"/>
                </a:solidFill>
              </a:rPr>
              <a:t>3. இந்தியாவின் பொருள்களின் ஏற்றுமதி பரிமாற்றத்தில் நிலையான பணத்தின் மாற்று வீதத்தை சரி செய்தது.</a:t>
            </a:r>
            <a:endParaRPr sz="1900" b="1">
              <a:solidFill>
                <a:srgbClr val="C27B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C27BA0"/>
                </a:solidFill>
              </a:rPr>
              <a:t>4. வெளிநாட்டு தனியார் துறை நடப்பு கணக்கில் இறக்குமதி வரியை குறைப்பதன் மூலம் வர்த்தகத்தில் ரூபாய் மாற்றத்தை</a:t>
            </a:r>
            <a:endParaRPr sz="1900" b="1">
              <a:solidFill>
                <a:srgbClr val="C27B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C27BA0"/>
                </a:solidFill>
              </a:rPr>
              <a:t>உருவாக்கியது.</a:t>
            </a:r>
            <a:endParaRPr sz="1900" b="1">
              <a:solidFill>
                <a:srgbClr val="C27B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C27BA0"/>
                </a:solidFill>
              </a:rPr>
              <a:t>5. அயல்நாட்டு செலவாணி ஒழுங்குமுறை பொருத்தமாக திருத்தப்பட்டது.</a:t>
            </a:r>
            <a:endParaRPr sz="1900" b="1">
              <a:solidFill>
                <a:srgbClr val="C27B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C27BA0"/>
                </a:solidFill>
              </a:rPr>
              <a:t>6. இந்திய ரிசர்வ் வங்கியால் வழங்கப்பட்ட சட்ட ரீதியான நீர்மை விகிதம்(SLR) அதிகரிக்கப்பட்டது.</a:t>
            </a:r>
            <a:endParaRPr sz="1900" b="1">
              <a:solidFill>
                <a:srgbClr val="C27BA0"/>
              </a:solidFill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FFFFFF"/>
                </a:solidFill>
                <a:highlight>
                  <a:srgbClr val="B7B7B7"/>
                </a:highlight>
              </a:rPr>
              <a:t>இந்தியாவில் உலகமயமாக்கல் சார்ந்த சீர்திருத்தங்கள்</a:t>
            </a:r>
            <a:endParaRPr>
              <a:solidFill>
                <a:srgbClr val="FFFFFF"/>
              </a:solidFill>
              <a:highlight>
                <a:srgbClr val="B7B7B7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980000"/>
                </a:solidFill>
                <a:highlight>
                  <a:srgbClr val="00FFFF"/>
                </a:highlight>
              </a:rPr>
              <a:t>2.5 பன்னாட்டு நிறுவனம் (MNC) Multi National Corporation.</a:t>
            </a:r>
            <a:endParaRPr sz="2400" b="1" u="sng">
              <a:solidFill>
                <a:srgbClr val="980000"/>
              </a:solidFill>
              <a:highlight>
                <a:srgbClr val="00FFFF"/>
              </a:highlight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0" y="915900"/>
            <a:ext cx="91440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FFFF00"/>
                </a:solidFill>
              </a:rPr>
              <a:t>~பன்னாட்டு நிறுவனம் என்பது நாட்டில் பண்டங்களையும் அல்லது பணிகளையும் உற்பத்தி செய்யும் அல்லது கட்டுப்படுத்தும் ஒரு பெருநிறுவனமாகும்.</a:t>
            </a:r>
            <a:endParaRPr sz="1900" b="1" i="1">
              <a:solidFill>
                <a:srgbClr val="FFFF00"/>
              </a:solidFill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0" y="2220025"/>
            <a:ext cx="9144000" cy="2923475"/>
          </a:xfrm>
          <a:prstGeom prst="flowChartOffpageConnector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00"/>
                </a:solidFill>
              </a:rPr>
              <a:t>தற்போது,இந்தியாவில் நான்கு பெரிய ஏற்றுமதி நாடுகளான </a:t>
            </a:r>
            <a:endParaRPr sz="19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00"/>
                </a:solidFill>
              </a:rPr>
              <a:t>அமெரிக்கா, இங்கிலாந்து, பிரான்ஸ் மற்றும் ஜெர்மனி போன்ற நாடுகளுக்கு சொந்தமான பன்னாட்டு நிறுவனங்கள்</a:t>
            </a:r>
            <a:endParaRPr sz="19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00"/>
                </a:solidFill>
              </a:rPr>
              <a:t>பெரும்பான்மையாக உள்ளது. </a:t>
            </a:r>
            <a:endParaRPr sz="19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FF00"/>
                </a:solidFill>
              </a:rPr>
              <a:t>இவற்றில் அதிகமானது அமெரிக்காவினுடையது ஆகும். இந்தியாவிலுள்ள 15 பெரிய பன்னாட்டு நிறுவனங்களில், 11 அமெரிக்காவை சேர்ந்ததாகும்.</a:t>
            </a:r>
            <a:endParaRPr sz="1900" b="1" i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On-screen Show (16:9)</PresentationFormat>
  <Paragraphs>137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Raleway</vt:lpstr>
      <vt:lpstr>Source Sans Pro</vt:lpstr>
      <vt:lpstr>Plum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</cp:revision>
  <dcterms:modified xsi:type="dcterms:W3CDTF">2023-04-27T09:59:13Z</dcterms:modified>
</cp:coreProperties>
</file>