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embeddedFontLst>
    <p:embeddedFont>
      <p:font typeface="Montserrat" panose="020B0604020202020204" charset="0"/>
      <p:regular r:id="rId49"/>
      <p:bold r:id="rId50"/>
      <p:italic r:id="rId51"/>
      <p:boldItalic r:id="rId52"/>
    </p:embeddedFont>
    <p:embeddedFont>
      <p:font typeface="Oswald" panose="020B0604020202020204" charset="0"/>
      <p:regular r:id="rId53"/>
      <p:bold r:id="rId54"/>
    </p:embeddedFont>
    <p:embeddedFont>
      <p:font typeface="Playfair Display" panose="020B0604020202020204" charset="0"/>
      <p:regular r:id="rId55"/>
      <p:bold r:id="rId56"/>
      <p:italic r:id="rId57"/>
      <p:boldItalic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9BBDBD-BC4F-4550-AEAE-703B8BFB096F}">
  <a:tblStyle styleId="{D39BBDBD-BC4F-4550-AEAE-703B8BFB09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4261dd7ecb13ace6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4261dd7ecb13ace6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f97216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6f97216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721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721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9489a236d109f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9489a236d109f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97216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c6f97216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9489a236d109f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9489a236d109f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08ac7b0fef72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308ac7b0fef72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9489a236d109f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9489a236d109f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f1ad5c53ee4aa6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f1ad5c53ee4aa6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308ac7b0fef72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308ac7b0fef72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c6f9721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c6f9721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9f10cd8a0201e5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9f10cd8a0201e5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308ac7b0fef72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308ac7b0fef72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261dd7ecb13ace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261dd7ecb13ace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308ac7b0fef72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308ac7b0fef723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308ac7b0fef72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308ac7b0fef72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9489a236d109f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9489a236d109f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9489a236d109f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9489a236d109f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9489a236d109f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9489a236d109f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9489a236d109f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9489a236d109f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261dd7ecb13ace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261dd7ecb13ace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261dd7ecb13ace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261dd7ecb13ace6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308ac7b0fef72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308ac7b0fef72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308ac7b0fef72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308ac7b0fef72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4261dd7ecb13ace6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4261dd7ecb13ace6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49489a236d109f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49489a236d109f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4261dd7ecb13ace6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4261dd7ecb13ace6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261dd7ecb13ace6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261dd7ecb13ace6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308ac7b0fef72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308ac7b0fef72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261dd7ecb13ace6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261dd7ecb13ace6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261dd7ecb13ace6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4261dd7ecb13ace6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308ac7b0fef72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308ac7b0fef723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9489a236d109f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9489a236d109f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f4e40da72a612b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7f4e40da72a612b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261dd7ecb13ace6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261dd7ecb13ace6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308ac7b0fef72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308ac7b0fef72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c9a215d7455ff4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c9a215d7455ff4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261dd7ecb13ace6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261dd7ecb13ace6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308ac7b0fef72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7308ac7b0fef72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f10cd8a0201e5e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9f10cd8a0201e5e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6f9721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6f9721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9489a236d109f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9489a236d109f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308ac7b0fef72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308ac7b0fef72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" name="Google Shape;59;p13"/>
          <p:cNvSpPr txBox="1"/>
          <p:nvPr/>
        </p:nvSpPr>
        <p:spPr>
          <a:xfrm>
            <a:off x="181951" y="193345"/>
            <a:ext cx="73152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வணக்கம்.</a:t>
            </a:r>
            <a:endParaRPr sz="3400" b="1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81953" y="3919792"/>
            <a:ext cx="7952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சமூக அறிவியல் (புவியியல்)(10).</a:t>
            </a:r>
            <a:endParaRPr sz="34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441282" y="1536985"/>
            <a:ext cx="48585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</a:rPr>
              <a:t>2.6 தமிழ்நாடு  இயற்கைப்</a:t>
            </a:r>
            <a:endParaRPr sz="3400" b="1" u="sng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</a:rPr>
              <a:t>பிரிவுகள்.</a:t>
            </a:r>
            <a:endParaRPr sz="3400" b="1" u="sng">
              <a:solidFill>
                <a:srgbClr val="FF0000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999" y="249063"/>
            <a:ext cx="3932750" cy="4645375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6B4F7-50E4-42A9-860C-D7891D65771C}"/>
              </a:ext>
            </a:extLst>
          </p:cNvPr>
          <p:cNvSpPr txBox="1"/>
          <p:nvPr/>
        </p:nvSpPr>
        <p:spPr>
          <a:xfrm>
            <a:off x="6847988" y="4491907"/>
            <a:ext cx="1908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www.Padasalai.Net</a:t>
            </a:r>
            <a:endParaRPr lang="en-I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0" y="0"/>
            <a:ext cx="71787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0000FF"/>
                </a:solidFill>
                <a:highlight>
                  <a:srgbClr val="FFFF00"/>
                </a:highlight>
              </a:rPr>
              <a:t>6.2 மேற்கு தொடர்ச்சி மலை</a:t>
            </a:r>
            <a:endParaRPr sz="2600" b="1" u="sng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131" name="Google Shape;131;p22"/>
          <p:cNvSpPr/>
          <p:nvPr/>
        </p:nvSpPr>
        <p:spPr>
          <a:xfrm>
            <a:off x="0" y="1178675"/>
            <a:ext cx="3590400" cy="39648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மேற்கு தொடர்ச்சி மலை வடக்கே நீலகிரி முதல்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தெற்கே கன்னியாகுமரி மாவட்ட சுவாமிதோப்பில்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உள்ள மருதமலை வரை நீண்டுள்ளது.</a:t>
            </a:r>
            <a:endParaRPr sz="1900" b="1" i="1"/>
          </a:p>
        </p:txBody>
      </p:sp>
      <p:sp>
        <p:nvSpPr>
          <p:cNvPr id="132" name="Google Shape;132;p22"/>
          <p:cNvSpPr/>
          <p:nvPr/>
        </p:nvSpPr>
        <p:spPr>
          <a:xfrm>
            <a:off x="5553601" y="1365006"/>
            <a:ext cx="3590400" cy="37785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உயரம் 2,000 மீட்டர் முதல்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3,000 மீட்டர் வரை வேறுபட்டுள்ளது. 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இது 2,500 சதுர கிலோ மீட்டர் பரப்பளவை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உடையது. இம்மலைத்தொடர் தொடர்ச்சியாக 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இருந்தாலும் சில கணவாய்கள் காணப்படுகின்றன.</a:t>
            </a:r>
            <a:endParaRPr sz="1900" b="1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 descr="Golden Gate Bridge in fog"/>
          <p:cNvPicPr preferRelativeResize="0"/>
          <p:nvPr/>
        </p:nvPicPr>
        <p:blipFill rotWithShape="1">
          <a:blip r:embed="rId3">
            <a:alphaModFix/>
          </a:blip>
          <a:srcRect l="10921"/>
          <a:stretch/>
        </p:blipFill>
        <p:spPr>
          <a:xfrm>
            <a:off x="3" y="70650"/>
            <a:ext cx="9144002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 txBox="1"/>
          <p:nvPr/>
        </p:nvSpPr>
        <p:spPr>
          <a:xfrm>
            <a:off x="700585" y="238925"/>
            <a:ext cx="30000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FF"/>
                </a:solidFill>
                <a:highlight>
                  <a:srgbClr val="0000FF"/>
                </a:highlight>
              </a:rPr>
              <a:t>கணவாய்</a:t>
            </a:r>
            <a:endParaRPr sz="3400" b="1" u="sng">
              <a:solidFill>
                <a:srgbClr val="FF00FF"/>
              </a:solidFill>
              <a:highlight>
                <a:srgbClr val="0000FF"/>
              </a:highlight>
            </a:endParaRPr>
          </a:p>
        </p:txBody>
      </p:sp>
      <p:sp>
        <p:nvSpPr>
          <p:cNvPr id="139" name="Google Shape;139;p23"/>
          <p:cNvSpPr/>
          <p:nvPr/>
        </p:nvSpPr>
        <p:spPr>
          <a:xfrm>
            <a:off x="156000" y="943025"/>
            <a:ext cx="4416000" cy="359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0000"/>
                </a:solidFill>
              </a:rPr>
              <a:t>∆பாலக்காட்டு கணவாய் ∆செங்கோட்டைக் </a:t>
            </a:r>
            <a:endParaRPr sz="22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0000"/>
                </a:solidFill>
              </a:rPr>
              <a:t>கணவாய் ∆ஆரல்வாய்மொழி கணவாய்</a:t>
            </a:r>
            <a:endParaRPr sz="22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0000"/>
                </a:solidFill>
              </a:rPr>
              <a:t>∆அச்சன்கோவில் கணவாய்.</a:t>
            </a:r>
            <a:endParaRPr sz="2200" b="1" i="1">
              <a:solidFill>
                <a:srgbClr val="FF0000"/>
              </a:solidFill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5360200" y="238925"/>
            <a:ext cx="30000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274E13"/>
                </a:solidFill>
                <a:highlight>
                  <a:srgbClr val="B4A7D6"/>
                </a:highlight>
              </a:rPr>
              <a:t>மலைகள்</a:t>
            </a:r>
            <a:endParaRPr sz="3400" b="1" u="sng">
              <a:solidFill>
                <a:srgbClr val="274E13"/>
              </a:solidFill>
              <a:highlight>
                <a:srgbClr val="B4A7D6"/>
              </a:highlight>
            </a:endParaRPr>
          </a:p>
        </p:txBody>
      </p:sp>
      <p:sp>
        <p:nvSpPr>
          <p:cNvPr id="141" name="Google Shape;141;p23"/>
          <p:cNvSpPr/>
          <p:nvPr/>
        </p:nvSpPr>
        <p:spPr>
          <a:xfrm>
            <a:off x="4804012" y="943025"/>
            <a:ext cx="4112400" cy="3590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∆நீலகிரி மலை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∆ஆனைமலை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∆பழனிமலை 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∆ஏலக்காய் மலை ∆வருசநாடு மலை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∆ஆண்டிப்பட்ட மலை ∆அகத்தியர் மலை.</a:t>
            </a:r>
            <a:endParaRPr sz="1900" b="1"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43999" cy="53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50" y="0"/>
            <a:ext cx="8077701" cy="53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0" y="0"/>
            <a:ext cx="73101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FF00FF"/>
                </a:solidFill>
                <a:highlight>
                  <a:srgbClr val="00FF00"/>
                </a:highlight>
              </a:rPr>
              <a:t>6.3 கிழக்கு தொடர்ச்சி மலை</a:t>
            </a:r>
            <a:endParaRPr sz="2600" b="1" u="sng">
              <a:solidFill>
                <a:srgbClr val="FF00FF"/>
              </a:solidFill>
              <a:highlight>
                <a:srgbClr val="00FF00"/>
              </a:highlight>
            </a:endParaRPr>
          </a:p>
        </p:txBody>
      </p:sp>
      <p:sp>
        <p:nvSpPr>
          <p:cNvPr id="154" name="Google Shape;154;p25"/>
          <p:cNvSpPr/>
          <p:nvPr/>
        </p:nvSpPr>
        <p:spPr>
          <a:xfrm>
            <a:off x="0" y="975325"/>
            <a:ext cx="4572000" cy="41682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கிழக்கு தொடர்ச்சி மலையானது ஒருதொடர்ச்சியற்ற 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குன்றுகளாகும். இம்மலையானது பல இடங்களில்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வங்காள கடலில் கலக்கும் ஆறுகளால்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பிரிக்கப்பட்டுள்ளது. இம்மலையின் உயரம் 1,100 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மீட்டர் முதல் 1,600 மீட்டர் வரை மாறுபடுகிறது.</a:t>
            </a:r>
            <a:endParaRPr sz="1700" b="1" i="1">
              <a:solidFill>
                <a:srgbClr val="274E13"/>
              </a:solidFill>
            </a:endParaRPr>
          </a:p>
        </p:txBody>
      </p:sp>
      <p:sp>
        <p:nvSpPr>
          <p:cNvPr id="155" name="Google Shape;155;p25"/>
          <p:cNvSpPr txBox="1"/>
          <p:nvPr/>
        </p:nvSpPr>
        <p:spPr>
          <a:xfrm>
            <a:off x="5002685" y="675624"/>
            <a:ext cx="3590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/>
              <a:t>மலைக்குன்றுகள்</a:t>
            </a:r>
            <a:endParaRPr sz="2600" b="1" u="sng"/>
          </a:p>
        </p:txBody>
      </p:sp>
      <p:sp>
        <p:nvSpPr>
          <p:cNvPr id="156" name="Google Shape;156;p25"/>
          <p:cNvSpPr/>
          <p:nvPr/>
        </p:nvSpPr>
        <p:spPr>
          <a:xfrm>
            <a:off x="5002675" y="1264225"/>
            <a:ext cx="3590400" cy="3879300"/>
          </a:xfrm>
          <a:prstGeom prst="vertic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∆ஜவ்வாது மலை ∆சேர்வராயன் மலை ∆கல்வராயன் மலை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∆கொல்லி மலை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∆பச்சை மலை</a:t>
            </a:r>
            <a:endParaRPr sz="2200" b="1" i="1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30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382" y="0"/>
            <a:ext cx="772323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4196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4700"/>
            <a:ext cx="9144000" cy="53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1128215" y="-164700"/>
            <a:ext cx="858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0B5394"/>
                </a:solidFill>
              </a:rPr>
              <a:t>தமிழ்நாட்டில் அமைந்துள்ள முக்கிய மலைகள்</a:t>
            </a:r>
            <a:endParaRPr sz="2000" b="1" u="sng">
              <a:solidFill>
                <a:srgbClr val="0B5394"/>
              </a:solidFill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7900"/>
            <a:ext cx="4572000" cy="48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27900"/>
            <a:ext cx="4572001" cy="48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/>
        </p:nvSpPr>
        <p:spPr>
          <a:xfrm>
            <a:off x="0" y="0"/>
            <a:ext cx="5586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783F04"/>
                </a:solidFill>
                <a:highlight>
                  <a:srgbClr val="9FC5E8"/>
                </a:highlight>
              </a:rPr>
              <a:t>6.4 பீடபூமிகள்</a:t>
            </a:r>
            <a:endParaRPr sz="3400" b="1" u="sng">
              <a:solidFill>
                <a:srgbClr val="783F04"/>
              </a:solidFill>
              <a:highlight>
                <a:srgbClr val="9FC5E8"/>
              </a:highlight>
            </a:endParaRPr>
          </a:p>
        </p:txBody>
      </p:sp>
      <p:sp>
        <p:nvSpPr>
          <p:cNvPr id="183" name="Google Shape;183;p29"/>
          <p:cNvSpPr/>
          <p:nvPr/>
        </p:nvSpPr>
        <p:spPr>
          <a:xfrm>
            <a:off x="268075" y="704100"/>
            <a:ext cx="2952900" cy="4263600"/>
          </a:xfrm>
          <a:prstGeom prst="flowChartMagnetic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தமிழ்நாட்டிலுள்ள பீடபூமி மேற்கு தொடர்ச்சி </a:t>
            </a: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மலைகள் மற்றும் கிழக்கு தொடர்ச்சி மலைகளுக்கு </a:t>
            </a: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இடையே அமைந்துள்ளது. ஏறக்குறைய முக்கோண</a:t>
            </a: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வடிவத்தில் சுமார் 60,000 சதுர கிலோமீட்டர்</a:t>
            </a:r>
            <a:endParaRPr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பரப்பளவைக் கொண்டுள்ளது.</a:t>
            </a:r>
            <a:endParaRPr b="1" i="1"/>
          </a:p>
        </p:txBody>
      </p:sp>
      <p:sp>
        <p:nvSpPr>
          <p:cNvPr id="184" name="Google Shape;184;p29"/>
          <p:cNvSpPr/>
          <p:nvPr/>
        </p:nvSpPr>
        <p:spPr>
          <a:xfrm>
            <a:off x="3630300" y="0"/>
            <a:ext cx="5586600" cy="5143500"/>
          </a:xfrm>
          <a:prstGeom prst="flowChartMerg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∆ பாரமஹால் பீடபூமி</a:t>
            </a:r>
            <a:endParaRPr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∆ கோயம்புத்தூர் பீடபூமி</a:t>
            </a:r>
            <a:endParaRPr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∆ மதுரை பீடபூமி</a:t>
            </a:r>
            <a:endParaRPr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∆ நீலகிரி பகுதிகளில் பல மலையிடை</a:t>
            </a:r>
            <a:endParaRPr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பீடபூமிகள் காணப்படுகின்றன. (சிகூர் பீடபூமி </a:t>
            </a:r>
            <a:endParaRPr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solidFill>
                  <a:srgbClr val="FF0000"/>
                </a:solidFill>
              </a:rPr>
              <a:t>அவற்றில் குறிப்பிடத்தக்க ஒன்றாகும்).</a:t>
            </a:r>
            <a:endParaRPr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900" y="704100"/>
            <a:ext cx="7655550" cy="42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3466531" y="7"/>
            <a:ext cx="73152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பீடபூமி.</a:t>
            </a:r>
            <a:endParaRPr sz="3400" b="1" u="sng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1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/>
          <p:nvPr/>
        </p:nvSpPr>
        <p:spPr>
          <a:xfrm>
            <a:off x="2593203" y="0"/>
            <a:ext cx="65508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  <a:highlight>
                  <a:srgbClr val="B6D7A8"/>
                </a:highlight>
              </a:rPr>
              <a:t>6.5 சமவெளிகள்</a:t>
            </a:r>
            <a:endParaRPr sz="3400" b="1" u="sng">
              <a:solidFill>
                <a:srgbClr val="FF0000"/>
              </a:solidFill>
              <a:highlight>
                <a:srgbClr val="B6D7A8"/>
              </a:highlight>
            </a:endParaRPr>
          </a:p>
        </p:txBody>
      </p:sp>
      <p:sp>
        <p:nvSpPr>
          <p:cNvPr id="198" name="Google Shape;198;p31"/>
          <p:cNvSpPr/>
          <p:nvPr/>
        </p:nvSpPr>
        <p:spPr>
          <a:xfrm>
            <a:off x="365688" y="1553100"/>
            <a:ext cx="3590400" cy="3590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4A86E8"/>
                </a:solidFill>
              </a:rPr>
              <a:t>∆ பாலாறு சமவெளி</a:t>
            </a:r>
            <a:endParaRPr sz="22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4A86E8"/>
                </a:solidFill>
              </a:rPr>
              <a:t>∆ பெண்ணையாறு சமவெளி</a:t>
            </a:r>
            <a:endParaRPr sz="22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4A86E8"/>
                </a:solidFill>
              </a:rPr>
              <a:t>∆ காவிரி  சமவெளி</a:t>
            </a:r>
            <a:endParaRPr sz="2200" b="1" i="1"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4A86E8"/>
                </a:solidFill>
              </a:rPr>
              <a:t>∆ தாமிரபரணி சமவெளி.</a:t>
            </a:r>
            <a:endParaRPr sz="2200" b="1" i="1">
              <a:solidFill>
                <a:srgbClr val="4A86E8"/>
              </a:solidFill>
            </a:endParaRPr>
          </a:p>
        </p:txBody>
      </p:sp>
      <p:sp>
        <p:nvSpPr>
          <p:cNvPr id="199" name="Google Shape;199;p31"/>
          <p:cNvSpPr/>
          <p:nvPr/>
        </p:nvSpPr>
        <p:spPr>
          <a:xfrm>
            <a:off x="0" y="1042300"/>
            <a:ext cx="4321782" cy="519264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0000FF"/>
                </a:solidFill>
              </a:rPr>
              <a:t>1.உள்நாட்டு சமவெளிகள்</a:t>
            </a:r>
            <a:endParaRPr sz="2000" b="1" u="sng">
              <a:solidFill>
                <a:srgbClr val="0000FF"/>
              </a:solidFill>
            </a:endParaRPr>
          </a:p>
        </p:txBody>
      </p:sp>
      <p:sp>
        <p:nvSpPr>
          <p:cNvPr id="200" name="Google Shape;200;p31"/>
          <p:cNvSpPr/>
          <p:nvPr/>
        </p:nvSpPr>
        <p:spPr>
          <a:xfrm>
            <a:off x="4572024" y="1553100"/>
            <a:ext cx="4572000" cy="3590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கடற்கரைச் சமவெளிகள் தமிழகத்தை பொறுத்தவரை கிழக்கு நோக்கி பாயும் ஆறுகள் பெரும் அளவில் வண்டலை படிய வைப்பதால் இப்பகுதி உருவாகின்றது. சில இடங்களில் இவை 80 கி.மீட்டருக்கும் அதிகமான அகலத்துடன் காணப்படுகின்றது.</a:t>
            </a:r>
            <a:endParaRPr sz="1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/>
              <a:t>சோழ மண்டல கடற்கரை </a:t>
            </a:r>
            <a:r>
              <a:rPr lang="en" sz="1900" b="1" i="1">
                <a:solidFill>
                  <a:srgbClr val="FF0000"/>
                </a:solidFill>
              </a:rPr>
              <a:t>(சோழர் நிலம்)</a:t>
            </a:r>
            <a:r>
              <a:rPr lang="en" sz="1900" b="1" i="1">
                <a:solidFill>
                  <a:srgbClr val="FFFF00"/>
                </a:solidFill>
              </a:rPr>
              <a:t>(கோர மண்டலம்).</a:t>
            </a:r>
            <a:endParaRPr sz="1900" b="1" i="1">
              <a:solidFill>
                <a:srgbClr val="FFFF00"/>
              </a:solidFill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4471900" y="1134714"/>
            <a:ext cx="4772196" cy="519264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3D85C6"/>
                </a:solidFill>
              </a:rPr>
              <a:t>2. கடற்கரை சமவெளிகள்</a:t>
            </a:r>
            <a:endParaRPr sz="2000" b="1" u="sng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0" y="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00FF"/>
                </a:solidFill>
                <a:highlight>
                  <a:srgbClr val="00FF00"/>
                </a:highlight>
              </a:rPr>
              <a:t>அறிமுகம்</a:t>
            </a:r>
            <a:endParaRPr sz="3000" b="1" u="sng">
              <a:solidFill>
                <a:srgbClr val="0000FF"/>
              </a:solidFill>
              <a:highlight>
                <a:srgbClr val="00FF00"/>
              </a:highlight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93700" y="3046150"/>
            <a:ext cx="79566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0000"/>
                </a:solidFill>
              </a:rPr>
              <a:t>∆ தமிழ்மொழி பிறப்பியல், மாநில உருவாக்க வரலாறு, அமைவிடம், பரப்பளவு, இயற்கைப் பிரிவுகள், ஆறுகள், காலநிலை, மண் வகைகள் மற்றும் இயற்கை தாவரங்கள் பற்றி இப்பாடத்தில் காண்போம்.</a:t>
            </a:r>
            <a:endParaRPr sz="1600" b="1" i="1">
              <a:solidFill>
                <a:srgbClr val="FF0000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593700" y="1540350"/>
            <a:ext cx="79566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/>
              <a:t>∆ தமிழ்நாட்டின் நேர்த்தியான நில அமைப்பு மற்றும் காலநிலை நம் மாநிலத்தை இந்தியாவில் தனித்துவம் கொண்டதாக உருவாக்கியுள்ளது. இது வெப்ப மண்டல கடற்கரைகள், நீர்வீழ்ச்சிகள்,மலைகள், காடுகள், பல்வகை தாவரங்கள் மற்றும் விலங்கினங்களைக் கொண்டது.</a:t>
            </a:r>
            <a:endParaRPr sz="1600" b="1" i="1"/>
          </a:p>
        </p:txBody>
      </p:sp>
      <p:sp>
        <p:nvSpPr>
          <p:cNvPr id="70" name="Google Shape;70;p14"/>
          <p:cNvSpPr/>
          <p:nvPr/>
        </p:nvSpPr>
        <p:spPr>
          <a:xfrm>
            <a:off x="0" y="855300"/>
            <a:ext cx="9144000" cy="4067100"/>
          </a:xfrm>
          <a:prstGeom prst="frame">
            <a:avLst>
              <a:gd name="adj1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72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/>
          <p:nvPr/>
        </p:nvSpPr>
        <p:spPr>
          <a:xfrm>
            <a:off x="2674818" y="0"/>
            <a:ext cx="69696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00FFFF"/>
                </a:solidFill>
                <a:highlight>
                  <a:srgbClr val="000000"/>
                </a:highlight>
              </a:rPr>
              <a:t>6.6 வடிகாலமைப்பு</a:t>
            </a:r>
            <a:endParaRPr sz="3400" b="1" u="sng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0" y="704100"/>
            <a:ext cx="4299300" cy="3872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FF00FF"/>
                </a:solidFill>
              </a:rPr>
              <a:t>தமிழ்நாட்டின் பெரும்பாலான ஆறுகள் </a:t>
            </a:r>
            <a:endParaRPr sz="2400" b="1" i="1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FF00FF"/>
                </a:solidFill>
              </a:rPr>
              <a:t>மேற்கு தொடர்ச்சி மலையில் உற்பத்தியாகி </a:t>
            </a:r>
            <a:endParaRPr sz="2400" b="1" i="1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FF00FF"/>
                </a:solidFill>
              </a:rPr>
              <a:t>கிழக்கு நோக்கி பாய்ந்து வங்காள விரிகுடாவில்</a:t>
            </a:r>
            <a:endParaRPr sz="2400" b="1" i="1">
              <a:solidFill>
                <a:srgbClr val="FF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FF00FF"/>
                </a:solidFill>
              </a:rPr>
              <a:t>கலக்கின்றன.</a:t>
            </a:r>
            <a:endParaRPr sz="2400" b="1" i="1">
              <a:solidFill>
                <a:srgbClr val="FF00FF"/>
              </a:solidFill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4758525" y="776550"/>
            <a:ext cx="3624000" cy="3872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காவிரி</a:t>
            </a:r>
            <a:endParaRPr sz="26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பாலாறு</a:t>
            </a:r>
            <a:endParaRPr sz="26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பெண்ணை</a:t>
            </a:r>
            <a:endParaRPr sz="26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வைகை</a:t>
            </a:r>
            <a:endParaRPr sz="26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தாமிரபரணி.</a:t>
            </a:r>
            <a:endParaRPr sz="2600" b="1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23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200" y="0"/>
            <a:ext cx="701040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077" y="0"/>
            <a:ext cx="86344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250" y="0"/>
            <a:ext cx="81181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650" y="0"/>
            <a:ext cx="40033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2025" y="0"/>
            <a:ext cx="4003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3625" y="0"/>
            <a:ext cx="68420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499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0"/>
          <p:cNvSpPr txBox="1"/>
          <p:nvPr/>
        </p:nvSpPr>
        <p:spPr>
          <a:xfrm>
            <a:off x="0" y="0"/>
            <a:ext cx="58050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38761D"/>
                </a:solidFill>
                <a:highlight>
                  <a:srgbClr val="FFFF00"/>
                </a:highlight>
              </a:rPr>
              <a:t>6.7 காலநிலை</a:t>
            </a:r>
            <a:endParaRPr sz="3400" b="1" u="sng">
              <a:solidFill>
                <a:srgbClr val="38761D"/>
              </a:solidFill>
              <a:highlight>
                <a:srgbClr val="FFFF00"/>
              </a:highlight>
            </a:endParaRPr>
          </a:p>
        </p:txBody>
      </p:sp>
      <p:sp>
        <p:nvSpPr>
          <p:cNvPr id="257" name="Google Shape;257;p40"/>
          <p:cNvSpPr txBox="1"/>
          <p:nvPr/>
        </p:nvSpPr>
        <p:spPr>
          <a:xfrm>
            <a:off x="2" y="704100"/>
            <a:ext cx="42762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சூரியனின் செங்குத்து 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கதிர்களினால் வெப்பநிலையானது ஆண்டு 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முழுவதும் அதிக அளவில் காணப்படுகிறது.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தமிழகம் வெப்பமண்டல காலநிலை மண்டலத்தில்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அமைந்திருந்தாலும் கிழக்கு கடற்கரைப்பகுதி 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வெப்பமண்டல கடல் காலநிலையைப் பெறுகிறது. 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இந்தியப் பெருங்கடல் மற்றும் வங்கக்கடல்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இரண்டும் கடற்கரையோர காலநிலையில்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>
                <a:solidFill>
                  <a:srgbClr val="FFFF00"/>
                </a:solidFill>
                <a:highlight>
                  <a:srgbClr val="0000FF"/>
                </a:highlight>
              </a:rPr>
              <a:t>தாக்கத்தினை ஏற்படுத்துகின்றன.</a:t>
            </a:r>
            <a:endParaRPr sz="1600" b="1" i="1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sp>
        <p:nvSpPr>
          <p:cNvPr id="258" name="Google Shape;258;p40"/>
          <p:cNvSpPr txBox="1"/>
          <p:nvPr/>
        </p:nvSpPr>
        <p:spPr>
          <a:xfrm>
            <a:off x="3930531" y="230700"/>
            <a:ext cx="58050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u="sng">
                <a:solidFill>
                  <a:srgbClr val="434343"/>
                </a:solidFill>
                <a:highlight>
                  <a:srgbClr val="00FF00"/>
                </a:highlight>
              </a:rPr>
              <a:t>பருவகாலங்கள் எவ்வாறு உருவாதல்.</a:t>
            </a:r>
            <a:endParaRPr sz="1900" b="1" u="sng">
              <a:solidFill>
                <a:srgbClr val="434343"/>
              </a:solidFill>
              <a:highlight>
                <a:srgbClr val="00FF00"/>
              </a:highlight>
            </a:endParaRPr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200" y="704100"/>
            <a:ext cx="4867800" cy="443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07"/>
            <a:ext cx="9144000" cy="513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113" y="382175"/>
            <a:ext cx="7253775" cy="438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9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0" y="0"/>
            <a:ext cx="79431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00FF00"/>
                </a:solidFill>
                <a:highlight>
                  <a:srgbClr val="000000"/>
                </a:highlight>
              </a:rPr>
              <a:t>6.1 அமைவிடம் மற்றும் பரப்பளவு</a:t>
            </a:r>
            <a:endParaRPr sz="2600" b="1" u="sng">
              <a:solidFill>
                <a:srgbClr val="00FF00"/>
              </a:solidFill>
              <a:highlight>
                <a:srgbClr val="000000"/>
              </a:highlight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0" y="588600"/>
            <a:ext cx="5004300" cy="3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00"/>
                </a:solidFill>
                <a:highlight>
                  <a:srgbClr val="000000"/>
                </a:highlight>
              </a:rPr>
              <a:t>நம் நாட்டின்(இந்தியா)</a:t>
            </a:r>
            <a:endParaRPr sz="2200" b="1" i="1">
              <a:solidFill>
                <a:srgbClr val="FF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00"/>
                </a:solidFill>
                <a:highlight>
                  <a:srgbClr val="000000"/>
                </a:highlight>
              </a:rPr>
              <a:t>தென்பகுதியில் அல்லது தென்கோடியில் நமது தமிழ்நாடு அமைந்துள்ளது. இதன் நிலப்பரப்பு 8°4´ வட அட்சம் முதல் 13°35´ வட அட்சம் வரையிலும், 76°18´ கிழக்கு </a:t>
            </a:r>
            <a:endParaRPr sz="2200" b="1" i="1">
              <a:solidFill>
                <a:srgbClr val="FFFF00"/>
              </a:solidFill>
              <a:highlight>
                <a:srgbClr val="0000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00"/>
                </a:solidFill>
                <a:highlight>
                  <a:srgbClr val="000000"/>
                </a:highlight>
              </a:rPr>
              <a:t>தீர்க்கம் முதல் 80°20´ கிழக்கு தீர்க்கம் வரையிலும் பரவியுள்ளது.</a:t>
            </a:r>
            <a:endParaRPr sz="2200" b="1" i="1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4572000" y="776550"/>
            <a:ext cx="4572000" cy="3590400"/>
          </a:xfrm>
          <a:prstGeom prst="parallelogram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5483999" y="1036351"/>
            <a:ext cx="33984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FF00"/>
                </a:solidFill>
                <a:highlight>
                  <a:srgbClr val="4C1130"/>
                </a:highlight>
              </a:rPr>
              <a:t>தமிழகத்தின் பரப்பளவு 1,30,058 சதுர கிலோமீட்டர்களாகும். இது இந்தியாவின் பதினோராவது பெரிய மாநிலமாகும். இந்தியப்</a:t>
            </a:r>
            <a:endParaRPr sz="1900" b="1" i="1">
              <a:solidFill>
                <a:srgbClr val="FFFF00"/>
              </a:solidFill>
              <a:highlight>
                <a:srgbClr val="4C113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FF00"/>
                </a:solidFill>
                <a:highlight>
                  <a:srgbClr val="4C1130"/>
                </a:highlight>
              </a:rPr>
              <a:t>பரப்பில் சுமார் 4 சதவிகிதத்தினைக் கொண்டுள்ளது.</a:t>
            </a:r>
            <a:endParaRPr sz="1900" b="1" i="1">
              <a:solidFill>
                <a:srgbClr val="FFFF00"/>
              </a:solidFill>
              <a:highlight>
                <a:srgbClr val="4C1130"/>
              </a:highligh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9222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2302" y="0"/>
            <a:ext cx="42216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850"/>
            <a:ext cx="9296400" cy="51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125" y="0"/>
            <a:ext cx="73751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4"/>
          <p:cNvSpPr txBox="1"/>
          <p:nvPr/>
        </p:nvSpPr>
        <p:spPr>
          <a:xfrm>
            <a:off x="0" y="0"/>
            <a:ext cx="64236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434343"/>
                </a:solidFill>
                <a:highlight>
                  <a:srgbClr val="FFFFFF"/>
                </a:highlight>
              </a:rPr>
              <a:t>6.8 தமிழ்நாட்டின் மண் வகைகள்</a:t>
            </a:r>
            <a:endParaRPr sz="2600" b="1" u="sng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sp>
        <p:nvSpPr>
          <p:cNvPr id="285" name="Google Shape;285;p44"/>
          <p:cNvSpPr/>
          <p:nvPr/>
        </p:nvSpPr>
        <p:spPr>
          <a:xfrm>
            <a:off x="0" y="662700"/>
            <a:ext cx="3757800" cy="3818100"/>
          </a:xfrm>
          <a:prstGeom prst="flowChartDelay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7F6000"/>
                </a:solidFill>
              </a:rPr>
              <a:t>தமிழ்நாட்டில் காணப்படும் மண்வகைகளை </a:t>
            </a:r>
            <a:endParaRPr sz="2200" b="1" i="1">
              <a:solidFill>
                <a:srgbClr val="7F6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7F6000"/>
                </a:solidFill>
              </a:rPr>
              <a:t>அதன் தன்மைகளைக் கொண்டு ஐந்து பிரிவுகளாக </a:t>
            </a:r>
            <a:endParaRPr sz="2200" b="1" i="1">
              <a:solidFill>
                <a:srgbClr val="7F6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7F6000"/>
                </a:solidFill>
              </a:rPr>
              <a:t>வகைப்படுத்தலாம்.</a:t>
            </a:r>
            <a:endParaRPr sz="2200" b="1" i="1">
              <a:solidFill>
                <a:srgbClr val="7F6000"/>
              </a:solidFill>
            </a:endParaRPr>
          </a:p>
        </p:txBody>
      </p:sp>
      <p:sp>
        <p:nvSpPr>
          <p:cNvPr id="286" name="Google Shape;286;p44"/>
          <p:cNvSpPr/>
          <p:nvPr/>
        </p:nvSpPr>
        <p:spPr>
          <a:xfrm>
            <a:off x="4373626" y="776550"/>
            <a:ext cx="4461000" cy="3590400"/>
          </a:xfrm>
          <a:prstGeom prst="wave">
            <a:avLst>
              <a:gd name="adj1" fmla="val 12500"/>
              <a:gd name="adj2" fmla="val -608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A61C00"/>
                </a:solidFill>
              </a:rPr>
              <a:t>1 வண்டல் மண்</a:t>
            </a:r>
            <a:endParaRPr sz="2200" b="1" i="1">
              <a:solidFill>
                <a:srgbClr val="A61C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A61C00"/>
                </a:solidFill>
              </a:rPr>
              <a:t>2.கரிசல் மண்  3.செம்மண் </a:t>
            </a:r>
            <a:endParaRPr sz="2200" b="1" i="1">
              <a:solidFill>
                <a:srgbClr val="A61C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A61C00"/>
                </a:solidFill>
              </a:rPr>
              <a:t>4.சரளை மண் </a:t>
            </a:r>
            <a:endParaRPr sz="2200" b="1" i="1">
              <a:solidFill>
                <a:srgbClr val="A61C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A61C00"/>
                </a:solidFill>
              </a:rPr>
              <a:t>5.உவர் மண்.</a:t>
            </a:r>
            <a:endParaRPr sz="2200" b="1" i="1">
              <a:solidFill>
                <a:srgbClr val="A61C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153" y="0"/>
            <a:ext cx="66236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196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2400"/>
            <a:ext cx="4419600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 txBox="1"/>
          <p:nvPr/>
        </p:nvSpPr>
        <p:spPr>
          <a:xfrm>
            <a:off x="0" y="0"/>
            <a:ext cx="6131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434343"/>
                </a:solidFill>
                <a:highlight>
                  <a:srgbClr val="9FC5E8"/>
                </a:highlight>
              </a:rPr>
              <a:t>6.9 மண் அரிப்பு</a:t>
            </a:r>
            <a:endParaRPr sz="2600" b="1" u="sng">
              <a:solidFill>
                <a:srgbClr val="434343"/>
              </a:solidFill>
              <a:highlight>
                <a:srgbClr val="9FC5E8"/>
              </a:highlight>
            </a:endParaRPr>
          </a:p>
        </p:txBody>
      </p:sp>
      <p:sp>
        <p:nvSpPr>
          <p:cNvPr id="304" name="Google Shape;304;p47"/>
          <p:cNvSpPr txBox="1"/>
          <p:nvPr/>
        </p:nvSpPr>
        <p:spPr>
          <a:xfrm>
            <a:off x="0" y="900744"/>
            <a:ext cx="91440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மண் ஒரு புதுப்பிக்க இயலாத வளமாகும்.மண் அரிப்பு ஒரு முறை ஏற்படின் அவற்றை புதுப்பிப்பது எளிதான செயல் அல்ல.</a:t>
            </a:r>
            <a:endParaRPr sz="2200" b="1" i="1"/>
          </a:p>
        </p:txBody>
      </p:sp>
      <p:sp>
        <p:nvSpPr>
          <p:cNvPr id="305" name="Google Shape;305;p47"/>
          <p:cNvSpPr txBox="1"/>
          <p:nvPr/>
        </p:nvSpPr>
        <p:spPr>
          <a:xfrm>
            <a:off x="-2" y="2095650"/>
            <a:ext cx="87618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∆ அதிக மேய்ப்பு, காடுகள் அழிப்பு,நகரமயமாக்கம், அதிக மழைப்பொழிவு ஆகியன மண் அரிப்பின் முக்கிய காரணங்களாகும். மண் அரிப்பு மண்வளத்தை குறைத்து, விளைச்சலைக் குறைக்கிறது. எனவேமண்வளத்தை பாதுகாக்க அதிக கவனம் செலுத்துவது அவசியமாகும்.</a:t>
            </a:r>
            <a:endParaRPr sz="2200" b="1"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08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2538" y="3012"/>
            <a:ext cx="23951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013"/>
            <a:ext cx="23951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5750" y="3025"/>
            <a:ext cx="2108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8"/>
          <p:cNvSpPr txBox="1"/>
          <p:nvPr/>
        </p:nvSpPr>
        <p:spPr>
          <a:xfrm>
            <a:off x="2674961" y="3032"/>
            <a:ext cx="73152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மண் அரிப்பு.</a:t>
            </a:r>
            <a:endParaRPr sz="3400" b="1" u="sng">
              <a:solidFill>
                <a:srgbClr val="FF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9"/>
          <p:cNvSpPr txBox="1"/>
          <p:nvPr/>
        </p:nvSpPr>
        <p:spPr>
          <a:xfrm>
            <a:off x="0" y="0"/>
            <a:ext cx="72876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0000FF"/>
                </a:solidFill>
                <a:highlight>
                  <a:srgbClr val="FCE5CD"/>
                </a:highlight>
              </a:rPr>
              <a:t>6.10 இயற்கைத் தாவரங்கள்</a:t>
            </a:r>
            <a:endParaRPr sz="2600" b="1" u="sng">
              <a:solidFill>
                <a:srgbClr val="0000FF"/>
              </a:solidFill>
              <a:highlight>
                <a:srgbClr val="FCE5CD"/>
              </a:highlight>
            </a:endParaRPr>
          </a:p>
        </p:txBody>
      </p:sp>
      <p:sp>
        <p:nvSpPr>
          <p:cNvPr id="321" name="Google Shape;321;p49"/>
          <p:cNvSpPr txBox="1"/>
          <p:nvPr/>
        </p:nvSpPr>
        <p:spPr>
          <a:xfrm>
            <a:off x="76193" y="792038"/>
            <a:ext cx="30000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FFFF"/>
                </a:solidFill>
                <a:highlight>
                  <a:srgbClr val="434343"/>
                </a:highlight>
              </a:rPr>
              <a:t>∆ இயற்கைத் தாவரம் என்பது புவியில்</a:t>
            </a:r>
            <a:endParaRPr sz="1900" b="1" i="1">
              <a:solidFill>
                <a:srgbClr val="FFFFFF"/>
              </a:solidFill>
              <a:highlight>
                <a:srgbClr val="43434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FFFF"/>
                </a:solidFill>
                <a:highlight>
                  <a:srgbClr val="434343"/>
                </a:highlight>
              </a:rPr>
              <a:t>இயற்கையாக வளரும் தாவரங்களின் </a:t>
            </a:r>
            <a:endParaRPr sz="1900" b="1" i="1">
              <a:solidFill>
                <a:srgbClr val="FFFFFF"/>
              </a:solidFill>
              <a:highlight>
                <a:srgbClr val="43434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FFFFFF"/>
                </a:solidFill>
                <a:highlight>
                  <a:srgbClr val="434343"/>
                </a:highlight>
              </a:rPr>
              <a:t>தொகுப்பாகும்.</a:t>
            </a:r>
            <a:endParaRPr sz="1900" b="1" i="1">
              <a:solidFill>
                <a:srgbClr val="FFFFFF"/>
              </a:solidFill>
              <a:highlight>
                <a:srgbClr val="434343"/>
              </a:highlight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2851436" y="747760"/>
            <a:ext cx="30000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  <a:highlight>
                  <a:srgbClr val="FFFFFF"/>
                </a:highlight>
              </a:rPr>
              <a:t>∆ நிலத்தோற்றம், மண்ணின் தன்மை, </a:t>
            </a:r>
            <a:endParaRPr sz="1900" b="1" i="1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  <a:highlight>
                  <a:srgbClr val="FFFFFF"/>
                </a:highlight>
              </a:rPr>
              <a:t>வெப்பநிலை மற்றும் மழைப்பொழிவு ஆகியவை</a:t>
            </a:r>
            <a:endParaRPr sz="1900" b="1" i="1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  <a:highlight>
                  <a:srgbClr val="FFFFFF"/>
                </a:highlight>
              </a:rPr>
              <a:t>இயற்கைத் தாவரங்களின் பரவலை கட்டுப்படுத்தும் </a:t>
            </a:r>
            <a:endParaRPr sz="1900" b="1" i="1">
              <a:solidFill>
                <a:srgbClr val="66666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  <a:highlight>
                  <a:srgbClr val="FFFFFF"/>
                </a:highlight>
              </a:rPr>
              <a:t>முக்கிய காரணிகளாகும்.</a:t>
            </a:r>
            <a:endParaRPr sz="1900" b="1" i="1">
              <a:solidFill>
                <a:srgbClr val="666666"/>
              </a:solidFill>
              <a:highlight>
                <a:srgbClr val="FFFFFF"/>
              </a:highlight>
            </a:endParaRPr>
          </a:p>
        </p:txBody>
      </p:sp>
      <p:sp>
        <p:nvSpPr>
          <p:cNvPr id="323" name="Google Shape;323;p49"/>
          <p:cNvSpPr txBox="1"/>
          <p:nvPr/>
        </p:nvSpPr>
        <p:spPr>
          <a:xfrm>
            <a:off x="5851425" y="603439"/>
            <a:ext cx="3000000" cy="3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434343"/>
                </a:solidFill>
                <a:highlight>
                  <a:srgbClr val="00FF00"/>
                </a:highlight>
              </a:rPr>
              <a:t>தமிழ்நாட்டில்</a:t>
            </a:r>
            <a:endParaRPr sz="1900" b="1" i="1">
              <a:solidFill>
                <a:srgbClr val="434343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434343"/>
                </a:solidFill>
                <a:highlight>
                  <a:srgbClr val="00FF00"/>
                </a:highlight>
              </a:rPr>
              <a:t>உள்ள காடுகளின் பரப்பளவு 26.281 ச.கி.</a:t>
            </a:r>
            <a:endParaRPr sz="1900" b="1" i="1">
              <a:solidFill>
                <a:srgbClr val="434343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434343"/>
                </a:solidFill>
                <a:highlight>
                  <a:srgbClr val="00FF00"/>
                </a:highlight>
              </a:rPr>
              <a:t>மீட்டர்களாகும். இது மொத்த பரப்பளவில் 20.21 </a:t>
            </a:r>
            <a:endParaRPr sz="1900" b="1" i="1">
              <a:solidFill>
                <a:srgbClr val="434343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434343"/>
                </a:solidFill>
                <a:highlight>
                  <a:srgbClr val="00FF00"/>
                </a:highlight>
              </a:rPr>
              <a:t>சதவீதமாகும். இந்தியாவில் உள்ள காடுகளில்</a:t>
            </a:r>
            <a:endParaRPr sz="1900" b="1" i="1">
              <a:solidFill>
                <a:srgbClr val="434343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434343"/>
                </a:solidFill>
                <a:highlight>
                  <a:srgbClr val="00FF00"/>
                </a:highlight>
              </a:rPr>
              <a:t>தமிழகத்தின் பங்களிப்பு 2.99 சதவீதமாகும்.</a:t>
            </a:r>
            <a:endParaRPr sz="1900" b="1" i="1">
              <a:solidFill>
                <a:srgbClr val="434343"/>
              </a:solidFill>
              <a:highlight>
                <a:srgbClr val="00FF00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0"/>
          <p:cNvSpPr txBox="1"/>
          <p:nvPr/>
        </p:nvSpPr>
        <p:spPr>
          <a:xfrm>
            <a:off x="0" y="0"/>
            <a:ext cx="9144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CFE2F3"/>
                </a:solidFill>
              </a:rPr>
              <a:t>காடுகளின் வகைகள்</a:t>
            </a:r>
            <a:endParaRPr sz="3400" b="1" u="sng">
              <a:solidFill>
                <a:srgbClr val="CFE2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FF00"/>
                </a:solidFill>
              </a:rPr>
              <a:t>தமிழகத்தில் உள்ள காடுகளை  ஐந்து வகைகளாகப் பிரிக்களாம்.</a:t>
            </a:r>
            <a:endParaRPr sz="2600" b="1" i="1">
              <a:solidFill>
                <a:srgbClr val="FFFF00"/>
              </a:solidFill>
            </a:endParaRPr>
          </a:p>
        </p:txBody>
      </p:sp>
      <p:sp>
        <p:nvSpPr>
          <p:cNvPr id="330" name="Google Shape;330;p50"/>
          <p:cNvSpPr/>
          <p:nvPr/>
        </p:nvSpPr>
        <p:spPr>
          <a:xfrm>
            <a:off x="746075" y="1723800"/>
            <a:ext cx="7615458" cy="3419712"/>
          </a:xfrm>
          <a:prstGeom prst="flowChartMultidocumen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1.வெப்பமண்டல பசுமைமாறாக் காடுகள்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2.மித வெப்ப மண்டல மலைக்காடுகள்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3.வெப்பமண்டல இலையுதிர்க்காடுகள்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4.மாங்குரோவ் காடுகள்</a:t>
            </a:r>
            <a:endParaRPr sz="2200" b="1" i="1">
              <a:solidFill>
                <a:srgbClr val="6AA84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6AA84F"/>
                </a:solidFill>
              </a:rPr>
              <a:t>5.வெப்பமண்டல முட்புதர்க்காடுகள்.</a:t>
            </a:r>
            <a:endParaRPr sz="2200" b="1" i="1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0835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3550" y="0"/>
            <a:ext cx="22979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1"/>
          <p:cNvPicPr preferRelativeResize="0"/>
          <p:nvPr/>
        </p:nvPicPr>
        <p:blipFill rotWithShape="1">
          <a:blip r:embed="rId6">
            <a:alphaModFix/>
          </a:blip>
          <a:srcRect l="10104" t="20699" r="3681" b="13315"/>
          <a:stretch/>
        </p:blipFill>
        <p:spPr>
          <a:xfrm>
            <a:off x="4381502" y="-2"/>
            <a:ext cx="2454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1"/>
          <p:cNvPicPr preferRelativeResize="0"/>
          <p:nvPr/>
        </p:nvPicPr>
        <p:blipFill rotWithShape="1">
          <a:blip r:embed="rId7">
            <a:alphaModFix/>
          </a:blip>
          <a:srcRect l="5997" r="24668"/>
          <a:stretch/>
        </p:blipFill>
        <p:spPr>
          <a:xfrm>
            <a:off x="6846050" y="0"/>
            <a:ext cx="22979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23" y="-10"/>
            <a:ext cx="78473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12" y="0"/>
            <a:ext cx="81249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3"/>
          <p:cNvSpPr txBox="1"/>
          <p:nvPr/>
        </p:nvSpPr>
        <p:spPr>
          <a:xfrm>
            <a:off x="0" y="0"/>
            <a:ext cx="7715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FF00FF"/>
                </a:solidFill>
                <a:highlight>
                  <a:srgbClr val="EAD1DC"/>
                </a:highlight>
              </a:rPr>
              <a:t>6.11 வன உயிரினங்கள்</a:t>
            </a:r>
            <a:endParaRPr sz="3400" b="1" u="sng">
              <a:solidFill>
                <a:srgbClr val="FF00FF"/>
              </a:solidFill>
              <a:highlight>
                <a:srgbClr val="EAD1DC"/>
              </a:highlight>
            </a:endParaRPr>
          </a:p>
        </p:txBody>
      </p:sp>
      <p:sp>
        <p:nvSpPr>
          <p:cNvPr id="352" name="Google Shape;352;p53"/>
          <p:cNvSpPr txBox="1"/>
          <p:nvPr/>
        </p:nvSpPr>
        <p:spPr>
          <a:xfrm>
            <a:off x="121803" y="490285"/>
            <a:ext cx="89004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FF"/>
                </a:solidFill>
              </a:rPr>
              <a:t>∆ யானைகள், காட்டு எருமைகள், புலிகள்,மான்கள், பறவைகள்,ஊர்வனமற்றும் குரங்குகளுக்கு</a:t>
            </a:r>
            <a:endParaRPr sz="2200" b="1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FFFFFF"/>
                </a:solidFill>
              </a:rPr>
              <a:t>இக்காடுகள் ஒரு சிறந்த அடைக்கலமாக உள்ளன.</a:t>
            </a:r>
            <a:endParaRPr sz="2200" b="1" i="1">
              <a:solidFill>
                <a:srgbClr val="FFFFFF"/>
              </a:solidFill>
            </a:endParaRPr>
          </a:p>
        </p:txBody>
      </p:sp>
      <p:graphicFrame>
        <p:nvGraphicFramePr>
          <p:cNvPr id="353" name="Google Shape;353;p53"/>
          <p:cNvGraphicFramePr/>
          <p:nvPr/>
        </p:nvGraphicFramePr>
        <p:xfrm>
          <a:off x="952500" y="1685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{D39BBDBD-BC4F-4550-AEAE-703B8BFB096F}</a:tableStyleId>
              </a:tblPr>
              <a:tblGrid>
                <a:gridCol w="150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0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400" b="1">
                          <a:solidFill>
                            <a:srgbClr val="FF00FF"/>
                          </a:solidFill>
                          <a:highlight>
                            <a:srgbClr val="D5A6BD"/>
                          </a:highlight>
                        </a:rPr>
                        <a:t>வ. எண்</a:t>
                      </a:r>
                      <a:endParaRPr sz="3400" b="1">
                        <a:solidFill>
                          <a:srgbClr val="FF00FF"/>
                        </a:solidFill>
                        <a:highlight>
                          <a:srgbClr val="D5A6BD"/>
                        </a:highlight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solidFill>
                            <a:srgbClr val="FF00FF"/>
                          </a:solidFill>
                          <a:highlight>
                            <a:srgbClr val="D5A6BD"/>
                          </a:highlight>
                        </a:rPr>
                        <a:t>தமிழ்நாட்டிலுள்ள உயிர்க்கோளப் பெட்டகங்கள்</a:t>
                      </a:r>
                      <a:endParaRPr sz="1900" b="1">
                        <a:solidFill>
                          <a:srgbClr val="FF00FF"/>
                        </a:solidFill>
                        <a:highlight>
                          <a:srgbClr val="D5A6BD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400" b="1">
                          <a:solidFill>
                            <a:srgbClr val="EFEFEF"/>
                          </a:solidFill>
                        </a:rPr>
                        <a:t>1.</a:t>
                      </a:r>
                      <a:endParaRPr sz="3400" b="1">
                        <a:solidFill>
                          <a:srgbClr val="EFEFE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highlight>
                            <a:srgbClr val="FFFFFF"/>
                          </a:highlight>
                        </a:rPr>
                        <a:t>நீலகிரி உயிர்க்கோளப் பெட்டகம்</a:t>
                      </a:r>
                      <a:endParaRPr sz="1900" b="1">
                        <a:solidFill>
                          <a:srgbClr val="EFEFEF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400" b="1">
                          <a:solidFill>
                            <a:srgbClr val="FFFFFF"/>
                          </a:solidFill>
                        </a:rPr>
                        <a:t>2.</a:t>
                      </a:r>
                      <a:endParaRPr sz="34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highlight>
                            <a:srgbClr val="FFFFFF"/>
                          </a:highlight>
                        </a:rPr>
                        <a:t>மன்னார் வளைகுடா உயிர்க்கோளப் பெட்டகம்</a:t>
                      </a:r>
                      <a:endParaRPr sz="1900" b="1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6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400" b="1">
                          <a:solidFill>
                            <a:srgbClr val="FFFFFF"/>
                          </a:solidFill>
                        </a:rPr>
                        <a:t>3.</a:t>
                      </a:r>
                      <a:endParaRPr sz="34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>
                          <a:highlight>
                            <a:srgbClr val="FFFFFF"/>
                          </a:highlight>
                        </a:rPr>
                        <a:t>அகத்தியர் மலை உயிர்க்கோளப் பெட்டகம்</a:t>
                      </a:r>
                      <a:endParaRPr sz="1900" b="1">
                        <a:highlight>
                          <a:srgbClr val="FFFFFF"/>
                        </a:highlight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 t="32573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4"/>
          <p:cNvSpPr txBox="1"/>
          <p:nvPr/>
        </p:nvSpPr>
        <p:spPr>
          <a:xfrm>
            <a:off x="1565691" y="0"/>
            <a:ext cx="724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FFFF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உயிர்க் கோளம் பெட்டகம்.</a:t>
            </a:r>
            <a:endParaRPr sz="3000" b="1" u="sng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60" name="Google Shape;36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296" y="646500"/>
            <a:ext cx="8443425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000" y="0"/>
            <a:ext cx="75652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475"/>
            <a:ext cx="9144000" cy="53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6"/>
          <p:cNvSpPr txBox="1"/>
          <p:nvPr/>
        </p:nvSpPr>
        <p:spPr>
          <a:xfrm>
            <a:off x="1965277" y="0"/>
            <a:ext cx="66327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45818E"/>
                </a:solidFill>
                <a:highlight>
                  <a:srgbClr val="E6B8AF"/>
                </a:highlight>
              </a:rPr>
              <a:t>6.12 இயற்கைப் பேரிடர்கள்</a:t>
            </a:r>
            <a:endParaRPr sz="2600" b="1" u="sng">
              <a:solidFill>
                <a:srgbClr val="45818E"/>
              </a:solidFill>
              <a:highlight>
                <a:srgbClr val="E6B8AF"/>
              </a:highlight>
            </a:endParaRPr>
          </a:p>
        </p:txBody>
      </p:sp>
      <p:sp>
        <p:nvSpPr>
          <p:cNvPr id="373" name="Google Shape;373;p56"/>
          <p:cNvSpPr/>
          <p:nvPr/>
        </p:nvSpPr>
        <p:spPr>
          <a:xfrm>
            <a:off x="0" y="800675"/>
            <a:ext cx="3855300" cy="4342800"/>
          </a:xfrm>
          <a:prstGeom prst="beve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</a:rPr>
              <a:t>உயிர்களுக்கும் உடமைகளுக்கும்</a:t>
            </a:r>
            <a:endParaRPr sz="1900" b="1"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</a:rPr>
              <a:t>இயற்கையினால் ஏற்படும் பேரழிவுதான் பேரிடர்</a:t>
            </a:r>
            <a:endParaRPr sz="1900" b="1"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666666"/>
                </a:solidFill>
              </a:rPr>
              <a:t>எனப்படுகிறது.</a:t>
            </a:r>
            <a:endParaRPr sz="1900" b="1" i="1">
              <a:solidFill>
                <a:srgbClr val="666666"/>
              </a:solidFill>
            </a:endParaRPr>
          </a:p>
        </p:txBody>
      </p:sp>
      <p:sp>
        <p:nvSpPr>
          <p:cNvPr id="374" name="Google Shape;374;p56"/>
          <p:cNvSpPr/>
          <p:nvPr/>
        </p:nvSpPr>
        <p:spPr>
          <a:xfrm>
            <a:off x="3908875" y="588600"/>
            <a:ext cx="4916700" cy="1196802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rgbClr val="434343"/>
                </a:solidFill>
              </a:rPr>
              <a:t>தமிழ்நாட்டில் நிகழும் பல்வேறு பேரிடர்கள்</a:t>
            </a:r>
            <a:endParaRPr sz="2200" b="1" i="1">
              <a:solidFill>
                <a:srgbClr val="434343"/>
              </a:solidFill>
            </a:endParaRPr>
          </a:p>
        </p:txBody>
      </p:sp>
      <p:sp>
        <p:nvSpPr>
          <p:cNvPr id="375" name="Google Shape;375;p56"/>
          <p:cNvSpPr/>
          <p:nvPr/>
        </p:nvSpPr>
        <p:spPr>
          <a:xfrm>
            <a:off x="4439588" y="1785400"/>
            <a:ext cx="3855250" cy="3358100"/>
          </a:xfrm>
          <a:prstGeom prst="flowChartInternalStorag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1.நிலச்சரிவு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2.வெள்ளப்பெருக்கு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3.புயல்கள்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4.வறட்சி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5.தீ விபத்து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6.சுனாமி</a:t>
            </a:r>
            <a:endParaRPr sz="22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/>
              <a:t>7.நில அதிர்வு.</a:t>
            </a:r>
            <a:endParaRPr sz="2200" b="1" i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7"/>
          <p:cNvPicPr preferRelativeResize="0"/>
          <p:nvPr/>
        </p:nvPicPr>
        <p:blipFill rotWithShape="1">
          <a:blip r:embed="rId3">
            <a:alphaModFix/>
          </a:blip>
          <a:srcRect l="10255" t="17043" r="58703" b="14510"/>
          <a:stretch/>
        </p:blipFill>
        <p:spPr>
          <a:xfrm>
            <a:off x="0" y="0"/>
            <a:ext cx="40033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 l="53572" t="18662" r="7360" b="48930"/>
          <a:stretch/>
        </p:blipFill>
        <p:spPr>
          <a:xfrm>
            <a:off x="4158025" y="0"/>
            <a:ext cx="28159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000" y="0"/>
            <a:ext cx="2170001" cy="49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8"/>
          <p:cNvSpPr txBox="1"/>
          <p:nvPr/>
        </p:nvSpPr>
        <p:spPr>
          <a:xfrm>
            <a:off x="0" y="55369"/>
            <a:ext cx="731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highlight>
                  <a:srgbClr val="FF00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ஆக்கம்.</a:t>
            </a:r>
            <a:endParaRPr sz="3000" b="1" u="sng">
              <a:highlight>
                <a:srgbClr val="FF0000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8" name="Google Shape;388;p58"/>
          <p:cNvSpPr txBox="1"/>
          <p:nvPr/>
        </p:nvSpPr>
        <p:spPr>
          <a:xfrm>
            <a:off x="2479121" y="3601865"/>
            <a:ext cx="731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latin typeface="Playfair Display"/>
                <a:ea typeface="Playfair Display"/>
                <a:cs typeface="Playfair Display"/>
                <a:sym typeface="Playfair Display"/>
              </a:rPr>
              <a:t>புதுக்கோட்டை.</a:t>
            </a:r>
            <a:endParaRPr sz="3000" b="1" i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331200" y="955027"/>
            <a:ext cx="8481600" cy="2393700"/>
          </a:xfrm>
          <a:prstGeom prst="flowChartAlternateProcess">
            <a:avLst/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8"/>
          <p:cNvSpPr txBox="1"/>
          <p:nvPr/>
        </p:nvSpPr>
        <p:spPr>
          <a:xfrm>
            <a:off x="764261" y="1559468"/>
            <a:ext cx="7615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அரசு உயர்நிலைப் பள்ளி, காயாம்பட்டி.</a:t>
            </a:r>
            <a:endParaRPr sz="2600" b="1" i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91" name="Google Shape;391;p58"/>
          <p:cNvSpPr txBox="1"/>
          <p:nvPr/>
        </p:nvSpPr>
        <p:spPr>
          <a:xfrm flipH="1">
            <a:off x="331190" y="2277438"/>
            <a:ext cx="8964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அரசு உயர்நிலைப் பள்ளி,வெள்ளாளவிடுதி.</a:t>
            </a:r>
            <a:endParaRPr sz="2600" b="1" i="1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 descr="Jagged-edged wooden walkway towards water"/>
          <p:cNvPicPr preferRelativeResize="0"/>
          <p:nvPr/>
        </p:nvPicPr>
        <p:blipFill rotWithShape="1">
          <a:blip r:embed="rId3">
            <a:alphaModFix/>
          </a:blip>
          <a:srcRect l="14393" t="2742" r="28241"/>
          <a:stretch/>
        </p:blipFill>
        <p:spPr>
          <a:xfrm>
            <a:off x="76200" y="70650"/>
            <a:ext cx="9143999" cy="50021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0" y="0"/>
            <a:ext cx="88074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0000FF"/>
                </a:solidFill>
              </a:rPr>
              <a:t>எல்லைகளும் அதன் அண்டை மாநிலங்களும்</a:t>
            </a:r>
            <a:endParaRPr sz="2600" b="1" u="sng">
              <a:solidFill>
                <a:srgbClr val="0000FF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76200" y="973550"/>
            <a:ext cx="69297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கிழக்கே வங்காள விரிகுடா</a:t>
            </a:r>
            <a:endParaRPr sz="2600" b="1" i="1">
              <a:solidFill>
                <a:srgbClr val="FF0000"/>
              </a:solidFill>
            </a:endParaRPr>
          </a:p>
        </p:txBody>
      </p:sp>
      <p:sp>
        <p:nvSpPr>
          <p:cNvPr id="92" name="Google Shape;92;p17"/>
          <p:cNvSpPr txBox="1"/>
          <p:nvPr/>
        </p:nvSpPr>
        <p:spPr>
          <a:xfrm flipH="1">
            <a:off x="76198" y="1665777"/>
            <a:ext cx="72516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0000"/>
                </a:solidFill>
              </a:rPr>
              <a:t>∆ மேற்கே கேரளா</a:t>
            </a:r>
            <a:endParaRPr sz="2600" b="1" i="1">
              <a:solidFill>
                <a:srgbClr val="FF0000"/>
              </a:solidFill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76208" y="2277450"/>
            <a:ext cx="58776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00FF"/>
                </a:solidFill>
              </a:rPr>
              <a:t>∆ வடக்கே ஆந்திரப் பிரதேசம்</a:t>
            </a:r>
            <a:endParaRPr sz="2600" b="1" i="1">
              <a:solidFill>
                <a:srgbClr val="0000FF"/>
              </a:solidFill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76200" y="3140482"/>
            <a:ext cx="58776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i="1">
                <a:solidFill>
                  <a:srgbClr val="00FF00"/>
                </a:solidFill>
              </a:rPr>
              <a:t>∆ வடமேற்கே கர்நாடகம்</a:t>
            </a:r>
            <a:endParaRPr sz="2700" b="1" i="1">
              <a:solidFill>
                <a:srgbClr val="00FF00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 flipH="1">
            <a:off x="76200" y="4013100"/>
            <a:ext cx="7798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00FF00"/>
                </a:solidFill>
              </a:rPr>
              <a:t>∆ தெற்கே இந்தியப் பெருங்கடல்</a:t>
            </a:r>
            <a:endParaRPr sz="2600" b="1" i="1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05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0" y="0"/>
            <a:ext cx="57507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u="sng">
                <a:solidFill>
                  <a:srgbClr val="00FFFF"/>
                </a:solidFill>
              </a:rPr>
              <a:t>அரசியல் பிரிவுகள்</a:t>
            </a:r>
            <a:endParaRPr sz="3400" b="1" u="sng">
              <a:solidFill>
                <a:srgbClr val="00FFFF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219450" y="940850"/>
            <a:ext cx="4170600" cy="2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rgbClr val="FFFF00"/>
                </a:solidFill>
              </a:rPr>
              <a:t>∆ தமிழ்நாடு உருவான காலகட்டத்தில் 13  மாவட்டங்கள் மட்டுமே இருந்தன.</a:t>
            </a:r>
            <a:endParaRPr sz="2600" b="1" i="1">
              <a:solidFill>
                <a:srgbClr val="FFFF00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0" y="3953750"/>
            <a:ext cx="85731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/>
              <a:t>∆ தமிழ்நாட்டில் தற்போது 37 மாவட்டங்கள் உள்ளன.</a:t>
            </a:r>
            <a:endParaRPr sz="2600" b="1" i="1"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700" y="0"/>
            <a:ext cx="3859875" cy="3953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 descr="Tops of palm trees against blue sky"/>
          <p:cNvPicPr preferRelativeResize="0"/>
          <p:nvPr/>
        </p:nvPicPr>
        <p:blipFill rotWithShape="1">
          <a:blip r:embed="rId3">
            <a:alphaModFix/>
          </a:blip>
          <a:srcRect l="7841" t="6120" r="1535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0" y="0"/>
            <a:ext cx="66828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u="sng">
                <a:solidFill>
                  <a:srgbClr val="00FF00"/>
                </a:solidFill>
              </a:rPr>
              <a:t>இயற்கை அமைப்பு</a:t>
            </a:r>
            <a:endParaRPr sz="2600" b="1" u="sng">
              <a:solidFill>
                <a:srgbClr val="00FF00"/>
              </a:solidFill>
            </a:endParaRPr>
          </a:p>
        </p:txBody>
      </p:sp>
      <p:sp>
        <p:nvSpPr>
          <p:cNvPr id="117" name="Google Shape;117;p20"/>
          <p:cNvSpPr/>
          <p:nvPr/>
        </p:nvSpPr>
        <p:spPr>
          <a:xfrm>
            <a:off x="215600" y="588599"/>
            <a:ext cx="3590400" cy="4299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தீபகற்ப பீடபூமி எனப்படும் தக்காண பீடபூமியில்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தமிழ்நாடு அமைந்துள்ளது. இப்பகுதி கிரெட்டேசியஸ் 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காலத்தில் 135 மில்லியன் ஆண்டுகளுக்கு 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முன்பு பிரிந்து சென்ற கோண்ட்வானா </a:t>
            </a:r>
            <a:endParaRPr sz="1700" b="1" i="1">
              <a:solidFill>
                <a:srgbClr val="274E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rgbClr val="274E13"/>
                </a:solidFill>
              </a:rPr>
              <a:t>நிலப்பகுதியிலிருந்து உருவான ஒரு பகுதியாகும்.</a:t>
            </a:r>
            <a:endParaRPr sz="1700" b="1" i="1">
              <a:solidFill>
                <a:srgbClr val="274E13"/>
              </a:solidFill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4321800" y="588603"/>
            <a:ext cx="4822200" cy="1221900"/>
          </a:xfrm>
          <a:prstGeom prst="downArrow">
            <a:avLst>
              <a:gd name="adj1" fmla="val 50000"/>
              <a:gd name="adj2" fmla="val 6301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தமிழ்நாடானது நிலத்தோற்றத்தின் அடிப்படையில்</a:t>
            </a:r>
            <a:endParaRPr b="1" i="1"/>
          </a:p>
        </p:txBody>
      </p:sp>
      <p:sp>
        <p:nvSpPr>
          <p:cNvPr id="119" name="Google Shape;119;p20"/>
          <p:cNvSpPr/>
          <p:nvPr/>
        </p:nvSpPr>
        <p:spPr>
          <a:xfrm>
            <a:off x="4572000" y="1297550"/>
            <a:ext cx="4572000" cy="3590400"/>
          </a:xfrm>
          <a:prstGeom prst="horizontalScroll">
            <a:avLst>
              <a:gd name="adj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38761D"/>
                </a:solidFill>
              </a:rPr>
              <a:t>மேற்கு தொடர்ச்சி மலை,</a:t>
            </a:r>
            <a:endParaRPr sz="1900" b="1" i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38761D"/>
                </a:solidFill>
              </a:rPr>
              <a:t>கிழக்கு தொடர்ச்சி மலை, </a:t>
            </a:r>
            <a:endParaRPr sz="1900" b="1" i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38761D"/>
                </a:solidFill>
              </a:rPr>
              <a:t>பீடபூமிகள், </a:t>
            </a:r>
            <a:endParaRPr sz="1900" b="1" i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38761D"/>
                </a:solidFill>
              </a:rPr>
              <a:t>கடற்கரைச்சமவெளிகள் </a:t>
            </a:r>
            <a:endParaRPr sz="1900" b="1" i="1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1">
                <a:solidFill>
                  <a:srgbClr val="38761D"/>
                </a:solidFill>
              </a:rPr>
              <a:t>உள்நாட்டு சமவெளிகள்</a:t>
            </a:r>
            <a:endParaRPr sz="1900" b="1" i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25" y="152400"/>
            <a:ext cx="81613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On-screen Show (16:9)</PresentationFormat>
  <Paragraphs>169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Playfair Display</vt:lpstr>
      <vt:lpstr>Montserrat</vt:lpstr>
      <vt:lpstr>Arial</vt:lpstr>
      <vt:lpstr>Roboto</vt:lpstr>
      <vt:lpstr>Oswald</vt:lpstr>
      <vt:lpstr>Pop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SysSoft</cp:lastModifiedBy>
  <cp:revision>1</cp:revision>
  <dcterms:modified xsi:type="dcterms:W3CDTF">2023-04-24T10:54:38Z</dcterms:modified>
</cp:coreProperties>
</file>