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embeddedFontLst>
    <p:embeddedFont>
      <p:font typeface="Amatic SC" panose="020B0604020202020204" charset="-79"/>
      <p:regular r:id="rId35"/>
      <p:bold r:id="rId36"/>
    </p:embeddedFont>
    <p:embeddedFont>
      <p:font typeface="Source Code Pro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ee51f8e843eca67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ee51f8e843eca67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125f55310ba46a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8125f55310ba46a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ee51f8e843eca67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ee51f8e843eca67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8125f55310ba46a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8125f55310ba46a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8125f55310ba46a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8125f55310ba46a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9f033b097c7aa8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9f033b097c7aa8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ee51f8e843eca67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ee51f8e843eca67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ee51f8e843eca6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ee51f8e843eca6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e9b3c94b2e006d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e9b3c94b2e006d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ee51f8e843eca67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ee51f8e843eca67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9f033b097c7aa89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9f033b097c7aa89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e51f8e843eca67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ee51f8e843eca67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9f033b097c7aa89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9f033b097c7aa89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9f033b097c7aa89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9f033b097c7aa89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840f118d7bdc9fa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840f118d7bdc9fa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840f118d7bdc9fa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840f118d7bdc9fa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840f118d7bdc9fa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840f118d7bdc9fa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840f118d7bdc9fa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840f118d7bdc9fa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9f033b097c7aa89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9f033b097c7aa89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840f118d7bdc9fa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840f118d7bdc9fa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9f033b097c7aa89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9f033b097c7aa89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9f033b097c7aa89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9f033b097c7aa89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6f5903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6f5903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49f033b097c7aa89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49f033b097c7aa89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ee51f8e843eca67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ee51f8e843eca67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9f033b097c7aa89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9f033b097c7aa89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75b9e1e3b82aebd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75b9e1e3b82aebd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75b9e1e3b82aebd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75b9e1e3b82aebd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75b9e1e3b82aebd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75b9e1e3b82aebd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ee51f8e843eca67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ee51f8e843eca67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ee51f8e843eca67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ee51f8e843eca67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8125f55310ba46a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8125f55310ba46a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/>
        </p:nvSpPr>
        <p:spPr>
          <a:xfrm>
            <a:off x="736979" y="7"/>
            <a:ext cx="7315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Source Code Pro"/>
                <a:ea typeface="Source Code Pro"/>
                <a:cs typeface="Source Code Pro"/>
                <a:sym typeface="Source Code Pro"/>
              </a:rPr>
              <a:t>வணக்கம்.</a:t>
            </a:r>
            <a:endParaRPr sz="24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736975" y="1612563"/>
            <a:ext cx="3000000" cy="12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2.7 தமிழ்நாடு- </a:t>
            </a:r>
            <a:endParaRPr sz="2400" b="1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 dirty="0"/>
              <a:t>மானுடப் புவியியல்.</a:t>
            </a:r>
            <a:endParaRPr sz="2400" b="1" u="sng" dirty="0"/>
          </a:p>
        </p:txBody>
      </p:sp>
      <p:sp>
        <p:nvSpPr>
          <p:cNvPr id="58" name="Google Shape;58;p13"/>
          <p:cNvSpPr txBox="1"/>
          <p:nvPr/>
        </p:nvSpPr>
        <p:spPr>
          <a:xfrm>
            <a:off x="350400" y="3956236"/>
            <a:ext cx="42216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Source Code Pro"/>
                <a:ea typeface="Source Code Pro"/>
                <a:cs typeface="Source Code Pro"/>
                <a:sym typeface="Source Code Pro"/>
              </a:rPr>
              <a:t>சமூக அறிவியல் (புவியியல்) (10).</a:t>
            </a:r>
            <a:endParaRPr sz="24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9375" y="0"/>
            <a:ext cx="52546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1C66F7-1304-4101-AD22-B797B907A73C}"/>
              </a:ext>
            </a:extLst>
          </p:cNvPr>
          <p:cNvSpPr txBox="1"/>
          <p:nvPr/>
        </p:nvSpPr>
        <p:spPr>
          <a:xfrm>
            <a:off x="4114800" y="210912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16F62-A46B-4FBD-9A04-B1225C711033}"/>
              </a:ext>
            </a:extLst>
          </p:cNvPr>
          <p:cNvSpPr txBox="1"/>
          <p:nvPr/>
        </p:nvSpPr>
        <p:spPr>
          <a:xfrm>
            <a:off x="1054564" y="814283"/>
            <a:ext cx="2549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www.Padasalai.Net</a:t>
            </a:r>
            <a:endParaRPr lang="en-I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/>
        </p:nvSpPr>
        <p:spPr>
          <a:xfrm>
            <a:off x="0" y="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0000FF"/>
                </a:solidFill>
                <a:highlight>
                  <a:srgbClr val="FFD966"/>
                </a:highlight>
              </a:rPr>
              <a:t>7.6 நீர் வளம்</a:t>
            </a:r>
            <a:endParaRPr sz="3000" b="1" u="sng">
              <a:solidFill>
                <a:srgbClr val="0000FF"/>
              </a:solidFill>
              <a:highlight>
                <a:srgbClr val="FFD966"/>
              </a:highlight>
            </a:endParaRPr>
          </a:p>
        </p:txBody>
      </p:sp>
      <p:sp>
        <p:nvSpPr>
          <p:cNvPr id="121" name="Google Shape;121;p22"/>
          <p:cNvSpPr txBox="1"/>
          <p:nvPr/>
        </p:nvSpPr>
        <p:spPr>
          <a:xfrm>
            <a:off x="0" y="1117550"/>
            <a:ext cx="25125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rgbClr val="1155CC"/>
                </a:solidFill>
                <a:highlight>
                  <a:srgbClr val="20124D"/>
                </a:highlight>
              </a:rPr>
              <a:t>மனித குலத்திற்கும் புவியில் வாழும் </a:t>
            </a:r>
            <a:endParaRPr sz="2000" b="1" i="1">
              <a:solidFill>
                <a:srgbClr val="1155CC"/>
              </a:solidFill>
              <a:highlight>
                <a:srgbClr val="20124D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rgbClr val="1155CC"/>
                </a:solidFill>
                <a:highlight>
                  <a:srgbClr val="20124D"/>
                </a:highlight>
              </a:rPr>
              <a:t>இலட்சக்கணக்கான உயிரினங்களுக்கும் நீர் </a:t>
            </a:r>
            <a:endParaRPr sz="2000" b="1" i="1">
              <a:solidFill>
                <a:srgbClr val="1155CC"/>
              </a:solidFill>
              <a:highlight>
                <a:srgbClr val="20124D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rgbClr val="1155CC"/>
                </a:solidFill>
                <a:highlight>
                  <a:srgbClr val="20124D"/>
                </a:highlight>
              </a:rPr>
              <a:t>இயற்கையின் ஒரு விலைமதிப்பற்ற பரிசாகும்.</a:t>
            </a:r>
            <a:endParaRPr sz="2000" b="1" i="1">
              <a:solidFill>
                <a:srgbClr val="1155CC"/>
              </a:solidFill>
              <a:highlight>
                <a:srgbClr val="20124D"/>
              </a:highlight>
            </a:endParaRPr>
          </a:p>
        </p:txBody>
      </p:sp>
      <p:sp>
        <p:nvSpPr>
          <p:cNvPr id="122" name="Google Shape;122;p22"/>
          <p:cNvSpPr/>
          <p:nvPr/>
        </p:nvSpPr>
        <p:spPr>
          <a:xfrm>
            <a:off x="3543900" y="213900"/>
            <a:ext cx="5600100" cy="4715700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3C78D8"/>
                </a:solidFill>
              </a:rPr>
              <a:t>இந்தியப் பரப்பளவில் </a:t>
            </a:r>
            <a:endParaRPr sz="1600" b="1" i="1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3C78D8"/>
                </a:solidFill>
              </a:rPr>
              <a:t>4 சதவிகிதத்தையும் மக்கள் </a:t>
            </a:r>
            <a:endParaRPr sz="1600" b="1" i="1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3C78D8"/>
                </a:solidFill>
              </a:rPr>
              <a:t>தொகையில் 6 சதவிகிதத்தையும் </a:t>
            </a:r>
            <a:endParaRPr sz="1600" b="1" i="1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3C78D8"/>
                </a:solidFill>
              </a:rPr>
              <a:t>கொண்டுள்ள தமிழ்நாடு, இந்திய </a:t>
            </a:r>
            <a:endParaRPr sz="1600" b="1" i="1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3C78D8"/>
                </a:solidFill>
              </a:rPr>
              <a:t>நீர் வளத்தில் 2.5 சதவிகிதத்தை</a:t>
            </a:r>
            <a:endParaRPr sz="1600" b="1" i="1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3C78D8"/>
                </a:solidFill>
              </a:rPr>
              <a:t>மட்டுமே பெற்றுள்ளது. தமிழ்நாட்டின் மேற்பரப்பு </a:t>
            </a:r>
            <a:endParaRPr sz="1600" b="1" i="1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3C78D8"/>
                </a:solidFill>
              </a:rPr>
              <a:t>நீரில் 95 சதவிகிதத்திற்கு அதிகமாகவும் மற்றும் </a:t>
            </a:r>
            <a:endParaRPr sz="1600" b="1" i="1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3C78D8"/>
                </a:solidFill>
              </a:rPr>
              <a:t>நிலத்தடி நீரில் 80 சதவிகிதத்திற்கு அதிகமாகவும் </a:t>
            </a:r>
            <a:endParaRPr sz="1600" b="1" i="1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3C78D8"/>
                </a:solidFill>
              </a:rPr>
              <a:t>ஏற்கனவே பயன்பாட்டிலிருந்து வருகிறது.</a:t>
            </a:r>
            <a:endParaRPr sz="1600" b="1" i="1">
              <a:solidFill>
                <a:srgbClr val="3C78D8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3"/>
          <p:cNvPicPr preferRelativeResize="0"/>
          <p:nvPr/>
        </p:nvPicPr>
        <p:blipFill rotWithShape="1">
          <a:blip r:embed="rId3">
            <a:alphaModFix/>
          </a:blip>
          <a:srcRect l="3999" t="19679" r="16497" b="47174"/>
          <a:stretch/>
        </p:blipFill>
        <p:spPr>
          <a:xfrm>
            <a:off x="955350" y="0"/>
            <a:ext cx="72878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 txBox="1"/>
          <p:nvPr/>
        </p:nvSpPr>
        <p:spPr>
          <a:xfrm>
            <a:off x="0" y="0"/>
            <a:ext cx="82434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1C4587"/>
                </a:solidFill>
              </a:rPr>
              <a:t>தமிழ்நாட்டின் பல்நோக்கு ஆற்றுப்</a:t>
            </a:r>
            <a:endParaRPr sz="2400" b="1" u="sng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1C4587"/>
                </a:solidFill>
              </a:rPr>
              <a:t>பள்ளத்தாக்குத் திட்டங்கள்:</a:t>
            </a:r>
            <a:endParaRPr sz="2400" b="1" u="sng">
              <a:solidFill>
                <a:srgbClr val="1C4587"/>
              </a:solidFill>
            </a:endParaRPr>
          </a:p>
        </p:txBody>
      </p:sp>
      <p:sp>
        <p:nvSpPr>
          <p:cNvPr id="134" name="Google Shape;134;p24"/>
          <p:cNvSpPr/>
          <p:nvPr/>
        </p:nvSpPr>
        <p:spPr>
          <a:xfrm>
            <a:off x="2" y="1080000"/>
            <a:ext cx="5140800" cy="4063500"/>
          </a:xfrm>
          <a:prstGeom prst="vertic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/>
              <a:t>✓மேட்டூர் அணை</a:t>
            </a:r>
            <a:endParaRPr sz="20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/>
              <a:t>✓பவானி சாகர் அணை</a:t>
            </a:r>
            <a:endParaRPr sz="20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/>
              <a:t>✓அமராவதி அணை</a:t>
            </a:r>
            <a:endParaRPr sz="20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/>
              <a:t>✓கிருஷ்ணகிரி அணை</a:t>
            </a:r>
            <a:endParaRPr sz="20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/>
              <a:t>✓சாத்தனூர் அணை</a:t>
            </a:r>
            <a:endParaRPr sz="20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/>
              <a:t>✓முல்லைப் பெரியாறு அணை</a:t>
            </a:r>
            <a:endParaRPr sz="20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/>
              <a:t>✓வைகை அணை</a:t>
            </a:r>
            <a:endParaRPr sz="20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/>
              <a:t>✓மணிமுத்தாறு அணை</a:t>
            </a:r>
            <a:endParaRPr sz="20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/>
              <a:t>✓பாபநாசம் அணை.</a:t>
            </a:r>
            <a:endParaRPr sz="2000" b="1" i="1"/>
          </a:p>
        </p:txBody>
      </p:sp>
      <p:pic>
        <p:nvPicPr>
          <p:cNvPr id="135" name="Google Shape;135;p24"/>
          <p:cNvPicPr preferRelativeResize="0"/>
          <p:nvPr/>
        </p:nvPicPr>
        <p:blipFill rotWithShape="1">
          <a:blip r:embed="rId4">
            <a:alphaModFix/>
          </a:blip>
          <a:srcRect t="36445" b="27117"/>
          <a:stretch/>
        </p:blipFill>
        <p:spPr>
          <a:xfrm>
            <a:off x="5366025" y="655100"/>
            <a:ext cx="3777975" cy="448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5"/>
          <p:cNvSpPr txBox="1"/>
          <p:nvPr/>
        </p:nvSpPr>
        <p:spPr>
          <a:xfrm>
            <a:off x="0" y="0"/>
            <a:ext cx="7024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00FF00"/>
                </a:solidFill>
              </a:rPr>
              <a:t>நீர்வள மேலாண்மை</a:t>
            </a:r>
            <a:endParaRPr sz="3000" b="1" u="sng">
              <a:solidFill>
                <a:srgbClr val="00FF00"/>
              </a:solidFill>
            </a:endParaRPr>
          </a:p>
        </p:txBody>
      </p:sp>
      <p:sp>
        <p:nvSpPr>
          <p:cNvPr id="142" name="Google Shape;142;p25"/>
          <p:cNvSpPr/>
          <p:nvPr/>
        </p:nvSpPr>
        <p:spPr>
          <a:xfrm>
            <a:off x="536875" y="646500"/>
            <a:ext cx="4194350" cy="4497000"/>
          </a:xfrm>
          <a:prstGeom prst="flowChartManualOperation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நீர்வளமேலாண்மை என்பது திட்டமிடல், செயல்படுத்துதல், நீர்வளத்தைப் பெருக்குதல், </a:t>
            </a:r>
            <a:endParaRPr sz="16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விநியோகித்தல் மற்றும் நீர்வளங்களின் உகந்த பயன்பாட்டை நிர்வகிப்பதற்கான நடவடிக்கையை</a:t>
            </a:r>
            <a:endParaRPr sz="16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மேற்கொள்வதாகும்.இது எதிர்கால தலைமுறையினருக்கு நம்முடைய அன்பளிப்பாகும்.</a:t>
            </a:r>
            <a:endParaRPr sz="1600" b="1" i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6"/>
          <p:cNvSpPr txBox="1"/>
          <p:nvPr/>
        </p:nvSpPr>
        <p:spPr>
          <a:xfrm>
            <a:off x="0" y="0"/>
            <a:ext cx="85617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0000FF"/>
                </a:solidFill>
                <a:highlight>
                  <a:srgbClr val="C27BA0"/>
                </a:highlight>
              </a:rPr>
              <a:t>7.7 தமிழ்நாட்டின் கனிம வளங்கள்</a:t>
            </a:r>
            <a:endParaRPr sz="2400" b="1" u="sng">
              <a:solidFill>
                <a:srgbClr val="0000FF"/>
              </a:solidFill>
              <a:highlight>
                <a:srgbClr val="C27BA0"/>
              </a:highlight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1360200" y="776688"/>
            <a:ext cx="6423600" cy="43668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FFFF00"/>
                </a:solidFill>
              </a:rPr>
              <a:t>பழுப்பு நிலக்கரி 55.3%, வெர்மிகுலைட் 75%, டுனைட் 59%, செம்மணிக்கல் 59%, மாலிப்டீனம் 52% மற்றும் டைட்டானியம் 30% தாதுக்கள் நாட்டின் மொத்த உற்பத்தியில் தமிழ்நாட்டின் பங்களிப்பாகும்.</a:t>
            </a:r>
            <a:endParaRPr sz="2200" b="1" i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7"/>
          <p:cNvSpPr txBox="1"/>
          <p:nvPr/>
        </p:nvSpPr>
        <p:spPr>
          <a:xfrm>
            <a:off x="0" y="550200"/>
            <a:ext cx="91440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00FFFF"/>
                </a:solidFill>
                <a:highlight>
                  <a:srgbClr val="0000FF"/>
                </a:highlight>
              </a:rPr>
              <a:t>அ.இரும்புத் தாது படிவுகள்</a:t>
            </a:r>
            <a:r>
              <a:rPr lang="en" sz="1700" b="1" i="1">
                <a:solidFill>
                  <a:srgbClr val="FFFFFF"/>
                </a:solidFill>
                <a:highlight>
                  <a:srgbClr val="0000FF"/>
                </a:highlight>
              </a:rPr>
              <a:t> - கஞ்சன் மலை(சேலம்), கல்வராயன் மலை (திருவண்ணாமலை)</a:t>
            </a:r>
            <a:endParaRPr sz="17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00FFFF"/>
                </a:solidFill>
                <a:highlight>
                  <a:srgbClr val="0000FF"/>
                </a:highlight>
              </a:rPr>
              <a:t>ஆ.பாக்சைட் தாதுக்கள்</a:t>
            </a:r>
            <a:r>
              <a:rPr lang="en" sz="1700" b="1" i="1">
                <a:solidFill>
                  <a:srgbClr val="FFFFFF"/>
                </a:solidFill>
                <a:highlight>
                  <a:srgbClr val="0000FF"/>
                </a:highlight>
              </a:rPr>
              <a:t> - சேர்வராயன் குன்றுகள், கோத்தகிரி, உதகமண்டலம், பழனிமலை மற்றும் கொல்லிமலை.</a:t>
            </a:r>
            <a:endParaRPr sz="17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00FFFF"/>
                </a:solidFill>
                <a:highlight>
                  <a:srgbClr val="0000FF"/>
                </a:highlight>
              </a:rPr>
              <a:t>இ.ஜிப்சம்</a:t>
            </a:r>
            <a:r>
              <a:rPr lang="en" sz="1700" b="1" i="1">
                <a:solidFill>
                  <a:srgbClr val="FFFFFF"/>
                </a:solidFill>
                <a:highlight>
                  <a:srgbClr val="0000FF"/>
                </a:highlight>
              </a:rPr>
              <a:t> - திருச்சிராப்பள்ளி, திருநெல்வேலி, தூத்துக்குடி மற்றும் விருதுநகர்</a:t>
            </a:r>
            <a:endParaRPr sz="17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00FFFF"/>
                </a:solidFill>
                <a:highlight>
                  <a:srgbClr val="0000FF"/>
                </a:highlight>
              </a:rPr>
              <a:t>ஈ.மேக்னசைட் தாது</a:t>
            </a:r>
            <a:r>
              <a:rPr lang="en" sz="1700" b="1" i="1">
                <a:solidFill>
                  <a:srgbClr val="FFFFFF"/>
                </a:solidFill>
                <a:highlight>
                  <a:srgbClr val="0000FF"/>
                </a:highlight>
              </a:rPr>
              <a:t> - சேலம் </a:t>
            </a:r>
            <a:endParaRPr sz="17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00FFFF"/>
                </a:solidFill>
                <a:highlight>
                  <a:srgbClr val="0000FF"/>
                </a:highlight>
              </a:rPr>
              <a:t>உ.இல்மனைட்,ரூட்டைல்</a:t>
            </a:r>
            <a:r>
              <a:rPr lang="en" sz="1700" b="1" i="1">
                <a:solidFill>
                  <a:srgbClr val="FFFFFF"/>
                </a:solidFill>
                <a:highlight>
                  <a:srgbClr val="0000FF"/>
                </a:highlight>
              </a:rPr>
              <a:t> - கன்னியாகுமரி கடற்கரை மணல் பரப்புகள்</a:t>
            </a:r>
            <a:endParaRPr sz="17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00FFFF"/>
                </a:solidFill>
                <a:highlight>
                  <a:srgbClr val="0000FF"/>
                </a:highlight>
              </a:rPr>
              <a:t>ஊ.சுண்ணாம்பு</a:t>
            </a:r>
            <a:r>
              <a:rPr lang="en" sz="1700" b="1" i="1">
                <a:solidFill>
                  <a:srgbClr val="FFFFFF"/>
                </a:solidFill>
                <a:highlight>
                  <a:srgbClr val="0000FF"/>
                </a:highlight>
              </a:rPr>
              <a:t> - கோயம்புத்தூர், கடலூர், திண்டுக்கல், காஞ்சிபுரம், கரூர், மதுரை, நாகப்பட்டினம், நாமக்கல், பெரம்பலூர், இராமநாதபுரம், சேலம் மற்றும் திருவள்ளூர்.</a:t>
            </a:r>
            <a:endParaRPr sz="1700" b="1" i="1">
              <a:solidFill>
                <a:srgbClr val="FFFFFF"/>
              </a:solidFill>
              <a:highlight>
                <a:srgbClr val="0000FF"/>
              </a:highlight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0" y="0"/>
            <a:ext cx="8971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highlight>
                  <a:srgbClr val="FFFFFF"/>
                </a:highlight>
              </a:rPr>
              <a:t>தமிழ்நாட்டில் காணப்படும் முக்கியமான தாதுக்கள்</a:t>
            </a:r>
            <a:endParaRPr sz="2400" b="1" u="sng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499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8"/>
          <p:cNvSpPr txBox="1"/>
          <p:nvPr/>
        </p:nvSpPr>
        <p:spPr>
          <a:xfrm>
            <a:off x="0" y="0"/>
            <a:ext cx="8789100" cy="50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00FFFF"/>
                </a:solidFill>
                <a:highlight>
                  <a:srgbClr val="0000FF"/>
                </a:highlight>
              </a:rPr>
              <a:t>எ.மேக்னசைட்</a:t>
            </a:r>
            <a:r>
              <a:rPr lang="en" sz="1900" b="1" i="1">
                <a:solidFill>
                  <a:srgbClr val="FFFFFF"/>
                </a:solidFill>
                <a:highlight>
                  <a:srgbClr val="0000FF"/>
                </a:highlight>
              </a:rPr>
              <a:t> - கோயம்புத்தூர், தர்மபுரி, கரூர், நாமக்கல், நீலகிரி, சேலம், திருச்சிராப்பள்ளி, திருநெல்வேலி மற்றும் வேலூர்</a:t>
            </a:r>
            <a:endParaRPr sz="19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00FFFF"/>
                </a:solidFill>
                <a:highlight>
                  <a:srgbClr val="0000FF"/>
                </a:highlight>
              </a:rPr>
              <a:t>ஏ.பழுப்பு நிலக்கரி</a:t>
            </a:r>
            <a:r>
              <a:rPr lang="en" sz="1900" b="1" i="1">
                <a:solidFill>
                  <a:srgbClr val="FFFFFF"/>
                </a:solidFill>
                <a:highlight>
                  <a:srgbClr val="0000FF"/>
                </a:highlight>
              </a:rPr>
              <a:t> - நெய்வேலி</a:t>
            </a:r>
            <a:endParaRPr sz="19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00FFFF"/>
                </a:solidFill>
                <a:highlight>
                  <a:srgbClr val="0000FF"/>
                </a:highlight>
              </a:rPr>
              <a:t>ஐ.நிலக்கரி படிமங்கள் -</a:t>
            </a:r>
            <a:r>
              <a:rPr lang="en" sz="1900" b="1" i="1">
                <a:solidFill>
                  <a:srgbClr val="FFFFFF"/>
                </a:solidFill>
                <a:highlight>
                  <a:srgbClr val="0000FF"/>
                </a:highlight>
              </a:rPr>
              <a:t> இராமநாதபுரம்</a:t>
            </a:r>
            <a:endParaRPr sz="19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00FFFF"/>
                </a:solidFill>
                <a:highlight>
                  <a:srgbClr val="0000FF"/>
                </a:highlight>
              </a:rPr>
              <a:t>ஒ.எண்ணெய் மற்றும் இயற்கைவாயு படிவுகள்</a:t>
            </a:r>
            <a:r>
              <a:rPr lang="en" sz="1900" b="1" i="1">
                <a:solidFill>
                  <a:srgbClr val="FFFFFF"/>
                </a:solidFill>
                <a:highlight>
                  <a:srgbClr val="0000FF"/>
                </a:highlight>
              </a:rPr>
              <a:t> - காவிரி வடிநிலப் பகுதிகள்</a:t>
            </a:r>
            <a:endParaRPr sz="19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00FFFF"/>
                </a:solidFill>
                <a:highlight>
                  <a:srgbClr val="0000FF"/>
                </a:highlight>
              </a:rPr>
              <a:t>ஓ.வெர்மிகுலைட், மேக்னடைட் டுனைட்,ரூட்டைல், செம்மணிக்கல், மாலிப்படினம் மற்றும் இல்மனைட் </a:t>
            </a:r>
            <a:r>
              <a:rPr lang="en" sz="1900" b="1" i="1">
                <a:solidFill>
                  <a:srgbClr val="FFFFFF"/>
                </a:solidFill>
                <a:highlight>
                  <a:srgbClr val="0000FF"/>
                </a:highlight>
              </a:rPr>
              <a:t>ஆகிய வளங்களில் தமிழ்நாடு முன்னணி உற்பத்தியாளராக உள்ளது.</a:t>
            </a:r>
            <a:endParaRPr sz="19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 i="1">
              <a:solidFill>
                <a:srgbClr val="FFFFFF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00FFFF"/>
                </a:solidFill>
                <a:highlight>
                  <a:srgbClr val="0000FF"/>
                </a:highlight>
              </a:rPr>
              <a:t>ஔ.பெல்ட்ஸ்பார்க், படிகக்கல், தாமிரம் மற்றும் காரீயம்</a:t>
            </a:r>
            <a:r>
              <a:rPr lang="en" sz="1900" b="1" i="1">
                <a:solidFill>
                  <a:srgbClr val="FFFFFF"/>
                </a:solidFill>
                <a:highlight>
                  <a:srgbClr val="0000FF"/>
                </a:highlight>
              </a:rPr>
              <a:t> ஆகியவை மாநிலத்தின் சில பகுதிகளில் காணப்படுகின்றன.</a:t>
            </a:r>
            <a:endParaRPr sz="1900" b="1" i="1">
              <a:solidFill>
                <a:srgbClr val="FFFFFF"/>
              </a:solidFill>
              <a:highlight>
                <a:srgbClr val="0000FF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07"/>
            <a:ext cx="9144000" cy="513499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9"/>
          <p:cNvSpPr txBox="1"/>
          <p:nvPr/>
        </p:nvSpPr>
        <p:spPr>
          <a:xfrm>
            <a:off x="0" y="0"/>
            <a:ext cx="64509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FF0000"/>
                </a:solidFill>
                <a:highlight>
                  <a:srgbClr val="00FFFF"/>
                </a:highlight>
              </a:rPr>
              <a:t>7.8 தொழிலகங்கள்.</a:t>
            </a:r>
            <a:endParaRPr sz="3400" b="1" u="sng">
              <a:solidFill>
                <a:srgbClr val="FF0000"/>
              </a:solidFill>
              <a:highlight>
                <a:srgbClr val="00FFFF"/>
              </a:highlight>
            </a:endParaRPr>
          </a:p>
        </p:txBody>
      </p:sp>
      <p:sp>
        <p:nvSpPr>
          <p:cNvPr id="169" name="Google Shape;169;p29"/>
          <p:cNvSpPr/>
          <p:nvPr/>
        </p:nvSpPr>
        <p:spPr>
          <a:xfrm>
            <a:off x="0" y="1091825"/>
            <a:ext cx="3334325" cy="4051675"/>
          </a:xfrm>
          <a:prstGeom prst="flowChartProcess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/>
              <a:t>மூலப்பொருள்களை இயந்திரங்களின்</a:t>
            </a:r>
            <a:endParaRPr sz="20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/>
              <a:t>மூலம் உற்பத்திப் பொருள்களாகவோ அல்லது பயன்படுத்தக்கூடிய பொருள்களாகவோ மாற்றப்படும் இடமே தொழிலகங்களாகும்.</a:t>
            </a:r>
            <a:endParaRPr sz="2000" b="1" i="1"/>
          </a:p>
        </p:txBody>
      </p:sp>
      <p:sp>
        <p:nvSpPr>
          <p:cNvPr id="170" name="Google Shape;170;p29"/>
          <p:cNvSpPr/>
          <p:nvPr/>
        </p:nvSpPr>
        <p:spPr>
          <a:xfrm>
            <a:off x="4892227" y="123800"/>
            <a:ext cx="4088100" cy="49044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∆ பருத்தி நெசவாலைகள்</a:t>
            </a:r>
            <a:endParaRPr sz="22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∆ பட்டு நெசவு ஆலைகள்</a:t>
            </a:r>
            <a:endParaRPr sz="22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∆ தோல் பதனிடும் தொழிலகங்கள்</a:t>
            </a:r>
            <a:endParaRPr sz="22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∆ காகித தொழில்கள்</a:t>
            </a:r>
            <a:endParaRPr sz="22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∆கருஞ்சாந்து</a:t>
            </a:r>
            <a:endParaRPr sz="22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(சிமெண்ட்) தொழில்கள்.</a:t>
            </a:r>
            <a:endParaRPr sz="2200" b="1" i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0"/>
          <p:cNvPicPr preferRelativeResize="0"/>
          <p:nvPr/>
        </p:nvPicPr>
        <p:blipFill rotWithShape="1">
          <a:blip r:embed="rId3">
            <a:alphaModFix/>
          </a:blip>
          <a:srcRect l="9555" t="11681" r="9668" b="14430"/>
          <a:stretch/>
        </p:blipFill>
        <p:spPr>
          <a:xfrm>
            <a:off x="605100" y="0"/>
            <a:ext cx="81840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/>
        </p:nvSpPr>
        <p:spPr>
          <a:xfrm>
            <a:off x="0" y="0"/>
            <a:ext cx="74154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FFFF00"/>
                </a:solidFill>
                <a:highlight>
                  <a:srgbClr val="0000FF"/>
                </a:highlight>
              </a:rPr>
              <a:t>7.9 தகவல் தொழில்நுட்பம்</a:t>
            </a:r>
            <a:endParaRPr sz="2400" b="1" u="sng">
              <a:solidFill>
                <a:srgbClr val="FFFF00"/>
              </a:solidFill>
              <a:highlight>
                <a:srgbClr val="0000FF"/>
              </a:highlight>
            </a:endParaRPr>
          </a:p>
        </p:txBody>
      </p:sp>
      <p:sp>
        <p:nvSpPr>
          <p:cNvPr id="181" name="Google Shape;181;p31"/>
          <p:cNvSpPr txBox="1"/>
          <p:nvPr/>
        </p:nvSpPr>
        <p:spPr>
          <a:xfrm>
            <a:off x="26" y="550200"/>
            <a:ext cx="9144000" cy="1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/>
              <a:t>~தேசிய மென்பொருள் மற்றும் சேவைகள் நிறுவன கூட்டமைப்பின்படி (NAASCOM) இந்தியாவின் மொத்த மென்பொருள் ஏற்றுமதியில் தென் மாநிலங்கள் தொடர்ந்து மேலானப் பங்களிப்பை செய்து வருகின்றன.</a:t>
            </a:r>
            <a:endParaRPr sz="1800" b="1" i="1"/>
          </a:p>
        </p:txBody>
      </p:sp>
      <p:sp>
        <p:nvSpPr>
          <p:cNvPr id="182" name="Google Shape;182;p31"/>
          <p:cNvSpPr txBox="1"/>
          <p:nvPr/>
        </p:nvSpPr>
        <p:spPr>
          <a:xfrm>
            <a:off x="24" y="1850700"/>
            <a:ext cx="93261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/>
              <a:t>~நாட்டின் மென்பொருள் ஏற்றுமதியில் கர்நாடகாவுக்கு அடுத்ததாக தமிழ்நாடு இரண்டாவது பெரிய ஏற்றுமதி செய்யும் மாநிலமாக </a:t>
            </a:r>
            <a:endParaRPr sz="18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/>
              <a:t>உள்ளது.</a:t>
            </a:r>
            <a:endParaRPr sz="1800" b="1" i="1"/>
          </a:p>
        </p:txBody>
      </p:sp>
      <p:pic>
        <p:nvPicPr>
          <p:cNvPr id="183" name="Google Shape;183;p31"/>
          <p:cNvPicPr preferRelativeResize="0"/>
          <p:nvPr/>
        </p:nvPicPr>
        <p:blipFill rotWithShape="1">
          <a:blip r:embed="rId3">
            <a:alphaModFix/>
          </a:blip>
          <a:srcRect l="3517" t="26298" r="13135" b="36249"/>
          <a:stretch/>
        </p:blipFill>
        <p:spPr>
          <a:xfrm>
            <a:off x="0" y="2872200"/>
            <a:ext cx="5304425" cy="2271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1"/>
          <p:cNvSpPr txBox="1"/>
          <p:nvPr/>
        </p:nvSpPr>
        <p:spPr>
          <a:xfrm>
            <a:off x="5304425" y="2931488"/>
            <a:ext cx="3839700" cy="1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அ.பொறியியல் உற்பத்தி தொழிலகங்கள்</a:t>
            </a:r>
            <a:endParaRPr sz="16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ஆ.வாகனத் தொழிலகங்கள்</a:t>
            </a:r>
            <a:endParaRPr sz="16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இ.கைத்தறி மற்றும் விசைத்தறி</a:t>
            </a:r>
            <a:endParaRPr sz="16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ஈ.சர்க்கரைத் தொழிலகம்</a:t>
            </a:r>
            <a:endParaRPr sz="16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உ.சுற்றுலாத்துறை.</a:t>
            </a:r>
            <a:endParaRPr sz="1600" b="1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154674" y="7"/>
            <a:ext cx="7315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அறிமுகம்.</a:t>
            </a:r>
            <a:endParaRPr sz="2400" b="1" u="sng">
              <a:highlight>
                <a:srgbClr val="FFFFFF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0" y="784250"/>
            <a:ext cx="9144000" cy="4359300"/>
          </a:xfrm>
          <a:prstGeom prst="beve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FF0000"/>
                </a:solidFill>
              </a:rPr>
              <a:t>மானுடப் புவியியல் என்பது மனித சமுதாயம் </a:t>
            </a:r>
            <a:endParaRPr sz="19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FF0000"/>
                </a:solidFill>
              </a:rPr>
              <a:t>வளர்ச்சி பெற்ற வழிமுறைகள் மற்றும் இயற்கை</a:t>
            </a:r>
            <a:endParaRPr sz="19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FF0000"/>
                </a:solidFill>
              </a:rPr>
              <a:t>சூழலுடனான செயல்பாடுகள் குறித்துக் கற்றறிதல் </a:t>
            </a:r>
            <a:endParaRPr sz="19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FF0000"/>
                </a:solidFill>
              </a:rPr>
              <a:t>ஆகும்.புவியில் காணப்படும் வளங்களில் மனித வளமே மிகச் சிறந்த வளமாகும்.மனிதர்கள் தங்களது திறன்கள் மூலம் இயற்கை வளங்களைப் பயன்படுத்தக் கூடிய பொருள்களாக மாற்றுகின்றனர்.இப்பாடத்தில் நாம் தமிழ்நாட்டு மானுடப் புவியியல் பற்றிப் பார்ப்போம்.</a:t>
            </a:r>
            <a:endParaRPr sz="19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2"/>
          <p:cNvPicPr preferRelativeResize="0"/>
          <p:nvPr/>
        </p:nvPicPr>
        <p:blipFill rotWithShape="1">
          <a:blip r:embed="rId3">
            <a:alphaModFix/>
          </a:blip>
          <a:srcRect l="4860" t="63923" r="15584" b="10441"/>
          <a:stretch/>
        </p:blipFill>
        <p:spPr>
          <a:xfrm>
            <a:off x="810275" y="0"/>
            <a:ext cx="76513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3"/>
          <p:cNvPicPr preferRelativeResize="0"/>
          <p:nvPr/>
        </p:nvPicPr>
        <p:blipFill rotWithShape="1">
          <a:blip r:embed="rId3">
            <a:alphaModFix/>
          </a:blip>
          <a:srcRect l="2937" t="17907" r="1987" b="20215"/>
          <a:stretch/>
        </p:blipFill>
        <p:spPr>
          <a:xfrm>
            <a:off x="859800" y="0"/>
            <a:ext cx="7424401" cy="51435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4"/>
          <p:cNvSpPr txBox="1"/>
          <p:nvPr/>
        </p:nvSpPr>
        <p:spPr>
          <a:xfrm>
            <a:off x="0" y="0"/>
            <a:ext cx="68010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FF0000"/>
                </a:solidFill>
                <a:highlight>
                  <a:srgbClr val="F1C232"/>
                </a:highlight>
              </a:rPr>
              <a:t>7.10 மக்கள் தொகை</a:t>
            </a:r>
            <a:endParaRPr sz="3400" b="1" u="sng">
              <a:solidFill>
                <a:srgbClr val="FF0000"/>
              </a:solidFill>
              <a:highlight>
                <a:srgbClr val="F1C232"/>
              </a:highlight>
            </a:endParaRPr>
          </a:p>
        </p:txBody>
      </p:sp>
      <p:sp>
        <p:nvSpPr>
          <p:cNvPr id="201" name="Google Shape;201;p34"/>
          <p:cNvSpPr/>
          <p:nvPr/>
        </p:nvSpPr>
        <p:spPr>
          <a:xfrm>
            <a:off x="0" y="704100"/>
            <a:ext cx="9418800" cy="4125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0000FF"/>
                </a:solidFill>
              </a:rPr>
              <a:t>              ∆ ஒரு நாட்டின்</a:t>
            </a:r>
            <a:endParaRPr sz="22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0000FF"/>
                </a:solidFill>
              </a:rPr>
              <a:t>               வரையறுக்கப்பட்ட பகுதியில் </a:t>
            </a:r>
            <a:endParaRPr sz="22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0000FF"/>
                </a:solidFill>
              </a:rPr>
              <a:t>              வாழும் மக்களின்</a:t>
            </a:r>
            <a:endParaRPr sz="22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0000FF"/>
                </a:solidFill>
              </a:rPr>
              <a:t>             எண்ணிக்கையே மக்கள் </a:t>
            </a:r>
            <a:endParaRPr sz="22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0000FF"/>
                </a:solidFill>
              </a:rPr>
              <a:t>            தொகை எனப்படுகிறது. </a:t>
            </a:r>
            <a:endParaRPr sz="22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0000FF"/>
                </a:solidFill>
              </a:rPr>
              <a:t>           ∆ மக்கள்தொகைப் பண்புகள் </a:t>
            </a:r>
            <a:endParaRPr sz="22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0000FF"/>
                </a:solidFill>
              </a:rPr>
              <a:t>            பற்றிய புள்ளிவிவர ஆய்வுகள் </a:t>
            </a:r>
            <a:endParaRPr sz="22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0000FF"/>
                </a:solidFill>
              </a:rPr>
              <a:t>           ‘மக்கட்தொகையியல்’ என          </a:t>
            </a:r>
            <a:endParaRPr sz="22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0000FF"/>
                </a:solidFill>
              </a:rPr>
              <a:t>            அழைக்கப்படுகின்றது.</a:t>
            </a:r>
            <a:endParaRPr sz="2200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4251"/>
            <a:ext cx="9144000" cy="532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5"/>
          <p:cNvSpPr/>
          <p:nvPr/>
        </p:nvSpPr>
        <p:spPr>
          <a:xfrm>
            <a:off x="182100" y="139025"/>
            <a:ext cx="4389900" cy="50043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FF0000"/>
                </a:solidFill>
              </a:rPr>
              <a:t>∆ அதிக மக்கள் தொகையைக் கொண்ட பகுதிகள்</a:t>
            </a:r>
            <a:endParaRPr sz="26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38761D"/>
                </a:solidFill>
              </a:rPr>
              <a:t>∆ மிதமான மக்கள் தொகையைக் கொண்ட </a:t>
            </a:r>
            <a:endParaRPr sz="2600" b="1" i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38761D"/>
                </a:solidFill>
              </a:rPr>
              <a:t>பகுதிகள்</a:t>
            </a:r>
            <a:endParaRPr sz="26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/>
              <a:t>∆ குறைவான மக்கள் தொகையைக் கொண்ட </a:t>
            </a:r>
            <a:endParaRPr sz="26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/>
              <a:t>பகுதிகள்.</a:t>
            </a:r>
            <a:endParaRPr sz="2600" b="1" i="1"/>
          </a:p>
        </p:txBody>
      </p:sp>
      <p:sp>
        <p:nvSpPr>
          <p:cNvPr id="208" name="Google Shape;208;p35"/>
          <p:cNvSpPr txBox="1"/>
          <p:nvPr/>
        </p:nvSpPr>
        <p:spPr>
          <a:xfrm>
            <a:off x="5285933" y="-184261"/>
            <a:ext cx="731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மக்களடர்த்தி.</a:t>
            </a:r>
            <a:endParaRPr sz="3000" b="1" u="sng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9" name="Google Shape;209;p35"/>
          <p:cNvSpPr/>
          <p:nvPr/>
        </p:nvSpPr>
        <p:spPr>
          <a:xfrm>
            <a:off x="5013275" y="462250"/>
            <a:ext cx="3863100" cy="46812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0000FF"/>
                </a:solidFill>
              </a:rPr>
              <a:t>இந்தியாவின் மக்களடர்த்தியில் நமது மாநிலம்(தமிழ்நாடு)</a:t>
            </a:r>
            <a:endParaRPr sz="19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0000FF"/>
                </a:solidFill>
              </a:rPr>
              <a:t>12வது இடத்தில் உள்ளது.சென்னை ஒரு சதுர </a:t>
            </a:r>
            <a:endParaRPr sz="19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0000FF"/>
                </a:solidFill>
              </a:rPr>
              <a:t>கிலோ மீட்டருக்கு 26,903 மக்களடர்த்தி கொண்ட</a:t>
            </a:r>
            <a:endParaRPr sz="19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0000FF"/>
                </a:solidFill>
              </a:rPr>
              <a:t>மாவட்டமாகும்.நீலகிரி மாவட்டத்தில் குறைந்த அளவு மக்களடர்த்தி </a:t>
            </a:r>
            <a:endParaRPr sz="19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0000FF"/>
                </a:solidFill>
              </a:rPr>
              <a:t>(288ச.கி.மீ) பதிவாகியுள்ளது.</a:t>
            </a:r>
            <a:endParaRPr sz="1900" b="1" i="1">
              <a:solidFill>
                <a:srgbClr val="0000FF"/>
              </a:solidFill>
            </a:endParaRPr>
          </a:p>
        </p:txBody>
      </p:sp>
      <p:cxnSp>
        <p:nvCxnSpPr>
          <p:cNvPr id="210" name="Google Shape;210;p35"/>
          <p:cNvCxnSpPr/>
          <p:nvPr/>
        </p:nvCxnSpPr>
        <p:spPr>
          <a:xfrm flipH="1">
            <a:off x="4796543" y="-34992"/>
            <a:ext cx="8400" cy="52266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6"/>
          <p:cNvSpPr txBox="1"/>
          <p:nvPr/>
        </p:nvSpPr>
        <p:spPr>
          <a:xfrm>
            <a:off x="0" y="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மதங்கள்</a:t>
            </a:r>
            <a:endParaRPr sz="3000" b="1" u="sng"/>
          </a:p>
        </p:txBody>
      </p:sp>
      <p:sp>
        <p:nvSpPr>
          <p:cNvPr id="217" name="Google Shape;217;p36"/>
          <p:cNvSpPr txBox="1"/>
          <p:nvPr/>
        </p:nvSpPr>
        <p:spPr>
          <a:xfrm>
            <a:off x="227475" y="646500"/>
            <a:ext cx="30000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i="1">
                <a:solidFill>
                  <a:srgbClr val="0000FF"/>
                </a:solidFill>
                <a:highlight>
                  <a:srgbClr val="00FF00"/>
                </a:highlight>
              </a:rPr>
              <a:t>இஸ்லாம்</a:t>
            </a:r>
            <a:endParaRPr sz="3400" b="1" i="1">
              <a:solidFill>
                <a:srgbClr val="0000FF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i="1">
                <a:solidFill>
                  <a:srgbClr val="0000FF"/>
                </a:solidFill>
                <a:highlight>
                  <a:srgbClr val="00FF00"/>
                </a:highlight>
              </a:rPr>
              <a:t>இந்து</a:t>
            </a:r>
            <a:endParaRPr sz="3400" b="1" i="1">
              <a:solidFill>
                <a:srgbClr val="0000FF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i="1">
                <a:solidFill>
                  <a:srgbClr val="0000FF"/>
                </a:solidFill>
                <a:highlight>
                  <a:srgbClr val="00FF00"/>
                </a:highlight>
              </a:rPr>
              <a:t>கிறித்தவம்</a:t>
            </a:r>
            <a:endParaRPr sz="3400" b="1" i="1">
              <a:solidFill>
                <a:srgbClr val="0000FF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i="1">
                <a:solidFill>
                  <a:srgbClr val="0000FF"/>
                </a:solidFill>
                <a:highlight>
                  <a:srgbClr val="00FF00"/>
                </a:highlight>
              </a:rPr>
              <a:t>சமணம்</a:t>
            </a:r>
            <a:endParaRPr sz="3400" b="1" i="1">
              <a:solidFill>
                <a:srgbClr val="0000FF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i="1">
                <a:solidFill>
                  <a:srgbClr val="0000FF"/>
                </a:solidFill>
                <a:highlight>
                  <a:srgbClr val="00FF00"/>
                </a:highlight>
              </a:rPr>
              <a:t>சீக்கியம்</a:t>
            </a:r>
            <a:endParaRPr sz="3400" b="1" i="1">
              <a:solidFill>
                <a:srgbClr val="0000FF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i="1">
                <a:solidFill>
                  <a:srgbClr val="0000FF"/>
                </a:solidFill>
                <a:highlight>
                  <a:srgbClr val="00FF00"/>
                </a:highlight>
              </a:rPr>
              <a:t>புத்தம்</a:t>
            </a:r>
            <a:endParaRPr sz="3400" b="1" i="1">
              <a:solidFill>
                <a:srgbClr val="0000FF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i="1">
                <a:solidFill>
                  <a:srgbClr val="0000FF"/>
                </a:solidFill>
                <a:highlight>
                  <a:srgbClr val="00FF00"/>
                </a:highlight>
              </a:rPr>
              <a:t>பிற மதங்கள்.</a:t>
            </a:r>
            <a:endParaRPr sz="3400" b="1" i="1">
              <a:solidFill>
                <a:srgbClr val="0000FF"/>
              </a:solidFill>
              <a:highlight>
                <a:srgbClr val="00FF00"/>
              </a:highlight>
            </a:endParaRPr>
          </a:p>
        </p:txBody>
      </p:sp>
      <p:sp>
        <p:nvSpPr>
          <p:cNvPr id="218" name="Google Shape;218;p36"/>
          <p:cNvSpPr txBox="1"/>
          <p:nvPr/>
        </p:nvSpPr>
        <p:spPr>
          <a:xfrm>
            <a:off x="5027051" y="0"/>
            <a:ext cx="3759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/>
              <a:t>பாலின விகிதம்</a:t>
            </a:r>
            <a:endParaRPr sz="3000" b="1" u="sng"/>
          </a:p>
        </p:txBody>
      </p:sp>
      <p:sp>
        <p:nvSpPr>
          <p:cNvPr id="219" name="Google Shape;219;p36"/>
          <p:cNvSpPr/>
          <p:nvPr/>
        </p:nvSpPr>
        <p:spPr>
          <a:xfrm>
            <a:off x="3930575" y="646500"/>
            <a:ext cx="5213430" cy="1516752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பாலின விகிதம் என்பது 1,000 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ஆண்களுக்கு இணையாக உள்ள பெண்களின்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எண்ணிக்கையைக் குறிக்கிறது.</a:t>
            </a:r>
            <a:endParaRPr sz="1900" b="1" i="1"/>
          </a:p>
        </p:txBody>
      </p:sp>
      <p:sp>
        <p:nvSpPr>
          <p:cNvPr id="220" name="Google Shape;220;p36"/>
          <p:cNvSpPr/>
          <p:nvPr/>
        </p:nvSpPr>
        <p:spPr>
          <a:xfrm>
            <a:off x="4294500" y="2347100"/>
            <a:ext cx="4492200" cy="2796300"/>
          </a:xfrm>
          <a:prstGeom prst="flowChartMagneticTap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அதிகம் கொண்ட மாவட்டங்களாக நீலகிரியும் (1,041),குறைவான பாலின விகிதம் கொண்ட மாவட்டங்களாகத் தர்மபுரி (946) உள்ளது.</a:t>
            </a:r>
            <a:endParaRPr sz="1900" b="1" i="1"/>
          </a:p>
        </p:txBody>
      </p:sp>
      <p:cxnSp>
        <p:nvCxnSpPr>
          <p:cNvPr id="221" name="Google Shape;221;p36"/>
          <p:cNvCxnSpPr/>
          <p:nvPr/>
        </p:nvCxnSpPr>
        <p:spPr>
          <a:xfrm flipH="1">
            <a:off x="3721285" y="63690"/>
            <a:ext cx="27300" cy="5104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0"/>
            <a:ext cx="8991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7"/>
          <p:cNvSpPr txBox="1"/>
          <p:nvPr/>
        </p:nvSpPr>
        <p:spPr>
          <a:xfrm>
            <a:off x="1937982" y="0"/>
            <a:ext cx="5622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0C343D"/>
                </a:solidFill>
              </a:rPr>
              <a:t>கல்வியறிவு விகிதம்</a:t>
            </a:r>
            <a:endParaRPr sz="3000" b="1" u="sng">
              <a:solidFill>
                <a:srgbClr val="0C343D"/>
              </a:solidFill>
            </a:endParaRPr>
          </a:p>
        </p:txBody>
      </p:sp>
      <p:sp>
        <p:nvSpPr>
          <p:cNvPr id="228" name="Google Shape;228;p37"/>
          <p:cNvSpPr/>
          <p:nvPr/>
        </p:nvSpPr>
        <p:spPr>
          <a:xfrm>
            <a:off x="146550" y="646500"/>
            <a:ext cx="5329800" cy="4497000"/>
          </a:xfrm>
          <a:prstGeom prst="vertic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FF0000"/>
                </a:solidFill>
              </a:rPr>
              <a:t>கன்னியாகுமரி மாவட்டம் அதிக அளவில் கல்வியறிவு விகிதம் கொண்ட மாவட்டமாகவும், தர்மபுரி மாவட்டம் மிகக் குறைந்த கல்வியறிவு கொண்ட மாவட்டமாகவும் உள்ளது. மேலும் </a:t>
            </a:r>
            <a:endParaRPr sz="19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FF0000"/>
                </a:solidFill>
              </a:rPr>
              <a:t>அதிக கல்வியறிவு கொண்ட மாவட்டங்களாக சென்னை, தூத்துக்குடி, நீலகிரி மற்றும் காஞ்சிபுரம் மாவட்டங்கள் உள்ளன.</a:t>
            </a:r>
            <a:endParaRPr sz="19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/>
          <p:nvPr/>
        </p:nvSpPr>
        <p:spPr>
          <a:xfrm>
            <a:off x="0" y="0"/>
            <a:ext cx="50997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00FFFF"/>
                </a:solidFill>
                <a:highlight>
                  <a:srgbClr val="000000"/>
                </a:highlight>
              </a:rPr>
              <a:t>7.11 போக்குவரத்து மற்றும் தகவல் தொடர்பு</a:t>
            </a:r>
            <a:endParaRPr sz="2400" b="1" u="sng">
              <a:solidFill>
                <a:srgbClr val="00FFFF"/>
              </a:solidFill>
              <a:highlight>
                <a:srgbClr val="000000"/>
              </a:highlight>
            </a:endParaRPr>
          </a:p>
        </p:txBody>
      </p:sp>
      <p:sp>
        <p:nvSpPr>
          <p:cNvPr id="234" name="Google Shape;234;p38"/>
          <p:cNvSpPr txBox="1"/>
          <p:nvPr/>
        </p:nvSpPr>
        <p:spPr>
          <a:xfrm>
            <a:off x="0" y="915900"/>
            <a:ext cx="50997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0C343D"/>
                </a:solidFill>
                <a:highlight>
                  <a:srgbClr val="00FF00"/>
                </a:highlight>
              </a:rPr>
              <a:t>அ.சாலைப் போக்குவரத்து</a:t>
            </a:r>
            <a:endParaRPr sz="1600" b="1" i="1">
              <a:solidFill>
                <a:srgbClr val="0C343D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1">
              <a:solidFill>
                <a:srgbClr val="0C343D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0C343D"/>
                </a:solidFill>
                <a:highlight>
                  <a:srgbClr val="00FF00"/>
                </a:highlight>
              </a:rPr>
              <a:t>ஆ.தொடர் வண்டி(இரயில்வே) போக்குவரத்து</a:t>
            </a:r>
            <a:endParaRPr sz="1600" b="1" i="1">
              <a:solidFill>
                <a:srgbClr val="0C343D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1">
              <a:solidFill>
                <a:srgbClr val="0C343D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0C343D"/>
                </a:solidFill>
                <a:highlight>
                  <a:srgbClr val="00FF00"/>
                </a:highlight>
              </a:rPr>
              <a:t>இ.வான்வழி போக்குவரத்து</a:t>
            </a:r>
            <a:endParaRPr sz="1600" b="1" i="1">
              <a:solidFill>
                <a:srgbClr val="0C343D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1">
              <a:solidFill>
                <a:srgbClr val="0C343D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0C343D"/>
                </a:solidFill>
                <a:highlight>
                  <a:srgbClr val="00FF00"/>
                </a:highlight>
              </a:rPr>
              <a:t>ஈ.நீர்வழி போக்குவரத்து.</a:t>
            </a:r>
            <a:endParaRPr sz="1600" b="1" i="1">
              <a:solidFill>
                <a:srgbClr val="0C343D"/>
              </a:solidFill>
              <a:highlight>
                <a:srgbClr val="00FF00"/>
              </a:highlight>
            </a:endParaRPr>
          </a:p>
        </p:txBody>
      </p:sp>
      <p:sp>
        <p:nvSpPr>
          <p:cNvPr id="235" name="Google Shape;235;p38"/>
          <p:cNvSpPr txBox="1"/>
          <p:nvPr/>
        </p:nvSpPr>
        <p:spPr>
          <a:xfrm>
            <a:off x="5099700" y="0"/>
            <a:ext cx="43173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00FFFF"/>
                </a:solidFill>
                <a:highlight>
                  <a:srgbClr val="000000"/>
                </a:highlight>
              </a:rPr>
              <a:t>7.12 தகவல் தொடர்பு</a:t>
            </a:r>
            <a:endParaRPr sz="2400" b="1" u="sng">
              <a:solidFill>
                <a:srgbClr val="00FFFF"/>
              </a:solidFill>
              <a:highlight>
                <a:srgbClr val="000000"/>
              </a:highlight>
            </a:endParaRPr>
          </a:p>
        </p:txBody>
      </p:sp>
      <p:sp>
        <p:nvSpPr>
          <p:cNvPr id="236" name="Google Shape;236;p38"/>
          <p:cNvSpPr txBox="1"/>
          <p:nvPr/>
        </p:nvSpPr>
        <p:spPr>
          <a:xfrm flipH="1">
            <a:off x="5099688" y="550200"/>
            <a:ext cx="43173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00FF00"/>
                </a:solidFill>
                <a:highlight>
                  <a:srgbClr val="4C1130"/>
                </a:highlight>
              </a:rPr>
              <a:t>தகவல்கள், எண்ணங்கள் மற்றும் எண்ணங்களின்</a:t>
            </a:r>
            <a:endParaRPr sz="1600" b="1" i="1">
              <a:solidFill>
                <a:srgbClr val="00FF00"/>
              </a:solidFill>
              <a:highlight>
                <a:srgbClr val="4C113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00FF00"/>
                </a:solidFill>
                <a:highlight>
                  <a:srgbClr val="4C1130"/>
                </a:highlight>
              </a:rPr>
              <a:t>பரிமாற்றத்தை தகவல் தொடர்பு என்கிறோம்.</a:t>
            </a:r>
            <a:endParaRPr sz="1600" b="1" i="1">
              <a:solidFill>
                <a:srgbClr val="00FF00"/>
              </a:solidFill>
              <a:highlight>
                <a:srgbClr val="4C1130"/>
              </a:highlight>
            </a:endParaRPr>
          </a:p>
        </p:txBody>
      </p:sp>
      <p:sp>
        <p:nvSpPr>
          <p:cNvPr id="237" name="Google Shape;237;p38"/>
          <p:cNvSpPr txBox="1"/>
          <p:nvPr/>
        </p:nvSpPr>
        <p:spPr>
          <a:xfrm>
            <a:off x="5099700" y="1729050"/>
            <a:ext cx="3889500" cy="16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274E13"/>
                </a:solidFill>
                <a:highlight>
                  <a:srgbClr val="76A5AF"/>
                </a:highlight>
              </a:rPr>
              <a:t>தகவல் தொடர்புகள் 2</a:t>
            </a:r>
            <a:endParaRPr sz="1600" b="1" i="1">
              <a:solidFill>
                <a:srgbClr val="274E13"/>
              </a:solidFill>
              <a:highlight>
                <a:srgbClr val="76A5A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274E13"/>
                </a:solidFill>
                <a:highlight>
                  <a:srgbClr val="76A5AF"/>
                </a:highlight>
              </a:rPr>
              <a:t>பிரிவுகளாகப் </a:t>
            </a:r>
            <a:endParaRPr sz="1600" b="1" i="1">
              <a:solidFill>
                <a:srgbClr val="274E13"/>
              </a:solidFill>
              <a:highlight>
                <a:srgbClr val="76A5A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274E13"/>
                </a:solidFill>
                <a:highlight>
                  <a:srgbClr val="76A5AF"/>
                </a:highlight>
              </a:rPr>
              <a:t>பிரிக்கப்படுகின்றன. அவை: </a:t>
            </a:r>
            <a:endParaRPr sz="1600" b="1" i="1">
              <a:solidFill>
                <a:srgbClr val="274E13"/>
              </a:solidFill>
              <a:highlight>
                <a:srgbClr val="76A5A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1">
              <a:solidFill>
                <a:srgbClr val="274E13"/>
              </a:solidFill>
              <a:highlight>
                <a:srgbClr val="76A5A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274E13"/>
                </a:solidFill>
                <a:highlight>
                  <a:srgbClr val="76A5AF"/>
                </a:highlight>
              </a:rPr>
              <a:t>1. தனிமனித தகவல் தொடர்பு</a:t>
            </a:r>
            <a:endParaRPr sz="1600" b="1" i="1">
              <a:solidFill>
                <a:srgbClr val="274E13"/>
              </a:solidFill>
              <a:highlight>
                <a:srgbClr val="76A5A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274E13"/>
                </a:solidFill>
                <a:highlight>
                  <a:srgbClr val="76A5AF"/>
                </a:highlight>
              </a:rPr>
              <a:t>2. பொதுத்தகவல் தொடர்பு</a:t>
            </a:r>
            <a:endParaRPr sz="1600" b="1" i="1">
              <a:solidFill>
                <a:srgbClr val="274E13"/>
              </a:solidFill>
              <a:highlight>
                <a:srgbClr val="76A5AF"/>
              </a:highlight>
            </a:endParaRPr>
          </a:p>
        </p:txBody>
      </p:sp>
      <p:pic>
        <p:nvPicPr>
          <p:cNvPr id="238" name="Google Shape;238;p38"/>
          <p:cNvPicPr preferRelativeResize="0"/>
          <p:nvPr/>
        </p:nvPicPr>
        <p:blipFill rotWithShape="1">
          <a:blip r:embed="rId3">
            <a:alphaModFix/>
          </a:blip>
          <a:srcRect l="20314" t="40418" r="13922" b="33598"/>
          <a:stretch/>
        </p:blipFill>
        <p:spPr>
          <a:xfrm>
            <a:off x="0" y="3101700"/>
            <a:ext cx="3434675" cy="204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8"/>
          <p:cNvPicPr preferRelativeResize="0"/>
          <p:nvPr/>
        </p:nvPicPr>
        <p:blipFill rotWithShape="1">
          <a:blip r:embed="rId4">
            <a:alphaModFix/>
          </a:blip>
          <a:srcRect l="20157" t="54526" r="15171" b="22827"/>
          <a:stretch/>
        </p:blipFill>
        <p:spPr>
          <a:xfrm>
            <a:off x="3434675" y="3414450"/>
            <a:ext cx="5709326" cy="168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591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0"/>
          <p:cNvPicPr preferRelativeResize="0"/>
          <p:nvPr/>
        </p:nvPicPr>
        <p:blipFill rotWithShape="1">
          <a:blip r:embed="rId3">
            <a:alphaModFix/>
          </a:blip>
          <a:srcRect l="23491" t="5064" r="16703" b="7170"/>
          <a:stretch/>
        </p:blipFill>
        <p:spPr>
          <a:xfrm>
            <a:off x="600500" y="0"/>
            <a:ext cx="8015776" cy="51435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1"/>
          <p:cNvPicPr preferRelativeResize="0"/>
          <p:nvPr/>
        </p:nvPicPr>
        <p:blipFill rotWithShape="1">
          <a:blip r:embed="rId3">
            <a:alphaModFix/>
          </a:blip>
          <a:srcRect l="16704" t="5231" r="22152" b="7279"/>
          <a:stretch/>
        </p:blipFill>
        <p:spPr>
          <a:xfrm>
            <a:off x="272950" y="0"/>
            <a:ext cx="8543502" cy="51435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0" y="0"/>
            <a:ext cx="635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6AA84F"/>
                </a:solidFill>
                <a:highlight>
                  <a:srgbClr val="FF0000"/>
                </a:highlight>
              </a:rPr>
              <a:t>7.1 வேளாண்மை</a:t>
            </a:r>
            <a:endParaRPr sz="3000" b="1" u="sng">
              <a:solidFill>
                <a:srgbClr val="6AA84F"/>
              </a:solidFill>
              <a:highlight>
                <a:srgbClr val="FF0000"/>
              </a:highlight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8" y="1503011"/>
            <a:ext cx="3000000" cy="29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FFFF00"/>
                </a:solidFill>
                <a:highlight>
                  <a:srgbClr val="0000FF"/>
                </a:highlight>
              </a:rPr>
              <a:t>"அக்ரிகல்சர்" என்ற சொல் இலத்தீன்</a:t>
            </a:r>
            <a:endParaRPr sz="1800" b="1" i="1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FFFF00"/>
                </a:solidFill>
                <a:highlight>
                  <a:srgbClr val="0000FF"/>
                </a:highlight>
              </a:rPr>
              <a:t>வார்த்தைகளான "அகர்" மற்றும் "கல்சரா" </a:t>
            </a:r>
            <a:endParaRPr sz="1800" b="1" i="1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FFFF00"/>
                </a:solidFill>
                <a:highlight>
                  <a:srgbClr val="0000FF"/>
                </a:highlight>
              </a:rPr>
              <a:t>என்பதிலிருந்து பெறப்பட்டது. இதன் பொருள் நிலம் </a:t>
            </a:r>
            <a:endParaRPr sz="1800" b="1" i="1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FFFF00"/>
                </a:solidFill>
                <a:highlight>
                  <a:srgbClr val="0000FF"/>
                </a:highlight>
              </a:rPr>
              <a:t>மற்றும் வளர்த்தல் என்பதாகும்.</a:t>
            </a:r>
            <a:endParaRPr sz="1800" b="1" i="1">
              <a:solidFill>
                <a:srgbClr val="FFFF00"/>
              </a:solidFill>
              <a:highlight>
                <a:srgbClr val="0000FF"/>
              </a:highlight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2859462" y="1084500"/>
            <a:ext cx="3000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0000FF"/>
                </a:solidFill>
                <a:highlight>
                  <a:srgbClr val="FFFF00"/>
                </a:highlight>
              </a:rPr>
              <a:t>தமிழ்நாட்டின் முக்கியமான </a:t>
            </a:r>
            <a:endParaRPr sz="1800" b="1" i="1">
              <a:solidFill>
                <a:srgbClr val="0000FF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0000FF"/>
                </a:solidFill>
                <a:highlight>
                  <a:srgbClr val="FFFF00"/>
                </a:highlight>
              </a:rPr>
              <a:t>தொழில் வேளாண்மையாகும். இந்தியா </a:t>
            </a:r>
            <a:endParaRPr sz="1800" b="1" i="1">
              <a:solidFill>
                <a:srgbClr val="0000FF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0000FF"/>
                </a:solidFill>
                <a:highlight>
                  <a:srgbClr val="FFFF00"/>
                </a:highlight>
              </a:rPr>
              <a:t>சுதந்திரமடைந்ததிலிருந்து 65%க்கும் மேற்பட்ட</a:t>
            </a:r>
            <a:endParaRPr sz="1800" b="1" i="1">
              <a:solidFill>
                <a:srgbClr val="0000FF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0000FF"/>
                </a:solidFill>
                <a:highlight>
                  <a:srgbClr val="FFFF00"/>
                </a:highlight>
              </a:rPr>
              <a:t>மக்கள் வாழ்வாதாரத்திற்கு வேளாண் துறையைச் </a:t>
            </a:r>
            <a:endParaRPr sz="1800" b="1" i="1">
              <a:solidFill>
                <a:srgbClr val="0000FF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0000FF"/>
                </a:solidFill>
                <a:highlight>
                  <a:srgbClr val="FFFF00"/>
                </a:highlight>
              </a:rPr>
              <a:t>சார்ந்துள்ளனர்.</a:t>
            </a:r>
            <a:endParaRPr sz="1800" b="1" i="1">
              <a:solidFill>
                <a:srgbClr val="0000FF"/>
              </a:solidFill>
              <a:highlight>
                <a:srgbClr val="FFFF00"/>
              </a:highlight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5859439" y="-31500"/>
            <a:ext cx="3000000" cy="52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highlight>
                  <a:srgbClr val="FFFFFF"/>
                </a:highlight>
              </a:rPr>
              <a:t>நெல், தினைவகைகள் </a:t>
            </a:r>
            <a:endParaRPr sz="1800" b="1" i="1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highlight>
                  <a:srgbClr val="FFFFFF"/>
                </a:highlight>
              </a:rPr>
              <a:t>மற்றும் பருப்பு வகைகள் மாநிலத்தின் முக்கிய </a:t>
            </a:r>
            <a:endParaRPr sz="1800" b="1" i="1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highlight>
                  <a:srgbClr val="FFFFFF"/>
                </a:highlight>
              </a:rPr>
              <a:t>உணவுப் பயிர்களாகும். கரும்பு, பருத்தி, சூரியகாந்தி, </a:t>
            </a:r>
            <a:endParaRPr sz="1800" b="1" i="1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highlight>
                  <a:srgbClr val="FFFFFF"/>
                </a:highlight>
              </a:rPr>
              <a:t>தென்னை, முந்திரி, மிளகாய், எள், நிலக்கடலை, தேயிலை, காபி, ஏலக்காய் மற்றும் இரப்பர் ஆகியவை</a:t>
            </a:r>
            <a:endParaRPr sz="1800" b="1" i="1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highlight>
                  <a:srgbClr val="FFFFFF"/>
                </a:highlight>
              </a:rPr>
              <a:t>முக்கிய வணிகப் பயிர்களாகும்</a:t>
            </a:r>
            <a:endParaRPr sz="1800" b="1" i="1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/>
          <p:nvPr/>
        </p:nvSpPr>
        <p:spPr>
          <a:xfrm>
            <a:off x="0" y="0"/>
            <a:ext cx="30000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highlight>
                  <a:srgbClr val="6FA8DC"/>
                </a:highlight>
              </a:rPr>
              <a:t>7.13 வணிகம்</a:t>
            </a:r>
            <a:endParaRPr sz="2400" b="1" u="sng">
              <a:highlight>
                <a:srgbClr val="6FA8DC"/>
              </a:highlight>
            </a:endParaRPr>
          </a:p>
        </p:txBody>
      </p:sp>
      <p:sp>
        <p:nvSpPr>
          <p:cNvPr id="260" name="Google Shape;260;p42"/>
          <p:cNvSpPr txBox="1"/>
          <p:nvPr/>
        </p:nvSpPr>
        <p:spPr>
          <a:xfrm>
            <a:off x="-8" y="550200"/>
            <a:ext cx="30000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~ஏற்றுமதி மற்றும் இறக்குமதி ஆகியவை</a:t>
            </a:r>
            <a:endParaRPr sz="16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வணிகத்தின் இரு கூறுகளாகும்.</a:t>
            </a:r>
            <a:endParaRPr sz="1600" b="1" i="1"/>
          </a:p>
        </p:txBody>
      </p:sp>
      <p:sp>
        <p:nvSpPr>
          <p:cNvPr id="261" name="Google Shape;261;p42"/>
          <p:cNvSpPr txBox="1"/>
          <p:nvPr/>
        </p:nvSpPr>
        <p:spPr>
          <a:xfrm>
            <a:off x="3072000" y="550200"/>
            <a:ext cx="30000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~இந்தியாவின் ஏற்றுமதியில் தமிழகத்தின் பங்களிப்பு </a:t>
            </a:r>
            <a:endParaRPr sz="16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12.2 சதவிகிதம் ஆகும்.</a:t>
            </a:r>
            <a:endParaRPr sz="1600" b="1" i="1"/>
          </a:p>
        </p:txBody>
      </p:sp>
      <p:sp>
        <p:nvSpPr>
          <p:cNvPr id="262" name="Google Shape;262;p42"/>
          <p:cNvSpPr txBox="1"/>
          <p:nvPr/>
        </p:nvSpPr>
        <p:spPr>
          <a:xfrm>
            <a:off x="5917317" y="300153"/>
            <a:ext cx="3000000" cy="16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~ஏற்றுமதி மற்றும் இறக்குமதி மதிப்பிற்கு இடையேயான வேறுபாடு 'வர்த்தக </a:t>
            </a:r>
            <a:endParaRPr sz="16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சமநிலை' என அழைக்கப்படுகிறது.</a:t>
            </a:r>
            <a:endParaRPr sz="1600" b="1" i="1"/>
          </a:p>
        </p:txBody>
      </p:sp>
      <p:pic>
        <p:nvPicPr>
          <p:cNvPr id="263" name="Google Shape;263;p42"/>
          <p:cNvPicPr preferRelativeResize="0"/>
          <p:nvPr/>
        </p:nvPicPr>
        <p:blipFill rotWithShape="1">
          <a:blip r:embed="rId3">
            <a:alphaModFix/>
          </a:blip>
          <a:srcRect l="5411" t="45947" r="3339" b="25612"/>
          <a:stretch/>
        </p:blipFill>
        <p:spPr>
          <a:xfrm>
            <a:off x="0" y="1985550"/>
            <a:ext cx="4229374" cy="315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2"/>
          <p:cNvPicPr preferRelativeResize="0"/>
          <p:nvPr/>
        </p:nvPicPr>
        <p:blipFill rotWithShape="1">
          <a:blip r:embed="rId4">
            <a:alphaModFix/>
          </a:blip>
          <a:srcRect l="11893" t="37122" r="11472" b="18641"/>
          <a:stretch/>
        </p:blipFill>
        <p:spPr>
          <a:xfrm>
            <a:off x="4229375" y="1985550"/>
            <a:ext cx="4914626" cy="31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3"/>
          <p:cNvPicPr preferRelativeResize="0"/>
          <p:nvPr/>
        </p:nvPicPr>
        <p:blipFill rotWithShape="1">
          <a:blip r:embed="rId3">
            <a:alphaModFix/>
          </a:blip>
          <a:srcRect t="23638" b="36022"/>
          <a:stretch/>
        </p:blipFill>
        <p:spPr>
          <a:xfrm>
            <a:off x="0" y="0"/>
            <a:ext cx="4776724" cy="289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3"/>
          <p:cNvPicPr preferRelativeResize="0"/>
          <p:nvPr/>
        </p:nvPicPr>
        <p:blipFill rotWithShape="1">
          <a:blip r:embed="rId4">
            <a:alphaModFix/>
          </a:blip>
          <a:srcRect t="29000" b="30658"/>
          <a:stretch/>
        </p:blipFill>
        <p:spPr>
          <a:xfrm>
            <a:off x="4776725" y="0"/>
            <a:ext cx="4367274" cy="289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 rotWithShape="1">
          <a:blip r:embed="rId5">
            <a:alphaModFix/>
          </a:blip>
          <a:srcRect l="6848" t="24858" r="12584" b="43120"/>
          <a:stretch/>
        </p:blipFill>
        <p:spPr>
          <a:xfrm>
            <a:off x="4776725" y="2893325"/>
            <a:ext cx="4367274" cy="221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 rotWithShape="1">
          <a:blip r:embed="rId6">
            <a:alphaModFix/>
          </a:blip>
          <a:srcRect l="12512" t="42709" r="8241" b="29716"/>
          <a:stretch/>
        </p:blipFill>
        <p:spPr>
          <a:xfrm>
            <a:off x="1" y="2893325"/>
            <a:ext cx="4776724" cy="221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735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0" y="0"/>
            <a:ext cx="91440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00FF00"/>
                </a:solidFill>
                <a:highlight>
                  <a:srgbClr val="000000"/>
                </a:highlight>
              </a:rPr>
              <a:t>7.2.வேளாண்மையைத் தீர்மானிக்கும்</a:t>
            </a:r>
            <a:endParaRPr sz="3400" b="1" u="sng">
              <a:solidFill>
                <a:srgbClr val="00FF00"/>
              </a:solidFill>
              <a:highlight>
                <a:srgbClr val="0000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00FF00"/>
                </a:solidFill>
                <a:highlight>
                  <a:srgbClr val="000000"/>
                </a:highlight>
              </a:rPr>
              <a:t>புவியியல்காரணிகள்</a:t>
            </a:r>
            <a:endParaRPr sz="3400" b="1" u="sng">
              <a:solidFill>
                <a:srgbClr val="00FF00"/>
              </a:solidFill>
              <a:highlight>
                <a:srgbClr val="000000"/>
              </a:highlight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878005" y="1743300"/>
            <a:ext cx="7388000" cy="3400200"/>
          </a:xfrm>
          <a:prstGeom prst="flowChartInternalStorag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solidFill>
                  <a:srgbClr val="4A86E8"/>
                </a:solidFill>
              </a:rPr>
              <a:t>1.நிலத்தோற்றம்</a:t>
            </a:r>
            <a:endParaRPr sz="4000" b="1" i="1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solidFill>
                  <a:srgbClr val="4A86E8"/>
                </a:solidFill>
              </a:rPr>
              <a:t>2.காலநிலை</a:t>
            </a:r>
            <a:endParaRPr sz="4000" b="1" i="1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solidFill>
                  <a:srgbClr val="4A86E8"/>
                </a:solidFill>
              </a:rPr>
              <a:t>3.மண்</a:t>
            </a:r>
            <a:endParaRPr sz="4000" b="1" i="1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solidFill>
                  <a:srgbClr val="4A86E8"/>
                </a:solidFill>
              </a:rPr>
              <a:t>4.நீர்ப்பாசனம்.</a:t>
            </a:r>
            <a:endParaRPr sz="4000" b="1" i="1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575"/>
            <a:ext cx="9296401" cy="51500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0" y="0"/>
            <a:ext cx="8899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93C47D"/>
                </a:solidFill>
                <a:highlight>
                  <a:srgbClr val="274E13"/>
                </a:highlight>
              </a:rPr>
              <a:t>7.3. தமிழ்நாட்டின் வேளாண் </a:t>
            </a:r>
            <a:endParaRPr sz="3000" b="1" u="sng">
              <a:solidFill>
                <a:srgbClr val="93C47D"/>
              </a:solidFill>
              <a:highlight>
                <a:srgbClr val="274E13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93C47D"/>
                </a:solidFill>
                <a:highlight>
                  <a:srgbClr val="274E13"/>
                </a:highlight>
              </a:rPr>
              <a:t>பருவ காலங்கள்.</a:t>
            </a:r>
            <a:endParaRPr sz="3000" b="1" u="sng">
              <a:solidFill>
                <a:srgbClr val="93C47D"/>
              </a:solidFill>
              <a:highlight>
                <a:srgbClr val="274E13"/>
              </a:highlight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0" y="1108200"/>
            <a:ext cx="3657600" cy="3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00FF00"/>
                </a:solidFill>
                <a:highlight>
                  <a:srgbClr val="000000"/>
                </a:highlight>
              </a:rPr>
              <a:t>வெப்பநிலை மற்றும் மண்ணின் ஈரப்பதத்தை</a:t>
            </a:r>
            <a:endParaRPr sz="2200" b="1" i="1">
              <a:solidFill>
                <a:srgbClr val="00FF00"/>
              </a:solidFill>
              <a:highlight>
                <a:srgbClr val="0000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00FF00"/>
                </a:solidFill>
                <a:highlight>
                  <a:srgbClr val="000000"/>
                </a:highlight>
              </a:rPr>
              <a:t>அடிப்படையாகக் கொண்டு விவசாயிகள்</a:t>
            </a:r>
            <a:endParaRPr sz="2200" b="1" i="1">
              <a:solidFill>
                <a:srgbClr val="00FF00"/>
              </a:solidFill>
              <a:highlight>
                <a:srgbClr val="0000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00FF00"/>
                </a:solidFill>
                <a:highlight>
                  <a:srgbClr val="000000"/>
                </a:highlight>
              </a:rPr>
              <a:t>பருவகாலத்திற்கு ஏற்ற பல்வேறு வகையான</a:t>
            </a:r>
            <a:endParaRPr sz="2200" b="1" i="1">
              <a:solidFill>
                <a:srgbClr val="00FF00"/>
              </a:solidFill>
              <a:highlight>
                <a:srgbClr val="0000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00FF00"/>
                </a:solidFill>
                <a:highlight>
                  <a:srgbClr val="000000"/>
                </a:highlight>
              </a:rPr>
              <a:t>பயிர்களைப் பயிரிடுகிறார்கள்.</a:t>
            </a:r>
            <a:endParaRPr sz="2200" b="1" i="1">
              <a:solidFill>
                <a:srgbClr val="00FF00"/>
              </a:solidFill>
              <a:highlight>
                <a:srgbClr val="000000"/>
              </a:highlight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3250" y="678250"/>
            <a:ext cx="5393149" cy="44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0" y="2"/>
            <a:ext cx="914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FFFFFF"/>
                </a:solidFill>
                <a:highlight>
                  <a:srgbClr val="FF0000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7.4.தமிழ்நாட்டின் முக்கிய பயிர்களின் பரவல்.</a:t>
            </a:r>
            <a:endParaRPr sz="3000" b="1" u="sng">
              <a:solidFill>
                <a:srgbClr val="FFFFFF"/>
              </a:solidFill>
              <a:highlight>
                <a:srgbClr val="FF0000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382137" y="1384487"/>
            <a:ext cx="5995800" cy="30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FFFF"/>
                </a:solidFill>
              </a:rPr>
              <a:t>1.நெல்</a:t>
            </a:r>
            <a:endParaRPr sz="2600" b="1" i="1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FFFF"/>
                </a:solidFill>
              </a:rPr>
              <a:t>2.தினை வகைகள்</a:t>
            </a:r>
            <a:endParaRPr sz="2600" b="1" i="1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FFFF"/>
                </a:solidFill>
              </a:rPr>
              <a:t>3.பருப்பு வகைகள்</a:t>
            </a:r>
            <a:endParaRPr sz="2600" b="1" i="1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FFFF"/>
                </a:solidFill>
              </a:rPr>
              <a:t>4.எண்ணெய் வித்துக்கள்</a:t>
            </a:r>
            <a:endParaRPr sz="2600" b="1" i="1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FFFF"/>
                </a:solidFill>
              </a:rPr>
              <a:t>5.கரும்பு</a:t>
            </a:r>
            <a:endParaRPr sz="2600" b="1" i="1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FFFF"/>
                </a:solidFill>
              </a:rPr>
              <a:t>6.பருத்தி</a:t>
            </a:r>
            <a:endParaRPr sz="2600" b="1" i="1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FFFF"/>
                </a:solidFill>
              </a:rPr>
              <a:t>7.தோட்டப்பயிர்கள்.</a:t>
            </a:r>
            <a:endParaRPr sz="2600" b="1" i="1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 l="6726" t="18241" r="9084" b="17573"/>
          <a:stretch/>
        </p:blipFill>
        <p:spPr>
          <a:xfrm>
            <a:off x="1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l="8875" t="31342" r="13406" b="28101"/>
          <a:stretch/>
        </p:blipFill>
        <p:spPr>
          <a:xfrm>
            <a:off x="391225" y="0"/>
            <a:ext cx="815227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07"/>
            <a:ext cx="9144000" cy="513499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/>
          <p:nvPr/>
        </p:nvSpPr>
        <p:spPr>
          <a:xfrm>
            <a:off x="0" y="0"/>
            <a:ext cx="7615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FFFFFF"/>
                </a:solidFill>
                <a:highlight>
                  <a:srgbClr val="38761D"/>
                </a:highlight>
              </a:rPr>
              <a:t>7.5 கால்நடை வளர்ப்பு</a:t>
            </a:r>
            <a:endParaRPr sz="3000" b="1" u="sng">
              <a:solidFill>
                <a:srgbClr val="FFFFFF"/>
              </a:solidFill>
              <a:highlight>
                <a:srgbClr val="38761D"/>
              </a:highlight>
            </a:endParaRPr>
          </a:p>
        </p:txBody>
      </p:sp>
      <p:sp>
        <p:nvSpPr>
          <p:cNvPr id="113" name="Google Shape;113;p21"/>
          <p:cNvSpPr/>
          <p:nvPr/>
        </p:nvSpPr>
        <p:spPr>
          <a:xfrm>
            <a:off x="0" y="1002600"/>
            <a:ext cx="4205700" cy="41409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6AA84F"/>
                </a:solidFill>
              </a:rPr>
              <a:t>கால்நடை வளர்ப்பு என்பது ஊரக மக்களின்</a:t>
            </a:r>
            <a:endParaRPr sz="2400" b="1" i="1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6AA84F"/>
                </a:solidFill>
              </a:rPr>
              <a:t>சமூக பொருளாதாரத்தின் ஓர் ஒருங்கிணைந்த</a:t>
            </a:r>
            <a:endParaRPr sz="2400" b="1" i="1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6AA84F"/>
                </a:solidFill>
              </a:rPr>
              <a:t>அங்கமாகும்.</a:t>
            </a:r>
            <a:endParaRPr sz="2400" b="1" i="1">
              <a:solidFill>
                <a:srgbClr val="6AA84F"/>
              </a:solidFill>
            </a:endParaRPr>
          </a:p>
        </p:txBody>
      </p:sp>
      <p:sp>
        <p:nvSpPr>
          <p:cNvPr id="114" name="Google Shape;114;p21"/>
          <p:cNvSpPr/>
          <p:nvPr/>
        </p:nvSpPr>
        <p:spPr>
          <a:xfrm>
            <a:off x="4776725" y="1002450"/>
            <a:ext cx="4367400" cy="41409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>
                <a:solidFill>
                  <a:srgbClr val="FFD966"/>
                </a:solidFill>
              </a:rPr>
              <a:t>∆ வெள்ளாடுகள்</a:t>
            </a:r>
            <a:endParaRPr sz="3000" b="1" i="1">
              <a:solidFill>
                <a:srgbClr val="FFD9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>
                <a:solidFill>
                  <a:srgbClr val="FFD966"/>
                </a:solidFill>
              </a:rPr>
              <a:t>∆ செம்மறியாடு</a:t>
            </a:r>
            <a:endParaRPr sz="3000" b="1" i="1">
              <a:solidFill>
                <a:srgbClr val="FFD9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>
                <a:solidFill>
                  <a:srgbClr val="FFD966"/>
                </a:solidFill>
              </a:rPr>
              <a:t>∆ மீன் பிடித்தல்</a:t>
            </a:r>
            <a:endParaRPr sz="3000" b="1" i="1">
              <a:solidFill>
                <a:srgbClr val="FFD9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>
                <a:solidFill>
                  <a:srgbClr val="FFD966"/>
                </a:solidFill>
              </a:rPr>
              <a:t>∆ கடல் மீன் பிடிப்பு</a:t>
            </a:r>
            <a:endParaRPr sz="3000" b="1" i="1">
              <a:solidFill>
                <a:srgbClr val="FFD9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>
                <a:solidFill>
                  <a:srgbClr val="FFD966"/>
                </a:solidFill>
              </a:rPr>
              <a:t>∆ உள்நாட்டு மீன்பிடிப்பு.</a:t>
            </a:r>
            <a:endParaRPr sz="3000" b="1" i="1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891</Words>
  <Application>Microsoft Office PowerPoint</Application>
  <PresentationFormat>On-screen Show (16:9)</PresentationFormat>
  <Paragraphs>187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Source Code Pro</vt:lpstr>
      <vt:lpstr>Arial</vt:lpstr>
      <vt:lpstr>Amatic SC</vt:lpstr>
      <vt:lpstr>Beach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SysSoft</cp:lastModifiedBy>
  <cp:revision>1</cp:revision>
  <dcterms:modified xsi:type="dcterms:W3CDTF">2023-04-24T10:57:13Z</dcterms:modified>
</cp:coreProperties>
</file>