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e4bc51cf6bfe33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e4bc51cf6bfe33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6bf669791ec769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6bf669791ec769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6bf669791ec769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86bf669791ec769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6bf669791ec769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6bf669791ec769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1d29c775f020d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c1d29c775f020d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6bf669791ec769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6bf669791ec769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6bf669791ec769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86bf669791ec769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6bf669791ec769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86bf669791ec769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c1d29c775f020d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c1d29c775f020d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6bf669791ec769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86bf669791ec769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6bf669791ec769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86bf669791ec769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e4bc51cf6bfe33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e4bc51cf6bfe33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6bf669791ec769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6bf669791ec769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6bf669791ec769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6bf669791ec769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4bc51cf6bfe3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4bc51cf6bfe3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4bc51cf6bfe33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4bc51cf6bfe33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4bc51cf6bfe33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4bc51cf6bfe3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4bc51cf6bfe33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4bc51cf6bfe33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4bc51cf6bfe33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4bc51cf6bfe33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4bc51cf6bfe33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4bc51cf6bfe33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c1d29c775f020d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c1d29c775f020d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c1d29c775f020d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c1d29c775f020d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e4bc51cf6bfe33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e4bc51cf6bfe33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4bc51cf6bfe33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4bc51cf6bfe33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6bf669791ec76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6bf669791ec76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6bf669791ec769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86bf669791ec769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6bf669791ec769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6bf669791ec769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6bf669791ec769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6bf669791ec769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6bf669791ec769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6bf669791ec769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700585" y="10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வணக்கம்.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0" l="41193" r="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00250" y="1901600"/>
            <a:ext cx="411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/>
              <a:t>3.2 நடுவண்</a:t>
            </a:r>
            <a:r>
              <a:rPr b="1" lang="en" sz="3000" u="sng"/>
              <a:t> அரசு</a:t>
            </a:r>
            <a:endParaRPr b="1" sz="3000" u="sng"/>
          </a:p>
        </p:txBody>
      </p:sp>
      <p:sp>
        <p:nvSpPr>
          <p:cNvPr id="70" name="Google Shape;70;p13"/>
          <p:cNvSpPr txBox="1"/>
          <p:nvPr/>
        </p:nvSpPr>
        <p:spPr>
          <a:xfrm>
            <a:off x="0" y="3832000"/>
            <a:ext cx="4572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சமூக அறிவியல் (குடிமையியல்) (10).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0" y="0"/>
            <a:ext cx="58503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solidFill>
                  <a:srgbClr val="274E13"/>
                </a:solidFill>
                <a:highlight>
                  <a:srgbClr val="FF00FF"/>
                </a:highlight>
              </a:rPr>
              <a:t>தேர்தல் மற்றும் பதவிக்காலம்</a:t>
            </a:r>
            <a:endParaRPr b="1" sz="26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973550" y="588600"/>
            <a:ext cx="7774800" cy="438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சட்டப்பிரிவு 66(1)இன் படி மறைமுகத் தேர்தல் மூலம் தேர்ந்தெடுக்கப்படுகிறார் . </a:t>
            </a:r>
            <a:endParaRPr b="1"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துணைக் குடியரசுத் தலைவரின் பதவிக்காலம் ஐந்து ஆண்டுகள்.அவர் மீண்டும் துணைக் குடியரசுத் தலைவராகத் தேர்ந்தெடுக்கும் தகுதி உடையவராவார். மேலும் புதிய துணைக் குடியரசு தலைவர் தேர்ந்தெடுக்கப்படும் வரை மாநிலங்கள் அவையின் துணைத் தலைவர் துணைக் குடியரசுத் தலைவரின் பணிகளைச் செய்வார்.</a:t>
            </a:r>
            <a:endParaRPr b="1" i="1"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18553" l="0" r="0" t="58049"/>
          <a:stretch/>
        </p:blipFill>
        <p:spPr>
          <a:xfrm>
            <a:off x="937150" y="0"/>
            <a:ext cx="7210574" cy="5143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FF00FF"/>
                </a:highlight>
              </a:rPr>
              <a:t>துணைக் குடியரசுத் தலைவரின் செயல்பாடுகள்</a:t>
            </a:r>
            <a:endParaRPr b="1" sz="24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154675" y="760600"/>
            <a:ext cx="8989326" cy="4382910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✓ துணைக் குடியரசுத் தலைவர் மாநிலங்களவையின்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தலைவராகச்செயல்படுகிறார்.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✓ மாநிலங்களவையின் நடவடிக்கைகளை முறைப்படுத்துகிறார்.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✓ மாநிலங்களவையின் தீர்மானம் அல்லது கேள்விகளை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அனுமதிப்பதை முடிவு செய்கிறார்.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✓ குடியரசுத் தலைவர் உடல்நலக் குறைவால் தனது கடமைகளை ஆற்ற இயலாத போதும் அல்லது நாட்டில் இல்லாத போதும் துணைக்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குடியரசுத் தலைவர், அதிகபட்சமாக ஆறு மாத காலத்திற்கு அவரின் பணிகளைக் கவனிப்பார்.</a:t>
            </a:r>
            <a:endParaRPr b="1" i="1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6023" l="0" r="0" t="0"/>
          <a:stretch/>
        </p:blipFill>
        <p:spPr>
          <a:xfrm>
            <a:off x="0" y="0"/>
            <a:ext cx="593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4">
            <a:alphaModFix/>
          </a:blip>
          <a:srcRect b="0" l="50000" r="0" t="0"/>
          <a:stretch/>
        </p:blipFill>
        <p:spPr>
          <a:xfrm>
            <a:off x="5932225" y="0"/>
            <a:ext cx="3211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91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-7650" y="0"/>
            <a:ext cx="6132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0000"/>
                </a:solidFill>
                <a:highlight>
                  <a:srgbClr val="000000"/>
                </a:highlight>
              </a:rPr>
              <a:t>2.3 பிரதம அமைச்சர்</a:t>
            </a:r>
            <a:endParaRPr b="1" sz="2400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-73" y="648900"/>
            <a:ext cx="91593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  <a:highlight>
                  <a:srgbClr val="0000FF"/>
                </a:highlight>
              </a:rPr>
              <a:t>✓ அரசியலமைப்புச் சட்டப்பிரிவு 74(1) குடியரசுத் தலைவருக்கு உதவிடவும், அறிவுரை வழங்கிடவும் பிரதம அமைச்சரைத் தலைவராகக் கொண்ட ஒரு நடுவண் அமைச்சரவைக் குழு இருக்கும் எனக் குறிப்பிடுகிறது.</a:t>
            </a:r>
            <a:endParaRPr b="1" i="1" sz="20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  <a:highlight>
                  <a:srgbClr val="0000FF"/>
                </a:highlight>
              </a:rPr>
              <a:t>✓ மக்களவையின் பெரும்பான்மைக் கட்சியின் தலைவரை பிரதம அமைச்சராகக் குடியரசுத் தலைவர் நியமிக்கிறார். மற்ற அ</a:t>
            </a:r>
            <a:r>
              <a:rPr b="1" i="1" lang="en" sz="2000">
                <a:solidFill>
                  <a:srgbClr val="FFFF00"/>
                </a:solidFill>
                <a:highlight>
                  <a:srgbClr val="0000FF"/>
                </a:highlight>
              </a:rPr>
              <a:t>மைச்சர்களைபிரதம</a:t>
            </a:r>
            <a:r>
              <a:rPr b="1" i="1" lang="en" sz="2000">
                <a:solidFill>
                  <a:srgbClr val="FFFF00"/>
                </a:solidFill>
                <a:highlight>
                  <a:srgbClr val="0000FF"/>
                </a:highlight>
              </a:rPr>
              <a:t> அமைச்சரின் ஆலோசனையின் படி குடியரசுத் தலைவர் நியமிக்கிறார். குடியரசுத் தலைவர் அமைச்சர்களுக்குப் பதவிப் பிரமாணமும்,இரகசியக்காப்புப் பிரமாணமும் செய்து வைக்கின்றார்.</a:t>
            </a:r>
            <a:endParaRPr b="1" i="1" sz="20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  <a:highlight>
                  <a:srgbClr val="0000FF"/>
                </a:highlight>
              </a:rPr>
              <a:t>✓ அமைச்சர்கள் தனிப்பட்ட முறையிலும், ஒட்டு மொத்தமாகவும் மக்களவைக்கு பொறுப்புடையவர்களாவர்.</a:t>
            </a:r>
            <a:endParaRPr b="1" i="1" sz="200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FF00FF"/>
                </a:highlight>
              </a:rPr>
              <a:t>பிரதம அமைச்சரின் செயல்பாடுகளும், கடமைகளும்</a:t>
            </a:r>
            <a:endParaRPr b="1" sz="24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 rotWithShape="1">
          <a:blip r:embed="rId4">
            <a:alphaModFix/>
          </a:blip>
          <a:srcRect b="25900" l="7612" r="10527" t="34143"/>
          <a:stretch/>
        </p:blipFill>
        <p:spPr>
          <a:xfrm>
            <a:off x="0" y="817075"/>
            <a:ext cx="4571999" cy="432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5">
            <a:alphaModFix/>
          </a:blip>
          <a:srcRect b="39053" l="8688" r="9108" t="32899"/>
          <a:stretch/>
        </p:blipFill>
        <p:spPr>
          <a:xfrm>
            <a:off x="4572000" y="817075"/>
            <a:ext cx="4571999" cy="432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0" y="0"/>
            <a:ext cx="79338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solidFill>
                  <a:srgbClr val="274E13"/>
                </a:solidFill>
                <a:highlight>
                  <a:srgbClr val="FF00FF"/>
                </a:highlight>
              </a:rPr>
              <a:t>அமைச்சரவைக் குழு</a:t>
            </a:r>
            <a:endParaRPr b="1" sz="26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0" y="791575"/>
            <a:ext cx="4741150" cy="4351925"/>
          </a:xfrm>
          <a:prstGeom prst="flowChartManualInpu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தேர்தலுக்குப் பின்னர் பிரதம அமைச்சரின்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ஆலோசனையின்படி குடியரசுத் தலைவர்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அமைச்சரவையை நியமிக்கிறார். ஒட்டு மொத்த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மக்களவை உறுப்பினர்களில் 15% மட்டுமே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அமைச்சரவை உறுப்பினர்களாக (பிரதம அமைச்சர்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உட்பட) இருத்தல் வேண்டும் என இந்திய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அரசியலமைப்புச் சட்டம் வரையறுத்துள்ளது.</a:t>
            </a:r>
            <a:endParaRPr b="1" i="1" sz="1600"/>
          </a:p>
        </p:txBody>
      </p:sp>
      <p:sp>
        <p:nvSpPr>
          <p:cNvPr id="174" name="Google Shape;174;p28"/>
          <p:cNvSpPr/>
          <p:nvPr/>
        </p:nvSpPr>
        <p:spPr>
          <a:xfrm flipH="1">
            <a:off x="4741150" y="791575"/>
            <a:ext cx="4402850" cy="4351925"/>
          </a:xfrm>
          <a:prstGeom prst="flowChartManualInpu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நடுவண் அமைச்சர்கள் மூன்று தரநிலைகளில்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வகைப்படுத்தப்பட்டுள்ளனர்.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1. காபினெட் (அ) ஆட்சிக்குழு   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    அமைச்சர்கள்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2. இராசாங்க அமைச்சர்கள்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3. இணை அமைச்சர்கள.்</a:t>
            </a:r>
            <a:endParaRPr b="1" i="1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 b="0" l="13526" r="11740" t="0"/>
          <a:stretch/>
        </p:blipFill>
        <p:spPr>
          <a:xfrm>
            <a:off x="909850" y="0"/>
            <a:ext cx="7478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35455" l="5387" r="4376" t="3709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0" y="0"/>
            <a:ext cx="8670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0000"/>
                </a:solidFill>
                <a:highlight>
                  <a:srgbClr val="000000"/>
                </a:highlight>
              </a:rPr>
              <a:t>2.4 இந்திய நாடாளுமன்றம்</a:t>
            </a:r>
            <a:endParaRPr b="1" sz="2400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327555" y="918950"/>
            <a:ext cx="7197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0" y="734595"/>
            <a:ext cx="91440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∆ நடுவண்</a:t>
            </a: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 அரசின் சட்டம் இயற்றும் அங்கமாக</a:t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நாடாளுமன்றம்</a:t>
            </a: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 திகழ்கிறது. </a:t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∆ இந்திய நாடாளுமன்றம்  மூன்று பகுதிகளைக் கொண்டது.</a:t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1. குடியரசுத் தலைவர் 2. ராஜ்ய சபா (மாநிலங்களவை) </a:t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3. லோக்சபா (மக்களவை). </a:t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∆ நாடாளுமன்றமானது  மாநிலங்களவை என்னும் மேலவையையும் மக்களவை என்னும் கீழவையையும் </a:t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கொண்டுள்ளதால் இது ஈரவை சட்டமன்றம் என்றும் </a:t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accent6"/>
                </a:solidFill>
                <a:highlight>
                  <a:schemeClr val="accent5"/>
                </a:highlight>
              </a:rPr>
              <a:t>அழைக்கப்படுகிறது.</a:t>
            </a:r>
            <a:endParaRPr b="1" i="1" sz="2200">
              <a:solidFill>
                <a:schemeClr val="accent6"/>
              </a:solidFill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 b="30946" l="11009" r="9092" t="38292"/>
          <a:stretch/>
        </p:blipFill>
        <p:spPr>
          <a:xfrm>
            <a:off x="0" y="718775"/>
            <a:ext cx="4571999" cy="442472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4">
            <a:alphaModFix/>
          </a:blip>
          <a:srcRect b="36721" l="11524" r="4229" t="51943"/>
          <a:stretch/>
        </p:blipFill>
        <p:spPr>
          <a:xfrm>
            <a:off x="4585875" y="718775"/>
            <a:ext cx="4571999" cy="14498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31"/>
          <p:cNvPicPr preferRelativeResize="0"/>
          <p:nvPr/>
        </p:nvPicPr>
        <p:blipFill rotWithShape="1">
          <a:blip r:embed="rId5">
            <a:alphaModFix/>
          </a:blip>
          <a:srcRect b="47284" l="11548" r="5963" t="32740"/>
          <a:stretch/>
        </p:blipFill>
        <p:spPr>
          <a:xfrm>
            <a:off x="4585875" y="2168675"/>
            <a:ext cx="4571999" cy="297482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31"/>
          <p:cNvSpPr txBox="1"/>
          <p:nvPr/>
        </p:nvSpPr>
        <p:spPr>
          <a:xfrm>
            <a:off x="3214287" y="7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274E13"/>
                </a:solidFill>
                <a:highlight>
                  <a:srgbClr val="FF00FF"/>
                </a:highlight>
                <a:latin typeface="Roboto"/>
                <a:ea typeface="Roboto"/>
                <a:cs typeface="Roboto"/>
                <a:sym typeface="Roboto"/>
              </a:rPr>
              <a:t>தகுதிகள்.</a:t>
            </a:r>
            <a:endParaRPr b="1" sz="3000" u="sng">
              <a:solidFill>
                <a:srgbClr val="274E13"/>
              </a:solidFill>
              <a:highlight>
                <a:srgbClr val="FF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918949" y="215270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0000"/>
                </a:solidFill>
                <a:highlight>
                  <a:srgbClr val="000000"/>
                </a:highlight>
              </a:rPr>
              <a:t>அறிமுகம்</a:t>
            </a:r>
            <a:endParaRPr b="1" sz="2400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550200"/>
            <a:ext cx="9144000" cy="45933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இந்திய நாட்டின் உயர்ந்த அரசாங்க அமைப்பு நடுவண் அரசு ஆகும். இதன் தலைமையகம் புதுதில்லியில்அமைந்துள்ளது. இந்திய அரசியலமைப்பின் பகுதி Vஇல் 52 முதல்</a:t>
            </a:r>
            <a:endParaRPr b="1" i="1" sz="1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78வரையிலான சட்டப்பிரிவுகள் நடுவண் அரசின் நிர்வாகம் பற்றி குறிப்பிடுகின்றன.இந்தியா கூட்டாட்சி நாடாகும்.நடுவண் அரசு மூன்று அங்கங்களைக் கொண்டது. அவை நிர்வாகம், சட்டமன்றம்,நீதித்துறை ஆகியனவாகும். இப்பாடத்தில் இதனைப் பற்றி நாம் விரிவாகக் காண்போம்.</a:t>
            </a:r>
            <a:endParaRPr b="1" i="1"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0" y="0"/>
            <a:ext cx="7333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FF00FF"/>
                </a:highlight>
              </a:rPr>
              <a:t>மக்களவையின் செயல்பாடுகள்</a:t>
            </a:r>
            <a:endParaRPr b="1" sz="24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163775" y="1117050"/>
            <a:ext cx="41763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0000"/>
                </a:highlight>
              </a:rPr>
              <a:t>∆ அனைத்து</a:t>
            </a:r>
            <a:r>
              <a:rPr b="1" i="1" lang="en" sz="1600">
                <a:highlight>
                  <a:srgbClr val="FF0000"/>
                </a:highlight>
              </a:rPr>
              <a:t> மசோதாக்களையும் மக்களவையில் </a:t>
            </a:r>
            <a:endParaRPr b="1" i="1" sz="1600"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0000"/>
                </a:highlight>
              </a:rPr>
              <a:t>அறிமுகப்படுத்தவும், நிறைவேற்றவும் முடியும்  (நிதி மசோதா உள்பட).</a:t>
            </a:r>
            <a:endParaRPr b="1" i="1" sz="1600">
              <a:highlight>
                <a:srgbClr val="FF0000"/>
              </a:highlight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4158727" y="1275750"/>
            <a:ext cx="49854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000FF"/>
                </a:solidFill>
                <a:highlight>
                  <a:srgbClr val="FFFF00"/>
                </a:highlight>
              </a:rPr>
              <a:t>∆ குடியரசுத்</a:t>
            </a:r>
            <a:r>
              <a:rPr b="1" i="1" lang="en" sz="1600">
                <a:solidFill>
                  <a:srgbClr val="0000FF"/>
                </a:solidFill>
                <a:highlight>
                  <a:srgbClr val="FFFF00"/>
                </a:highlight>
              </a:rPr>
              <a:t> தலைவர், உச்சநீதிமன்ற நீதிபதிகள் போன்றவர்களின் பதவி நீக்க விவகாரங்களில்  பங்கேற்க</a:t>
            </a:r>
            <a:endParaRPr b="1" i="1" sz="160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000FF"/>
                </a:solidFill>
                <a:highlight>
                  <a:srgbClr val="FFFF00"/>
                </a:highlight>
              </a:rPr>
              <a:t>மாநிலங்களவையைப்</a:t>
            </a:r>
            <a:r>
              <a:rPr b="1" i="1" lang="en" sz="1600">
                <a:solidFill>
                  <a:srgbClr val="0000FF"/>
                </a:solidFill>
                <a:highlight>
                  <a:srgbClr val="FFFF00"/>
                </a:highlight>
              </a:rPr>
              <a:t> போலவே</a:t>
            </a:r>
            <a:endParaRPr b="1" i="1" sz="160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000FF"/>
                </a:solidFill>
                <a:highlight>
                  <a:srgbClr val="FFFF00"/>
                </a:highlight>
              </a:rPr>
              <a:t>மக்களவையும் அதிகாரம் பெற்றுள்ளது.</a:t>
            </a:r>
            <a:endParaRPr b="1" i="1" sz="160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163775" y="2926800"/>
            <a:ext cx="41763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∆ மக்களவை</a:t>
            </a: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 உறுப்பினர்கள், குடியரசுத் தலைவர், துணைக் குடியரசுத் தலைவர் ஆகியோரைத் தேர்ந்தெடுக்கும் அதிகாரம்  பெற்றுள்ளனர்.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4563275" y="3032700"/>
            <a:ext cx="41763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FF"/>
                </a:solidFill>
                <a:highlight>
                  <a:srgbClr val="4C1130"/>
                </a:highlight>
              </a:rPr>
              <a:t>∆ நம்பிக்கையில்லாத்</a:t>
            </a:r>
            <a:r>
              <a:rPr b="1" i="1" lang="en" sz="1600">
                <a:solidFill>
                  <a:srgbClr val="FFFFFF"/>
                </a:solidFill>
                <a:highlight>
                  <a:srgbClr val="4C1130"/>
                </a:highlight>
              </a:rPr>
              <a:t> தீர்மானம் லோக்சபாவில்  மட்டுமே அறிமுகப்படுத்த முடியும்.</a:t>
            </a:r>
            <a:endParaRPr b="1" i="1" sz="1600">
              <a:solidFill>
                <a:srgbClr val="FFFFFF"/>
              </a:solidFill>
              <a:highlight>
                <a:srgbClr val="4C1130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FF00FF"/>
                </a:highlight>
              </a:rPr>
              <a:t>சபாநாயகர்</a:t>
            </a:r>
            <a:endParaRPr b="1" sz="24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0" y="844100"/>
            <a:ext cx="36510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00FF00"/>
                </a:highlight>
              </a:rPr>
              <a:t>∆ மக்களவையைத்</a:t>
            </a:r>
            <a:r>
              <a:rPr b="1" i="1" lang="en" sz="1600">
                <a:highlight>
                  <a:srgbClr val="00FF00"/>
                </a:highlight>
              </a:rPr>
              <a:t> தலைமை ஏற்று நடத்துபவர் சபாநாயகர் ஆவார். அவர் மக்களவை உறுப்பினர்களால் தேர்ந்தெடுக்கப்படுகிறார்.</a:t>
            </a:r>
            <a:endParaRPr b="1" i="1" sz="1600">
              <a:highlight>
                <a:srgbClr val="00FF00"/>
              </a:highlight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4042162" y="844100"/>
            <a:ext cx="49380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00FF00"/>
                </a:highlight>
              </a:rPr>
              <a:t>∆ நாடாளுமன்ற</a:t>
            </a:r>
            <a:r>
              <a:rPr b="1" i="1" lang="en" sz="1600">
                <a:highlight>
                  <a:srgbClr val="00FF00"/>
                </a:highlight>
              </a:rPr>
              <a:t> இரு அவைகளின் கூட்டு கூட்டத்திற்குத் தலைமை வகிப்பார். அவர் ஒரு மசோதாவை நிதி மசோதாவா அல்லது சாதாரண மசோதாவா என தீர்மானிக்கும் அதிகாரம் பெற்றுள்ளார்.</a:t>
            </a:r>
            <a:endParaRPr b="1" i="1" sz="1600">
              <a:highlight>
                <a:srgbClr val="00FF00"/>
              </a:highlight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36495" l="10974" r="8568" t="41393"/>
          <a:stretch/>
        </p:blipFill>
        <p:spPr>
          <a:xfrm>
            <a:off x="750639" y="2279300"/>
            <a:ext cx="7642725" cy="286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/>
        </p:nvSpPr>
        <p:spPr>
          <a:xfrm>
            <a:off x="0" y="0"/>
            <a:ext cx="91440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274E13"/>
                </a:solidFill>
                <a:highlight>
                  <a:srgbClr val="FF00FF"/>
                </a:highlight>
              </a:rPr>
              <a:t>நாடாளுமன்றத்தின் அதிகாரங்கள் மற்றும் </a:t>
            </a:r>
            <a:endParaRPr b="1" sz="2200" u="sng">
              <a:solidFill>
                <a:srgbClr val="274E13"/>
              </a:solidFill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274E13"/>
                </a:solidFill>
                <a:highlight>
                  <a:srgbClr val="FF00FF"/>
                </a:highlight>
              </a:rPr>
              <a:t>செயல்பாடுகள்</a:t>
            </a:r>
            <a:endParaRPr b="1" sz="22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0" y="706800"/>
            <a:ext cx="3248100" cy="4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∆ இந்திய</a:t>
            </a: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 நாடாளுமன்றம் சட்டமியற்றுதல்,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நிர்வாகத்தினை மேற்பார்வையிடுதல், வரவு-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செலவு திட்டத்தினை நிறைவேற்றுதல், பொதுமக்கள் குறைகளைப் போக்குதல், மேலும்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வளர்ச்சித் திட்டங்கள், சர்வதேச உறவுகள்,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உள்நாட்டுக் கொள்கைகள் போன்றவைகளை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விவாதித்தல் என பல பணிகளைச் செய்கிறது.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3248100" y="706800"/>
            <a:ext cx="3648600" cy="4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FFFF"/>
                </a:highlight>
              </a:rPr>
              <a:t>∆ நாடாளுமன்றம்</a:t>
            </a:r>
            <a:r>
              <a:rPr b="1" i="1" lang="en" sz="1600">
                <a:highlight>
                  <a:srgbClr val="FFFFFF"/>
                </a:highlight>
              </a:rPr>
              <a:t> குடியரசுத் தலைவர் மீதான </a:t>
            </a:r>
            <a:endParaRPr b="1" i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FFFF"/>
                </a:highlight>
              </a:rPr>
              <a:t>அரசியல் குற்றச்சாட்டுகளை (Impeachment) </a:t>
            </a:r>
            <a:endParaRPr b="1" i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FFFF"/>
                </a:highlight>
              </a:rPr>
              <a:t>விசாரிக்கவும், உச்சநீதிமன்ற, உயர்நீதிமன்ற </a:t>
            </a:r>
            <a:endParaRPr b="1" i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FFFF"/>
                </a:highlight>
              </a:rPr>
              <a:t>நீதிபதிகள், தலைமை தேர்தல் ஆணையர், </a:t>
            </a:r>
            <a:endParaRPr b="1" i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FFFF"/>
                </a:highlight>
              </a:rPr>
              <a:t>இந்தியத் தலைமைக் கணக்கு </a:t>
            </a:r>
            <a:endParaRPr b="1" i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FFFF"/>
                </a:highlight>
              </a:rPr>
              <a:t>தணிக்கையாளர் ஆகியோரை அரசியலமைப்புச்</a:t>
            </a:r>
            <a:endParaRPr b="1" i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FFFF"/>
                </a:highlight>
              </a:rPr>
              <a:t>சட்ட விதிமுறைகளின்படி பதவி நீக்கம் </a:t>
            </a:r>
            <a:endParaRPr b="1" i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FFFFFF"/>
                </a:highlight>
              </a:rPr>
              <a:t>செய்யவும் அதிகாரம் பெற்றுள்ளது.</a:t>
            </a:r>
            <a:endParaRPr b="1" i="1" sz="1600">
              <a:highlight>
                <a:srgbClr val="FFFFFF"/>
              </a:highlight>
            </a:endParaRPr>
          </a:p>
        </p:txBody>
      </p:sp>
      <p:sp>
        <p:nvSpPr>
          <p:cNvPr id="226" name="Google Shape;226;p35"/>
          <p:cNvSpPr txBox="1"/>
          <p:nvPr/>
        </p:nvSpPr>
        <p:spPr>
          <a:xfrm flipH="1">
            <a:off x="6818825" y="706800"/>
            <a:ext cx="25299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0FF00"/>
                </a:solidFill>
                <a:highlight>
                  <a:srgbClr val="000000"/>
                </a:highlight>
              </a:rPr>
              <a:t>∆ மாநிலங்களின்</a:t>
            </a:r>
            <a:r>
              <a:rPr b="1" i="1" lang="en" sz="1600">
                <a:solidFill>
                  <a:srgbClr val="00FF00"/>
                </a:solidFill>
                <a:highlight>
                  <a:srgbClr val="000000"/>
                </a:highlight>
              </a:rPr>
              <a:t> எல்லைகளைமாற்றி அமைத்திட</a:t>
            </a:r>
            <a:endParaRPr b="1" i="1" sz="1600">
              <a:solidFill>
                <a:srgbClr val="00FF00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0FF00"/>
                </a:solidFill>
                <a:highlight>
                  <a:srgbClr val="000000"/>
                </a:highlight>
              </a:rPr>
              <a:t>நாடாளுமன்றதிற்கே அதிகாரம் உண்டு.</a:t>
            </a:r>
            <a:endParaRPr b="1" i="1" sz="1600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/>
        </p:nvSpPr>
        <p:spPr>
          <a:xfrm>
            <a:off x="0" y="0"/>
            <a:ext cx="9462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FF0000"/>
                </a:solidFill>
                <a:highlight>
                  <a:srgbClr val="000000"/>
                </a:highlight>
              </a:rPr>
              <a:t>2.5 இந்திய அரசின் தலைமை வழக்குரைஞர்</a:t>
            </a:r>
            <a:endParaRPr b="1" sz="2200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0" y="521400"/>
            <a:ext cx="94626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~ இந்திய</a:t>
            </a: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 அரசியலமைப்புச் சட்டப்பிரிவு 76 இந்திய அரசின் தலைமை வழக்குரைஞரை நியமிக்க வழிவகை செய்கிறது. இவர் நாட்டின்  உயர்ந்த சட்ட அதிகாரி ஆவார். இவர் குடியரசுத் தலைவரால் நியமிக்கப்படுகிறார். உச்ச நீதிமன்ற நீதிபதியாகத் தேவையான தகுதிகளை இவரும் கொண்டிருக்க வேண்டும்.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0" y="1956600"/>
            <a:ext cx="91440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274E13"/>
                </a:solidFill>
                <a:highlight>
                  <a:srgbClr val="FF00FF"/>
                </a:highlight>
              </a:rPr>
              <a:t>இந்திய அரசின் தலைமை வழக்குரைஞரின் </a:t>
            </a:r>
            <a:endParaRPr b="1" i="1" sz="2200">
              <a:solidFill>
                <a:srgbClr val="274E13"/>
              </a:solidFill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274E13"/>
                </a:solidFill>
                <a:highlight>
                  <a:srgbClr val="FF00FF"/>
                </a:highlight>
              </a:rPr>
              <a:t>அதிகாரங்கள் மற்றும் செயல்பாடுகள்</a:t>
            </a:r>
            <a:endParaRPr b="1" i="1" sz="2200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0" y="2708850"/>
            <a:ext cx="32301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CCCCCC"/>
                </a:highlight>
              </a:rPr>
              <a:t>சட்ட விவகாரங்கள் மீது இந்திய அரசாங்கத்திற்கு ஆலோசனை வழங்குவார். இந்தியாவில் உள்ள</a:t>
            </a:r>
            <a:endParaRPr b="1" i="1" sz="1600">
              <a:highlight>
                <a:srgbClr val="CC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CCCCCC"/>
                </a:highlight>
              </a:rPr>
              <a:t>அனைத்து நீதிமன்றங்களிலும் வழக்காடும் உரிமை இவருக்கு உண்டு.</a:t>
            </a:r>
            <a:endParaRPr b="1" i="1" sz="1600">
              <a:highlight>
                <a:srgbClr val="CCCCCC"/>
              </a:highlight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3185100" y="2833950"/>
            <a:ext cx="27738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CCCCCC"/>
                </a:highlight>
              </a:rPr>
              <a:t>நாடாளுமன்ற இரு அவைகளின் </a:t>
            </a:r>
            <a:endParaRPr b="1" i="1" sz="1600">
              <a:highlight>
                <a:srgbClr val="CC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CCCCCC"/>
                </a:highlight>
              </a:rPr>
              <a:t>செயல்முறைகளிலும் பேசுவதற்கும், பங்கு </a:t>
            </a:r>
            <a:endParaRPr b="1" i="1" sz="1600">
              <a:highlight>
                <a:srgbClr val="CC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CCCCCC"/>
                </a:highlight>
              </a:rPr>
              <a:t>கொள்ளுவதற்கும் இவருக்கு உரிமை உண்டு. </a:t>
            </a:r>
            <a:endParaRPr b="1" i="1" sz="1600">
              <a:highlight>
                <a:srgbClr val="CCCCCC"/>
              </a:highlight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5913900" y="2833950"/>
            <a:ext cx="32301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CCCCCC"/>
                </a:highlight>
              </a:rPr>
              <a:t>நாடாளுமன்ற உறுப்பினர் ஒருவருக்கு கிடைக்கக்கூடிய அனைத்து சலுகைகளையும், சட்ட விலக்களிப்புகளையும் </a:t>
            </a:r>
            <a:endParaRPr b="1" i="1" sz="1600">
              <a:highlight>
                <a:srgbClr val="CC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highlight>
                  <a:srgbClr val="CCCCCC"/>
                </a:highlight>
              </a:rPr>
              <a:t>இவரும் பெறுகிறார்.</a:t>
            </a:r>
            <a:endParaRPr b="1" i="1" sz="1600">
              <a:highlight>
                <a:srgbClr val="CCCCCC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0000"/>
                </a:solidFill>
                <a:highlight>
                  <a:srgbClr val="000000"/>
                </a:highlight>
              </a:rPr>
              <a:t>2.6 நீதித்துறை</a:t>
            </a:r>
            <a:endParaRPr b="1" sz="2400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0" y="550200"/>
            <a:ext cx="3259500" cy="29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  <a:highlight>
                  <a:srgbClr val="073763"/>
                </a:highlight>
              </a:rPr>
              <a:t>நடுவண் அரசாங்கத்தின் மூன்றாவது அங்கம் </a:t>
            </a:r>
            <a:endParaRPr b="1" i="1" sz="1800">
              <a:solidFill>
                <a:srgbClr val="FFFF00"/>
              </a:solidFill>
              <a:highlight>
                <a:srgbClr val="07376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  <a:highlight>
                  <a:srgbClr val="073763"/>
                </a:highlight>
              </a:rPr>
              <a:t>நீதித்துறை ஆகும். குடிமக்களின் உரிமைகளையும் </a:t>
            </a:r>
            <a:endParaRPr b="1" i="1" sz="1800">
              <a:solidFill>
                <a:srgbClr val="FFFF00"/>
              </a:solidFill>
              <a:highlight>
                <a:srgbClr val="07376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  <a:highlight>
                  <a:srgbClr val="073763"/>
                </a:highlight>
              </a:rPr>
              <a:t>சுதந்திரத்தையும் பாதுகாப்பதில் நீதித்துறை முக்கிய </a:t>
            </a:r>
            <a:endParaRPr b="1" i="1" sz="1800">
              <a:solidFill>
                <a:srgbClr val="FFFF00"/>
              </a:solidFill>
              <a:highlight>
                <a:srgbClr val="07376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  <a:highlight>
                  <a:srgbClr val="073763"/>
                </a:highlight>
              </a:rPr>
              <a:t>பங்கு வகிக்கிறது.</a:t>
            </a:r>
            <a:endParaRPr b="1" i="1" sz="1800">
              <a:solidFill>
                <a:srgbClr val="FFFF00"/>
              </a:solidFill>
              <a:highlight>
                <a:srgbClr val="073763"/>
              </a:highlight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3259383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FF00FF"/>
                </a:highlight>
              </a:rPr>
              <a:t>உச்சநீதிமன்றம்</a:t>
            </a:r>
            <a:endParaRPr b="1" sz="24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3259375" y="632250"/>
            <a:ext cx="61575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highlight>
                  <a:srgbClr val="00FFFF"/>
                </a:highlight>
              </a:rPr>
              <a:t>இந்திய அரசியலமைப்புச் சட்டத்தின் பாதுகாவலன் உச்சநீதிமன்றம் ஆகும். நடுவண், மாநில அரசுகளின் சட்டமன்ற, நிர்வாகப் பிரிவுகளிலிருந்து நீதித்துறை தன்னாட்சி பெற்று விளங்குகிறது.குடிமக்களின் உரிமைகளையும்,</a:t>
            </a:r>
            <a:endParaRPr b="1" i="1" sz="18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highlight>
                  <a:srgbClr val="00FFFF"/>
                </a:highlight>
              </a:rPr>
              <a:t>சுதந்திரத்தையும்</a:t>
            </a:r>
            <a:r>
              <a:rPr b="1" i="1" lang="en" sz="1800">
                <a:highlight>
                  <a:srgbClr val="00FFFF"/>
                </a:highlight>
              </a:rPr>
              <a:t> பாதுகாப்பதில் நீதித்துறை முக்கிய பங்கு வகிக்கிறது.</a:t>
            </a:r>
            <a:endParaRPr b="1" i="1" sz="1800">
              <a:highlight>
                <a:srgbClr val="00FFFF"/>
              </a:highlight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3167425" y="3006000"/>
            <a:ext cx="63414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highlight>
                  <a:srgbClr val="00FFFF"/>
                </a:highlight>
              </a:rPr>
              <a:t>உச்ச நீதிமன்றத்தின் நிரந்தர </a:t>
            </a:r>
            <a:endParaRPr b="1" i="1" sz="18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highlight>
                  <a:srgbClr val="00FFFF"/>
                </a:highlight>
              </a:rPr>
              <a:t>தலைமையிடம் புதுதில்லியில் உள்ளது. எனினும் இந்தியக் குடியரசுத் தலைவரின் இசைவு பெற்று இந்தியத் தலைமை நீதிபதியின் முடிவின்படி வேறு எந்த மாநிலத்திலும் அல்லது எந்த ஒரு இடத்திலும் இந்நீதிமன்ற அமர்வு அமையலாம்.</a:t>
            </a:r>
            <a:endParaRPr b="1" i="1" sz="18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/>
        </p:nvSpPr>
        <p:spPr>
          <a:xfrm>
            <a:off x="0" y="0"/>
            <a:ext cx="8916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FF00FF"/>
                </a:highlight>
              </a:rPr>
              <a:t>உச்ச நீதிமன்றத்தின் அமைப்பு</a:t>
            </a:r>
            <a:endParaRPr b="1" sz="24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251" name="Google Shape;251;p38"/>
          <p:cNvSpPr txBox="1"/>
          <p:nvPr/>
        </p:nvSpPr>
        <p:spPr>
          <a:xfrm flipH="1" rot="-347">
            <a:off x="8" y="550643"/>
            <a:ext cx="8916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00"/>
                </a:solidFill>
                <a:highlight>
                  <a:srgbClr val="073763"/>
                </a:highlight>
              </a:rPr>
              <a:t>~ உச்ச</a:t>
            </a:r>
            <a:r>
              <a:rPr b="1" i="1" lang="en" sz="1800">
                <a:solidFill>
                  <a:srgbClr val="FF0000"/>
                </a:solidFill>
                <a:highlight>
                  <a:srgbClr val="073763"/>
                </a:highlight>
              </a:rPr>
              <a:t> நீதிமன்றம் ஒரு தலைமை நீதிபதி உட்பட 34 நீதிபதிகளைக் கொண்டுள்ளது.</a:t>
            </a:r>
            <a:endParaRPr b="1" i="1" sz="1800">
              <a:solidFill>
                <a:srgbClr val="FF0000"/>
              </a:solidFill>
              <a:highlight>
                <a:srgbClr val="073763"/>
              </a:highlight>
            </a:endParaRPr>
          </a:p>
        </p:txBody>
      </p:sp>
      <p:sp>
        <p:nvSpPr>
          <p:cNvPr id="252" name="Google Shape;252;p38"/>
          <p:cNvSpPr txBox="1"/>
          <p:nvPr/>
        </p:nvSpPr>
        <p:spPr>
          <a:xfrm flipH="1">
            <a:off x="-125" y="1293900"/>
            <a:ext cx="8052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FF00FF"/>
                </a:highlight>
              </a:rPr>
              <a:t>நீதிபதிகள் நியமனம்</a:t>
            </a:r>
            <a:endParaRPr b="1" sz="24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-9" y="1844100"/>
            <a:ext cx="91440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highlight>
                  <a:srgbClr val="B7B7B7"/>
                </a:highlight>
              </a:rPr>
              <a:t>~ இந்திய</a:t>
            </a:r>
            <a:r>
              <a:rPr b="1" i="1" lang="en" sz="1800">
                <a:highlight>
                  <a:srgbClr val="B7B7B7"/>
                </a:highlight>
              </a:rPr>
              <a:t> உச்ச நீதிமன்ற தலைமை நீதிபதியைக் குடியரசுத் தலைவர் நியமிக்கிறார். மற்ற நீதிபதிகளைத் தலைமை நீதிபதியைத் </a:t>
            </a:r>
            <a:endParaRPr b="1" i="1" sz="1800"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highlight>
                  <a:srgbClr val="B7B7B7"/>
                </a:highlight>
              </a:rPr>
              <a:t>தலைவராகக் கொண்ட மூத்த நீதிபதிகள் குழுவின்</a:t>
            </a:r>
            <a:endParaRPr b="1" i="1" sz="1800"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highlight>
                  <a:srgbClr val="B7B7B7"/>
                </a:highlight>
              </a:rPr>
              <a:t>ஆலோசனையுடன்</a:t>
            </a:r>
            <a:r>
              <a:rPr b="1" i="1" lang="en" sz="1800">
                <a:highlight>
                  <a:srgbClr val="B7B7B7"/>
                </a:highlight>
              </a:rPr>
              <a:t> குடியரசுத் தலைவர் நியமிக்கிறார்.</a:t>
            </a:r>
            <a:endParaRPr b="1" i="1" sz="1800">
              <a:highlight>
                <a:srgbClr val="B7B7B7"/>
              </a:highlight>
            </a:endParaRPr>
          </a:p>
        </p:txBody>
      </p:sp>
      <p:pic>
        <p:nvPicPr>
          <p:cNvPr id="254" name="Google Shape;254;p38"/>
          <p:cNvPicPr preferRelativeResize="0"/>
          <p:nvPr/>
        </p:nvPicPr>
        <p:blipFill rotWithShape="1">
          <a:blip r:embed="rId3">
            <a:alphaModFix/>
          </a:blip>
          <a:srcRect b="56905" l="11966" r="9614" t="24769"/>
          <a:stretch/>
        </p:blipFill>
        <p:spPr>
          <a:xfrm>
            <a:off x="373275" y="3144599"/>
            <a:ext cx="8397451" cy="199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/>
        </p:nvSpPr>
        <p:spPr>
          <a:xfrm>
            <a:off x="0" y="0"/>
            <a:ext cx="47949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274E13"/>
                </a:solidFill>
                <a:highlight>
                  <a:srgbClr val="FF00FF"/>
                </a:highlight>
              </a:rPr>
              <a:t>உச்சநீதிமன்ற நீதிபதிக்கான தகுதிகள்</a:t>
            </a:r>
            <a:endParaRPr b="1" sz="22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pic>
        <p:nvPicPr>
          <p:cNvPr id="260" name="Google Shape;260;p39"/>
          <p:cNvPicPr preferRelativeResize="0"/>
          <p:nvPr/>
        </p:nvPicPr>
        <p:blipFill rotWithShape="1">
          <a:blip r:embed="rId3">
            <a:alphaModFix/>
          </a:blip>
          <a:srcRect b="33719" l="6949" r="8297" t="50173"/>
          <a:stretch/>
        </p:blipFill>
        <p:spPr>
          <a:xfrm>
            <a:off x="0" y="858000"/>
            <a:ext cx="4358175" cy="14891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1" name="Google Shape;261;p39"/>
          <p:cNvPicPr preferRelativeResize="0"/>
          <p:nvPr/>
        </p:nvPicPr>
        <p:blipFill rotWithShape="1">
          <a:blip r:embed="rId4">
            <a:alphaModFix/>
          </a:blip>
          <a:srcRect b="42729" l="5699" r="8212" t="25311"/>
          <a:stretch/>
        </p:blipFill>
        <p:spPr>
          <a:xfrm>
            <a:off x="0" y="2347125"/>
            <a:ext cx="4358175" cy="28421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p39"/>
          <p:cNvSpPr txBox="1"/>
          <p:nvPr/>
        </p:nvSpPr>
        <p:spPr>
          <a:xfrm flipH="1" rot="430">
            <a:off x="4358175" y="185"/>
            <a:ext cx="47949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274E13"/>
                </a:solidFill>
                <a:highlight>
                  <a:srgbClr val="FF00FF"/>
                </a:highlight>
              </a:rPr>
              <a:t>உச்ச நீதிமன்றத்தின் அதிகாரங்களும், பணிகளும்</a:t>
            </a:r>
            <a:endParaRPr b="1" sz="22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4572000" y="1093600"/>
            <a:ext cx="4581000" cy="405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(அ) தனக்கேயுரிய நீதி வரையறை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(ஆ) மேல்முறையீட்டு நீதிவரையறை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(இ) ஆலோசனை நீதிவரையறை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(ஈ) இதர நீதிவரையறை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(உ) நீதிப்புனராய்வு.</a:t>
            </a:r>
            <a:endParaRPr b="1" i="1"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00" y="0"/>
            <a:ext cx="8033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75" y="0"/>
            <a:ext cx="77201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43617" l="5695" r="3757" t="27875"/>
          <a:stretch/>
        </p:blipFill>
        <p:spPr>
          <a:xfrm>
            <a:off x="263875" y="0"/>
            <a:ext cx="8625374" cy="5143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0" y="0"/>
            <a:ext cx="883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0000"/>
                </a:solidFill>
                <a:highlight>
                  <a:srgbClr val="000000"/>
                </a:highlight>
              </a:rPr>
              <a:t>2.1 இந்தியக் குடியரசுத் தலைவர்</a:t>
            </a:r>
            <a:endParaRPr b="1" sz="3000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0" y="646500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  <a:highlight>
                  <a:srgbClr val="0000FF"/>
                </a:highlight>
              </a:rPr>
              <a:t>நடுவண் அரசின் நிர்வாகத் தலைவர் குடியரசுத் தலைவர் ஆவார். அவர் பெயரளவில் நிர்வாக அதிகாரம் பெற்றவர்</a:t>
            </a:r>
            <a:r>
              <a:rPr b="1" i="1" lang="en" sz="2000">
                <a:solidFill>
                  <a:srgbClr val="FFFF00"/>
                </a:solidFill>
                <a:highlight>
                  <a:srgbClr val="0000FF"/>
                </a:highlight>
              </a:rPr>
              <a:t> ஆவார்</a:t>
            </a:r>
            <a:r>
              <a:rPr b="1" i="1" lang="en" sz="2000">
                <a:solidFill>
                  <a:srgbClr val="FFFF00"/>
                </a:solidFill>
                <a:highlight>
                  <a:srgbClr val="0000FF"/>
                </a:highlight>
              </a:rPr>
              <a:t>. அவர் இந்தியாவின் முதல் குடிமகன் ஆவார். அவர் முப்படைகளின் தலைமை தளபதியாகச் செயல்படுகிறார்.(சட்டப்பிரிவு 53).</a:t>
            </a:r>
            <a:endParaRPr b="1" i="1" sz="200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7740" l="0" r="0" t="18185"/>
          <a:stretch/>
        </p:blipFill>
        <p:spPr>
          <a:xfrm>
            <a:off x="0" y="2370300"/>
            <a:ext cx="6677025" cy="27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7025" y="2370300"/>
            <a:ext cx="2466975" cy="27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49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0" y="0"/>
            <a:ext cx="9144000" cy="52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274E13"/>
                </a:solidFill>
                <a:highlight>
                  <a:srgbClr val="00FFFF"/>
                </a:highlight>
              </a:rPr>
              <a:t>தேர்தலில் போட்டியிடுவதற்கான தகுதிகள்</a:t>
            </a:r>
            <a:endParaRPr b="1" i="1" sz="2000">
              <a:solidFill>
                <a:srgbClr val="FF00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∆இந்தியக்</a:t>
            </a: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 குடிமகனாக இருத்தல் வேண்டும்.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∆35 வயது பூர்த்தி அடைந்தவராக இருத்தல் வேண்டும்.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∆நடுவண் அரசிலோ, மாநில அரசிலோ அல்லது  உள்ளாட்சி      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  அமைப்புகளிலோ ஊதியம் பெறும் பதவியில் இருத்தல் கூடாது.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∆</a:t>
            </a: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மக்களவை</a:t>
            </a: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 உறுப்பினராவதற்கான தகுதியினைப்   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  பெற்றிருத்தல் வேண்டும்.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∆</a:t>
            </a: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அவரின்</a:t>
            </a: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 பெயரைக் குடியரசுத் தலைவரைத் தேர்ந்தெடுக்கும்  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  வாக்காளர் குழுமத்திலுள்ள பத்து வாக்காளர்கள் முன்மொழியவும் மேலும் பத்து வாக்காளர்கள் வழிமொழியவும் வேண்டும்.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∆குடியரசுத் தலைவர் பாராளுமன்ற உறுப்பினராகவோ   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00FF"/>
                </a:solidFill>
                <a:highlight>
                  <a:srgbClr val="00FF00"/>
                </a:highlight>
              </a:rPr>
              <a:t>  அல்லது சட்டமன்ற உறுப்பினராகவோ பதவி வகிக்கக் கூடாது.</a:t>
            </a:r>
            <a:endParaRPr b="1" i="1" sz="1800">
              <a:solidFill>
                <a:srgbClr val="FF00FF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0" y="0"/>
            <a:ext cx="7824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274E13"/>
                </a:solidFill>
                <a:highlight>
                  <a:srgbClr val="00FFFF"/>
                </a:highlight>
              </a:rPr>
              <a:t>குடியரசுத் தலைவருக்கானத் தேர்தல்</a:t>
            </a:r>
            <a:endParaRPr b="1" sz="2200" u="sng">
              <a:solidFill>
                <a:srgbClr val="274E13"/>
              </a:solidFill>
              <a:highlight>
                <a:srgbClr val="00FFFF"/>
              </a:highlight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0" y="878288"/>
            <a:ext cx="91440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FFFF00"/>
                </a:solidFill>
                <a:highlight>
                  <a:srgbClr val="000000"/>
                </a:highlight>
              </a:rPr>
              <a:t>∆ குடியரசுத்</a:t>
            </a:r>
            <a:r>
              <a:rPr b="1" i="1" lang="en" sz="2200">
                <a:solidFill>
                  <a:srgbClr val="FFFF00"/>
                </a:solidFill>
                <a:highlight>
                  <a:srgbClr val="000000"/>
                </a:highlight>
              </a:rPr>
              <a:t> தலைவர், ஒற்றை மாற்று வாக்கு </a:t>
            </a:r>
            <a:endParaRPr b="1" i="1" sz="2200">
              <a:solidFill>
                <a:srgbClr val="FFFF00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FFFF00"/>
                </a:solidFill>
                <a:highlight>
                  <a:srgbClr val="000000"/>
                </a:highlight>
              </a:rPr>
              <a:t>மூலம் விகிதாச்சார பிரதிநிதித்துவத்தின் படி வாக்காளர் குழுமத்தால் தேர்ந்தெடுக்கப்படுகிறார்.</a:t>
            </a:r>
            <a:endParaRPr b="1" i="1" sz="22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-7" y="2430100"/>
            <a:ext cx="91440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FFFF00"/>
                </a:solidFill>
                <a:highlight>
                  <a:srgbClr val="000000"/>
                </a:highlight>
              </a:rPr>
              <a:t>∆ குடியரசுத்</a:t>
            </a:r>
            <a:r>
              <a:rPr b="1" i="1" lang="en" sz="2200">
                <a:solidFill>
                  <a:srgbClr val="FFFF00"/>
                </a:solidFill>
                <a:highlight>
                  <a:srgbClr val="000000"/>
                </a:highlight>
              </a:rPr>
              <a:t> தலைவராகத் தேர்ந்தெடுக்கப்பட்ட ஒருவருக்கு உச்சநீதிமன்ற தலைமை நீதிபதி பதவியேற்பு உறுதிமொழி செய்து வைக்கிறார். குடியரசுத் தலைவரின் பதவிக்காலம் ஐந்து ஆண்டுகளாகும்.அவர் மீண்டும் தேர்ந்தெடுக்கப்பட தகுதி உடையவர்</a:t>
            </a:r>
            <a:r>
              <a:rPr b="1" i="1" lang="en" sz="2200">
                <a:solidFill>
                  <a:srgbClr val="FFFF00"/>
                </a:solidFill>
                <a:highlight>
                  <a:srgbClr val="000000"/>
                </a:highlight>
              </a:rPr>
              <a:t> ஆவார்</a:t>
            </a:r>
            <a:r>
              <a:rPr b="1" i="1" lang="en" sz="2200">
                <a:solidFill>
                  <a:srgbClr val="FFFF00"/>
                </a:solidFill>
                <a:highlight>
                  <a:srgbClr val="000000"/>
                </a:highlight>
              </a:rPr>
              <a:t>.</a:t>
            </a:r>
            <a:endParaRPr b="1" i="1" sz="22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0" y="0"/>
            <a:ext cx="7497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00FFFF"/>
                </a:highlight>
              </a:rPr>
              <a:t>குடியரசுத் தலைவரின் அதிகாரங்கள்</a:t>
            </a:r>
            <a:endParaRPr b="1" sz="2400" u="sng">
              <a:solidFill>
                <a:srgbClr val="274E13"/>
              </a:solidFill>
              <a:highlight>
                <a:srgbClr val="00FFFF"/>
              </a:highlight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909850" y="888650"/>
            <a:ext cx="7788300" cy="4254900"/>
          </a:xfrm>
          <a:prstGeom prst="flowChartMagnetic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783F04"/>
                </a:solidFill>
              </a:rPr>
              <a:t>அ.நிர்வாக அதிகாரங்கள்</a:t>
            </a:r>
            <a:endParaRPr b="1" i="1"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783F04"/>
                </a:solidFill>
              </a:rPr>
              <a:t>ஆ.நாடாளுமன்ற அதிகாரங்கள்</a:t>
            </a:r>
            <a:endParaRPr b="1" i="1"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783F04"/>
                </a:solidFill>
              </a:rPr>
              <a:t>இ.நிதி அதிகாரங்கள்</a:t>
            </a:r>
            <a:endParaRPr b="1" i="1"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783F04"/>
                </a:solidFill>
              </a:rPr>
              <a:t>ஈ.நீதி அதிகாரங்கள்</a:t>
            </a:r>
            <a:endParaRPr b="1" i="1"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783F04"/>
                </a:solidFill>
              </a:rPr>
              <a:t>உ.இராணுவ அதிகாரங்கள்</a:t>
            </a:r>
            <a:endParaRPr b="1" i="1"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783F04"/>
                </a:solidFill>
              </a:rPr>
              <a:t>ஊ.இராஜதந்திர அதிகாரங்கள்</a:t>
            </a:r>
            <a:endParaRPr b="1" i="1"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783F04"/>
                </a:solidFill>
              </a:rPr>
              <a:t>எ.நெருக்கடி நிலை</a:t>
            </a:r>
            <a:endParaRPr b="1" i="1"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783F04"/>
                </a:solidFill>
              </a:rPr>
              <a:t>அதிகாரங்கள்.</a:t>
            </a:r>
            <a:endParaRPr b="1" i="1" sz="2200">
              <a:solidFill>
                <a:srgbClr val="783F0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21241" l="3563" r="3869" t="32960"/>
          <a:stretch/>
        </p:blipFill>
        <p:spPr>
          <a:xfrm>
            <a:off x="900750" y="0"/>
            <a:ext cx="7600376" cy="5143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0" y="0"/>
            <a:ext cx="714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solidFill>
                  <a:srgbClr val="FF0000"/>
                </a:solidFill>
                <a:highlight>
                  <a:srgbClr val="000000"/>
                </a:highlight>
              </a:rPr>
              <a:t>2.2 துணைக் குடியரசுத் தலைவர்</a:t>
            </a:r>
            <a:endParaRPr b="1" sz="2600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163773" y="588604"/>
            <a:ext cx="91440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1C4587"/>
                </a:solidFill>
                <a:highlight>
                  <a:srgbClr val="CC4125"/>
                </a:highlight>
              </a:rPr>
              <a:t>63வது பிரிவின் படி  நாட்டின் இரண்டாவது உயர்ந்த பதவியைத் துணைக் குடியரசுத் தலைவர் வகிக்கிறார். </a:t>
            </a:r>
            <a:endParaRPr b="1" i="1" sz="1800">
              <a:solidFill>
                <a:srgbClr val="1C4587"/>
              </a:solidFill>
              <a:highlight>
                <a:srgbClr val="CC412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1C4587"/>
                </a:solidFill>
                <a:highlight>
                  <a:srgbClr val="CC4125"/>
                </a:highlight>
              </a:rPr>
              <a:t>அலுவலக முன்னுரிமையின் படி குடியரசுத் தலைவருக்கு அடுத்த தர நிலையில் இவர் உள்ளார்.</a:t>
            </a:r>
            <a:endParaRPr b="1" i="1" sz="1800">
              <a:solidFill>
                <a:srgbClr val="1C4587"/>
              </a:solidFill>
              <a:highlight>
                <a:srgbClr val="CC4125"/>
              </a:highlight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0" y="188910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74E13"/>
                </a:solidFill>
                <a:highlight>
                  <a:srgbClr val="FF00FF"/>
                </a:highlight>
              </a:rPr>
              <a:t>தேர்தலில் போட்டியிடுவதற்கான தகுதிகள்</a:t>
            </a:r>
            <a:endParaRPr b="1" sz="2400" u="sng">
              <a:solidFill>
                <a:srgbClr val="274E13"/>
              </a:solidFill>
              <a:highlight>
                <a:srgbClr val="FF00FF"/>
              </a:highlight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127346" y="2571750"/>
            <a:ext cx="88893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✓ இந்தியக்</a:t>
            </a: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 குடிமகனாக இருத்தல் வேண்டும்.</a:t>
            </a:r>
            <a:endParaRPr b="1" i="1" sz="1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✓ 35 வயது பூர்த்தி அடைந்தவராக இருத்தல் வேண்டும்.</a:t>
            </a:r>
            <a:endParaRPr b="1" i="1" sz="1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✓ நடுவண் அரசிலோ, மாநில அரசிலோ அல்லது உள்ளாட்சி      </a:t>
            </a:r>
            <a:endParaRPr b="1" i="1" sz="1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    அமைப்புகளிலோ ஊதியம் பெறும் பதவியில் இருத்தல் கூடாது.</a:t>
            </a:r>
            <a:endParaRPr b="1" i="1" sz="1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✓ மாநிலங்களவை உறுப்பினராவதற்கான மற்ற தகுதிகளைப்      </a:t>
            </a:r>
            <a:endParaRPr b="1" i="1" sz="1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highlight>
                  <a:srgbClr val="000000"/>
                </a:highlight>
              </a:rPr>
              <a:t>    பெற்றிருத்தல் வேண்டும்.</a:t>
            </a:r>
            <a:endParaRPr b="1" i="1"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