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Average"/>
      <p:regular r:id="rId34"/>
    </p:embeddedFont>
    <p:embeddedFont>
      <p:font typeface="Oswald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Oswald-regular.fntdata"/><Relationship Id="rId12" Type="http://schemas.openxmlformats.org/officeDocument/2006/relationships/slide" Target="slides/slide7.xml"/><Relationship Id="rId34" Type="http://schemas.openxmlformats.org/officeDocument/2006/relationships/font" Target="fonts/Averag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swa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38b7733fecd6764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38b7733fecd6764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401ee498ffb2b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9401ee498ffb2b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782908f230e523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782908f230e523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782908f230e523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782908f230e523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782908f230e5234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782908f230e523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782908f230e5234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782908f230e5234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782908f230e5234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782908f230e5234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782908f230e5234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782908f230e5234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782908f230e5234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782908f230e5234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782908f230e5234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782908f230e5234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782908f230e5234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782908f230e5234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38b7733fecd6764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38b7733fecd676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782908f230e5234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782908f230e5234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782908f230e5234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782908f230e5234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782908f230e5234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782908f230e5234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38b7733fecd676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38b7733fecd676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38b7733fecd6764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38b7733fecd676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38b7733fecd676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38b7733fecd676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38b7733fecd6764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38b7733fecd6764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ecad87317f54e2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ecad87317f54e2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38b7733fecd6764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38b7733fecd6764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38b7733fecd6764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38b7733fecd6764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401ee498ffb2b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401ee498ffb2b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401ee498ffb2b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401ee498ffb2b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401ee498ffb2b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401ee498ffb2b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401ee498ffb2b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401ee498ffb2b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5af8f51bb251f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5af8f51bb251f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401ee498ffb2b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401ee498ffb2b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2.png"/><Relationship Id="rId6" Type="http://schemas.openxmlformats.org/officeDocument/2006/relationships/image" Target="../media/image6.jp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/>
        </p:nvSpPr>
        <p:spPr>
          <a:xfrm>
            <a:off x="727880" y="160133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வணக்கம்.</a:t>
            </a:r>
            <a:endParaRPr b="1" sz="24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59525" y="229665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</a:rPr>
              <a:t>3.3 மாநில</a:t>
            </a:r>
            <a:r>
              <a:rPr b="1" lang="en" sz="2400" u="sng">
                <a:solidFill>
                  <a:srgbClr val="FFFFFF"/>
                </a:solidFill>
              </a:rPr>
              <a:t> அரசு</a:t>
            </a:r>
            <a:endParaRPr b="1" sz="2400" u="sng">
              <a:solidFill>
                <a:srgbClr val="FFFFFF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91175" y="4035164"/>
            <a:ext cx="35367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சமூக அறிவியல் (குடிமையியல்) (10).</a:t>
            </a:r>
            <a:endParaRPr b="1" sz="24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875" y="3842750"/>
            <a:ext cx="2918349" cy="13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875" y="1921375"/>
            <a:ext cx="2497776" cy="18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6225" y="3842750"/>
            <a:ext cx="2497775" cy="13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5650" y="1921375"/>
            <a:ext cx="2918349" cy="18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7875" y="0"/>
            <a:ext cx="5416125" cy="1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/>
        </p:nvSpPr>
        <p:spPr>
          <a:xfrm>
            <a:off x="0" y="0"/>
            <a:ext cx="85617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highlight>
                  <a:srgbClr val="000000"/>
                </a:highlight>
              </a:rPr>
              <a:t>முதலமைச்சரின் நியமனம்</a:t>
            </a:r>
            <a:endParaRPr b="1" sz="2400" u="sng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0" y="915900"/>
            <a:ext cx="88575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~</a:t>
            </a:r>
            <a:r>
              <a:rPr b="1" i="1" lang="en" sz="2000">
                <a:solidFill>
                  <a:srgbClr val="00FFFF"/>
                </a:solidFill>
              </a:rPr>
              <a:t>தேர்தலில் பெரும்பான்மைப் பெற்றக் கட்சியைச் சேர்ந்த ஒருவரை முதலமைச்சராக மாநில ஆளுநர் நியமனம் </a:t>
            </a:r>
            <a:endParaRPr b="1" i="1" sz="20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செய்கிறார். முதலமைச்சரின் பதவிக்காலம் </a:t>
            </a:r>
            <a:endParaRPr b="1" i="1" sz="20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நிர்ணயிக்கப்பட்ட ஒன்றல்ல.</a:t>
            </a:r>
            <a:endParaRPr b="1" i="1" sz="20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சட்டமன்றத்தில் எப்பொழுது</a:t>
            </a:r>
            <a:r>
              <a:rPr b="1" i="1" lang="en" sz="2000">
                <a:solidFill>
                  <a:srgbClr val="00FFFF"/>
                </a:solidFill>
              </a:rPr>
              <a:t> அவர் பெரும்பான்மையை இழக்கிறாரோ அப்பொழுது தனது பதவியை இராஜினாமா </a:t>
            </a:r>
            <a:endParaRPr b="1" i="1" sz="20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செய்கிறார். சட்டமன்றத்தில் மற்ற உறுப்பினர்களின் </a:t>
            </a:r>
            <a:endParaRPr b="1" i="1" sz="20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பதவிக்காலம் போலவே முதலமைச்சரின் பதவிக்காலமும் 5 ஆண்டுகள் ஆகும்.</a:t>
            </a:r>
            <a:endParaRPr b="1" i="1" sz="20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highlight>
                  <a:srgbClr val="000000"/>
                </a:highlight>
              </a:rPr>
              <a:t>முதலமைச்சரின் அதிகாரங்கள் மற்றும் பணிகள்</a:t>
            </a:r>
            <a:endParaRPr b="1" sz="2400" u="sng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718774" y="784250"/>
            <a:ext cx="7979400" cy="3590400"/>
          </a:xfrm>
          <a:prstGeom prst="trapezoid">
            <a:avLst>
              <a:gd fmla="val 25000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660000"/>
                </a:solidFill>
              </a:rPr>
              <a:t>அ.அமைச்சரவை தொடர்பானவை</a:t>
            </a:r>
            <a:endParaRPr b="1" i="1" sz="2200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660000"/>
                </a:solidFill>
              </a:rPr>
              <a:t>ஆ.ஆளுநர் தொடர்பானவை</a:t>
            </a:r>
            <a:endParaRPr b="1" i="1" sz="2200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660000"/>
                </a:solidFill>
              </a:rPr>
              <a:t>இ.சட்டமன்றம் தொடர்பானவை.</a:t>
            </a:r>
            <a:endParaRPr b="1" i="1" sz="2200">
              <a:solidFill>
                <a:srgbClr val="66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highlight>
                  <a:srgbClr val="000000"/>
                </a:highlight>
              </a:rPr>
              <a:t>அமைச்சரவை</a:t>
            </a:r>
            <a:endParaRPr b="1" sz="2400" u="sng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40" name="Google Shape;140;p24"/>
          <p:cNvSpPr/>
          <p:nvPr/>
        </p:nvSpPr>
        <p:spPr>
          <a:xfrm>
            <a:off x="-75" y="550200"/>
            <a:ext cx="8971200" cy="4593300"/>
          </a:xfrm>
          <a:prstGeom prst="trapezoid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    அமைச்சரவை மாநில சட்டமன்றத்திற்குக்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   கூட்டாகப் பொறுப்பானது. அமைச்சரவைக்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  குழுவின் அமைச்சர்கள் அனைவரும் சட்டமன்ற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  உறுப்பினர்களாக இருக்க வேண்டும்.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சட்டமன்றத்தில் நம்பிக்கையில்லா தீர்மானம் கொண்டு வந்து நிறைவேற்றப்பட்டால் மாநில அமைச்சரவை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இராஜினாமா செய்ய வேண்டும்.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அரசியலமைப்பு சட்டப்பிரிவு 163 ஆளுநருக்கு 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ஆலோசனைகள் வழங்க அமைச்சரவை(ச.பிரிவு 163)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முதலமைச்சரை தலைவராகக் கொண்ட அமைச்சரவை ஆளுநருக்கு தேவைப்படும் பொழுது உதவி செய்யவும் ஆலோசனை வழங்குதல்(ச.பிரிவு 163(1).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/>
        </p:nvSpPr>
        <p:spPr>
          <a:xfrm>
            <a:off x="1237500" y="0"/>
            <a:ext cx="79065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980000"/>
                </a:solidFill>
                <a:highlight>
                  <a:srgbClr val="E06666"/>
                </a:highlight>
              </a:rPr>
              <a:t>அமைச்சர்களுடனான மற்ற விதிகள்</a:t>
            </a:r>
            <a:endParaRPr b="1" sz="2400" u="sng">
              <a:solidFill>
                <a:srgbClr val="980000"/>
              </a:solidFill>
              <a:highlight>
                <a:srgbClr val="E06666"/>
              </a:highlight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0" y="-3027031"/>
            <a:ext cx="91440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00FF00"/>
              </a:solidFill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2" y="775150"/>
            <a:ext cx="9144000" cy="3590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274E13"/>
                </a:solidFill>
              </a:rPr>
              <a:t>~ சட்டப்பிரிவு 164(1), ஆளுநரால் முதலமைச்சர்</a:t>
            </a:r>
            <a:endParaRPr b="1" i="1" sz="22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274E13"/>
                </a:solidFill>
              </a:rPr>
              <a:t>நியமிக்கப்படுவதைக் கூறுகிறது.</a:t>
            </a:r>
            <a:endParaRPr b="1" i="1" sz="22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274E13"/>
                </a:solidFill>
              </a:rPr>
              <a:t>~ முதலமைச்சர் உட்பட மொத்த அமைச்சர்களின் எண்ணிக்கை மொத்த உறுப்பினர்களின் எண்ணிக்கையில் 15 விழுக்காட்டை தாண்டக்கூடாது என சட்டப்பிரிவு 164 (1A) கூறுகிறது.</a:t>
            </a:r>
            <a:endParaRPr b="1" i="1" sz="22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980000"/>
                </a:solidFill>
                <a:highlight>
                  <a:srgbClr val="E06666"/>
                </a:highlight>
              </a:rPr>
              <a:t>அமைச்சரவையின் அதிகாரங்கள் மற்றும் பணிகள்</a:t>
            </a:r>
            <a:endParaRPr b="1" sz="2400" u="sng">
              <a:solidFill>
                <a:srgbClr val="980000"/>
              </a:solidFill>
              <a:highlight>
                <a:srgbClr val="E06666"/>
              </a:highlight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0" y="550200"/>
            <a:ext cx="44037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1.</a:t>
            </a: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மாநில அரசிற்கான கொள்கைகளை உருவாக்கி 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அவற்றை திறம்பட நடைமுறைப்படுத்துகிறது.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2.சட்டமன்ற நிகழ்ச்சிகளை முடிவு செய்து அனைத்து முக்கியமான மசோதாக்களுக்கும் 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ஆதரவளிக்கிறது.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3.நிதிக்கொள்கையைக் கட்டுப்படுத்துவதுடன் 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மாநில பொது நலனுக்கான வரிக்கொள்கையை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முடிவு செய்கிறது.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4.முக்கியமான துறைத் தலைவர்களின் 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நியமனங்களைச் செய்கிறது.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4007900" y="550200"/>
            <a:ext cx="51360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5.</a:t>
            </a: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மற்ற மாநிலங்களுடன் பேச்சுவார்த்தை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நடத்தி பிரச்சினைகளைத் தீர்க்க முயற்சி 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மேற்கொள்கிறது.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6.மாநிலத்திற்கான செலவுகளைச் சமாளிக்க திட்ட அறிக்கையை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உருவாக்குகிறது</a:t>
            </a: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.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7.ஒரு மசோதா சட்டமன்றத்தில்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அறிமுகப்படுத்தப்படும் போது அது சாதாரண மசோதாவா அல்லது நிதி மசோதாவா என்று தீர்மானிக்கிறது.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8.அமைச்சரவையின் ஒவ்வொரு அமைச்சரின் பணிகளைக் கட்டுப்படுத்தி, கண்காணித்து ஒருங்கிணைக்கின்றது.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9.ஆண்டு வரவு-செலவு திட்டம் (Budget) 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00"/>
                </a:solidFill>
                <a:highlight>
                  <a:srgbClr val="0000FF"/>
                </a:highlight>
              </a:rPr>
              <a:t>அமைச்சரவையால் இறுதி செய்யப்படுகிறது.</a:t>
            </a:r>
            <a:endParaRPr b="1" i="1" sz="1600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  <p:cxnSp>
        <p:nvCxnSpPr>
          <p:cNvPr id="155" name="Google Shape;155;p26"/>
          <p:cNvCxnSpPr/>
          <p:nvPr/>
        </p:nvCxnSpPr>
        <p:spPr>
          <a:xfrm>
            <a:off x="4014205" y="550208"/>
            <a:ext cx="7200" cy="4476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/>
        </p:nvSpPr>
        <p:spPr>
          <a:xfrm>
            <a:off x="0" y="0"/>
            <a:ext cx="68511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highlight>
                  <a:srgbClr val="FFFFFF"/>
                </a:highlight>
              </a:rPr>
              <a:t>3.3 மாநில சட்டமன்றம்</a:t>
            </a:r>
            <a:endParaRPr b="1" sz="2400" u="sng">
              <a:highlight>
                <a:srgbClr val="FFFFFF"/>
              </a:highlight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1" y="718775"/>
            <a:ext cx="4572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~</a:t>
            </a:r>
            <a:r>
              <a:rPr b="1" i="1" lang="en" sz="2000">
                <a:solidFill>
                  <a:srgbClr val="00FFFF"/>
                </a:solidFill>
              </a:rPr>
              <a:t>இந்திய அரசியலமைப்பு ஒவ்வொரு மாநிலத்திற்கும் ஒரு சட்டமன்றம் ஏற்பட வழி வகைசெய்கிறது.</a:t>
            </a:r>
            <a:endParaRPr b="1" i="1" sz="2000">
              <a:solidFill>
                <a:srgbClr val="00FFFF"/>
              </a:solidFill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0" y="2134764"/>
            <a:ext cx="8425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highlight>
                  <a:srgbClr val="000000"/>
                </a:highlight>
              </a:rPr>
              <a:t>சட்டமன்றப் பேரவை (கீழவை)</a:t>
            </a:r>
            <a:endParaRPr b="1" sz="24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4344538" y="718775"/>
            <a:ext cx="4572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~பெரும்பாலான மாநிலங்கள் ஓரவையைக் கொண்ட சட்டமன்றங்களை மட்டும் பெற்றுள்ளன.</a:t>
            </a:r>
            <a:endParaRPr/>
          </a:p>
        </p:txBody>
      </p:sp>
      <p:sp>
        <p:nvSpPr>
          <p:cNvPr id="164" name="Google Shape;164;p27"/>
          <p:cNvSpPr txBox="1"/>
          <p:nvPr/>
        </p:nvSpPr>
        <p:spPr>
          <a:xfrm>
            <a:off x="0" y="2571750"/>
            <a:ext cx="49314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274E13"/>
                </a:solidFill>
                <a:highlight>
                  <a:srgbClr val="B7B7B7"/>
                </a:highlight>
              </a:rPr>
              <a:t>இதுவே மாநில அதிகாரத்தின் </a:t>
            </a:r>
            <a:endParaRPr b="1" i="1" sz="1800">
              <a:solidFill>
                <a:srgbClr val="274E13"/>
              </a:solidFill>
              <a:highlight>
                <a:srgbClr val="B7B7B7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274E13"/>
                </a:solidFill>
                <a:highlight>
                  <a:srgbClr val="B7B7B7"/>
                </a:highlight>
              </a:rPr>
              <a:t>உண்மையான அதிகார மையமாகும். இது வயது </a:t>
            </a:r>
            <a:endParaRPr b="1" i="1" sz="1800">
              <a:solidFill>
                <a:srgbClr val="274E13"/>
              </a:solidFill>
              <a:highlight>
                <a:srgbClr val="B7B7B7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274E13"/>
                </a:solidFill>
                <a:highlight>
                  <a:srgbClr val="B7B7B7"/>
                </a:highlight>
              </a:rPr>
              <a:t>வந்தோர் வாக்குரிமையின் அடிப்படையில் மக்களால்</a:t>
            </a:r>
            <a:endParaRPr b="1" i="1" sz="1800">
              <a:solidFill>
                <a:srgbClr val="274E13"/>
              </a:solidFill>
              <a:highlight>
                <a:srgbClr val="B7B7B7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274E13"/>
                </a:solidFill>
                <a:highlight>
                  <a:srgbClr val="B7B7B7"/>
                </a:highlight>
              </a:rPr>
              <a:t>நேரடியாகத் தேர்ந்தெடுக்கப்பட்ட உறுப்பினர்களைக்</a:t>
            </a:r>
            <a:endParaRPr b="1" i="1" sz="1800">
              <a:solidFill>
                <a:srgbClr val="274E13"/>
              </a:solidFill>
              <a:highlight>
                <a:srgbClr val="B7B7B7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274E13"/>
                </a:solidFill>
                <a:highlight>
                  <a:srgbClr val="B7B7B7"/>
                </a:highlight>
              </a:rPr>
              <a:t>கொண்டது.</a:t>
            </a:r>
            <a:endParaRPr b="1" i="1" sz="1800">
              <a:solidFill>
                <a:srgbClr val="274E13"/>
              </a:solidFill>
              <a:highlight>
                <a:srgbClr val="B7B7B7"/>
              </a:highlight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4931391" y="2432250"/>
            <a:ext cx="4186200" cy="26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274E13"/>
                </a:solidFill>
                <a:highlight>
                  <a:srgbClr val="B7B7B7"/>
                </a:highlight>
              </a:rPr>
              <a:t>சட்டமன்ற உறுப்பினர்களின் </a:t>
            </a:r>
            <a:endParaRPr b="1" i="1" sz="1800">
              <a:solidFill>
                <a:srgbClr val="274E13"/>
              </a:solidFill>
              <a:highlight>
                <a:srgbClr val="B7B7B7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274E13"/>
                </a:solidFill>
                <a:highlight>
                  <a:srgbClr val="B7B7B7"/>
                </a:highlight>
              </a:rPr>
              <a:t>எண்ணிக்கை, மக்கள் தொகையைப் பொறுத்து </a:t>
            </a:r>
            <a:endParaRPr b="1" i="1" sz="1800">
              <a:solidFill>
                <a:srgbClr val="274E13"/>
              </a:solidFill>
              <a:highlight>
                <a:srgbClr val="B7B7B7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274E13"/>
                </a:solidFill>
                <a:highlight>
                  <a:srgbClr val="B7B7B7"/>
                </a:highlight>
              </a:rPr>
              <a:t>மாநிலத்திற்கு மாநிலம் வேறுபடுகிறது.(அதிகம் 500-குறைவு 50).சட்ட மன்ற கீழவையின் பதவிக்காலம் 5 ஆண்டுகள்,</a:t>
            </a:r>
            <a:r>
              <a:rPr b="1" i="1" lang="en" sz="1800">
                <a:solidFill>
                  <a:srgbClr val="274E13"/>
                </a:solidFill>
                <a:highlight>
                  <a:srgbClr val="B7B7B7"/>
                </a:highlight>
              </a:rPr>
              <a:t> இடையிலும் கலைக்கப்படலாம்.</a:t>
            </a:r>
            <a:endParaRPr b="1" i="1" sz="1800">
              <a:solidFill>
                <a:srgbClr val="274E13"/>
              </a:solidFill>
              <a:highlight>
                <a:srgbClr val="B7B7B7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/>
        </p:nvSpPr>
        <p:spPr>
          <a:xfrm>
            <a:off x="-1" y="7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980000"/>
                </a:solidFill>
                <a:highlight>
                  <a:srgbClr val="E06666"/>
                </a:highlight>
                <a:latin typeface="Average"/>
                <a:ea typeface="Average"/>
                <a:cs typeface="Average"/>
                <a:sym typeface="Average"/>
              </a:rPr>
              <a:t>தமிழ்நாட்டில் சட்ட மன்றத்தின் அமைப்பு.</a:t>
            </a:r>
            <a:endParaRPr b="1" sz="2400" u="sng">
              <a:solidFill>
                <a:srgbClr val="980000"/>
              </a:solidFill>
              <a:highlight>
                <a:srgbClr val="E06666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0" y="550200"/>
            <a:ext cx="91440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</a:rPr>
              <a:t>~</a:t>
            </a:r>
            <a:r>
              <a:rPr b="1" i="1" lang="en" sz="1800">
                <a:solidFill>
                  <a:srgbClr val="FFFFFF"/>
                </a:solidFill>
              </a:rPr>
              <a:t>தமிழ்நாடு சட்டமன்றம் 235 உறுப்பினர்களைக் கொண்டது. இவர்களில் 234 உறுப்பினர்கள் வயது வந்தோர் வாக்குரிமையின் அடிப்படையில் மக்களால் நேரடியாக தேர்ந்தெடுக்கப்படுகிறார்கள். </a:t>
            </a:r>
            <a:endParaRPr b="1"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</a:rPr>
              <a:t>~ஆங்கிலோ–இந்தியன் வகுப்பினரில் ஒருவர் ஆளுநரால் நியமனம் செய்யப்படுகிறார்.</a:t>
            </a:r>
            <a:endParaRPr b="1" i="1" sz="1800">
              <a:solidFill>
                <a:srgbClr val="FFFFFF"/>
              </a:solidFill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0" y="240870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980000"/>
                </a:solidFill>
                <a:highlight>
                  <a:srgbClr val="E06666"/>
                </a:highlight>
              </a:rPr>
              <a:t>அமைச்சரவை மற்றும் அமைச்சரவைக் குழுக்கள்</a:t>
            </a:r>
            <a:endParaRPr b="1" sz="2400" u="sng">
              <a:solidFill>
                <a:srgbClr val="980000"/>
              </a:solidFill>
              <a:highlight>
                <a:srgbClr val="E06666"/>
              </a:highlight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0" y="2958900"/>
            <a:ext cx="50769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</a:rPr>
              <a:t>அமைச்சரவை (Cabinet) என்ற சிறிய </a:t>
            </a:r>
            <a:endParaRPr b="1"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</a:rPr>
              <a:t>அமைப்பானது அமைச்சரவையின் உட்கரு ஆகும். இது காபினெட் அமைச்சர்களை மட்டும் </a:t>
            </a:r>
            <a:endParaRPr b="1"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</a:rPr>
              <a:t>உள்ளடக்கியது. இதுவே மாநில அரசின் உண்மையான அதிகார மையமாக விளங்குகிறது.</a:t>
            </a:r>
            <a:endParaRPr b="1" i="1" sz="1800">
              <a:solidFill>
                <a:srgbClr val="FFFFFF"/>
              </a:solidFill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5331723" y="2958900"/>
            <a:ext cx="38124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</a:rPr>
              <a:t>கேபினட் அமைச்சர்கள் இரண்டு</a:t>
            </a:r>
            <a:r>
              <a:rPr b="1" i="1" lang="en" sz="1800">
                <a:solidFill>
                  <a:srgbClr val="FFFFFF"/>
                </a:solidFill>
              </a:rPr>
              <a:t> வகைகள் </a:t>
            </a:r>
            <a:endParaRPr b="1"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</a:rPr>
              <a:t>உள்ளன. அவை:</a:t>
            </a:r>
            <a:endParaRPr b="1"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</a:rPr>
              <a:t>1.நிரந்தரமானது</a:t>
            </a:r>
            <a:endParaRPr b="1"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</a:rPr>
              <a:t>2.தற்காலிகமானது </a:t>
            </a:r>
            <a:endParaRPr b="1" i="1" sz="1800">
              <a:solidFill>
                <a:srgbClr val="FFFFFF"/>
              </a:solidFill>
            </a:endParaRPr>
          </a:p>
        </p:txBody>
      </p:sp>
      <p:cxnSp>
        <p:nvCxnSpPr>
          <p:cNvPr id="175" name="Google Shape;175;p28"/>
          <p:cNvCxnSpPr/>
          <p:nvPr/>
        </p:nvCxnSpPr>
        <p:spPr>
          <a:xfrm flipH="1">
            <a:off x="5049605" y="2958908"/>
            <a:ext cx="27300" cy="20454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980000"/>
                </a:solidFill>
                <a:highlight>
                  <a:srgbClr val="E06666"/>
                </a:highlight>
              </a:rPr>
              <a:t>சபாநாயகர்</a:t>
            </a:r>
            <a:endParaRPr b="1" sz="2400" u="sng">
              <a:solidFill>
                <a:srgbClr val="980000"/>
              </a:solidFill>
              <a:highlight>
                <a:srgbClr val="E06666"/>
              </a:highlight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0" y="550200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</a:rPr>
              <a:t>~ சட்டமன்ற</a:t>
            </a:r>
            <a:r>
              <a:rPr b="1" i="1" lang="en" sz="2000">
                <a:solidFill>
                  <a:srgbClr val="FFFF00"/>
                </a:solidFill>
              </a:rPr>
              <a:t> உறுப்பினர்களிடையே சபாநாயகர் மற்றும் துணை சபாநாயகர் தேர்ந்தெடுக்கப்படுகின்றனர். சட்டமன்றம் ஒரு தீர்மானத்தின் மூலம் 14 நாட்கள் அறிவிப்பு கொடுத்த பிறகு சபாநாயகரைப் பதவி நீக்கம் செய்யலாம்.</a:t>
            </a:r>
            <a:endParaRPr b="1" i="1" sz="2000">
              <a:solidFill>
                <a:srgbClr val="FFFF00"/>
              </a:solidFill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5" y="2571750"/>
            <a:ext cx="9144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</a:rPr>
              <a:t>~ சட்டமன்றம்</a:t>
            </a:r>
            <a:r>
              <a:rPr b="1" i="1" lang="en" sz="2000">
                <a:solidFill>
                  <a:srgbClr val="FFFF00"/>
                </a:solidFill>
              </a:rPr>
              <a:t> கலைக்கப்படும்பொழுது சபாநாயகர் தமது பதவியை இழக்க மாட்டார். மேலும், புதிய சட்ட மன்றத்தின் முதல் கூட்டம் வரை தனது பதவியைத் தொடர்கிறார். சபாநாயகர் இல்லாதபோது அவரது பணியைத் துணை சபாநாயகர் மேற்கொள்கிறார்.</a:t>
            </a:r>
            <a:endParaRPr b="1" i="1" sz="2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/>
        </p:nvSpPr>
        <p:spPr>
          <a:xfrm>
            <a:off x="0" y="0"/>
            <a:ext cx="93807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highlight>
                  <a:srgbClr val="000000"/>
                </a:highlight>
              </a:rPr>
              <a:t>சட்டமன்ற மேலவை (சட்ட மேலவை)</a:t>
            </a:r>
            <a:endParaRPr b="1" sz="2400" u="sng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4" y="675300"/>
            <a:ext cx="91440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</a:rPr>
              <a:t>~ சட்டமேலவை</a:t>
            </a:r>
            <a:r>
              <a:rPr b="1" i="1" lang="en" sz="1800">
                <a:solidFill>
                  <a:srgbClr val="FFFFFF"/>
                </a:solidFill>
              </a:rPr>
              <a:t> (விதான் பரிஷத்) இந்திய மாநில சட்டமன்றங்களில் ஓர் அங்கமாக செயல்படுகிறது. இந்தியாவின் 28 மாநிலங்களில் 6 மாநிலங்களில் சட்டமேலவை உள்ளது.</a:t>
            </a:r>
            <a:endParaRPr b="1" i="1" sz="1800">
              <a:solidFill>
                <a:srgbClr val="FFFFFF"/>
              </a:solidFill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-6" y="1821900"/>
            <a:ext cx="91440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</a:rPr>
              <a:t>~ மறைமுகத்</a:t>
            </a:r>
            <a:r>
              <a:rPr b="1" i="1" lang="en" sz="1800">
                <a:solidFill>
                  <a:srgbClr val="FFFFFF"/>
                </a:solidFill>
              </a:rPr>
              <a:t> தேர்தலால் தேர்ந்தெடுக்கப்பட்ட உறுப்பினர்கள் </a:t>
            </a:r>
            <a:endParaRPr b="1"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</a:rPr>
              <a:t>சட்ட மேலவையில் செயலாற்றுகின்றனர்.</a:t>
            </a:r>
            <a:endParaRPr b="1"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</a:rPr>
              <a:t>~ சட்ட மேலவை ஒரு நிரந்தர அவையாகும்.ஏனென்றால், இதனை கலைக்க முடியாது.சட்ட மேலவை உறுப்பினர்களின் பதவி காலம் 6 ஆண்டுகள் ஆகும். அதன் ஒவ்வொரு இரண்டாண்டிற்கும் மூன்றில் ஒரு பங்கு உறுப்பினர்கள் ஓய்வு பெறுவர்.</a:t>
            </a:r>
            <a:endParaRPr b="1" i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/>
        </p:nvSpPr>
        <p:spPr>
          <a:xfrm>
            <a:off x="-1" y="1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980000"/>
                </a:solidFill>
                <a:highlight>
                  <a:srgbClr val="E06666"/>
                </a:highlight>
                <a:latin typeface="Average"/>
                <a:ea typeface="Average"/>
                <a:cs typeface="Average"/>
                <a:sym typeface="Average"/>
              </a:rPr>
              <a:t>சட்ட மன்ற மேலவைக்கானத் தகுதிகள்</a:t>
            </a:r>
            <a:endParaRPr b="1" sz="2400" u="sng">
              <a:solidFill>
                <a:srgbClr val="980000"/>
              </a:solidFill>
              <a:highlight>
                <a:srgbClr val="E06666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0" y="813150"/>
            <a:ext cx="43581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00"/>
                </a:solidFill>
              </a:rPr>
              <a:t>~</a:t>
            </a:r>
            <a:r>
              <a:rPr b="1" i="1" lang="en" sz="2000">
                <a:solidFill>
                  <a:srgbClr val="00FF00"/>
                </a:solidFill>
              </a:rPr>
              <a:t>30 வயது நிரம்பியவராக இருத்தல் வேண்டும். </a:t>
            </a:r>
            <a:endParaRPr b="1" i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00"/>
                </a:solidFill>
              </a:rPr>
              <a:t>~தெளிவான மனநிலை உடையவராக இருத்தல் வேண்டும். </a:t>
            </a:r>
            <a:endParaRPr b="1" i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00"/>
                </a:solidFill>
              </a:rPr>
              <a:t>~எந்த மாநிலத்தில் போட்டியிடுகிறாரோ அம்மாநில வாக்காளர் பட்டியலில் அவரது பெயர் இடம் பெற்றிருத்தல் வேண்டும்.</a:t>
            </a:r>
            <a:endParaRPr b="1" i="1" sz="2000">
              <a:solidFill>
                <a:srgbClr val="00FF00"/>
              </a:solidFill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3848675" y="813150"/>
            <a:ext cx="5140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00"/>
                </a:solidFill>
              </a:rPr>
              <a:t>~ மேலவையானது</a:t>
            </a:r>
            <a:r>
              <a:rPr b="1" i="1" lang="en" sz="2000">
                <a:solidFill>
                  <a:srgbClr val="00FF00"/>
                </a:solidFill>
              </a:rPr>
              <a:t> ஆசிரியர்கள், பட்டதாரிகள், மற்றும் உள்ளாட்சி உறுப்பினர்கள் ஆகியோர்களைப் பிரதிநிதிகளாகக் கொண்டது.</a:t>
            </a:r>
            <a:endParaRPr b="1" i="1" sz="2000">
              <a:solidFill>
                <a:srgbClr val="00FF00"/>
              </a:solidFill>
            </a:endParaRPr>
          </a:p>
        </p:txBody>
      </p:sp>
      <p:pic>
        <p:nvPicPr>
          <p:cNvPr id="197" name="Google Shape;197;p31"/>
          <p:cNvPicPr preferRelativeResize="0"/>
          <p:nvPr/>
        </p:nvPicPr>
        <p:blipFill rotWithShape="1">
          <a:blip r:embed="rId3">
            <a:alphaModFix/>
          </a:blip>
          <a:srcRect b="33096" l="16394" r="7350" t="49944"/>
          <a:stretch/>
        </p:blipFill>
        <p:spPr>
          <a:xfrm>
            <a:off x="3848675" y="2229150"/>
            <a:ext cx="5295324" cy="2914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highlight>
                  <a:srgbClr val="FFFFFF"/>
                </a:highlight>
              </a:rPr>
              <a:t>அறிமுகம்.</a:t>
            </a:r>
            <a:endParaRPr b="1" sz="2400" u="sng">
              <a:highlight>
                <a:srgbClr val="FFFFFF"/>
              </a:highlight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0" y="550200"/>
            <a:ext cx="9144000" cy="45933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இந்திய அரசியலமைப்பு நடுவண், மாநில அரசுகளுக்கான தனித்தனி நிர்வாக முறைகளைக் கொண்ட கூட்டாட்சி அரசாங்கத்தை வழங்குகிறது. இக்கூட்டாட்சியில், தேசியத் தலைநகரான டெல்லியுடன் 9 யூனியன் பிரதேசங்கள் மற்றும் 28 மாநிலங்கள் உள்ளன. நடுவண்-மாநில அரசுகளுக்கான ஒரு சீரான நிர்வாக அமைப்பினை ஏற்படுத்த அரசியலமைப்பு வழிவகுக்கிறது.அரசியலமைப்பின் பகுதி VIஇல் 152 முதல் 237 வரையிலான சட்டப்பிரிவுகள் அனைத்து மாநிலங்களுக்குமான சீரான அமைப்பைப் பற்றி விவரிக்கிறது.மாநில அரசுப் பற்றி விரிவாகப் பார்ப்போம்.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 b="33334" l="6922" r="14768" t="26781"/>
          <a:stretch/>
        </p:blipFill>
        <p:spPr>
          <a:xfrm>
            <a:off x="618700" y="0"/>
            <a:ext cx="7898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/>
        </p:nvSpPr>
        <p:spPr>
          <a:xfrm>
            <a:off x="0" y="-1"/>
            <a:ext cx="67785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980000"/>
                </a:solidFill>
                <a:highlight>
                  <a:srgbClr val="E06666"/>
                </a:highlight>
              </a:rPr>
              <a:t>சட்ட மன்ற மேலவைத் தலைவர்</a:t>
            </a:r>
            <a:endParaRPr b="1" sz="2400" u="sng">
              <a:solidFill>
                <a:srgbClr val="980000"/>
              </a:solidFill>
              <a:highlight>
                <a:srgbClr val="E06666"/>
              </a:highlight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0" y="550200"/>
            <a:ext cx="9480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~</a:t>
            </a:r>
            <a:r>
              <a:rPr b="1" i="1" lang="en" sz="2000">
                <a:solidFill>
                  <a:srgbClr val="00FFFF"/>
                </a:solidFill>
              </a:rPr>
              <a:t>மேலவைத் தலைவர் (Chair person) மேலவை கூட்டத்தைத் தலைமையேற்று நடத்துகிறார்.மேலவை உறுப்பினர்களிடையே தலைவர் மற்றும் துணைத் தலைவர் தேர்ந்தெடுக்களாகிறது</a:t>
            </a:r>
            <a:r>
              <a:rPr b="1" i="1" lang="en" sz="2000">
                <a:solidFill>
                  <a:srgbClr val="00FFFF"/>
                </a:solidFill>
              </a:rPr>
              <a:t>.</a:t>
            </a:r>
            <a:endParaRPr b="1" i="1" sz="20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தலைவர் இல்லாதபோது துணைத்தலைவர் கூட்டத்தைத் தலைமையேற்று நடத்துகிறார்.</a:t>
            </a:r>
            <a:endParaRPr b="1" i="1" sz="2000">
              <a:solidFill>
                <a:srgbClr val="00FFFF"/>
              </a:solidFill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0" y="229665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980000"/>
                </a:solidFill>
                <a:highlight>
                  <a:srgbClr val="E06666"/>
                </a:highlight>
              </a:rPr>
              <a:t>சட்டமேலவை உருவாக்கம் அல்லது நீக்கம்</a:t>
            </a:r>
            <a:endParaRPr b="1" sz="2400" u="sng">
              <a:solidFill>
                <a:srgbClr val="980000"/>
              </a:solidFill>
              <a:highlight>
                <a:srgbClr val="E06666"/>
              </a:highlight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0" y="2869500"/>
            <a:ext cx="3000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சட்ட மேலவை உருவாக்கம் அல்லது </a:t>
            </a:r>
            <a:endParaRPr b="1" i="1" sz="20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நீக்கம் பற்றி சட்டப்பிரிவு 169 விவரிக்கிறது.</a:t>
            </a:r>
            <a:endParaRPr b="1" i="1" sz="2000">
              <a:solidFill>
                <a:srgbClr val="00FFFF"/>
              </a:solidFill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2365450" y="2846850"/>
            <a:ext cx="6778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சட்டமன்றத்தின் மொத்த உறுப்பினர்களில் மூன்றில் 2 பங்கு (2/3) உறுப்பினர்கள் வாக்களித்து தீர்மானத்தை நிறைவேற்றி சட்டமேலவையை உருவாக்கவோ</a:t>
            </a:r>
            <a:endParaRPr b="1" i="1" sz="20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FF"/>
                </a:solidFill>
              </a:rPr>
              <a:t>அல்லது நீக்கவோ நாடாளுமன்றத்தைக் கேட்டுக் கொண்டால் நாடாளுமன்றம் அதற்கு ஏற்றார் </a:t>
            </a:r>
            <a:r>
              <a:rPr b="1" i="1" lang="en" sz="2000">
                <a:solidFill>
                  <a:srgbClr val="00FFFF"/>
                </a:solidFill>
              </a:rPr>
              <a:t>போல</a:t>
            </a:r>
            <a:r>
              <a:rPr b="1" i="1" lang="en" sz="2000">
                <a:solidFill>
                  <a:srgbClr val="00FFFF"/>
                </a:solidFill>
              </a:rPr>
              <a:t> சட்டமியற்றும்.</a:t>
            </a:r>
            <a:endParaRPr b="1" i="1" sz="2000">
              <a:solidFill>
                <a:srgbClr val="00FFFF"/>
              </a:solidFill>
            </a:endParaRPr>
          </a:p>
        </p:txBody>
      </p:sp>
      <p:cxnSp>
        <p:nvCxnSpPr>
          <p:cNvPr id="212" name="Google Shape;212;p33"/>
          <p:cNvCxnSpPr/>
          <p:nvPr/>
        </p:nvCxnSpPr>
        <p:spPr>
          <a:xfrm flipH="1">
            <a:off x="2365455" y="2665808"/>
            <a:ext cx="55800" cy="2439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/>
        </p:nvSpPr>
        <p:spPr>
          <a:xfrm>
            <a:off x="0" y="0"/>
            <a:ext cx="8853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highlight>
                  <a:srgbClr val="FFFFFF"/>
                </a:highlight>
              </a:rPr>
              <a:t>3.4 சட்டமன்றத்தின் செயல்பாடுகள்</a:t>
            </a:r>
            <a:endParaRPr b="1" sz="2400" u="sng">
              <a:highlight>
                <a:srgbClr val="FFFFFF"/>
              </a:highlight>
            </a:endParaRPr>
          </a:p>
        </p:txBody>
      </p:sp>
      <p:sp>
        <p:nvSpPr>
          <p:cNvPr id="218" name="Google Shape;218;p34"/>
          <p:cNvSpPr/>
          <p:nvPr/>
        </p:nvSpPr>
        <p:spPr>
          <a:xfrm>
            <a:off x="0" y="550200"/>
            <a:ext cx="8679960" cy="167891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4A86E8"/>
                </a:solidFill>
              </a:rPr>
              <a:t>அ.சட்டமன்ற அதிகாரங்கள்</a:t>
            </a:r>
            <a:endParaRPr b="1" i="1" sz="20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4A86E8"/>
                </a:solidFill>
              </a:rPr>
              <a:t>ஆ.நிதி அதிகாரங்கள்</a:t>
            </a:r>
            <a:endParaRPr b="1" i="1" sz="20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4A86E8"/>
                </a:solidFill>
              </a:rPr>
              <a:t>இ.நிர்வாகத் துறையின் மீது கட்டுப்பாடுகள்.</a:t>
            </a:r>
            <a:endParaRPr b="1" i="1" sz="2000">
              <a:solidFill>
                <a:srgbClr val="4A86E8"/>
              </a:solidFill>
            </a:endParaRPr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11100"/>
            <a:ext cx="9144000" cy="27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/>
        </p:nvSpPr>
        <p:spPr>
          <a:xfrm>
            <a:off x="0" y="0"/>
            <a:ext cx="825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highlight>
                  <a:srgbClr val="FFFFFF"/>
                </a:highlight>
              </a:rPr>
              <a:t>3.5 மாநில நீதித்துறை</a:t>
            </a:r>
            <a:endParaRPr b="1" sz="3000" u="sng">
              <a:highlight>
                <a:srgbClr val="FFFFFF"/>
              </a:highlight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195612" y="646491"/>
            <a:ext cx="7861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highlight>
                  <a:srgbClr val="000000"/>
                </a:highlight>
              </a:rPr>
              <a:t>உயர் நீதிமன்றங்கள்</a:t>
            </a:r>
            <a:endParaRPr b="1" sz="2400" u="sng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0" y="1196700"/>
            <a:ext cx="5066100" cy="195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~1862இல் உயர் நீதிமன்றங்கள் 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0000FF"/>
                </a:solidFill>
              </a:rPr>
              <a:t>கொல்கத்தா, மும்பை மற்றும் சென்னையில்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தோற்றுவிக்கப்பட்டன.</a:t>
            </a:r>
            <a:endParaRPr b="1" i="1" sz="1600"/>
          </a:p>
        </p:txBody>
      </p:sp>
      <p:sp>
        <p:nvSpPr>
          <p:cNvPr id="227" name="Google Shape;227;p35"/>
          <p:cNvSpPr/>
          <p:nvPr/>
        </p:nvSpPr>
        <p:spPr>
          <a:xfrm>
            <a:off x="4258100" y="0"/>
            <a:ext cx="4885800" cy="3148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~1950க்குப் பிறகு தோற்றுவிக்கப்பட்ட உயர் நீதிமன்றங்கள் அண்டை மாநிலங்களுக்கும் உயர் நீதிமன்றமாக விளங்கியது. 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~மாநில அளவில் உயர்</a:t>
            </a:r>
            <a:r>
              <a:rPr b="1" i="1" lang="en" sz="1600"/>
              <a:t> </a:t>
            </a:r>
            <a:r>
              <a:rPr b="1" i="1" lang="en" sz="1600"/>
              <a:t>நீதிமன்றங்களே மிக உயர்ந்த நீதிமன்றங்கள் ஆகும்.</a:t>
            </a:r>
            <a:endParaRPr b="1" i="1" sz="1600"/>
          </a:p>
        </p:txBody>
      </p:sp>
      <p:sp>
        <p:nvSpPr>
          <p:cNvPr id="228" name="Google Shape;228;p35"/>
          <p:cNvSpPr txBox="1"/>
          <p:nvPr/>
        </p:nvSpPr>
        <p:spPr>
          <a:xfrm>
            <a:off x="195600" y="3006000"/>
            <a:ext cx="89484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~</a:t>
            </a:r>
            <a:r>
              <a:rPr b="1" i="1" lang="en" sz="1800">
                <a:solidFill>
                  <a:srgbClr val="FFFF00"/>
                </a:solidFill>
              </a:rPr>
              <a:t>இந்திய அரசியலமைப்புச் சட்டம் ஒவ்வொரு மாநிலத்திற்கும் ஓர் உயர் நீதிமன்றத்தைத் தோற்றுவிக்க வழிவகுக்கிறது. 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~1956ஆம் ஆண்டு ஏழாவது திருத்தச்சட்டம், இரண்டு மற்றும் இரண்டிற்கு மேற்பட்ட மாநிலங்கள், யூனியன் பிரதேசங்களுக்கென்று ஒரு பொதுவான உயர் நீதிமன்றத்தை நிறுவ நாடாளுமன்றத்திற்கு அங்கீகாரம் வழங்கியது.</a:t>
            </a:r>
            <a:endParaRPr b="1" i="1"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/>
        </p:nvSpPr>
        <p:spPr>
          <a:xfrm>
            <a:off x="-1" y="7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4C1130"/>
                </a:solidFill>
                <a:highlight>
                  <a:srgbClr val="C27BA0"/>
                </a:highlight>
                <a:latin typeface="Average"/>
                <a:ea typeface="Average"/>
                <a:cs typeface="Average"/>
                <a:sym typeface="Average"/>
              </a:rPr>
              <a:t>பொதுவான நீதிமன்றங்கள்.</a:t>
            </a:r>
            <a:endParaRPr b="1" sz="2400" u="sng">
              <a:solidFill>
                <a:srgbClr val="4C1130"/>
              </a:solidFill>
              <a:highlight>
                <a:srgbClr val="C27BA0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4" name="Google Shape;234;p36"/>
          <p:cNvSpPr txBox="1"/>
          <p:nvPr/>
        </p:nvSpPr>
        <p:spPr>
          <a:xfrm>
            <a:off x="846161" y="7637071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6"/>
          <p:cNvSpPr txBox="1"/>
          <p:nvPr/>
        </p:nvSpPr>
        <p:spPr>
          <a:xfrm>
            <a:off x="1146412" y="3593911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6"/>
          <p:cNvSpPr txBox="1"/>
          <p:nvPr/>
        </p:nvSpPr>
        <p:spPr>
          <a:xfrm>
            <a:off x="4995081" y="774283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6"/>
          <p:cNvSpPr/>
          <p:nvPr/>
        </p:nvSpPr>
        <p:spPr>
          <a:xfrm>
            <a:off x="-5" y="537088"/>
            <a:ext cx="2593080" cy="4679100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பஞ்சாப், ஹரியானா 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மற்றும் யூனியன் பிரதேசமான சண்டிகர் ஆகிய 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பகுதிகளுக்குச் சண்டிகரிலுள்ள உயர் நீதிமன்றம்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பொது நீதிமன்றமாக உள்ளது.</a:t>
            </a:r>
            <a:endParaRPr b="1" i="1" sz="1800"/>
          </a:p>
        </p:txBody>
      </p:sp>
      <p:sp>
        <p:nvSpPr>
          <p:cNvPr id="238" name="Google Shape;238;p36"/>
          <p:cNvSpPr/>
          <p:nvPr/>
        </p:nvSpPr>
        <p:spPr>
          <a:xfrm>
            <a:off x="2600950" y="682513"/>
            <a:ext cx="3942108" cy="4533678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கவுகாத்தியிலுள்ள உயர் நீதிமன்றம் நான்கு 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வடகிழக்கு மாநிலங்களான அஸ்ஸாம்,நாகலாந்து, மிசோரம்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அருணாச்சலப்பிரதேசம் 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போன்றவைகளுக்கு பொது நீதிமன்றமாக உள்ளது. இந்த நீதிமன்றத்தின் கிளைகள் இட்டாநகர், கொஹிமா, அய்ஸ்வால் ஆகிய இடங்களில்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அமைந்துள்ளன.</a:t>
            </a:r>
            <a:endParaRPr b="1" i="1" sz="1800"/>
          </a:p>
        </p:txBody>
      </p:sp>
      <p:sp>
        <p:nvSpPr>
          <p:cNvPr id="239" name="Google Shape;239;p36"/>
          <p:cNvSpPr/>
          <p:nvPr/>
        </p:nvSpPr>
        <p:spPr>
          <a:xfrm>
            <a:off x="6550900" y="609800"/>
            <a:ext cx="2593080" cy="4679100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டெல்லி ஒரு மாநிலமாக இல்லாத 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போதும் தனக்கென்று சொந்தமாக ஓர் உயர் 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நீதிமன்றத்தைக்கொண்டுள்ளது.</a:t>
            </a:r>
            <a:endParaRPr b="1" i="1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/>
        </p:nvSpPr>
        <p:spPr>
          <a:xfrm>
            <a:off x="-1" y="7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4C1130"/>
                </a:solidFill>
                <a:highlight>
                  <a:srgbClr val="C27BA0"/>
                </a:highlight>
                <a:latin typeface="Average"/>
                <a:ea typeface="Average"/>
                <a:cs typeface="Average"/>
                <a:sym typeface="Average"/>
              </a:rPr>
              <a:t>உயர் நீதிமன்ற நீதிபதிகள்</a:t>
            </a:r>
            <a:endParaRPr b="1" sz="2400" u="sng">
              <a:solidFill>
                <a:srgbClr val="4C1130"/>
              </a:solidFill>
              <a:highlight>
                <a:srgbClr val="C27BA0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1255594" y="514350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7"/>
          <p:cNvSpPr/>
          <p:nvPr/>
        </p:nvSpPr>
        <p:spPr>
          <a:xfrm>
            <a:off x="55130" y="550196"/>
            <a:ext cx="3590338" cy="2393559"/>
          </a:xfrm>
          <a:prstGeom prst="flowChartOnlineStorag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ஒவ்வொரு 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நீதிமன்றமும் தலைமை நீதிபதி மற்றும் பல 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நீதிபதிகளைக் கொண்டுள்ளது.</a:t>
            </a:r>
            <a:endParaRPr b="1" i="1" sz="1800"/>
          </a:p>
        </p:txBody>
      </p:sp>
      <p:sp>
        <p:nvSpPr>
          <p:cNvPr id="247" name="Google Shape;247;p37"/>
          <p:cNvSpPr/>
          <p:nvPr/>
        </p:nvSpPr>
        <p:spPr>
          <a:xfrm>
            <a:off x="3157175" y="550200"/>
            <a:ext cx="5986825" cy="2393550"/>
          </a:xfrm>
          <a:prstGeom prst="flowChartOnlineStorag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00FF"/>
                </a:solidFill>
              </a:rPr>
              <a:t>உயர் நீதிமன்ற</a:t>
            </a:r>
            <a:endParaRPr b="1" i="1"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00FF"/>
                </a:solidFill>
              </a:rPr>
              <a:t>நீதிபதிகளின் எண்ணிக்கை மாநிலத்திற்கு </a:t>
            </a:r>
            <a:endParaRPr b="1" i="1"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00FF"/>
                </a:solidFill>
              </a:rPr>
              <a:t>மாநிலம் மாறுபடும். உயர் நீதிமன்ற நீதிபதிகளின் </a:t>
            </a:r>
            <a:endParaRPr b="1" i="1"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00FF"/>
                </a:solidFill>
              </a:rPr>
              <a:t>எண்ணிக்கை குடியரசுத் தலைவரால்</a:t>
            </a:r>
            <a:endParaRPr b="1" i="1"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00FF"/>
                </a:solidFill>
              </a:rPr>
              <a:t>தீர்மானிக்கப்படுகிறது.</a:t>
            </a:r>
            <a:endParaRPr b="1" i="1" sz="1800">
              <a:solidFill>
                <a:srgbClr val="0000FF"/>
              </a:solidFill>
            </a:endParaRPr>
          </a:p>
        </p:txBody>
      </p:sp>
      <p:sp>
        <p:nvSpPr>
          <p:cNvPr id="248" name="Google Shape;248;p37"/>
          <p:cNvSpPr/>
          <p:nvPr/>
        </p:nvSpPr>
        <p:spPr>
          <a:xfrm>
            <a:off x="0" y="2943750"/>
            <a:ext cx="9144000" cy="2199750"/>
          </a:xfrm>
          <a:prstGeom prst="flowChartOffpageConnector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C343D"/>
                </a:solidFill>
              </a:rPr>
              <a:t>தற்போது இந்தியாவில் 28 மாநிலங்கள் மற்றும் 9 யூனியன் பிரதேசங்களுக்கும் சேர்த்து 25 உயர் நீதிமன்றங்கள்</a:t>
            </a:r>
            <a:endParaRPr b="1" i="1" sz="18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C343D"/>
                </a:solidFill>
              </a:rPr>
              <a:t>செயல்படுகின்றன.</a:t>
            </a:r>
            <a:endParaRPr b="1" i="1" sz="1800">
              <a:solidFill>
                <a:srgbClr val="0C343D"/>
              </a:solidFill>
            </a:endParaRPr>
          </a:p>
        </p:txBody>
      </p:sp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3075" y="3673525"/>
            <a:ext cx="2210925" cy="14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/>
          <p:nvPr/>
        </p:nvSpPr>
        <p:spPr>
          <a:xfrm>
            <a:off x="0" y="0"/>
            <a:ext cx="49950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highlight>
                  <a:srgbClr val="000000"/>
                </a:highlight>
              </a:rPr>
              <a:t>உயர் நீதிமன்ற நீதி வரையறை மற்றும்</a:t>
            </a:r>
            <a:endParaRPr b="1" sz="2400" u="sng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highlight>
                  <a:srgbClr val="000000"/>
                </a:highlight>
              </a:rPr>
              <a:t>அதிகாரங்கள்</a:t>
            </a:r>
            <a:endParaRPr b="1" sz="2400" u="sng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255" name="Google Shape;255;p38"/>
          <p:cNvSpPr/>
          <p:nvPr/>
        </p:nvSpPr>
        <p:spPr>
          <a:xfrm>
            <a:off x="20525" y="1176975"/>
            <a:ext cx="4761000" cy="39666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8"/>
          <p:cNvSpPr txBox="1"/>
          <p:nvPr/>
        </p:nvSpPr>
        <p:spPr>
          <a:xfrm>
            <a:off x="491525" y="1673029"/>
            <a:ext cx="4290000" cy="29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FF00"/>
                </a:solidFill>
                <a:highlight>
                  <a:srgbClr val="0C343D"/>
                </a:highlight>
              </a:rPr>
              <a:t>அ.தனக்கேயுரிய நீதிவரையறை</a:t>
            </a:r>
            <a:endParaRPr b="1" i="1" sz="1800">
              <a:solidFill>
                <a:srgbClr val="00FF00"/>
              </a:solidFill>
              <a:highlight>
                <a:srgbClr val="0C343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FF00"/>
              </a:solidFill>
              <a:highlight>
                <a:srgbClr val="0C343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FF00"/>
                </a:solidFill>
                <a:highlight>
                  <a:srgbClr val="0C343D"/>
                </a:highlight>
              </a:rPr>
              <a:t>ஆ.மேல்முறையீட்டு நீதிவரையறை</a:t>
            </a:r>
            <a:endParaRPr b="1" i="1" sz="1800">
              <a:solidFill>
                <a:srgbClr val="00FF00"/>
              </a:solidFill>
              <a:highlight>
                <a:srgbClr val="0C343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FF00"/>
              </a:solidFill>
              <a:highlight>
                <a:srgbClr val="0C343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FF00"/>
                </a:solidFill>
                <a:highlight>
                  <a:srgbClr val="0C343D"/>
                </a:highlight>
              </a:rPr>
              <a:t>இ.பேராணை அதிகாரங்கள்</a:t>
            </a:r>
            <a:endParaRPr b="1" i="1" sz="1800">
              <a:solidFill>
                <a:srgbClr val="00FF00"/>
              </a:solidFill>
              <a:highlight>
                <a:srgbClr val="0C343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FF00"/>
              </a:solidFill>
              <a:highlight>
                <a:srgbClr val="0C343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FF00"/>
                </a:solidFill>
                <a:highlight>
                  <a:srgbClr val="0C343D"/>
                </a:highlight>
              </a:rPr>
              <a:t>ஈ.மேற்பார்வை அதிகாரம்.</a:t>
            </a:r>
            <a:endParaRPr b="1" i="1" sz="1800">
              <a:solidFill>
                <a:srgbClr val="00FF00"/>
              </a:solidFill>
              <a:highlight>
                <a:srgbClr val="0C343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00FF00"/>
              </a:solidFill>
              <a:highlight>
                <a:srgbClr val="0C343D"/>
              </a:highlight>
            </a:endParaRPr>
          </a:p>
        </p:txBody>
      </p:sp>
      <p:sp>
        <p:nvSpPr>
          <p:cNvPr id="257" name="Google Shape;257;p38"/>
          <p:cNvSpPr txBox="1"/>
          <p:nvPr/>
        </p:nvSpPr>
        <p:spPr>
          <a:xfrm>
            <a:off x="4995000" y="0"/>
            <a:ext cx="34392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4C1130"/>
                </a:solidFill>
                <a:highlight>
                  <a:srgbClr val="C27BA0"/>
                </a:highlight>
              </a:rPr>
              <a:t>ஆவணங்களின் பாதுகாப்புப் பெட்டகம்</a:t>
            </a:r>
            <a:endParaRPr b="1" sz="2400" u="sng">
              <a:solidFill>
                <a:srgbClr val="4C1130"/>
              </a:solidFill>
              <a:highlight>
                <a:srgbClr val="C27BA0"/>
              </a:highlight>
            </a:endParaRPr>
          </a:p>
        </p:txBody>
      </p:sp>
      <p:sp>
        <p:nvSpPr>
          <p:cNvPr id="258" name="Google Shape;258;p38"/>
          <p:cNvSpPr txBox="1"/>
          <p:nvPr/>
        </p:nvSpPr>
        <p:spPr>
          <a:xfrm>
            <a:off x="4781525" y="1394025"/>
            <a:ext cx="42900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உயர் நீதிமன்றத்தால் வழங்கப்பட்ட அனைத்து 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முடிவுகள் மற்றும் தீர்ப்புகள் அச்சடிக்கப்பட்டு 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சான்றாதாரமாக பாதுகாக்கப்படுகின்றன.எதிர்காலத்தில் எழும் கேள்விகளுக்கு தீர்வாக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கடந்த கால தீர்ப்புகள் உதவுகின்றன.உயர்</a:t>
            </a:r>
            <a:endParaRPr b="1" i="1"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00"/>
                </a:solidFill>
              </a:rPr>
              <a:t>நீதிமன்றம் பதிவேடுகளின்</a:t>
            </a:r>
            <a:r>
              <a:rPr b="1" i="1" lang="en" sz="1800">
                <a:solidFill>
                  <a:srgbClr val="FFFF00"/>
                </a:solidFill>
              </a:rPr>
              <a:t> நீதிமன்றமாக செயல்படுகிறது.</a:t>
            </a:r>
            <a:endParaRPr b="1" i="1"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724" y="0"/>
            <a:ext cx="25202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6567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6100" y="0"/>
            <a:ext cx="38576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73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24138" l="15257" r="20201" t="16728"/>
          <a:stretch/>
        </p:blipFill>
        <p:spPr>
          <a:xfrm>
            <a:off x="727875" y="0"/>
            <a:ext cx="7815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0" y="0"/>
            <a:ext cx="726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highlight>
                  <a:srgbClr val="FFFFFF"/>
                </a:highlight>
              </a:rPr>
              <a:t>3.1 நிர்வாகத் துறை</a:t>
            </a:r>
            <a:endParaRPr b="1" sz="3000" u="sng">
              <a:highlight>
                <a:srgbClr val="FFFFFF"/>
              </a:highlight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-6" y="646489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00"/>
                </a:solidFill>
                <a:highlight>
                  <a:srgbClr val="000000"/>
                </a:highlight>
              </a:rPr>
              <a:t>ஆளுநர்</a:t>
            </a:r>
            <a:endParaRPr b="1" sz="2400" u="sng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0" y="1370750"/>
            <a:ext cx="91440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00"/>
                </a:solidFill>
              </a:rPr>
              <a:t>~</a:t>
            </a:r>
            <a:r>
              <a:rPr b="1" i="1" lang="en" sz="2000">
                <a:solidFill>
                  <a:srgbClr val="00FF00"/>
                </a:solidFill>
              </a:rPr>
              <a:t>மாநில நிர்வாகத்தின் அரசியலமைப்புத் தலைவர் ஆளுநர் ஆவார். மாநில ஆளுநரின் பெயரில் மாநில நிர்வாகம் செயல்படுகிறது.</a:t>
            </a:r>
            <a:endParaRPr b="1" i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00"/>
                </a:solidFill>
              </a:rPr>
              <a:t>~</a:t>
            </a:r>
            <a:r>
              <a:rPr b="1" i="1" lang="en" sz="2000">
                <a:solidFill>
                  <a:srgbClr val="00FF00"/>
                </a:solidFill>
              </a:rPr>
              <a:t>பொதுவாக</a:t>
            </a:r>
            <a:r>
              <a:rPr b="1" i="1" lang="en" sz="2000">
                <a:solidFill>
                  <a:srgbClr val="00FF00"/>
                </a:solidFill>
              </a:rPr>
              <a:t> ஒவ்வொரு மாநிலத்திற்கும் ஓர் ஆளுநர் இருக்கிறார். ஆனால் நிர்வாகச் சூழலின் காரணமாக ஒரு மாநிலத்தின் ஆளுநர் இரண்டு அல்லது அதற்கு மேற்பட்ட மாநிலங்களின் ஆளுநராகவும் நியமிக்கப்படலாம்.[158 (3A)].</a:t>
            </a:r>
            <a:endParaRPr b="1" i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00"/>
                </a:solidFill>
              </a:rPr>
              <a:t>~அரசியலமைப்பு சட்டப்பிரிவு 154 மாநில ஆளுநரின் நிர்வாக அதிகாரத்தைப் பற்றி கூறுகிறது.</a:t>
            </a:r>
            <a:endParaRPr b="1" i="1" sz="20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378030" y="0"/>
            <a:ext cx="68694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highlight>
                  <a:srgbClr val="000000"/>
                </a:highlight>
              </a:rPr>
              <a:t>ஆளுநர் நியமனம்</a:t>
            </a:r>
            <a:endParaRPr b="1" sz="2400" u="sng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0" y="915900"/>
            <a:ext cx="4586400" cy="42276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மாநில ஆளுநர், குடியரசுத் தலைவரால்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நியமனம் செய்யப்படுகிறார். வழக்கமாக, அவரது பதவிக்காலம் 5 ஆண்டுகள். ஆனால் குடியரசுத் தலைவரின் விருப்பத்தின் பேரில் அவரது 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பதவிக்காலம் நீட்டிக்கப்படலாம். பொதுவாக, ஒருவர் தனது சொந்த மாநிலத்தின் ஆளுநராக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நியமிக்கப்படமாட்டார்.ஒருவர் எத்தனை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முறை வேண்டுமானாலும் ஆளுநராக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நியமிக்கப்படலாம்.</a:t>
            </a:r>
            <a:endParaRPr b="1" i="1" sz="1600"/>
          </a:p>
        </p:txBody>
      </p:sp>
      <p:sp>
        <p:nvSpPr>
          <p:cNvPr id="91" name="Google Shape;91;p17"/>
          <p:cNvSpPr/>
          <p:nvPr/>
        </p:nvSpPr>
        <p:spPr>
          <a:xfrm>
            <a:off x="4572000" y="916175"/>
            <a:ext cx="4586400" cy="42276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~அவர் இந்தியக் குடிமகனாக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இருத்தல் வேண்டும்.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~35 வயது நிரம்பியவராக இருத்தல் வேண்டும்.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~நாடாளுமன்ற உறுப்பினராகவோ அல்லது 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சட்டமன்ற உறுப்பினராகவோ இருத்தல் கூடாது.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அவ்வாறு இருப்பின் அவர் ஆளுநராக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பதவியேற்கும் பொழுது தாமாகவே அப்பதவி 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காலியாகிவிடும்.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~மேலும் அவர், இலாபம் தரும் எந்த தொழிலிலும் </a:t>
            </a:r>
            <a:endParaRPr b="1" i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/>
              <a:t>ஈடுபடக்கூடாது.</a:t>
            </a:r>
            <a:endParaRPr b="1" i="1" sz="1600"/>
          </a:p>
        </p:txBody>
      </p:sp>
      <p:sp>
        <p:nvSpPr>
          <p:cNvPr id="92" name="Google Shape;92;p17"/>
          <p:cNvSpPr txBox="1"/>
          <p:nvPr/>
        </p:nvSpPr>
        <p:spPr>
          <a:xfrm>
            <a:off x="4908644" y="0"/>
            <a:ext cx="45864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highlight>
                  <a:srgbClr val="000000"/>
                </a:highlight>
              </a:rPr>
              <a:t>ஆளுநராவதற்கான தகுதிகள்(157,158)</a:t>
            </a:r>
            <a:endParaRPr b="1" sz="2400" u="sng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0" y="0"/>
            <a:ext cx="83979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highlight>
                  <a:srgbClr val="000000"/>
                </a:highlight>
              </a:rPr>
              <a:t>ஆளுநரின் அதிகாரங்கள் மற்றும் பணிகள்</a:t>
            </a:r>
            <a:endParaRPr b="1" sz="2400" u="sng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0" y="921400"/>
            <a:ext cx="3603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00"/>
                </a:solidFill>
              </a:rPr>
              <a:t>சட்டப்பிரிவு 163இன் படி, முதலமைச்சரின் </a:t>
            </a:r>
            <a:endParaRPr b="1" i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00"/>
                </a:solidFill>
              </a:rPr>
              <a:t>தலைமையிலான அமைச்சரவையின் ஆலோசனை</a:t>
            </a:r>
            <a:endParaRPr b="1" i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00"/>
                </a:solidFill>
              </a:rPr>
              <a:t>மற்றும் வழிகாட்டுதலின்படி ஆளுநர் குறிப்பிட்ட </a:t>
            </a:r>
            <a:endParaRPr b="1" i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00"/>
                </a:solidFill>
              </a:rPr>
              <a:t>சில நிகழ்வுகளைத் தவிர மற்ற அதிகாரங்களைச்</a:t>
            </a:r>
            <a:endParaRPr b="1" i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FF00"/>
                </a:solidFill>
              </a:rPr>
              <a:t>செயல்படுத்துகிறார்.</a:t>
            </a:r>
            <a:endParaRPr b="1" i="1" sz="2000">
              <a:solidFill>
                <a:srgbClr val="00FF00"/>
              </a:solidFill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4052850" y="776550"/>
            <a:ext cx="5091300" cy="4367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</a:rPr>
              <a:t>அ.நிர்வாக அதிகாரங்கள்</a:t>
            </a:r>
            <a:endParaRPr b="1" i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</a:rPr>
              <a:t>ஆ.சட்டமன்ற அதிகாரங்கள்</a:t>
            </a:r>
            <a:endParaRPr b="1" i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</a:rPr>
              <a:t>இ.நிதி அதிகாரங்கள்</a:t>
            </a:r>
            <a:endParaRPr b="1" i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</a:rPr>
              <a:t>ஈ.நீதித்துறை அதிகாரங்கள்</a:t>
            </a:r>
            <a:endParaRPr b="1" i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</a:rPr>
              <a:t>உ.விருப்புரிமை அதிகாரங்கள்</a:t>
            </a:r>
            <a:endParaRPr b="1" i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FF00"/>
                </a:solidFill>
              </a:rPr>
              <a:t>ஊ.அவசரகால அதிகாரங்கள்.</a:t>
            </a:r>
            <a:endParaRPr b="1" i="1" sz="2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highlight>
                  <a:srgbClr val="000000"/>
                </a:highlight>
              </a:rPr>
              <a:t>ஆளுநரின் சிறப்புரிமைகள்[சட்டப் பிரிவு 36(1)]</a:t>
            </a:r>
            <a:endParaRPr b="1" sz="2400" u="sng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0" y="550200"/>
            <a:ext cx="9144000" cy="4593000"/>
          </a:xfrm>
          <a:prstGeom prst="horizontalScroll">
            <a:avLst>
              <a:gd fmla="val 12500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C343D"/>
                </a:solidFill>
              </a:rPr>
              <a:t>~தனது பணிகள் மற்றும் அதிகாரத்தைச்</a:t>
            </a:r>
            <a:endParaRPr b="1" i="1" sz="22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C343D"/>
                </a:solidFill>
              </a:rPr>
              <a:t>செய்ய வேண்டும் என எண்ணுவதிலும் </a:t>
            </a:r>
            <a:endParaRPr b="1" i="1" sz="22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C343D"/>
                </a:solidFill>
              </a:rPr>
              <a:t>செயல்படுத்துவதிலும் எந்த நீதிமன்றத்திற்கும் </a:t>
            </a:r>
            <a:endParaRPr b="1" i="1" sz="22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C343D"/>
                </a:solidFill>
              </a:rPr>
              <a:t>பதில் அளிக்க வேண்டிய அவசியமில்லை.</a:t>
            </a:r>
            <a:endParaRPr b="1" i="1" sz="22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C343D"/>
                </a:solidFill>
              </a:rPr>
              <a:t>~ஆளுநரின் பதவி காலத்தில் அவர் மீது </a:t>
            </a:r>
            <a:endParaRPr b="1" i="1" sz="22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C343D"/>
                </a:solidFill>
              </a:rPr>
              <a:t>குற்றச்சாட்டுகளைச் சுமத்தவோ அல்லது அவரை</a:t>
            </a:r>
            <a:endParaRPr b="1" i="1" sz="22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C343D"/>
                </a:solidFill>
              </a:rPr>
              <a:t>கைது செய்யவோ எந்த நீதிமன்றமும் உத்தரவு </a:t>
            </a:r>
            <a:endParaRPr b="1" i="1" sz="22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C343D"/>
                </a:solidFill>
              </a:rPr>
              <a:t>பிறப்பிக்க முடியாது.</a:t>
            </a:r>
            <a:endParaRPr b="1" i="1" sz="22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12868" l="15554" r="0" t="8712"/>
          <a:stretch/>
        </p:blipFill>
        <p:spPr>
          <a:xfrm>
            <a:off x="0" y="0"/>
            <a:ext cx="3202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b="10616" l="15746" r="0" t="13609"/>
          <a:stretch/>
        </p:blipFill>
        <p:spPr>
          <a:xfrm>
            <a:off x="3202675" y="0"/>
            <a:ext cx="3202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5">
            <a:alphaModFix/>
          </a:blip>
          <a:srcRect b="10918" l="10817" r="0" t="9501"/>
          <a:stretch/>
        </p:blipFill>
        <p:spPr>
          <a:xfrm>
            <a:off x="6405350" y="0"/>
            <a:ext cx="2738651" cy="30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7750" y="3182200"/>
            <a:ext cx="2411866" cy="18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0" y="0"/>
            <a:ext cx="6441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highlight>
                  <a:srgbClr val="FFFFFF"/>
                </a:highlight>
              </a:rPr>
              <a:t>3.2 முதலமைச்சர்</a:t>
            </a:r>
            <a:endParaRPr b="1" sz="2400" u="sng">
              <a:highlight>
                <a:srgbClr val="FFFFFF"/>
              </a:highlight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0" y="550200"/>
            <a:ext cx="51861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0FF00"/>
                </a:solidFill>
              </a:rPr>
              <a:t>~</a:t>
            </a:r>
            <a:r>
              <a:rPr b="1" i="1" lang="en" sz="2200">
                <a:solidFill>
                  <a:srgbClr val="00FF00"/>
                </a:solidFill>
              </a:rPr>
              <a:t>அரசியலமைப்பால் அமைக்கப்பட்ட நாடாளுமன்ற முறையில் அமைந்த அரசில்,முதலமைச்சர் உண்மையான நிர்வாகியாகவும் உள்ளனர்.</a:t>
            </a:r>
            <a:endParaRPr b="1" i="1" sz="2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00FF00"/>
              </a:solidFill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2819" l="22364" r="15596" t="23747"/>
          <a:stretch/>
        </p:blipFill>
        <p:spPr>
          <a:xfrm>
            <a:off x="0" y="2418500"/>
            <a:ext cx="9143998" cy="272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4908125" y="45150"/>
            <a:ext cx="4015200" cy="22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0FF00"/>
                </a:solidFill>
              </a:rPr>
              <a:t>~அதாவது ஆளுநர் என்பவர் மாநிலத்தின் அரசின் தலைவர் முதலமைச்சர் என்பவர் அரசாங்கத்தின் தலைவர் ஆவார்.</a:t>
            </a:r>
            <a:endParaRPr/>
          </a:p>
        </p:txBody>
      </p:sp>
      <p:cxnSp>
        <p:nvCxnSpPr>
          <p:cNvPr id="122" name="Google Shape;122;p21"/>
          <p:cNvCxnSpPr/>
          <p:nvPr/>
        </p:nvCxnSpPr>
        <p:spPr>
          <a:xfrm flipH="1">
            <a:off x="4885930" y="38708"/>
            <a:ext cx="22200" cy="24453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