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embeddedFontLst>
    <p:embeddedFont>
      <p:font typeface="Roboto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4" d="100"/>
          <a:sy n="104" d="100"/>
        </p:scale>
        <p:origin x="-396" y="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337318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63c5ae3175178704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63c5ae3175178704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63c5ae3175178704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63c5ae3175178704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63c5ae3175178704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63c5ae3175178704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63c5ae3175178704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63c5ae3175178704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63c5ae3175178704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63c5ae3175178704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782a6d39e9c4212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782a6d39e9c4212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63c5ae3175178704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63c5ae3175178704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782a6d39e9c42124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782a6d39e9c42124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63c5ae3175178704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63c5ae3175178704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63c5ae3175178704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63c5ae3175178704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782a6d39e9c42124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782a6d39e9c42124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782a6d39e9c42124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782a6d39e9c42124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63c5ae3175178704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63c5ae3175178704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782a6d39e9c42124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782a6d39e9c42124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63c5ae3175178704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63c5ae3175178704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782a6d39e9c42124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782a6d39e9c42124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lnSpcReduction="10000"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/>
        </p:nvSpPr>
        <p:spPr>
          <a:xfrm>
            <a:off x="914399" y="7"/>
            <a:ext cx="73152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வணக்கம்.</a:t>
            </a:r>
            <a:endParaRPr sz="24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" name="Google Shape;86;p13"/>
          <p:cNvSpPr txBox="1"/>
          <p:nvPr/>
        </p:nvSpPr>
        <p:spPr>
          <a:xfrm flipH="1">
            <a:off x="259651" y="1267200"/>
            <a:ext cx="4498500" cy="12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rgbClr val="FFFFFF"/>
                </a:solidFill>
              </a:rPr>
              <a:t>4.1 மொத்த உள்நாட்டு உற்பத்தி மற்றும் அதன் வளர்ச்சி: ஓர் அறிமுகம்</a:t>
            </a:r>
            <a:endParaRPr sz="2400" b="1" u="sng">
              <a:solidFill>
                <a:srgbClr val="FFFFFF"/>
              </a:solidFill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259649" y="3688807"/>
            <a:ext cx="7315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சமூக அறிவியல் </a:t>
            </a:r>
            <a:endParaRPr sz="24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(பொருளாதாரம்) (10).</a:t>
            </a:r>
            <a:endParaRPr sz="24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8" name="Google Shape;88;p13"/>
          <p:cNvPicPr preferRelativeResize="0"/>
          <p:nvPr/>
        </p:nvPicPr>
        <p:blipFill rotWithShape="1">
          <a:blip r:embed="rId3">
            <a:alphaModFix/>
          </a:blip>
          <a:srcRect t="7266" r="33871" b="17821"/>
          <a:stretch/>
        </p:blipFill>
        <p:spPr>
          <a:xfrm>
            <a:off x="5031475" y="0"/>
            <a:ext cx="411252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740664" y="667512"/>
            <a:ext cx="369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www.Padasalai.Net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"/>
          <p:cNvSpPr txBox="1"/>
          <p:nvPr/>
        </p:nvSpPr>
        <p:spPr>
          <a:xfrm>
            <a:off x="0" y="0"/>
            <a:ext cx="9350700" cy="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u="sng">
                <a:solidFill>
                  <a:srgbClr val="00FF00"/>
                </a:solidFill>
                <a:highlight>
                  <a:srgbClr val="980000"/>
                </a:highlight>
              </a:rPr>
              <a:t>1.4 இந்தியாவில் மொத்த உள்நாட்டு உற்பத்தியில் வெவ்வேறு துறைகளின் பங்களிப்பு</a:t>
            </a:r>
            <a:endParaRPr sz="2200" b="1" u="sng">
              <a:solidFill>
                <a:srgbClr val="00FF00"/>
              </a:solidFill>
              <a:highlight>
                <a:srgbClr val="980000"/>
              </a:highlight>
            </a:endParaRPr>
          </a:p>
        </p:txBody>
      </p:sp>
      <p:pic>
        <p:nvPicPr>
          <p:cNvPr id="157" name="Google Shape;157;p22"/>
          <p:cNvPicPr preferRelativeResize="0"/>
          <p:nvPr/>
        </p:nvPicPr>
        <p:blipFill rotWithShape="1">
          <a:blip r:embed="rId3">
            <a:alphaModFix/>
          </a:blip>
          <a:srcRect l="5149" t="23896" r="8308" b="11554"/>
          <a:stretch/>
        </p:blipFill>
        <p:spPr>
          <a:xfrm>
            <a:off x="4417325" y="858000"/>
            <a:ext cx="4778700" cy="4285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2"/>
          <p:cNvPicPr preferRelativeResize="0"/>
          <p:nvPr/>
        </p:nvPicPr>
        <p:blipFill rotWithShape="1">
          <a:blip r:embed="rId4">
            <a:alphaModFix/>
          </a:blip>
          <a:srcRect l="5067" t="44328" r="7557" b="31013"/>
          <a:stretch/>
        </p:blipFill>
        <p:spPr>
          <a:xfrm>
            <a:off x="0" y="858000"/>
            <a:ext cx="4417324" cy="4285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3"/>
          <p:cNvSpPr txBox="1"/>
          <p:nvPr/>
        </p:nvSpPr>
        <p:spPr>
          <a:xfrm>
            <a:off x="0" y="0"/>
            <a:ext cx="9144000" cy="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u="sng">
                <a:solidFill>
                  <a:srgbClr val="00FF00"/>
                </a:solidFill>
                <a:highlight>
                  <a:srgbClr val="980000"/>
                </a:highlight>
              </a:rPr>
              <a:t>1.5 பொருளாதார வளர்ச்சி மற்றும் முன்னேற்றம்</a:t>
            </a:r>
            <a:endParaRPr sz="2200" b="1" u="sng">
              <a:solidFill>
                <a:srgbClr val="00FF00"/>
              </a:solidFill>
              <a:highlight>
                <a:srgbClr val="980000"/>
              </a:highlight>
            </a:endParaRPr>
          </a:p>
        </p:txBody>
      </p:sp>
      <p:sp>
        <p:nvSpPr>
          <p:cNvPr id="164" name="Google Shape;164;p23"/>
          <p:cNvSpPr txBox="1"/>
          <p:nvPr/>
        </p:nvSpPr>
        <p:spPr>
          <a:xfrm>
            <a:off x="0" y="574650"/>
            <a:ext cx="5240700" cy="43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FFFFFF"/>
                </a:solidFill>
                <a:highlight>
                  <a:srgbClr val="E06666"/>
                </a:highlight>
              </a:rPr>
              <a:t>பொருளியல் அறிஞர்</a:t>
            </a:r>
            <a:endParaRPr sz="1800" b="1" i="1">
              <a:solidFill>
                <a:srgbClr val="FFFFFF"/>
              </a:solidFill>
              <a:highlight>
                <a:srgbClr val="E06666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FFFFFF"/>
                </a:solidFill>
                <a:highlight>
                  <a:srgbClr val="E06666"/>
                </a:highlight>
              </a:rPr>
              <a:t>அமர்த்தியா சென் கருத்துப்படி, </a:t>
            </a:r>
            <a:endParaRPr sz="1800" b="1" i="1">
              <a:solidFill>
                <a:srgbClr val="FFFFFF"/>
              </a:solidFill>
              <a:highlight>
                <a:srgbClr val="E06666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FFFFFF"/>
                </a:solidFill>
                <a:highlight>
                  <a:srgbClr val="E06666"/>
                </a:highlight>
              </a:rPr>
              <a:t>பொருளாதார வளர்ச்சி </a:t>
            </a:r>
            <a:endParaRPr sz="1800" b="1" i="1">
              <a:solidFill>
                <a:srgbClr val="FFFFFF"/>
              </a:solidFill>
              <a:highlight>
                <a:srgbClr val="E06666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FFFFFF"/>
                </a:solidFill>
                <a:highlight>
                  <a:srgbClr val="E06666"/>
                </a:highlight>
              </a:rPr>
              <a:t>என்பது பொருளாதார </a:t>
            </a:r>
            <a:endParaRPr sz="1800" b="1" i="1">
              <a:solidFill>
                <a:srgbClr val="FFFFFF"/>
              </a:solidFill>
              <a:highlight>
                <a:srgbClr val="E06666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FFFFFF"/>
                </a:solidFill>
                <a:highlight>
                  <a:srgbClr val="E06666"/>
                </a:highlight>
              </a:rPr>
              <a:t>முன்னேற்றத்தின் ஓர்</a:t>
            </a:r>
            <a:endParaRPr sz="1800" b="1" i="1">
              <a:solidFill>
                <a:srgbClr val="FFFFFF"/>
              </a:solidFill>
              <a:highlight>
                <a:srgbClr val="E06666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FFFFFF"/>
                </a:solidFill>
                <a:highlight>
                  <a:srgbClr val="E06666"/>
                </a:highlight>
              </a:rPr>
              <a:t>அம்சமாகும். ‘பொருளாதார </a:t>
            </a:r>
            <a:endParaRPr sz="1800" b="1" i="1">
              <a:solidFill>
                <a:srgbClr val="FFFFFF"/>
              </a:solidFill>
              <a:highlight>
                <a:srgbClr val="E06666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FFFFFF"/>
                </a:solidFill>
                <a:highlight>
                  <a:srgbClr val="E06666"/>
                </a:highlight>
              </a:rPr>
              <a:t>வளர்ச்சி மனிதனின்</a:t>
            </a:r>
            <a:endParaRPr sz="1800" b="1" i="1">
              <a:solidFill>
                <a:srgbClr val="FFFFFF"/>
              </a:solidFill>
              <a:highlight>
                <a:srgbClr val="E06666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FFFFFF"/>
                </a:solidFill>
                <a:highlight>
                  <a:srgbClr val="E06666"/>
                </a:highlight>
              </a:rPr>
              <a:t>பொருள்சார் தேவைக்கு </a:t>
            </a:r>
            <a:endParaRPr sz="1800" b="1" i="1">
              <a:solidFill>
                <a:srgbClr val="FFFFFF"/>
              </a:solidFill>
              <a:highlight>
                <a:srgbClr val="E06666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FFFFFF"/>
                </a:solidFill>
                <a:highlight>
                  <a:srgbClr val="E06666"/>
                </a:highlight>
              </a:rPr>
              <a:t>மட்டும் கவனம் செலுத்துகிறது. ஆனால்,ஐக்கிய நாடுகளின் பார்வையில், பொருளாதார </a:t>
            </a:r>
            <a:endParaRPr sz="1800" b="1" i="1">
              <a:solidFill>
                <a:srgbClr val="FFFFFF"/>
              </a:solidFill>
              <a:highlight>
                <a:srgbClr val="E06666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FFFFFF"/>
                </a:solidFill>
                <a:highlight>
                  <a:srgbClr val="E06666"/>
                </a:highlight>
              </a:rPr>
              <a:t>வளர்ச்சி என்பது வாழ்க்கை தரம் உயர்தல் அல்லது ஒட்டுமொத்த வளர்ச்சியில் கவனம் </a:t>
            </a:r>
            <a:endParaRPr sz="1800" b="1" i="1">
              <a:solidFill>
                <a:srgbClr val="FFFFFF"/>
              </a:solidFill>
              <a:highlight>
                <a:srgbClr val="E06666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FFFFFF"/>
                </a:solidFill>
                <a:highlight>
                  <a:srgbClr val="E06666"/>
                </a:highlight>
              </a:rPr>
              <a:t>செலுத்துதலாகும்”</a:t>
            </a:r>
            <a:endParaRPr sz="1800" b="1" i="1">
              <a:solidFill>
                <a:srgbClr val="FFFFFF"/>
              </a:solidFill>
              <a:highlight>
                <a:srgbClr val="E06666"/>
              </a:highlight>
            </a:endParaRPr>
          </a:p>
        </p:txBody>
      </p:sp>
      <p:pic>
        <p:nvPicPr>
          <p:cNvPr id="165" name="Google Shape;165;p23"/>
          <p:cNvPicPr preferRelativeResize="0"/>
          <p:nvPr/>
        </p:nvPicPr>
        <p:blipFill rotWithShape="1">
          <a:blip r:embed="rId3">
            <a:alphaModFix/>
          </a:blip>
          <a:srcRect l="5768" t="21444" r="11586" b="36639"/>
          <a:stretch/>
        </p:blipFill>
        <p:spPr>
          <a:xfrm>
            <a:off x="4349075" y="474975"/>
            <a:ext cx="4631151" cy="4568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4"/>
          <p:cNvSpPr txBox="1"/>
          <p:nvPr/>
        </p:nvSpPr>
        <p:spPr>
          <a:xfrm>
            <a:off x="0" y="0"/>
            <a:ext cx="9144000" cy="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u="sng">
                <a:solidFill>
                  <a:srgbClr val="00FF00"/>
                </a:solidFill>
                <a:highlight>
                  <a:srgbClr val="980000"/>
                </a:highlight>
              </a:rPr>
              <a:t>1.6 வளர்ச்சி பாதையில் GDP மற்றும் வேலைவாய்ப்பு</a:t>
            </a:r>
            <a:endParaRPr sz="2200" b="1" u="sng">
              <a:solidFill>
                <a:srgbClr val="00FF00"/>
              </a:solidFill>
              <a:highlight>
                <a:srgbClr val="980000"/>
              </a:highlight>
            </a:endParaRPr>
          </a:p>
        </p:txBody>
      </p:sp>
      <p:sp>
        <p:nvSpPr>
          <p:cNvPr id="171" name="Google Shape;171;p24"/>
          <p:cNvSpPr txBox="1"/>
          <p:nvPr/>
        </p:nvSpPr>
        <p:spPr>
          <a:xfrm>
            <a:off x="-10" y="521404"/>
            <a:ext cx="3000000" cy="20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>
                <a:solidFill>
                  <a:srgbClr val="FFFFFF"/>
                </a:solidFill>
              </a:rPr>
              <a:t>1.இந்தியா தன் வளர்ச்சி </a:t>
            </a:r>
            <a:endParaRPr b="1" i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>
                <a:solidFill>
                  <a:srgbClr val="FFFFFF"/>
                </a:solidFill>
              </a:rPr>
              <a:t>பாதையில் முதலாவதாக</a:t>
            </a:r>
            <a:endParaRPr b="1" i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>
                <a:solidFill>
                  <a:srgbClr val="FFFFFF"/>
                </a:solidFill>
              </a:rPr>
              <a:t>நெருக்கமான வர்த்தகக் </a:t>
            </a:r>
            <a:endParaRPr b="1" i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>
                <a:solidFill>
                  <a:srgbClr val="FFFFFF"/>
                </a:solidFill>
              </a:rPr>
              <a:t>கொள்கையை எடுத்துக் </a:t>
            </a:r>
            <a:endParaRPr b="1" i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>
                <a:solidFill>
                  <a:srgbClr val="FFFFFF"/>
                </a:solidFill>
              </a:rPr>
              <a:t>கொண்டது. இது உள்நாட்டு </a:t>
            </a:r>
            <a:endParaRPr b="1" i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>
                <a:solidFill>
                  <a:srgbClr val="FFFFFF"/>
                </a:solidFill>
              </a:rPr>
              <a:t>தொழில்களுக்கு ஒரு </a:t>
            </a:r>
            <a:endParaRPr b="1" i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>
                <a:solidFill>
                  <a:srgbClr val="FFFFFF"/>
                </a:solidFill>
              </a:rPr>
              <a:t>உந்துதலை அளித்தது.1991இல் 'LPG’ அறிமுகம் செய்யப்பட்டது.</a:t>
            </a:r>
            <a:endParaRPr b="1" i="1">
              <a:solidFill>
                <a:srgbClr val="FFFFFF"/>
              </a:solidFill>
            </a:endParaRPr>
          </a:p>
        </p:txBody>
      </p:sp>
      <p:sp>
        <p:nvSpPr>
          <p:cNvPr id="172" name="Google Shape;172;p24"/>
          <p:cNvSpPr txBox="1"/>
          <p:nvPr/>
        </p:nvSpPr>
        <p:spPr>
          <a:xfrm>
            <a:off x="0" y="2664433"/>
            <a:ext cx="3000000" cy="20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>
                <a:solidFill>
                  <a:srgbClr val="FFFFFF"/>
                </a:solidFill>
              </a:rPr>
              <a:t>2.ஐந்தாண்டுத் திட்டத்தின் கீழ் வேலை வாய்ப்பு </a:t>
            </a:r>
            <a:endParaRPr b="1" i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>
                <a:solidFill>
                  <a:srgbClr val="FFFFFF"/>
                </a:solidFill>
              </a:rPr>
              <a:t>உருவாக்கத்திற்கு ஒரு உந்துதல் வழங்கப்பட்டது.</a:t>
            </a:r>
            <a:endParaRPr b="1" i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>
                <a:solidFill>
                  <a:srgbClr val="FFFFFF"/>
                </a:solidFill>
              </a:rPr>
              <a:t>வறுமை ஒழிப்பு மற்றும் கிராமப்புற வளர்ச்சி </a:t>
            </a:r>
            <a:endParaRPr b="1" i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>
                <a:solidFill>
                  <a:srgbClr val="FFFFFF"/>
                </a:solidFill>
              </a:rPr>
              <a:t>ஆகியவை இந்திய வளர்ச்சிப் பாதையின் ஒரு </a:t>
            </a:r>
            <a:endParaRPr b="1" i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>
                <a:solidFill>
                  <a:srgbClr val="FFFFFF"/>
                </a:solidFill>
              </a:rPr>
              <a:t>பகுதியாகும்.</a:t>
            </a:r>
            <a:endParaRPr b="1" i="1">
              <a:solidFill>
                <a:srgbClr val="FFFFFF"/>
              </a:solidFill>
            </a:endParaRPr>
          </a:p>
        </p:txBody>
      </p:sp>
      <p:sp>
        <p:nvSpPr>
          <p:cNvPr id="173" name="Google Shape;173;p24"/>
          <p:cNvSpPr txBox="1"/>
          <p:nvPr/>
        </p:nvSpPr>
        <p:spPr>
          <a:xfrm>
            <a:off x="3072006" y="521398"/>
            <a:ext cx="3000000" cy="23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>
                <a:solidFill>
                  <a:srgbClr val="FFFFFF"/>
                </a:solidFill>
              </a:rPr>
              <a:t>3.பொதுத் துறைக்கு குறிப்பிடத்தக்க </a:t>
            </a:r>
            <a:endParaRPr b="1" i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>
                <a:solidFill>
                  <a:srgbClr val="FFFFFF"/>
                </a:solidFill>
              </a:rPr>
              <a:t>முக்கியத்துவம் கொடுக்கப்பட்டது. தனியார்</a:t>
            </a:r>
            <a:endParaRPr b="1" i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>
                <a:solidFill>
                  <a:srgbClr val="FFFFFF"/>
                </a:solidFill>
              </a:rPr>
              <a:t>நிறுவனங்கள் மற்றும் தொழிற்சாலைகள் </a:t>
            </a:r>
            <a:endParaRPr b="1" i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>
                <a:solidFill>
                  <a:srgbClr val="FFFFFF"/>
                </a:solidFill>
              </a:rPr>
              <a:t>கடுமையான ஒழுங்குமுறை மற்றும் தரநிலைக்கு உட்பட்டவை ஆயின.</a:t>
            </a:r>
            <a:endParaRPr b="1" i="1">
              <a:solidFill>
                <a:srgbClr val="FFFFFF"/>
              </a:solidFill>
            </a:endParaRPr>
          </a:p>
        </p:txBody>
      </p:sp>
      <p:sp>
        <p:nvSpPr>
          <p:cNvPr id="174" name="Google Shape;174;p24"/>
          <p:cNvSpPr txBox="1"/>
          <p:nvPr/>
        </p:nvSpPr>
        <p:spPr>
          <a:xfrm>
            <a:off x="3072000" y="2822400"/>
            <a:ext cx="3697200" cy="23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>
                <a:solidFill>
                  <a:srgbClr val="FFFFFF"/>
                </a:solidFill>
              </a:rPr>
              <a:t>4.இந்தியாவில் கடந்த இரண்டு சகாப்தங்களாக</a:t>
            </a:r>
            <a:endParaRPr b="1" i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>
                <a:solidFill>
                  <a:srgbClr val="FFFFFF"/>
                </a:solidFill>
              </a:rPr>
              <a:t>GDP யின் நிலையான அதிக வளர்ச்சியால் தனிநபர் வருமானம் அதிகரித்தும், முழு வறுமை குறைந்தும் காணப்படுகின்றன.இந்தியா தனி நபர் வருமானத்தில் நடுத்தர வருவாய் நாடுகளின் பிரிவில் இடம் பிடித்துள்ளது.</a:t>
            </a:r>
            <a:endParaRPr b="1" i="1">
              <a:solidFill>
                <a:srgbClr val="FFFFFF"/>
              </a:solidFill>
            </a:endParaRPr>
          </a:p>
        </p:txBody>
      </p:sp>
      <p:cxnSp>
        <p:nvCxnSpPr>
          <p:cNvPr id="175" name="Google Shape;175;p24"/>
          <p:cNvCxnSpPr/>
          <p:nvPr/>
        </p:nvCxnSpPr>
        <p:spPr>
          <a:xfrm>
            <a:off x="2956188" y="521403"/>
            <a:ext cx="900" cy="462840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6" name="Google Shape;176;p24"/>
          <p:cNvCxnSpPr/>
          <p:nvPr/>
        </p:nvCxnSpPr>
        <p:spPr>
          <a:xfrm flipH="1">
            <a:off x="6769123" y="600502"/>
            <a:ext cx="22200" cy="450330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7" name="Google Shape;177;p24"/>
          <p:cNvSpPr txBox="1"/>
          <p:nvPr/>
        </p:nvSpPr>
        <p:spPr>
          <a:xfrm>
            <a:off x="6884100" y="521400"/>
            <a:ext cx="2259900" cy="46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>
                <a:solidFill>
                  <a:srgbClr val="FFFFFF"/>
                </a:solidFill>
              </a:rPr>
              <a:t>5.பிறப்பின் போது எதிர்ப்பார்க்கப்பட்ட </a:t>
            </a:r>
            <a:endParaRPr b="1" i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>
                <a:solidFill>
                  <a:srgbClr val="FFFFFF"/>
                </a:solidFill>
              </a:rPr>
              <a:t>ஆயுட்காலம் 65 ஆண்டுகள் மற்றும் 5 வயதுக்குட்பட்ட </a:t>
            </a:r>
            <a:endParaRPr b="1" i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>
                <a:solidFill>
                  <a:srgbClr val="FFFFFF"/>
                </a:solidFill>
              </a:rPr>
              <a:t>44% குழந்தைகள் ஊட்டச்சத்து குறைபாடுடன்</a:t>
            </a:r>
            <a:endParaRPr b="1" i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>
                <a:solidFill>
                  <a:srgbClr val="FFFFFF"/>
                </a:solidFill>
              </a:rPr>
              <a:t>உள்ளனர். 15 வயதும் அதற்கு மேலும் உள்ள மக்கள் தொகையில் 63 % பேர் கல்வியறிவு பெற்றவர்களாக</a:t>
            </a:r>
            <a:endParaRPr b="1" i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>
                <a:solidFill>
                  <a:srgbClr val="FFFFFF"/>
                </a:solidFill>
              </a:rPr>
              <a:t>உள்ளனர். இது ஒப்பீட்டளவில் குறைந்த நடுத்தர </a:t>
            </a:r>
            <a:endParaRPr b="1" i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>
                <a:solidFill>
                  <a:srgbClr val="FFFFFF"/>
                </a:solidFill>
              </a:rPr>
              <a:t>வருவாய் நாடுகளில் 71% ஆகும்.</a:t>
            </a:r>
            <a:endParaRPr b="1" i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5"/>
          <p:cNvSpPr txBox="1"/>
          <p:nvPr/>
        </p:nvSpPr>
        <p:spPr>
          <a:xfrm>
            <a:off x="0" y="0"/>
            <a:ext cx="9144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>
                <a:solidFill>
                  <a:srgbClr val="FFFFFF"/>
                </a:solidFill>
                <a:highlight>
                  <a:srgbClr val="999999"/>
                </a:highlight>
              </a:rPr>
              <a:t>இந்திய முன்னேற்றத்தை ஆதாரிக்கும் காரணிகள்</a:t>
            </a:r>
            <a:endParaRPr sz="2000" b="1" u="sng">
              <a:solidFill>
                <a:srgbClr val="FFFFFF"/>
              </a:solidFill>
              <a:highlight>
                <a:srgbClr val="999999"/>
              </a:highlight>
            </a:endParaRPr>
          </a:p>
        </p:txBody>
      </p:sp>
      <p:sp>
        <p:nvSpPr>
          <p:cNvPr id="183" name="Google Shape;183;p25"/>
          <p:cNvSpPr/>
          <p:nvPr/>
        </p:nvSpPr>
        <p:spPr>
          <a:xfrm>
            <a:off x="118275" y="809450"/>
            <a:ext cx="8907450" cy="4334050"/>
          </a:xfrm>
          <a:prstGeom prst="flowChartOffpageConnec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1">
                <a:solidFill>
                  <a:srgbClr val="00FF00"/>
                </a:solidFill>
              </a:rPr>
              <a:t>இந்தியாவில் 35 வயதிற்கு உட்பட்ட உழைக்கும் வயதில் வேகமாக வளரும் மக்கள் தொகையில் 700 மில்லியன் பேர் உள்ளனர்.</a:t>
            </a:r>
            <a:endParaRPr sz="1600" b="1" i="1">
              <a:solidFill>
                <a:srgbClr val="00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i="1">
              <a:solidFill>
                <a:srgbClr val="00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1">
                <a:solidFill>
                  <a:srgbClr val="00FF00"/>
                </a:solidFill>
              </a:rPr>
              <a:t>இந்தியாவில் மக்கள் தொகை மாற்றத்தில், கடந்த இரண்டு சகாப்தங்களாக உழைக்கும் வயது மக்களின் பங்கு 58% லிருந்து 64% ஆக உயர்ந்துள்ளது.</a:t>
            </a:r>
            <a:endParaRPr sz="1600" b="1" i="1">
              <a:solidFill>
                <a:srgbClr val="00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i="1">
              <a:solidFill>
                <a:srgbClr val="00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1">
                <a:solidFill>
                  <a:srgbClr val="00FF00"/>
                </a:solidFill>
              </a:rPr>
              <a:t>இந்தியா கடுமையான சட்ட முறையையும்,அதிகமான ஆங்கில மொழி பேசுபவர்களையும் கொண்டுள்ளது. மேலும், தகவல் தொழில் நுட்பத்தில் நிபுணத்துவம் வாய்ந்ததாக இருப்பதால் நிறுவனங்களிடமிருந்து உள்நோக்கி முதலீடுகளை ஈர்க்கிறது.</a:t>
            </a:r>
            <a:endParaRPr sz="1600" b="1" i="1">
              <a:solidFill>
                <a:srgbClr val="00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i="1">
              <a:solidFill>
                <a:srgbClr val="00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1">
                <a:solidFill>
                  <a:srgbClr val="00FF00"/>
                </a:solidFill>
              </a:rPr>
              <a:t>உலகளாவிய மென்பொருள் வணிகங்களுக்கான ஒரு மையமாக பெங்களூரின் விரைவான தோற்றம் சாட்சியாக உள்ளது.</a:t>
            </a:r>
            <a:endParaRPr sz="1600" b="1" i="1">
              <a:solidFill>
                <a:srgbClr val="00FF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29449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6"/>
          <p:cNvPicPr preferRelativeResize="0"/>
          <p:nvPr/>
        </p:nvPicPr>
        <p:blipFill rotWithShape="1">
          <a:blip r:embed="rId4">
            <a:alphaModFix/>
          </a:blip>
          <a:srcRect l="5411" t="8999" r="5580" b="28845"/>
          <a:stretch/>
        </p:blipFill>
        <p:spPr>
          <a:xfrm>
            <a:off x="4294500" y="0"/>
            <a:ext cx="48495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6"/>
          <p:cNvSpPr txBox="1"/>
          <p:nvPr/>
        </p:nvSpPr>
        <p:spPr>
          <a:xfrm>
            <a:off x="423080" y="4486474"/>
            <a:ext cx="73152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திரு.அமர்த்தியாசென்.</a:t>
            </a:r>
            <a:endParaRPr sz="1800" b="1" i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7"/>
          <p:cNvSpPr txBox="1"/>
          <p:nvPr/>
        </p:nvSpPr>
        <p:spPr>
          <a:xfrm>
            <a:off x="0" y="0"/>
            <a:ext cx="87891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rgbClr val="00FF00"/>
                </a:solidFill>
                <a:highlight>
                  <a:srgbClr val="980000"/>
                </a:highlight>
              </a:rPr>
              <a:t>1.7   GDPயின் வளர்ச்சி மற்றும் பொருளாதார கொள்கைகள்.</a:t>
            </a:r>
            <a:endParaRPr sz="2400" b="1" u="sng">
              <a:solidFill>
                <a:srgbClr val="00FF00"/>
              </a:solidFill>
              <a:highlight>
                <a:srgbClr val="980000"/>
              </a:highlight>
            </a:endParaRPr>
          </a:p>
        </p:txBody>
      </p:sp>
      <p:sp>
        <p:nvSpPr>
          <p:cNvPr id="196" name="Google Shape;196;p27"/>
          <p:cNvSpPr/>
          <p:nvPr/>
        </p:nvSpPr>
        <p:spPr>
          <a:xfrm>
            <a:off x="13" y="915900"/>
            <a:ext cx="9143982" cy="1386018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1">
                <a:solidFill>
                  <a:srgbClr val="FFFF00"/>
                </a:solidFill>
              </a:rPr>
              <a:t>பொருளாதார வளர்ச்சி மற்றும் பொருளாதார முன்னேற்றத்தை அதிகரிப்பதற்கு சுதந்திரம்</a:t>
            </a:r>
            <a:endParaRPr sz="1600" b="1" i="1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1">
                <a:solidFill>
                  <a:srgbClr val="FFFF00"/>
                </a:solidFill>
              </a:rPr>
              <a:t>பெற்றதிலிருந்து இந்திய அரசு பல பொருளாதார கொள்கைகளை உருவாக்கியுள்ளது. முக்கியமான</a:t>
            </a:r>
            <a:endParaRPr sz="1600" b="1" i="1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1">
                <a:solidFill>
                  <a:srgbClr val="FFFF00"/>
                </a:solidFill>
              </a:rPr>
              <a:t>பொருளாதார கொள்கைகள் பின்வருமாறு:</a:t>
            </a:r>
            <a:endParaRPr sz="1600" b="1" i="1">
              <a:solidFill>
                <a:srgbClr val="FFFF00"/>
              </a:solidFill>
            </a:endParaRPr>
          </a:p>
        </p:txBody>
      </p:sp>
      <p:sp>
        <p:nvSpPr>
          <p:cNvPr id="197" name="Google Shape;197;p27"/>
          <p:cNvSpPr/>
          <p:nvPr/>
        </p:nvSpPr>
        <p:spPr>
          <a:xfrm>
            <a:off x="0" y="2301925"/>
            <a:ext cx="3409506" cy="2841588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1">
                <a:solidFill>
                  <a:srgbClr val="FF0000"/>
                </a:solidFill>
              </a:rPr>
              <a:t>வேளாண் கொள்கைகள்:விலைக் கொள்கை நில சீர்திருத்த கொள்கை, பசுமைப் புரட்சி, பாசனக் கொள்கை, உணவுக் கொள்கை, விவசாய தொழிலாளர் கொள்கை மற்றும் கூட்டுறவு </a:t>
            </a:r>
            <a:endParaRPr sz="1600" b="1" i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1">
                <a:solidFill>
                  <a:srgbClr val="FF0000"/>
                </a:solidFill>
              </a:rPr>
              <a:t>கொள்கை போன்றவைகளாகும்.</a:t>
            </a:r>
            <a:endParaRPr sz="1600" b="1" i="1">
              <a:solidFill>
                <a:srgbClr val="FF0000"/>
              </a:solidFill>
            </a:endParaRPr>
          </a:p>
        </p:txBody>
      </p:sp>
      <p:sp>
        <p:nvSpPr>
          <p:cNvPr id="198" name="Google Shape;198;p27"/>
          <p:cNvSpPr/>
          <p:nvPr/>
        </p:nvSpPr>
        <p:spPr>
          <a:xfrm>
            <a:off x="3099858" y="2301925"/>
            <a:ext cx="4032612" cy="2841588"/>
          </a:xfrm>
          <a:prstGeom prst="flowChartTerminator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1">
                <a:solidFill>
                  <a:srgbClr val="0000FF"/>
                </a:solidFill>
                <a:highlight>
                  <a:srgbClr val="FFFFFF"/>
                </a:highlight>
              </a:rPr>
              <a:t>தொழில் துறை கொள்கைகள்: ஜவுளித் தொழில் கொள்கை</a:t>
            </a:r>
            <a:endParaRPr sz="1600" b="1" i="1">
              <a:solidFill>
                <a:srgbClr val="0000FF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1">
                <a:solidFill>
                  <a:srgbClr val="0000FF"/>
                </a:solidFill>
                <a:highlight>
                  <a:srgbClr val="FFFFFF"/>
                </a:highlight>
              </a:rPr>
              <a:t>சர்க்கரை தொழில் கொள்கை, தொழில் துறை வளர்ச்சி விலைக் கொள்கை, சிறு தொழில் தொழிற்கொள்கை மற்றும் தொழில் துறை</a:t>
            </a:r>
            <a:endParaRPr sz="1600" b="1" i="1">
              <a:solidFill>
                <a:srgbClr val="0000FF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1">
                <a:solidFill>
                  <a:srgbClr val="0000FF"/>
                </a:solidFill>
                <a:highlight>
                  <a:srgbClr val="FFFFFF"/>
                </a:highlight>
              </a:rPr>
              <a:t>தொழிலாளர் கொள்கை போன்றவைகளாகும்.</a:t>
            </a:r>
            <a:endParaRPr sz="1600" b="1" i="1">
              <a:solidFill>
                <a:srgbClr val="0000FF"/>
              </a:solidFill>
              <a:highlight>
                <a:srgbClr val="FFFFFF"/>
              </a:highlight>
            </a:endParaRPr>
          </a:p>
        </p:txBody>
      </p:sp>
      <p:sp>
        <p:nvSpPr>
          <p:cNvPr id="199" name="Google Shape;199;p27"/>
          <p:cNvSpPr/>
          <p:nvPr/>
        </p:nvSpPr>
        <p:spPr>
          <a:xfrm>
            <a:off x="6814825" y="1981050"/>
            <a:ext cx="2329182" cy="3162456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1">
                <a:solidFill>
                  <a:srgbClr val="274E13"/>
                </a:solidFill>
              </a:rPr>
              <a:t>புதிய பொருளாதாரக்கொள்கை(1991):</a:t>
            </a:r>
            <a:endParaRPr sz="1600" b="1" i="1">
              <a:solidFill>
                <a:srgbClr val="274E1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1">
                <a:solidFill>
                  <a:srgbClr val="274E13"/>
                </a:solidFill>
              </a:rPr>
              <a:t>தாராளமயமாக்கல், தனியார் மயமாக்கல்</a:t>
            </a:r>
            <a:endParaRPr sz="1600" b="1" i="1">
              <a:solidFill>
                <a:srgbClr val="274E1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1">
                <a:solidFill>
                  <a:srgbClr val="274E13"/>
                </a:solidFill>
              </a:rPr>
              <a:t>மற்றும் உலகமயமாக்கல் என அழைக்கப்படுகிறது.</a:t>
            </a:r>
            <a:endParaRPr sz="1600" b="1" i="1">
              <a:solidFill>
                <a:srgbClr val="274E13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28"/>
          <p:cNvPicPr preferRelativeResize="0"/>
          <p:nvPr/>
        </p:nvPicPr>
        <p:blipFill rotWithShape="1">
          <a:blip r:embed="rId3">
            <a:alphaModFix/>
          </a:blip>
          <a:srcRect l="9805" t="21374" r="16076" b="5797"/>
          <a:stretch/>
        </p:blipFill>
        <p:spPr>
          <a:xfrm>
            <a:off x="709675" y="0"/>
            <a:ext cx="797029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27358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/>
        </p:nvSpPr>
        <p:spPr>
          <a:xfrm>
            <a:off x="0" y="0"/>
            <a:ext cx="3000000" cy="5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u="sng">
                <a:solidFill>
                  <a:srgbClr val="00FF00"/>
                </a:solidFill>
                <a:highlight>
                  <a:srgbClr val="980000"/>
                </a:highlight>
              </a:rPr>
              <a:t>அறிமுகம்</a:t>
            </a:r>
            <a:endParaRPr sz="2600" b="1" u="sng">
              <a:solidFill>
                <a:srgbClr val="00FF00"/>
              </a:solidFill>
              <a:highlight>
                <a:srgbClr val="980000"/>
              </a:highlight>
            </a:endParaRPr>
          </a:p>
        </p:txBody>
      </p:sp>
      <p:sp>
        <p:nvSpPr>
          <p:cNvPr id="94" name="Google Shape;94;p14"/>
          <p:cNvSpPr/>
          <p:nvPr/>
        </p:nvSpPr>
        <p:spPr>
          <a:xfrm>
            <a:off x="0" y="784250"/>
            <a:ext cx="9144000" cy="4359300"/>
          </a:xfrm>
          <a:prstGeom prst="bevel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1">
                <a:solidFill>
                  <a:srgbClr val="FFFF00"/>
                </a:solidFill>
              </a:rPr>
              <a:t>நாம் இப்பாடத்தில் நாட்டு வருமானம் மற்றும் அதனை கணக்கிடும் வகைகள் மேலும் மொத்த உள்நாட்டு உற்பத்தி என்றால் என்பது பற்றியும் இந்தியாவின் பொருளாதார வளர்ச்சி மேம்பாடு மற்றும் பொருளாதாரக் கொள்கைகள் பற்றி விரிவாகக் காண்போம்.</a:t>
            </a:r>
            <a:endParaRPr sz="2400" b="1" i="1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57199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0"/>
            <a:ext cx="4572001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/>
          <p:nvPr/>
        </p:nvSpPr>
        <p:spPr>
          <a:xfrm>
            <a:off x="0" y="0"/>
            <a:ext cx="81759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rgbClr val="00FF00"/>
                </a:solidFill>
                <a:highlight>
                  <a:srgbClr val="660000"/>
                </a:highlight>
              </a:rPr>
              <a:t>1.1  நாட்டு வருமானம்</a:t>
            </a:r>
            <a:endParaRPr sz="2400" b="1" u="sng">
              <a:solidFill>
                <a:srgbClr val="00FF00"/>
              </a:solidFill>
              <a:highlight>
                <a:srgbClr val="660000"/>
              </a:highlight>
            </a:endParaRPr>
          </a:p>
        </p:txBody>
      </p:sp>
      <p:sp>
        <p:nvSpPr>
          <p:cNvPr id="106" name="Google Shape;106;p16"/>
          <p:cNvSpPr txBox="1"/>
          <p:nvPr/>
        </p:nvSpPr>
        <p:spPr>
          <a:xfrm>
            <a:off x="0" y="893525"/>
            <a:ext cx="4397400" cy="38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00FFFF"/>
                </a:solidFill>
              </a:rPr>
              <a:t>∆ நாட்டு வருமானம் என்பது ஒரு நாட்டில் ஓர் ஆண்டில் உற்பத்தி செய்யப்பட்ட பண்டங்கள் மற்றும் பணிகளின் மொத்த மதிப்பாகும். </a:t>
            </a:r>
            <a:endParaRPr sz="2000" b="1" i="1">
              <a:solidFill>
                <a:srgbClr val="00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i="1">
              <a:solidFill>
                <a:srgbClr val="00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00FFFF"/>
                </a:solidFill>
              </a:rPr>
              <a:t>∆ பொதுவாக நாட்டு வருமானம் மொத்த நாட்டு உற்பத்தி (GNP) அல்லது நாட்டு வருமான ஈவு எனப்படுகிறது.</a:t>
            </a:r>
            <a:endParaRPr sz="2000" b="1" i="1">
              <a:solidFill>
                <a:srgbClr val="00FFFF"/>
              </a:solidFill>
            </a:endParaRPr>
          </a:p>
        </p:txBody>
      </p:sp>
      <p:sp>
        <p:nvSpPr>
          <p:cNvPr id="107" name="Google Shape;107;p16"/>
          <p:cNvSpPr txBox="1"/>
          <p:nvPr/>
        </p:nvSpPr>
        <p:spPr>
          <a:xfrm flipH="1">
            <a:off x="4397524" y="0"/>
            <a:ext cx="6373200" cy="12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rgbClr val="FFFFFF"/>
                </a:solidFill>
                <a:highlight>
                  <a:srgbClr val="999999"/>
                </a:highlight>
              </a:rPr>
              <a:t>நாட்டு வருமானத்தை </a:t>
            </a:r>
            <a:endParaRPr sz="2400" b="1" u="sng">
              <a:solidFill>
                <a:srgbClr val="FFFFFF"/>
              </a:solidFill>
              <a:highlight>
                <a:srgbClr val="999999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rgbClr val="FFFFFF"/>
                </a:solidFill>
                <a:highlight>
                  <a:srgbClr val="999999"/>
                </a:highlight>
              </a:rPr>
              <a:t>அளவிட தொடர்புடைய </a:t>
            </a:r>
            <a:endParaRPr sz="2400" b="1" u="sng">
              <a:solidFill>
                <a:srgbClr val="FFFFFF"/>
              </a:solidFill>
              <a:highlight>
                <a:srgbClr val="999999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rgbClr val="FFFFFF"/>
                </a:solidFill>
                <a:highlight>
                  <a:srgbClr val="999999"/>
                </a:highlight>
              </a:rPr>
              <a:t>பல்வேறு கருத்துக்கள்</a:t>
            </a:r>
            <a:endParaRPr sz="2400" b="1" u="sng">
              <a:solidFill>
                <a:srgbClr val="FFFFFF"/>
              </a:solidFill>
              <a:highlight>
                <a:srgbClr val="999999"/>
              </a:highlight>
            </a:endParaRPr>
          </a:p>
        </p:txBody>
      </p:sp>
      <p:sp>
        <p:nvSpPr>
          <p:cNvPr id="108" name="Google Shape;108;p16"/>
          <p:cNvSpPr/>
          <p:nvPr/>
        </p:nvSpPr>
        <p:spPr>
          <a:xfrm>
            <a:off x="4221700" y="1281300"/>
            <a:ext cx="4922400" cy="3862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/>
              <a:t>1.மொத்த நாட்டு உற்பத்தி    </a:t>
            </a:r>
            <a:endParaRPr sz="2000"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/>
              <a:t>    (GNP)</a:t>
            </a:r>
            <a:endParaRPr sz="2000"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/>
              <a:t>2.மொத்த உள்நாட்டு உற்பத்தி </a:t>
            </a:r>
            <a:endParaRPr sz="2000"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/>
              <a:t>    (GDP)</a:t>
            </a:r>
            <a:endParaRPr sz="2000"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/>
              <a:t>3.நிகர நாட்டு உற்பத்தி (NNP)</a:t>
            </a:r>
            <a:endParaRPr sz="2000"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/>
              <a:t>4. நிகர உள்நாட்டு உற்பத்தி (NDP)</a:t>
            </a:r>
            <a:endParaRPr sz="2000"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/>
              <a:t>5.தலா வருமானம் (PCI)</a:t>
            </a:r>
            <a:endParaRPr sz="2000"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/>
              <a:t>6.தனிப்பட்ட வருமானம் (PI)</a:t>
            </a:r>
            <a:endParaRPr sz="2000"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/>
              <a:t>7.செலவிடத் தகுதியான வருமானம் (DI).</a:t>
            </a:r>
            <a:endParaRPr sz="2000" b="1" i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7"/>
          <p:cNvPicPr preferRelativeResize="0"/>
          <p:nvPr/>
        </p:nvPicPr>
        <p:blipFill rotWithShape="1">
          <a:blip r:embed="rId3">
            <a:alphaModFix/>
          </a:blip>
          <a:srcRect l="6929" t="23224" r="3768" b="52640"/>
          <a:stretch/>
        </p:blipFill>
        <p:spPr>
          <a:xfrm>
            <a:off x="859600" y="0"/>
            <a:ext cx="736544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/>
          <p:nvPr/>
        </p:nvSpPr>
        <p:spPr>
          <a:xfrm>
            <a:off x="0" y="0"/>
            <a:ext cx="4572000" cy="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u="sng">
                <a:solidFill>
                  <a:srgbClr val="00FF00"/>
                </a:solidFill>
                <a:highlight>
                  <a:srgbClr val="980000"/>
                </a:highlight>
              </a:rPr>
              <a:t>1.2 மொத்த உள்நாட்டு உற்பத்தி (GDP)</a:t>
            </a:r>
            <a:endParaRPr sz="2200" b="1" u="sng">
              <a:solidFill>
                <a:srgbClr val="00FF00"/>
              </a:solidFill>
              <a:highlight>
                <a:srgbClr val="980000"/>
              </a:highlight>
            </a:endParaRPr>
          </a:p>
        </p:txBody>
      </p:sp>
      <p:sp>
        <p:nvSpPr>
          <p:cNvPr id="119" name="Google Shape;119;p18"/>
          <p:cNvSpPr txBox="1"/>
          <p:nvPr/>
        </p:nvSpPr>
        <p:spPr>
          <a:xfrm>
            <a:off x="0" y="1034100"/>
            <a:ext cx="45720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FFFF00"/>
                </a:solidFill>
              </a:rPr>
              <a:t>~நாட்டில் உற்பத்தி செய்யப்பட்டது</a:t>
            </a:r>
            <a:endParaRPr sz="2000" b="1" i="1">
              <a:solidFill>
                <a:srgbClr val="FFFF00"/>
              </a:solidFill>
            </a:endParaRPr>
          </a:p>
        </p:txBody>
      </p:sp>
      <p:sp>
        <p:nvSpPr>
          <p:cNvPr id="120" name="Google Shape;120;p18"/>
          <p:cNvSpPr txBox="1"/>
          <p:nvPr/>
        </p:nvSpPr>
        <p:spPr>
          <a:xfrm>
            <a:off x="0" y="1702800"/>
            <a:ext cx="44220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FFFF00"/>
                </a:solidFill>
              </a:rPr>
              <a:t>~ஒரு காலக்கட்டத்தில் உற்பத்தி செய்யப்பட்டது</a:t>
            </a:r>
            <a:endParaRPr sz="2000" b="1" i="1">
              <a:solidFill>
                <a:srgbClr val="FFFF00"/>
              </a:solidFill>
            </a:endParaRPr>
          </a:p>
        </p:txBody>
      </p:sp>
      <p:sp>
        <p:nvSpPr>
          <p:cNvPr id="121" name="Google Shape;121;p18"/>
          <p:cNvSpPr txBox="1"/>
          <p:nvPr/>
        </p:nvSpPr>
        <p:spPr>
          <a:xfrm flipH="1">
            <a:off x="3926109" y="0"/>
            <a:ext cx="5515500" cy="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u="sng">
                <a:solidFill>
                  <a:srgbClr val="FFFFFF"/>
                </a:solidFill>
                <a:highlight>
                  <a:srgbClr val="999999"/>
                </a:highlight>
              </a:rPr>
              <a:t>மொத்த உள்நாட்டு உற்பத்தியின் கணக்கீட்டு முறைகள்</a:t>
            </a:r>
            <a:endParaRPr sz="2200" b="1" u="sng">
              <a:solidFill>
                <a:srgbClr val="FFFFFF"/>
              </a:solidFill>
              <a:highlight>
                <a:srgbClr val="999999"/>
              </a:highlight>
            </a:endParaRPr>
          </a:p>
        </p:txBody>
      </p:sp>
      <p:sp>
        <p:nvSpPr>
          <p:cNvPr id="122" name="Google Shape;122;p18"/>
          <p:cNvSpPr txBox="1"/>
          <p:nvPr/>
        </p:nvSpPr>
        <p:spPr>
          <a:xfrm>
            <a:off x="4089320" y="880209"/>
            <a:ext cx="61095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FFD966"/>
                </a:solidFill>
              </a:rPr>
              <a:t>1.செலவின முறை</a:t>
            </a:r>
            <a:endParaRPr sz="2000" b="1" i="1">
              <a:solidFill>
                <a:srgbClr val="FFD9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FFD966"/>
                </a:solidFill>
              </a:rPr>
              <a:t>2.வருமான முறை</a:t>
            </a:r>
            <a:endParaRPr sz="2000" b="1" i="1">
              <a:solidFill>
                <a:srgbClr val="FFD9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FFD966"/>
                </a:solidFill>
              </a:rPr>
              <a:t>3.மதிப்பு கூட்டு முறை.</a:t>
            </a:r>
            <a:endParaRPr sz="2000" b="1" i="1">
              <a:solidFill>
                <a:srgbClr val="FFD966"/>
              </a:solidFill>
            </a:endParaRPr>
          </a:p>
        </p:txBody>
      </p:sp>
      <p:cxnSp>
        <p:nvCxnSpPr>
          <p:cNvPr id="123" name="Google Shape;123;p18"/>
          <p:cNvCxnSpPr/>
          <p:nvPr/>
        </p:nvCxnSpPr>
        <p:spPr>
          <a:xfrm flipH="1">
            <a:off x="3903305" y="8"/>
            <a:ext cx="22800" cy="248400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4" name="Google Shape;124;p18"/>
          <p:cNvCxnSpPr/>
          <p:nvPr/>
        </p:nvCxnSpPr>
        <p:spPr>
          <a:xfrm>
            <a:off x="-11" y="2540408"/>
            <a:ext cx="9307800" cy="1620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5" name="Google Shape;125;p18"/>
          <p:cNvSpPr txBox="1"/>
          <p:nvPr/>
        </p:nvSpPr>
        <p:spPr>
          <a:xfrm>
            <a:off x="698700" y="2593800"/>
            <a:ext cx="8445300" cy="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u="sng">
                <a:solidFill>
                  <a:srgbClr val="FFFFFF"/>
                </a:solidFill>
                <a:highlight>
                  <a:srgbClr val="999999"/>
                </a:highlight>
              </a:rPr>
              <a:t>மொத்த உள்நாட்டு உற்பத்தியின் முக்கியத்துவம்</a:t>
            </a:r>
            <a:endParaRPr sz="2200" b="1" u="sng">
              <a:solidFill>
                <a:srgbClr val="FFFFFF"/>
              </a:solidFill>
              <a:highlight>
                <a:srgbClr val="999999"/>
              </a:highlight>
            </a:endParaRPr>
          </a:p>
        </p:txBody>
      </p:sp>
      <p:sp>
        <p:nvSpPr>
          <p:cNvPr id="126" name="Google Shape;126;p18"/>
          <p:cNvSpPr txBox="1"/>
          <p:nvPr/>
        </p:nvSpPr>
        <p:spPr>
          <a:xfrm>
            <a:off x="0" y="3115200"/>
            <a:ext cx="5213400" cy="16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1">
                <a:solidFill>
                  <a:srgbClr val="FF00FF"/>
                </a:solidFill>
              </a:rPr>
              <a:t>1. பொருளாதார வளர்ச்சி பற்றிய ஆய்வு பற்றி அறிந்துகொள்ளப் பயன்படுகிறது.</a:t>
            </a:r>
            <a:endParaRPr sz="1600" b="1" i="1">
              <a:solidFill>
                <a:srgbClr val="FF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1">
                <a:solidFill>
                  <a:srgbClr val="FF00FF"/>
                </a:solidFill>
              </a:rPr>
              <a:t>2. பணவீக்கம் மற்றும் பணவாட்டத்தின்</a:t>
            </a:r>
            <a:endParaRPr sz="1600" b="1" i="1">
              <a:solidFill>
                <a:srgbClr val="FF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1">
                <a:solidFill>
                  <a:srgbClr val="FF00FF"/>
                </a:solidFill>
              </a:rPr>
              <a:t>சிக்கல்கள் பற்றி அறிய உதவுகிறது.</a:t>
            </a:r>
            <a:endParaRPr sz="1600" b="1" i="1">
              <a:solidFill>
                <a:srgbClr val="FF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1">
                <a:solidFill>
                  <a:srgbClr val="FF00FF"/>
                </a:solidFill>
              </a:rPr>
              <a:t>3. உலகின் வளர்ந்த நாடுகளுடன் ஒப்பீடு </a:t>
            </a:r>
            <a:endParaRPr sz="1600" b="1" i="1">
              <a:solidFill>
                <a:srgbClr val="FF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1">
                <a:solidFill>
                  <a:srgbClr val="FF00FF"/>
                </a:solidFill>
              </a:rPr>
              <a:t>செய்வதற்கு பயன்படுகிறது.</a:t>
            </a:r>
            <a:endParaRPr sz="1600" b="1" i="1">
              <a:solidFill>
                <a:srgbClr val="FF00FF"/>
              </a:solidFill>
            </a:endParaRPr>
          </a:p>
        </p:txBody>
      </p:sp>
      <p:sp>
        <p:nvSpPr>
          <p:cNvPr id="127" name="Google Shape;127;p18"/>
          <p:cNvSpPr txBox="1"/>
          <p:nvPr/>
        </p:nvSpPr>
        <p:spPr>
          <a:xfrm>
            <a:off x="4885875" y="3108600"/>
            <a:ext cx="4422000" cy="19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1">
                <a:solidFill>
                  <a:srgbClr val="FF00FF"/>
                </a:solidFill>
              </a:rPr>
              <a:t>4. வாங்கும் திறனை மதிப்பீடு செய்வதற்கு </a:t>
            </a:r>
            <a:endParaRPr sz="1600" b="1" i="1">
              <a:solidFill>
                <a:srgbClr val="FF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1">
                <a:solidFill>
                  <a:srgbClr val="FF00FF"/>
                </a:solidFill>
              </a:rPr>
              <a:t>உதவுகிறது.</a:t>
            </a:r>
            <a:endParaRPr sz="1600" b="1" i="1">
              <a:solidFill>
                <a:srgbClr val="FF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1">
                <a:solidFill>
                  <a:srgbClr val="FF00FF"/>
                </a:solidFill>
              </a:rPr>
              <a:t>5. பொதுத் துறை பற்றி அனைவரும் </a:t>
            </a:r>
            <a:endParaRPr sz="1600" b="1" i="1">
              <a:solidFill>
                <a:srgbClr val="FF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1">
                <a:solidFill>
                  <a:srgbClr val="FF00FF"/>
                </a:solidFill>
              </a:rPr>
              <a:t>தெரிந்துகொள்ள பயன்படுகின்றது.</a:t>
            </a:r>
            <a:endParaRPr sz="1600" b="1" i="1">
              <a:solidFill>
                <a:srgbClr val="FF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1">
                <a:solidFill>
                  <a:srgbClr val="FF00FF"/>
                </a:solidFill>
              </a:rPr>
              <a:t>6. பொருளாதார திட்டமிட வழிக்காட்டியாகவும் பயன்படுகிறது.</a:t>
            </a:r>
            <a:endParaRPr sz="1600" b="1" i="1">
              <a:solidFill>
                <a:srgbClr val="FF00FF"/>
              </a:solidFill>
            </a:endParaRPr>
          </a:p>
        </p:txBody>
      </p:sp>
      <p:cxnSp>
        <p:nvCxnSpPr>
          <p:cNvPr id="128" name="Google Shape;128;p18"/>
          <p:cNvCxnSpPr/>
          <p:nvPr/>
        </p:nvCxnSpPr>
        <p:spPr>
          <a:xfrm>
            <a:off x="4794914" y="3093493"/>
            <a:ext cx="18300" cy="21108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9"/>
          <p:cNvPicPr preferRelativeResize="0"/>
          <p:nvPr/>
        </p:nvPicPr>
        <p:blipFill rotWithShape="1">
          <a:blip r:embed="rId3">
            <a:alphaModFix/>
          </a:blip>
          <a:srcRect t="20166" b="42789"/>
          <a:stretch/>
        </p:blipFill>
        <p:spPr>
          <a:xfrm>
            <a:off x="0" y="0"/>
            <a:ext cx="4571999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9"/>
          <p:cNvPicPr preferRelativeResize="0"/>
          <p:nvPr/>
        </p:nvPicPr>
        <p:blipFill rotWithShape="1">
          <a:blip r:embed="rId4">
            <a:alphaModFix/>
          </a:blip>
          <a:srcRect t="25060" b="44276"/>
          <a:stretch/>
        </p:blipFill>
        <p:spPr>
          <a:xfrm>
            <a:off x="4572000" y="0"/>
            <a:ext cx="457199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9"/>
          <p:cNvPicPr preferRelativeResize="0"/>
          <p:nvPr/>
        </p:nvPicPr>
        <p:blipFill rotWithShape="1">
          <a:blip r:embed="rId5">
            <a:alphaModFix/>
          </a:blip>
          <a:srcRect l="5935" t="31465" r="4666" b="54601"/>
          <a:stretch/>
        </p:blipFill>
        <p:spPr>
          <a:xfrm>
            <a:off x="0" y="2571750"/>
            <a:ext cx="4571999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 txBox="1"/>
          <p:nvPr/>
        </p:nvSpPr>
        <p:spPr>
          <a:xfrm>
            <a:off x="0" y="0"/>
            <a:ext cx="5013300" cy="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u="sng">
                <a:solidFill>
                  <a:srgbClr val="FFFFFF"/>
                </a:solidFill>
                <a:highlight>
                  <a:srgbClr val="999999"/>
                </a:highlight>
              </a:rPr>
              <a:t>மொத்த உள்நாட்டு உற்பத்தியின் குறைபாடுகள்</a:t>
            </a:r>
            <a:endParaRPr sz="2200" b="1" u="sng">
              <a:solidFill>
                <a:srgbClr val="FFFFFF"/>
              </a:solidFill>
              <a:highlight>
                <a:srgbClr val="999999"/>
              </a:highlight>
            </a:endParaRPr>
          </a:p>
        </p:txBody>
      </p:sp>
      <p:sp>
        <p:nvSpPr>
          <p:cNvPr id="141" name="Google Shape;141;p20"/>
          <p:cNvSpPr/>
          <p:nvPr/>
        </p:nvSpPr>
        <p:spPr>
          <a:xfrm>
            <a:off x="-163800" y="1046400"/>
            <a:ext cx="5177100" cy="4097100"/>
          </a:xfrm>
          <a:prstGeom prst="parallelogram">
            <a:avLst>
              <a:gd name="adj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00FFFF"/>
                </a:solidFill>
              </a:rPr>
              <a:t>1.GDPயில் பல முக்கிய பண்டங்கள் மற்றும் </a:t>
            </a:r>
            <a:endParaRPr sz="1800" b="1" i="1">
              <a:solidFill>
                <a:srgbClr val="00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00FFFF"/>
                </a:solidFill>
              </a:rPr>
              <a:t>பணிகள் சேர்க்கப்பட இல்லை.</a:t>
            </a:r>
            <a:endParaRPr sz="1800" b="1" i="1">
              <a:solidFill>
                <a:srgbClr val="00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00FFFF"/>
                </a:solidFill>
              </a:rPr>
              <a:t>2.GDP அளவை மட்டும் அளவிடுகிறது; தரத்தை</a:t>
            </a:r>
            <a:endParaRPr sz="1800" b="1" i="1">
              <a:solidFill>
                <a:srgbClr val="00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00FFFF"/>
                </a:solidFill>
              </a:rPr>
              <a:t>அல்ல</a:t>
            </a:r>
            <a:endParaRPr sz="1800" b="1" i="1">
              <a:solidFill>
                <a:srgbClr val="00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00FFFF"/>
                </a:solidFill>
              </a:rPr>
              <a:t>3.GDP யில் நாட்டு வருமான பகிர்ந்தளிப்பு பற்றி </a:t>
            </a:r>
            <a:endParaRPr sz="1800" b="1" i="1">
              <a:solidFill>
                <a:srgbClr val="00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00FFFF"/>
                </a:solidFill>
              </a:rPr>
              <a:t>கூறவில்லை</a:t>
            </a:r>
            <a:endParaRPr sz="1800" b="1" i="1">
              <a:solidFill>
                <a:srgbClr val="00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00FFFF"/>
                </a:solidFill>
              </a:rPr>
              <a:t>4.GDP மக்கள் வாழும் வாழ்க்கை முறையைப் </a:t>
            </a:r>
            <a:endParaRPr sz="1800" b="1" i="1">
              <a:solidFill>
                <a:srgbClr val="00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00FFFF"/>
                </a:solidFill>
              </a:rPr>
              <a:t>பற்றி கூறவில்லை.</a:t>
            </a:r>
            <a:endParaRPr sz="1800" b="1" i="1">
              <a:solidFill>
                <a:srgbClr val="00FFFF"/>
              </a:solidFill>
            </a:endParaRPr>
          </a:p>
        </p:txBody>
      </p:sp>
      <p:sp>
        <p:nvSpPr>
          <p:cNvPr id="142" name="Google Shape;142;p20"/>
          <p:cNvSpPr txBox="1"/>
          <p:nvPr/>
        </p:nvSpPr>
        <p:spPr>
          <a:xfrm>
            <a:off x="5013300" y="0"/>
            <a:ext cx="4312800" cy="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u="sng">
                <a:solidFill>
                  <a:srgbClr val="00FF00"/>
                </a:solidFill>
                <a:highlight>
                  <a:srgbClr val="980000"/>
                </a:highlight>
              </a:rPr>
              <a:t>1.3 மொத்த உள்நாட்டு </a:t>
            </a:r>
            <a:endParaRPr sz="2200" b="1" u="sng">
              <a:solidFill>
                <a:srgbClr val="00FF00"/>
              </a:solidFill>
              <a:highlight>
                <a:srgbClr val="9800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u="sng">
                <a:solidFill>
                  <a:srgbClr val="00FF00"/>
                </a:solidFill>
                <a:highlight>
                  <a:srgbClr val="980000"/>
                </a:highlight>
              </a:rPr>
              <a:t>உற்பத்தியின் இயைபு</a:t>
            </a:r>
            <a:endParaRPr sz="2200" b="1" u="sng">
              <a:solidFill>
                <a:srgbClr val="00FF00"/>
              </a:solidFill>
              <a:highlight>
                <a:srgbClr val="980000"/>
              </a:highlight>
            </a:endParaRPr>
          </a:p>
        </p:txBody>
      </p:sp>
      <p:sp>
        <p:nvSpPr>
          <p:cNvPr id="143" name="Google Shape;143;p20"/>
          <p:cNvSpPr/>
          <p:nvPr/>
        </p:nvSpPr>
        <p:spPr>
          <a:xfrm>
            <a:off x="5222550" y="1046400"/>
            <a:ext cx="3921300" cy="4097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FFFF00"/>
                </a:solidFill>
              </a:rPr>
              <a:t>இந்திய பொருளாதாரம் பரவலாக மூன்று </a:t>
            </a:r>
            <a:endParaRPr sz="1800" b="1" i="1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FFFF00"/>
                </a:solidFill>
              </a:rPr>
              <a:t>துறைகளாகப் பிரிக்கப்படுகிறது.</a:t>
            </a:r>
            <a:endParaRPr sz="1800" b="1" i="1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1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FFFF00"/>
                </a:solidFill>
              </a:rPr>
              <a:t>1.முதன்மைத் துறை (வேளாண்துறை)</a:t>
            </a:r>
            <a:endParaRPr sz="1800" b="1" i="1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FFFF00"/>
                </a:solidFill>
              </a:rPr>
              <a:t>2.இரண்டாம் துறை (தொழில்துறை)</a:t>
            </a:r>
            <a:endParaRPr sz="1800" b="1" i="1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FFFF00"/>
                </a:solidFill>
              </a:rPr>
              <a:t>3.மூன்றாம் துறை (பணிகள் துறை).</a:t>
            </a:r>
            <a:endParaRPr sz="1800" b="1" i="1">
              <a:solidFill>
                <a:srgbClr val="FFFF00"/>
              </a:solidFill>
            </a:endParaRPr>
          </a:p>
        </p:txBody>
      </p:sp>
      <p:cxnSp>
        <p:nvCxnSpPr>
          <p:cNvPr id="144" name="Google Shape;144;p20"/>
          <p:cNvCxnSpPr/>
          <p:nvPr/>
        </p:nvCxnSpPr>
        <p:spPr>
          <a:xfrm>
            <a:off x="5013305" y="-325192"/>
            <a:ext cx="12000" cy="579390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oval" w="med" len="med"/>
            <a:tailEnd type="oval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921350" cy="275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1350" y="0"/>
            <a:ext cx="4222650" cy="275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2752725"/>
            <a:ext cx="9144000" cy="239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625</Words>
  <Application>Microsoft Office PowerPoint</Application>
  <PresentationFormat>On-screen Show (16:9)</PresentationFormat>
  <Paragraphs>117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Roboto</vt:lpstr>
      <vt:lpstr>Geometric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user</cp:lastModifiedBy>
  <cp:revision>1</cp:revision>
  <dcterms:modified xsi:type="dcterms:W3CDTF">2023-04-27T09:57:49Z</dcterms:modified>
</cp:coreProperties>
</file>