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56" r:id="rId5"/>
    <p:sldId id="315" r:id="rId6"/>
    <p:sldId id="316" r:id="rId7"/>
    <p:sldId id="317" r:id="rId8"/>
    <p:sldId id="318" r:id="rId9"/>
    <p:sldId id="319" r:id="rId10"/>
    <p:sldId id="320" r:id="rId11"/>
    <p:sldId id="328" r:id="rId12"/>
    <p:sldId id="327" r:id="rId13"/>
    <p:sldId id="326" r:id="rId14"/>
    <p:sldId id="325" r:id="rId15"/>
    <p:sldId id="329" r:id="rId16"/>
    <p:sldId id="314" r:id="rId17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DCDB5-04AE-46B6-B71D-87CD00B4A74B}" v="287" dt="2023-05-19T03:33:45.722"/>
    <p1510:client id="{D8CA62FD-614A-49FA-B069-1FF0F65AAB56}" v="21" dt="2023-05-19T03:36:36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ha S" userId="S::s.sudha@shanthimalai.in::1ced7c0b-a21d-40ca-8eb0-126e5509f00c" providerId="AD" clId="Web-{D8CA62FD-614A-49FA-B069-1FF0F65AAB56}"/>
    <pc:docChg chg="modSld">
      <pc:chgData name="Sudha S" userId="S::s.sudha@shanthimalai.in::1ced7c0b-a21d-40ca-8eb0-126e5509f00c" providerId="AD" clId="Web-{D8CA62FD-614A-49FA-B069-1FF0F65AAB56}" dt="2023-05-19T03:36:04.552" v="11" actId="20577"/>
      <pc:docMkLst>
        <pc:docMk/>
      </pc:docMkLst>
      <pc:sldChg chg="modSp">
        <pc:chgData name="Sudha S" userId="S::s.sudha@shanthimalai.in::1ced7c0b-a21d-40ca-8eb0-126e5509f00c" providerId="AD" clId="Web-{D8CA62FD-614A-49FA-B069-1FF0F65AAB56}" dt="2023-05-19T03:36:04.552" v="11" actId="20577"/>
        <pc:sldMkLst>
          <pc:docMk/>
          <pc:sldMk cId="2180716863" sldId="256"/>
        </pc:sldMkLst>
        <pc:spChg chg="mod">
          <ac:chgData name="Sudha S" userId="S::s.sudha@shanthimalai.in::1ced7c0b-a21d-40ca-8eb0-126e5509f00c" providerId="AD" clId="Web-{D8CA62FD-614A-49FA-B069-1FF0F65AAB56}" dt="2023-05-19T03:35:53.240" v="7" actId="20577"/>
          <ac:spMkLst>
            <pc:docMk/>
            <pc:sldMk cId="2180716863" sldId="256"/>
            <ac:spMk id="13" creationId="{00000000-0000-0000-0000-000000000000}"/>
          </ac:spMkLst>
        </pc:spChg>
        <pc:spChg chg="mod">
          <ac:chgData name="Sudha S" userId="S::s.sudha@shanthimalai.in::1ced7c0b-a21d-40ca-8eb0-126e5509f00c" providerId="AD" clId="Web-{D8CA62FD-614A-49FA-B069-1FF0F65AAB56}" dt="2023-05-19T03:36:04.552" v="11" actId="20577"/>
          <ac:spMkLst>
            <pc:docMk/>
            <pc:sldMk cId="2180716863" sldId="256"/>
            <ac:spMk id="16" creationId="{00000000-0000-0000-0000-000000000000}"/>
          </ac:spMkLst>
        </pc:spChg>
      </pc:sldChg>
    </pc:docChg>
  </pc:docChgLst>
  <pc:docChgLst>
    <pc:chgData name="Sudha S" userId="S::s.sudha@shanthimalai.in::1ced7c0b-a21d-40ca-8eb0-126e5509f00c" providerId="AD" clId="Web-{B49DCDB5-04AE-46B6-B71D-87CD00B4A74B}"/>
    <pc:docChg chg="modSld sldOrd">
      <pc:chgData name="Sudha S" userId="S::s.sudha@shanthimalai.in::1ced7c0b-a21d-40ca-8eb0-126e5509f00c" providerId="AD" clId="Web-{B49DCDB5-04AE-46B6-B71D-87CD00B4A74B}" dt="2023-05-19T03:33:43.331" v="148" actId="20577"/>
      <pc:docMkLst>
        <pc:docMk/>
      </pc:docMkLst>
      <pc:sldChg chg="modSp">
        <pc:chgData name="Sudha S" userId="S::s.sudha@shanthimalai.in::1ced7c0b-a21d-40ca-8eb0-126e5509f00c" providerId="AD" clId="Web-{B49DCDB5-04AE-46B6-B71D-87CD00B4A74B}" dt="2023-05-19T03:28:36.871" v="76" actId="20577"/>
        <pc:sldMkLst>
          <pc:docMk/>
          <pc:sldMk cId="2126223614" sldId="308"/>
        </pc:sldMkLst>
        <pc:spChg chg="mod">
          <ac:chgData name="Sudha S" userId="S::s.sudha@shanthimalai.in::1ced7c0b-a21d-40ca-8eb0-126e5509f00c" providerId="AD" clId="Web-{B49DCDB5-04AE-46B6-B71D-87CD00B4A74B}" dt="2023-05-19T03:28:36.871" v="76" actId="20577"/>
          <ac:spMkLst>
            <pc:docMk/>
            <pc:sldMk cId="2126223614" sldId="308"/>
            <ac:spMk id="3" creationId="{00000000-0000-0000-0000-000000000000}"/>
          </ac:spMkLst>
        </pc:spChg>
      </pc:sldChg>
      <pc:sldChg chg="ord">
        <pc:chgData name="Sudha S" userId="S::s.sudha@shanthimalai.in::1ced7c0b-a21d-40ca-8eb0-126e5509f00c" providerId="AD" clId="Web-{B49DCDB5-04AE-46B6-B71D-87CD00B4A74B}" dt="2023-05-19T03:28:58.856" v="77"/>
        <pc:sldMkLst>
          <pc:docMk/>
          <pc:sldMk cId="1063324615" sldId="309"/>
        </pc:sldMkLst>
      </pc:sldChg>
      <pc:sldChg chg="modSp">
        <pc:chgData name="Sudha S" userId="S::s.sudha@shanthimalai.in::1ced7c0b-a21d-40ca-8eb0-126e5509f00c" providerId="AD" clId="Web-{B49DCDB5-04AE-46B6-B71D-87CD00B4A74B}" dt="2023-05-19T03:33:43.331" v="148" actId="20577"/>
        <pc:sldMkLst>
          <pc:docMk/>
          <pc:sldMk cId="3218851490" sldId="313"/>
        </pc:sldMkLst>
        <pc:spChg chg="mod">
          <ac:chgData name="Sudha S" userId="S::s.sudha@shanthimalai.in::1ced7c0b-a21d-40ca-8eb0-126e5509f00c" providerId="AD" clId="Web-{B49DCDB5-04AE-46B6-B71D-87CD00B4A74B}" dt="2023-05-19T03:33:43.331" v="148" actId="20577"/>
          <ac:spMkLst>
            <pc:docMk/>
            <pc:sldMk cId="3218851490" sldId="31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2DFD9-6831-4425-8C17-7E3A8BC6C03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D602-C171-4C5C-95F0-FF373034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8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195F-89F4-219E-3038-F8C202818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5A367-1A27-00C0-7D1A-95C21F129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AD360-B1B3-2B08-B6E5-E6316711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5CF1-C545-4EAB-9FCC-B74A4D6F1578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A35B2-BD5A-DF0C-528A-40E30274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2648F-ED95-8143-6717-1D28C3E6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18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68E8-5AE7-2992-659B-A4F3BAB7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9A2A9-9DC2-873B-D562-71278E0FE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49458-295A-6F49-FC8D-C59C649F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E66E3-B8D4-4D22-BE42-A88BB91C96C4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74A17-D377-EDE1-B945-CD90E700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412C8-8766-1615-4EDA-A0C44267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06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46E2F-12FA-C233-CDCF-6920A669E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76A0A-5168-06C5-6F95-93F288652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80352-B746-E655-A53D-553DCF1E1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1C66-A722-448A-9919-73079AF80F1C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4670D-B161-80A7-E303-71E3F938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17AEF-F0FC-FD12-AB31-2124CB04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03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46976-B8CD-9A19-3011-AA69E8E1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609A5-C4EF-FC12-6221-E95BDCBEB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67782-54D9-321A-D6CD-37C3E301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38EE-3C3F-43AD-BAC6-B8DD40B21308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6C303-D447-6988-9D9B-F699846A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CCDBA-D98F-71B2-7DDC-DA1F0398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20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B319-8DC7-15F3-ED9F-27C27B85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C1A3A-44B2-77ED-0C52-6CBC87565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9B366-EC4B-B47A-FED7-E468840A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77450-FF49-4F1E-BCB1-0A9C26780E0C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F2280-F86A-4D86-3671-D1D26E99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25DEE-A269-3391-9A53-8E968B65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10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2057F-1062-5E09-A6FE-62634752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01CEF-A038-97ED-9F65-7BE884C50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C8C4F-0D47-C84D-7E4E-4D531007E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1D04C-1A43-53B4-9A08-4D366E75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F1EE-4394-4DC0-980A-54DD5CB6A355}" type="datetime1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8FEFE-2391-0402-405D-A45F3464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09041-526C-9198-9432-54144103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601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1CEE-358B-6E69-0171-ED60B19C6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84802-9E94-8ED4-09F8-706A724AB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BB936-3C77-B023-7F49-0490A272D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E911D-707F-942D-343A-82E802317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712A9-0E13-3C14-510C-D09D1BC7B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0EC98-DCB4-ADC1-4A5A-B7000063B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B6BA-DB1D-41C0-8D9D-5705B8F943CE}" type="datetime1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ED90AA-3ABA-B574-67DD-084B3CBB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C3B40-2DDE-98D5-EEE3-EBB7A7E2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78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301C-1636-7E8C-EA73-3EC0EAE9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4D138-C897-BA6D-BDFB-52593FD9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63EF-330D-4DB2-B790-8E03481FA6AE}" type="datetime1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6775D-F391-A793-F64F-FE30F564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8EA7C-28DB-1461-3EE3-E2249EEF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0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E4A38-E9CC-C0AD-4B03-9D531E95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9D83-0D91-4C98-A60F-A7F2B06E0C64}" type="datetime1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9E5030-5068-0068-EDC3-483F26C5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AAFC9-8431-8E02-F039-E73CD5A4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80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1D3E-B617-32D3-A245-08793DB6B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4A3F-CA5E-BE42-60D6-5935D192C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AC405-C323-2865-F3C3-DE80A399B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98C44-1A8F-098A-BB58-A479015B2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DAB0-80F1-42F4-A3A5-41944A5AFACB}" type="datetime1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90F49-ED87-8998-1E80-E7F6BD6C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30F10-F202-3A57-FE0E-47988F12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8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DC1B-EE5A-11F0-1E54-17EAE0F6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512A4-C561-E3EA-E1F2-AE53BEDC7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A97A0-E5AF-D227-9814-8CE071F17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415AF-3E9A-83A3-DC58-AB4B654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F3584-FA04-40DA-A626-35C8A59201F4}" type="datetime1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6701D-06E0-34A2-0223-9314FC04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32CA8-46C8-C072-B014-8BDD8686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9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68F87F-732B-7A9C-3351-B14EBEFD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6F383-5124-31A2-2FEC-BE21B9697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7FB4-6136-7E70-6F8F-2AF83C5AF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C67CD-48C9-4182-9E35-4B2A1DF281E6}" type="datetime1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8AB83-6599-9330-062F-FE3F429B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7EB5-46A1-DB07-C421-1A387F835C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138C-9295-4DFD-9D21-D06C4916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8602" y="6225575"/>
            <a:ext cx="4630874" cy="365125"/>
          </a:xfrm>
        </p:spPr>
        <p:txBody>
          <a:bodyPr/>
          <a:lstStyle/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 Physical World &amp; Measurement – Hr. Sec.  First Year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Footer Placeholder 3"/>
          <p:cNvSpPr txBox="1">
            <a:spLocks/>
          </p:cNvSpPr>
          <p:nvPr/>
        </p:nvSpPr>
        <p:spPr>
          <a:xfrm>
            <a:off x="1" y="2752559"/>
            <a:ext cx="12191999" cy="117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b="1" dirty="0">
                <a:solidFill>
                  <a:schemeClr val="bg1"/>
                </a:solidFill>
                <a:latin typeface="Minion Pro"/>
                <a:cs typeface="DokChampa" panose="020B0604020202020204" pitchFamily="34" charset="-34"/>
              </a:rPr>
              <a:t>Higher Secondary – First Year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55504" y="1454527"/>
            <a:ext cx="8057138" cy="63094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NATURE OF PHYSICAL WORLD AND MEASUREMENT </a:t>
            </a:r>
            <a:endParaRPr lang="en-IN" sz="24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7831" y="1454527"/>
            <a:ext cx="1725915" cy="630942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UNIT : 01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6" name="Prepared by Shanthimalai Research and Development Trust…"/>
          <p:cNvSpPr txBox="1"/>
          <p:nvPr/>
        </p:nvSpPr>
        <p:spPr>
          <a:xfrm>
            <a:off x="1" y="4650336"/>
            <a:ext cx="12191999" cy="146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3" tIns="71433" rIns="71433" bIns="71433" anchor="ctr">
            <a:spAutoFit/>
          </a:bodyPr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dirty="0">
                <a:latin typeface="Franklin Gothic Demi" panose="020B0703020102020204" pitchFamily="34" charset="0"/>
                <a:cs typeface="Arial"/>
              </a:rPr>
              <a:t> By </a:t>
            </a:r>
            <a:endParaRPr lang="en-IN" sz="1400" dirty="0">
              <a:latin typeface="Franklin Gothic Demi" panose="020B0703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dirty="0">
                <a:solidFill>
                  <a:schemeClr val="bg1"/>
                </a:solidFill>
                <a:latin typeface="Minion Pro"/>
                <a:cs typeface="Arial" panose="020B0604020202020204" pitchFamily="34" charset="0"/>
              </a:rPr>
              <a:t>RAJENDRAN M, M.Sc., B.Ed., C.C.A.,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dirty="0">
                <a:solidFill>
                  <a:srgbClr val="FFFF00"/>
                </a:solidFill>
                <a:latin typeface="Minion Pro"/>
                <a:cs typeface="Arial" panose="020B0604020202020204" pitchFamily="34" charset="0"/>
              </a:rPr>
              <a:t>PGT IN PHYSICS, SRMHSS, KAVERIYAMPOONDI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dirty="0">
                <a:solidFill>
                  <a:schemeClr val="bg1"/>
                </a:solidFill>
                <a:latin typeface="Minion Pro"/>
                <a:cs typeface="Arial" panose="020B0604020202020204" pitchFamily="34" charset="0"/>
              </a:rPr>
              <a:t>TIRUVANNAMALAI – 606603.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C6955C-A507-421A-A106-70AD79C674C0}"/>
              </a:ext>
            </a:extLst>
          </p:cNvPr>
          <p:cNvSpPr txBox="1"/>
          <p:nvPr/>
        </p:nvSpPr>
        <p:spPr>
          <a:xfrm>
            <a:off x="7921782" y="181069"/>
            <a:ext cx="405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www.Padasalai.Net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071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10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10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318739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1000" y="273427"/>
            <a:ext cx="952501" cy="9337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1.3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3501" y="273427"/>
            <a:ext cx="4838699" cy="9337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PHYSICS IN RELATION TO TECHNOLOGY AND SOCIETY 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07159"/>
            <a:ext cx="5791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Technology is the application of the principles of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physics for practical purposes</a:t>
            </a:r>
            <a:r>
              <a:rPr lang="en-US" sz="2000" dirty="0">
                <a:latin typeface="Minion Pro"/>
              </a:rPr>
              <a:t>. The application of knowledge for practical purposes in various fields to invent and produce useful products or to solve problems is known as technology 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6569175" y="387582"/>
            <a:ext cx="5059499" cy="5582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3525">
              <a:lnSpc>
                <a:spcPct val="150000"/>
              </a:lnSpc>
            </a:pPr>
            <a:r>
              <a:rPr lang="en-US" sz="2000" dirty="0" err="1">
                <a:latin typeface="Minion Pro"/>
              </a:rPr>
              <a:t>I.Basic</a:t>
            </a:r>
            <a:r>
              <a:rPr lang="en-US" sz="2000" dirty="0">
                <a:latin typeface="Minion Pro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laws of electricity and magnetism </a:t>
            </a:r>
            <a:r>
              <a:rPr lang="en-US" sz="2000" dirty="0">
                <a:latin typeface="Minion Pro"/>
              </a:rPr>
              <a:t>led to the </a:t>
            </a:r>
            <a:r>
              <a:rPr lang="en-US" sz="2000" b="1" dirty="0">
                <a:solidFill>
                  <a:srgbClr val="00B050"/>
                </a:solidFill>
                <a:latin typeface="Minion Pro"/>
              </a:rPr>
              <a:t>discovery of wireless communication technology </a:t>
            </a:r>
            <a:r>
              <a:rPr lang="en-US" sz="2000" dirty="0">
                <a:latin typeface="Minion Pro"/>
              </a:rPr>
              <a:t>which has shrunk the world with effective communication over large distances.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ii. The </a:t>
            </a:r>
            <a:r>
              <a:rPr lang="en-US" sz="2000" b="1" dirty="0">
                <a:solidFill>
                  <a:srgbClr val="00B050"/>
                </a:solidFill>
                <a:latin typeface="Minion Pro"/>
              </a:rPr>
              <a:t>launching of satellite </a:t>
            </a:r>
            <a:r>
              <a:rPr lang="en-US" sz="2000" dirty="0">
                <a:latin typeface="Minion Pro"/>
              </a:rPr>
              <a:t>into space has revolutionized the concept of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communication</a:t>
            </a:r>
            <a:r>
              <a:rPr lang="en-US" sz="2000" dirty="0">
                <a:latin typeface="Minion Pro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iii. </a:t>
            </a:r>
            <a:r>
              <a:rPr lang="en-US" sz="2000" b="1" dirty="0">
                <a:solidFill>
                  <a:srgbClr val="0070C0"/>
                </a:solidFill>
                <a:latin typeface="Minion Pro"/>
              </a:rPr>
              <a:t>Microelectronics, lasers, computers, </a:t>
            </a:r>
            <a:r>
              <a:rPr lang="en-US" sz="2000" dirty="0">
                <a:latin typeface="Minion Pro"/>
              </a:rPr>
              <a:t>superconductivity and nuclear energy have comprehensively changed the thinking and living style of human beings.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62470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11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402062"/>
            <a:ext cx="5996353" cy="605804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PHYSICS IN RELATION TO CHEMISTRY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356839" y="245777"/>
            <a:ext cx="8791" cy="570642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1" y="1055078"/>
            <a:ext cx="2605145" cy="1420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Study the structure of atom, radioactivity,  X-ray diffraction etc.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65632" y="1065467"/>
            <a:ext cx="3232946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To arrange elements in the periodic table on the basis of their atomic numbers.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1" y="2596501"/>
            <a:ext cx="5996353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Minion Pro"/>
              </a:rPr>
              <a:t>To know the nature of </a:t>
            </a:r>
            <a:r>
              <a:rPr lang="en-US" sz="2000" dirty="0" err="1">
                <a:solidFill>
                  <a:schemeClr val="bg1"/>
                </a:solidFill>
                <a:latin typeface="Minion Pro"/>
              </a:rPr>
              <a:t>valency</a:t>
            </a:r>
            <a:r>
              <a:rPr lang="en-US" sz="2000" dirty="0">
                <a:solidFill>
                  <a:schemeClr val="bg1"/>
                </a:solidFill>
                <a:latin typeface="Minion Pro"/>
              </a:rPr>
              <a:t>, chemical bonding and to understand the complex chemical structures.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7039" y="3766496"/>
            <a:ext cx="5887915" cy="605804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PHYSICS IN RELATION TO MATHEMATICS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7039" y="4404534"/>
            <a:ext cx="5887915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Physics is a quantitative science. It is most closely related to mathematics as a tool for its development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22531" y="409178"/>
            <a:ext cx="4725143" cy="605804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PHYSICS IN RELATION TO BIOLOGY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9440" y="1119173"/>
            <a:ext cx="5147422" cy="23436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Biological studies are impossible without a microscope designed using physics principles. The invention of the electron microscope has made it possible to see even the structure of a cell. X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9440" y="3538207"/>
            <a:ext cx="5147422" cy="23436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X-rays are used for diagnostic purposes. Radio-isotopes are used in radiotherapy for the cure of cancer and other diseases. In recent years, biological processes are being studied from the physics point of view. </a:t>
            </a:r>
          </a:p>
        </p:txBody>
      </p:sp>
    </p:spTree>
    <p:extLst>
      <p:ext uri="{BB962C8B-B14F-4D97-AF65-F5344CB8AC3E}">
        <p14:creationId xmlns:p14="http://schemas.microsoft.com/office/powerpoint/2010/main" val="2916247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12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402062"/>
            <a:ext cx="5996353" cy="605804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PHYSICS IN RELATION TO ASTROMOMY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356839" y="245777"/>
            <a:ext cx="8791" cy="570642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1107321"/>
            <a:ext cx="59963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Astronomical telescopes </a:t>
            </a:r>
            <a:r>
              <a:rPr lang="en-US" sz="2000" dirty="0">
                <a:latin typeface="Minion Pro"/>
              </a:rPr>
              <a:t>are used to study the motion of planets and other heavenly bodies in the sky.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Radio telescopes </a:t>
            </a:r>
            <a:r>
              <a:rPr lang="en-US" sz="2000" dirty="0">
                <a:latin typeface="Minion Pro"/>
              </a:rPr>
              <a:t>have enabled the astronomers to observe distant points of the universe. Studies of the universe are done using physical principles.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522531" y="402062"/>
            <a:ext cx="5259161" cy="605804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inion Pro"/>
              </a:rPr>
              <a:t>PHYSICS IN RELATION TO GEOLOGY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97515" y="1107321"/>
            <a:ext cx="54776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Diffraction techniques help to study the crystal structure of various rocks. Radioactivity is used to estimate the age of rocks, fossils and the age of the Earth.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22531" y="3098989"/>
            <a:ext cx="5259161" cy="605804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Minion Pro"/>
              </a:rPr>
              <a:t>PHYSICS IN RELATION TO OCEANOGRAPHY</a:t>
            </a:r>
            <a:endParaRPr lang="en-IN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97515" y="3734324"/>
            <a:ext cx="5477607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Oceanographers seek to understand the physical and chemical processes of the oceans. They measure parameters such as temperature, salinity, current speed, gas fluxes, chemical components.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9639" y="3969643"/>
            <a:ext cx="5259161" cy="60580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Minion Pro"/>
              </a:rPr>
              <a:t>PHYSICS IN RELATION TO PSYCHOLOGY</a:t>
            </a:r>
            <a:endParaRPr lang="en-IN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573" y="4440294"/>
            <a:ext cx="5889380" cy="166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dirty="0">
              <a:solidFill>
                <a:srgbClr val="000000"/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movements of neurotransmitters are governed by the physical properties of diffusion and molecular motion. </a:t>
            </a:r>
          </a:p>
        </p:txBody>
      </p:sp>
    </p:spTree>
    <p:extLst>
      <p:ext uri="{BB962C8B-B14F-4D97-AF65-F5344CB8AC3E}">
        <p14:creationId xmlns:p14="http://schemas.microsoft.com/office/powerpoint/2010/main" val="3878709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13</a:t>
            </a:fld>
            <a:endParaRPr lang="en-US" sz="1300" dirty="0">
              <a:solidFill>
                <a:schemeClr val="bg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862F44A-271F-8ADB-2E4A-66220E7203E8}"/>
              </a:ext>
            </a:extLst>
          </p:cNvPr>
          <p:cNvSpPr txBox="1">
            <a:spLocks/>
          </p:cNvSpPr>
          <p:nvPr/>
        </p:nvSpPr>
        <p:spPr>
          <a:xfrm>
            <a:off x="3569905" y="2716463"/>
            <a:ext cx="5172641" cy="11858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Franklin Gothic Demi" panose="020B0703020102020204" pitchFamily="34" charset="0"/>
                <a:cs typeface="Arial" panose="020B0604020202020204" pitchFamily="34" charset="0"/>
              </a:rPr>
              <a:t>Thank you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8602" y="6225575"/>
            <a:ext cx="4630874" cy="365125"/>
          </a:xfrm>
        </p:spPr>
        <p:txBody>
          <a:bodyPr/>
          <a:lstStyle/>
          <a:p>
            <a:r>
              <a:rPr lang="en-US" sz="1300" dirty="0">
                <a:solidFill>
                  <a:schemeClr val="bg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 Physical World &amp; Measurement – Hr. Sec.  First Year</a:t>
            </a:r>
          </a:p>
        </p:txBody>
      </p:sp>
    </p:spTree>
    <p:extLst>
      <p:ext uri="{BB962C8B-B14F-4D97-AF65-F5344CB8AC3E}">
        <p14:creationId xmlns:p14="http://schemas.microsoft.com/office/powerpoint/2010/main" val="2368897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2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39731" y="387620"/>
            <a:ext cx="3417297" cy="630942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Learning Objectives: </a:t>
            </a:r>
            <a:endParaRPr lang="en-IN" sz="24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>
            <a:biLevel thresh="75000"/>
          </a:blip>
          <a:srcRect t="2004" b="4744"/>
          <a:stretch/>
        </p:blipFill>
        <p:spPr>
          <a:xfrm>
            <a:off x="334239" y="2817710"/>
            <a:ext cx="1405492" cy="1371599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9731" y="1186411"/>
            <a:ext cx="103077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1" dirty="0">
                <a:solidFill>
                  <a:schemeClr val="accent2"/>
                </a:solidFill>
                <a:latin typeface="Minion Pro"/>
                <a:ea typeface="Malgun Gothic" panose="020B0503020000020004" pitchFamily="34" charset="-127"/>
              </a:rPr>
              <a:t>In this unit, the student is exposed to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Excitement generated by the discoveries in Physics.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An understanding of physical quantities of importance.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IN" sz="2500" dirty="0">
                <a:latin typeface="Minion Pro"/>
                <a:ea typeface="Malgun Gothic" panose="020B0503020000020004" pitchFamily="34" charset="-127"/>
              </a:rPr>
              <a:t>Different system of units.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An understanding of errors and corrections in physics measurements.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The importance of significant figures.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500" dirty="0">
                <a:latin typeface="Minion Pro"/>
                <a:ea typeface="Malgun Gothic" panose="020B0503020000020004" pitchFamily="34" charset="-127"/>
              </a:rPr>
              <a:t>Usage of dimensions to check the homogeneity of physical quantities. </a:t>
            </a:r>
          </a:p>
        </p:txBody>
      </p:sp>
    </p:spTree>
    <p:extLst>
      <p:ext uri="{BB962C8B-B14F-4D97-AF65-F5344CB8AC3E}">
        <p14:creationId xmlns:p14="http://schemas.microsoft.com/office/powerpoint/2010/main" val="858702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5716" y="786437"/>
            <a:ext cx="230202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b="1" dirty="0">
                <a:solidFill>
                  <a:schemeClr val="accent2"/>
                </a:solidFill>
                <a:latin typeface="Minion Pro"/>
              </a:rPr>
              <a:t>Introduction: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8879" y="523837"/>
            <a:ext cx="3919879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word </a:t>
            </a:r>
            <a:r>
              <a:rPr lang="en-US" sz="2000" b="1" dirty="0">
                <a:latin typeface="Minion Pro"/>
              </a:rPr>
              <a:t>‘science’ </a:t>
            </a:r>
            <a:r>
              <a:rPr lang="en-US" sz="2000" dirty="0">
                <a:latin typeface="Minion Pro"/>
              </a:rPr>
              <a:t>was </a:t>
            </a:r>
            <a:r>
              <a:rPr lang="en-US" sz="2000" b="1" dirty="0">
                <a:solidFill>
                  <a:srgbClr val="0070C0"/>
                </a:solidFill>
                <a:latin typeface="Minion Pro"/>
              </a:rPr>
              <a:t>coined only in the 19</a:t>
            </a:r>
            <a:r>
              <a:rPr lang="en-US" sz="2000" b="1" baseline="30000" dirty="0">
                <a:solidFill>
                  <a:srgbClr val="0070C0"/>
                </a:solidFill>
                <a:latin typeface="Minion Pro"/>
              </a:rPr>
              <a:t>th</a:t>
            </a:r>
            <a:r>
              <a:rPr lang="en-US" sz="2000" b="1" dirty="0">
                <a:solidFill>
                  <a:srgbClr val="0070C0"/>
                </a:solidFill>
                <a:latin typeface="Minion Pro"/>
              </a:rPr>
              <a:t> century </a:t>
            </a:r>
            <a:r>
              <a:rPr lang="en-IN" sz="2000" b="1" dirty="0">
                <a:solidFill>
                  <a:srgbClr val="0070C0"/>
                </a:solidFill>
                <a:latin typeface="Minion Pro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3407" y="2048031"/>
            <a:ext cx="67756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Science - the systematic organization of knowledge gained through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observation,</a:t>
            </a:r>
            <a:r>
              <a:rPr lang="en-US" sz="2000" b="1" dirty="0">
                <a:latin typeface="Minion Pro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experimentation and logical reasoning.</a:t>
            </a:r>
            <a:r>
              <a:rPr lang="en-US" sz="2000" dirty="0">
                <a:solidFill>
                  <a:schemeClr val="accent2"/>
                </a:solidFill>
                <a:latin typeface="Minion Pro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knowledge of science dealing with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non-living</a:t>
            </a:r>
            <a:r>
              <a:rPr lang="en-US" sz="2000" dirty="0">
                <a:latin typeface="Minion Pro"/>
              </a:rPr>
              <a:t> things is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physical science </a:t>
            </a:r>
            <a:r>
              <a:rPr lang="en-US" sz="2000" dirty="0">
                <a:latin typeface="Minion Pro"/>
              </a:rPr>
              <a:t>and that dealing with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living things is biological science </a:t>
            </a:r>
            <a:r>
              <a:rPr lang="en-US" sz="2000" dirty="0">
                <a:latin typeface="Minion Pro"/>
              </a:rPr>
              <a:t>etc.). </a:t>
            </a:r>
            <a:endParaRPr lang="en-IN" sz="2000" dirty="0">
              <a:solidFill>
                <a:schemeClr val="accent2"/>
              </a:solidFill>
              <a:latin typeface="Minion Pro"/>
            </a:endParaRPr>
          </a:p>
          <a:p>
            <a:endParaRPr lang="en-IN" sz="2000" dirty="0">
              <a:latin typeface="Minion Pro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614987" y="490194"/>
            <a:ext cx="0" cy="5467844"/>
          </a:xfrm>
          <a:prstGeom prst="line">
            <a:avLst/>
          </a:prstGeom>
          <a:ln w="38100">
            <a:headEnd type="oval" w="med" len="med"/>
            <a:tailEnd type="oval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3407" y="1469681"/>
            <a:ext cx="6991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Minion Pro"/>
              </a:rPr>
              <a:t>Science – Latin  - </a:t>
            </a:r>
            <a:r>
              <a:rPr lang="en-IN" sz="2000" dirty="0" err="1">
                <a:latin typeface="Minion Pro"/>
              </a:rPr>
              <a:t>Scientia</a:t>
            </a:r>
            <a:r>
              <a:rPr lang="en-IN" sz="2000" dirty="0">
                <a:latin typeface="Minion Pro"/>
              </a:rPr>
              <a:t> – “to know” </a:t>
            </a:r>
            <a:r>
              <a:rPr lang="en-IN" sz="2000" b="1" dirty="0">
                <a:solidFill>
                  <a:schemeClr val="accent2"/>
                </a:solidFill>
                <a:latin typeface="Minion Pro"/>
              </a:rPr>
              <a:t>“Knowing the truth”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98878" y="1607795"/>
            <a:ext cx="3919879" cy="1838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Natural philosophy – when ancient civilization </a:t>
            </a:r>
            <a:r>
              <a:rPr lang="en-US" sz="1900" b="1" dirty="0">
                <a:solidFill>
                  <a:srgbClr val="00B0F0"/>
                </a:solidFill>
                <a:latin typeface="Minion Pro"/>
              </a:rPr>
              <a:t>knew and practiced astronomy, chemistry, human physiology&amp; agriculture. </a:t>
            </a:r>
            <a:endParaRPr lang="en-IN" sz="1900" b="1" dirty="0">
              <a:solidFill>
                <a:srgbClr val="00B0F0"/>
              </a:solidFill>
              <a:latin typeface="Minion Pro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98879" y="3633080"/>
            <a:ext cx="3790950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Scientific and mathematical excellence in India dates back to prehistoric human activity in the Indus Valley Civilization </a:t>
            </a:r>
            <a:endParaRPr lang="en-IN" sz="2000" dirty="0"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Minion Pro"/>
              </a:rPr>
              <a:t>(3300 – 1300 BC(BCE). </a:t>
            </a:r>
          </a:p>
        </p:txBody>
      </p:sp>
    </p:spTree>
    <p:extLst>
      <p:ext uri="{BB962C8B-B14F-4D97-AF65-F5344CB8AC3E}">
        <p14:creationId xmlns:p14="http://schemas.microsoft.com/office/powerpoint/2010/main" val="647307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4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5717" y="273427"/>
            <a:ext cx="786042" cy="630942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1.1.1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31759" y="273427"/>
            <a:ext cx="3368841" cy="630942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THE SCIENTIFIC METHOD </a:t>
            </a:r>
            <a:endParaRPr lang="en-IN" sz="20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1916" y="904369"/>
            <a:ext cx="5164534" cy="155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latin typeface="Minion Pro"/>
              </a:rPr>
              <a:t>A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Minion Pro"/>
              </a:rPr>
              <a:t>step-by-step approach</a:t>
            </a:r>
            <a:r>
              <a:rPr lang="en-US" sz="2200" dirty="0">
                <a:latin typeface="Minion Pro"/>
              </a:rPr>
              <a:t> in studying </a:t>
            </a:r>
            <a:r>
              <a:rPr lang="en-US" sz="2200" dirty="0">
                <a:solidFill>
                  <a:srgbClr val="0070C0"/>
                </a:solidFill>
                <a:latin typeface="Minion Pro"/>
              </a:rPr>
              <a:t>natural phenomena </a:t>
            </a:r>
            <a:r>
              <a:rPr lang="en-US" sz="2200" dirty="0">
                <a:latin typeface="Minion Pro"/>
              </a:rPr>
              <a:t>and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Minion Pro"/>
              </a:rPr>
              <a:t>establishing laws </a:t>
            </a:r>
            <a:r>
              <a:rPr lang="en-US" sz="2200" dirty="0">
                <a:latin typeface="Minion Pro"/>
              </a:rPr>
              <a:t>which govern.</a:t>
            </a:r>
            <a:endParaRPr lang="en-IN" sz="2200" dirty="0">
              <a:latin typeface="Minion Pro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1916" y="2375452"/>
            <a:ext cx="51645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Minion Pro"/>
              </a:rPr>
              <a:t>Any scientific method : General features. </a:t>
            </a:r>
          </a:p>
          <a:p>
            <a:pPr>
              <a:lnSpc>
                <a:spcPct val="150000"/>
              </a:lnSpc>
            </a:pPr>
            <a:r>
              <a:rPr lang="en-IN" sz="2100" dirty="0">
                <a:latin typeface="Minion Pro"/>
              </a:rPr>
              <a:t>(</a:t>
            </a:r>
            <a:r>
              <a:rPr lang="en-IN" sz="2100" dirty="0" err="1">
                <a:latin typeface="Minion Pro"/>
              </a:rPr>
              <a:t>i</a:t>
            </a:r>
            <a:r>
              <a:rPr lang="en-IN" sz="2100" dirty="0">
                <a:latin typeface="Minion Pro"/>
              </a:rPr>
              <a:t>)   Systematic observation </a:t>
            </a:r>
          </a:p>
          <a:p>
            <a:pPr>
              <a:lnSpc>
                <a:spcPct val="150000"/>
              </a:lnSpc>
            </a:pPr>
            <a:r>
              <a:rPr lang="en-IN" sz="2100" dirty="0">
                <a:latin typeface="Minion Pro"/>
              </a:rPr>
              <a:t>(ii)  Controlled experimentation </a:t>
            </a:r>
          </a:p>
          <a:p>
            <a:pPr>
              <a:lnSpc>
                <a:spcPct val="150000"/>
              </a:lnSpc>
            </a:pPr>
            <a:r>
              <a:rPr lang="en-IN" sz="2100" dirty="0">
                <a:latin typeface="Minion Pro"/>
              </a:rPr>
              <a:t>(iii)  Qualitative and quantitative reasoning </a:t>
            </a:r>
          </a:p>
          <a:p>
            <a:pPr>
              <a:lnSpc>
                <a:spcPct val="150000"/>
              </a:lnSpc>
            </a:pPr>
            <a:r>
              <a:rPr lang="en-IN" sz="2100" dirty="0">
                <a:latin typeface="Minion Pro"/>
              </a:rPr>
              <a:t>(iv)  Mathematical modelling 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Minion Pro"/>
              </a:rPr>
              <a:t>(v)   Prediction and verification or   </a:t>
            </a:r>
          </a:p>
          <a:p>
            <a:pPr>
              <a:lnSpc>
                <a:spcPct val="150000"/>
              </a:lnSpc>
            </a:pPr>
            <a:r>
              <a:rPr lang="en-US" sz="2100" dirty="0">
                <a:latin typeface="Minion Pro"/>
              </a:rPr>
              <a:t>       falsification of theories </a:t>
            </a:r>
            <a:endParaRPr lang="en-IN" sz="2100" dirty="0">
              <a:latin typeface="Minion Pro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8400" y="492692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337416" y="588898"/>
            <a:ext cx="5609942" cy="5170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  <a:latin typeface="Minion Pro"/>
              </a:rPr>
              <a:t>Example </a:t>
            </a:r>
            <a:endParaRPr lang="en-IN" sz="2000" dirty="0">
              <a:solidFill>
                <a:schemeClr val="accent2">
                  <a:lumMod val="75000"/>
                </a:schemeClr>
              </a:solidFill>
              <a:latin typeface="Minion Pro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Consider a </a:t>
            </a:r>
            <a:r>
              <a:rPr lang="en-US" sz="2000" b="1" dirty="0" err="1">
                <a:solidFill>
                  <a:srgbClr val="0070C0"/>
                </a:solidFill>
                <a:latin typeface="Minion Pro"/>
              </a:rPr>
              <a:t>metalic</a:t>
            </a:r>
            <a:r>
              <a:rPr lang="en-US" sz="2000" b="1" dirty="0">
                <a:solidFill>
                  <a:srgbClr val="0070C0"/>
                </a:solidFill>
                <a:latin typeface="Minion Pro"/>
              </a:rPr>
              <a:t> rod being heated</a:t>
            </a:r>
            <a:r>
              <a:rPr lang="en-US" sz="2000" dirty="0">
                <a:latin typeface="Minion Pro"/>
              </a:rPr>
              <a:t>. When one end of the rod is heated, heat is felt at the other end. The following questions can be asked on this observation.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1. What happens within the rod when it is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     heated? </a:t>
            </a:r>
          </a:p>
          <a:p>
            <a:pPr algn="just" defTabSz="266700">
              <a:lnSpc>
                <a:spcPct val="150000"/>
              </a:lnSpc>
            </a:pPr>
            <a:r>
              <a:rPr lang="en-US" sz="2000" dirty="0">
                <a:latin typeface="Minion Pro"/>
              </a:rPr>
              <a:t>2.	How does the heat reach the other end? </a:t>
            </a:r>
          </a:p>
          <a:p>
            <a:pPr algn="just" defTabSz="266700">
              <a:lnSpc>
                <a:spcPct val="150000"/>
              </a:lnSpc>
            </a:pPr>
            <a:r>
              <a:rPr lang="en-US" sz="2000" dirty="0">
                <a:latin typeface="Minion Pro"/>
              </a:rPr>
              <a:t>3.	Is this effect true for all materials? </a:t>
            </a:r>
          </a:p>
          <a:p>
            <a:pPr algn="just" defTabSz="266700">
              <a:lnSpc>
                <a:spcPct val="150000"/>
              </a:lnSpc>
            </a:pPr>
            <a:r>
              <a:rPr lang="en-US" sz="2000" dirty="0">
                <a:latin typeface="Minion Pro"/>
              </a:rPr>
              <a:t>4. If heat flows through the material, is it </a:t>
            </a:r>
          </a:p>
          <a:p>
            <a:pPr algn="just" defTabSz="266700">
              <a:lnSpc>
                <a:spcPct val="150000"/>
              </a:lnSpc>
            </a:pPr>
            <a:r>
              <a:rPr lang="en-US" sz="2000" dirty="0">
                <a:latin typeface="Minion Pro"/>
              </a:rPr>
              <a:t>    possible to visualize heat? </a:t>
            </a:r>
            <a:endParaRPr lang="en-IN" sz="2000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2393278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5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273427"/>
            <a:ext cx="952501" cy="630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1.2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3501" y="273427"/>
            <a:ext cx="4724399" cy="630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PHYSICS - INTRODUCTION</a:t>
            </a:r>
            <a:endParaRPr lang="en-IN" sz="27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305550" y="368361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1000" y="961519"/>
            <a:ext cx="5867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  <a:latin typeface="Minion Pro"/>
              </a:rPr>
              <a:t>PHYSICS</a:t>
            </a:r>
            <a:r>
              <a:rPr lang="en-US" sz="2000" dirty="0">
                <a:latin typeface="Minion Pro"/>
              </a:rPr>
              <a:t> - The Greek - </a:t>
            </a:r>
            <a:r>
              <a:rPr lang="en-US" sz="2200" b="1" i="1" dirty="0">
                <a:solidFill>
                  <a:schemeClr val="accent2">
                    <a:lumMod val="50000"/>
                  </a:schemeClr>
                </a:solidFill>
                <a:latin typeface="Minion Pro"/>
              </a:rPr>
              <a:t>“</a:t>
            </a:r>
            <a:r>
              <a:rPr lang="en-US" sz="2200" b="1" i="1" dirty="0" err="1">
                <a:solidFill>
                  <a:schemeClr val="accent2">
                    <a:lumMod val="50000"/>
                  </a:schemeClr>
                </a:solidFill>
                <a:latin typeface="Minion Pro"/>
              </a:rPr>
              <a:t>Fusis</a:t>
            </a:r>
            <a:r>
              <a:rPr lang="en-US" sz="2200" b="1" i="1" dirty="0">
                <a:solidFill>
                  <a:schemeClr val="accent2">
                    <a:lumMod val="50000"/>
                  </a:schemeClr>
                </a:solidFill>
                <a:latin typeface="Minion Pro"/>
              </a:rPr>
              <a:t>”</a:t>
            </a:r>
            <a:r>
              <a:rPr lang="en-US" sz="2200" b="1" i="1" dirty="0">
                <a:latin typeface="Minion Pro"/>
              </a:rPr>
              <a:t>, - 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Nature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. </a:t>
            </a:r>
          </a:p>
          <a:p>
            <a:pPr algn="just"/>
            <a:r>
              <a:rPr lang="en-US" sz="2000" dirty="0">
                <a:latin typeface="Minion Pro"/>
              </a:rPr>
              <a:t>The study of nature and natural phenomena. The most basic of all sciences. </a:t>
            </a:r>
            <a:endParaRPr lang="en-IN" sz="2000" dirty="0">
              <a:latin typeface="Minion Pr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127810"/>
            <a:ext cx="5800725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rgbClr val="00B0F0"/>
                </a:solidFill>
                <a:latin typeface="Minion Pro"/>
              </a:rPr>
              <a:t>Unification : </a:t>
            </a:r>
            <a:r>
              <a:rPr lang="en-US" sz="2100" dirty="0">
                <a:latin typeface="Minion Pro"/>
              </a:rPr>
              <a:t>Attempting to explain diverse physical phenomena with a </a:t>
            </a:r>
            <a:r>
              <a:rPr lang="en-US" sz="2200" b="1" dirty="0">
                <a:solidFill>
                  <a:srgbClr val="00B0F0"/>
                </a:solidFill>
                <a:latin typeface="Minion Pro"/>
              </a:rPr>
              <a:t>few concepts and laws is unification.</a:t>
            </a:r>
            <a:r>
              <a:rPr lang="en-US" sz="2100" dirty="0">
                <a:latin typeface="Minion Pro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100" dirty="0">
                <a:latin typeface="Minion Pro"/>
              </a:rPr>
              <a:t>For example, Newton’s universal law of gravitation , explains the motion of freely falling bodies towards the Earth, motion of planets around the Sun, motion of the Moon around the Earth. </a:t>
            </a:r>
            <a:endParaRPr lang="en-IN" sz="2100" dirty="0"/>
          </a:p>
        </p:txBody>
      </p:sp>
      <p:sp>
        <p:nvSpPr>
          <p:cNvPr id="9" name="Rectangle 8"/>
          <p:cNvSpPr/>
          <p:nvPr/>
        </p:nvSpPr>
        <p:spPr>
          <a:xfrm>
            <a:off x="6372225" y="234392"/>
            <a:ext cx="525644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dirty="0">
                <a:solidFill>
                  <a:schemeClr val="accent2"/>
                </a:solidFill>
                <a:latin typeface="Minion Pro"/>
              </a:rPr>
              <a:t>Reductionism :</a:t>
            </a:r>
          </a:p>
          <a:p>
            <a:pPr algn="just">
              <a:lnSpc>
                <a:spcPct val="150000"/>
              </a:lnSpc>
            </a:pPr>
            <a:r>
              <a:rPr lang="en-US" sz="2100" dirty="0">
                <a:latin typeface="Minion Pro"/>
              </a:rPr>
              <a:t>An attempt to explain a </a:t>
            </a:r>
            <a:r>
              <a:rPr lang="en-US" sz="2100" b="1" dirty="0">
                <a:solidFill>
                  <a:srgbClr val="0070C0"/>
                </a:solidFill>
                <a:latin typeface="Minion Pro"/>
              </a:rPr>
              <a:t>macroscopic system</a:t>
            </a:r>
            <a:r>
              <a:rPr lang="en-US" sz="2100" dirty="0">
                <a:latin typeface="Minion Pro"/>
              </a:rPr>
              <a:t> in terms of its </a:t>
            </a:r>
            <a:r>
              <a:rPr lang="en-US" sz="2100" b="1" dirty="0">
                <a:solidFill>
                  <a:srgbClr val="0070C0"/>
                </a:solidFill>
                <a:latin typeface="Minion Pro"/>
              </a:rPr>
              <a:t>microscopic</a:t>
            </a:r>
            <a:r>
              <a:rPr lang="en-US" sz="2100" dirty="0">
                <a:latin typeface="Minion Pro"/>
              </a:rPr>
              <a:t> constituents is </a:t>
            </a:r>
            <a:r>
              <a:rPr lang="en-US" sz="2100" b="1" i="1" dirty="0">
                <a:latin typeface="Minion Pro"/>
              </a:rPr>
              <a:t>reductionism</a:t>
            </a:r>
            <a:r>
              <a:rPr lang="en-US" sz="2100" dirty="0">
                <a:latin typeface="Minion Pro"/>
              </a:rPr>
              <a:t>. For example, thermodynamics was developed </a:t>
            </a:r>
            <a:r>
              <a:rPr lang="en-US" sz="2100" b="1" dirty="0">
                <a:solidFill>
                  <a:srgbClr val="0070C0"/>
                </a:solidFill>
                <a:latin typeface="Minion Pro"/>
              </a:rPr>
              <a:t>to explain macroscopic properties like temperature, entropy, etc., of bulk systems. </a:t>
            </a:r>
            <a:r>
              <a:rPr lang="en-US" sz="2100" dirty="0">
                <a:latin typeface="Minion Pro"/>
              </a:rPr>
              <a:t>The above properties have been interpreted in terms of the </a:t>
            </a:r>
            <a:r>
              <a:rPr lang="en-US" sz="2100" dirty="0">
                <a:solidFill>
                  <a:schemeClr val="accent2"/>
                </a:solidFill>
                <a:latin typeface="Minion Pro"/>
              </a:rPr>
              <a:t>molecular constituents (microscopic) </a:t>
            </a:r>
            <a:r>
              <a:rPr lang="en-US" sz="2100" dirty="0">
                <a:latin typeface="Minion Pro"/>
              </a:rPr>
              <a:t>of the bulk system by kinetic theory (unit 9) and statistical mechanics. </a:t>
            </a:r>
            <a:endParaRPr lang="en-IN" sz="2100" dirty="0"/>
          </a:p>
        </p:txBody>
      </p:sp>
    </p:spTree>
    <p:extLst>
      <p:ext uri="{BB962C8B-B14F-4D97-AF65-F5344CB8AC3E}">
        <p14:creationId xmlns:p14="http://schemas.microsoft.com/office/powerpoint/2010/main" val="1897468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6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273427"/>
            <a:ext cx="952501" cy="63094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1.2.1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3502" y="273427"/>
            <a:ext cx="3852110" cy="630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BRANCHES OF PHYSICS</a:t>
            </a:r>
            <a:endParaRPr lang="en-IN" sz="24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248400" y="492692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1000" y="772022"/>
            <a:ext cx="586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Physics as a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fundamental science </a:t>
            </a:r>
            <a:r>
              <a:rPr lang="en-US" sz="2000" dirty="0">
                <a:latin typeface="Minion Pro"/>
              </a:rPr>
              <a:t>helps to </a:t>
            </a: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uncover the laws of nature</a:t>
            </a:r>
            <a:r>
              <a:rPr lang="en-US" sz="2000" dirty="0">
                <a:latin typeface="Minion Pro"/>
              </a:rPr>
              <a:t>. The language of its expression is mathematics. </a:t>
            </a:r>
            <a:endParaRPr lang="en-IN" sz="2000" dirty="0">
              <a:latin typeface="Minion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799" y="2116562"/>
            <a:ext cx="57912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  <a:latin typeface="Minion Pro"/>
              </a:rPr>
              <a:t>Unit 1:  </a:t>
            </a:r>
            <a:r>
              <a:rPr lang="en-US" dirty="0">
                <a:latin typeface="Minion Pro"/>
              </a:rPr>
              <a:t>The development of physics along with discussion </a:t>
            </a:r>
            <a:r>
              <a:rPr lang="en-US" b="1" dirty="0">
                <a:solidFill>
                  <a:srgbClr val="00B0F0"/>
                </a:solidFill>
                <a:latin typeface="Minion Pro"/>
              </a:rPr>
              <a:t>on basic elements such as measurement, units etc.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2"/>
                </a:solidFill>
                <a:latin typeface="Minion Pro"/>
              </a:rPr>
              <a:t>Unit 2:  </a:t>
            </a:r>
            <a:r>
              <a:rPr lang="en-US" dirty="0">
                <a:latin typeface="Minion Pro"/>
              </a:rPr>
              <a:t>The basic mathematics needed to express the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Minion Pro"/>
              </a:rPr>
              <a:t>impact of physical principles and their governing laws</a:t>
            </a:r>
            <a:r>
              <a:rPr lang="en-US" dirty="0">
                <a:latin typeface="Minion Pro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B0F0"/>
                </a:solidFill>
                <a:latin typeface="Minion Pro"/>
              </a:rPr>
              <a:t>Unit 3: </a:t>
            </a:r>
            <a:r>
              <a:rPr lang="en-US" dirty="0">
                <a:latin typeface="Minion Pro"/>
              </a:rPr>
              <a:t>The impact of forces acting on objects in terms of the </a:t>
            </a:r>
            <a:r>
              <a:rPr lang="en-US" b="1" dirty="0">
                <a:solidFill>
                  <a:srgbClr val="0070C0"/>
                </a:solidFill>
                <a:latin typeface="Minion Pro"/>
              </a:rPr>
              <a:t>fundamental laws of motion of Newton</a:t>
            </a:r>
            <a:r>
              <a:rPr lang="en-US" dirty="0">
                <a:latin typeface="Minion Pro"/>
              </a:rPr>
              <a:t>. 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B0F0"/>
                </a:solidFill>
                <a:latin typeface="Minion Pro"/>
              </a:rPr>
              <a:t>Unit 4 : </a:t>
            </a:r>
            <a:r>
              <a:rPr lang="en-US" dirty="0">
                <a:latin typeface="Minion Pro"/>
              </a:rPr>
              <a:t>Work and energy : The basic parameters of </a:t>
            </a:r>
            <a:r>
              <a:rPr lang="en-US" b="1" dirty="0">
                <a:solidFill>
                  <a:srgbClr val="C00000"/>
                </a:solidFill>
                <a:latin typeface="Minion Pro"/>
              </a:rPr>
              <a:t>investigation of the mechanical world</a:t>
            </a:r>
            <a:r>
              <a:rPr lang="en-US" dirty="0">
                <a:latin typeface="Minion Pro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36917" y="351911"/>
            <a:ext cx="51434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Unit 5 : </a:t>
            </a:r>
            <a:r>
              <a:rPr lang="en-US" sz="2000" dirty="0">
                <a:latin typeface="Minion Pro"/>
              </a:rPr>
              <a:t>Deals with the </a:t>
            </a:r>
            <a:r>
              <a:rPr lang="en-US" sz="2000" dirty="0">
                <a:solidFill>
                  <a:schemeClr val="accent2"/>
                </a:solidFill>
                <a:latin typeface="Minion Pro"/>
              </a:rPr>
              <a:t>mechanics of rigid bodies. </a:t>
            </a:r>
            <a:endParaRPr lang="en-IN" sz="2000" dirty="0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Minion Pro"/>
              </a:rPr>
              <a:t>Unit 6 : </a:t>
            </a:r>
            <a:r>
              <a:rPr lang="en-US" sz="2000" dirty="0">
                <a:latin typeface="Minion Pro"/>
              </a:rPr>
              <a:t>The </a:t>
            </a:r>
            <a:r>
              <a:rPr lang="en-US" sz="2000" b="1" dirty="0">
                <a:solidFill>
                  <a:srgbClr val="0070C0"/>
                </a:solidFill>
                <a:latin typeface="Minion Pro"/>
              </a:rPr>
              <a:t>basics of gravitation</a:t>
            </a:r>
            <a:r>
              <a:rPr lang="en-US" sz="2000" dirty="0">
                <a:latin typeface="Minion Pro"/>
              </a:rPr>
              <a:t> and its consequences 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  <a:latin typeface="Minion Pro"/>
              </a:rPr>
              <a:t>Unit 7 : </a:t>
            </a:r>
            <a:r>
              <a:rPr lang="en-US" sz="2000" dirty="0">
                <a:latin typeface="Minion Pro"/>
              </a:rPr>
              <a:t>Older branches of physics such as </a:t>
            </a:r>
            <a:r>
              <a:rPr lang="en-US" sz="2000" b="1" dirty="0">
                <a:solidFill>
                  <a:srgbClr val="00B050"/>
                </a:solidFill>
                <a:latin typeface="Minion Pro"/>
              </a:rPr>
              <a:t>different properties of matter </a:t>
            </a:r>
            <a:r>
              <a:rPr lang="en-US" sz="2000" dirty="0">
                <a:latin typeface="Minion Pro"/>
              </a:rPr>
              <a:t>are discussed.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  <a:latin typeface="Minion Pro"/>
              </a:rPr>
              <a:t>Unit 8 &amp; 9 : </a:t>
            </a:r>
            <a:r>
              <a:rPr lang="en-US" sz="2000" dirty="0">
                <a:latin typeface="Minion Pro"/>
              </a:rPr>
              <a:t>The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impact of heat and investigations</a:t>
            </a:r>
            <a:r>
              <a:rPr lang="en-US" sz="2000" dirty="0">
                <a:latin typeface="Minion Pro"/>
              </a:rPr>
              <a:t> of its consequences are covered.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Minion Pro"/>
              </a:rPr>
              <a:t>Unit 10 &amp; 11 : </a:t>
            </a:r>
            <a:r>
              <a:rPr lang="en-US" sz="2000" dirty="0">
                <a:latin typeface="Minion Pro"/>
              </a:rPr>
              <a:t>Important features of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oscillations and wave motion </a:t>
            </a:r>
            <a:r>
              <a:rPr lang="en-US" sz="2000" dirty="0">
                <a:latin typeface="Minion Pro"/>
              </a:rPr>
              <a:t>are covered.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686172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7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585285" y="468629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3752" y="288148"/>
            <a:ext cx="5257800" cy="564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019" y="669597"/>
            <a:ext cx="6506071" cy="488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638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8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" y="273427"/>
            <a:ext cx="952501" cy="630942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  <a:cs typeface="Arial" panose="020B0604020202020204" pitchFamily="34" charset="0"/>
              </a:rPr>
              <a:t>1.</a:t>
            </a:r>
            <a:endParaRPr lang="en-IN" sz="26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33501" y="273427"/>
            <a:ext cx="5225561" cy="630942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>
                <a:solidFill>
                  <a:schemeClr val="bg1"/>
                </a:solidFill>
                <a:latin typeface="Minion Pro"/>
                <a:ea typeface="Malgun Gothic" panose="020B0503020000020004" pitchFamily="34" charset="-127"/>
              </a:rPr>
              <a:t>SCOPE &amp; EXCITEMENT OF PHYSICS</a:t>
            </a:r>
            <a:endParaRPr lang="en-IN" sz="2200" b="1" dirty="0">
              <a:solidFill>
                <a:schemeClr val="bg1"/>
              </a:solidFill>
              <a:latin typeface="Minion Pro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688015" y="273427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964758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Minion Pro"/>
              </a:rPr>
              <a:t>Discoveries in physics are of two types; </a:t>
            </a:r>
            <a:r>
              <a:rPr lang="en-US" sz="2000" dirty="0">
                <a:solidFill>
                  <a:srgbClr val="00B0F0"/>
                </a:solidFill>
                <a:latin typeface="Minion Pro"/>
              </a:rPr>
              <a:t>accidental discoveries</a:t>
            </a:r>
            <a:r>
              <a:rPr lang="en-US" sz="2000" dirty="0">
                <a:latin typeface="Minion Pro"/>
              </a:rPr>
              <a:t> and </a:t>
            </a:r>
            <a:r>
              <a:rPr lang="en-US" sz="2000" dirty="0">
                <a:solidFill>
                  <a:srgbClr val="00B0F0"/>
                </a:solidFill>
                <a:latin typeface="Minion Pro"/>
              </a:rPr>
              <a:t>well-analyzed research outcome in the laboratory</a:t>
            </a:r>
            <a:r>
              <a:rPr lang="en-US" sz="2000" dirty="0">
                <a:latin typeface="Minion Pro"/>
              </a:rPr>
              <a:t> based on intuitive thinking and prediction.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381000" y="2225475"/>
            <a:ext cx="609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Minion Pro"/>
              </a:rPr>
              <a:t>For example, magnetism was accidentally observed but the reason for this strange behavior of magnets was later analyzed theoretically. 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" y="324113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000" dirty="0">
                <a:latin typeface="Minion Pro"/>
              </a:rPr>
              <a:t>Theoretical predictions are the most important contribution of physics to the developments in technology and medicine. 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For example, the famous equation of Albert Einstein, E=mc</a:t>
            </a:r>
            <a:r>
              <a:rPr lang="en-US" sz="2000" b="1" baseline="30000" dirty="0">
                <a:solidFill>
                  <a:srgbClr val="00B0F0"/>
                </a:solidFill>
                <a:latin typeface="Minion Pro"/>
              </a:rPr>
              <a:t>2</a:t>
            </a:r>
            <a:r>
              <a:rPr lang="en-US" sz="2000" b="1" dirty="0">
                <a:solidFill>
                  <a:srgbClr val="00B0F0"/>
                </a:solidFill>
                <a:latin typeface="Minion Pro"/>
              </a:rPr>
              <a:t> was a theoretical prediction in 1905 and experimentally proved in 1932 by Cockcroft and Walton. </a:t>
            </a:r>
            <a:r>
              <a:rPr lang="en-US" sz="2000" dirty="0">
                <a:latin typeface="Minion Pro"/>
              </a:rPr>
              <a:t>Theoretical predictions aided with recent simulation and computation procedures are widely used to identify the most suited materials for robust applications</a:t>
            </a:r>
            <a:r>
              <a:rPr lang="en-US" dirty="0">
                <a:latin typeface="Minion Pro"/>
              </a:rPr>
              <a:t>.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899031" y="545528"/>
            <a:ext cx="49324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Minion Pro"/>
              </a:rPr>
              <a:t>Physics has a huge scope as it covers a tremendous range of magnitude of various physical quantities (length, mass, time, energy </a:t>
            </a:r>
            <a:r>
              <a:rPr lang="en-US" sz="2000" dirty="0" err="1">
                <a:latin typeface="Minion Pro"/>
              </a:rPr>
              <a:t>etc</a:t>
            </a:r>
            <a:r>
              <a:rPr lang="en-US" sz="2000" dirty="0">
                <a:latin typeface="Minion Pro"/>
              </a:rPr>
              <a:t>). It deals with systems of very large magnitude as in astronomical phenomena as well as those with very small magnitude involving electrons and protons. </a:t>
            </a:r>
            <a:endParaRPr lang="en-IN" sz="2000" dirty="0"/>
          </a:p>
        </p:txBody>
      </p:sp>
      <p:sp>
        <p:nvSpPr>
          <p:cNvPr id="9" name="Rectangle 8"/>
          <p:cNvSpPr/>
          <p:nvPr/>
        </p:nvSpPr>
        <p:spPr>
          <a:xfrm>
            <a:off x="6899031" y="3100073"/>
            <a:ext cx="47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  <a:latin typeface="Minion Pro"/>
              </a:rPr>
              <a:t>Range of time scales</a:t>
            </a:r>
            <a:r>
              <a:rPr lang="en-US" sz="2000" dirty="0">
                <a:latin typeface="Minion Pro"/>
              </a:rPr>
              <a:t>: astronomical scales to microscopic scales, 10</a:t>
            </a:r>
            <a:r>
              <a:rPr lang="en-US" sz="2000" baseline="30000" dirty="0">
                <a:latin typeface="Minion Pro"/>
              </a:rPr>
              <a:t>18</a:t>
            </a:r>
            <a:r>
              <a:rPr lang="en-US" sz="2000" dirty="0">
                <a:latin typeface="Minion Pro"/>
              </a:rPr>
              <a:t>s to 10</a:t>
            </a:r>
            <a:r>
              <a:rPr lang="en-US" sz="2000" baseline="30000" dirty="0">
                <a:latin typeface="Minion Pro"/>
              </a:rPr>
              <a:t>−22</a:t>
            </a:r>
            <a:r>
              <a:rPr lang="en-US" sz="2000" dirty="0">
                <a:latin typeface="Minion Pro"/>
              </a:rPr>
              <a:t>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99031" y="4130991"/>
            <a:ext cx="49133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00B0F0"/>
                </a:solidFill>
                <a:latin typeface="Minion Pro"/>
              </a:rPr>
              <a:t>Range of masses</a:t>
            </a:r>
            <a:r>
              <a:rPr lang="en-US" sz="2000" dirty="0">
                <a:latin typeface="Minion Pro"/>
              </a:rPr>
              <a:t>: from heavenly bodies to electron, 10</a:t>
            </a:r>
            <a:r>
              <a:rPr lang="en-US" sz="2000" baseline="30000" dirty="0">
                <a:latin typeface="Minion Pro"/>
              </a:rPr>
              <a:t>55</a:t>
            </a:r>
            <a:r>
              <a:rPr lang="en-US" sz="2000" dirty="0">
                <a:latin typeface="Minion Pro"/>
              </a:rPr>
              <a:t> kg (mass of known observable universe) to 10</a:t>
            </a:r>
            <a:r>
              <a:rPr lang="en-US" sz="2000" baseline="30000" dirty="0">
                <a:latin typeface="Minion Pro"/>
              </a:rPr>
              <a:t>−31 </a:t>
            </a:r>
            <a:r>
              <a:rPr lang="en-US" sz="2000" dirty="0">
                <a:latin typeface="Minion Pro"/>
              </a:rPr>
              <a:t>kg (mass of an electron) [the actual mass of an electron is 9.11×10</a:t>
            </a:r>
            <a:r>
              <a:rPr lang="en-US" sz="2000" baseline="30000" dirty="0">
                <a:latin typeface="Minion Pro"/>
              </a:rPr>
              <a:t>–31</a:t>
            </a:r>
            <a:r>
              <a:rPr lang="en-US" sz="2000" dirty="0">
                <a:latin typeface="Minion Pro"/>
              </a:rPr>
              <a:t> kg]. </a:t>
            </a:r>
          </a:p>
        </p:txBody>
      </p:sp>
    </p:spTree>
    <p:extLst>
      <p:ext uri="{BB962C8B-B14F-4D97-AF65-F5344CB8AC3E}">
        <p14:creationId xmlns:p14="http://schemas.microsoft.com/office/powerpoint/2010/main" val="1360486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45716" y="6231091"/>
            <a:ext cx="2188030" cy="365125"/>
          </a:xfrm>
        </p:spPr>
        <p:txBody>
          <a:bodyPr/>
          <a:lstStyle/>
          <a:p>
            <a:pPr algn="ctr"/>
            <a:fld id="{666C48D1-1668-4769-907C-4AC56F3A300D}" type="datetime2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Wednesday, July 19, 2023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7674" y="6231228"/>
            <a:ext cx="381000" cy="365125"/>
          </a:xfrm>
        </p:spPr>
        <p:txBody>
          <a:bodyPr/>
          <a:lstStyle/>
          <a:p>
            <a:pPr algn="ctr"/>
            <a:fld id="{1BA5C648-9462-49B2-929D-75BECDF1A3B1}" type="slidenum">
              <a:rPr lang="en-US" sz="1300" smtClean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pPr algn="ctr"/>
              <a:t>9</a:t>
            </a:fld>
            <a:endParaRPr lang="en-US" sz="1300" dirty="0">
              <a:solidFill>
                <a:schemeClr val="tx1"/>
              </a:solidFill>
              <a:latin typeface="Franklin Gothic Book" panose="020B0503020102020204" pitchFamily="34" charset="0"/>
              <a:cs typeface="DokChampa" panose="020B0604020202020204" pitchFamily="34" charset="-34"/>
            </a:endParaRPr>
          </a:p>
        </p:txBody>
      </p:sp>
      <p:sp>
        <p:nvSpPr>
          <p:cNvPr id="10" name="Foliennummer"/>
          <p:cNvSpPr txBox="1">
            <a:spLocks/>
          </p:cNvSpPr>
          <p:nvPr/>
        </p:nvSpPr>
        <p:spPr>
          <a:xfrm>
            <a:off x="-6248594" y="12540816"/>
            <a:ext cx="67957" cy="14898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1828800" rtl="0" eaLnBrk="1" latinLnBrk="0" hangingPunct="1">
              <a:defRPr sz="2800" kern="1200">
                <a:solidFill>
                  <a:srgbClr val="F796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CB4B4D-7CA3-9044-876B-883B54F8677D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11" name="(c) Shanthimalai Trust 2021"/>
          <p:cNvSpPr txBox="1"/>
          <p:nvPr/>
        </p:nvSpPr>
        <p:spPr>
          <a:xfrm rot="16200000">
            <a:off x="16649565" y="11521141"/>
            <a:ext cx="907498" cy="1461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 defTabSz="1828800">
              <a:defRPr sz="1900">
                <a:solidFill>
                  <a:srgbClr val="A7A7A7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>
                <a:solidFill>
                  <a:schemeClr val="bg1">
                    <a:lumMod val="85000"/>
                  </a:schemeClr>
                </a:solidFill>
              </a:rPr>
              <a:t>(c) </a:t>
            </a:r>
            <a:r>
              <a:rPr err="1">
                <a:solidFill>
                  <a:schemeClr val="bg1">
                    <a:lumMod val="85000"/>
                  </a:schemeClr>
                </a:solidFill>
              </a:rPr>
              <a:t>Shanthimalai</a:t>
            </a:r>
            <a:r>
              <a:rPr>
                <a:solidFill>
                  <a:schemeClr val="bg1">
                    <a:lumMod val="85000"/>
                  </a:schemeClr>
                </a:solidFill>
              </a:rPr>
              <a:t> Trust </a:t>
            </a:r>
            <a:r>
              <a:rPr lang="en-US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9959" y="6263325"/>
            <a:ext cx="4725143" cy="365125"/>
          </a:xfrm>
        </p:spPr>
        <p:txBody>
          <a:bodyPr/>
          <a:lstStyle/>
          <a:p>
            <a:r>
              <a:rPr lang="en-US" sz="1300" dirty="0">
                <a:solidFill>
                  <a:schemeClr val="tx1"/>
                </a:solidFill>
                <a:latin typeface="Franklin Gothic Book" panose="020B0503020102020204" pitchFamily="34" charset="0"/>
                <a:cs typeface="DokChampa" panose="020B0604020202020204" pitchFamily="34" charset="-34"/>
              </a:rPr>
              <a:t>Nature of Physical World &amp; Measurement – Hr. Sec.  First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463915" y="492692"/>
            <a:ext cx="0" cy="54678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189903"/>
            <a:ext cx="6096000" cy="41976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study of physics is not only educative but also exciting in many ways.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A small number of basic concepts and laws can explain diverse physical phenomena.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The most interesting part is the designing of useful devices based on the physical laws. </a:t>
            </a:r>
          </a:p>
          <a:p>
            <a:pPr marR="3600"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For example </a:t>
            </a:r>
            <a:r>
              <a:rPr lang="en-US" sz="2000" dirty="0" err="1">
                <a:latin typeface="Minion Pro"/>
              </a:rPr>
              <a:t>i</a:t>
            </a:r>
            <a:r>
              <a:rPr lang="en-US" sz="2000" dirty="0">
                <a:latin typeface="Minion Pro"/>
              </a:rPr>
              <a:t>) use of robotics ii) journey to Moon and to nearby planets with controls from the ground iii) technological advances in health sciences etc. </a:t>
            </a:r>
            <a:endParaRPr lang="en-IN" sz="2000" dirty="0"/>
          </a:p>
        </p:txBody>
      </p:sp>
      <p:sp>
        <p:nvSpPr>
          <p:cNvPr id="3" name="Rectangle 2"/>
          <p:cNvSpPr/>
          <p:nvPr/>
        </p:nvSpPr>
        <p:spPr>
          <a:xfrm>
            <a:off x="152400" y="4387527"/>
            <a:ext cx="6096000" cy="1881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Minion Pro"/>
              </a:rPr>
              <a:t>Probing and understanding the science behind natural phenomena like the eclipse, and why one feels the heat when there is a fire? (or) What causes the wind, etc</a:t>
            </a:r>
            <a:r>
              <a:rPr lang="en-US" dirty="0">
                <a:latin typeface="Minion Pro"/>
              </a:rPr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679431" y="972970"/>
            <a:ext cx="5246821" cy="26314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>
                <a:latin typeface="Minion Pro"/>
              </a:rPr>
              <a:t>In today’s world of technological advancement, the building block of all engineering and technical education is physics which is explained with the help of mathematical tools. 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923170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9C084646E95249AAE7127DB2181BE5" ma:contentTypeVersion="16" ma:contentTypeDescription="Create a new document." ma:contentTypeScope="" ma:versionID="b2ad62db17e9d044ed76582f7b805243">
  <xsd:schema xmlns:xsd="http://www.w3.org/2001/XMLSchema" xmlns:xs="http://www.w3.org/2001/XMLSchema" xmlns:p="http://schemas.microsoft.com/office/2006/metadata/properties" xmlns:ns2="ba35c91d-2a51-4b67-94fd-c1b8e761e77e" xmlns:ns3="4714f42c-0095-4cb3-8567-29937a4fe4c1" targetNamespace="http://schemas.microsoft.com/office/2006/metadata/properties" ma:root="true" ma:fieldsID="008f16666b0aee9b39e39c75cd034dfd" ns2:_="" ns3:_="">
    <xsd:import namespace="ba35c91d-2a51-4b67-94fd-c1b8e761e77e"/>
    <xsd:import namespace="4714f42c-0095-4cb3-8567-29937a4fe4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5c91d-2a51-4b67-94fd-c1b8e761e7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e473f8b-106c-44ed-85f3-fd6cb6366f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4f42c-0095-4cb3-8567-29937a4fe4c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eac4ebb-fc5a-4f5e-b530-72d83470bbb5}" ma:internalName="TaxCatchAll" ma:showField="CatchAllData" ma:web="4714f42c-0095-4cb3-8567-29937a4fe4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14f42c-0095-4cb3-8567-29937a4fe4c1" xsi:nil="true"/>
    <lcf76f155ced4ddcb4097134ff3c332f xmlns="ba35c91d-2a51-4b67-94fd-c1b8e761e7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1537F2-D4FD-4C58-AC62-293927155C3B}">
  <ds:schemaRefs>
    <ds:schemaRef ds:uri="4714f42c-0095-4cb3-8567-29937a4fe4c1"/>
    <ds:schemaRef ds:uri="ba35c91d-2a51-4b67-94fd-c1b8e761e7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22B58B7-3259-4FAF-9495-BB64DE83BC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6310C6-6702-4DE5-8937-2C7859BDC06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714f42c-0095-4cb3-8567-29937a4fe4c1"/>
    <ds:schemaRef ds:uri="http://schemas.openxmlformats.org/package/2006/metadata/core-properties"/>
    <ds:schemaRef ds:uri="ba35c91d-2a51-4b67-94fd-c1b8e761e77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1673</Words>
  <Application>Microsoft Office PowerPoint</Application>
  <PresentationFormat>Widescreen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Franklin Gothic Demi</vt:lpstr>
      <vt:lpstr>Minion Pro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Learning - Digital Didactics</dc:title>
  <dc:creator>ASHOK E</dc:creator>
  <cp:lastModifiedBy>SysSoft</cp:lastModifiedBy>
  <cp:revision>148</cp:revision>
  <cp:lastPrinted>2023-05-25T00:46:21Z</cp:lastPrinted>
  <dcterms:created xsi:type="dcterms:W3CDTF">2022-09-01T08:36:36Z</dcterms:created>
  <dcterms:modified xsi:type="dcterms:W3CDTF">2023-07-19T00:37:21Z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0x010100449C084646E95249AAE7127DB2181BE5</vt:lpwstr>
  </property>
</Properties>
</file>