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315" r:id="rId6"/>
    <p:sldId id="326" r:id="rId7"/>
    <p:sldId id="327" r:id="rId8"/>
    <p:sldId id="328" r:id="rId9"/>
    <p:sldId id="329" r:id="rId10"/>
    <p:sldId id="330" r:id="rId11"/>
    <p:sldId id="333" r:id="rId12"/>
    <p:sldId id="332" r:id="rId13"/>
    <p:sldId id="331" r:id="rId14"/>
    <p:sldId id="338" r:id="rId15"/>
    <p:sldId id="339" r:id="rId16"/>
    <p:sldId id="337" r:id="rId17"/>
    <p:sldId id="336" r:id="rId18"/>
    <p:sldId id="335" r:id="rId19"/>
    <p:sldId id="334" r:id="rId20"/>
    <p:sldId id="345" r:id="rId21"/>
    <p:sldId id="344" r:id="rId22"/>
    <p:sldId id="343" r:id="rId23"/>
    <p:sldId id="314" r:id="rId2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DCDB5-04AE-46B6-B71D-87CD00B4A74B}" v="287" dt="2023-05-19T03:33:45.722"/>
    <p1510:client id="{D8CA62FD-614A-49FA-B069-1FF0F65AAB56}" v="21" dt="2023-05-19T03:36:36.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68" autoAdjust="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ha S" userId="S::s.sudha@shanthimalai.in::1ced7c0b-a21d-40ca-8eb0-126e5509f00c" providerId="AD" clId="Web-{D8CA62FD-614A-49FA-B069-1FF0F65AAB56}"/>
    <pc:docChg chg="modSld">
      <pc:chgData name="Sudha S" userId="S::s.sudha@shanthimalai.in::1ced7c0b-a21d-40ca-8eb0-126e5509f00c" providerId="AD" clId="Web-{D8CA62FD-614A-49FA-B069-1FF0F65AAB56}" dt="2023-05-19T03:36:04.552" v="11" actId="20577"/>
      <pc:docMkLst>
        <pc:docMk/>
      </pc:docMkLst>
      <pc:sldChg chg="modSp">
        <pc:chgData name="Sudha S" userId="S::s.sudha@shanthimalai.in::1ced7c0b-a21d-40ca-8eb0-126e5509f00c" providerId="AD" clId="Web-{D8CA62FD-614A-49FA-B069-1FF0F65AAB56}" dt="2023-05-19T03:36:04.552" v="11" actId="20577"/>
        <pc:sldMkLst>
          <pc:docMk/>
          <pc:sldMk cId="2180716863" sldId="256"/>
        </pc:sldMkLst>
        <pc:spChg chg="mod">
          <ac:chgData name="Sudha S" userId="S::s.sudha@shanthimalai.in::1ced7c0b-a21d-40ca-8eb0-126e5509f00c" providerId="AD" clId="Web-{D8CA62FD-614A-49FA-B069-1FF0F65AAB56}" dt="2023-05-19T03:35:53.240" v="7" actId="20577"/>
          <ac:spMkLst>
            <pc:docMk/>
            <pc:sldMk cId="2180716863" sldId="256"/>
            <ac:spMk id="13" creationId="{00000000-0000-0000-0000-000000000000}"/>
          </ac:spMkLst>
        </pc:spChg>
        <pc:spChg chg="mod">
          <ac:chgData name="Sudha S" userId="S::s.sudha@shanthimalai.in::1ced7c0b-a21d-40ca-8eb0-126e5509f00c" providerId="AD" clId="Web-{D8CA62FD-614A-49FA-B069-1FF0F65AAB56}" dt="2023-05-19T03:36:04.552" v="11" actId="20577"/>
          <ac:spMkLst>
            <pc:docMk/>
            <pc:sldMk cId="2180716863" sldId="256"/>
            <ac:spMk id="16" creationId="{00000000-0000-0000-0000-000000000000}"/>
          </ac:spMkLst>
        </pc:spChg>
      </pc:sldChg>
    </pc:docChg>
  </pc:docChgLst>
  <pc:docChgLst>
    <pc:chgData name="Sudha S" userId="S::s.sudha@shanthimalai.in::1ced7c0b-a21d-40ca-8eb0-126e5509f00c" providerId="AD" clId="Web-{B49DCDB5-04AE-46B6-B71D-87CD00B4A74B}"/>
    <pc:docChg chg="modSld sldOrd">
      <pc:chgData name="Sudha S" userId="S::s.sudha@shanthimalai.in::1ced7c0b-a21d-40ca-8eb0-126e5509f00c" providerId="AD" clId="Web-{B49DCDB5-04AE-46B6-B71D-87CD00B4A74B}" dt="2023-05-19T03:33:43.331" v="148" actId="20577"/>
      <pc:docMkLst>
        <pc:docMk/>
      </pc:docMkLst>
      <pc:sldChg chg="modSp">
        <pc:chgData name="Sudha S" userId="S::s.sudha@shanthimalai.in::1ced7c0b-a21d-40ca-8eb0-126e5509f00c" providerId="AD" clId="Web-{B49DCDB5-04AE-46B6-B71D-87CD00B4A74B}" dt="2023-05-19T03:28:36.871" v="76" actId="20577"/>
        <pc:sldMkLst>
          <pc:docMk/>
          <pc:sldMk cId="2126223614" sldId="308"/>
        </pc:sldMkLst>
        <pc:spChg chg="mod">
          <ac:chgData name="Sudha S" userId="S::s.sudha@shanthimalai.in::1ced7c0b-a21d-40ca-8eb0-126e5509f00c" providerId="AD" clId="Web-{B49DCDB5-04AE-46B6-B71D-87CD00B4A74B}" dt="2023-05-19T03:28:36.871" v="76" actId="20577"/>
          <ac:spMkLst>
            <pc:docMk/>
            <pc:sldMk cId="2126223614" sldId="308"/>
            <ac:spMk id="3" creationId="{00000000-0000-0000-0000-000000000000}"/>
          </ac:spMkLst>
        </pc:spChg>
      </pc:sldChg>
      <pc:sldChg chg="ord">
        <pc:chgData name="Sudha S" userId="S::s.sudha@shanthimalai.in::1ced7c0b-a21d-40ca-8eb0-126e5509f00c" providerId="AD" clId="Web-{B49DCDB5-04AE-46B6-B71D-87CD00B4A74B}" dt="2023-05-19T03:28:58.856" v="77"/>
        <pc:sldMkLst>
          <pc:docMk/>
          <pc:sldMk cId="1063324615" sldId="309"/>
        </pc:sldMkLst>
      </pc:sldChg>
      <pc:sldChg chg="modSp">
        <pc:chgData name="Sudha S" userId="S::s.sudha@shanthimalai.in::1ced7c0b-a21d-40ca-8eb0-126e5509f00c" providerId="AD" clId="Web-{B49DCDB5-04AE-46B6-B71D-87CD00B4A74B}" dt="2023-05-19T03:33:43.331" v="148" actId="20577"/>
        <pc:sldMkLst>
          <pc:docMk/>
          <pc:sldMk cId="3218851490" sldId="313"/>
        </pc:sldMkLst>
        <pc:spChg chg="mod">
          <ac:chgData name="Sudha S" userId="S::s.sudha@shanthimalai.in::1ced7c0b-a21d-40ca-8eb0-126e5509f00c" providerId="AD" clId="Web-{B49DCDB5-04AE-46B6-B71D-87CD00B4A74B}" dt="2023-05-19T03:33:43.331" v="148" actId="20577"/>
          <ac:spMkLst>
            <pc:docMk/>
            <pc:sldMk cId="3218851490" sldId="31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3CC2DFD9-6831-4425-8C17-7E3A8BC6C03C}" type="datetimeFigureOut">
              <a:rPr lang="en-US" smtClean="0"/>
              <a:t>7/19/2023</a:t>
            </a:fld>
            <a:endParaRPr lang="en-US"/>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6B65D602-C171-4C5C-95F0-FF37303419AE}" type="slidenum">
              <a:rPr lang="en-US" smtClean="0"/>
              <a:t>‹#›</a:t>
            </a:fld>
            <a:endParaRPr lang="en-US"/>
          </a:p>
        </p:txBody>
      </p:sp>
    </p:spTree>
    <p:extLst>
      <p:ext uri="{BB962C8B-B14F-4D97-AF65-F5344CB8AC3E}">
        <p14:creationId xmlns:p14="http://schemas.microsoft.com/office/powerpoint/2010/main" val="146278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195F-89F4-219E-3038-F8C202818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5A367-1A27-00C0-7D1A-95C21F129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4AD360-B1B3-2B08-B6E5-E6316711F530}"/>
              </a:ext>
            </a:extLst>
          </p:cNvPr>
          <p:cNvSpPr>
            <a:spLocks noGrp="1"/>
          </p:cNvSpPr>
          <p:nvPr>
            <p:ph type="dt" sz="half" idx="10"/>
          </p:nvPr>
        </p:nvSpPr>
        <p:spPr/>
        <p:txBody>
          <a:bodyPr/>
          <a:lstStyle/>
          <a:p>
            <a:fld id="{72235CF1-C545-4EAB-9FCC-B74A4D6F1578}" type="datetime1">
              <a:rPr lang="en-US" smtClean="0"/>
              <a:t>7/19/2023</a:t>
            </a:fld>
            <a:endParaRPr lang="en-US"/>
          </a:p>
        </p:txBody>
      </p:sp>
      <p:sp>
        <p:nvSpPr>
          <p:cNvPr id="5" name="Footer Placeholder 4">
            <a:extLst>
              <a:ext uri="{FF2B5EF4-FFF2-40B4-BE49-F238E27FC236}">
                <a16:creationId xmlns:a16="http://schemas.microsoft.com/office/drawing/2014/main" id="{926A35B2-BD5A-DF0C-528A-40E30274D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2648F-ED95-8143-6717-1D28C3E6826B}"/>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265441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68E8-5AE7-2992-659B-A4F3BAB7B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9A2A9-9DC2-873B-D562-71278E0FE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49458-295A-6F49-FC8D-C59C649FF988}"/>
              </a:ext>
            </a:extLst>
          </p:cNvPr>
          <p:cNvSpPr>
            <a:spLocks noGrp="1"/>
          </p:cNvSpPr>
          <p:nvPr>
            <p:ph type="dt" sz="half" idx="10"/>
          </p:nvPr>
        </p:nvSpPr>
        <p:spPr/>
        <p:txBody>
          <a:bodyPr/>
          <a:lstStyle/>
          <a:p>
            <a:fld id="{EB1E66E3-B8D4-4D22-BE42-A88BB91C96C4}" type="datetime1">
              <a:rPr lang="en-US" smtClean="0"/>
              <a:t>7/19/2023</a:t>
            </a:fld>
            <a:endParaRPr lang="en-US"/>
          </a:p>
        </p:txBody>
      </p:sp>
      <p:sp>
        <p:nvSpPr>
          <p:cNvPr id="5" name="Footer Placeholder 4">
            <a:extLst>
              <a:ext uri="{FF2B5EF4-FFF2-40B4-BE49-F238E27FC236}">
                <a16:creationId xmlns:a16="http://schemas.microsoft.com/office/drawing/2014/main" id="{B0774A17-D377-EDE1-B945-CD90E700D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412C8-8766-1615-4EDA-A0C4426703EB}"/>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256420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46E2F-12FA-C233-CDCF-6920A669E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276A0A-5168-06C5-6F95-93F288652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80352-B746-E655-A53D-553DCF1E18DA}"/>
              </a:ext>
            </a:extLst>
          </p:cNvPr>
          <p:cNvSpPr>
            <a:spLocks noGrp="1"/>
          </p:cNvSpPr>
          <p:nvPr>
            <p:ph type="dt" sz="half" idx="10"/>
          </p:nvPr>
        </p:nvSpPr>
        <p:spPr/>
        <p:txBody>
          <a:bodyPr/>
          <a:lstStyle/>
          <a:p>
            <a:fld id="{C5041C66-A722-448A-9919-73079AF80F1C}" type="datetime1">
              <a:rPr lang="en-US" smtClean="0"/>
              <a:t>7/19/2023</a:t>
            </a:fld>
            <a:endParaRPr lang="en-US"/>
          </a:p>
        </p:txBody>
      </p:sp>
      <p:sp>
        <p:nvSpPr>
          <p:cNvPr id="5" name="Footer Placeholder 4">
            <a:extLst>
              <a:ext uri="{FF2B5EF4-FFF2-40B4-BE49-F238E27FC236}">
                <a16:creationId xmlns:a16="http://schemas.microsoft.com/office/drawing/2014/main" id="{AB64670D-B161-80A7-E303-71E3F9381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17AEF-F0FC-FD12-AB31-2124CB042742}"/>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131690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6976-B8CD-9A19-3011-AA69E8E13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609A5-C4EF-FC12-6221-E95BDCBEB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67782-54D9-321A-D6CD-37C3E301270E}"/>
              </a:ext>
            </a:extLst>
          </p:cNvPr>
          <p:cNvSpPr>
            <a:spLocks noGrp="1"/>
          </p:cNvSpPr>
          <p:nvPr>
            <p:ph type="dt" sz="half" idx="10"/>
          </p:nvPr>
        </p:nvSpPr>
        <p:spPr/>
        <p:txBody>
          <a:bodyPr/>
          <a:lstStyle/>
          <a:p>
            <a:fld id="{E53B38EE-3C3F-43AD-BAC6-B8DD40B21308}" type="datetime1">
              <a:rPr lang="en-US" smtClean="0"/>
              <a:t>7/19/2023</a:t>
            </a:fld>
            <a:endParaRPr lang="en-US"/>
          </a:p>
        </p:txBody>
      </p:sp>
      <p:sp>
        <p:nvSpPr>
          <p:cNvPr id="5" name="Footer Placeholder 4">
            <a:extLst>
              <a:ext uri="{FF2B5EF4-FFF2-40B4-BE49-F238E27FC236}">
                <a16:creationId xmlns:a16="http://schemas.microsoft.com/office/drawing/2014/main" id="{F696C303-D447-6988-9D9B-F699846A9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CCDBA-D98F-71B2-7DDC-DA1F03980A7D}"/>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1480720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B319-8DC7-15F3-ED9F-27C27B85C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DC1A3A-44B2-77ED-0C52-6CBC87565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9B366-EC4B-B47A-FED7-E468840AEBD8}"/>
              </a:ext>
            </a:extLst>
          </p:cNvPr>
          <p:cNvSpPr>
            <a:spLocks noGrp="1"/>
          </p:cNvSpPr>
          <p:nvPr>
            <p:ph type="dt" sz="half" idx="10"/>
          </p:nvPr>
        </p:nvSpPr>
        <p:spPr/>
        <p:txBody>
          <a:bodyPr/>
          <a:lstStyle/>
          <a:p>
            <a:fld id="{00277450-FF49-4F1E-BCB1-0A9C26780E0C}" type="datetime1">
              <a:rPr lang="en-US" smtClean="0"/>
              <a:t>7/19/2023</a:t>
            </a:fld>
            <a:endParaRPr lang="en-US"/>
          </a:p>
        </p:txBody>
      </p:sp>
      <p:sp>
        <p:nvSpPr>
          <p:cNvPr id="5" name="Footer Placeholder 4">
            <a:extLst>
              <a:ext uri="{FF2B5EF4-FFF2-40B4-BE49-F238E27FC236}">
                <a16:creationId xmlns:a16="http://schemas.microsoft.com/office/drawing/2014/main" id="{8E1F2280-F86A-4D86-3671-D1D26E99D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25DEE-A269-3391-9A53-8E968B651EF6}"/>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2220410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057F-1062-5E09-A6FE-626347524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01CEF-A038-97ED-9F65-7BE884C502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AC8C4F-0D47-C84D-7E4E-4D531007E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C1D04C-1A43-53B4-9A08-4D366E75876B}"/>
              </a:ext>
            </a:extLst>
          </p:cNvPr>
          <p:cNvSpPr>
            <a:spLocks noGrp="1"/>
          </p:cNvSpPr>
          <p:nvPr>
            <p:ph type="dt" sz="half" idx="10"/>
          </p:nvPr>
        </p:nvSpPr>
        <p:spPr/>
        <p:txBody>
          <a:bodyPr/>
          <a:lstStyle/>
          <a:p>
            <a:fld id="{3063F1EE-4394-4DC0-980A-54DD5CB6A355}" type="datetime1">
              <a:rPr lang="en-US" smtClean="0"/>
              <a:t>7/19/2023</a:t>
            </a:fld>
            <a:endParaRPr lang="en-US"/>
          </a:p>
        </p:txBody>
      </p:sp>
      <p:sp>
        <p:nvSpPr>
          <p:cNvPr id="6" name="Footer Placeholder 5">
            <a:extLst>
              <a:ext uri="{FF2B5EF4-FFF2-40B4-BE49-F238E27FC236}">
                <a16:creationId xmlns:a16="http://schemas.microsoft.com/office/drawing/2014/main" id="{C118FEFE-2391-0402-405D-A45F34646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09041-526C-9198-9432-54144103C0DC}"/>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761260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1CEE-358B-6E69-0171-ED60B19C6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284802-9E94-8ED4-09F8-706A724AB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5BB936-3C77-B023-7F49-0490A272D1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E911D-707F-942D-343A-82E802317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F712A9-0E13-3C14-510C-D09D1BC7B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0EC98-DCB4-ADC1-4A5A-B7000063B643}"/>
              </a:ext>
            </a:extLst>
          </p:cNvPr>
          <p:cNvSpPr>
            <a:spLocks noGrp="1"/>
          </p:cNvSpPr>
          <p:nvPr>
            <p:ph type="dt" sz="half" idx="10"/>
          </p:nvPr>
        </p:nvSpPr>
        <p:spPr/>
        <p:txBody>
          <a:bodyPr/>
          <a:lstStyle/>
          <a:p>
            <a:fld id="{2B36B6BA-DB1D-41C0-8D9D-5705B8F943CE}" type="datetime1">
              <a:rPr lang="en-US" smtClean="0"/>
              <a:t>7/19/2023</a:t>
            </a:fld>
            <a:endParaRPr lang="en-US"/>
          </a:p>
        </p:txBody>
      </p:sp>
      <p:sp>
        <p:nvSpPr>
          <p:cNvPr id="8" name="Footer Placeholder 7">
            <a:extLst>
              <a:ext uri="{FF2B5EF4-FFF2-40B4-BE49-F238E27FC236}">
                <a16:creationId xmlns:a16="http://schemas.microsoft.com/office/drawing/2014/main" id="{0CED90AA-3ABA-B574-67DD-084B3CBB7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FC3B40-2DDE-98D5-EEE3-EBB7A7E27809}"/>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110627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301C-1636-7E8C-EA73-3EC0EAE95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4D138-C897-BA6D-BDFB-52593FD9ECAF}"/>
              </a:ext>
            </a:extLst>
          </p:cNvPr>
          <p:cNvSpPr>
            <a:spLocks noGrp="1"/>
          </p:cNvSpPr>
          <p:nvPr>
            <p:ph type="dt" sz="half" idx="10"/>
          </p:nvPr>
        </p:nvSpPr>
        <p:spPr/>
        <p:txBody>
          <a:bodyPr/>
          <a:lstStyle/>
          <a:p>
            <a:fld id="{9FCE63EF-330D-4DB2-B790-8E03481FA6AE}" type="datetime1">
              <a:rPr lang="en-US" smtClean="0"/>
              <a:t>7/19/2023</a:t>
            </a:fld>
            <a:endParaRPr lang="en-US"/>
          </a:p>
        </p:txBody>
      </p:sp>
      <p:sp>
        <p:nvSpPr>
          <p:cNvPr id="4" name="Footer Placeholder 3">
            <a:extLst>
              <a:ext uri="{FF2B5EF4-FFF2-40B4-BE49-F238E27FC236}">
                <a16:creationId xmlns:a16="http://schemas.microsoft.com/office/drawing/2014/main" id="{BA26775D-F391-A793-F64F-FE30F5641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38EA7C-28DB-1461-3EE3-E2249EEF7B3B}"/>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2989950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E4A38-E9CC-C0AD-4B03-9D531E95D694}"/>
              </a:ext>
            </a:extLst>
          </p:cNvPr>
          <p:cNvSpPr>
            <a:spLocks noGrp="1"/>
          </p:cNvSpPr>
          <p:nvPr>
            <p:ph type="dt" sz="half" idx="10"/>
          </p:nvPr>
        </p:nvSpPr>
        <p:spPr/>
        <p:txBody>
          <a:bodyPr/>
          <a:lstStyle/>
          <a:p>
            <a:fld id="{3CCB9D83-0D91-4C98-A60F-A7F2B06E0C64}" type="datetime1">
              <a:rPr lang="en-US" smtClean="0"/>
              <a:t>7/19/2023</a:t>
            </a:fld>
            <a:endParaRPr lang="en-US"/>
          </a:p>
        </p:txBody>
      </p:sp>
      <p:sp>
        <p:nvSpPr>
          <p:cNvPr id="3" name="Footer Placeholder 2">
            <a:extLst>
              <a:ext uri="{FF2B5EF4-FFF2-40B4-BE49-F238E27FC236}">
                <a16:creationId xmlns:a16="http://schemas.microsoft.com/office/drawing/2014/main" id="{A79E5030-5068-0068-EDC3-483F26C5C3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AAFC9-8431-8E02-F039-E73CD5A4389A}"/>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371138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1D3E-B617-32D3-A245-08793DB6B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B44A3F-CA5E-BE42-60D6-5935D192C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CAC405-C323-2865-F3C3-DE80A399B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98C44-1A8F-098A-BB58-A479015B2A87}"/>
              </a:ext>
            </a:extLst>
          </p:cNvPr>
          <p:cNvSpPr>
            <a:spLocks noGrp="1"/>
          </p:cNvSpPr>
          <p:nvPr>
            <p:ph type="dt" sz="half" idx="10"/>
          </p:nvPr>
        </p:nvSpPr>
        <p:spPr/>
        <p:txBody>
          <a:bodyPr/>
          <a:lstStyle/>
          <a:p>
            <a:fld id="{0F89DAB0-80F1-42F4-A3A5-41944A5AFACB}" type="datetime1">
              <a:rPr lang="en-US" smtClean="0"/>
              <a:t>7/19/2023</a:t>
            </a:fld>
            <a:endParaRPr lang="en-US"/>
          </a:p>
        </p:txBody>
      </p:sp>
      <p:sp>
        <p:nvSpPr>
          <p:cNvPr id="6" name="Footer Placeholder 5">
            <a:extLst>
              <a:ext uri="{FF2B5EF4-FFF2-40B4-BE49-F238E27FC236}">
                <a16:creationId xmlns:a16="http://schemas.microsoft.com/office/drawing/2014/main" id="{9DC90F49-ED87-8998-1E80-E7F6BD6C4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30F10-F202-3A57-FE0E-47988F121104}"/>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3457018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DC1B-EE5A-11F0-1E54-17EAE0F60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B512A4-C561-E3EA-E1F2-AE53BEDC7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5A97A0-E5AF-D227-9814-8CE071F17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415AF-3E9A-83A3-DC58-AB4B654AA920}"/>
              </a:ext>
            </a:extLst>
          </p:cNvPr>
          <p:cNvSpPr>
            <a:spLocks noGrp="1"/>
          </p:cNvSpPr>
          <p:nvPr>
            <p:ph type="dt" sz="half" idx="10"/>
          </p:nvPr>
        </p:nvSpPr>
        <p:spPr/>
        <p:txBody>
          <a:bodyPr/>
          <a:lstStyle/>
          <a:p>
            <a:fld id="{B0EF3584-FA04-40DA-A626-35C8A59201F4}" type="datetime1">
              <a:rPr lang="en-US" smtClean="0"/>
              <a:t>7/19/2023</a:t>
            </a:fld>
            <a:endParaRPr lang="en-US"/>
          </a:p>
        </p:txBody>
      </p:sp>
      <p:sp>
        <p:nvSpPr>
          <p:cNvPr id="6" name="Footer Placeholder 5">
            <a:extLst>
              <a:ext uri="{FF2B5EF4-FFF2-40B4-BE49-F238E27FC236}">
                <a16:creationId xmlns:a16="http://schemas.microsoft.com/office/drawing/2014/main" id="{5856701D-06E0-34A2-0223-9314FC042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32CA8-46C8-C072-B014-8BDD8686B973}"/>
              </a:ext>
            </a:extLst>
          </p:cNvPr>
          <p:cNvSpPr>
            <a:spLocks noGrp="1"/>
          </p:cNvSpPr>
          <p:nvPr>
            <p:ph type="sldNum" sz="quarter" idx="12"/>
          </p:nvPr>
        </p:nvSpPr>
        <p:spPr/>
        <p:txBody>
          <a:bodyPr/>
          <a:lstStyle/>
          <a:p>
            <a:fld id="{E9ED138C-9295-4DFD-9D21-D06C4916FC9B}" type="slidenum">
              <a:rPr lang="en-US" smtClean="0"/>
              <a:t>‹#›</a:t>
            </a:fld>
            <a:endParaRPr lang="en-US"/>
          </a:p>
        </p:txBody>
      </p:sp>
    </p:spTree>
    <p:extLst>
      <p:ext uri="{BB962C8B-B14F-4D97-AF65-F5344CB8AC3E}">
        <p14:creationId xmlns:p14="http://schemas.microsoft.com/office/powerpoint/2010/main" val="3843069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8F87F-732B-7A9C-3351-B14EBEFD0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6F383-5124-31A2-2FEC-BE21B969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C7FB4-6136-7E70-6F8F-2AF83C5AFB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C67CD-48C9-4182-9E35-4B2A1DF281E6}" type="datetime1">
              <a:rPr lang="en-US" smtClean="0"/>
              <a:t>7/19/2023</a:t>
            </a:fld>
            <a:endParaRPr lang="en-US"/>
          </a:p>
        </p:txBody>
      </p:sp>
      <p:sp>
        <p:nvSpPr>
          <p:cNvPr id="5" name="Footer Placeholder 4">
            <a:extLst>
              <a:ext uri="{FF2B5EF4-FFF2-40B4-BE49-F238E27FC236}">
                <a16:creationId xmlns:a16="http://schemas.microsoft.com/office/drawing/2014/main" id="{E528AB83-6599-9330-062F-FE3F429BD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197EB5-46A1-DB07-C421-1A387F835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D138C-9295-4DFD-9D21-D06C4916FC9B}" type="slidenum">
              <a:rPr lang="en-US" smtClean="0"/>
              <a:t>‹#›</a:t>
            </a:fld>
            <a:endParaRPr lang="en-US"/>
          </a:p>
        </p:txBody>
      </p:sp>
    </p:spTree>
    <p:extLst>
      <p:ext uri="{BB962C8B-B14F-4D97-AF65-F5344CB8AC3E}">
        <p14:creationId xmlns:p14="http://schemas.microsoft.com/office/powerpoint/2010/main" val="2158925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bg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bg1"/>
              </a:solidFill>
              <a:latin typeface="Franklin Gothic Book" panose="020B0503020102020204" pitchFamily="34" charset="0"/>
              <a:cs typeface="DokChampa" panose="020B0604020202020204" pitchFamily="34" charset="-34"/>
            </a:endParaRPr>
          </a:p>
        </p:txBody>
      </p:sp>
      <p:sp>
        <p:nvSpPr>
          <p:cNvPr id="7" name="Footer Placeholder 3"/>
          <p:cNvSpPr>
            <a:spLocks noGrp="1"/>
          </p:cNvSpPr>
          <p:nvPr>
            <p:ph type="ftr" sz="quarter" idx="11"/>
          </p:nvPr>
        </p:nvSpPr>
        <p:spPr>
          <a:xfrm>
            <a:off x="4258602" y="6225575"/>
            <a:ext cx="4630874" cy="365125"/>
          </a:xfrm>
        </p:spPr>
        <p:txBody>
          <a:bodyPr/>
          <a:lstStyle/>
          <a:p>
            <a:r>
              <a:rPr lang="en-US" sz="1300" dirty="0">
                <a:solidFill>
                  <a:schemeClr val="bg1"/>
                </a:solidFill>
                <a:latin typeface="Franklin Gothic Book" panose="020B0503020102020204" pitchFamily="34" charset="0"/>
                <a:cs typeface="DokChampa" panose="020B0604020202020204" pitchFamily="34" charset="-34"/>
              </a:rPr>
              <a:t>Nature of  Physical World &amp; Measurement – Hr. Sec.  First Year</a:t>
            </a: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bg1"/>
                </a:solidFill>
                <a:latin typeface="Franklin Gothic Book" panose="020B0503020102020204" pitchFamily="34" charset="0"/>
                <a:cs typeface="DokChampa" panose="020B0604020202020204" pitchFamily="34" charset="-34"/>
              </a:rPr>
              <a:pPr algn="ctr"/>
              <a:t>1</a:t>
            </a:fld>
            <a:endParaRPr lang="en-US" sz="1300" dirty="0">
              <a:solidFill>
                <a:schemeClr val="bg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2" name="Footer Placeholder 3"/>
          <p:cNvSpPr txBox="1">
            <a:spLocks/>
          </p:cNvSpPr>
          <p:nvPr/>
        </p:nvSpPr>
        <p:spPr>
          <a:xfrm>
            <a:off x="1" y="2752559"/>
            <a:ext cx="12191999" cy="11774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b="1" dirty="0">
                <a:solidFill>
                  <a:schemeClr val="bg1"/>
                </a:solidFill>
                <a:latin typeface="Minion Pro"/>
                <a:cs typeface="DokChampa" panose="020B0604020202020204" pitchFamily="34" charset="-34"/>
              </a:rPr>
              <a:t>Higher Secondary – First Year</a:t>
            </a:r>
          </a:p>
        </p:txBody>
      </p:sp>
      <p:sp>
        <p:nvSpPr>
          <p:cNvPr id="14" name="Rectangle 13"/>
          <p:cNvSpPr/>
          <p:nvPr/>
        </p:nvSpPr>
        <p:spPr>
          <a:xfrm>
            <a:off x="2855504" y="1454527"/>
            <a:ext cx="8057138" cy="630942"/>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solidFill>
                  <a:schemeClr val="bg1"/>
                </a:solidFill>
                <a:latin typeface="Minion Pro"/>
                <a:ea typeface="Malgun Gothic" panose="020B0503020000020004" pitchFamily="34" charset="-127"/>
              </a:rPr>
              <a:t>NATURE OF PHYSICAL WORLD AND MEASUREMENT </a:t>
            </a:r>
            <a:endParaRPr lang="en-IN" sz="2400" b="1" dirty="0">
              <a:solidFill>
                <a:schemeClr val="bg1"/>
              </a:solidFill>
              <a:latin typeface="Minion Pro"/>
              <a:ea typeface="Malgun Gothic" panose="020B0503020000020004" pitchFamily="34" charset="-127"/>
              <a:cs typeface="Arial" panose="020B0604020202020204" pitchFamily="34" charset="0"/>
            </a:endParaRPr>
          </a:p>
        </p:txBody>
      </p:sp>
      <p:sp>
        <p:nvSpPr>
          <p:cNvPr id="15" name="Rectangle 14"/>
          <p:cNvSpPr/>
          <p:nvPr/>
        </p:nvSpPr>
        <p:spPr>
          <a:xfrm>
            <a:off x="1107831" y="1454527"/>
            <a:ext cx="1725915" cy="630942"/>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UNIT : 01</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6" name="Prepared by Shanthimalai Research and Development Trust…"/>
          <p:cNvSpPr txBox="1"/>
          <p:nvPr/>
        </p:nvSpPr>
        <p:spPr>
          <a:xfrm>
            <a:off x="1" y="4650336"/>
            <a:ext cx="12191999" cy="146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3" tIns="71433" rIns="71433" bIns="71433" anchor="ctr">
            <a:spAutoFit/>
          </a:bodyPr>
          <a:lstStyle/>
          <a:p>
            <a:pPr algn="ctr">
              <a:defRPr>
                <a:solidFill>
                  <a:srgbClr val="FFFFFF"/>
                </a:solidFill>
                <a:latin typeface="+mn-lt"/>
                <a:ea typeface="+mn-ea"/>
                <a:cs typeface="+mn-cs"/>
                <a:sym typeface="Helvetica"/>
              </a:defRPr>
            </a:pPr>
            <a:r>
              <a:rPr lang="en-US" sz="1400" dirty="0">
                <a:latin typeface="Franklin Gothic Demi" panose="020B0703020102020204" pitchFamily="34" charset="0"/>
                <a:cs typeface="Arial"/>
              </a:rPr>
              <a:t> By </a:t>
            </a:r>
            <a:endParaRPr lang="en-IN" sz="1400" dirty="0">
              <a:latin typeface="Franklin Gothic Demi" panose="020B0703020102020204" pitchFamily="34" charset="0"/>
              <a:cs typeface="Arial" panose="020B0604020202020204" pitchFamily="34" charset="0"/>
            </a:endParaRPr>
          </a:p>
          <a:p>
            <a:pPr algn="ctr">
              <a:lnSpc>
                <a:spcPct val="150000"/>
              </a:lnSpc>
              <a:defRPr>
                <a:solidFill>
                  <a:srgbClr val="FFFFFF"/>
                </a:solidFill>
                <a:latin typeface="+mn-lt"/>
                <a:ea typeface="+mn-ea"/>
                <a:cs typeface="+mn-cs"/>
                <a:sym typeface="Helvetica"/>
              </a:defRPr>
            </a:pPr>
            <a:r>
              <a:rPr lang="en-US" sz="1600" b="1" dirty="0">
                <a:solidFill>
                  <a:schemeClr val="bg1"/>
                </a:solidFill>
                <a:latin typeface="Minion Pro"/>
                <a:cs typeface="Arial" panose="020B0604020202020204" pitchFamily="34" charset="0"/>
              </a:rPr>
              <a:t>RAJENDRAN M, M.Sc., B.Ed., C.C.A.,</a:t>
            </a:r>
          </a:p>
          <a:p>
            <a:pPr algn="ctr">
              <a:lnSpc>
                <a:spcPct val="150000"/>
              </a:lnSpc>
              <a:defRPr>
                <a:solidFill>
                  <a:srgbClr val="FFFFFF"/>
                </a:solidFill>
                <a:latin typeface="+mn-lt"/>
                <a:ea typeface="+mn-ea"/>
                <a:cs typeface="+mn-cs"/>
                <a:sym typeface="Helvetica"/>
              </a:defRPr>
            </a:pPr>
            <a:r>
              <a:rPr lang="en-US" sz="1600" b="1" dirty="0">
                <a:solidFill>
                  <a:srgbClr val="FFFF00"/>
                </a:solidFill>
                <a:latin typeface="Minion Pro"/>
                <a:cs typeface="Arial" panose="020B0604020202020204" pitchFamily="34" charset="0"/>
              </a:rPr>
              <a:t>PGT IN PHYSICS, SRMHSS, KAVERIYAMPOONDI</a:t>
            </a:r>
          </a:p>
          <a:p>
            <a:pPr algn="ctr">
              <a:lnSpc>
                <a:spcPct val="150000"/>
              </a:lnSpc>
              <a:defRPr>
                <a:solidFill>
                  <a:srgbClr val="FFFFFF"/>
                </a:solidFill>
                <a:latin typeface="+mn-lt"/>
                <a:ea typeface="+mn-ea"/>
                <a:cs typeface="+mn-cs"/>
                <a:sym typeface="Helvetica"/>
              </a:defRPr>
            </a:pPr>
            <a:r>
              <a:rPr lang="en-US" sz="1600" dirty="0">
                <a:solidFill>
                  <a:schemeClr val="bg1"/>
                </a:solidFill>
                <a:latin typeface="Minion Pro"/>
                <a:cs typeface="Arial" panose="020B0604020202020204" pitchFamily="34" charset="0"/>
              </a:rPr>
              <a:t>TIRUVANNAMALAI – 606603.</a:t>
            </a:r>
          </a:p>
        </p:txBody>
      </p:sp>
      <p:sp>
        <p:nvSpPr>
          <p:cNvPr id="2" name="TextBox 1">
            <a:extLst>
              <a:ext uri="{FF2B5EF4-FFF2-40B4-BE49-F238E27FC236}">
                <a16:creationId xmlns:a16="http://schemas.microsoft.com/office/drawing/2014/main" id="{31909974-532B-4443-95C7-0E9E2464D41D}"/>
              </a:ext>
            </a:extLst>
          </p:cNvPr>
          <p:cNvSpPr txBox="1"/>
          <p:nvPr/>
        </p:nvSpPr>
        <p:spPr>
          <a:xfrm>
            <a:off x="7532483" y="307818"/>
            <a:ext cx="4481466" cy="369332"/>
          </a:xfrm>
          <a:prstGeom prst="rect">
            <a:avLst/>
          </a:prstGeom>
          <a:noFill/>
        </p:spPr>
        <p:txBody>
          <a:bodyPr wrap="square" rtlCol="0">
            <a:spAutoFit/>
          </a:bodyPr>
          <a:lstStyle/>
          <a:p>
            <a:r>
              <a:rPr lang="en-US"/>
              <a:t>www.Padasalai.Net</a:t>
            </a:r>
            <a:endParaRPr lang="en-IN"/>
          </a:p>
        </p:txBody>
      </p:sp>
    </p:spTree>
    <p:extLst>
      <p:ext uri="{BB962C8B-B14F-4D97-AF65-F5344CB8AC3E}">
        <p14:creationId xmlns:p14="http://schemas.microsoft.com/office/powerpoint/2010/main" val="2180716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10</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10</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pic>
        <p:nvPicPr>
          <p:cNvPr id="2" name="Picture 1"/>
          <p:cNvPicPr>
            <a:picLocks noChangeAspect="1"/>
          </p:cNvPicPr>
          <p:nvPr/>
        </p:nvPicPr>
        <p:blipFill>
          <a:blip r:embed="rId2"/>
          <a:stretch>
            <a:fillRect/>
          </a:stretch>
        </p:blipFill>
        <p:spPr>
          <a:xfrm>
            <a:off x="288088" y="349014"/>
            <a:ext cx="11705990" cy="5564429"/>
          </a:xfrm>
          <a:prstGeom prst="rect">
            <a:avLst/>
          </a:prstGeom>
        </p:spPr>
      </p:pic>
    </p:spTree>
    <p:extLst>
      <p:ext uri="{BB962C8B-B14F-4D97-AF65-F5344CB8AC3E}">
        <p14:creationId xmlns:p14="http://schemas.microsoft.com/office/powerpoint/2010/main" val="3182395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11</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11</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273760" y="273427"/>
            <a:ext cx="4474086"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1. Measurement of small distances: </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273760" y="844061"/>
            <a:ext cx="5828102" cy="3266985"/>
          </a:xfrm>
          <a:prstGeom prst="rect">
            <a:avLst/>
          </a:prstGeom>
        </p:spPr>
        <p:txBody>
          <a:bodyPr wrap="square">
            <a:spAutoFit/>
          </a:bodyPr>
          <a:lstStyle/>
          <a:p>
            <a:pPr algn="just">
              <a:lnSpc>
                <a:spcPct val="150000"/>
              </a:lnSpc>
            </a:pPr>
            <a:r>
              <a:rPr lang="en-US" sz="2000" b="1" i="1" dirty="0">
                <a:solidFill>
                  <a:srgbClr val="00B0F0"/>
                </a:solidFill>
                <a:latin typeface="Minion Pro"/>
              </a:rPr>
              <a:t>Screw gauge: </a:t>
            </a:r>
            <a:r>
              <a:rPr lang="en-US" sz="2000" dirty="0">
                <a:latin typeface="Minion Pro"/>
              </a:rPr>
              <a:t>The screw gauge is an instrument used for </a:t>
            </a:r>
            <a:r>
              <a:rPr lang="en-US" sz="2000" b="1" dirty="0">
                <a:solidFill>
                  <a:srgbClr val="00B0F0"/>
                </a:solidFill>
                <a:latin typeface="Minion Pro"/>
              </a:rPr>
              <a:t>measuring accurately the dimensions of objects up to a maximum of about 50 mm. </a:t>
            </a:r>
            <a:r>
              <a:rPr lang="en-US" sz="2000" dirty="0">
                <a:latin typeface="Minion Pro"/>
              </a:rPr>
              <a:t>The principle of the instrument is the magnification of linear motion using </a:t>
            </a:r>
            <a:r>
              <a:rPr lang="en-US" sz="2000" b="1" dirty="0">
                <a:solidFill>
                  <a:srgbClr val="00B050"/>
                </a:solidFill>
                <a:latin typeface="Minion Pro"/>
              </a:rPr>
              <a:t>the circular motion of a screw.</a:t>
            </a:r>
            <a:r>
              <a:rPr lang="en-US" sz="2000" dirty="0">
                <a:latin typeface="Minion Pro"/>
              </a:rPr>
              <a:t> </a:t>
            </a:r>
            <a:r>
              <a:rPr lang="en-US" sz="2000" b="1" dirty="0">
                <a:solidFill>
                  <a:srgbClr val="00B0F0"/>
                </a:solidFill>
                <a:latin typeface="Minion Pro"/>
              </a:rPr>
              <a:t>The least count of the screw gauge is 0.01 mm </a:t>
            </a:r>
            <a:endParaRPr lang="en-IN" sz="2000" b="1" dirty="0">
              <a:solidFill>
                <a:srgbClr val="00B0F0"/>
              </a:solidFill>
              <a:latin typeface="Minion Pro"/>
            </a:endParaRPr>
          </a:p>
        </p:txBody>
      </p:sp>
      <p:pic>
        <p:nvPicPr>
          <p:cNvPr id="3" name="Picture 2"/>
          <p:cNvPicPr>
            <a:picLocks noChangeAspect="1"/>
          </p:cNvPicPr>
          <p:nvPr/>
        </p:nvPicPr>
        <p:blipFill rotWithShape="1">
          <a:blip r:embed="rId2"/>
          <a:srcRect t="28637" r="2022"/>
          <a:stretch/>
        </p:blipFill>
        <p:spPr>
          <a:xfrm>
            <a:off x="3686618" y="3614610"/>
            <a:ext cx="2381673" cy="2616481"/>
          </a:xfrm>
          <a:prstGeom prst="rect">
            <a:avLst/>
          </a:prstGeom>
        </p:spPr>
      </p:pic>
      <p:sp>
        <p:nvSpPr>
          <p:cNvPr id="4" name="Rectangle 3"/>
          <p:cNvSpPr/>
          <p:nvPr/>
        </p:nvSpPr>
        <p:spPr>
          <a:xfrm>
            <a:off x="6516671" y="429436"/>
            <a:ext cx="5474675" cy="2400657"/>
          </a:xfrm>
          <a:prstGeom prst="rect">
            <a:avLst/>
          </a:prstGeom>
        </p:spPr>
        <p:txBody>
          <a:bodyPr wrap="square">
            <a:spAutoFit/>
          </a:bodyPr>
          <a:lstStyle/>
          <a:p>
            <a:pPr algn="just">
              <a:lnSpc>
                <a:spcPct val="150000"/>
              </a:lnSpc>
            </a:pPr>
            <a:r>
              <a:rPr lang="en-US" sz="2000" b="1" i="1" dirty="0">
                <a:solidFill>
                  <a:srgbClr val="00B050"/>
                </a:solidFill>
                <a:latin typeface="Minion Pro"/>
              </a:rPr>
              <a:t>Vernier caliper: </a:t>
            </a:r>
            <a:r>
              <a:rPr lang="en-US" sz="2000" dirty="0">
                <a:latin typeface="Minion Pro"/>
              </a:rPr>
              <a:t>A </a:t>
            </a:r>
            <a:r>
              <a:rPr lang="en-US" sz="2000" dirty="0" err="1">
                <a:latin typeface="Minion Pro"/>
              </a:rPr>
              <a:t>vernier</a:t>
            </a:r>
            <a:r>
              <a:rPr lang="en-US" sz="2000" dirty="0">
                <a:latin typeface="Minion Pro"/>
              </a:rPr>
              <a:t> caliper is a versatile instrument for </a:t>
            </a:r>
            <a:r>
              <a:rPr lang="en-US" sz="2000" b="1" dirty="0">
                <a:solidFill>
                  <a:srgbClr val="00B050"/>
                </a:solidFill>
                <a:latin typeface="Minion Pro"/>
              </a:rPr>
              <a:t>measuring the dimensions </a:t>
            </a:r>
            <a:r>
              <a:rPr lang="en-US" sz="2000" dirty="0">
                <a:latin typeface="Minion Pro"/>
              </a:rPr>
              <a:t>of an object namely </a:t>
            </a:r>
            <a:r>
              <a:rPr lang="en-US" sz="2000" b="1" dirty="0">
                <a:solidFill>
                  <a:schemeClr val="accent2"/>
                </a:solidFill>
                <a:latin typeface="Minion Pro"/>
              </a:rPr>
              <a:t>diameter of a hole, or a depth of a hole.</a:t>
            </a:r>
            <a:r>
              <a:rPr lang="en-US" sz="2000" dirty="0">
                <a:latin typeface="Minion Pro"/>
              </a:rPr>
              <a:t> </a:t>
            </a:r>
            <a:r>
              <a:rPr lang="en-US" sz="2000" b="1" dirty="0">
                <a:solidFill>
                  <a:srgbClr val="0070C0"/>
                </a:solidFill>
                <a:latin typeface="Minion Pro"/>
              </a:rPr>
              <a:t>The least count of the </a:t>
            </a:r>
            <a:r>
              <a:rPr lang="en-US" sz="2000" b="1" dirty="0" err="1">
                <a:solidFill>
                  <a:srgbClr val="0070C0"/>
                </a:solidFill>
                <a:latin typeface="Minion Pro"/>
              </a:rPr>
              <a:t>vernier</a:t>
            </a:r>
            <a:r>
              <a:rPr lang="en-US" sz="2000" b="1" dirty="0">
                <a:solidFill>
                  <a:srgbClr val="0070C0"/>
                </a:solidFill>
                <a:latin typeface="Minion Pro"/>
              </a:rPr>
              <a:t> caliper is 0.01 cm </a:t>
            </a:r>
            <a:endParaRPr lang="en-IN" sz="2000" b="1" dirty="0">
              <a:solidFill>
                <a:srgbClr val="0070C0"/>
              </a:solidFill>
            </a:endParaRPr>
          </a:p>
        </p:txBody>
      </p:sp>
      <p:pic>
        <p:nvPicPr>
          <p:cNvPr id="5" name="Picture 4"/>
          <p:cNvPicPr>
            <a:picLocks noChangeAspect="1"/>
          </p:cNvPicPr>
          <p:nvPr/>
        </p:nvPicPr>
        <p:blipFill>
          <a:blip r:embed="rId3"/>
          <a:stretch>
            <a:fillRect/>
          </a:stretch>
        </p:blipFill>
        <p:spPr>
          <a:xfrm>
            <a:off x="7561385" y="2687179"/>
            <a:ext cx="3245160" cy="3670189"/>
          </a:xfrm>
          <a:prstGeom prst="rect">
            <a:avLst/>
          </a:prstGeom>
        </p:spPr>
      </p:pic>
      <p:pic>
        <p:nvPicPr>
          <p:cNvPr id="14" name="Picture 13"/>
          <p:cNvPicPr>
            <a:picLocks noChangeAspect="1"/>
          </p:cNvPicPr>
          <p:nvPr/>
        </p:nvPicPr>
        <p:blipFill rotWithShape="1">
          <a:blip r:embed="rId2"/>
          <a:srcRect l="9213" r="10634" b="72780"/>
          <a:stretch/>
        </p:blipFill>
        <p:spPr>
          <a:xfrm>
            <a:off x="273760" y="4111046"/>
            <a:ext cx="3391238" cy="1737103"/>
          </a:xfrm>
          <a:prstGeom prst="rect">
            <a:avLst/>
          </a:prstGeom>
        </p:spPr>
      </p:pic>
    </p:spTree>
    <p:extLst>
      <p:ext uri="{BB962C8B-B14F-4D97-AF65-F5344CB8AC3E}">
        <p14:creationId xmlns:p14="http://schemas.microsoft.com/office/powerpoint/2010/main" val="1295429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12</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12</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273760" y="273427"/>
            <a:ext cx="4474086"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2. Measurement of large distances: </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273760" y="896815"/>
            <a:ext cx="5757763" cy="2862322"/>
          </a:xfrm>
          <a:prstGeom prst="rect">
            <a:avLst/>
          </a:prstGeom>
        </p:spPr>
        <p:txBody>
          <a:bodyPr wrap="square">
            <a:spAutoFit/>
          </a:bodyPr>
          <a:lstStyle/>
          <a:p>
            <a:pPr algn="just">
              <a:lnSpc>
                <a:spcPct val="150000"/>
              </a:lnSpc>
            </a:pPr>
            <a:r>
              <a:rPr lang="en-US" sz="2000" dirty="0">
                <a:latin typeface="Minion Pro"/>
              </a:rPr>
              <a:t>For measuring larger distances such as the </a:t>
            </a:r>
            <a:r>
              <a:rPr lang="en-US" sz="2000" b="1" dirty="0">
                <a:solidFill>
                  <a:srgbClr val="00B050"/>
                </a:solidFill>
                <a:latin typeface="Minion Pro"/>
              </a:rPr>
              <a:t>height of a tree, distance of the Moon or a planet from the Earth</a:t>
            </a:r>
            <a:r>
              <a:rPr lang="en-US" sz="2000" dirty="0">
                <a:latin typeface="Minion Pro"/>
              </a:rPr>
              <a:t>, some special methods are adopted. </a:t>
            </a:r>
            <a:r>
              <a:rPr lang="en-US" sz="2000" b="1" dirty="0">
                <a:solidFill>
                  <a:schemeClr val="accent2"/>
                </a:solidFill>
                <a:latin typeface="Minion Pro"/>
              </a:rPr>
              <a:t>Triangulation method, parallax method and radar method</a:t>
            </a:r>
            <a:r>
              <a:rPr lang="en-US" sz="2000" dirty="0">
                <a:latin typeface="Minion Pro"/>
              </a:rPr>
              <a:t> are used to </a:t>
            </a:r>
            <a:r>
              <a:rPr lang="en-US" sz="2000" b="1" dirty="0">
                <a:solidFill>
                  <a:srgbClr val="00B0F0"/>
                </a:solidFill>
                <a:latin typeface="Minion Pro"/>
              </a:rPr>
              <a:t>determine very large distances. </a:t>
            </a:r>
            <a:endParaRPr lang="en-IN" sz="2000" b="1" dirty="0">
              <a:solidFill>
                <a:srgbClr val="00B0F0"/>
              </a:solidFill>
            </a:endParaRPr>
          </a:p>
        </p:txBody>
      </p:sp>
      <p:sp>
        <p:nvSpPr>
          <p:cNvPr id="14" name="Rectangle 13"/>
          <p:cNvSpPr/>
          <p:nvPr/>
        </p:nvSpPr>
        <p:spPr>
          <a:xfrm>
            <a:off x="6432544" y="1018836"/>
            <a:ext cx="5500557" cy="4247317"/>
          </a:xfrm>
          <a:prstGeom prst="rect">
            <a:avLst/>
          </a:prstGeom>
        </p:spPr>
        <p:txBody>
          <a:bodyPr wrap="square">
            <a:spAutoFit/>
          </a:bodyPr>
          <a:lstStyle/>
          <a:p>
            <a:pPr algn="just">
              <a:lnSpc>
                <a:spcPct val="150000"/>
              </a:lnSpc>
            </a:pPr>
            <a:r>
              <a:rPr lang="en-US" sz="2000" dirty="0">
                <a:latin typeface="Minion Pro"/>
              </a:rPr>
              <a:t>Let </a:t>
            </a:r>
            <a:r>
              <a:rPr lang="en-US" sz="2000" dirty="0">
                <a:solidFill>
                  <a:srgbClr val="00B0F0"/>
                </a:solidFill>
                <a:latin typeface="Minion Pro"/>
              </a:rPr>
              <a:t>AB = h be the height of the tree </a:t>
            </a:r>
            <a:r>
              <a:rPr lang="en-US" sz="2000" dirty="0">
                <a:latin typeface="Minion Pro"/>
              </a:rPr>
              <a:t>or tower </a:t>
            </a:r>
          </a:p>
          <a:p>
            <a:pPr algn="just">
              <a:lnSpc>
                <a:spcPct val="150000"/>
              </a:lnSpc>
            </a:pPr>
            <a:r>
              <a:rPr lang="en-US" sz="2000" dirty="0">
                <a:latin typeface="Minion Pro"/>
              </a:rPr>
              <a:t>to be measured. </a:t>
            </a:r>
          </a:p>
          <a:p>
            <a:pPr algn="just">
              <a:lnSpc>
                <a:spcPct val="150000"/>
              </a:lnSpc>
            </a:pPr>
            <a:r>
              <a:rPr lang="en-US" sz="2000" dirty="0">
                <a:latin typeface="Minion Pro"/>
              </a:rPr>
              <a:t>Let </a:t>
            </a:r>
            <a:r>
              <a:rPr lang="en-US" sz="2000" dirty="0">
                <a:solidFill>
                  <a:srgbClr val="00B0F0"/>
                </a:solidFill>
                <a:latin typeface="Minion Pro"/>
              </a:rPr>
              <a:t>C be the point of observation at distance              x from B.</a:t>
            </a:r>
            <a:r>
              <a:rPr lang="en-US" sz="2000" dirty="0">
                <a:latin typeface="Minion Pro"/>
              </a:rPr>
              <a:t> Place a range finder at C and measure the angle of elevation, ∠ACB = θ. From right angled triangle ABC, </a:t>
            </a:r>
          </a:p>
          <a:p>
            <a:pPr algn="just">
              <a:lnSpc>
                <a:spcPct val="150000"/>
              </a:lnSpc>
            </a:pPr>
            <a:r>
              <a:rPr lang="en-US" sz="2000" b="1" dirty="0" err="1">
                <a:solidFill>
                  <a:srgbClr val="00B0F0"/>
                </a:solidFill>
                <a:latin typeface="Minion Pro"/>
              </a:rPr>
              <a:t>tanθ</a:t>
            </a:r>
            <a:r>
              <a:rPr lang="en-US" sz="2000" b="1" dirty="0">
                <a:solidFill>
                  <a:srgbClr val="00B0F0"/>
                </a:solidFill>
                <a:latin typeface="Minion Pro"/>
              </a:rPr>
              <a:t> = AB/BC = h/x (or) height h = x tan θ</a:t>
            </a:r>
          </a:p>
          <a:p>
            <a:pPr algn="just">
              <a:lnSpc>
                <a:spcPct val="150000"/>
              </a:lnSpc>
            </a:pPr>
            <a:r>
              <a:rPr lang="en-US" sz="2000" dirty="0">
                <a:latin typeface="Minion Pro"/>
              </a:rPr>
              <a:t>Knowing the distance x, the height h can be determined</a:t>
            </a:r>
          </a:p>
        </p:txBody>
      </p:sp>
      <p:sp>
        <p:nvSpPr>
          <p:cNvPr id="16" name="Rectangle 15"/>
          <p:cNvSpPr/>
          <p:nvPr/>
        </p:nvSpPr>
        <p:spPr>
          <a:xfrm>
            <a:off x="6432544" y="310950"/>
            <a:ext cx="5500557" cy="707886"/>
          </a:xfrm>
          <a:prstGeom prst="rect">
            <a:avLst/>
          </a:prstGeom>
          <a:solidFill>
            <a:schemeClr val="accent2"/>
          </a:solidFill>
        </p:spPr>
        <p:txBody>
          <a:bodyPr wrap="square">
            <a:spAutoFit/>
          </a:bodyPr>
          <a:lstStyle/>
          <a:p>
            <a:pPr marL="17463" indent="-17463">
              <a:spcAft>
                <a:spcPts val="0"/>
              </a:spcAft>
            </a:pPr>
            <a:r>
              <a:rPr lang="en-US" sz="2000" b="1" dirty="0">
                <a:solidFill>
                  <a:schemeClr val="bg1"/>
                </a:solidFill>
                <a:latin typeface="Minion Pro"/>
                <a:ea typeface="Calibri" panose="020F0502020204030204" pitchFamily="34" charset="0"/>
                <a:cs typeface="Times New Roman" panose="02020603050405020304" pitchFamily="18" charset="0"/>
              </a:rPr>
              <a:t>Triangulation method for the height of an accessible object:</a:t>
            </a:r>
            <a:endParaRPr lang="en-IN" sz="2000" b="1" dirty="0">
              <a:solidFill>
                <a:schemeClr val="bg1"/>
              </a:solidFill>
              <a:effectLst/>
              <a:latin typeface="Minion Pro"/>
              <a:ea typeface="Cambria" panose="02040503050406030204" pitchFamily="18" charset="0"/>
              <a:cs typeface="Cambria" panose="02040503050406030204" pitchFamily="18" charset="0"/>
            </a:endParaRPr>
          </a:p>
        </p:txBody>
      </p:sp>
      <p:pic>
        <p:nvPicPr>
          <p:cNvPr id="19" name="Picture 18"/>
          <p:cNvPicPr/>
          <p:nvPr/>
        </p:nvPicPr>
        <p:blipFill rotWithShape="1">
          <a:blip r:embed="rId2">
            <a:grayscl/>
            <a:extLst>
              <a:ext uri="{28A0092B-C50C-407E-A947-70E740481C1C}">
                <a14:useLocalDpi xmlns:a14="http://schemas.microsoft.com/office/drawing/2010/main" val="0"/>
              </a:ext>
            </a:extLst>
          </a:blip>
          <a:srcRect l="6547" r="6547"/>
          <a:stretch/>
        </p:blipFill>
        <p:spPr bwMode="auto">
          <a:xfrm>
            <a:off x="2093791" y="3759137"/>
            <a:ext cx="2310848" cy="2471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113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13</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325315" y="2212419"/>
            <a:ext cx="5788271" cy="1938992"/>
          </a:xfrm>
          <a:prstGeom prst="rect">
            <a:avLst/>
          </a:prstGeom>
        </p:spPr>
        <p:txBody>
          <a:bodyPr wrap="square">
            <a:spAutoFit/>
          </a:bodyPr>
          <a:lstStyle/>
          <a:p>
            <a:pPr marL="87313" algn="just">
              <a:lnSpc>
                <a:spcPct val="150000"/>
              </a:lnSpc>
              <a:spcAft>
                <a:spcPts val="0"/>
              </a:spcAft>
            </a:pPr>
            <a:r>
              <a:rPr lang="en-US" sz="2000" dirty="0">
                <a:latin typeface="Minion Pro"/>
                <a:ea typeface="Calibri" panose="020F0502020204030204" pitchFamily="34" charset="0"/>
                <a:cs typeface="Times New Roman" panose="02020603050405020304" pitchFamily="18" charset="0"/>
              </a:rPr>
              <a:t>Parallax is the name given to the </a:t>
            </a:r>
            <a:r>
              <a:rPr lang="en-US" sz="2000" dirty="0">
                <a:solidFill>
                  <a:srgbClr val="00B0F0"/>
                </a:solidFill>
                <a:latin typeface="Minion Pro"/>
                <a:ea typeface="Calibri" panose="020F0502020204030204" pitchFamily="34" charset="0"/>
                <a:cs typeface="Times New Roman" panose="02020603050405020304" pitchFamily="18" charset="0"/>
              </a:rPr>
              <a:t>apparent change in the position </a:t>
            </a:r>
            <a:r>
              <a:rPr lang="en-US" sz="2000" dirty="0">
                <a:latin typeface="Minion Pro"/>
                <a:ea typeface="Calibri" panose="020F0502020204030204" pitchFamily="34" charset="0"/>
                <a:cs typeface="Times New Roman" panose="02020603050405020304" pitchFamily="18" charset="0"/>
              </a:rPr>
              <a:t>of an object </a:t>
            </a:r>
            <a:r>
              <a:rPr lang="en-US" sz="2000" dirty="0">
                <a:solidFill>
                  <a:srgbClr val="00B0F0"/>
                </a:solidFill>
                <a:latin typeface="Minion Pro"/>
                <a:ea typeface="Calibri" panose="020F0502020204030204" pitchFamily="34" charset="0"/>
                <a:cs typeface="Times New Roman" panose="02020603050405020304" pitchFamily="18" charset="0"/>
              </a:rPr>
              <a:t>with respect to the background</a:t>
            </a:r>
            <a:r>
              <a:rPr lang="en-US" sz="2000" dirty="0">
                <a:latin typeface="Minion Pro"/>
                <a:ea typeface="Calibri" panose="020F0502020204030204" pitchFamily="34" charset="0"/>
                <a:cs typeface="Times New Roman" panose="02020603050405020304" pitchFamily="18" charset="0"/>
              </a:rPr>
              <a:t>, when the object is seen from two different positions.</a:t>
            </a:r>
            <a:endParaRPr lang="en-IN" sz="2000" dirty="0">
              <a:effectLst/>
              <a:latin typeface="Minion Pro"/>
              <a:ea typeface="Cambria" panose="02040503050406030204" pitchFamily="18" charset="0"/>
              <a:cs typeface="Cambria" panose="02040503050406030204" pitchFamily="18" charset="0"/>
            </a:endParaRPr>
          </a:p>
        </p:txBody>
      </p:sp>
      <p:sp>
        <p:nvSpPr>
          <p:cNvPr id="3" name="Rectangle 2"/>
          <p:cNvSpPr/>
          <p:nvPr/>
        </p:nvSpPr>
        <p:spPr>
          <a:xfrm>
            <a:off x="325315" y="247916"/>
            <a:ext cx="5788271" cy="1938992"/>
          </a:xfrm>
          <a:prstGeom prst="rect">
            <a:avLst/>
          </a:prstGeom>
        </p:spPr>
        <p:txBody>
          <a:bodyPr wrap="square">
            <a:spAutoFit/>
          </a:bodyPr>
          <a:lstStyle/>
          <a:p>
            <a:pPr>
              <a:lnSpc>
                <a:spcPct val="150000"/>
              </a:lnSpc>
            </a:pPr>
            <a:r>
              <a:rPr lang="en-IN" sz="2000" b="1" dirty="0">
                <a:solidFill>
                  <a:srgbClr val="00B0F0"/>
                </a:solidFill>
                <a:latin typeface="Minion Pro"/>
              </a:rPr>
              <a:t>Parallax method:</a:t>
            </a:r>
            <a:endParaRPr lang="en-IN" sz="2000" dirty="0">
              <a:solidFill>
                <a:srgbClr val="00B0F0"/>
              </a:solidFill>
              <a:latin typeface="Minion Pro"/>
            </a:endParaRPr>
          </a:p>
          <a:p>
            <a:pPr algn="just">
              <a:lnSpc>
                <a:spcPct val="150000"/>
              </a:lnSpc>
            </a:pPr>
            <a:r>
              <a:rPr lang="en-US" sz="2000" b="1" dirty="0">
                <a:solidFill>
                  <a:srgbClr val="00B050"/>
                </a:solidFill>
                <a:latin typeface="Minion Pro"/>
              </a:rPr>
              <a:t>Very large distances, such as the distance of a planet or a star from the Earth </a:t>
            </a:r>
            <a:r>
              <a:rPr lang="en-US" sz="2000" dirty="0">
                <a:latin typeface="Minion Pro"/>
              </a:rPr>
              <a:t>can be measured by the parallax method.</a:t>
            </a:r>
            <a:endParaRPr lang="en-IN" sz="2000" dirty="0"/>
          </a:p>
        </p:txBody>
      </p:sp>
      <mc:AlternateContent xmlns:mc="http://schemas.openxmlformats.org/markup-compatibility/2006" xmlns:a14="http://schemas.microsoft.com/office/drawing/2010/main">
        <mc:Choice Requires="a14">
          <p:sp>
            <p:nvSpPr>
              <p:cNvPr id="4" name="Rectangle 3"/>
              <p:cNvSpPr/>
              <p:nvPr/>
            </p:nvSpPr>
            <p:spPr>
              <a:xfrm>
                <a:off x="6496708" y="603793"/>
                <a:ext cx="5081954" cy="5394362"/>
              </a:xfrm>
              <a:prstGeom prst="rect">
                <a:avLst/>
              </a:prstGeom>
            </p:spPr>
            <p:txBody>
              <a:bodyPr wrap="square">
                <a:spAutoFit/>
              </a:bodyPr>
              <a:lstStyle/>
              <a:p>
                <a:pPr algn="just" defTabSz="450850">
                  <a:lnSpc>
                    <a:spcPct val="150000"/>
                  </a:lnSpc>
                  <a:spcAft>
                    <a:spcPts val="0"/>
                  </a:spcAft>
                </a:pPr>
                <a:r>
                  <a:rPr lang="en-US" dirty="0">
                    <a:latin typeface="Minion Pro"/>
                    <a:ea typeface="Calibri" panose="020F0502020204030204" pitchFamily="34" charset="0"/>
                    <a:cs typeface="Times New Roman" panose="02020603050405020304" pitchFamily="18" charset="0"/>
                  </a:rPr>
                  <a:t>1.</a:t>
                </a:r>
                <a:r>
                  <a:rPr lang="en-US" b="1" dirty="0">
                    <a:latin typeface="Minion Pro"/>
                    <a:ea typeface="Calibri" panose="020F0502020204030204" pitchFamily="34" charset="0"/>
                    <a:cs typeface="Times New Roman" panose="02020603050405020304" pitchFamily="18" charset="0"/>
                  </a:rPr>
                  <a:t>	</a:t>
                </a:r>
                <a:r>
                  <a:rPr lang="en-US" b="1" dirty="0">
                    <a:solidFill>
                      <a:srgbClr val="00B0F0"/>
                    </a:solidFill>
                    <a:latin typeface="Minion Pro"/>
                    <a:ea typeface="Calibri" panose="020F0502020204030204" pitchFamily="34" charset="0"/>
                    <a:cs typeface="Times New Roman" panose="02020603050405020304" pitchFamily="18" charset="0"/>
                  </a:rPr>
                  <a:t>C is the </a:t>
                </a:r>
                <a:r>
                  <a:rPr lang="en-US" b="1" dirty="0" err="1">
                    <a:solidFill>
                      <a:srgbClr val="00B0F0"/>
                    </a:solidFill>
                    <a:latin typeface="Minion Pro"/>
                    <a:ea typeface="Calibri" panose="020F0502020204030204" pitchFamily="34" charset="0"/>
                    <a:cs typeface="Times New Roman" panose="02020603050405020304" pitchFamily="18" charset="0"/>
                  </a:rPr>
                  <a:t>centre</a:t>
                </a:r>
                <a:r>
                  <a:rPr lang="en-US" b="1" dirty="0">
                    <a:solidFill>
                      <a:srgbClr val="00B0F0"/>
                    </a:solidFill>
                    <a:latin typeface="Minion Pro"/>
                    <a:ea typeface="Calibri" panose="020F0502020204030204" pitchFamily="34" charset="0"/>
                    <a:cs typeface="Times New Roman" panose="02020603050405020304" pitchFamily="18" charset="0"/>
                  </a:rPr>
                  <a:t> of the Earth</a:t>
                </a:r>
                <a:r>
                  <a:rPr lang="en-US" dirty="0">
                    <a:latin typeface="Minion Pro"/>
                    <a:ea typeface="Calibri" panose="020F0502020204030204" pitchFamily="34" charset="0"/>
                    <a:cs typeface="Times New Roman" panose="02020603050405020304" pitchFamily="18" charset="0"/>
                  </a:rPr>
                  <a:t>. </a:t>
                </a:r>
                <a:r>
                  <a:rPr lang="en-US" b="1" dirty="0">
                    <a:latin typeface="Minion Pro"/>
                    <a:ea typeface="Calibri" panose="020F0502020204030204" pitchFamily="34" charset="0"/>
                    <a:cs typeface="Times New Roman" panose="02020603050405020304" pitchFamily="18" charset="0"/>
                  </a:rPr>
                  <a:t>A and B</a:t>
                </a:r>
                <a:r>
                  <a:rPr lang="en-US" dirty="0">
                    <a:latin typeface="Minion Pro"/>
                    <a:ea typeface="Calibri" panose="020F0502020204030204" pitchFamily="34" charset="0"/>
                    <a:cs typeface="Times New Roman" panose="02020603050405020304" pitchFamily="18" charset="0"/>
                  </a:rPr>
                  <a:t> are two diametrically </a:t>
                </a:r>
                <a:r>
                  <a:rPr lang="en-US" b="1" dirty="0">
                    <a:latin typeface="Minion Pro"/>
                    <a:ea typeface="Calibri" panose="020F0502020204030204" pitchFamily="34" charset="0"/>
                    <a:cs typeface="Times New Roman" panose="02020603050405020304" pitchFamily="18" charset="0"/>
                  </a:rPr>
                  <a:t>opposite places on the surface of the Earth</a:t>
                </a:r>
                <a:r>
                  <a:rPr lang="en-US" dirty="0">
                    <a:latin typeface="Minion Pro"/>
                    <a:ea typeface="Calibri" panose="020F0502020204030204" pitchFamily="34" charset="0"/>
                    <a:cs typeface="Times New Roman" panose="02020603050405020304" pitchFamily="18" charset="0"/>
                  </a:rPr>
                  <a:t>. From A and B, the parallaxes </a:t>
                </a:r>
                <a:r>
                  <a:rPr lang="en-US" b="1" dirty="0">
                    <a:latin typeface="Minion Pro"/>
                    <a:ea typeface="Calibri" panose="020F0502020204030204" pitchFamily="34" charset="0"/>
                    <a:cs typeface="Times New Roman" panose="02020603050405020304" pitchFamily="18" charset="0"/>
                  </a:rPr>
                  <a:t>θ</a:t>
                </a:r>
                <a:r>
                  <a:rPr lang="en-US" b="1" baseline="-25000" dirty="0">
                    <a:latin typeface="Minion Pro"/>
                    <a:ea typeface="Calibri" panose="020F0502020204030204" pitchFamily="34" charset="0"/>
                    <a:cs typeface="Times New Roman" panose="02020603050405020304" pitchFamily="18" charset="0"/>
                  </a:rPr>
                  <a:t>1</a:t>
                </a:r>
                <a:r>
                  <a:rPr lang="en-US" b="1" dirty="0">
                    <a:latin typeface="Minion Pro"/>
                    <a:ea typeface="Calibri" panose="020F0502020204030204" pitchFamily="34" charset="0"/>
                    <a:cs typeface="Times New Roman" panose="02020603050405020304" pitchFamily="18" charset="0"/>
                  </a:rPr>
                  <a:t> and θ</a:t>
                </a:r>
                <a:r>
                  <a:rPr lang="en-US" b="1" baseline="-25000" dirty="0">
                    <a:latin typeface="Minion Pro"/>
                    <a:ea typeface="Calibri" panose="020F0502020204030204" pitchFamily="34" charset="0"/>
                    <a:cs typeface="Times New Roman" panose="02020603050405020304" pitchFamily="18" charset="0"/>
                  </a:rPr>
                  <a:t>2</a:t>
                </a:r>
                <a:r>
                  <a:rPr lang="en-US" dirty="0">
                    <a:latin typeface="Minion Pro"/>
                    <a:ea typeface="Calibri" panose="020F0502020204030204" pitchFamily="34" charset="0"/>
                    <a:cs typeface="Times New Roman" panose="02020603050405020304" pitchFamily="18" charset="0"/>
                  </a:rPr>
                  <a:t> respectively of Moon M with respect to some </a:t>
                </a:r>
                <a:r>
                  <a:rPr lang="en-US" b="1" dirty="0">
                    <a:latin typeface="Minion Pro"/>
                    <a:ea typeface="Calibri" panose="020F0502020204030204" pitchFamily="34" charset="0"/>
                    <a:cs typeface="Times New Roman" panose="02020603050405020304" pitchFamily="18" charset="0"/>
                  </a:rPr>
                  <a:t>distant star are </a:t>
                </a:r>
                <a:r>
                  <a:rPr lang="en-US" b="1" dirty="0">
                    <a:solidFill>
                      <a:srgbClr val="00B050"/>
                    </a:solidFill>
                    <a:latin typeface="Minion Pro"/>
                    <a:ea typeface="Calibri" panose="020F0502020204030204" pitchFamily="34" charset="0"/>
                    <a:cs typeface="Times New Roman" panose="02020603050405020304" pitchFamily="18" charset="0"/>
                  </a:rPr>
                  <a:t>determined with the help of an astronomical telescope</a:t>
                </a:r>
                <a:r>
                  <a:rPr lang="en-US" dirty="0">
                    <a:latin typeface="Minion Pro"/>
                    <a:ea typeface="Calibri" panose="020F0502020204030204" pitchFamily="34" charset="0"/>
                    <a:cs typeface="Times New Roman" panose="02020603050405020304" pitchFamily="18" charset="0"/>
                  </a:rPr>
                  <a:t>. Thus, the total parallax of the Moon subtended on Earth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𝐴𝑀𝐵</m:t>
                    </m:r>
                  </m:oMath>
                </a14:m>
                <a:r>
                  <a:rPr lang="en-US" i="1" dirty="0">
                    <a:latin typeface="Minion Pro"/>
                    <a:ea typeface="Calibri" panose="020F0502020204030204" pitchFamily="34" charset="0"/>
                    <a:cs typeface="Times New Roman" panose="02020603050405020304" pitchFamily="18" charset="0"/>
                  </a:rPr>
                  <a:t> </a:t>
                </a:r>
                <a:r>
                  <a:rPr lang="en-US" dirty="0">
                    <a:latin typeface="Minion Pro"/>
                    <a:ea typeface="Calibri" panose="020F0502020204030204" pitchFamily="34" charset="0"/>
                    <a:cs typeface="Times New Roman" panose="02020603050405020304" pitchFamily="18" charset="0"/>
                  </a:rPr>
                  <a:t>= θ</a:t>
                </a:r>
                <a:r>
                  <a:rPr lang="en-US" baseline="-25000" dirty="0">
                    <a:latin typeface="Minion Pro"/>
                    <a:ea typeface="Calibri" panose="020F0502020204030204" pitchFamily="34" charset="0"/>
                    <a:cs typeface="Times New Roman" panose="02020603050405020304" pitchFamily="18" charset="0"/>
                  </a:rPr>
                  <a:t>1</a:t>
                </a:r>
                <a:r>
                  <a:rPr lang="en-US" dirty="0">
                    <a:latin typeface="Minion Pro"/>
                    <a:ea typeface="Calibri" panose="020F0502020204030204" pitchFamily="34" charset="0"/>
                    <a:cs typeface="Times New Roman" panose="02020603050405020304" pitchFamily="18" charset="0"/>
                  </a:rPr>
                  <a:t> + θ</a:t>
                </a:r>
                <a:r>
                  <a:rPr lang="en-US" baseline="-25000" dirty="0">
                    <a:latin typeface="Minion Pro"/>
                    <a:ea typeface="Calibri" panose="020F0502020204030204" pitchFamily="34" charset="0"/>
                    <a:cs typeface="Times New Roman" panose="02020603050405020304" pitchFamily="18" charset="0"/>
                  </a:rPr>
                  <a:t>2</a:t>
                </a:r>
                <a:r>
                  <a:rPr lang="en-US" dirty="0">
                    <a:latin typeface="Minion Pro"/>
                    <a:ea typeface="Calibri" panose="020F0502020204030204" pitchFamily="34" charset="0"/>
                    <a:cs typeface="Times New Roman" panose="02020603050405020304" pitchFamily="18" charset="0"/>
                  </a:rPr>
                  <a:t> = θ.</a:t>
                </a:r>
                <a:endParaRPr lang="en-IN" dirty="0">
                  <a:latin typeface="Minion Pro"/>
                  <a:ea typeface="Cambria" panose="02040503050406030204" pitchFamily="18" charset="0"/>
                  <a:cs typeface="Times New Roman" panose="02020603050405020304" pitchFamily="18" charset="0"/>
                </a:endParaRPr>
              </a:p>
              <a:p>
                <a:pPr algn="just" defTabSz="450850">
                  <a:lnSpc>
                    <a:spcPct val="150000"/>
                  </a:lnSpc>
                  <a:spcAft>
                    <a:spcPts val="0"/>
                  </a:spcAft>
                </a:pPr>
                <a:r>
                  <a:rPr lang="en-US" dirty="0">
                    <a:latin typeface="Minion Pro"/>
                    <a:ea typeface="Calibri" panose="020F0502020204030204" pitchFamily="34" charset="0"/>
                    <a:cs typeface="Times New Roman" panose="02020603050405020304" pitchFamily="18" charset="0"/>
                  </a:rPr>
                  <a:t>2.	If θ is measured in radians, then </a:t>
                </a:r>
                <a:r>
                  <a:rPr lang="en-US" b="1" dirty="0">
                    <a:solidFill>
                      <a:srgbClr val="00B050"/>
                    </a:solidFill>
                    <a:latin typeface="Minion Pro"/>
                    <a:ea typeface="Calibri" panose="020F0502020204030204" pitchFamily="34" charset="0"/>
                    <a:cs typeface="Times New Roman" panose="02020603050405020304" pitchFamily="18" charset="0"/>
                  </a:rPr>
                  <a:t>θ = </a:t>
                </a:r>
                <a14:m>
                  <m:oMath xmlns:m="http://schemas.openxmlformats.org/officeDocument/2006/math">
                    <m:f>
                      <m:fPr>
                        <m:ctrlPr>
                          <a:rPr lang="en-IN"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0">
                            <a:solidFill>
                              <a:srgbClr val="00B050"/>
                            </a:solidFill>
                            <a:latin typeface="Cambria Math" panose="02040503050406030204" pitchFamily="18" charset="0"/>
                            <a:ea typeface="Calibri" panose="020F0502020204030204" pitchFamily="34" charset="0"/>
                            <a:cs typeface="Times New Roman" panose="02020603050405020304" pitchFamily="18" charset="0"/>
                          </a:rPr>
                          <m:t>𝐀𝐁</m:t>
                        </m:r>
                      </m:num>
                      <m:den>
                        <m:r>
                          <a:rPr lang="en-US" b="1" i="0">
                            <a:solidFill>
                              <a:srgbClr val="00B050"/>
                            </a:solidFill>
                            <a:latin typeface="Cambria Math" panose="02040503050406030204" pitchFamily="18" charset="0"/>
                            <a:ea typeface="Calibri" panose="020F0502020204030204" pitchFamily="34" charset="0"/>
                            <a:cs typeface="Times New Roman" panose="02020603050405020304" pitchFamily="18" charset="0"/>
                          </a:rPr>
                          <m:t>𝐀𝐌</m:t>
                        </m:r>
                      </m:den>
                    </m:f>
                  </m:oMath>
                </a14:m>
                <a:r>
                  <a:rPr lang="en-US" dirty="0">
                    <a:latin typeface="Minion Pro"/>
                    <a:ea typeface="Times New Roman" panose="02020603050405020304" pitchFamily="18" charset="0"/>
                    <a:cs typeface="Times New Roman" panose="02020603050405020304" pitchFamily="18" charset="0"/>
                  </a:rPr>
                  <a:t> </a:t>
                </a:r>
                <a:r>
                  <a:rPr lang="en-US" dirty="0">
                    <a:latin typeface="Minion Pro"/>
                    <a:ea typeface="Calibri" panose="020F0502020204030204" pitchFamily="34" charset="0"/>
                    <a:cs typeface="Times New Roman" panose="02020603050405020304" pitchFamily="18" charset="0"/>
                  </a:rPr>
                  <a:t>; </a:t>
                </a:r>
                <a:r>
                  <a:rPr lang="en-US" b="1" dirty="0">
                    <a:solidFill>
                      <a:srgbClr val="00B050"/>
                    </a:solidFill>
                    <a:latin typeface="Minion Pro"/>
                    <a:ea typeface="Calibri" panose="020F0502020204030204" pitchFamily="34" charset="0"/>
                    <a:cs typeface="Times New Roman" panose="02020603050405020304" pitchFamily="18" charset="0"/>
                  </a:rPr>
                  <a:t>AM≈MC</a:t>
                </a:r>
                <a:r>
                  <a:rPr lang="en-IN" b="1" dirty="0">
                    <a:solidFill>
                      <a:srgbClr val="00B050"/>
                    </a:solidFill>
                    <a:latin typeface="Minion Pro"/>
                    <a:ea typeface="Cambria" panose="02040503050406030204" pitchFamily="18" charset="0"/>
                    <a:cs typeface="Times New Roman" panose="02020603050405020304" pitchFamily="18" charset="0"/>
                  </a:rPr>
                  <a:t> </a:t>
                </a:r>
                <a:r>
                  <a:rPr lang="en-US" b="1" dirty="0">
                    <a:solidFill>
                      <a:srgbClr val="00B050"/>
                    </a:solidFill>
                    <a:latin typeface="Minion Pro"/>
                    <a:ea typeface="Calibri" panose="020F0502020204030204" pitchFamily="34" charset="0"/>
                    <a:cs typeface="Times New Roman" panose="02020603050405020304" pitchFamily="18" charset="0"/>
                  </a:rPr>
                  <a:t>θ = </a:t>
                </a:r>
                <a14:m>
                  <m:oMath xmlns:m="http://schemas.openxmlformats.org/officeDocument/2006/math">
                    <m:f>
                      <m:fPr>
                        <m:ctrlPr>
                          <a:rPr lang="en-IN"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0">
                            <a:solidFill>
                              <a:srgbClr val="00B050"/>
                            </a:solidFill>
                            <a:latin typeface="Cambria Math" panose="02040503050406030204" pitchFamily="18" charset="0"/>
                            <a:ea typeface="Calibri" panose="020F0502020204030204" pitchFamily="34" charset="0"/>
                            <a:cs typeface="Times New Roman" panose="02020603050405020304" pitchFamily="18" charset="0"/>
                          </a:rPr>
                          <m:t>𝐀𝐁</m:t>
                        </m:r>
                      </m:num>
                      <m:den>
                        <m:r>
                          <a:rPr lang="en-US" b="1" i="0">
                            <a:solidFill>
                              <a:srgbClr val="00B050"/>
                            </a:solidFill>
                            <a:latin typeface="Cambria Math" panose="02040503050406030204" pitchFamily="18" charset="0"/>
                            <a:ea typeface="Calibri" panose="020F0502020204030204" pitchFamily="34" charset="0"/>
                            <a:cs typeface="Times New Roman" panose="02020603050405020304" pitchFamily="18" charset="0"/>
                          </a:rPr>
                          <m:t>𝐌𝐂</m:t>
                        </m:r>
                      </m:den>
                    </m:f>
                  </m:oMath>
                </a14:m>
                <a:r>
                  <a:rPr lang="en-US" b="1" dirty="0">
                    <a:solidFill>
                      <a:srgbClr val="00B050"/>
                    </a:solidFill>
                    <a:latin typeface="Minion Pro"/>
                    <a:ea typeface="Times New Roman" panose="02020603050405020304" pitchFamily="18" charset="0"/>
                    <a:cs typeface="Times New Roman" panose="02020603050405020304" pitchFamily="18" charset="0"/>
                  </a:rPr>
                  <a:t> </a:t>
                </a:r>
                <a14:m>
                  <m:oMath xmlns:m="http://schemas.openxmlformats.org/officeDocument/2006/math">
                    <m:r>
                      <a:rPr lang="en-US"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solidFill>
                      <a:srgbClr val="00B050"/>
                    </a:solidFill>
                    <a:latin typeface="Minion Pro"/>
                    <a:ea typeface="Calibri" panose="020F0502020204030204" pitchFamily="34" charset="0"/>
                    <a:cs typeface="Times New Roman" panose="02020603050405020304" pitchFamily="18" charset="0"/>
                  </a:rPr>
                  <a:t> MC = </a:t>
                </a:r>
                <a14:m>
                  <m:oMath xmlns:m="http://schemas.openxmlformats.org/officeDocument/2006/math">
                    <m:f>
                      <m:fPr>
                        <m:ctrlPr>
                          <a:rPr lang="en-IN"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0">
                            <a:solidFill>
                              <a:srgbClr val="00B050"/>
                            </a:solidFill>
                            <a:latin typeface="Cambria Math" panose="02040503050406030204" pitchFamily="18" charset="0"/>
                            <a:ea typeface="Calibri" panose="020F0502020204030204" pitchFamily="34" charset="0"/>
                            <a:cs typeface="Times New Roman" panose="02020603050405020304" pitchFamily="18" charset="0"/>
                          </a:rPr>
                          <m:t>𝐀𝐁</m:t>
                        </m:r>
                      </m:num>
                      <m:den>
                        <m:r>
                          <a:rPr lang="en-US" b="1" i="0">
                            <a:solidFill>
                              <a:srgbClr val="00B050"/>
                            </a:solidFill>
                            <a:latin typeface="Cambria Math" panose="02040503050406030204" pitchFamily="18" charset="0"/>
                            <a:ea typeface="Calibri" panose="020F0502020204030204" pitchFamily="34" charset="0"/>
                            <a:cs typeface="Times New Roman" panose="02020603050405020304" pitchFamily="18" charset="0"/>
                          </a:rPr>
                          <m:t>𝛉</m:t>
                        </m:r>
                      </m:den>
                    </m:f>
                  </m:oMath>
                </a14:m>
                <a:r>
                  <a:rPr lang="en-US" dirty="0">
                    <a:latin typeface="Minion Pro"/>
                    <a:ea typeface="Times New Roman" panose="02020603050405020304" pitchFamily="18" charset="0"/>
                    <a:cs typeface="Times New Roman" panose="02020603050405020304" pitchFamily="18" charset="0"/>
                  </a:rPr>
                  <a:t> .</a:t>
                </a:r>
                <a:r>
                  <a:rPr lang="en-US" dirty="0">
                    <a:latin typeface="Minion Pro"/>
                    <a:ea typeface="Calibri" panose="020F0502020204030204" pitchFamily="34" charset="0"/>
                    <a:cs typeface="Times New Roman" panose="02020603050405020304" pitchFamily="18" charset="0"/>
                  </a:rPr>
                  <a:t>Knowing the values of AB and θ, we can calculate the distance MC of Moon from the Earth.</a:t>
                </a:r>
                <a:endParaRPr lang="en-IN" dirty="0">
                  <a:effectLst/>
                  <a:latin typeface="Minion Pro"/>
                  <a:ea typeface="Cambria" panose="02040503050406030204" pitchFamily="18" charset="0"/>
                  <a:cs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496708" y="603793"/>
                <a:ext cx="5081954" cy="5394362"/>
              </a:xfrm>
              <a:prstGeom prst="rect">
                <a:avLst/>
              </a:prstGeom>
              <a:blipFill>
                <a:blip r:embed="rId2"/>
                <a:stretch>
                  <a:fillRect l="-1080" r="-1080" b="-791"/>
                </a:stretch>
              </a:blipFill>
            </p:spPr>
            <p:txBody>
              <a:bodyPr/>
              <a:lstStyle/>
              <a:p>
                <a:r>
                  <a:rPr lang="en-IN">
                    <a:noFill/>
                  </a:rPr>
                  <a:t> </a:t>
                </a:r>
              </a:p>
            </p:txBody>
          </p:sp>
        </mc:Fallback>
      </mc:AlternateContent>
      <p:pic>
        <p:nvPicPr>
          <p:cNvPr id="12" name="Picture 11"/>
          <p:cNvPicPr/>
          <p:nvPr/>
        </p:nvPicPr>
        <p:blipFill rotWithShape="1">
          <a:blip r:embed="rId3">
            <a:grayscl/>
            <a:extLst>
              <a:ext uri="{28A0092B-C50C-407E-A947-70E740481C1C}">
                <a14:useLocalDpi xmlns:a14="http://schemas.microsoft.com/office/drawing/2010/main" val="0"/>
              </a:ext>
            </a:extLst>
          </a:blip>
          <a:srcRect l="9584" t="5082" r="11182"/>
          <a:stretch/>
        </p:blipFill>
        <p:spPr bwMode="auto">
          <a:xfrm>
            <a:off x="4360234" y="3556762"/>
            <a:ext cx="1672168" cy="270656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522531" y="230331"/>
            <a:ext cx="5234100" cy="369332"/>
          </a:xfrm>
          <a:prstGeom prst="rect">
            <a:avLst/>
          </a:prstGeom>
        </p:spPr>
        <p:txBody>
          <a:bodyPr wrap="square">
            <a:spAutoFit/>
          </a:bodyPr>
          <a:lstStyle/>
          <a:p>
            <a:r>
              <a:rPr lang="en-US" b="1" u="sng" dirty="0">
                <a:solidFill>
                  <a:srgbClr val="00B0F0"/>
                </a:solidFill>
                <a:latin typeface="Minion Pro"/>
              </a:rPr>
              <a:t>Determination of distance of Moon from Earth </a:t>
            </a:r>
            <a:endParaRPr lang="en-IN" u="sng" dirty="0">
              <a:solidFill>
                <a:srgbClr val="00B0F0"/>
              </a:solidFill>
            </a:endParaRPr>
          </a:p>
        </p:txBody>
      </p:sp>
    </p:spTree>
    <p:extLst>
      <p:ext uri="{BB962C8B-B14F-4D97-AF65-F5344CB8AC3E}">
        <p14:creationId xmlns:p14="http://schemas.microsoft.com/office/powerpoint/2010/main" val="56359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14</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14</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4" name="Rectangle 3"/>
          <p:cNvSpPr/>
          <p:nvPr/>
        </p:nvSpPr>
        <p:spPr>
          <a:xfrm>
            <a:off x="426530" y="273427"/>
            <a:ext cx="5692916" cy="5632311"/>
          </a:xfrm>
          <a:prstGeom prst="rect">
            <a:avLst/>
          </a:prstGeom>
        </p:spPr>
        <p:txBody>
          <a:bodyPr wrap="square">
            <a:spAutoFit/>
          </a:bodyPr>
          <a:lstStyle/>
          <a:p>
            <a:pPr algn="just">
              <a:lnSpc>
                <a:spcPct val="150000"/>
              </a:lnSpc>
            </a:pPr>
            <a:r>
              <a:rPr lang="en-US" sz="2000" dirty="0">
                <a:solidFill>
                  <a:srgbClr val="00B0F0"/>
                </a:solidFill>
                <a:latin typeface="Minion Pro"/>
              </a:rPr>
              <a:t>RADAR method</a:t>
            </a:r>
            <a:r>
              <a:rPr lang="en-US" sz="2000" dirty="0">
                <a:latin typeface="Minion Pro"/>
              </a:rPr>
              <a:t>:</a:t>
            </a:r>
          </a:p>
          <a:p>
            <a:pPr algn="just">
              <a:lnSpc>
                <a:spcPct val="150000"/>
              </a:lnSpc>
              <a:tabLst>
                <a:tab pos="439738" algn="l"/>
              </a:tabLst>
            </a:pPr>
            <a:r>
              <a:rPr lang="en-US" sz="2000" dirty="0">
                <a:latin typeface="Minion Pro"/>
              </a:rPr>
              <a:t>1.	The word RADAR stands for </a:t>
            </a:r>
            <a:r>
              <a:rPr lang="en-US" sz="2000" b="1" dirty="0">
                <a:solidFill>
                  <a:srgbClr val="00B0F0"/>
                </a:solidFill>
                <a:latin typeface="Minion Pro"/>
              </a:rPr>
              <a:t>Radio 	Detection and Ranging.</a:t>
            </a:r>
            <a:r>
              <a:rPr lang="en-US" sz="2000" dirty="0">
                <a:latin typeface="Minion Pro"/>
              </a:rPr>
              <a:t> Radar can be used 	</a:t>
            </a:r>
            <a:r>
              <a:rPr lang="en-US" sz="2000" b="1" dirty="0">
                <a:solidFill>
                  <a:srgbClr val="00B050"/>
                </a:solidFill>
                <a:latin typeface="Minion Pro"/>
              </a:rPr>
              <a:t>to measure accurately the distance of a 	nearby planet such as Mars.</a:t>
            </a:r>
            <a:r>
              <a:rPr lang="en-US" sz="2000" dirty="0">
                <a:latin typeface="Minion Pro"/>
              </a:rPr>
              <a:t> In this 	method, 	radio waves are sent from 	transmitters 	which, after reflection 	from the planet, are 	detected by the receiver. </a:t>
            </a:r>
          </a:p>
          <a:p>
            <a:pPr algn="just" defTabSz="439738">
              <a:lnSpc>
                <a:spcPct val="150000"/>
              </a:lnSpc>
            </a:pPr>
            <a:r>
              <a:rPr lang="en-US" sz="2000" dirty="0">
                <a:latin typeface="Minion Pro"/>
              </a:rPr>
              <a:t>2.	By measuring, </a:t>
            </a:r>
            <a:r>
              <a:rPr lang="en-US" sz="2000" dirty="0">
                <a:solidFill>
                  <a:schemeClr val="accent2"/>
                </a:solidFill>
                <a:latin typeface="Minion Pro"/>
              </a:rPr>
              <a:t>the time interval (t) between </a:t>
            </a:r>
          </a:p>
          <a:p>
            <a:pPr algn="just" defTabSz="439738">
              <a:lnSpc>
                <a:spcPct val="150000"/>
              </a:lnSpc>
            </a:pPr>
            <a:r>
              <a:rPr lang="en-US" sz="2000" dirty="0">
                <a:solidFill>
                  <a:schemeClr val="accent2"/>
                </a:solidFill>
                <a:latin typeface="Minion Pro"/>
              </a:rPr>
              <a:t>   	the instants the radio waves are sent and </a:t>
            </a:r>
          </a:p>
          <a:p>
            <a:pPr algn="just">
              <a:lnSpc>
                <a:spcPct val="150000"/>
              </a:lnSpc>
              <a:tabLst>
                <a:tab pos="439738" algn="l"/>
              </a:tabLst>
            </a:pPr>
            <a:r>
              <a:rPr lang="en-US" sz="2000" dirty="0">
                <a:solidFill>
                  <a:schemeClr val="accent2"/>
                </a:solidFill>
                <a:latin typeface="Minion Pro"/>
              </a:rPr>
              <a:t>   	received,</a:t>
            </a:r>
            <a:r>
              <a:rPr lang="en-US" sz="2000" dirty="0">
                <a:latin typeface="Minion Pro"/>
              </a:rPr>
              <a:t> the distance of the planet can be </a:t>
            </a:r>
          </a:p>
          <a:p>
            <a:pPr algn="just" defTabSz="439738">
              <a:lnSpc>
                <a:spcPct val="150000"/>
              </a:lnSpc>
            </a:pPr>
            <a:r>
              <a:rPr lang="en-US" sz="2000" dirty="0">
                <a:latin typeface="Minion Pro"/>
              </a:rPr>
              <a:t>   	determined as d= (v x t) / 2 .</a:t>
            </a:r>
          </a:p>
        </p:txBody>
      </p:sp>
      <p:pic>
        <p:nvPicPr>
          <p:cNvPr id="12" name="Picture 11"/>
          <p:cNvPicPr/>
          <p:nvPr/>
        </p:nvPicPr>
        <p:blipFill rotWithShape="1">
          <a:blip r:embed="rId2">
            <a:extLst>
              <a:ext uri="{28A0092B-C50C-407E-A947-70E740481C1C}">
                <a14:useLocalDpi xmlns:a14="http://schemas.microsoft.com/office/drawing/2010/main" val="0"/>
              </a:ext>
            </a:extLst>
          </a:blip>
          <a:srcRect l="3891" t="6024" r="1751" b="3615"/>
          <a:stretch/>
        </p:blipFill>
        <p:spPr bwMode="auto">
          <a:xfrm>
            <a:off x="8223122" y="3610721"/>
            <a:ext cx="3024552" cy="265260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518033" y="424098"/>
            <a:ext cx="5309935" cy="3785652"/>
          </a:xfrm>
          <a:prstGeom prst="rect">
            <a:avLst/>
          </a:prstGeom>
        </p:spPr>
        <p:txBody>
          <a:bodyPr wrap="square">
            <a:spAutoFit/>
          </a:bodyPr>
          <a:lstStyle/>
          <a:p>
            <a:pPr algn="just">
              <a:lnSpc>
                <a:spcPct val="150000"/>
              </a:lnSpc>
            </a:pPr>
            <a:r>
              <a:rPr lang="en-US" sz="2000" dirty="0">
                <a:latin typeface="Minion Pro"/>
              </a:rPr>
              <a:t>where </a:t>
            </a:r>
            <a:r>
              <a:rPr lang="en-US" sz="2000" dirty="0">
                <a:solidFill>
                  <a:schemeClr val="accent2"/>
                </a:solidFill>
                <a:latin typeface="Minion Pro"/>
              </a:rPr>
              <a:t>v is the speed of the radio wave</a:t>
            </a:r>
            <a:r>
              <a:rPr lang="en-US" sz="2000" dirty="0">
                <a:latin typeface="Minion Pro"/>
              </a:rPr>
              <a:t>. </a:t>
            </a:r>
          </a:p>
          <a:p>
            <a:pPr algn="just">
              <a:lnSpc>
                <a:spcPct val="150000"/>
              </a:lnSpc>
            </a:pPr>
            <a:r>
              <a:rPr lang="en-US" sz="2000" dirty="0">
                <a:latin typeface="Minion Pro"/>
              </a:rPr>
              <a:t>As the </a:t>
            </a:r>
            <a:r>
              <a:rPr lang="en-US" sz="2000" dirty="0">
                <a:solidFill>
                  <a:srgbClr val="00B0F0"/>
                </a:solidFill>
                <a:latin typeface="Minion Pro"/>
              </a:rPr>
              <a:t>time taken (t) is for the distance covered during the forward and backward path of the radio waves,</a:t>
            </a:r>
            <a:r>
              <a:rPr lang="en-US" sz="2000" dirty="0">
                <a:latin typeface="Minion Pro"/>
              </a:rPr>
              <a:t> it is divided by 2 to get the actual distance of the object. This method can also be used to determine the height, at which an aero-plane flies from the ground</a:t>
            </a:r>
          </a:p>
        </p:txBody>
      </p:sp>
    </p:spTree>
    <p:extLst>
      <p:ext uri="{BB962C8B-B14F-4D97-AF65-F5344CB8AC3E}">
        <p14:creationId xmlns:p14="http://schemas.microsoft.com/office/powerpoint/2010/main" val="1882988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15</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15</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pic>
        <p:nvPicPr>
          <p:cNvPr id="2" name="Picture 1"/>
          <p:cNvPicPr>
            <a:picLocks noChangeAspect="1"/>
          </p:cNvPicPr>
          <p:nvPr/>
        </p:nvPicPr>
        <p:blipFill>
          <a:blip r:embed="rId2"/>
          <a:stretch>
            <a:fillRect/>
          </a:stretch>
        </p:blipFill>
        <p:spPr>
          <a:xfrm>
            <a:off x="890587" y="127153"/>
            <a:ext cx="7210425" cy="6286500"/>
          </a:xfrm>
          <a:prstGeom prst="rect">
            <a:avLst/>
          </a:prstGeom>
        </p:spPr>
      </p:pic>
      <p:pic>
        <p:nvPicPr>
          <p:cNvPr id="3" name="Picture 2"/>
          <p:cNvPicPr>
            <a:picLocks noChangeAspect="1"/>
          </p:cNvPicPr>
          <p:nvPr/>
        </p:nvPicPr>
        <p:blipFill>
          <a:blip r:embed="rId3"/>
          <a:stretch>
            <a:fillRect/>
          </a:stretch>
        </p:blipFill>
        <p:spPr>
          <a:xfrm>
            <a:off x="8018699" y="3270403"/>
            <a:ext cx="3609975" cy="1809750"/>
          </a:xfrm>
          <a:prstGeom prst="rect">
            <a:avLst/>
          </a:prstGeom>
        </p:spPr>
      </p:pic>
    </p:spTree>
    <p:extLst>
      <p:ext uri="{BB962C8B-B14F-4D97-AF65-F5344CB8AC3E}">
        <p14:creationId xmlns:p14="http://schemas.microsoft.com/office/powerpoint/2010/main" val="95283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16</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16</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645716" y="273427"/>
            <a:ext cx="952502" cy="623388"/>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1.5.2</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2" name="Rectangle 11"/>
          <p:cNvSpPr/>
          <p:nvPr/>
        </p:nvSpPr>
        <p:spPr>
          <a:xfrm>
            <a:off x="1598218" y="273427"/>
            <a:ext cx="3886198"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MEASUREMENT OF MASS</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222739" y="896815"/>
            <a:ext cx="5914292" cy="4247317"/>
          </a:xfrm>
          <a:prstGeom prst="rect">
            <a:avLst/>
          </a:prstGeom>
        </p:spPr>
        <p:txBody>
          <a:bodyPr wrap="square">
            <a:spAutoFit/>
          </a:bodyPr>
          <a:lstStyle/>
          <a:p>
            <a:pPr algn="just">
              <a:lnSpc>
                <a:spcPct val="150000"/>
              </a:lnSpc>
            </a:pPr>
            <a:r>
              <a:rPr lang="en-US" sz="2000" dirty="0">
                <a:latin typeface="Minion Pro"/>
              </a:rPr>
              <a:t>Mass is a </a:t>
            </a:r>
            <a:r>
              <a:rPr lang="en-US" sz="2000" dirty="0">
                <a:solidFill>
                  <a:srgbClr val="00B0F0"/>
                </a:solidFill>
                <a:latin typeface="Minion Pro"/>
              </a:rPr>
              <a:t>property of matter</a:t>
            </a:r>
            <a:r>
              <a:rPr lang="en-US" sz="2000" dirty="0">
                <a:latin typeface="Minion Pro"/>
              </a:rPr>
              <a:t>. It </a:t>
            </a:r>
            <a:r>
              <a:rPr lang="en-US" sz="2000" dirty="0">
                <a:solidFill>
                  <a:srgbClr val="00B0F0"/>
                </a:solidFill>
                <a:latin typeface="Minion Pro"/>
              </a:rPr>
              <a:t>does not depend </a:t>
            </a:r>
            <a:r>
              <a:rPr lang="en-US" sz="2000" dirty="0">
                <a:latin typeface="Minion Pro"/>
              </a:rPr>
              <a:t>on </a:t>
            </a:r>
            <a:r>
              <a:rPr lang="en-US" sz="2000" dirty="0">
                <a:solidFill>
                  <a:srgbClr val="00B0F0"/>
                </a:solidFill>
                <a:latin typeface="Minion Pro"/>
              </a:rPr>
              <a:t>temperature, pressure and location of the body in space</a:t>
            </a:r>
            <a:r>
              <a:rPr lang="en-US" sz="2000" dirty="0">
                <a:latin typeface="Minion Pro"/>
              </a:rPr>
              <a:t>. </a:t>
            </a:r>
            <a:r>
              <a:rPr lang="en-US" sz="2000" i="1" dirty="0">
                <a:latin typeface="Minion Pro"/>
              </a:rPr>
              <a:t>Mass of a body is defined as </a:t>
            </a:r>
            <a:r>
              <a:rPr lang="en-US" sz="2000" b="1" i="1" dirty="0">
                <a:solidFill>
                  <a:srgbClr val="00B050"/>
                </a:solidFill>
                <a:latin typeface="Minion Pro"/>
              </a:rPr>
              <a:t>the quantity of matter contained in a body</a:t>
            </a:r>
            <a:r>
              <a:rPr lang="en-US" sz="2000" b="1" dirty="0">
                <a:solidFill>
                  <a:srgbClr val="00B050"/>
                </a:solidFill>
                <a:latin typeface="Minion Pro"/>
              </a:rPr>
              <a:t>. The SI unit of mass is kilogram (kg).</a:t>
            </a:r>
            <a:r>
              <a:rPr lang="en-US" sz="2000" dirty="0">
                <a:latin typeface="Minion Pro"/>
              </a:rPr>
              <a:t> The masses of objects which we shall study in this course vary over a wide range. These may vary from a </a:t>
            </a:r>
            <a:r>
              <a:rPr lang="en-US" sz="2000" b="1" dirty="0">
                <a:solidFill>
                  <a:schemeClr val="accent2"/>
                </a:solidFill>
                <a:latin typeface="Minion Pro"/>
              </a:rPr>
              <a:t>tiny mass of electron (9.11×10</a:t>
            </a:r>
            <a:r>
              <a:rPr lang="en-US" sz="2000" b="1" baseline="30000" dirty="0">
                <a:solidFill>
                  <a:schemeClr val="accent2"/>
                </a:solidFill>
                <a:latin typeface="Minion Pro"/>
              </a:rPr>
              <a:t>−31</a:t>
            </a:r>
            <a:r>
              <a:rPr lang="en-US" sz="2000" b="1" dirty="0">
                <a:solidFill>
                  <a:schemeClr val="accent2"/>
                </a:solidFill>
                <a:latin typeface="Minion Pro"/>
              </a:rPr>
              <a:t>kg) to the huge mass of the known universe (=10</a:t>
            </a:r>
            <a:r>
              <a:rPr lang="en-US" sz="2000" b="1" baseline="30000" dirty="0">
                <a:solidFill>
                  <a:schemeClr val="accent2"/>
                </a:solidFill>
                <a:latin typeface="Minion Pro"/>
              </a:rPr>
              <a:t>55</a:t>
            </a:r>
            <a:r>
              <a:rPr lang="en-US" sz="2000" b="1" dirty="0">
                <a:solidFill>
                  <a:schemeClr val="accent2"/>
                </a:solidFill>
                <a:latin typeface="Minion Pro"/>
              </a:rPr>
              <a:t> kg). </a:t>
            </a:r>
            <a:endParaRPr lang="en-IN" sz="2000" b="1" dirty="0">
              <a:solidFill>
                <a:schemeClr val="accent2"/>
              </a:solidFill>
            </a:endParaRPr>
          </a:p>
        </p:txBody>
      </p:sp>
      <p:sp>
        <p:nvSpPr>
          <p:cNvPr id="4" name="Rectangle 3"/>
          <p:cNvSpPr/>
          <p:nvPr/>
        </p:nvSpPr>
        <p:spPr>
          <a:xfrm>
            <a:off x="6318739" y="312039"/>
            <a:ext cx="5603630" cy="3785652"/>
          </a:xfrm>
          <a:prstGeom prst="rect">
            <a:avLst/>
          </a:prstGeom>
        </p:spPr>
        <p:txBody>
          <a:bodyPr wrap="square">
            <a:spAutoFit/>
          </a:bodyPr>
          <a:lstStyle/>
          <a:p>
            <a:pPr algn="just">
              <a:lnSpc>
                <a:spcPct val="150000"/>
              </a:lnSpc>
            </a:pPr>
            <a:r>
              <a:rPr lang="en-US" sz="2000" dirty="0">
                <a:latin typeface="Minion Pro"/>
              </a:rPr>
              <a:t>Ordinarily, the </a:t>
            </a:r>
            <a:r>
              <a:rPr lang="en-US" sz="2000" dirty="0">
                <a:solidFill>
                  <a:schemeClr val="accent2"/>
                </a:solidFill>
                <a:latin typeface="Minion Pro"/>
              </a:rPr>
              <a:t>mass of an object </a:t>
            </a:r>
            <a:r>
              <a:rPr lang="en-US" sz="2000" dirty="0">
                <a:latin typeface="Minion Pro"/>
              </a:rPr>
              <a:t>is determined in </a:t>
            </a:r>
            <a:r>
              <a:rPr lang="en-US" sz="2000" dirty="0">
                <a:solidFill>
                  <a:schemeClr val="accent2"/>
                </a:solidFill>
                <a:latin typeface="Minion Pro"/>
              </a:rPr>
              <a:t>kilograms</a:t>
            </a:r>
            <a:r>
              <a:rPr lang="en-US" sz="2000" dirty="0">
                <a:latin typeface="Minion Pro"/>
              </a:rPr>
              <a:t> using a </a:t>
            </a:r>
            <a:r>
              <a:rPr lang="en-US" sz="2000" dirty="0">
                <a:solidFill>
                  <a:schemeClr val="accent2"/>
                </a:solidFill>
                <a:latin typeface="Minion Pro"/>
              </a:rPr>
              <a:t>common balance </a:t>
            </a:r>
            <a:r>
              <a:rPr lang="en-US" sz="2000" dirty="0">
                <a:latin typeface="Minion Pro"/>
              </a:rPr>
              <a:t>like the one used in a </a:t>
            </a:r>
            <a:r>
              <a:rPr lang="en-US" sz="2000" dirty="0">
                <a:solidFill>
                  <a:schemeClr val="accent2"/>
                </a:solidFill>
                <a:latin typeface="Minion Pro"/>
              </a:rPr>
              <a:t>grocery shop</a:t>
            </a:r>
            <a:r>
              <a:rPr lang="en-US" sz="2000" dirty="0">
                <a:latin typeface="Minion Pro"/>
              </a:rPr>
              <a:t>. For measuring larger masses like that of planets, stars etc., we make use of gravitational methods. For measurement of </a:t>
            </a:r>
            <a:r>
              <a:rPr lang="en-US" sz="2000" b="1" dirty="0">
                <a:solidFill>
                  <a:srgbClr val="00B050"/>
                </a:solidFill>
                <a:latin typeface="Minion Pro"/>
              </a:rPr>
              <a:t>small masses </a:t>
            </a:r>
            <a:r>
              <a:rPr lang="en-US" sz="2000" dirty="0">
                <a:latin typeface="Minion Pro"/>
              </a:rPr>
              <a:t>of atomic/subatomic particles etc., we make use of a </a:t>
            </a:r>
            <a:r>
              <a:rPr lang="en-US" sz="2000" b="1" dirty="0">
                <a:solidFill>
                  <a:srgbClr val="00B050"/>
                </a:solidFill>
                <a:latin typeface="Minion Pro"/>
              </a:rPr>
              <a:t>mass spectrograph. </a:t>
            </a:r>
            <a:endParaRPr lang="en-IN" sz="2000" b="1" dirty="0">
              <a:solidFill>
                <a:srgbClr val="00B050"/>
              </a:solidFill>
              <a:latin typeface="Minion Pro"/>
            </a:endParaRPr>
          </a:p>
        </p:txBody>
      </p:sp>
      <p:sp>
        <p:nvSpPr>
          <p:cNvPr id="5" name="Rectangle 4"/>
          <p:cNvSpPr/>
          <p:nvPr/>
        </p:nvSpPr>
        <p:spPr>
          <a:xfrm>
            <a:off x="6318739" y="4220802"/>
            <a:ext cx="5603630" cy="1427635"/>
          </a:xfrm>
          <a:prstGeom prst="rect">
            <a:avLst/>
          </a:prstGeom>
        </p:spPr>
        <p:txBody>
          <a:bodyPr wrap="square">
            <a:spAutoFit/>
          </a:bodyPr>
          <a:lstStyle/>
          <a:p>
            <a:pPr algn="just">
              <a:lnSpc>
                <a:spcPct val="150000"/>
              </a:lnSpc>
            </a:pPr>
            <a:r>
              <a:rPr lang="en-US" sz="2000" dirty="0">
                <a:latin typeface="Minion Pro"/>
              </a:rPr>
              <a:t>Some of the weighing balances commonly used are </a:t>
            </a:r>
            <a:r>
              <a:rPr lang="en-US" sz="2000" b="1" dirty="0">
                <a:solidFill>
                  <a:srgbClr val="00B0F0"/>
                </a:solidFill>
                <a:latin typeface="Minion Pro"/>
              </a:rPr>
              <a:t>common balance, spring balance, electronic balance, etc. </a:t>
            </a:r>
            <a:endParaRPr lang="en-IN" sz="2000" b="1" dirty="0">
              <a:solidFill>
                <a:srgbClr val="00B0F0"/>
              </a:solidFill>
            </a:endParaRPr>
          </a:p>
        </p:txBody>
      </p:sp>
    </p:spTree>
    <p:extLst>
      <p:ext uri="{BB962C8B-B14F-4D97-AF65-F5344CB8AC3E}">
        <p14:creationId xmlns:p14="http://schemas.microsoft.com/office/powerpoint/2010/main" val="3502434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17</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17</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5351585"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2"/>
          <a:stretch>
            <a:fillRect/>
          </a:stretch>
        </p:blipFill>
        <p:spPr>
          <a:xfrm>
            <a:off x="1359882" y="0"/>
            <a:ext cx="3563811" cy="6229097"/>
          </a:xfrm>
          <a:prstGeom prst="rect">
            <a:avLst/>
          </a:prstGeom>
        </p:spPr>
      </p:pic>
      <p:sp>
        <p:nvSpPr>
          <p:cNvPr id="12" name="Rectangle 11"/>
          <p:cNvSpPr/>
          <p:nvPr/>
        </p:nvSpPr>
        <p:spPr>
          <a:xfrm>
            <a:off x="5637859" y="247916"/>
            <a:ext cx="952502" cy="623388"/>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1.5.3</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4" name="Rectangle 13"/>
          <p:cNvSpPr/>
          <p:nvPr/>
        </p:nvSpPr>
        <p:spPr>
          <a:xfrm>
            <a:off x="6590361" y="273427"/>
            <a:ext cx="4804470"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MEASUREMENT OF TIME INTERVALS</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5637859" y="1114000"/>
            <a:ext cx="6096000" cy="3323987"/>
          </a:xfrm>
          <a:prstGeom prst="rect">
            <a:avLst/>
          </a:prstGeom>
        </p:spPr>
        <p:txBody>
          <a:bodyPr>
            <a:spAutoFit/>
          </a:bodyPr>
          <a:lstStyle/>
          <a:p>
            <a:pPr algn="just">
              <a:lnSpc>
                <a:spcPct val="150000"/>
              </a:lnSpc>
            </a:pPr>
            <a:r>
              <a:rPr lang="en-US" sz="2000" dirty="0">
                <a:latin typeface="Minion Pro"/>
              </a:rPr>
              <a:t>A clock is used to measure the time interval. An </a:t>
            </a:r>
            <a:r>
              <a:rPr lang="en-US" sz="2000" dirty="0">
                <a:solidFill>
                  <a:srgbClr val="00B0F0"/>
                </a:solidFill>
                <a:latin typeface="Minion Pro"/>
              </a:rPr>
              <a:t>atomic standard of time</a:t>
            </a:r>
            <a:r>
              <a:rPr lang="en-US" sz="2000" dirty="0">
                <a:latin typeface="Minion Pro"/>
              </a:rPr>
              <a:t>, is based on </a:t>
            </a:r>
            <a:r>
              <a:rPr lang="en-US" sz="2000" b="1" dirty="0">
                <a:solidFill>
                  <a:srgbClr val="00B0F0"/>
                </a:solidFill>
                <a:latin typeface="Minion Pro"/>
              </a:rPr>
              <a:t>the periodic vibration produced in a Cesium atom</a:t>
            </a:r>
            <a:r>
              <a:rPr lang="en-US" sz="2000" dirty="0">
                <a:latin typeface="Minion Pro"/>
              </a:rPr>
              <a:t>. Some of the clocks developed later are electric oscillators, electronic oscillators, solar clock, quartz crystal clock, atomic clock, decay of elementary particles, radioactive dating etc. </a:t>
            </a:r>
            <a:endParaRPr lang="en-IN" sz="2000" dirty="0"/>
          </a:p>
        </p:txBody>
      </p:sp>
    </p:spTree>
    <p:extLst>
      <p:ext uri="{BB962C8B-B14F-4D97-AF65-F5344CB8AC3E}">
        <p14:creationId xmlns:p14="http://schemas.microsoft.com/office/powerpoint/2010/main" val="216524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18</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18</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pic>
        <p:nvPicPr>
          <p:cNvPr id="2" name="Picture 1"/>
          <p:cNvPicPr>
            <a:picLocks noChangeAspect="1"/>
          </p:cNvPicPr>
          <p:nvPr/>
        </p:nvPicPr>
        <p:blipFill>
          <a:blip r:embed="rId2"/>
          <a:stretch>
            <a:fillRect/>
          </a:stretch>
        </p:blipFill>
        <p:spPr>
          <a:xfrm>
            <a:off x="349275" y="273427"/>
            <a:ext cx="5969463" cy="5283135"/>
          </a:xfrm>
          <a:prstGeom prst="rect">
            <a:avLst/>
          </a:prstGeom>
        </p:spPr>
      </p:pic>
      <p:sp>
        <p:nvSpPr>
          <p:cNvPr id="9" name="Rectangle 8"/>
          <p:cNvSpPr/>
          <p:nvPr/>
        </p:nvSpPr>
        <p:spPr>
          <a:xfrm>
            <a:off x="6435028" y="247916"/>
            <a:ext cx="952502" cy="623388"/>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1.6.1</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2" name="Rectangle 11"/>
          <p:cNvSpPr/>
          <p:nvPr/>
        </p:nvSpPr>
        <p:spPr>
          <a:xfrm>
            <a:off x="7387530" y="247916"/>
            <a:ext cx="4376578" cy="623388"/>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ACCURACY AND PRECISION</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pic>
        <p:nvPicPr>
          <p:cNvPr id="3" name="Picture 2"/>
          <p:cNvPicPr>
            <a:picLocks noChangeAspect="1"/>
          </p:cNvPicPr>
          <p:nvPr/>
        </p:nvPicPr>
        <p:blipFill rotWithShape="1">
          <a:blip r:embed="rId3"/>
          <a:srcRect l="4967" t="11731" r="2235"/>
          <a:stretch/>
        </p:blipFill>
        <p:spPr>
          <a:xfrm>
            <a:off x="6435028" y="871304"/>
            <a:ext cx="5523424" cy="2056202"/>
          </a:xfrm>
          <a:prstGeom prst="rect">
            <a:avLst/>
          </a:prstGeom>
        </p:spPr>
      </p:pic>
      <p:sp>
        <p:nvSpPr>
          <p:cNvPr id="4" name="Rectangle 3"/>
          <p:cNvSpPr/>
          <p:nvPr/>
        </p:nvSpPr>
        <p:spPr>
          <a:xfrm>
            <a:off x="6435028" y="2794922"/>
            <a:ext cx="5523424" cy="1754326"/>
          </a:xfrm>
          <a:prstGeom prst="rect">
            <a:avLst/>
          </a:prstGeom>
        </p:spPr>
        <p:txBody>
          <a:bodyPr wrap="square">
            <a:spAutoFit/>
          </a:bodyPr>
          <a:lstStyle/>
          <a:p>
            <a:pPr algn="just">
              <a:lnSpc>
                <a:spcPct val="150000"/>
              </a:lnSpc>
            </a:pPr>
            <a:r>
              <a:rPr lang="en-US" dirty="0">
                <a:latin typeface="Minion Pro"/>
              </a:rPr>
              <a:t>The shots are focused so as to reach the bull’s eye (midpoint), but the </a:t>
            </a:r>
            <a:r>
              <a:rPr lang="en-US" dirty="0">
                <a:solidFill>
                  <a:srgbClr val="00B0F0"/>
                </a:solidFill>
                <a:latin typeface="Minion Pro"/>
              </a:rPr>
              <a:t>arrows have reached only around this point</a:t>
            </a:r>
            <a:r>
              <a:rPr lang="en-US" dirty="0">
                <a:latin typeface="Minion Pro"/>
              </a:rPr>
              <a:t>. Hence the shots are </a:t>
            </a:r>
            <a:r>
              <a:rPr lang="en-US" dirty="0">
                <a:solidFill>
                  <a:srgbClr val="FF0000"/>
                </a:solidFill>
                <a:latin typeface="Minion Pro"/>
              </a:rPr>
              <a:t>not accurate </a:t>
            </a:r>
            <a:r>
              <a:rPr lang="en-US" dirty="0">
                <a:latin typeface="Minion Pro"/>
              </a:rPr>
              <a:t>and also </a:t>
            </a:r>
            <a:r>
              <a:rPr lang="en-US" dirty="0">
                <a:solidFill>
                  <a:srgbClr val="FF0000"/>
                </a:solidFill>
                <a:latin typeface="Minion Pro"/>
              </a:rPr>
              <a:t>not precise</a:t>
            </a:r>
            <a:r>
              <a:rPr lang="en-US" dirty="0">
                <a:latin typeface="Minion Pro"/>
              </a:rPr>
              <a:t>. </a:t>
            </a:r>
            <a:endParaRPr lang="en-IN" dirty="0"/>
          </a:p>
        </p:txBody>
      </p:sp>
      <p:sp>
        <p:nvSpPr>
          <p:cNvPr id="5" name="Rectangle 4"/>
          <p:cNvSpPr/>
          <p:nvPr/>
        </p:nvSpPr>
        <p:spPr>
          <a:xfrm>
            <a:off x="6435028" y="4539019"/>
            <a:ext cx="5523424" cy="1338828"/>
          </a:xfrm>
          <a:prstGeom prst="rect">
            <a:avLst/>
          </a:prstGeom>
        </p:spPr>
        <p:txBody>
          <a:bodyPr wrap="square">
            <a:spAutoFit/>
          </a:bodyPr>
          <a:lstStyle/>
          <a:p>
            <a:pPr algn="just">
              <a:lnSpc>
                <a:spcPct val="150000"/>
              </a:lnSpc>
            </a:pPr>
            <a:r>
              <a:rPr lang="en-US" dirty="0">
                <a:latin typeface="Minion Pro"/>
              </a:rPr>
              <a:t>All the shots are </a:t>
            </a:r>
            <a:r>
              <a:rPr lang="en-US" dirty="0">
                <a:solidFill>
                  <a:srgbClr val="FF0000"/>
                </a:solidFill>
                <a:latin typeface="Minion Pro"/>
              </a:rPr>
              <a:t>close to each other </a:t>
            </a:r>
            <a:r>
              <a:rPr lang="en-US" dirty="0">
                <a:latin typeface="Minion Pro"/>
              </a:rPr>
              <a:t>but </a:t>
            </a:r>
            <a:r>
              <a:rPr lang="en-US" dirty="0">
                <a:solidFill>
                  <a:srgbClr val="FF0000"/>
                </a:solidFill>
                <a:latin typeface="Minion Pro"/>
              </a:rPr>
              <a:t>not at the central point</a:t>
            </a:r>
            <a:r>
              <a:rPr lang="en-US" dirty="0">
                <a:latin typeface="Minion Pro"/>
              </a:rPr>
              <a:t>. Hence the shots are said </a:t>
            </a:r>
            <a:r>
              <a:rPr lang="en-US" dirty="0">
                <a:solidFill>
                  <a:srgbClr val="00B0F0"/>
                </a:solidFill>
                <a:latin typeface="Minion Pro"/>
              </a:rPr>
              <a:t>to be precise but not accurate</a:t>
            </a:r>
            <a:r>
              <a:rPr lang="en-US" dirty="0">
                <a:latin typeface="Minion Pro"/>
              </a:rPr>
              <a:t>. </a:t>
            </a:r>
            <a:endParaRPr lang="en-IN" dirty="0"/>
          </a:p>
        </p:txBody>
      </p:sp>
    </p:spTree>
    <p:extLst>
      <p:ext uri="{BB962C8B-B14F-4D97-AF65-F5344CB8AC3E}">
        <p14:creationId xmlns:p14="http://schemas.microsoft.com/office/powerpoint/2010/main" val="321494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19</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19</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426530" y="460241"/>
            <a:ext cx="5706256" cy="1477328"/>
          </a:xfrm>
          <a:prstGeom prst="rect">
            <a:avLst/>
          </a:prstGeom>
        </p:spPr>
        <p:txBody>
          <a:bodyPr wrap="square">
            <a:spAutoFit/>
          </a:bodyPr>
          <a:lstStyle/>
          <a:p>
            <a:pPr algn="just">
              <a:lnSpc>
                <a:spcPct val="150000"/>
              </a:lnSpc>
            </a:pPr>
            <a:r>
              <a:rPr lang="en-US" sz="2000" dirty="0">
                <a:latin typeface="Minion Pro"/>
              </a:rPr>
              <a:t>The shots are </a:t>
            </a:r>
            <a:r>
              <a:rPr lang="en-US" sz="2000" dirty="0">
                <a:solidFill>
                  <a:srgbClr val="00B0F0"/>
                </a:solidFill>
                <a:latin typeface="Minion Pro"/>
              </a:rPr>
              <a:t>closer and also at the central point. </a:t>
            </a:r>
            <a:r>
              <a:rPr lang="en-US" sz="2000" dirty="0">
                <a:latin typeface="Minion Pro"/>
              </a:rPr>
              <a:t>Hence the shots are </a:t>
            </a:r>
            <a:r>
              <a:rPr lang="en-US" sz="2000" b="1" dirty="0">
                <a:solidFill>
                  <a:srgbClr val="00B0F0"/>
                </a:solidFill>
                <a:latin typeface="Minion Pro"/>
              </a:rPr>
              <a:t>both precise and accurate</a:t>
            </a:r>
            <a:r>
              <a:rPr lang="en-US" sz="2000" dirty="0">
                <a:solidFill>
                  <a:srgbClr val="00B0F0"/>
                </a:solidFill>
                <a:latin typeface="Minion Pro"/>
              </a:rPr>
              <a:t>. </a:t>
            </a:r>
            <a:endParaRPr lang="en-IN" sz="2000" dirty="0">
              <a:solidFill>
                <a:srgbClr val="00B0F0"/>
              </a:solidFill>
            </a:endParaRPr>
          </a:p>
        </p:txBody>
      </p:sp>
      <p:sp>
        <p:nvSpPr>
          <p:cNvPr id="3" name="Rectangle 2"/>
          <p:cNvSpPr/>
          <p:nvPr/>
        </p:nvSpPr>
        <p:spPr>
          <a:xfrm>
            <a:off x="426530" y="1768510"/>
            <a:ext cx="5706256" cy="4247317"/>
          </a:xfrm>
          <a:prstGeom prst="rect">
            <a:avLst/>
          </a:prstGeom>
        </p:spPr>
        <p:txBody>
          <a:bodyPr wrap="square">
            <a:spAutoFit/>
          </a:bodyPr>
          <a:lstStyle/>
          <a:p>
            <a:pPr algn="just">
              <a:lnSpc>
                <a:spcPct val="150000"/>
              </a:lnSpc>
            </a:pPr>
            <a:r>
              <a:rPr lang="en-US" sz="2000" dirty="0">
                <a:latin typeface="Minion Pro"/>
              </a:rPr>
              <a:t>Let the temperature of a refrigerator repeatedly measured by a thermometer be given as 10.4</a:t>
            </a:r>
            <a:r>
              <a:rPr lang="en-US" sz="2000" baseline="30000" dirty="0">
                <a:latin typeface="Minion Pro"/>
              </a:rPr>
              <a:t>o</a:t>
            </a:r>
            <a:r>
              <a:rPr lang="en-US" sz="2000" dirty="0">
                <a:latin typeface="Minion Pro"/>
              </a:rPr>
              <a:t>C, 10.2</a:t>
            </a:r>
            <a:r>
              <a:rPr lang="en-US" sz="2000" baseline="30000" dirty="0">
                <a:latin typeface="Minion Pro"/>
              </a:rPr>
              <a:t>o</a:t>
            </a:r>
            <a:r>
              <a:rPr lang="en-US" sz="2000" dirty="0">
                <a:latin typeface="Minion Pro"/>
              </a:rPr>
              <a:t>C, 10.3</a:t>
            </a:r>
            <a:r>
              <a:rPr lang="en-US" sz="2000" baseline="30000" dirty="0">
                <a:latin typeface="Minion Pro"/>
              </a:rPr>
              <a:t>o</a:t>
            </a:r>
            <a:r>
              <a:rPr lang="en-US" sz="2000" dirty="0">
                <a:latin typeface="Minion Pro"/>
              </a:rPr>
              <a:t>C, 10.1</a:t>
            </a:r>
            <a:r>
              <a:rPr lang="en-US" sz="2000" baseline="30000" dirty="0">
                <a:latin typeface="Minion Pro"/>
              </a:rPr>
              <a:t>o</a:t>
            </a:r>
            <a:r>
              <a:rPr lang="en-US" sz="2000" dirty="0">
                <a:latin typeface="Minion Pro"/>
              </a:rPr>
              <a:t>C, 10.2</a:t>
            </a:r>
            <a:r>
              <a:rPr lang="en-US" sz="2000" baseline="30000" dirty="0">
                <a:latin typeface="Minion Pro"/>
              </a:rPr>
              <a:t>o</a:t>
            </a:r>
            <a:r>
              <a:rPr lang="en-US" sz="2000" dirty="0">
                <a:latin typeface="Minion Pro"/>
              </a:rPr>
              <a:t>C, 10.1</a:t>
            </a:r>
            <a:r>
              <a:rPr lang="en-US" sz="2000" baseline="30000" dirty="0">
                <a:latin typeface="Minion Pro"/>
              </a:rPr>
              <a:t>o</a:t>
            </a:r>
            <a:r>
              <a:rPr lang="en-US" sz="2000" dirty="0">
                <a:latin typeface="Minion Pro"/>
              </a:rPr>
              <a:t>C, 10.1</a:t>
            </a:r>
            <a:r>
              <a:rPr lang="en-US" sz="2000" baseline="30000" dirty="0">
                <a:latin typeface="Minion Pro"/>
              </a:rPr>
              <a:t>o</a:t>
            </a:r>
            <a:r>
              <a:rPr lang="en-US" sz="2000" dirty="0">
                <a:latin typeface="Minion Pro"/>
              </a:rPr>
              <a:t>C, 10.1</a:t>
            </a:r>
            <a:r>
              <a:rPr lang="en-US" sz="2000" baseline="30000" dirty="0">
                <a:latin typeface="Minion Pro"/>
              </a:rPr>
              <a:t>o</a:t>
            </a:r>
            <a:r>
              <a:rPr lang="en-US" sz="2000" dirty="0">
                <a:latin typeface="Minion Pro"/>
              </a:rPr>
              <a:t>C. However, if the real temperature inside the refrigerator is 9</a:t>
            </a:r>
            <a:r>
              <a:rPr lang="en-US" sz="2000" baseline="30000" dirty="0">
                <a:latin typeface="Minion Pro"/>
              </a:rPr>
              <a:t>o</a:t>
            </a:r>
            <a:r>
              <a:rPr lang="en-US" sz="2000" dirty="0">
                <a:latin typeface="Minion Pro"/>
              </a:rPr>
              <a:t>C, we say that the </a:t>
            </a:r>
            <a:r>
              <a:rPr lang="en-US" sz="2000" dirty="0">
                <a:solidFill>
                  <a:srgbClr val="FF0000"/>
                </a:solidFill>
                <a:latin typeface="Minion Pro"/>
              </a:rPr>
              <a:t>thermometer is not accurate </a:t>
            </a:r>
            <a:r>
              <a:rPr lang="en-US" sz="2000" dirty="0">
                <a:latin typeface="Minion Pro"/>
              </a:rPr>
              <a:t>(it is almost one degree off the true value), but since all the measured values are close to 10</a:t>
            </a:r>
            <a:r>
              <a:rPr lang="en-US" sz="2000" baseline="30000" dirty="0">
                <a:latin typeface="Minion Pro"/>
              </a:rPr>
              <a:t>o</a:t>
            </a:r>
            <a:r>
              <a:rPr lang="en-US" sz="2000" dirty="0">
                <a:latin typeface="Minion Pro"/>
              </a:rPr>
              <a:t>C, hence it is precise. </a:t>
            </a:r>
            <a:endParaRPr lang="en-IN" sz="2000" dirty="0"/>
          </a:p>
        </p:txBody>
      </p:sp>
      <p:sp>
        <p:nvSpPr>
          <p:cNvPr id="4" name="Rectangle 3"/>
          <p:cNvSpPr/>
          <p:nvPr/>
        </p:nvSpPr>
        <p:spPr>
          <a:xfrm>
            <a:off x="6504693" y="219042"/>
            <a:ext cx="5428409" cy="6044283"/>
          </a:xfrm>
          <a:prstGeom prst="rect">
            <a:avLst/>
          </a:prstGeom>
        </p:spPr>
        <p:txBody>
          <a:bodyPr wrap="square">
            <a:spAutoFit/>
          </a:bodyPr>
          <a:lstStyle/>
          <a:p>
            <a:pPr algn="just">
              <a:lnSpc>
                <a:spcPct val="150000"/>
              </a:lnSpc>
            </a:pPr>
            <a:r>
              <a:rPr lang="en-IN" sz="2000" b="1" dirty="0">
                <a:solidFill>
                  <a:srgbClr val="00B0F0"/>
                </a:solidFill>
                <a:latin typeface="Minion Pro"/>
              </a:rPr>
              <a:t>A numerical example </a:t>
            </a:r>
            <a:endParaRPr lang="en-IN" sz="2000" dirty="0">
              <a:solidFill>
                <a:srgbClr val="00B0F0"/>
              </a:solidFill>
              <a:latin typeface="Minion Pro"/>
            </a:endParaRPr>
          </a:p>
          <a:p>
            <a:pPr algn="just">
              <a:lnSpc>
                <a:spcPct val="150000"/>
              </a:lnSpc>
            </a:pPr>
            <a:r>
              <a:rPr lang="en-US" sz="2000" dirty="0">
                <a:latin typeface="Minion Pro"/>
              </a:rPr>
              <a:t>The true value of a certain length is nearly 5.678 cm. In one experiment, using a measuring instrument of resolution 0.1 cm, the measured value is found to be </a:t>
            </a:r>
            <a:r>
              <a:rPr lang="en-US" sz="2000" dirty="0">
                <a:solidFill>
                  <a:srgbClr val="00B0F0"/>
                </a:solidFill>
                <a:latin typeface="Minion Pro"/>
              </a:rPr>
              <a:t>5.5 cm. </a:t>
            </a:r>
            <a:r>
              <a:rPr lang="en-US" sz="2000" dirty="0">
                <a:latin typeface="Minion Pro"/>
              </a:rPr>
              <a:t>In another experiment using a measuring instrument of greater resolution, say 0.01 cm, the </a:t>
            </a:r>
            <a:r>
              <a:rPr lang="en-US" sz="2000" dirty="0">
                <a:solidFill>
                  <a:srgbClr val="00B0F0"/>
                </a:solidFill>
                <a:latin typeface="Minion Pro"/>
              </a:rPr>
              <a:t>length is found to be 5.38 cm</a:t>
            </a:r>
            <a:r>
              <a:rPr lang="en-US" sz="2000" dirty="0">
                <a:latin typeface="Minion Pro"/>
              </a:rPr>
              <a:t>. We find that the </a:t>
            </a:r>
            <a:r>
              <a:rPr lang="en-US" sz="2000" dirty="0">
                <a:solidFill>
                  <a:srgbClr val="00B0F0"/>
                </a:solidFill>
                <a:latin typeface="Minion Pro"/>
              </a:rPr>
              <a:t>first measurement is more accurate </a:t>
            </a:r>
            <a:r>
              <a:rPr lang="en-US" sz="2000" dirty="0">
                <a:latin typeface="Minion Pro"/>
              </a:rPr>
              <a:t>as it is closer to the true value, but it has lesser precision. On the contrary, the second measurement is </a:t>
            </a:r>
            <a:r>
              <a:rPr lang="en-US" sz="2000" dirty="0">
                <a:solidFill>
                  <a:srgbClr val="00B0F0"/>
                </a:solidFill>
                <a:latin typeface="Minion Pro"/>
              </a:rPr>
              <a:t>less accurate, but it is more precise. </a:t>
            </a:r>
            <a:endParaRPr lang="en-IN" sz="2000" dirty="0">
              <a:solidFill>
                <a:srgbClr val="00B0F0"/>
              </a:solidFill>
            </a:endParaRPr>
          </a:p>
        </p:txBody>
      </p:sp>
    </p:spTree>
    <p:extLst>
      <p:ext uri="{BB962C8B-B14F-4D97-AF65-F5344CB8AC3E}">
        <p14:creationId xmlns:p14="http://schemas.microsoft.com/office/powerpoint/2010/main" val="3403062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2</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2</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2" name="Rectangle 1"/>
          <p:cNvSpPr/>
          <p:nvPr/>
        </p:nvSpPr>
        <p:spPr>
          <a:xfrm>
            <a:off x="1739731" y="387620"/>
            <a:ext cx="3417297" cy="630942"/>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solidFill>
                  <a:schemeClr val="bg1"/>
                </a:solidFill>
                <a:latin typeface="Minion Pro"/>
                <a:ea typeface="Malgun Gothic" panose="020B0503020000020004" pitchFamily="34" charset="-127"/>
              </a:rPr>
              <a:t>Learning Objectives: </a:t>
            </a:r>
            <a:endParaRPr lang="en-IN" sz="2400" b="1" dirty="0">
              <a:solidFill>
                <a:schemeClr val="bg1"/>
              </a:solidFill>
              <a:latin typeface="Minion Pro"/>
              <a:ea typeface="Malgun Gothic" panose="020B0503020000020004" pitchFamily="34" charset="-127"/>
              <a:cs typeface="Arial" panose="020B0604020202020204" pitchFamily="34" charset="0"/>
            </a:endParaRPr>
          </a:p>
        </p:txBody>
      </p:sp>
      <p:pic>
        <p:nvPicPr>
          <p:cNvPr id="19" name="Picture 18"/>
          <p:cNvPicPr>
            <a:picLocks noChangeAspect="1"/>
          </p:cNvPicPr>
          <p:nvPr/>
        </p:nvPicPr>
        <p:blipFill rotWithShape="1">
          <a:blip r:embed="rId2">
            <a:biLevel thresh="75000"/>
          </a:blip>
          <a:srcRect t="2004" b="4744"/>
          <a:stretch/>
        </p:blipFill>
        <p:spPr>
          <a:xfrm>
            <a:off x="334239" y="2817710"/>
            <a:ext cx="1405492" cy="1371599"/>
          </a:xfrm>
          <a:prstGeom prst="rect">
            <a:avLst/>
          </a:prstGeom>
        </p:spPr>
      </p:pic>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sp>
        <p:nvSpPr>
          <p:cNvPr id="4" name="Rectangle 3"/>
          <p:cNvSpPr/>
          <p:nvPr/>
        </p:nvSpPr>
        <p:spPr>
          <a:xfrm>
            <a:off x="1739731" y="1186411"/>
            <a:ext cx="10307725" cy="4708981"/>
          </a:xfrm>
          <a:prstGeom prst="rect">
            <a:avLst/>
          </a:prstGeom>
        </p:spPr>
        <p:txBody>
          <a:bodyPr wrap="square">
            <a:spAutoFit/>
          </a:bodyPr>
          <a:lstStyle/>
          <a:p>
            <a:pPr>
              <a:lnSpc>
                <a:spcPct val="150000"/>
              </a:lnSpc>
            </a:pPr>
            <a:r>
              <a:rPr lang="en-US" sz="2500" b="1" dirty="0">
                <a:solidFill>
                  <a:schemeClr val="accent2"/>
                </a:solidFill>
                <a:latin typeface="Minion Pro"/>
                <a:ea typeface="Malgun Gothic" panose="020B0503020000020004" pitchFamily="34" charset="-127"/>
              </a:rPr>
              <a:t>In this unit, the student is exposed to </a:t>
            </a:r>
          </a:p>
          <a:p>
            <a:pPr marL="342900" indent="-342900">
              <a:lnSpc>
                <a:spcPct val="150000"/>
              </a:lnSpc>
              <a:buFont typeface="Wingdings" panose="05000000000000000000" pitchFamily="2" charset="2"/>
              <a:buChar char="q"/>
            </a:pPr>
            <a:r>
              <a:rPr lang="en-US" sz="2500" dirty="0">
                <a:latin typeface="Minion Pro"/>
                <a:ea typeface="Malgun Gothic" panose="020B0503020000020004" pitchFamily="34" charset="-127"/>
              </a:rPr>
              <a:t>Excitement generated by the discoveries in Physics. </a:t>
            </a:r>
          </a:p>
          <a:p>
            <a:pPr marL="342900" indent="-342900">
              <a:lnSpc>
                <a:spcPct val="150000"/>
              </a:lnSpc>
              <a:buFont typeface="Wingdings" panose="05000000000000000000" pitchFamily="2" charset="2"/>
              <a:buChar char="q"/>
            </a:pPr>
            <a:r>
              <a:rPr lang="en-US" sz="2500" dirty="0">
                <a:latin typeface="Minion Pro"/>
                <a:ea typeface="Malgun Gothic" panose="020B0503020000020004" pitchFamily="34" charset="-127"/>
              </a:rPr>
              <a:t>An understanding of physical quantities of importance. </a:t>
            </a:r>
          </a:p>
          <a:p>
            <a:pPr marL="342900" indent="-342900">
              <a:lnSpc>
                <a:spcPct val="150000"/>
              </a:lnSpc>
              <a:buFont typeface="Wingdings" panose="05000000000000000000" pitchFamily="2" charset="2"/>
              <a:buChar char="q"/>
            </a:pPr>
            <a:r>
              <a:rPr lang="en-IN" sz="2500" dirty="0">
                <a:latin typeface="Minion Pro"/>
                <a:ea typeface="Malgun Gothic" panose="020B0503020000020004" pitchFamily="34" charset="-127"/>
              </a:rPr>
              <a:t>Different system of units. </a:t>
            </a:r>
          </a:p>
          <a:p>
            <a:pPr marL="342900" indent="-342900">
              <a:lnSpc>
                <a:spcPct val="150000"/>
              </a:lnSpc>
              <a:buFont typeface="Wingdings" panose="05000000000000000000" pitchFamily="2" charset="2"/>
              <a:buChar char="q"/>
            </a:pPr>
            <a:r>
              <a:rPr lang="en-US" sz="2500" dirty="0">
                <a:latin typeface="Minion Pro"/>
                <a:ea typeface="Malgun Gothic" panose="020B0503020000020004" pitchFamily="34" charset="-127"/>
              </a:rPr>
              <a:t>An understanding of errors and corrections in physics measurements. </a:t>
            </a:r>
          </a:p>
          <a:p>
            <a:pPr marL="342900" indent="-342900">
              <a:lnSpc>
                <a:spcPct val="150000"/>
              </a:lnSpc>
              <a:buFont typeface="Wingdings" panose="05000000000000000000" pitchFamily="2" charset="2"/>
              <a:buChar char="q"/>
            </a:pPr>
            <a:r>
              <a:rPr lang="en-US" sz="2500" dirty="0">
                <a:latin typeface="Minion Pro"/>
                <a:ea typeface="Malgun Gothic" panose="020B0503020000020004" pitchFamily="34" charset="-127"/>
              </a:rPr>
              <a:t>The importance of significant figures. </a:t>
            </a:r>
          </a:p>
          <a:p>
            <a:pPr marL="342900" indent="-342900">
              <a:lnSpc>
                <a:spcPct val="150000"/>
              </a:lnSpc>
              <a:buFont typeface="Wingdings" panose="05000000000000000000" pitchFamily="2" charset="2"/>
              <a:buChar char="q"/>
            </a:pPr>
            <a:r>
              <a:rPr lang="en-US" sz="2500" dirty="0">
                <a:latin typeface="Minion Pro"/>
                <a:ea typeface="Malgun Gothic" panose="020B0503020000020004" pitchFamily="34" charset="-127"/>
              </a:rPr>
              <a:t>Usage of dimensions to check the homogeneity of physical quantities. </a:t>
            </a:r>
          </a:p>
        </p:txBody>
      </p:sp>
    </p:spTree>
    <p:extLst>
      <p:ext uri="{BB962C8B-B14F-4D97-AF65-F5344CB8AC3E}">
        <p14:creationId xmlns:p14="http://schemas.microsoft.com/office/powerpoint/2010/main" val="858702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bg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bg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bg1"/>
                </a:solidFill>
                <a:latin typeface="Franklin Gothic Book" panose="020B0503020102020204" pitchFamily="34" charset="0"/>
                <a:cs typeface="DokChampa" panose="020B0604020202020204" pitchFamily="34" charset="-34"/>
              </a:rPr>
              <a:pPr algn="ctr"/>
              <a:t>20</a:t>
            </a:fld>
            <a:endParaRPr lang="en-US" sz="1300" dirty="0">
              <a:solidFill>
                <a:schemeClr val="bg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20</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2" name="Title 1">
            <a:extLst>
              <a:ext uri="{FF2B5EF4-FFF2-40B4-BE49-F238E27FC236}">
                <a16:creationId xmlns:a16="http://schemas.microsoft.com/office/drawing/2014/main" id="{7862F44A-271F-8ADB-2E4A-66220E7203E8}"/>
              </a:ext>
            </a:extLst>
          </p:cNvPr>
          <p:cNvSpPr txBox="1">
            <a:spLocks/>
          </p:cNvSpPr>
          <p:nvPr/>
        </p:nvSpPr>
        <p:spPr>
          <a:xfrm>
            <a:off x="3569905" y="2716463"/>
            <a:ext cx="5172641" cy="118584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Franklin Gothic Demi" panose="020B0703020102020204" pitchFamily="34" charset="0"/>
                <a:cs typeface="Arial" panose="020B0604020202020204" pitchFamily="34" charset="0"/>
              </a:rPr>
              <a:t>Thank you </a:t>
            </a:r>
            <a:r>
              <a:rPr lang="en-US" b="1" dirty="0">
                <a:solidFill>
                  <a:schemeClr val="bg1"/>
                </a:solidFill>
                <a:latin typeface="Times New Roman" panose="02020603050405020304" pitchFamily="18" charset="0"/>
                <a:cs typeface="Times New Roman" panose="02020603050405020304" pitchFamily="18" charset="0"/>
              </a:rPr>
              <a:t>!</a:t>
            </a:r>
          </a:p>
        </p:txBody>
      </p:sp>
      <p:sp>
        <p:nvSpPr>
          <p:cNvPr id="9" name="Footer Placeholder 3"/>
          <p:cNvSpPr>
            <a:spLocks noGrp="1"/>
          </p:cNvSpPr>
          <p:nvPr>
            <p:ph type="ftr" sz="quarter" idx="11"/>
          </p:nvPr>
        </p:nvSpPr>
        <p:spPr>
          <a:xfrm>
            <a:off x="4258602" y="6225575"/>
            <a:ext cx="4630874" cy="365125"/>
          </a:xfrm>
        </p:spPr>
        <p:txBody>
          <a:bodyPr/>
          <a:lstStyle/>
          <a:p>
            <a:r>
              <a:rPr lang="en-US" sz="1300" dirty="0">
                <a:solidFill>
                  <a:schemeClr val="bg1"/>
                </a:solidFill>
                <a:latin typeface="Franklin Gothic Book" panose="020B0503020102020204" pitchFamily="34" charset="0"/>
                <a:cs typeface="DokChampa" panose="020B0604020202020204" pitchFamily="34" charset="-34"/>
              </a:rPr>
              <a:t>Nature of  Physical World &amp; Measurement – Hr. Sec.  First Year</a:t>
            </a:r>
          </a:p>
        </p:txBody>
      </p:sp>
    </p:spTree>
    <p:extLst>
      <p:ext uri="{BB962C8B-B14F-4D97-AF65-F5344CB8AC3E}">
        <p14:creationId xmlns:p14="http://schemas.microsoft.com/office/powerpoint/2010/main" val="236889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3</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28575">
            <a:solidFill>
              <a:srgbClr val="0070C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381000" y="273427"/>
            <a:ext cx="952501" cy="623388"/>
          </a:xfrm>
          <a:prstGeom prst="rect">
            <a:avLst/>
          </a:pr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1.4</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4" name="Rectangle 13"/>
          <p:cNvSpPr/>
          <p:nvPr/>
        </p:nvSpPr>
        <p:spPr>
          <a:xfrm>
            <a:off x="1333501" y="273427"/>
            <a:ext cx="4838699" cy="623388"/>
          </a:xfrm>
          <a:prstGeom prst="rect">
            <a:avLst/>
          </a:prstGeom>
          <a:solidFill>
            <a:schemeClr val="accent6">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MEASUREMENT </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4" name="Rectangle 3"/>
          <p:cNvSpPr/>
          <p:nvPr/>
        </p:nvSpPr>
        <p:spPr>
          <a:xfrm>
            <a:off x="381000" y="1123475"/>
            <a:ext cx="5745670" cy="1015663"/>
          </a:xfrm>
          <a:prstGeom prst="rect">
            <a:avLst/>
          </a:prstGeom>
        </p:spPr>
        <p:txBody>
          <a:bodyPr wrap="square">
            <a:spAutoFit/>
          </a:bodyPr>
          <a:lstStyle/>
          <a:p>
            <a:pPr algn="just">
              <a:lnSpc>
                <a:spcPct val="150000"/>
              </a:lnSpc>
            </a:pPr>
            <a:r>
              <a:rPr lang="en-US" sz="2000" dirty="0">
                <a:latin typeface="Minion Pro"/>
              </a:rPr>
              <a:t>The </a:t>
            </a:r>
            <a:r>
              <a:rPr lang="en-US" sz="2000" b="1" dirty="0">
                <a:solidFill>
                  <a:srgbClr val="0070C0"/>
                </a:solidFill>
                <a:latin typeface="Minion Pro"/>
              </a:rPr>
              <a:t>comparison of any physical quantity </a:t>
            </a:r>
            <a:r>
              <a:rPr lang="en-US" sz="2000" dirty="0">
                <a:latin typeface="Minion Pro"/>
              </a:rPr>
              <a:t>with its standard unit is known as measurement. </a:t>
            </a:r>
            <a:endParaRPr lang="en-IN" sz="2000" dirty="0"/>
          </a:p>
        </p:txBody>
      </p:sp>
      <p:sp>
        <p:nvSpPr>
          <p:cNvPr id="5" name="Rectangle 4"/>
          <p:cNvSpPr/>
          <p:nvPr/>
        </p:nvSpPr>
        <p:spPr>
          <a:xfrm>
            <a:off x="381000" y="2199764"/>
            <a:ext cx="5745670" cy="2862322"/>
          </a:xfrm>
          <a:prstGeom prst="rect">
            <a:avLst/>
          </a:prstGeom>
        </p:spPr>
        <p:txBody>
          <a:bodyPr wrap="square">
            <a:spAutoFit/>
          </a:bodyPr>
          <a:lstStyle/>
          <a:p>
            <a:pPr algn="just">
              <a:lnSpc>
                <a:spcPct val="150000"/>
              </a:lnSpc>
            </a:pPr>
            <a:r>
              <a:rPr lang="en-US" sz="2000" dirty="0">
                <a:latin typeface="Minion Pro"/>
              </a:rPr>
              <a:t>Measurement is the basis of all scientific studies and experimentation. It plays an </a:t>
            </a:r>
            <a:r>
              <a:rPr lang="en-US" sz="2000" b="1" dirty="0">
                <a:solidFill>
                  <a:srgbClr val="00B0F0"/>
                </a:solidFill>
                <a:latin typeface="Minion Pro"/>
              </a:rPr>
              <a:t>important role in our daily life. Physics is a quantitative science </a:t>
            </a:r>
            <a:r>
              <a:rPr lang="en-US" sz="2000" dirty="0">
                <a:latin typeface="Minion Pro"/>
              </a:rPr>
              <a:t>and physicists always deal with numbers which are the measurement of physical quantities. </a:t>
            </a:r>
            <a:endParaRPr lang="en-IN" sz="2000" dirty="0"/>
          </a:p>
        </p:txBody>
      </p:sp>
      <p:sp>
        <p:nvSpPr>
          <p:cNvPr id="16" name="Rectangle 15"/>
          <p:cNvSpPr/>
          <p:nvPr/>
        </p:nvSpPr>
        <p:spPr>
          <a:xfrm>
            <a:off x="6510809" y="273427"/>
            <a:ext cx="952502" cy="623388"/>
          </a:xfrm>
          <a:prstGeom prst="rect">
            <a:avLst/>
          </a:pr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1.4.1</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7" name="Rectangle 16"/>
          <p:cNvSpPr/>
          <p:nvPr/>
        </p:nvSpPr>
        <p:spPr>
          <a:xfrm>
            <a:off x="7463311" y="273427"/>
            <a:ext cx="3886198" cy="623388"/>
          </a:xfrm>
          <a:prstGeom prst="rect">
            <a:avLst/>
          </a:prstGeom>
          <a:solidFill>
            <a:schemeClr val="accent6">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PHYSICAL QUANTITY</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7" name="Rectangle 6"/>
          <p:cNvSpPr/>
          <p:nvPr/>
        </p:nvSpPr>
        <p:spPr>
          <a:xfrm>
            <a:off x="6358410" y="1123475"/>
            <a:ext cx="5270264" cy="2350965"/>
          </a:xfrm>
          <a:prstGeom prst="rect">
            <a:avLst/>
          </a:prstGeom>
        </p:spPr>
        <p:txBody>
          <a:bodyPr wrap="square">
            <a:spAutoFit/>
          </a:bodyPr>
          <a:lstStyle/>
          <a:p>
            <a:pPr algn="just">
              <a:lnSpc>
                <a:spcPct val="150000"/>
              </a:lnSpc>
            </a:pPr>
            <a:r>
              <a:rPr lang="en-US" sz="2000" dirty="0">
                <a:latin typeface="Minion Pro"/>
              </a:rPr>
              <a:t>Quantities that can be measured, and in terms of which, laws of physics are described are called physical quantities. </a:t>
            </a:r>
            <a:r>
              <a:rPr lang="en-US" sz="2000" b="1" dirty="0">
                <a:solidFill>
                  <a:srgbClr val="00B0F0"/>
                </a:solidFill>
                <a:latin typeface="Minion Pro"/>
              </a:rPr>
              <a:t>Examples are length, mass, time, force, energy, etc. </a:t>
            </a:r>
            <a:endParaRPr lang="en-IN" sz="2000" b="1" dirty="0">
              <a:solidFill>
                <a:srgbClr val="00B0F0"/>
              </a:solidFill>
            </a:endParaRPr>
          </a:p>
        </p:txBody>
      </p:sp>
    </p:spTree>
    <p:extLst>
      <p:ext uri="{BB962C8B-B14F-4D97-AF65-F5344CB8AC3E}">
        <p14:creationId xmlns:p14="http://schemas.microsoft.com/office/powerpoint/2010/main" val="2462470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4</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4</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28575">
            <a:solidFill>
              <a:srgbClr val="0070C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381000" y="273427"/>
            <a:ext cx="1202977" cy="623388"/>
          </a:xfrm>
          <a:prstGeom prst="rect">
            <a:avLst/>
          </a:prstGeom>
          <a:solidFill>
            <a:schemeClr val="accent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1.4.2</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4" name="Rectangle 13"/>
          <p:cNvSpPr/>
          <p:nvPr/>
        </p:nvSpPr>
        <p:spPr>
          <a:xfrm>
            <a:off x="1583977" y="273427"/>
            <a:ext cx="4588223" cy="623388"/>
          </a:xfrm>
          <a:prstGeom prst="rect">
            <a:avLst/>
          </a:prstGeom>
          <a:solidFill>
            <a:schemeClr val="accent6">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TYPES OF PHYSICAL QUANTITIES </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16" name="Rectangle 15"/>
          <p:cNvSpPr/>
          <p:nvPr/>
        </p:nvSpPr>
        <p:spPr>
          <a:xfrm>
            <a:off x="6510809" y="273427"/>
            <a:ext cx="952502" cy="623388"/>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1.4.3</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7" name="Rectangle 16"/>
          <p:cNvSpPr/>
          <p:nvPr/>
        </p:nvSpPr>
        <p:spPr>
          <a:xfrm>
            <a:off x="7463311" y="273427"/>
            <a:ext cx="3886198"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UNIT &amp; TYPES</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340859" y="985174"/>
            <a:ext cx="5700140" cy="2400657"/>
          </a:xfrm>
          <a:prstGeom prst="rect">
            <a:avLst/>
          </a:prstGeom>
        </p:spPr>
        <p:txBody>
          <a:bodyPr wrap="square">
            <a:spAutoFit/>
          </a:bodyPr>
          <a:lstStyle/>
          <a:p>
            <a:pPr algn="just">
              <a:lnSpc>
                <a:spcPct val="150000"/>
              </a:lnSpc>
            </a:pPr>
            <a:r>
              <a:rPr lang="en-US" sz="2000" b="1" i="1" dirty="0">
                <a:solidFill>
                  <a:srgbClr val="00B0F0"/>
                </a:solidFill>
                <a:latin typeface="Minion Pro"/>
              </a:rPr>
              <a:t>Fundamental or base quantities </a:t>
            </a:r>
            <a:r>
              <a:rPr lang="en-US" sz="2000" i="1" dirty="0">
                <a:latin typeface="Minion Pro"/>
              </a:rPr>
              <a:t>are quantities which </a:t>
            </a:r>
            <a:r>
              <a:rPr lang="en-US" sz="2000" b="1" i="1" dirty="0">
                <a:solidFill>
                  <a:schemeClr val="accent2"/>
                </a:solidFill>
                <a:latin typeface="Minion Pro"/>
              </a:rPr>
              <a:t>cannot be expressed in terms of any other physical quantities.</a:t>
            </a:r>
            <a:r>
              <a:rPr lang="en-US" sz="2000" i="1" dirty="0">
                <a:latin typeface="Minion Pro"/>
              </a:rPr>
              <a:t> </a:t>
            </a:r>
            <a:r>
              <a:rPr lang="en-US" sz="2000" dirty="0">
                <a:latin typeface="Minion Pro"/>
              </a:rPr>
              <a:t>These are length, mass, time, electric current, temperature, luminous intensity and amount of substance. </a:t>
            </a:r>
            <a:endParaRPr lang="en-IN" sz="2000" dirty="0"/>
          </a:p>
        </p:txBody>
      </p:sp>
      <p:sp>
        <p:nvSpPr>
          <p:cNvPr id="3" name="Rectangle 2"/>
          <p:cNvSpPr/>
          <p:nvPr/>
        </p:nvSpPr>
        <p:spPr>
          <a:xfrm>
            <a:off x="358073" y="3791767"/>
            <a:ext cx="5745670" cy="1938992"/>
          </a:xfrm>
          <a:prstGeom prst="rect">
            <a:avLst/>
          </a:prstGeom>
        </p:spPr>
        <p:txBody>
          <a:bodyPr wrap="square">
            <a:spAutoFit/>
          </a:bodyPr>
          <a:lstStyle/>
          <a:p>
            <a:pPr algn="just">
              <a:lnSpc>
                <a:spcPct val="150000"/>
              </a:lnSpc>
            </a:pPr>
            <a:r>
              <a:rPr lang="en-US" sz="2000" b="1" i="1" dirty="0">
                <a:solidFill>
                  <a:srgbClr val="00B0F0"/>
                </a:solidFill>
                <a:latin typeface="Minion Pro"/>
              </a:rPr>
              <a:t>Quantities that can be expressed in terms of fundamental quantities</a:t>
            </a:r>
            <a:r>
              <a:rPr lang="en-US" sz="2000" i="1" dirty="0">
                <a:latin typeface="Minion Pro"/>
              </a:rPr>
              <a:t> are called derived quantities. </a:t>
            </a:r>
            <a:r>
              <a:rPr lang="en-US" sz="2000" dirty="0">
                <a:latin typeface="Minion Pro"/>
              </a:rPr>
              <a:t>For example, area, volume, velocity, acceleration, force, etc. </a:t>
            </a:r>
            <a:endParaRPr lang="en-IN" sz="2000" dirty="0"/>
          </a:p>
        </p:txBody>
      </p:sp>
      <p:sp>
        <p:nvSpPr>
          <p:cNvPr id="9" name="Rectangle 8"/>
          <p:cNvSpPr/>
          <p:nvPr/>
        </p:nvSpPr>
        <p:spPr>
          <a:xfrm>
            <a:off x="6452938" y="985174"/>
            <a:ext cx="5509844" cy="2812629"/>
          </a:xfrm>
          <a:prstGeom prst="rect">
            <a:avLst/>
          </a:prstGeom>
        </p:spPr>
        <p:txBody>
          <a:bodyPr wrap="square">
            <a:spAutoFit/>
          </a:bodyPr>
          <a:lstStyle/>
          <a:p>
            <a:pPr algn="just">
              <a:lnSpc>
                <a:spcPct val="150000"/>
              </a:lnSpc>
            </a:pPr>
            <a:r>
              <a:rPr lang="en-US" sz="2000" dirty="0">
                <a:latin typeface="Minion Pro"/>
              </a:rPr>
              <a:t>To measure a quantity, we always compare it with some reference standard. For example, when we state that a rope is 10 meter long, it is to say that it is 10 times as long as an object whose length is defined as 1 </a:t>
            </a:r>
            <a:r>
              <a:rPr lang="en-US" sz="2000" dirty="0" err="1">
                <a:latin typeface="Minion Pro"/>
              </a:rPr>
              <a:t>metre</a:t>
            </a:r>
            <a:r>
              <a:rPr lang="en-US" sz="2000" dirty="0">
                <a:latin typeface="Minion Pro"/>
              </a:rPr>
              <a:t>. Such a standard is known as the </a:t>
            </a:r>
            <a:r>
              <a:rPr lang="en-US" sz="2000" b="1" dirty="0">
                <a:solidFill>
                  <a:srgbClr val="00B0F0"/>
                </a:solidFill>
                <a:latin typeface="Minion Pro"/>
              </a:rPr>
              <a:t>unit of the quantity. </a:t>
            </a:r>
            <a:endParaRPr lang="en-IN" sz="2000" b="1" dirty="0">
              <a:solidFill>
                <a:srgbClr val="00B0F0"/>
              </a:solidFill>
            </a:endParaRPr>
          </a:p>
        </p:txBody>
      </p:sp>
      <p:sp>
        <p:nvSpPr>
          <p:cNvPr id="18" name="Rectangle 17"/>
          <p:cNvSpPr/>
          <p:nvPr/>
        </p:nvSpPr>
        <p:spPr>
          <a:xfrm>
            <a:off x="6452938" y="4047445"/>
            <a:ext cx="5429046" cy="1477328"/>
          </a:xfrm>
          <a:prstGeom prst="rect">
            <a:avLst/>
          </a:prstGeom>
          <a:solidFill>
            <a:schemeClr val="accent2">
              <a:lumMod val="50000"/>
            </a:schemeClr>
          </a:solidFill>
        </p:spPr>
        <p:txBody>
          <a:bodyPr wrap="square">
            <a:spAutoFit/>
          </a:bodyPr>
          <a:lstStyle/>
          <a:p>
            <a:pPr algn="just">
              <a:lnSpc>
                <a:spcPct val="150000"/>
              </a:lnSpc>
            </a:pPr>
            <a:r>
              <a:rPr lang="en-US" sz="2000" i="1" dirty="0">
                <a:solidFill>
                  <a:schemeClr val="bg1"/>
                </a:solidFill>
                <a:latin typeface="Minion Pro"/>
              </a:rPr>
              <a:t>An arbitrarily chosen standard of measurement of a quantity, which is accepted internationally is called unit of the quantity </a:t>
            </a:r>
            <a:endParaRPr lang="en-IN" sz="2000" dirty="0">
              <a:solidFill>
                <a:schemeClr val="bg1"/>
              </a:solidFill>
            </a:endParaRPr>
          </a:p>
        </p:txBody>
      </p:sp>
    </p:spTree>
    <p:extLst>
      <p:ext uri="{BB962C8B-B14F-4D97-AF65-F5344CB8AC3E}">
        <p14:creationId xmlns:p14="http://schemas.microsoft.com/office/powerpoint/2010/main" val="939118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5</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5</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28575">
            <a:solidFill>
              <a:srgbClr val="0070C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6510809" y="594029"/>
            <a:ext cx="952502" cy="817940"/>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1.4.4</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7" name="Rectangle 16"/>
          <p:cNvSpPr/>
          <p:nvPr/>
        </p:nvSpPr>
        <p:spPr>
          <a:xfrm>
            <a:off x="7463311" y="594029"/>
            <a:ext cx="3886198" cy="817940"/>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DIFFERENT TYPES OF MEASUREMENT SYSTEMS</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4" name="Rectangle 3"/>
          <p:cNvSpPr/>
          <p:nvPr/>
        </p:nvSpPr>
        <p:spPr>
          <a:xfrm>
            <a:off x="318775" y="1217417"/>
            <a:ext cx="5677579" cy="2862322"/>
          </a:xfrm>
          <a:prstGeom prst="rect">
            <a:avLst/>
          </a:prstGeom>
        </p:spPr>
        <p:txBody>
          <a:bodyPr wrap="square">
            <a:spAutoFit/>
          </a:bodyPr>
          <a:lstStyle/>
          <a:p>
            <a:pPr algn="just">
              <a:lnSpc>
                <a:spcPct val="150000"/>
              </a:lnSpc>
            </a:pPr>
            <a:r>
              <a:rPr lang="en-US" sz="2000" dirty="0">
                <a:latin typeface="Minion Pro"/>
              </a:rPr>
              <a:t>The units in which the fundamental quantities are measured are called </a:t>
            </a:r>
            <a:r>
              <a:rPr lang="en-US" sz="2000" b="1" i="1" dirty="0">
                <a:solidFill>
                  <a:srgbClr val="0070C0"/>
                </a:solidFill>
                <a:latin typeface="Minion Pro"/>
              </a:rPr>
              <a:t>fundamental or base </a:t>
            </a:r>
            <a:r>
              <a:rPr lang="en-US" sz="2000" i="1" dirty="0">
                <a:latin typeface="Minion Pro"/>
              </a:rPr>
              <a:t>units </a:t>
            </a:r>
            <a:r>
              <a:rPr lang="en-US" sz="2000" dirty="0">
                <a:latin typeface="Minion Pro"/>
              </a:rPr>
              <a:t>and the units of measurement of all other </a:t>
            </a:r>
            <a:r>
              <a:rPr lang="en-US" sz="2000" b="1" dirty="0">
                <a:solidFill>
                  <a:srgbClr val="0070C0"/>
                </a:solidFill>
                <a:latin typeface="Minion Pro"/>
              </a:rPr>
              <a:t>physical quantities</a:t>
            </a:r>
            <a:r>
              <a:rPr lang="en-US" sz="2000" dirty="0">
                <a:latin typeface="Minion Pro"/>
              </a:rPr>
              <a:t>, which can be obtained by a suitable multiplication or division of powers of fundamental units, are called </a:t>
            </a:r>
            <a:r>
              <a:rPr lang="en-US" sz="2000" b="1" i="1" dirty="0">
                <a:solidFill>
                  <a:srgbClr val="0070C0"/>
                </a:solidFill>
                <a:latin typeface="Minion Pro"/>
              </a:rPr>
              <a:t>derived units</a:t>
            </a:r>
            <a:r>
              <a:rPr lang="en-US" sz="2000" b="1" dirty="0">
                <a:solidFill>
                  <a:srgbClr val="0070C0"/>
                </a:solidFill>
                <a:latin typeface="Minion Pro"/>
              </a:rPr>
              <a:t>. </a:t>
            </a:r>
            <a:endParaRPr lang="en-IN" sz="2000" b="1" dirty="0">
              <a:solidFill>
                <a:srgbClr val="0070C0"/>
              </a:solidFill>
            </a:endParaRPr>
          </a:p>
        </p:txBody>
      </p:sp>
      <p:sp>
        <p:nvSpPr>
          <p:cNvPr id="5" name="Rectangle 4"/>
          <p:cNvSpPr/>
          <p:nvPr/>
        </p:nvSpPr>
        <p:spPr>
          <a:xfrm>
            <a:off x="6318738" y="1554009"/>
            <a:ext cx="5546375" cy="1477328"/>
          </a:xfrm>
          <a:prstGeom prst="rect">
            <a:avLst/>
          </a:prstGeom>
        </p:spPr>
        <p:txBody>
          <a:bodyPr wrap="square">
            <a:spAutoFit/>
          </a:bodyPr>
          <a:lstStyle/>
          <a:p>
            <a:pPr algn="just">
              <a:lnSpc>
                <a:spcPct val="150000"/>
              </a:lnSpc>
            </a:pPr>
            <a:r>
              <a:rPr lang="en-US" sz="2000" dirty="0">
                <a:latin typeface="Minion Pro"/>
              </a:rPr>
              <a:t>A complete set of units which is used to </a:t>
            </a:r>
            <a:r>
              <a:rPr lang="en-US" sz="2000" b="1" dirty="0">
                <a:solidFill>
                  <a:srgbClr val="0070C0"/>
                </a:solidFill>
                <a:latin typeface="Minion Pro"/>
              </a:rPr>
              <a:t>measure all kinds of fundamental and derived quantities</a:t>
            </a:r>
            <a:r>
              <a:rPr lang="en-US" sz="2000" dirty="0">
                <a:latin typeface="Minion Pro"/>
              </a:rPr>
              <a:t> is called a system of units. </a:t>
            </a:r>
            <a:endParaRPr lang="en-IN" sz="2000" dirty="0"/>
          </a:p>
        </p:txBody>
      </p:sp>
      <p:sp>
        <p:nvSpPr>
          <p:cNvPr id="7" name="Rectangle 6"/>
          <p:cNvSpPr/>
          <p:nvPr/>
        </p:nvSpPr>
        <p:spPr>
          <a:xfrm>
            <a:off x="6510809" y="3173377"/>
            <a:ext cx="5162235" cy="2400657"/>
          </a:xfrm>
          <a:prstGeom prst="rect">
            <a:avLst/>
          </a:prstGeom>
        </p:spPr>
        <p:txBody>
          <a:bodyPr wrap="square">
            <a:spAutoFit/>
          </a:bodyPr>
          <a:lstStyle/>
          <a:p>
            <a:pPr algn="just">
              <a:lnSpc>
                <a:spcPct val="150000"/>
              </a:lnSpc>
            </a:pPr>
            <a:r>
              <a:rPr lang="en-US" sz="2000" b="1" dirty="0">
                <a:latin typeface="Minion Pro"/>
              </a:rPr>
              <a:t>(a) the </a:t>
            </a:r>
            <a:r>
              <a:rPr lang="en-US" sz="2000" b="1" dirty="0" err="1">
                <a:latin typeface="Minion Pro"/>
              </a:rPr>
              <a:t>f.p.s</a:t>
            </a:r>
            <a:r>
              <a:rPr lang="en-US" sz="2000" b="1" dirty="0">
                <a:latin typeface="Minion Pro"/>
              </a:rPr>
              <a:t>. system </a:t>
            </a:r>
            <a:r>
              <a:rPr lang="en-US" sz="2000" dirty="0">
                <a:latin typeface="Minion Pro"/>
              </a:rPr>
              <a:t>is the British Engineering system of units, which uses </a:t>
            </a:r>
            <a:r>
              <a:rPr lang="en-US" sz="2000" b="1" i="1" dirty="0">
                <a:latin typeface="Minion Pro"/>
              </a:rPr>
              <a:t>foot</a:t>
            </a:r>
            <a:r>
              <a:rPr lang="en-US" sz="2000" dirty="0">
                <a:latin typeface="Minion Pro"/>
              </a:rPr>
              <a:t>, </a:t>
            </a:r>
            <a:r>
              <a:rPr lang="en-US" sz="2000" b="1" i="1" dirty="0">
                <a:latin typeface="Minion Pro"/>
              </a:rPr>
              <a:t>pound </a:t>
            </a:r>
            <a:r>
              <a:rPr lang="en-US" sz="2000" dirty="0">
                <a:latin typeface="Minion Pro"/>
              </a:rPr>
              <a:t>and </a:t>
            </a:r>
            <a:r>
              <a:rPr lang="en-US" sz="2000" b="1" i="1" dirty="0">
                <a:latin typeface="Minion Pro"/>
              </a:rPr>
              <a:t>second </a:t>
            </a:r>
            <a:r>
              <a:rPr lang="en-US" sz="2000" dirty="0">
                <a:latin typeface="Minion Pro"/>
              </a:rPr>
              <a:t>as the three basic units for measuring length, mass and time respectively. </a:t>
            </a:r>
          </a:p>
        </p:txBody>
      </p:sp>
    </p:spTree>
    <p:extLst>
      <p:ext uri="{BB962C8B-B14F-4D97-AF65-F5344CB8AC3E}">
        <p14:creationId xmlns:p14="http://schemas.microsoft.com/office/powerpoint/2010/main" val="23306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6</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6</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28575">
            <a:solidFill>
              <a:srgbClr val="0070C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6599474" y="326501"/>
            <a:ext cx="952502" cy="623388"/>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1.4.5</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4" name="Rectangle 13"/>
          <p:cNvSpPr/>
          <p:nvPr/>
        </p:nvSpPr>
        <p:spPr>
          <a:xfrm>
            <a:off x="645715" y="2789194"/>
            <a:ext cx="5392289" cy="2185214"/>
          </a:xfrm>
          <a:prstGeom prst="rect">
            <a:avLst/>
          </a:prstGeom>
        </p:spPr>
        <p:txBody>
          <a:bodyPr wrap="square">
            <a:spAutoFit/>
          </a:bodyPr>
          <a:lstStyle/>
          <a:p>
            <a:endParaRPr lang="en-IN" sz="1600" dirty="0">
              <a:solidFill>
                <a:srgbClr val="000000"/>
              </a:solidFill>
              <a:latin typeface="Minion Pro"/>
            </a:endParaRPr>
          </a:p>
          <a:p>
            <a:pPr algn="just">
              <a:lnSpc>
                <a:spcPct val="150000"/>
              </a:lnSpc>
            </a:pPr>
            <a:r>
              <a:rPr lang="en-US" dirty="0">
                <a:latin typeface="Minion Pro"/>
              </a:rPr>
              <a:t>(c</a:t>
            </a:r>
            <a:r>
              <a:rPr lang="en-US" sz="2000" dirty="0">
                <a:latin typeface="Minion Pro"/>
              </a:rPr>
              <a:t>) </a:t>
            </a:r>
            <a:r>
              <a:rPr lang="en-US" sz="2000" b="1" dirty="0">
                <a:latin typeface="Minion Pro"/>
              </a:rPr>
              <a:t>The </a:t>
            </a:r>
            <a:r>
              <a:rPr lang="en-US" sz="2000" b="1" dirty="0" err="1">
                <a:latin typeface="Minion Pro"/>
              </a:rPr>
              <a:t>m.k.s</a:t>
            </a:r>
            <a:r>
              <a:rPr lang="en-US" sz="2000" b="1" dirty="0">
                <a:latin typeface="Minion Pro"/>
              </a:rPr>
              <a:t> system </a:t>
            </a:r>
            <a:r>
              <a:rPr lang="en-US" sz="2000" dirty="0">
                <a:latin typeface="Minion Pro"/>
              </a:rPr>
              <a:t>is based on </a:t>
            </a:r>
            <a:r>
              <a:rPr lang="en-US" sz="2000" b="1" i="1" dirty="0" err="1">
                <a:latin typeface="Minion Pro"/>
              </a:rPr>
              <a:t>metre</a:t>
            </a:r>
            <a:r>
              <a:rPr lang="en-US" sz="2000" b="1" i="1" dirty="0">
                <a:latin typeface="Minion Pro"/>
              </a:rPr>
              <a:t>, kilogram </a:t>
            </a:r>
            <a:r>
              <a:rPr lang="en-US" sz="2000" dirty="0">
                <a:latin typeface="Minion Pro"/>
              </a:rPr>
              <a:t>and </a:t>
            </a:r>
            <a:r>
              <a:rPr lang="en-US" sz="2000" b="1" i="1" dirty="0">
                <a:latin typeface="Minion Pro"/>
              </a:rPr>
              <a:t>second </a:t>
            </a:r>
            <a:r>
              <a:rPr lang="en-US" sz="2000" dirty="0">
                <a:latin typeface="Minion Pro"/>
              </a:rPr>
              <a:t>as the three basic units for measuring length, mass and time respectively. </a:t>
            </a:r>
            <a:endParaRPr lang="en-IN" sz="2000" dirty="0"/>
          </a:p>
        </p:txBody>
      </p:sp>
      <p:sp>
        <p:nvSpPr>
          <p:cNvPr id="18" name="Rectangle 17"/>
          <p:cNvSpPr/>
          <p:nvPr/>
        </p:nvSpPr>
        <p:spPr>
          <a:xfrm>
            <a:off x="7551976" y="326501"/>
            <a:ext cx="3886198"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SI UNIT SYSTEMS</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531301" y="759741"/>
            <a:ext cx="5506704" cy="1938992"/>
          </a:xfrm>
          <a:prstGeom prst="rect">
            <a:avLst/>
          </a:prstGeom>
        </p:spPr>
        <p:txBody>
          <a:bodyPr wrap="square">
            <a:spAutoFit/>
          </a:bodyPr>
          <a:lstStyle/>
          <a:p>
            <a:pPr algn="just">
              <a:lnSpc>
                <a:spcPct val="150000"/>
              </a:lnSpc>
            </a:pPr>
            <a:r>
              <a:rPr lang="en-US" sz="2000" dirty="0">
                <a:latin typeface="Minion Pro"/>
              </a:rPr>
              <a:t>(b) </a:t>
            </a:r>
            <a:r>
              <a:rPr lang="en-US" sz="2000" b="1" dirty="0">
                <a:latin typeface="Minion Pro"/>
              </a:rPr>
              <a:t>The </a:t>
            </a:r>
            <a:r>
              <a:rPr lang="en-US" sz="2000" b="1" dirty="0" err="1">
                <a:latin typeface="Minion Pro"/>
              </a:rPr>
              <a:t>c.g.s</a:t>
            </a:r>
            <a:r>
              <a:rPr lang="en-US" sz="2000" b="1" dirty="0">
                <a:latin typeface="Minion Pro"/>
              </a:rPr>
              <a:t> system </a:t>
            </a:r>
            <a:r>
              <a:rPr lang="en-US" sz="2000" dirty="0">
                <a:latin typeface="Minion Pro"/>
              </a:rPr>
              <a:t>is the Gaussian system, which uses </a:t>
            </a:r>
            <a:r>
              <a:rPr lang="en-US" sz="2000" b="1" i="1" dirty="0">
                <a:latin typeface="Minion Pro"/>
              </a:rPr>
              <a:t>centimeter, gram </a:t>
            </a:r>
            <a:endParaRPr lang="en-IN" sz="2000" dirty="0">
              <a:latin typeface="Minion Pro"/>
            </a:endParaRPr>
          </a:p>
          <a:p>
            <a:pPr algn="just">
              <a:lnSpc>
                <a:spcPct val="150000"/>
              </a:lnSpc>
            </a:pPr>
            <a:r>
              <a:rPr lang="en-US" sz="2000" dirty="0">
                <a:latin typeface="Minion Pro"/>
              </a:rPr>
              <a:t>and </a:t>
            </a:r>
            <a:r>
              <a:rPr lang="en-US" sz="2000" b="1" i="1" dirty="0">
                <a:latin typeface="Minion Pro"/>
              </a:rPr>
              <a:t>second </a:t>
            </a:r>
            <a:r>
              <a:rPr lang="en-US" sz="2000" dirty="0">
                <a:latin typeface="Minion Pro"/>
              </a:rPr>
              <a:t>as the three basic units for measuring length, mass and time respectively. </a:t>
            </a:r>
            <a:endParaRPr lang="en-IN" sz="2000" dirty="0">
              <a:latin typeface="Minion Pro"/>
            </a:endParaRPr>
          </a:p>
        </p:txBody>
      </p:sp>
      <p:sp>
        <p:nvSpPr>
          <p:cNvPr id="3" name="Rectangle 2"/>
          <p:cNvSpPr/>
          <p:nvPr/>
        </p:nvSpPr>
        <p:spPr>
          <a:xfrm>
            <a:off x="6599474" y="1144461"/>
            <a:ext cx="5029200" cy="1427635"/>
          </a:xfrm>
          <a:prstGeom prst="rect">
            <a:avLst/>
          </a:prstGeom>
        </p:spPr>
        <p:txBody>
          <a:bodyPr wrap="square">
            <a:spAutoFit/>
          </a:bodyPr>
          <a:lstStyle/>
          <a:p>
            <a:pPr algn="just">
              <a:lnSpc>
                <a:spcPct val="150000"/>
              </a:lnSpc>
            </a:pPr>
            <a:r>
              <a:rPr lang="en-US" sz="2000" dirty="0">
                <a:latin typeface="Minion Pro"/>
              </a:rPr>
              <a:t>The system of units used by scientists and engineers around the world is commonly called </a:t>
            </a:r>
            <a:r>
              <a:rPr lang="en-US" sz="2000" b="1" i="1" dirty="0">
                <a:latin typeface="Minion Pro"/>
              </a:rPr>
              <a:t>the metric system </a:t>
            </a:r>
            <a:r>
              <a:rPr lang="en-US" sz="2000" dirty="0">
                <a:latin typeface="Minion Pro"/>
              </a:rPr>
              <a:t>but, since 1960, </a:t>
            </a:r>
            <a:endParaRPr lang="en-IN" sz="2000" dirty="0"/>
          </a:p>
        </p:txBody>
      </p:sp>
      <p:sp>
        <p:nvSpPr>
          <p:cNvPr id="9" name="Rectangle 8"/>
          <p:cNvSpPr/>
          <p:nvPr/>
        </p:nvSpPr>
        <p:spPr>
          <a:xfrm>
            <a:off x="6599474" y="2668306"/>
            <a:ext cx="4838700" cy="3274294"/>
          </a:xfrm>
          <a:prstGeom prst="rect">
            <a:avLst/>
          </a:prstGeom>
        </p:spPr>
        <p:txBody>
          <a:bodyPr wrap="square">
            <a:spAutoFit/>
          </a:bodyPr>
          <a:lstStyle/>
          <a:p>
            <a:pPr algn="just">
              <a:lnSpc>
                <a:spcPct val="150000"/>
              </a:lnSpc>
            </a:pPr>
            <a:r>
              <a:rPr lang="en-US" sz="2000" dirty="0">
                <a:latin typeface="Minion Pro"/>
              </a:rPr>
              <a:t>The SI with a standard scheme of symbols, units and abbreviations, were developed and recommended by the General Conference on Weights and Measures in 1971 for international usage in scientific, technical, industrial and commercial work. </a:t>
            </a:r>
            <a:endParaRPr lang="en-IN" sz="2000" dirty="0"/>
          </a:p>
        </p:txBody>
      </p:sp>
    </p:spTree>
    <p:extLst>
      <p:ext uri="{BB962C8B-B14F-4D97-AF65-F5344CB8AC3E}">
        <p14:creationId xmlns:p14="http://schemas.microsoft.com/office/powerpoint/2010/main" val="52665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7</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7</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273761" y="273427"/>
            <a:ext cx="5104355" cy="553050"/>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THE ADVANTAGES OF THE SI SYSTEM</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4" name="Rectangle 3"/>
          <p:cNvSpPr/>
          <p:nvPr/>
        </p:nvSpPr>
        <p:spPr>
          <a:xfrm>
            <a:off x="273761" y="1018316"/>
            <a:ext cx="5782408" cy="1427635"/>
          </a:xfrm>
          <a:prstGeom prst="rect">
            <a:avLst/>
          </a:prstGeom>
        </p:spPr>
        <p:txBody>
          <a:bodyPr wrap="square">
            <a:spAutoFit/>
          </a:bodyPr>
          <a:lstStyle/>
          <a:p>
            <a:pPr algn="just">
              <a:lnSpc>
                <a:spcPct val="150000"/>
              </a:lnSpc>
            </a:pPr>
            <a:r>
              <a:rPr lang="en-US" dirty="0" err="1">
                <a:latin typeface="Minion Pro"/>
              </a:rPr>
              <a:t>i</a:t>
            </a:r>
            <a:r>
              <a:rPr lang="en-US" sz="2000" dirty="0">
                <a:latin typeface="Minion Pro"/>
              </a:rPr>
              <a:t>) This system makes use of only one unit for one physical quantity, which means a rational system of units. </a:t>
            </a:r>
            <a:endParaRPr lang="en-IN" sz="2000" dirty="0"/>
          </a:p>
        </p:txBody>
      </p:sp>
      <p:sp>
        <p:nvSpPr>
          <p:cNvPr id="5" name="Rectangle 4"/>
          <p:cNvSpPr/>
          <p:nvPr/>
        </p:nvSpPr>
        <p:spPr>
          <a:xfrm>
            <a:off x="192899" y="2637790"/>
            <a:ext cx="5863270" cy="1427635"/>
          </a:xfrm>
          <a:prstGeom prst="rect">
            <a:avLst/>
          </a:prstGeom>
        </p:spPr>
        <p:txBody>
          <a:bodyPr wrap="square">
            <a:spAutoFit/>
          </a:bodyPr>
          <a:lstStyle/>
          <a:p>
            <a:pPr algn="just">
              <a:lnSpc>
                <a:spcPct val="150000"/>
              </a:lnSpc>
            </a:pPr>
            <a:r>
              <a:rPr lang="en-US" dirty="0">
                <a:latin typeface="Minion Pro"/>
              </a:rPr>
              <a:t>ii) </a:t>
            </a:r>
            <a:r>
              <a:rPr lang="en-US" sz="2000" dirty="0">
                <a:latin typeface="Minion Pro"/>
              </a:rPr>
              <a:t>In this system, all the derived units can be easily obtained from basic and supplementary units, which means it is a coherent system of units. </a:t>
            </a:r>
            <a:endParaRPr lang="en-IN" sz="2000" dirty="0"/>
          </a:p>
        </p:txBody>
      </p:sp>
      <p:sp>
        <p:nvSpPr>
          <p:cNvPr id="7" name="Rectangle 6"/>
          <p:cNvSpPr/>
          <p:nvPr/>
        </p:nvSpPr>
        <p:spPr>
          <a:xfrm>
            <a:off x="273762" y="4358977"/>
            <a:ext cx="5782408" cy="1422312"/>
          </a:xfrm>
          <a:prstGeom prst="rect">
            <a:avLst/>
          </a:prstGeom>
        </p:spPr>
        <p:txBody>
          <a:bodyPr wrap="square">
            <a:spAutoFit/>
          </a:bodyPr>
          <a:lstStyle/>
          <a:p>
            <a:pPr algn="just">
              <a:lnSpc>
                <a:spcPct val="150000"/>
              </a:lnSpc>
            </a:pPr>
            <a:r>
              <a:rPr lang="en-US" dirty="0">
                <a:latin typeface="Minion Pro"/>
              </a:rPr>
              <a:t>iii</a:t>
            </a:r>
            <a:r>
              <a:rPr lang="en-US" sz="2000" dirty="0">
                <a:latin typeface="Minion Pro"/>
              </a:rPr>
              <a:t>) It is a metric system which means that multiples and submultiples can be expressed as powers of </a:t>
            </a:r>
            <a:r>
              <a:rPr lang="en-US" dirty="0">
                <a:latin typeface="Minion Pro"/>
              </a:rPr>
              <a:t>10. </a:t>
            </a:r>
            <a:endParaRPr lang="en-IN" dirty="0"/>
          </a:p>
        </p:txBody>
      </p:sp>
      <p:pic>
        <p:nvPicPr>
          <p:cNvPr id="12" name="Picture 11"/>
          <p:cNvPicPr>
            <a:picLocks noChangeAspect="1"/>
          </p:cNvPicPr>
          <p:nvPr/>
        </p:nvPicPr>
        <p:blipFill rotWithShape="1">
          <a:blip r:embed="rId2"/>
          <a:srcRect b="1232"/>
          <a:stretch/>
        </p:blipFill>
        <p:spPr>
          <a:xfrm>
            <a:off x="6535922" y="72075"/>
            <a:ext cx="5314950" cy="6114969"/>
          </a:xfrm>
          <a:prstGeom prst="rect">
            <a:avLst/>
          </a:prstGeom>
        </p:spPr>
      </p:pic>
    </p:spTree>
    <p:extLst>
      <p:ext uri="{BB962C8B-B14F-4D97-AF65-F5344CB8AC3E}">
        <p14:creationId xmlns:p14="http://schemas.microsoft.com/office/powerpoint/2010/main" val="422948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8</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8</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081232" y="273426"/>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rotWithShape="1">
          <a:blip r:embed="rId2"/>
          <a:srcRect r="3247"/>
          <a:stretch/>
        </p:blipFill>
        <p:spPr>
          <a:xfrm>
            <a:off x="203178" y="488785"/>
            <a:ext cx="5758236" cy="5037127"/>
          </a:xfrm>
          <a:prstGeom prst="rect">
            <a:avLst/>
          </a:prstGeom>
        </p:spPr>
      </p:pic>
      <p:pic>
        <p:nvPicPr>
          <p:cNvPr id="12" name="Picture 11"/>
          <p:cNvPicPr>
            <a:picLocks noChangeAspect="1"/>
          </p:cNvPicPr>
          <p:nvPr/>
        </p:nvPicPr>
        <p:blipFill>
          <a:blip r:embed="rId3"/>
          <a:stretch>
            <a:fillRect/>
          </a:stretch>
        </p:blipFill>
        <p:spPr>
          <a:xfrm>
            <a:off x="6201051" y="878774"/>
            <a:ext cx="4698944" cy="4647138"/>
          </a:xfrm>
          <a:prstGeom prst="rect">
            <a:avLst/>
          </a:prstGeom>
        </p:spPr>
      </p:pic>
    </p:spTree>
    <p:extLst>
      <p:ext uri="{BB962C8B-B14F-4D97-AF65-F5344CB8AC3E}">
        <p14:creationId xmlns:p14="http://schemas.microsoft.com/office/powerpoint/2010/main" val="198893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645716" y="6231091"/>
            <a:ext cx="2188030" cy="365125"/>
          </a:xfrm>
        </p:spPr>
        <p:txBody>
          <a:bodyPr/>
          <a:lstStyle/>
          <a:p>
            <a:pPr algn="ctr"/>
            <a:fld id="{666C48D1-1668-4769-907C-4AC56F3A300D}" type="datetime2">
              <a:rPr lang="en-US" sz="1300" smtClean="0">
                <a:solidFill>
                  <a:schemeClr val="tx1"/>
                </a:solidFill>
                <a:latin typeface="Franklin Gothic Book" panose="020B0503020102020204" pitchFamily="34" charset="0"/>
                <a:cs typeface="DokChampa" panose="020B0604020202020204" pitchFamily="34" charset="-34"/>
              </a:rPr>
              <a:pPr algn="ctr"/>
              <a:t>Wednesday, July 19, 2023</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8" name="Slide Number Placeholder 4"/>
          <p:cNvSpPr>
            <a:spLocks noGrp="1"/>
          </p:cNvSpPr>
          <p:nvPr>
            <p:ph type="sldNum" sz="quarter" idx="12"/>
          </p:nvPr>
        </p:nvSpPr>
        <p:spPr>
          <a:xfrm>
            <a:off x="11247674" y="6231228"/>
            <a:ext cx="381000" cy="365125"/>
          </a:xfrm>
        </p:spPr>
        <p:txBody>
          <a:bodyPr/>
          <a:lstStyle/>
          <a:p>
            <a:pPr algn="ctr"/>
            <a:fld id="{1BA5C648-9462-49B2-929D-75BECDF1A3B1}" type="slidenum">
              <a:rPr lang="en-US" sz="1300" smtClean="0">
                <a:solidFill>
                  <a:schemeClr val="tx1"/>
                </a:solidFill>
                <a:latin typeface="Franklin Gothic Book" panose="020B0503020102020204" pitchFamily="34" charset="0"/>
                <a:cs typeface="DokChampa" panose="020B0604020202020204" pitchFamily="34" charset="-34"/>
              </a:rPr>
              <a:pPr algn="ctr"/>
              <a:t>9</a:t>
            </a:fld>
            <a:endParaRPr lang="en-US" sz="1300" dirty="0">
              <a:solidFill>
                <a:schemeClr val="tx1"/>
              </a:solidFill>
              <a:latin typeface="Franklin Gothic Book" panose="020B0503020102020204" pitchFamily="34" charset="0"/>
              <a:cs typeface="DokChampa" panose="020B0604020202020204" pitchFamily="34" charset="-34"/>
            </a:endParaRPr>
          </a:p>
        </p:txBody>
      </p:sp>
      <p:sp>
        <p:nvSpPr>
          <p:cNvPr id="10" name="Foliennummer"/>
          <p:cNvSpPr txBox="1">
            <a:spLocks/>
          </p:cNvSpPr>
          <p:nvPr/>
        </p:nvSpPr>
        <p:spPr>
          <a:xfrm>
            <a:off x="-6248594" y="12540816"/>
            <a:ext cx="67957" cy="1489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lstStyle>
            <a:defPPr>
              <a:defRPr lang="en-US"/>
            </a:defPPr>
            <a:lvl1pPr marL="0" algn="l" defTabSz="1828800" rtl="0" eaLnBrk="1" latinLnBrk="0" hangingPunct="1">
              <a:defRPr sz="2800" kern="1200">
                <a:solidFill>
                  <a:srgbClr val="F79646"/>
                </a:solidFill>
                <a:latin typeface="Calibri"/>
                <a:ea typeface="Calibri"/>
                <a:cs typeface="Calibri"/>
                <a:sym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IN" smtClean="0"/>
              <a:pPr/>
              <a:t>9</a:t>
            </a:fld>
            <a:endParaRPr lang="en-IN"/>
          </a:p>
        </p:txBody>
      </p:sp>
      <p:sp>
        <p:nvSpPr>
          <p:cNvPr id="11" name="(c) Shanthimalai Trust 2021"/>
          <p:cNvSpPr txBox="1"/>
          <p:nvPr/>
        </p:nvSpPr>
        <p:spPr>
          <a:xfrm rot="16200000">
            <a:off x="16649565" y="11521141"/>
            <a:ext cx="907498"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1828800">
              <a:defRPr sz="1900">
                <a:solidFill>
                  <a:srgbClr val="A7A7A7"/>
                </a:solidFill>
                <a:latin typeface="Calibri"/>
                <a:ea typeface="Calibri"/>
                <a:cs typeface="Calibri"/>
                <a:sym typeface="Calibri"/>
              </a:defRPr>
            </a:lvl1pPr>
          </a:lstStyle>
          <a:p>
            <a:r>
              <a:rPr>
                <a:solidFill>
                  <a:schemeClr val="bg1">
                    <a:lumMod val="85000"/>
                  </a:schemeClr>
                </a:solidFill>
              </a:rPr>
              <a:t>(c) </a:t>
            </a:r>
            <a:r>
              <a:rPr err="1">
                <a:solidFill>
                  <a:schemeClr val="bg1">
                    <a:lumMod val="85000"/>
                  </a:schemeClr>
                </a:solidFill>
              </a:rPr>
              <a:t>Shanthimalai</a:t>
            </a:r>
            <a:r>
              <a:rPr>
                <a:solidFill>
                  <a:schemeClr val="bg1">
                    <a:lumMod val="85000"/>
                  </a:schemeClr>
                </a:solidFill>
              </a:rPr>
              <a:t> Trust </a:t>
            </a:r>
            <a:r>
              <a:rPr lang="en-US">
                <a:solidFill>
                  <a:schemeClr val="bg1">
                    <a:lumMod val="85000"/>
                  </a:schemeClr>
                </a:solidFill>
              </a:rPr>
              <a:t>2023</a:t>
            </a:r>
            <a:endParaRPr>
              <a:solidFill>
                <a:schemeClr val="bg1">
                  <a:lumMod val="85000"/>
                </a:schemeClr>
              </a:solidFill>
            </a:endParaRPr>
          </a:p>
        </p:txBody>
      </p:sp>
      <p:sp>
        <p:nvSpPr>
          <p:cNvPr id="15" name="Footer Placeholder 3"/>
          <p:cNvSpPr>
            <a:spLocks noGrp="1"/>
          </p:cNvSpPr>
          <p:nvPr>
            <p:ph type="ftr" sz="quarter" idx="11"/>
          </p:nvPr>
        </p:nvSpPr>
        <p:spPr>
          <a:xfrm>
            <a:off x="4159959" y="6263325"/>
            <a:ext cx="4725143" cy="365125"/>
          </a:xfrm>
        </p:spPr>
        <p:txBody>
          <a:bodyPr/>
          <a:lstStyle/>
          <a:p>
            <a:r>
              <a:rPr lang="en-US" sz="1300" dirty="0">
                <a:solidFill>
                  <a:schemeClr val="tx1"/>
                </a:solidFill>
                <a:latin typeface="Franklin Gothic Book" panose="020B0503020102020204" pitchFamily="34" charset="0"/>
                <a:cs typeface="DokChampa" panose="020B0604020202020204" pitchFamily="34" charset="-34"/>
              </a:rPr>
              <a:t>Nature of Physical World &amp; Measurement – Hr. Sec.  First Year</a:t>
            </a:r>
          </a:p>
        </p:txBody>
      </p:sp>
      <p:cxnSp>
        <p:nvCxnSpPr>
          <p:cNvPr id="13" name="Straight Connector 12"/>
          <p:cNvCxnSpPr/>
          <p:nvPr/>
        </p:nvCxnSpPr>
        <p:spPr>
          <a:xfrm>
            <a:off x="6318739" y="273427"/>
            <a:ext cx="0" cy="5467844"/>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645716" y="273427"/>
            <a:ext cx="952502" cy="623388"/>
          </a:xfrm>
          <a:prstGeom prst="rect">
            <a:avLst/>
          </a:prstGeom>
          <a:solidFill>
            <a:schemeClr val="accent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b="1" dirty="0">
                <a:solidFill>
                  <a:schemeClr val="bg1"/>
                </a:solidFill>
                <a:latin typeface="Minion Pro"/>
                <a:ea typeface="Malgun Gothic" panose="020B0503020000020004" pitchFamily="34" charset="-127"/>
                <a:cs typeface="Arial" panose="020B0604020202020204" pitchFamily="34" charset="0"/>
              </a:rPr>
              <a:t>1.5.1</a:t>
            </a:r>
            <a:endParaRPr lang="en-IN" sz="2600" b="1" dirty="0">
              <a:solidFill>
                <a:schemeClr val="bg1"/>
              </a:solidFill>
              <a:latin typeface="Minion Pro"/>
              <a:ea typeface="Malgun Gothic" panose="020B0503020000020004" pitchFamily="34" charset="-127"/>
              <a:cs typeface="Arial" panose="020B0604020202020204" pitchFamily="34" charset="0"/>
            </a:endParaRPr>
          </a:p>
        </p:txBody>
      </p:sp>
      <p:sp>
        <p:nvSpPr>
          <p:cNvPr id="12" name="Rectangle 11"/>
          <p:cNvSpPr/>
          <p:nvPr/>
        </p:nvSpPr>
        <p:spPr>
          <a:xfrm>
            <a:off x="1598218" y="273427"/>
            <a:ext cx="3886198" cy="623388"/>
          </a:xfrm>
          <a:prstGeom prst="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000" b="1" dirty="0">
                <a:latin typeface="Minion Pro"/>
              </a:rPr>
              <a:t>MEASUREMENT OF LENGTH</a:t>
            </a:r>
            <a:endParaRPr lang="en-IN" sz="2000" b="1" dirty="0">
              <a:solidFill>
                <a:schemeClr val="bg1"/>
              </a:solidFill>
              <a:latin typeface="Minion Pro"/>
              <a:ea typeface="Malgun Gothic" panose="020B0503020000020004" pitchFamily="34" charset="-127"/>
              <a:cs typeface="Arial" panose="020B0604020202020204" pitchFamily="34" charset="0"/>
            </a:endParaRPr>
          </a:p>
        </p:txBody>
      </p:sp>
      <p:sp>
        <p:nvSpPr>
          <p:cNvPr id="2" name="Rectangle 1"/>
          <p:cNvSpPr/>
          <p:nvPr/>
        </p:nvSpPr>
        <p:spPr>
          <a:xfrm>
            <a:off x="444114" y="861165"/>
            <a:ext cx="5710501" cy="1477328"/>
          </a:xfrm>
          <a:prstGeom prst="rect">
            <a:avLst/>
          </a:prstGeom>
        </p:spPr>
        <p:txBody>
          <a:bodyPr wrap="square">
            <a:spAutoFit/>
          </a:bodyPr>
          <a:lstStyle/>
          <a:p>
            <a:pPr algn="just">
              <a:lnSpc>
                <a:spcPct val="150000"/>
              </a:lnSpc>
            </a:pPr>
            <a:r>
              <a:rPr lang="en-US" sz="2000" dirty="0">
                <a:latin typeface="Minion Pro"/>
              </a:rPr>
              <a:t>Length is defined as </a:t>
            </a:r>
            <a:r>
              <a:rPr lang="en-US" sz="2000" b="1" dirty="0">
                <a:solidFill>
                  <a:srgbClr val="00B0F0"/>
                </a:solidFill>
                <a:latin typeface="Minion Pro"/>
              </a:rPr>
              <a:t>the distance between any two points</a:t>
            </a:r>
            <a:r>
              <a:rPr lang="en-US" sz="2000" dirty="0">
                <a:latin typeface="Minion Pro"/>
              </a:rPr>
              <a:t> in space. The SI unit of length is </a:t>
            </a:r>
            <a:r>
              <a:rPr lang="en-US" sz="2000" b="1" dirty="0" err="1">
                <a:solidFill>
                  <a:srgbClr val="00B0F0"/>
                </a:solidFill>
                <a:latin typeface="Minion Pro"/>
              </a:rPr>
              <a:t>metre</a:t>
            </a:r>
            <a:r>
              <a:rPr lang="en-US" sz="2000" b="1" dirty="0">
                <a:solidFill>
                  <a:srgbClr val="00B0F0"/>
                </a:solidFill>
                <a:latin typeface="Minion Pro"/>
              </a:rPr>
              <a:t>. </a:t>
            </a:r>
            <a:endParaRPr lang="en-IN" sz="2000" b="1" dirty="0">
              <a:solidFill>
                <a:srgbClr val="00B0F0"/>
              </a:solidFill>
            </a:endParaRPr>
          </a:p>
        </p:txBody>
      </p:sp>
      <p:sp>
        <p:nvSpPr>
          <p:cNvPr id="3" name="Rectangle 2"/>
          <p:cNvSpPr/>
          <p:nvPr/>
        </p:nvSpPr>
        <p:spPr>
          <a:xfrm>
            <a:off x="444113" y="2316650"/>
            <a:ext cx="5710501" cy="1938992"/>
          </a:xfrm>
          <a:prstGeom prst="rect">
            <a:avLst/>
          </a:prstGeom>
        </p:spPr>
        <p:txBody>
          <a:bodyPr wrap="square">
            <a:spAutoFit/>
          </a:bodyPr>
          <a:lstStyle/>
          <a:p>
            <a:pPr algn="just">
              <a:lnSpc>
                <a:spcPct val="150000"/>
              </a:lnSpc>
            </a:pPr>
            <a:r>
              <a:rPr lang="en-US" sz="2000" dirty="0">
                <a:latin typeface="Minion Pro"/>
              </a:rPr>
              <a:t>For example, large objects like the galaxy, stars, Sun, Earth, Moon etc., and their </a:t>
            </a:r>
            <a:r>
              <a:rPr lang="en-US" sz="2000" b="1" dirty="0">
                <a:solidFill>
                  <a:srgbClr val="00B0F0"/>
                </a:solidFill>
                <a:latin typeface="Minion Pro"/>
              </a:rPr>
              <a:t>distances constitute a </a:t>
            </a:r>
            <a:r>
              <a:rPr lang="en-US" sz="2000" b="1" i="1" dirty="0">
                <a:solidFill>
                  <a:srgbClr val="00B0F0"/>
                </a:solidFill>
                <a:latin typeface="Minion Pro"/>
              </a:rPr>
              <a:t>macrocosm</a:t>
            </a:r>
            <a:r>
              <a:rPr lang="en-US" sz="2000" b="1" dirty="0">
                <a:solidFill>
                  <a:srgbClr val="00B0F0"/>
                </a:solidFill>
                <a:latin typeface="Minion Pro"/>
              </a:rPr>
              <a:t> </a:t>
            </a:r>
            <a:r>
              <a:rPr lang="en-US" sz="2000" dirty="0">
                <a:latin typeface="Minion Pro"/>
              </a:rPr>
              <a:t>in which </a:t>
            </a:r>
            <a:r>
              <a:rPr lang="en-US" sz="2000" b="1" dirty="0">
                <a:solidFill>
                  <a:srgbClr val="00B0F0"/>
                </a:solidFill>
                <a:latin typeface="Minion Pro"/>
              </a:rPr>
              <a:t>both objects and distances are large. </a:t>
            </a:r>
            <a:endParaRPr lang="en-IN" sz="2000" b="1" dirty="0">
              <a:solidFill>
                <a:srgbClr val="00B0F0"/>
              </a:solidFill>
            </a:endParaRPr>
          </a:p>
        </p:txBody>
      </p:sp>
      <p:sp>
        <p:nvSpPr>
          <p:cNvPr id="4" name="Rectangle 3"/>
          <p:cNvSpPr/>
          <p:nvPr/>
        </p:nvSpPr>
        <p:spPr>
          <a:xfrm>
            <a:off x="444113" y="4084001"/>
            <a:ext cx="5710501" cy="2400657"/>
          </a:xfrm>
          <a:prstGeom prst="rect">
            <a:avLst/>
          </a:prstGeom>
        </p:spPr>
        <p:txBody>
          <a:bodyPr wrap="square">
            <a:spAutoFit/>
          </a:bodyPr>
          <a:lstStyle/>
          <a:p>
            <a:pPr algn="just">
              <a:lnSpc>
                <a:spcPct val="150000"/>
              </a:lnSpc>
            </a:pPr>
            <a:r>
              <a:rPr lang="en-US" sz="2000" dirty="0">
                <a:latin typeface="Minion Pro"/>
              </a:rPr>
              <a:t>On the contrary, objects like molecules, atoms, proton, neutron, electron, bacteria etc., and their distances constitute </a:t>
            </a:r>
            <a:r>
              <a:rPr lang="en-US" sz="2000" b="1" i="1" dirty="0">
                <a:solidFill>
                  <a:srgbClr val="00B0F0"/>
                </a:solidFill>
                <a:latin typeface="Minion Pro"/>
              </a:rPr>
              <a:t>microcosm</a:t>
            </a:r>
            <a:r>
              <a:rPr lang="en-US" sz="2000" dirty="0">
                <a:latin typeface="Minion Pro"/>
              </a:rPr>
              <a:t>, Small world in which both </a:t>
            </a:r>
            <a:r>
              <a:rPr lang="en-US" sz="2000" b="1" dirty="0">
                <a:solidFill>
                  <a:srgbClr val="00B0F0"/>
                </a:solidFill>
                <a:latin typeface="Minion Pro"/>
              </a:rPr>
              <a:t>objects and distances are small-sized. </a:t>
            </a:r>
            <a:endParaRPr lang="en-IN" sz="2000" b="1" dirty="0">
              <a:solidFill>
                <a:srgbClr val="00B0F0"/>
              </a:solidFill>
            </a:endParaRPr>
          </a:p>
        </p:txBody>
      </p:sp>
      <p:sp>
        <p:nvSpPr>
          <p:cNvPr id="5" name="Rectangle 4"/>
          <p:cNvSpPr/>
          <p:nvPr/>
        </p:nvSpPr>
        <p:spPr>
          <a:xfrm>
            <a:off x="6464286" y="469489"/>
            <a:ext cx="4841631" cy="5582619"/>
          </a:xfrm>
          <a:prstGeom prst="rect">
            <a:avLst/>
          </a:prstGeom>
          <a:solidFill>
            <a:schemeClr val="accent4">
              <a:lumMod val="20000"/>
              <a:lumOff val="80000"/>
            </a:schemeClr>
          </a:solidFill>
        </p:spPr>
        <p:txBody>
          <a:bodyPr wrap="square">
            <a:spAutoFit/>
          </a:bodyPr>
          <a:lstStyle/>
          <a:p>
            <a:pPr algn="just">
              <a:lnSpc>
                <a:spcPct val="150000"/>
              </a:lnSpc>
            </a:pPr>
            <a:r>
              <a:rPr lang="en-US" sz="2000" dirty="0">
                <a:latin typeface="Minion Pro"/>
              </a:rPr>
              <a:t>Distances ranging from </a:t>
            </a:r>
            <a:r>
              <a:rPr lang="en-US" sz="2000" b="1" dirty="0">
                <a:latin typeface="Minion Pro"/>
              </a:rPr>
              <a:t>10</a:t>
            </a:r>
            <a:r>
              <a:rPr lang="en-US" sz="2000" b="1" baseline="30000" dirty="0">
                <a:latin typeface="Minion Pro"/>
              </a:rPr>
              <a:t>−5</a:t>
            </a:r>
            <a:r>
              <a:rPr lang="en-US" sz="2000" b="1" dirty="0">
                <a:latin typeface="Minion Pro"/>
              </a:rPr>
              <a:t> m to 10</a:t>
            </a:r>
            <a:r>
              <a:rPr lang="en-US" sz="2000" b="1" baseline="30000" dirty="0">
                <a:latin typeface="Minion Pro"/>
              </a:rPr>
              <a:t>2</a:t>
            </a:r>
            <a:r>
              <a:rPr lang="en-US" sz="2000" b="1" dirty="0">
                <a:latin typeface="Minion Pro"/>
              </a:rPr>
              <a:t> m </a:t>
            </a:r>
            <a:r>
              <a:rPr lang="en-US" sz="2000" dirty="0">
                <a:latin typeface="Minion Pro"/>
              </a:rPr>
              <a:t>can be measured by direct methods. For example</a:t>
            </a:r>
            <a:r>
              <a:rPr lang="en-US" sz="2000" i="1" dirty="0">
                <a:latin typeface="Minion Pro"/>
              </a:rPr>
              <a:t>, </a:t>
            </a:r>
            <a:r>
              <a:rPr lang="en-US" sz="2000" dirty="0">
                <a:latin typeface="Minion Pro"/>
              </a:rPr>
              <a:t>a </a:t>
            </a:r>
            <a:r>
              <a:rPr lang="en-US" sz="2000" dirty="0" err="1">
                <a:latin typeface="Minion Pro"/>
              </a:rPr>
              <a:t>metre</a:t>
            </a:r>
            <a:r>
              <a:rPr lang="en-US" sz="2000" dirty="0">
                <a:latin typeface="Minion Pro"/>
              </a:rPr>
              <a:t> scale can be used to measure the distance from </a:t>
            </a:r>
            <a:r>
              <a:rPr lang="en-US" sz="2000" b="1" dirty="0">
                <a:latin typeface="Minion Pro"/>
              </a:rPr>
              <a:t>10</a:t>
            </a:r>
            <a:r>
              <a:rPr lang="en-US" sz="2000" b="1" baseline="30000" dirty="0">
                <a:latin typeface="Minion Pro"/>
              </a:rPr>
              <a:t>−3</a:t>
            </a:r>
            <a:r>
              <a:rPr lang="en-US" sz="2000" b="1" dirty="0">
                <a:latin typeface="Minion Pro"/>
              </a:rPr>
              <a:t> m to                 1 m</a:t>
            </a:r>
            <a:r>
              <a:rPr lang="en-US" sz="2000" dirty="0">
                <a:latin typeface="Minion Pro"/>
              </a:rPr>
              <a:t>, </a:t>
            </a:r>
            <a:r>
              <a:rPr lang="en-US" sz="2000" b="1" dirty="0" err="1">
                <a:latin typeface="Minion Pro"/>
              </a:rPr>
              <a:t>vernier</a:t>
            </a:r>
            <a:r>
              <a:rPr lang="en-US" sz="2000" b="1" dirty="0">
                <a:latin typeface="Minion Pro"/>
              </a:rPr>
              <a:t> calipers up to 10</a:t>
            </a:r>
            <a:r>
              <a:rPr lang="en-US" sz="2000" b="1" baseline="30000" dirty="0">
                <a:latin typeface="Minion Pro"/>
              </a:rPr>
              <a:t>−4</a:t>
            </a:r>
            <a:r>
              <a:rPr lang="en-US" sz="2000" b="1" dirty="0">
                <a:latin typeface="Minion Pro"/>
              </a:rPr>
              <a:t> m</a:t>
            </a:r>
            <a:r>
              <a:rPr lang="en-US" sz="2000" dirty="0">
                <a:latin typeface="Minion Pro"/>
              </a:rPr>
              <a:t>, a </a:t>
            </a:r>
            <a:r>
              <a:rPr lang="en-US" sz="2000" b="1" dirty="0">
                <a:latin typeface="Minion Pro"/>
              </a:rPr>
              <a:t>screw gauge up to 10</a:t>
            </a:r>
            <a:r>
              <a:rPr lang="en-US" sz="2000" b="1" baseline="30000" dirty="0">
                <a:latin typeface="Minion Pro"/>
              </a:rPr>
              <a:t>−5</a:t>
            </a:r>
            <a:r>
              <a:rPr lang="en-US" sz="2000" b="1" dirty="0">
                <a:latin typeface="Minion Pro"/>
              </a:rPr>
              <a:t> m </a:t>
            </a:r>
            <a:r>
              <a:rPr lang="en-US" sz="2000" dirty="0">
                <a:latin typeface="Minion Pro"/>
              </a:rPr>
              <a:t>and so on. The </a:t>
            </a:r>
            <a:r>
              <a:rPr lang="en-US" sz="2000" b="1" dirty="0">
                <a:latin typeface="Minion Pro"/>
              </a:rPr>
              <a:t>atomic and astronomical distances cannot be measured by</a:t>
            </a:r>
            <a:r>
              <a:rPr lang="en-US" sz="2000" dirty="0">
                <a:latin typeface="Minion Pro"/>
              </a:rPr>
              <a:t> any of the above mentioned </a:t>
            </a:r>
            <a:r>
              <a:rPr lang="en-US" sz="2000" b="1" dirty="0">
                <a:latin typeface="Minion Pro"/>
              </a:rPr>
              <a:t>direct methods</a:t>
            </a:r>
            <a:r>
              <a:rPr lang="en-US" sz="2000" dirty="0">
                <a:latin typeface="Minion Pro"/>
              </a:rPr>
              <a:t>. Hence, to measure the very small and the very large distances, indirect methods have to be devised and used.</a:t>
            </a:r>
            <a:endParaRPr lang="en-IN" dirty="0"/>
          </a:p>
        </p:txBody>
      </p:sp>
    </p:spTree>
    <p:extLst>
      <p:ext uri="{BB962C8B-B14F-4D97-AF65-F5344CB8AC3E}">
        <p14:creationId xmlns:p14="http://schemas.microsoft.com/office/powerpoint/2010/main" val="1305345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C084646E95249AAE7127DB2181BE5" ma:contentTypeVersion="16" ma:contentTypeDescription="Create a new document." ma:contentTypeScope="" ma:versionID="b2ad62db17e9d044ed76582f7b805243">
  <xsd:schema xmlns:xsd="http://www.w3.org/2001/XMLSchema" xmlns:xs="http://www.w3.org/2001/XMLSchema" xmlns:p="http://schemas.microsoft.com/office/2006/metadata/properties" xmlns:ns2="ba35c91d-2a51-4b67-94fd-c1b8e761e77e" xmlns:ns3="4714f42c-0095-4cb3-8567-29937a4fe4c1" targetNamespace="http://schemas.microsoft.com/office/2006/metadata/properties" ma:root="true" ma:fieldsID="008f16666b0aee9b39e39c75cd034dfd" ns2:_="" ns3:_="">
    <xsd:import namespace="ba35c91d-2a51-4b67-94fd-c1b8e761e77e"/>
    <xsd:import namespace="4714f42c-0095-4cb3-8567-29937a4fe4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5c91d-2a51-4b67-94fd-c1b8e761e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e473f8b-106c-44ed-85f3-fd6cb6366f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14f42c-0095-4cb3-8567-29937a4fe4c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ac4ebb-fc5a-4f5e-b530-72d83470bbb5}" ma:internalName="TaxCatchAll" ma:showField="CatchAllData" ma:web="4714f42c-0095-4cb3-8567-29937a4fe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714f42c-0095-4cb3-8567-29937a4fe4c1" xsi:nil="true"/>
    <lcf76f155ced4ddcb4097134ff3c332f xmlns="ba35c91d-2a51-4b67-94fd-c1b8e761e7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1537F2-D4FD-4C58-AC62-293927155C3B}">
  <ds:schemaRefs>
    <ds:schemaRef ds:uri="4714f42c-0095-4cb3-8567-29937a4fe4c1"/>
    <ds:schemaRef ds:uri="ba35c91d-2a51-4b67-94fd-c1b8e761e7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2B58B7-3259-4FAF-9495-BB64DE83BC6B}">
  <ds:schemaRefs>
    <ds:schemaRef ds:uri="http://schemas.microsoft.com/sharepoint/v3/contenttype/forms"/>
  </ds:schemaRefs>
</ds:datastoreItem>
</file>

<file path=customXml/itemProps3.xml><?xml version="1.0" encoding="utf-8"?>
<ds:datastoreItem xmlns:ds="http://schemas.openxmlformats.org/officeDocument/2006/customXml" ds:itemID="{0F6310C6-6702-4DE5-8937-2C7859BDC064}">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4714f42c-0095-4cb3-8567-29937a4fe4c1"/>
    <ds:schemaRef ds:uri="http://schemas.openxmlformats.org/package/2006/metadata/core-properties"/>
    <ds:schemaRef ds:uri="ba35c91d-2a51-4b67-94fd-c1b8e761e77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3836</TotalTime>
  <Words>2197</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Cambria Math</vt:lpstr>
      <vt:lpstr>Franklin Gothic Book</vt:lpstr>
      <vt:lpstr>Franklin Gothic Demi</vt:lpstr>
      <vt:lpstr>Minion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Learning - Digital Didactics</dc:title>
  <dc:creator>ASHOK E</dc:creator>
  <cp:lastModifiedBy>SysSoft</cp:lastModifiedBy>
  <cp:revision>185</cp:revision>
  <cp:lastPrinted>2023-05-25T00:46:21Z</cp:lastPrinted>
  <dcterms:created xsi:type="dcterms:W3CDTF">2022-09-01T08:36:36Z</dcterms:created>
  <dcterms:modified xsi:type="dcterms:W3CDTF">2023-07-19T00:37:44Z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0x010100449C084646E95249AAE7127DB2181BE5</vt:lpwstr>
  </property>
</Properties>
</file>