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1"/>
  </p:notesMasterIdLst>
  <p:sldIdLst>
    <p:sldId id="256" r:id="rId5"/>
    <p:sldId id="315" r:id="rId6"/>
    <p:sldId id="326" r:id="rId7"/>
    <p:sldId id="343" r:id="rId8"/>
    <p:sldId id="344" r:id="rId9"/>
    <p:sldId id="346" r:id="rId10"/>
    <p:sldId id="348" r:id="rId11"/>
    <p:sldId id="349" r:id="rId12"/>
    <p:sldId id="347" r:id="rId13"/>
    <p:sldId id="345" r:id="rId14"/>
    <p:sldId id="350" r:id="rId15"/>
    <p:sldId id="351" r:id="rId16"/>
    <p:sldId id="353" r:id="rId17"/>
    <p:sldId id="356" r:id="rId18"/>
    <p:sldId id="355" r:id="rId19"/>
    <p:sldId id="314" r:id="rId20"/>
  </p:sldIdLst>
  <p:sldSz cx="12192000" cy="6858000"/>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9DCDB5-04AE-46B6-B71D-87CD00B4A74B}" v="287" dt="2023-05-19T03:33:45.722"/>
    <p1510:client id="{D8CA62FD-614A-49FA-B069-1FF0F65AAB56}" v="21" dt="2023-05-19T03:36:36.5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68" autoAdjust="0"/>
  </p:normalViewPr>
  <p:slideViewPr>
    <p:cSldViewPr snapToGrid="0">
      <p:cViewPr varScale="1">
        <p:scale>
          <a:sx n="106" d="100"/>
          <a:sy n="106" d="100"/>
        </p:scale>
        <p:origin x="7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dha S" userId="S::s.sudha@shanthimalai.in::1ced7c0b-a21d-40ca-8eb0-126e5509f00c" providerId="AD" clId="Web-{D8CA62FD-614A-49FA-B069-1FF0F65AAB56}"/>
    <pc:docChg chg="modSld">
      <pc:chgData name="Sudha S" userId="S::s.sudha@shanthimalai.in::1ced7c0b-a21d-40ca-8eb0-126e5509f00c" providerId="AD" clId="Web-{D8CA62FD-614A-49FA-B069-1FF0F65AAB56}" dt="2023-05-19T03:36:04.552" v="11" actId="20577"/>
      <pc:docMkLst>
        <pc:docMk/>
      </pc:docMkLst>
      <pc:sldChg chg="modSp">
        <pc:chgData name="Sudha S" userId="S::s.sudha@shanthimalai.in::1ced7c0b-a21d-40ca-8eb0-126e5509f00c" providerId="AD" clId="Web-{D8CA62FD-614A-49FA-B069-1FF0F65AAB56}" dt="2023-05-19T03:36:04.552" v="11" actId="20577"/>
        <pc:sldMkLst>
          <pc:docMk/>
          <pc:sldMk cId="2180716863" sldId="256"/>
        </pc:sldMkLst>
        <pc:spChg chg="mod">
          <ac:chgData name="Sudha S" userId="S::s.sudha@shanthimalai.in::1ced7c0b-a21d-40ca-8eb0-126e5509f00c" providerId="AD" clId="Web-{D8CA62FD-614A-49FA-B069-1FF0F65AAB56}" dt="2023-05-19T03:35:53.240" v="7" actId="20577"/>
          <ac:spMkLst>
            <pc:docMk/>
            <pc:sldMk cId="2180716863" sldId="256"/>
            <ac:spMk id="13" creationId="{00000000-0000-0000-0000-000000000000}"/>
          </ac:spMkLst>
        </pc:spChg>
        <pc:spChg chg="mod">
          <ac:chgData name="Sudha S" userId="S::s.sudha@shanthimalai.in::1ced7c0b-a21d-40ca-8eb0-126e5509f00c" providerId="AD" clId="Web-{D8CA62FD-614A-49FA-B069-1FF0F65AAB56}" dt="2023-05-19T03:36:04.552" v="11" actId="20577"/>
          <ac:spMkLst>
            <pc:docMk/>
            <pc:sldMk cId="2180716863" sldId="256"/>
            <ac:spMk id="16" creationId="{00000000-0000-0000-0000-000000000000}"/>
          </ac:spMkLst>
        </pc:spChg>
      </pc:sldChg>
    </pc:docChg>
  </pc:docChgLst>
  <pc:docChgLst>
    <pc:chgData name="Sudha S" userId="S::s.sudha@shanthimalai.in::1ced7c0b-a21d-40ca-8eb0-126e5509f00c" providerId="AD" clId="Web-{B49DCDB5-04AE-46B6-B71D-87CD00B4A74B}"/>
    <pc:docChg chg="modSld sldOrd">
      <pc:chgData name="Sudha S" userId="S::s.sudha@shanthimalai.in::1ced7c0b-a21d-40ca-8eb0-126e5509f00c" providerId="AD" clId="Web-{B49DCDB5-04AE-46B6-B71D-87CD00B4A74B}" dt="2023-05-19T03:33:43.331" v="148" actId="20577"/>
      <pc:docMkLst>
        <pc:docMk/>
      </pc:docMkLst>
      <pc:sldChg chg="modSp">
        <pc:chgData name="Sudha S" userId="S::s.sudha@shanthimalai.in::1ced7c0b-a21d-40ca-8eb0-126e5509f00c" providerId="AD" clId="Web-{B49DCDB5-04AE-46B6-B71D-87CD00B4A74B}" dt="2023-05-19T03:28:36.871" v="76" actId="20577"/>
        <pc:sldMkLst>
          <pc:docMk/>
          <pc:sldMk cId="2126223614" sldId="308"/>
        </pc:sldMkLst>
        <pc:spChg chg="mod">
          <ac:chgData name="Sudha S" userId="S::s.sudha@shanthimalai.in::1ced7c0b-a21d-40ca-8eb0-126e5509f00c" providerId="AD" clId="Web-{B49DCDB5-04AE-46B6-B71D-87CD00B4A74B}" dt="2023-05-19T03:28:36.871" v="76" actId="20577"/>
          <ac:spMkLst>
            <pc:docMk/>
            <pc:sldMk cId="2126223614" sldId="308"/>
            <ac:spMk id="3" creationId="{00000000-0000-0000-0000-000000000000}"/>
          </ac:spMkLst>
        </pc:spChg>
      </pc:sldChg>
      <pc:sldChg chg="ord">
        <pc:chgData name="Sudha S" userId="S::s.sudha@shanthimalai.in::1ced7c0b-a21d-40ca-8eb0-126e5509f00c" providerId="AD" clId="Web-{B49DCDB5-04AE-46B6-B71D-87CD00B4A74B}" dt="2023-05-19T03:28:58.856" v="77"/>
        <pc:sldMkLst>
          <pc:docMk/>
          <pc:sldMk cId="1063324615" sldId="309"/>
        </pc:sldMkLst>
      </pc:sldChg>
      <pc:sldChg chg="modSp">
        <pc:chgData name="Sudha S" userId="S::s.sudha@shanthimalai.in::1ced7c0b-a21d-40ca-8eb0-126e5509f00c" providerId="AD" clId="Web-{B49DCDB5-04AE-46B6-B71D-87CD00B4A74B}" dt="2023-05-19T03:33:43.331" v="148" actId="20577"/>
        <pc:sldMkLst>
          <pc:docMk/>
          <pc:sldMk cId="3218851490" sldId="313"/>
        </pc:sldMkLst>
        <pc:spChg chg="mod">
          <ac:chgData name="Sudha S" userId="S::s.sudha@shanthimalai.in::1ced7c0b-a21d-40ca-8eb0-126e5509f00c" providerId="AD" clId="Web-{B49DCDB5-04AE-46B6-B71D-87CD00B4A74B}" dt="2023-05-19T03:33:43.331" v="148" actId="20577"/>
          <ac:spMkLst>
            <pc:docMk/>
            <pc:sldMk cId="3218851490" sldId="313"/>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3CC2DFD9-6831-4425-8C17-7E3A8BC6C03C}" type="datetimeFigureOut">
              <a:rPr lang="en-US" smtClean="0"/>
              <a:t>7/19/2023</a:t>
            </a:fld>
            <a:endParaRPr lang="en-US"/>
          </a:p>
        </p:txBody>
      </p:sp>
      <p:sp>
        <p:nvSpPr>
          <p:cNvPr id="4" name="Slide Image Placeholder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6B65D602-C171-4C5C-95F0-FF37303419AE}" type="slidenum">
              <a:rPr lang="en-US" smtClean="0"/>
              <a:t>‹#›</a:t>
            </a:fld>
            <a:endParaRPr lang="en-US"/>
          </a:p>
        </p:txBody>
      </p:sp>
    </p:spTree>
    <p:extLst>
      <p:ext uri="{BB962C8B-B14F-4D97-AF65-F5344CB8AC3E}">
        <p14:creationId xmlns:p14="http://schemas.microsoft.com/office/powerpoint/2010/main" val="1462785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0195F-89F4-219E-3038-F8C202818A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25A367-1A27-00C0-7D1A-95C21F1290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4AD360-B1B3-2B08-B6E5-E6316711F530}"/>
              </a:ext>
            </a:extLst>
          </p:cNvPr>
          <p:cNvSpPr>
            <a:spLocks noGrp="1"/>
          </p:cNvSpPr>
          <p:nvPr>
            <p:ph type="dt" sz="half" idx="10"/>
          </p:nvPr>
        </p:nvSpPr>
        <p:spPr/>
        <p:txBody>
          <a:bodyPr/>
          <a:lstStyle/>
          <a:p>
            <a:fld id="{72235CF1-C545-4EAB-9FCC-B74A4D6F1578}" type="datetime1">
              <a:rPr lang="en-US" smtClean="0"/>
              <a:t>7/19/2023</a:t>
            </a:fld>
            <a:endParaRPr lang="en-US"/>
          </a:p>
        </p:txBody>
      </p:sp>
      <p:sp>
        <p:nvSpPr>
          <p:cNvPr id="5" name="Footer Placeholder 4">
            <a:extLst>
              <a:ext uri="{FF2B5EF4-FFF2-40B4-BE49-F238E27FC236}">
                <a16:creationId xmlns:a16="http://schemas.microsoft.com/office/drawing/2014/main" id="{926A35B2-BD5A-DF0C-528A-40E30274DF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82648F-ED95-8143-6717-1D28C3E6826B}"/>
              </a:ext>
            </a:extLst>
          </p:cNvPr>
          <p:cNvSpPr>
            <a:spLocks noGrp="1"/>
          </p:cNvSpPr>
          <p:nvPr>
            <p:ph type="sldNum" sz="quarter" idx="12"/>
          </p:nvPr>
        </p:nvSpPr>
        <p:spPr/>
        <p:txBody>
          <a:bodyPr/>
          <a:lstStyle/>
          <a:p>
            <a:fld id="{E9ED138C-9295-4DFD-9D21-D06C4916FC9B}" type="slidenum">
              <a:rPr lang="en-US" smtClean="0"/>
              <a:t>‹#›</a:t>
            </a:fld>
            <a:endParaRPr lang="en-US"/>
          </a:p>
        </p:txBody>
      </p:sp>
    </p:spTree>
    <p:extLst>
      <p:ext uri="{BB962C8B-B14F-4D97-AF65-F5344CB8AC3E}">
        <p14:creationId xmlns:p14="http://schemas.microsoft.com/office/powerpoint/2010/main" val="26544186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768E8-5AE7-2992-659B-A4F3BAB7BF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59A2A9-9DC2-873B-D562-71278E0FE4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E49458-295A-6F49-FC8D-C59C649FF988}"/>
              </a:ext>
            </a:extLst>
          </p:cNvPr>
          <p:cNvSpPr>
            <a:spLocks noGrp="1"/>
          </p:cNvSpPr>
          <p:nvPr>
            <p:ph type="dt" sz="half" idx="10"/>
          </p:nvPr>
        </p:nvSpPr>
        <p:spPr/>
        <p:txBody>
          <a:bodyPr/>
          <a:lstStyle/>
          <a:p>
            <a:fld id="{EB1E66E3-B8D4-4D22-BE42-A88BB91C96C4}" type="datetime1">
              <a:rPr lang="en-US" smtClean="0"/>
              <a:t>7/19/2023</a:t>
            </a:fld>
            <a:endParaRPr lang="en-US"/>
          </a:p>
        </p:txBody>
      </p:sp>
      <p:sp>
        <p:nvSpPr>
          <p:cNvPr id="5" name="Footer Placeholder 4">
            <a:extLst>
              <a:ext uri="{FF2B5EF4-FFF2-40B4-BE49-F238E27FC236}">
                <a16:creationId xmlns:a16="http://schemas.microsoft.com/office/drawing/2014/main" id="{B0774A17-D377-EDE1-B945-CD90E700D0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F412C8-8766-1615-4EDA-A0C4426703EB}"/>
              </a:ext>
            </a:extLst>
          </p:cNvPr>
          <p:cNvSpPr>
            <a:spLocks noGrp="1"/>
          </p:cNvSpPr>
          <p:nvPr>
            <p:ph type="sldNum" sz="quarter" idx="12"/>
          </p:nvPr>
        </p:nvSpPr>
        <p:spPr/>
        <p:txBody>
          <a:bodyPr/>
          <a:lstStyle/>
          <a:p>
            <a:fld id="{E9ED138C-9295-4DFD-9D21-D06C4916FC9B}" type="slidenum">
              <a:rPr lang="en-US" smtClean="0"/>
              <a:t>‹#›</a:t>
            </a:fld>
            <a:endParaRPr lang="en-US"/>
          </a:p>
        </p:txBody>
      </p:sp>
    </p:spTree>
    <p:extLst>
      <p:ext uri="{BB962C8B-B14F-4D97-AF65-F5344CB8AC3E}">
        <p14:creationId xmlns:p14="http://schemas.microsoft.com/office/powerpoint/2010/main" val="2564206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746E2F-12FA-C233-CDCF-6920A669EB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276A0A-5168-06C5-6F95-93F288652E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780352-B746-E655-A53D-553DCF1E18DA}"/>
              </a:ext>
            </a:extLst>
          </p:cNvPr>
          <p:cNvSpPr>
            <a:spLocks noGrp="1"/>
          </p:cNvSpPr>
          <p:nvPr>
            <p:ph type="dt" sz="half" idx="10"/>
          </p:nvPr>
        </p:nvSpPr>
        <p:spPr/>
        <p:txBody>
          <a:bodyPr/>
          <a:lstStyle/>
          <a:p>
            <a:fld id="{C5041C66-A722-448A-9919-73079AF80F1C}" type="datetime1">
              <a:rPr lang="en-US" smtClean="0"/>
              <a:t>7/19/2023</a:t>
            </a:fld>
            <a:endParaRPr lang="en-US"/>
          </a:p>
        </p:txBody>
      </p:sp>
      <p:sp>
        <p:nvSpPr>
          <p:cNvPr id="5" name="Footer Placeholder 4">
            <a:extLst>
              <a:ext uri="{FF2B5EF4-FFF2-40B4-BE49-F238E27FC236}">
                <a16:creationId xmlns:a16="http://schemas.microsoft.com/office/drawing/2014/main" id="{AB64670D-B161-80A7-E303-71E3F93812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917AEF-F0FC-FD12-AB31-2124CB042742}"/>
              </a:ext>
            </a:extLst>
          </p:cNvPr>
          <p:cNvSpPr>
            <a:spLocks noGrp="1"/>
          </p:cNvSpPr>
          <p:nvPr>
            <p:ph type="sldNum" sz="quarter" idx="12"/>
          </p:nvPr>
        </p:nvSpPr>
        <p:spPr/>
        <p:txBody>
          <a:bodyPr/>
          <a:lstStyle/>
          <a:p>
            <a:fld id="{E9ED138C-9295-4DFD-9D21-D06C4916FC9B}" type="slidenum">
              <a:rPr lang="en-US" smtClean="0"/>
              <a:t>‹#›</a:t>
            </a:fld>
            <a:endParaRPr lang="en-US"/>
          </a:p>
        </p:txBody>
      </p:sp>
    </p:spTree>
    <p:extLst>
      <p:ext uri="{BB962C8B-B14F-4D97-AF65-F5344CB8AC3E}">
        <p14:creationId xmlns:p14="http://schemas.microsoft.com/office/powerpoint/2010/main" val="13169036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46976-B8CD-9A19-3011-AA69E8E136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A609A5-C4EF-FC12-6221-E95BDCBEB9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D67782-54D9-321A-D6CD-37C3E301270E}"/>
              </a:ext>
            </a:extLst>
          </p:cNvPr>
          <p:cNvSpPr>
            <a:spLocks noGrp="1"/>
          </p:cNvSpPr>
          <p:nvPr>
            <p:ph type="dt" sz="half" idx="10"/>
          </p:nvPr>
        </p:nvSpPr>
        <p:spPr/>
        <p:txBody>
          <a:bodyPr/>
          <a:lstStyle/>
          <a:p>
            <a:fld id="{E53B38EE-3C3F-43AD-BAC6-B8DD40B21308}" type="datetime1">
              <a:rPr lang="en-US" smtClean="0"/>
              <a:t>7/19/2023</a:t>
            </a:fld>
            <a:endParaRPr lang="en-US"/>
          </a:p>
        </p:txBody>
      </p:sp>
      <p:sp>
        <p:nvSpPr>
          <p:cNvPr id="5" name="Footer Placeholder 4">
            <a:extLst>
              <a:ext uri="{FF2B5EF4-FFF2-40B4-BE49-F238E27FC236}">
                <a16:creationId xmlns:a16="http://schemas.microsoft.com/office/drawing/2014/main" id="{F696C303-D447-6988-9D9B-F699846A9B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5CCDBA-D98F-71B2-7DDC-DA1F03980A7D}"/>
              </a:ext>
            </a:extLst>
          </p:cNvPr>
          <p:cNvSpPr>
            <a:spLocks noGrp="1"/>
          </p:cNvSpPr>
          <p:nvPr>
            <p:ph type="sldNum" sz="quarter" idx="12"/>
          </p:nvPr>
        </p:nvSpPr>
        <p:spPr/>
        <p:txBody>
          <a:bodyPr/>
          <a:lstStyle/>
          <a:p>
            <a:fld id="{E9ED138C-9295-4DFD-9D21-D06C4916FC9B}" type="slidenum">
              <a:rPr lang="en-US" smtClean="0"/>
              <a:t>‹#›</a:t>
            </a:fld>
            <a:endParaRPr lang="en-US"/>
          </a:p>
        </p:txBody>
      </p:sp>
    </p:spTree>
    <p:extLst>
      <p:ext uri="{BB962C8B-B14F-4D97-AF65-F5344CB8AC3E}">
        <p14:creationId xmlns:p14="http://schemas.microsoft.com/office/powerpoint/2010/main" val="14807204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2B319-8DC7-15F3-ED9F-27C27B85C3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DC1A3A-44B2-77ED-0C52-6CBC875659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F9B366-EC4B-B47A-FED7-E468840AEBD8}"/>
              </a:ext>
            </a:extLst>
          </p:cNvPr>
          <p:cNvSpPr>
            <a:spLocks noGrp="1"/>
          </p:cNvSpPr>
          <p:nvPr>
            <p:ph type="dt" sz="half" idx="10"/>
          </p:nvPr>
        </p:nvSpPr>
        <p:spPr/>
        <p:txBody>
          <a:bodyPr/>
          <a:lstStyle/>
          <a:p>
            <a:fld id="{00277450-FF49-4F1E-BCB1-0A9C26780E0C}" type="datetime1">
              <a:rPr lang="en-US" smtClean="0"/>
              <a:t>7/19/2023</a:t>
            </a:fld>
            <a:endParaRPr lang="en-US"/>
          </a:p>
        </p:txBody>
      </p:sp>
      <p:sp>
        <p:nvSpPr>
          <p:cNvPr id="5" name="Footer Placeholder 4">
            <a:extLst>
              <a:ext uri="{FF2B5EF4-FFF2-40B4-BE49-F238E27FC236}">
                <a16:creationId xmlns:a16="http://schemas.microsoft.com/office/drawing/2014/main" id="{8E1F2280-F86A-4D86-3671-D1D26E99DF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125DEE-A269-3391-9A53-8E968B651EF6}"/>
              </a:ext>
            </a:extLst>
          </p:cNvPr>
          <p:cNvSpPr>
            <a:spLocks noGrp="1"/>
          </p:cNvSpPr>
          <p:nvPr>
            <p:ph type="sldNum" sz="quarter" idx="12"/>
          </p:nvPr>
        </p:nvSpPr>
        <p:spPr/>
        <p:txBody>
          <a:bodyPr/>
          <a:lstStyle/>
          <a:p>
            <a:fld id="{E9ED138C-9295-4DFD-9D21-D06C4916FC9B}" type="slidenum">
              <a:rPr lang="en-US" smtClean="0"/>
              <a:t>‹#›</a:t>
            </a:fld>
            <a:endParaRPr lang="en-US"/>
          </a:p>
        </p:txBody>
      </p:sp>
    </p:spTree>
    <p:extLst>
      <p:ext uri="{BB962C8B-B14F-4D97-AF65-F5344CB8AC3E}">
        <p14:creationId xmlns:p14="http://schemas.microsoft.com/office/powerpoint/2010/main" val="22204103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2057F-1062-5E09-A6FE-6263475249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B01CEF-A038-97ED-9F65-7BE884C502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AC8C4F-0D47-C84D-7E4E-4D531007ED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C1D04C-1A43-53B4-9A08-4D366E75876B}"/>
              </a:ext>
            </a:extLst>
          </p:cNvPr>
          <p:cNvSpPr>
            <a:spLocks noGrp="1"/>
          </p:cNvSpPr>
          <p:nvPr>
            <p:ph type="dt" sz="half" idx="10"/>
          </p:nvPr>
        </p:nvSpPr>
        <p:spPr/>
        <p:txBody>
          <a:bodyPr/>
          <a:lstStyle/>
          <a:p>
            <a:fld id="{3063F1EE-4394-4DC0-980A-54DD5CB6A355}" type="datetime1">
              <a:rPr lang="en-US" smtClean="0"/>
              <a:t>7/19/2023</a:t>
            </a:fld>
            <a:endParaRPr lang="en-US"/>
          </a:p>
        </p:txBody>
      </p:sp>
      <p:sp>
        <p:nvSpPr>
          <p:cNvPr id="6" name="Footer Placeholder 5">
            <a:extLst>
              <a:ext uri="{FF2B5EF4-FFF2-40B4-BE49-F238E27FC236}">
                <a16:creationId xmlns:a16="http://schemas.microsoft.com/office/drawing/2014/main" id="{C118FEFE-2391-0402-405D-A45F346469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509041-526C-9198-9432-54144103C0DC}"/>
              </a:ext>
            </a:extLst>
          </p:cNvPr>
          <p:cNvSpPr>
            <a:spLocks noGrp="1"/>
          </p:cNvSpPr>
          <p:nvPr>
            <p:ph type="sldNum" sz="quarter" idx="12"/>
          </p:nvPr>
        </p:nvSpPr>
        <p:spPr/>
        <p:txBody>
          <a:bodyPr/>
          <a:lstStyle/>
          <a:p>
            <a:fld id="{E9ED138C-9295-4DFD-9D21-D06C4916FC9B}" type="slidenum">
              <a:rPr lang="en-US" smtClean="0"/>
              <a:t>‹#›</a:t>
            </a:fld>
            <a:endParaRPr lang="en-US"/>
          </a:p>
        </p:txBody>
      </p:sp>
    </p:spTree>
    <p:extLst>
      <p:ext uri="{BB962C8B-B14F-4D97-AF65-F5344CB8AC3E}">
        <p14:creationId xmlns:p14="http://schemas.microsoft.com/office/powerpoint/2010/main" val="7612601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E1CEE-358B-6E69-0171-ED60B19C6F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284802-9E94-8ED4-09F8-706A724AB1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5BB936-3C77-B023-7F49-0490A272D1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1E911D-707F-942D-343A-82E8023170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F712A9-0E13-3C14-510C-D09D1BC7B4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60EC98-DCB4-ADC1-4A5A-B7000063B643}"/>
              </a:ext>
            </a:extLst>
          </p:cNvPr>
          <p:cNvSpPr>
            <a:spLocks noGrp="1"/>
          </p:cNvSpPr>
          <p:nvPr>
            <p:ph type="dt" sz="half" idx="10"/>
          </p:nvPr>
        </p:nvSpPr>
        <p:spPr/>
        <p:txBody>
          <a:bodyPr/>
          <a:lstStyle/>
          <a:p>
            <a:fld id="{2B36B6BA-DB1D-41C0-8D9D-5705B8F943CE}" type="datetime1">
              <a:rPr lang="en-US" smtClean="0"/>
              <a:t>7/19/2023</a:t>
            </a:fld>
            <a:endParaRPr lang="en-US"/>
          </a:p>
        </p:txBody>
      </p:sp>
      <p:sp>
        <p:nvSpPr>
          <p:cNvPr id="8" name="Footer Placeholder 7">
            <a:extLst>
              <a:ext uri="{FF2B5EF4-FFF2-40B4-BE49-F238E27FC236}">
                <a16:creationId xmlns:a16="http://schemas.microsoft.com/office/drawing/2014/main" id="{0CED90AA-3ABA-B574-67DD-084B3CBB75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FC3B40-2DDE-98D5-EEE3-EBB7A7E27809}"/>
              </a:ext>
            </a:extLst>
          </p:cNvPr>
          <p:cNvSpPr>
            <a:spLocks noGrp="1"/>
          </p:cNvSpPr>
          <p:nvPr>
            <p:ph type="sldNum" sz="quarter" idx="12"/>
          </p:nvPr>
        </p:nvSpPr>
        <p:spPr/>
        <p:txBody>
          <a:bodyPr/>
          <a:lstStyle/>
          <a:p>
            <a:fld id="{E9ED138C-9295-4DFD-9D21-D06C4916FC9B}" type="slidenum">
              <a:rPr lang="en-US" smtClean="0"/>
              <a:t>‹#›</a:t>
            </a:fld>
            <a:endParaRPr lang="en-US"/>
          </a:p>
        </p:txBody>
      </p:sp>
    </p:spTree>
    <p:extLst>
      <p:ext uri="{BB962C8B-B14F-4D97-AF65-F5344CB8AC3E}">
        <p14:creationId xmlns:p14="http://schemas.microsoft.com/office/powerpoint/2010/main" val="11062787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4301C-1636-7E8C-EA73-3EC0EAE950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F4D138-C897-BA6D-BDFB-52593FD9ECAF}"/>
              </a:ext>
            </a:extLst>
          </p:cNvPr>
          <p:cNvSpPr>
            <a:spLocks noGrp="1"/>
          </p:cNvSpPr>
          <p:nvPr>
            <p:ph type="dt" sz="half" idx="10"/>
          </p:nvPr>
        </p:nvSpPr>
        <p:spPr/>
        <p:txBody>
          <a:bodyPr/>
          <a:lstStyle/>
          <a:p>
            <a:fld id="{9FCE63EF-330D-4DB2-B790-8E03481FA6AE}" type="datetime1">
              <a:rPr lang="en-US" smtClean="0"/>
              <a:t>7/19/2023</a:t>
            </a:fld>
            <a:endParaRPr lang="en-US"/>
          </a:p>
        </p:txBody>
      </p:sp>
      <p:sp>
        <p:nvSpPr>
          <p:cNvPr id="4" name="Footer Placeholder 3">
            <a:extLst>
              <a:ext uri="{FF2B5EF4-FFF2-40B4-BE49-F238E27FC236}">
                <a16:creationId xmlns:a16="http://schemas.microsoft.com/office/drawing/2014/main" id="{BA26775D-F391-A793-F64F-FE30F564143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238EA7C-28DB-1461-3EE3-E2249EEF7B3B}"/>
              </a:ext>
            </a:extLst>
          </p:cNvPr>
          <p:cNvSpPr>
            <a:spLocks noGrp="1"/>
          </p:cNvSpPr>
          <p:nvPr>
            <p:ph type="sldNum" sz="quarter" idx="12"/>
          </p:nvPr>
        </p:nvSpPr>
        <p:spPr/>
        <p:txBody>
          <a:bodyPr/>
          <a:lstStyle/>
          <a:p>
            <a:fld id="{E9ED138C-9295-4DFD-9D21-D06C4916FC9B}" type="slidenum">
              <a:rPr lang="en-US" smtClean="0"/>
              <a:t>‹#›</a:t>
            </a:fld>
            <a:endParaRPr lang="en-US"/>
          </a:p>
        </p:txBody>
      </p:sp>
    </p:spTree>
    <p:extLst>
      <p:ext uri="{BB962C8B-B14F-4D97-AF65-F5344CB8AC3E}">
        <p14:creationId xmlns:p14="http://schemas.microsoft.com/office/powerpoint/2010/main" val="29899505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0E4A38-E9CC-C0AD-4B03-9D531E95D694}"/>
              </a:ext>
            </a:extLst>
          </p:cNvPr>
          <p:cNvSpPr>
            <a:spLocks noGrp="1"/>
          </p:cNvSpPr>
          <p:nvPr>
            <p:ph type="dt" sz="half" idx="10"/>
          </p:nvPr>
        </p:nvSpPr>
        <p:spPr/>
        <p:txBody>
          <a:bodyPr/>
          <a:lstStyle/>
          <a:p>
            <a:fld id="{3CCB9D83-0D91-4C98-A60F-A7F2B06E0C64}" type="datetime1">
              <a:rPr lang="en-US" smtClean="0"/>
              <a:t>7/19/2023</a:t>
            </a:fld>
            <a:endParaRPr lang="en-US"/>
          </a:p>
        </p:txBody>
      </p:sp>
      <p:sp>
        <p:nvSpPr>
          <p:cNvPr id="3" name="Footer Placeholder 2">
            <a:extLst>
              <a:ext uri="{FF2B5EF4-FFF2-40B4-BE49-F238E27FC236}">
                <a16:creationId xmlns:a16="http://schemas.microsoft.com/office/drawing/2014/main" id="{A79E5030-5068-0068-EDC3-483F26C5C3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6AAFC9-8431-8E02-F039-E73CD5A4389A}"/>
              </a:ext>
            </a:extLst>
          </p:cNvPr>
          <p:cNvSpPr>
            <a:spLocks noGrp="1"/>
          </p:cNvSpPr>
          <p:nvPr>
            <p:ph type="sldNum" sz="quarter" idx="12"/>
          </p:nvPr>
        </p:nvSpPr>
        <p:spPr/>
        <p:txBody>
          <a:bodyPr/>
          <a:lstStyle/>
          <a:p>
            <a:fld id="{E9ED138C-9295-4DFD-9D21-D06C4916FC9B}" type="slidenum">
              <a:rPr lang="en-US" smtClean="0"/>
              <a:t>‹#›</a:t>
            </a:fld>
            <a:endParaRPr lang="en-US"/>
          </a:p>
        </p:txBody>
      </p:sp>
    </p:spTree>
    <p:extLst>
      <p:ext uri="{BB962C8B-B14F-4D97-AF65-F5344CB8AC3E}">
        <p14:creationId xmlns:p14="http://schemas.microsoft.com/office/powerpoint/2010/main" val="37113807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11D3E-B617-32D3-A245-08793DB6B9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4B44A3F-CA5E-BE42-60D6-5935D192C8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CAC405-C323-2865-F3C3-DE80A399B5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498C44-1A8F-098A-BB58-A479015B2A87}"/>
              </a:ext>
            </a:extLst>
          </p:cNvPr>
          <p:cNvSpPr>
            <a:spLocks noGrp="1"/>
          </p:cNvSpPr>
          <p:nvPr>
            <p:ph type="dt" sz="half" idx="10"/>
          </p:nvPr>
        </p:nvSpPr>
        <p:spPr/>
        <p:txBody>
          <a:bodyPr/>
          <a:lstStyle/>
          <a:p>
            <a:fld id="{0F89DAB0-80F1-42F4-A3A5-41944A5AFACB}" type="datetime1">
              <a:rPr lang="en-US" smtClean="0"/>
              <a:t>7/19/2023</a:t>
            </a:fld>
            <a:endParaRPr lang="en-US"/>
          </a:p>
        </p:txBody>
      </p:sp>
      <p:sp>
        <p:nvSpPr>
          <p:cNvPr id="6" name="Footer Placeholder 5">
            <a:extLst>
              <a:ext uri="{FF2B5EF4-FFF2-40B4-BE49-F238E27FC236}">
                <a16:creationId xmlns:a16="http://schemas.microsoft.com/office/drawing/2014/main" id="{9DC90F49-ED87-8998-1E80-E7F6BD6C42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A30F10-F202-3A57-FE0E-47988F121104}"/>
              </a:ext>
            </a:extLst>
          </p:cNvPr>
          <p:cNvSpPr>
            <a:spLocks noGrp="1"/>
          </p:cNvSpPr>
          <p:nvPr>
            <p:ph type="sldNum" sz="quarter" idx="12"/>
          </p:nvPr>
        </p:nvSpPr>
        <p:spPr/>
        <p:txBody>
          <a:bodyPr/>
          <a:lstStyle/>
          <a:p>
            <a:fld id="{E9ED138C-9295-4DFD-9D21-D06C4916FC9B}" type="slidenum">
              <a:rPr lang="en-US" smtClean="0"/>
              <a:t>‹#›</a:t>
            </a:fld>
            <a:endParaRPr lang="en-US"/>
          </a:p>
        </p:txBody>
      </p:sp>
    </p:spTree>
    <p:extLst>
      <p:ext uri="{BB962C8B-B14F-4D97-AF65-F5344CB8AC3E}">
        <p14:creationId xmlns:p14="http://schemas.microsoft.com/office/powerpoint/2010/main" val="34570189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EDC1B-EE5A-11F0-1E54-17EAE0F60A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B512A4-C561-E3EA-E1F2-AE53BEDC77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5A97A0-E5AF-D227-9814-8CE071F17C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415AF-3E9A-83A3-DC58-AB4B654AA920}"/>
              </a:ext>
            </a:extLst>
          </p:cNvPr>
          <p:cNvSpPr>
            <a:spLocks noGrp="1"/>
          </p:cNvSpPr>
          <p:nvPr>
            <p:ph type="dt" sz="half" idx="10"/>
          </p:nvPr>
        </p:nvSpPr>
        <p:spPr/>
        <p:txBody>
          <a:bodyPr/>
          <a:lstStyle/>
          <a:p>
            <a:fld id="{B0EF3584-FA04-40DA-A626-35C8A59201F4}" type="datetime1">
              <a:rPr lang="en-US" smtClean="0"/>
              <a:t>7/19/2023</a:t>
            </a:fld>
            <a:endParaRPr lang="en-US"/>
          </a:p>
        </p:txBody>
      </p:sp>
      <p:sp>
        <p:nvSpPr>
          <p:cNvPr id="6" name="Footer Placeholder 5">
            <a:extLst>
              <a:ext uri="{FF2B5EF4-FFF2-40B4-BE49-F238E27FC236}">
                <a16:creationId xmlns:a16="http://schemas.microsoft.com/office/drawing/2014/main" id="{5856701D-06E0-34A2-0223-9314FC0428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932CA8-46C8-C072-B014-8BDD8686B973}"/>
              </a:ext>
            </a:extLst>
          </p:cNvPr>
          <p:cNvSpPr>
            <a:spLocks noGrp="1"/>
          </p:cNvSpPr>
          <p:nvPr>
            <p:ph type="sldNum" sz="quarter" idx="12"/>
          </p:nvPr>
        </p:nvSpPr>
        <p:spPr/>
        <p:txBody>
          <a:bodyPr/>
          <a:lstStyle/>
          <a:p>
            <a:fld id="{E9ED138C-9295-4DFD-9D21-D06C4916FC9B}" type="slidenum">
              <a:rPr lang="en-US" smtClean="0"/>
              <a:t>‹#›</a:t>
            </a:fld>
            <a:endParaRPr lang="en-US"/>
          </a:p>
        </p:txBody>
      </p:sp>
    </p:spTree>
    <p:extLst>
      <p:ext uri="{BB962C8B-B14F-4D97-AF65-F5344CB8AC3E}">
        <p14:creationId xmlns:p14="http://schemas.microsoft.com/office/powerpoint/2010/main" val="38430697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68F87F-732B-7A9C-3351-B14EBEFD03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36F383-5124-31A2-2FEC-BE21B96973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C7FB4-6136-7E70-6F8F-2AF83C5AFB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7C67CD-48C9-4182-9E35-4B2A1DF281E6}" type="datetime1">
              <a:rPr lang="en-US" smtClean="0"/>
              <a:t>7/19/2023</a:t>
            </a:fld>
            <a:endParaRPr lang="en-US"/>
          </a:p>
        </p:txBody>
      </p:sp>
      <p:sp>
        <p:nvSpPr>
          <p:cNvPr id="5" name="Footer Placeholder 4">
            <a:extLst>
              <a:ext uri="{FF2B5EF4-FFF2-40B4-BE49-F238E27FC236}">
                <a16:creationId xmlns:a16="http://schemas.microsoft.com/office/drawing/2014/main" id="{E528AB83-6599-9330-062F-FE3F429BDE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197EB5-46A1-DB07-C421-1A387F835C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ED138C-9295-4DFD-9D21-D06C4916FC9B}" type="slidenum">
              <a:rPr lang="en-US" smtClean="0"/>
              <a:t>‹#›</a:t>
            </a:fld>
            <a:endParaRPr lang="en-US"/>
          </a:p>
        </p:txBody>
      </p:sp>
    </p:spTree>
    <p:extLst>
      <p:ext uri="{BB962C8B-B14F-4D97-AF65-F5344CB8AC3E}">
        <p14:creationId xmlns:p14="http://schemas.microsoft.com/office/powerpoint/2010/main" val="2158925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 name="Date Placeholder 5"/>
          <p:cNvSpPr>
            <a:spLocks noGrp="1"/>
          </p:cNvSpPr>
          <p:nvPr>
            <p:ph type="dt" sz="half" idx="10"/>
          </p:nvPr>
        </p:nvSpPr>
        <p:spPr>
          <a:xfrm>
            <a:off x="645716" y="6231091"/>
            <a:ext cx="2188030" cy="365125"/>
          </a:xfrm>
        </p:spPr>
        <p:txBody>
          <a:bodyPr/>
          <a:lstStyle/>
          <a:p>
            <a:pPr algn="ctr"/>
            <a:fld id="{666C48D1-1668-4769-907C-4AC56F3A300D}" type="datetime2">
              <a:rPr lang="en-US" sz="1300" smtClean="0">
                <a:solidFill>
                  <a:schemeClr val="bg1"/>
                </a:solidFill>
                <a:latin typeface="Franklin Gothic Book" panose="020B0503020102020204" pitchFamily="34" charset="0"/>
                <a:cs typeface="DokChampa" panose="020B0604020202020204" pitchFamily="34" charset="-34"/>
              </a:rPr>
              <a:pPr algn="ctr"/>
              <a:t>Wednesday, July 19, 2023</a:t>
            </a:fld>
            <a:endParaRPr lang="en-US" sz="1300" dirty="0">
              <a:solidFill>
                <a:schemeClr val="bg1"/>
              </a:solidFill>
              <a:latin typeface="Franklin Gothic Book" panose="020B0503020102020204" pitchFamily="34" charset="0"/>
              <a:cs typeface="DokChampa" panose="020B0604020202020204" pitchFamily="34" charset="-34"/>
            </a:endParaRPr>
          </a:p>
        </p:txBody>
      </p:sp>
      <p:sp>
        <p:nvSpPr>
          <p:cNvPr id="7" name="Footer Placeholder 3"/>
          <p:cNvSpPr>
            <a:spLocks noGrp="1"/>
          </p:cNvSpPr>
          <p:nvPr>
            <p:ph type="ftr" sz="quarter" idx="11"/>
          </p:nvPr>
        </p:nvSpPr>
        <p:spPr>
          <a:xfrm>
            <a:off x="4258602" y="6225575"/>
            <a:ext cx="4630874" cy="365125"/>
          </a:xfrm>
        </p:spPr>
        <p:txBody>
          <a:bodyPr/>
          <a:lstStyle/>
          <a:p>
            <a:r>
              <a:rPr lang="en-US" sz="1300" dirty="0">
                <a:solidFill>
                  <a:schemeClr val="bg1"/>
                </a:solidFill>
                <a:latin typeface="Franklin Gothic Book" panose="020B0503020102020204" pitchFamily="34" charset="0"/>
                <a:cs typeface="DokChampa" panose="020B0604020202020204" pitchFamily="34" charset="-34"/>
              </a:rPr>
              <a:t>Nature of  Physical World &amp; Measurement – Hr. Sec.  First Year</a:t>
            </a:r>
          </a:p>
        </p:txBody>
      </p:sp>
      <p:sp>
        <p:nvSpPr>
          <p:cNvPr id="8" name="Slide Number Placeholder 4"/>
          <p:cNvSpPr>
            <a:spLocks noGrp="1"/>
          </p:cNvSpPr>
          <p:nvPr>
            <p:ph type="sldNum" sz="quarter" idx="12"/>
          </p:nvPr>
        </p:nvSpPr>
        <p:spPr>
          <a:xfrm>
            <a:off x="11247674" y="6231228"/>
            <a:ext cx="381000" cy="365125"/>
          </a:xfrm>
        </p:spPr>
        <p:txBody>
          <a:bodyPr/>
          <a:lstStyle/>
          <a:p>
            <a:pPr algn="ctr"/>
            <a:fld id="{1BA5C648-9462-49B2-929D-75BECDF1A3B1}" type="slidenum">
              <a:rPr lang="en-US" sz="1300" smtClean="0">
                <a:solidFill>
                  <a:schemeClr val="bg1"/>
                </a:solidFill>
                <a:latin typeface="Franklin Gothic Book" panose="020B0503020102020204" pitchFamily="34" charset="0"/>
                <a:cs typeface="DokChampa" panose="020B0604020202020204" pitchFamily="34" charset="-34"/>
              </a:rPr>
              <a:pPr algn="ctr"/>
              <a:t>1</a:t>
            </a:fld>
            <a:endParaRPr lang="en-US" sz="1300" dirty="0">
              <a:solidFill>
                <a:schemeClr val="bg1"/>
              </a:solidFill>
              <a:latin typeface="Franklin Gothic Book" panose="020B0503020102020204" pitchFamily="34" charset="0"/>
              <a:cs typeface="DokChampa" panose="020B0604020202020204" pitchFamily="34" charset="-34"/>
            </a:endParaRPr>
          </a:p>
        </p:txBody>
      </p:sp>
      <p:sp>
        <p:nvSpPr>
          <p:cNvPr id="10" name="Foliennummer"/>
          <p:cNvSpPr txBox="1">
            <a:spLocks/>
          </p:cNvSpPr>
          <p:nvPr/>
        </p:nvSpPr>
        <p:spPr>
          <a:xfrm>
            <a:off x="-6248594" y="12540816"/>
            <a:ext cx="67957" cy="14898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0" tIns="0" rIns="0" bIns="0" rtlCol="0" anchor="ctr"/>
          <a:lstStyle>
            <a:defPPr>
              <a:defRPr lang="en-US"/>
            </a:defPPr>
            <a:lvl1pPr marL="0" algn="l" defTabSz="1828800" rtl="0" eaLnBrk="1" latinLnBrk="0" hangingPunct="1">
              <a:defRPr sz="2800" kern="1200">
                <a:solidFill>
                  <a:srgbClr val="F79646"/>
                </a:solidFill>
                <a:latin typeface="Calibri"/>
                <a:ea typeface="Calibri"/>
                <a:cs typeface="Calibri"/>
                <a:sym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CB4B4D-7CA3-9044-876B-883B54F8677D}" type="slidenum">
              <a:rPr lang="en-IN" smtClean="0"/>
              <a:pPr/>
              <a:t>1</a:t>
            </a:fld>
            <a:endParaRPr lang="en-IN"/>
          </a:p>
        </p:txBody>
      </p:sp>
      <p:sp>
        <p:nvSpPr>
          <p:cNvPr id="11" name="(c) Shanthimalai Trust 2021"/>
          <p:cNvSpPr txBox="1"/>
          <p:nvPr/>
        </p:nvSpPr>
        <p:spPr>
          <a:xfrm rot="16200000">
            <a:off x="16649565" y="11521141"/>
            <a:ext cx="907498" cy="14619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algn="l" defTabSz="1828800">
              <a:defRPr sz="1900">
                <a:solidFill>
                  <a:srgbClr val="A7A7A7"/>
                </a:solidFill>
                <a:latin typeface="Calibri"/>
                <a:ea typeface="Calibri"/>
                <a:cs typeface="Calibri"/>
                <a:sym typeface="Calibri"/>
              </a:defRPr>
            </a:lvl1pPr>
          </a:lstStyle>
          <a:p>
            <a:r>
              <a:rPr>
                <a:solidFill>
                  <a:schemeClr val="bg1">
                    <a:lumMod val="85000"/>
                  </a:schemeClr>
                </a:solidFill>
              </a:rPr>
              <a:t>(c) </a:t>
            </a:r>
            <a:r>
              <a:rPr err="1">
                <a:solidFill>
                  <a:schemeClr val="bg1">
                    <a:lumMod val="85000"/>
                  </a:schemeClr>
                </a:solidFill>
              </a:rPr>
              <a:t>Shanthimalai</a:t>
            </a:r>
            <a:r>
              <a:rPr>
                <a:solidFill>
                  <a:schemeClr val="bg1">
                    <a:lumMod val="85000"/>
                  </a:schemeClr>
                </a:solidFill>
              </a:rPr>
              <a:t> Trust </a:t>
            </a:r>
            <a:r>
              <a:rPr lang="en-US">
                <a:solidFill>
                  <a:schemeClr val="bg1">
                    <a:lumMod val="85000"/>
                  </a:schemeClr>
                </a:solidFill>
              </a:rPr>
              <a:t>2023</a:t>
            </a:r>
            <a:endParaRPr>
              <a:solidFill>
                <a:schemeClr val="bg1">
                  <a:lumMod val="85000"/>
                </a:schemeClr>
              </a:solidFill>
            </a:endParaRPr>
          </a:p>
        </p:txBody>
      </p:sp>
      <p:sp>
        <p:nvSpPr>
          <p:cNvPr id="12" name="Footer Placeholder 3"/>
          <p:cNvSpPr txBox="1">
            <a:spLocks/>
          </p:cNvSpPr>
          <p:nvPr/>
        </p:nvSpPr>
        <p:spPr>
          <a:xfrm>
            <a:off x="1" y="2752559"/>
            <a:ext cx="12191999" cy="1177401"/>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000" b="1" dirty="0">
                <a:solidFill>
                  <a:schemeClr val="bg1"/>
                </a:solidFill>
                <a:latin typeface="Minion Pro"/>
                <a:cs typeface="DokChampa" panose="020B0604020202020204" pitchFamily="34" charset="-34"/>
              </a:rPr>
              <a:t>Higher Secondary – First Year</a:t>
            </a:r>
          </a:p>
        </p:txBody>
      </p:sp>
      <p:sp>
        <p:nvSpPr>
          <p:cNvPr id="14" name="Rectangle 13"/>
          <p:cNvSpPr/>
          <p:nvPr/>
        </p:nvSpPr>
        <p:spPr>
          <a:xfrm>
            <a:off x="2855504" y="1454527"/>
            <a:ext cx="8057138" cy="630942"/>
          </a:xfrm>
          <a:prstGeom prst="rect">
            <a:avLst/>
          </a:prstGeom>
          <a:solidFill>
            <a:schemeClr val="accent2">
              <a:lumMod val="50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2400" b="1" dirty="0">
                <a:solidFill>
                  <a:schemeClr val="bg1"/>
                </a:solidFill>
                <a:latin typeface="Minion Pro"/>
                <a:ea typeface="Malgun Gothic" panose="020B0503020000020004" pitchFamily="34" charset="-127"/>
              </a:rPr>
              <a:t>NATURE OF PHYSICAL WORLD AND MEASUREMENT </a:t>
            </a:r>
            <a:endParaRPr lang="en-IN" sz="2400" b="1" dirty="0">
              <a:solidFill>
                <a:schemeClr val="bg1"/>
              </a:solidFill>
              <a:latin typeface="Minion Pro"/>
              <a:ea typeface="Malgun Gothic" panose="020B0503020000020004" pitchFamily="34" charset="-127"/>
              <a:cs typeface="Arial" panose="020B0604020202020204" pitchFamily="34" charset="0"/>
            </a:endParaRPr>
          </a:p>
        </p:txBody>
      </p:sp>
      <p:sp>
        <p:nvSpPr>
          <p:cNvPr id="15" name="Rectangle 14"/>
          <p:cNvSpPr/>
          <p:nvPr/>
        </p:nvSpPr>
        <p:spPr>
          <a:xfrm>
            <a:off x="1107831" y="1454527"/>
            <a:ext cx="1725915" cy="630942"/>
          </a:xfrm>
          <a:prstGeom prst="rect">
            <a:avLst/>
          </a:prstGeom>
          <a:solidFill>
            <a:schemeClr val="accent2"/>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2600" b="1" dirty="0">
                <a:solidFill>
                  <a:schemeClr val="bg1"/>
                </a:solidFill>
                <a:latin typeface="Minion Pro"/>
                <a:ea typeface="Malgun Gothic" panose="020B0503020000020004" pitchFamily="34" charset="-127"/>
                <a:cs typeface="Arial" panose="020B0604020202020204" pitchFamily="34" charset="0"/>
              </a:rPr>
              <a:t>UNIT : 01</a:t>
            </a:r>
            <a:endParaRPr lang="en-IN" sz="2600" b="1" dirty="0">
              <a:solidFill>
                <a:schemeClr val="bg1"/>
              </a:solidFill>
              <a:latin typeface="Minion Pro"/>
              <a:ea typeface="Malgun Gothic" panose="020B0503020000020004" pitchFamily="34" charset="-127"/>
              <a:cs typeface="Arial" panose="020B0604020202020204" pitchFamily="34" charset="0"/>
            </a:endParaRPr>
          </a:p>
        </p:txBody>
      </p:sp>
      <p:sp>
        <p:nvSpPr>
          <p:cNvPr id="16" name="Prepared by Shanthimalai Research and Development Trust…"/>
          <p:cNvSpPr txBox="1"/>
          <p:nvPr/>
        </p:nvSpPr>
        <p:spPr>
          <a:xfrm>
            <a:off x="1" y="4650336"/>
            <a:ext cx="12191999" cy="1467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3" tIns="71433" rIns="71433" bIns="71433" anchor="ctr">
            <a:spAutoFit/>
          </a:bodyPr>
          <a:lstStyle/>
          <a:p>
            <a:pPr algn="ctr">
              <a:defRPr>
                <a:solidFill>
                  <a:srgbClr val="FFFFFF"/>
                </a:solidFill>
                <a:latin typeface="+mn-lt"/>
                <a:ea typeface="+mn-ea"/>
                <a:cs typeface="+mn-cs"/>
                <a:sym typeface="Helvetica"/>
              </a:defRPr>
            </a:pPr>
            <a:r>
              <a:rPr lang="en-US" sz="1400" dirty="0">
                <a:latin typeface="Franklin Gothic Demi" panose="020B0703020102020204" pitchFamily="34" charset="0"/>
                <a:cs typeface="Arial"/>
              </a:rPr>
              <a:t> By </a:t>
            </a:r>
            <a:endParaRPr lang="en-IN" sz="1400" dirty="0">
              <a:latin typeface="Franklin Gothic Demi" panose="020B0703020102020204" pitchFamily="34" charset="0"/>
              <a:cs typeface="Arial" panose="020B0604020202020204" pitchFamily="34" charset="0"/>
            </a:endParaRPr>
          </a:p>
          <a:p>
            <a:pPr algn="ctr">
              <a:lnSpc>
                <a:spcPct val="150000"/>
              </a:lnSpc>
              <a:defRPr>
                <a:solidFill>
                  <a:srgbClr val="FFFFFF"/>
                </a:solidFill>
                <a:latin typeface="+mn-lt"/>
                <a:ea typeface="+mn-ea"/>
                <a:cs typeface="+mn-cs"/>
                <a:sym typeface="Helvetica"/>
              </a:defRPr>
            </a:pPr>
            <a:r>
              <a:rPr lang="en-US" sz="1600" b="1" dirty="0">
                <a:solidFill>
                  <a:schemeClr val="bg1"/>
                </a:solidFill>
                <a:latin typeface="Minion Pro"/>
                <a:cs typeface="Arial" panose="020B0604020202020204" pitchFamily="34" charset="0"/>
              </a:rPr>
              <a:t>RAJENDRAN M, M.Sc., B.Ed., C.C.A.,</a:t>
            </a:r>
          </a:p>
          <a:p>
            <a:pPr algn="ctr">
              <a:lnSpc>
                <a:spcPct val="150000"/>
              </a:lnSpc>
              <a:defRPr>
                <a:solidFill>
                  <a:srgbClr val="FFFFFF"/>
                </a:solidFill>
                <a:latin typeface="+mn-lt"/>
                <a:ea typeface="+mn-ea"/>
                <a:cs typeface="+mn-cs"/>
                <a:sym typeface="Helvetica"/>
              </a:defRPr>
            </a:pPr>
            <a:r>
              <a:rPr lang="en-US" sz="1600" b="1" dirty="0">
                <a:solidFill>
                  <a:srgbClr val="FFFF00"/>
                </a:solidFill>
                <a:latin typeface="Minion Pro"/>
                <a:cs typeface="Arial" panose="020B0604020202020204" pitchFamily="34" charset="0"/>
              </a:rPr>
              <a:t>PGT IN PHYSICS, SRMHSS, KAVERIYAMPOONDI</a:t>
            </a:r>
          </a:p>
          <a:p>
            <a:pPr algn="ctr">
              <a:lnSpc>
                <a:spcPct val="150000"/>
              </a:lnSpc>
              <a:defRPr>
                <a:solidFill>
                  <a:srgbClr val="FFFFFF"/>
                </a:solidFill>
                <a:latin typeface="+mn-lt"/>
                <a:ea typeface="+mn-ea"/>
                <a:cs typeface="+mn-cs"/>
                <a:sym typeface="Helvetica"/>
              </a:defRPr>
            </a:pPr>
            <a:r>
              <a:rPr lang="en-US" sz="1600" dirty="0">
                <a:solidFill>
                  <a:schemeClr val="bg1"/>
                </a:solidFill>
                <a:latin typeface="Minion Pro"/>
                <a:cs typeface="Arial" panose="020B0604020202020204" pitchFamily="34" charset="0"/>
              </a:rPr>
              <a:t>TIRUVANNAMALAI – 606603.</a:t>
            </a:r>
          </a:p>
        </p:txBody>
      </p:sp>
      <p:sp>
        <p:nvSpPr>
          <p:cNvPr id="2" name="TextBox 1">
            <a:extLst>
              <a:ext uri="{FF2B5EF4-FFF2-40B4-BE49-F238E27FC236}">
                <a16:creationId xmlns:a16="http://schemas.microsoft.com/office/drawing/2014/main" id="{F9097C0C-7F92-49F0-B7C2-86C97E2E2400}"/>
              </a:ext>
            </a:extLst>
          </p:cNvPr>
          <p:cNvSpPr txBox="1"/>
          <p:nvPr/>
        </p:nvSpPr>
        <p:spPr>
          <a:xfrm>
            <a:off x="8003263" y="353085"/>
            <a:ext cx="3467478" cy="369332"/>
          </a:xfrm>
          <a:prstGeom prst="rect">
            <a:avLst/>
          </a:prstGeom>
          <a:noFill/>
        </p:spPr>
        <p:txBody>
          <a:bodyPr wrap="square" rtlCol="0">
            <a:spAutoFit/>
          </a:bodyPr>
          <a:lstStyle/>
          <a:p>
            <a:r>
              <a:rPr lang="en-US"/>
              <a:t>www.Padasalai.Net</a:t>
            </a:r>
            <a:endParaRPr lang="en-IN"/>
          </a:p>
        </p:txBody>
      </p:sp>
    </p:spTree>
    <p:extLst>
      <p:ext uri="{BB962C8B-B14F-4D97-AF65-F5344CB8AC3E}">
        <p14:creationId xmlns:p14="http://schemas.microsoft.com/office/powerpoint/2010/main" val="21807168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a:xfrm>
            <a:off x="645716" y="6231091"/>
            <a:ext cx="2188030" cy="365125"/>
          </a:xfrm>
        </p:spPr>
        <p:txBody>
          <a:bodyPr/>
          <a:lstStyle/>
          <a:p>
            <a:pPr algn="ctr"/>
            <a:fld id="{666C48D1-1668-4769-907C-4AC56F3A300D}" type="datetime2">
              <a:rPr lang="en-US" sz="1300" smtClean="0">
                <a:solidFill>
                  <a:schemeClr val="tx1"/>
                </a:solidFill>
                <a:latin typeface="Franklin Gothic Book" panose="020B0503020102020204" pitchFamily="34" charset="0"/>
                <a:cs typeface="DokChampa" panose="020B0604020202020204" pitchFamily="34" charset="-34"/>
              </a:rPr>
              <a:pPr algn="ctr"/>
              <a:t>Wednesday, July 19, 2023</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8" name="Slide Number Placeholder 4"/>
          <p:cNvSpPr>
            <a:spLocks noGrp="1"/>
          </p:cNvSpPr>
          <p:nvPr>
            <p:ph type="sldNum" sz="quarter" idx="12"/>
          </p:nvPr>
        </p:nvSpPr>
        <p:spPr>
          <a:xfrm>
            <a:off x="11247674" y="6231228"/>
            <a:ext cx="381000" cy="365125"/>
          </a:xfrm>
        </p:spPr>
        <p:txBody>
          <a:bodyPr/>
          <a:lstStyle/>
          <a:p>
            <a:pPr algn="ctr"/>
            <a:fld id="{1BA5C648-9462-49B2-929D-75BECDF1A3B1}" type="slidenum">
              <a:rPr lang="en-US" sz="1300" smtClean="0">
                <a:solidFill>
                  <a:schemeClr val="tx1"/>
                </a:solidFill>
                <a:latin typeface="Franklin Gothic Book" panose="020B0503020102020204" pitchFamily="34" charset="0"/>
                <a:cs typeface="DokChampa" panose="020B0604020202020204" pitchFamily="34" charset="-34"/>
              </a:rPr>
              <a:pPr algn="ctr"/>
              <a:t>10</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10" name="Foliennummer"/>
          <p:cNvSpPr txBox="1">
            <a:spLocks/>
          </p:cNvSpPr>
          <p:nvPr/>
        </p:nvSpPr>
        <p:spPr>
          <a:xfrm>
            <a:off x="-6248594" y="12540816"/>
            <a:ext cx="67957" cy="14898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0" tIns="0" rIns="0" bIns="0" rtlCol="0" anchor="ctr"/>
          <a:lstStyle>
            <a:defPPr>
              <a:defRPr lang="en-US"/>
            </a:defPPr>
            <a:lvl1pPr marL="0" algn="l" defTabSz="1828800" rtl="0" eaLnBrk="1" latinLnBrk="0" hangingPunct="1">
              <a:defRPr sz="2800" kern="1200">
                <a:solidFill>
                  <a:srgbClr val="F79646"/>
                </a:solidFill>
                <a:latin typeface="Calibri"/>
                <a:ea typeface="Calibri"/>
                <a:cs typeface="Calibri"/>
                <a:sym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CB4B4D-7CA3-9044-876B-883B54F8677D}" type="slidenum">
              <a:rPr lang="en-IN" smtClean="0"/>
              <a:pPr/>
              <a:t>10</a:t>
            </a:fld>
            <a:endParaRPr lang="en-IN"/>
          </a:p>
        </p:txBody>
      </p:sp>
      <p:sp>
        <p:nvSpPr>
          <p:cNvPr id="11" name="(c) Shanthimalai Trust 2021"/>
          <p:cNvSpPr txBox="1"/>
          <p:nvPr/>
        </p:nvSpPr>
        <p:spPr>
          <a:xfrm rot="16200000">
            <a:off x="16649565" y="11521141"/>
            <a:ext cx="907498" cy="14619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algn="l" defTabSz="1828800">
              <a:defRPr sz="1900">
                <a:solidFill>
                  <a:srgbClr val="A7A7A7"/>
                </a:solidFill>
                <a:latin typeface="Calibri"/>
                <a:ea typeface="Calibri"/>
                <a:cs typeface="Calibri"/>
                <a:sym typeface="Calibri"/>
              </a:defRPr>
            </a:lvl1pPr>
          </a:lstStyle>
          <a:p>
            <a:r>
              <a:rPr>
                <a:solidFill>
                  <a:schemeClr val="bg1">
                    <a:lumMod val="85000"/>
                  </a:schemeClr>
                </a:solidFill>
              </a:rPr>
              <a:t>(c) </a:t>
            </a:r>
            <a:r>
              <a:rPr err="1">
                <a:solidFill>
                  <a:schemeClr val="bg1">
                    <a:lumMod val="85000"/>
                  </a:schemeClr>
                </a:solidFill>
              </a:rPr>
              <a:t>Shanthimalai</a:t>
            </a:r>
            <a:r>
              <a:rPr>
                <a:solidFill>
                  <a:schemeClr val="bg1">
                    <a:lumMod val="85000"/>
                  </a:schemeClr>
                </a:solidFill>
              </a:rPr>
              <a:t> Trust </a:t>
            </a:r>
            <a:r>
              <a:rPr lang="en-US">
                <a:solidFill>
                  <a:schemeClr val="bg1">
                    <a:lumMod val="85000"/>
                  </a:schemeClr>
                </a:solidFill>
              </a:rPr>
              <a:t>2023</a:t>
            </a:r>
            <a:endParaRPr>
              <a:solidFill>
                <a:schemeClr val="bg1">
                  <a:lumMod val="85000"/>
                </a:schemeClr>
              </a:solidFill>
            </a:endParaRPr>
          </a:p>
        </p:txBody>
      </p:sp>
      <p:sp>
        <p:nvSpPr>
          <p:cNvPr id="15" name="Footer Placeholder 3"/>
          <p:cNvSpPr>
            <a:spLocks noGrp="1"/>
          </p:cNvSpPr>
          <p:nvPr>
            <p:ph type="ftr" sz="quarter" idx="11"/>
          </p:nvPr>
        </p:nvSpPr>
        <p:spPr>
          <a:xfrm>
            <a:off x="4159959" y="6263325"/>
            <a:ext cx="4725143" cy="365125"/>
          </a:xfrm>
        </p:spPr>
        <p:txBody>
          <a:bodyPr/>
          <a:lstStyle/>
          <a:p>
            <a:r>
              <a:rPr lang="en-US" sz="1300" dirty="0">
                <a:solidFill>
                  <a:schemeClr val="tx1"/>
                </a:solidFill>
                <a:latin typeface="Franklin Gothic Book" panose="020B0503020102020204" pitchFamily="34" charset="0"/>
                <a:cs typeface="DokChampa" panose="020B0604020202020204" pitchFamily="34" charset="-34"/>
              </a:rPr>
              <a:t>Nature of Physical World &amp; Measurement – Hr. Sec.  First Year</a:t>
            </a:r>
          </a:p>
        </p:txBody>
      </p:sp>
      <p:cxnSp>
        <p:nvCxnSpPr>
          <p:cNvPr id="13" name="Straight Connector 12"/>
          <p:cNvCxnSpPr/>
          <p:nvPr/>
        </p:nvCxnSpPr>
        <p:spPr>
          <a:xfrm>
            <a:off x="6066692" y="396520"/>
            <a:ext cx="0" cy="5467844"/>
          </a:xfrm>
          <a:prstGeom prst="line">
            <a:avLst/>
          </a:prstGeom>
          <a:ln w="38100">
            <a:headEnd type="oval" w="med" len="med"/>
            <a:tailEnd type="oval" w="med" len="med"/>
          </a:ln>
        </p:spPr>
        <p:style>
          <a:lnRef idx="3">
            <a:schemeClr val="accent2"/>
          </a:lnRef>
          <a:fillRef idx="0">
            <a:schemeClr val="accent2"/>
          </a:fillRef>
          <a:effectRef idx="2">
            <a:schemeClr val="accent2"/>
          </a:effectRef>
          <a:fontRef idx="minor">
            <a:schemeClr val="tx1"/>
          </a:fontRef>
        </p:style>
      </p:cxnSp>
      <p:sp>
        <p:nvSpPr>
          <p:cNvPr id="2" name="Rectangle 1"/>
          <p:cNvSpPr/>
          <p:nvPr/>
        </p:nvSpPr>
        <p:spPr>
          <a:xfrm>
            <a:off x="222739" y="159992"/>
            <a:ext cx="5843953" cy="6036974"/>
          </a:xfrm>
          <a:prstGeom prst="rect">
            <a:avLst/>
          </a:prstGeom>
        </p:spPr>
        <p:txBody>
          <a:bodyPr wrap="square">
            <a:spAutoFit/>
          </a:bodyPr>
          <a:lstStyle/>
          <a:p>
            <a:pPr algn="just">
              <a:lnSpc>
                <a:spcPct val="150000"/>
              </a:lnSpc>
              <a:spcAft>
                <a:spcPts val="0"/>
              </a:spcAft>
            </a:pPr>
            <a:r>
              <a:rPr lang="en-US" sz="2000" b="1" dirty="0">
                <a:solidFill>
                  <a:srgbClr val="00B0F0"/>
                </a:solidFill>
                <a:latin typeface="Minion Pro"/>
                <a:ea typeface="Calibri" panose="020F0502020204030204" pitchFamily="34" charset="0"/>
                <a:cs typeface="Times New Roman" panose="02020603050405020304" pitchFamily="18" charset="0"/>
              </a:rPr>
              <a:t>(ii) Error in the difference of two quantities:</a:t>
            </a:r>
            <a:endParaRPr lang="en-IN" sz="2000" dirty="0">
              <a:solidFill>
                <a:srgbClr val="00B0F0"/>
              </a:solidFill>
              <a:latin typeface="Minion Pro"/>
              <a:ea typeface="Cambria" panose="02040503050406030204" pitchFamily="18" charset="0"/>
              <a:cs typeface="Cambria" panose="02040503050406030204" pitchFamily="18" charset="0"/>
            </a:endParaRPr>
          </a:p>
          <a:p>
            <a:pPr algn="just">
              <a:lnSpc>
                <a:spcPct val="150000"/>
              </a:lnSpc>
              <a:spcAft>
                <a:spcPts val="0"/>
              </a:spcAft>
            </a:pPr>
            <a:r>
              <a:rPr lang="en-US" sz="2000" dirty="0">
                <a:latin typeface="Minion Pro"/>
                <a:ea typeface="Calibri" panose="020F0502020204030204" pitchFamily="34" charset="0"/>
                <a:cs typeface="Times New Roman" panose="02020603050405020304" pitchFamily="18" charset="0"/>
              </a:rPr>
              <a:t>Let ΔA and ΔB be the absolute errors in the two quantities, A and B, respectively. Then, </a:t>
            </a:r>
            <a:endParaRPr lang="en-IN" sz="2000" dirty="0">
              <a:latin typeface="Minion Pro"/>
              <a:ea typeface="Cambria" panose="02040503050406030204" pitchFamily="18" charset="0"/>
              <a:cs typeface="Cambria" panose="02040503050406030204" pitchFamily="18" charset="0"/>
            </a:endParaRPr>
          </a:p>
          <a:p>
            <a:pPr algn="just">
              <a:lnSpc>
                <a:spcPct val="150000"/>
              </a:lnSpc>
              <a:spcAft>
                <a:spcPts val="0"/>
              </a:spcAft>
            </a:pPr>
            <a:r>
              <a:rPr lang="en-US" sz="2000" dirty="0">
                <a:latin typeface="Minion Pro"/>
                <a:ea typeface="Calibri" panose="020F0502020204030204" pitchFamily="34" charset="0"/>
                <a:cs typeface="Times New Roman" panose="02020603050405020304" pitchFamily="18" charset="0"/>
              </a:rPr>
              <a:t>Measured value of A = A ± ΔA  ; </a:t>
            </a:r>
          </a:p>
          <a:p>
            <a:pPr algn="just">
              <a:lnSpc>
                <a:spcPct val="150000"/>
              </a:lnSpc>
              <a:spcAft>
                <a:spcPts val="0"/>
              </a:spcAft>
            </a:pPr>
            <a:r>
              <a:rPr lang="en-US" sz="2000" dirty="0">
                <a:latin typeface="Minion Pro"/>
                <a:ea typeface="Calibri" panose="020F0502020204030204" pitchFamily="34" charset="0"/>
                <a:cs typeface="Times New Roman" panose="02020603050405020304" pitchFamily="18" charset="0"/>
              </a:rPr>
              <a:t>Measured value of B = B ± ΔB</a:t>
            </a:r>
            <a:endParaRPr lang="en-IN" sz="2000" dirty="0">
              <a:latin typeface="Minion Pro"/>
              <a:ea typeface="Cambria" panose="02040503050406030204" pitchFamily="18" charset="0"/>
              <a:cs typeface="Cambria" panose="02040503050406030204" pitchFamily="18" charset="0"/>
            </a:endParaRPr>
          </a:p>
          <a:p>
            <a:pPr algn="just">
              <a:lnSpc>
                <a:spcPct val="150000"/>
              </a:lnSpc>
              <a:spcAft>
                <a:spcPts val="0"/>
              </a:spcAft>
            </a:pPr>
            <a:r>
              <a:rPr lang="en-US" sz="2000" dirty="0">
                <a:latin typeface="Minion Pro"/>
                <a:ea typeface="Calibri" panose="020F0502020204030204" pitchFamily="34" charset="0"/>
                <a:cs typeface="Times New Roman" panose="02020603050405020304" pitchFamily="18" charset="0"/>
              </a:rPr>
              <a:t>Consider the difference, Z = A – B</a:t>
            </a:r>
            <a:endParaRPr lang="en-IN" sz="2000" dirty="0">
              <a:latin typeface="Minion Pro"/>
              <a:ea typeface="Cambria" panose="02040503050406030204" pitchFamily="18" charset="0"/>
              <a:cs typeface="Cambria" panose="02040503050406030204" pitchFamily="18" charset="0"/>
            </a:endParaRPr>
          </a:p>
          <a:p>
            <a:pPr algn="just">
              <a:lnSpc>
                <a:spcPct val="150000"/>
              </a:lnSpc>
              <a:spcAft>
                <a:spcPts val="0"/>
              </a:spcAft>
            </a:pPr>
            <a:r>
              <a:rPr lang="en-US" sz="2000" dirty="0">
                <a:latin typeface="Minion Pro"/>
                <a:ea typeface="Calibri" panose="020F0502020204030204" pitchFamily="34" charset="0"/>
                <a:cs typeface="Times New Roman" panose="02020603050405020304" pitchFamily="18" charset="0"/>
              </a:rPr>
              <a:t>The error ΔZ in Z is then given by</a:t>
            </a:r>
            <a:endParaRPr lang="en-IN" sz="2000" dirty="0">
              <a:latin typeface="Minion Pro"/>
              <a:ea typeface="Cambria" panose="02040503050406030204" pitchFamily="18" charset="0"/>
              <a:cs typeface="Cambria" panose="02040503050406030204" pitchFamily="18" charset="0"/>
            </a:endParaRPr>
          </a:p>
          <a:p>
            <a:pPr algn="just">
              <a:lnSpc>
                <a:spcPct val="150000"/>
              </a:lnSpc>
              <a:spcAft>
                <a:spcPts val="0"/>
              </a:spcAft>
            </a:pPr>
            <a:r>
              <a:rPr lang="en-US" sz="2000" dirty="0">
                <a:latin typeface="Minion Pro"/>
                <a:ea typeface="Calibri" panose="020F0502020204030204" pitchFamily="34" charset="0"/>
                <a:cs typeface="Times New Roman" panose="02020603050405020304" pitchFamily="18" charset="0"/>
              </a:rPr>
              <a:t>Z ± ΔZ = (A ± ΔA) – (B ± ΔB)  ;  </a:t>
            </a:r>
          </a:p>
          <a:p>
            <a:pPr algn="just">
              <a:lnSpc>
                <a:spcPct val="150000"/>
              </a:lnSpc>
              <a:spcAft>
                <a:spcPts val="0"/>
              </a:spcAft>
            </a:pPr>
            <a:r>
              <a:rPr lang="en-US" sz="2000" dirty="0">
                <a:latin typeface="Minion Pro"/>
                <a:ea typeface="Calibri" panose="020F0502020204030204" pitchFamily="34" charset="0"/>
                <a:cs typeface="Times New Roman" panose="02020603050405020304" pitchFamily="18" charset="0"/>
              </a:rPr>
              <a:t>= (A − B) ± ΔA ± ΔB</a:t>
            </a:r>
            <a:endParaRPr lang="en-IN" sz="2000" dirty="0">
              <a:latin typeface="Minion Pro"/>
              <a:ea typeface="Cambria" panose="02040503050406030204" pitchFamily="18" charset="0"/>
              <a:cs typeface="Cambria" panose="02040503050406030204" pitchFamily="18" charset="0"/>
            </a:endParaRPr>
          </a:p>
          <a:p>
            <a:pPr algn="just">
              <a:lnSpc>
                <a:spcPct val="150000"/>
              </a:lnSpc>
              <a:spcAft>
                <a:spcPts val="0"/>
              </a:spcAft>
            </a:pPr>
            <a:r>
              <a:rPr lang="en-US" sz="2000" dirty="0">
                <a:latin typeface="Minion Pro"/>
                <a:ea typeface="Calibri" panose="020F0502020204030204" pitchFamily="34" charset="0"/>
                <a:cs typeface="Times New Roman" panose="02020603050405020304" pitchFamily="18" charset="0"/>
              </a:rPr>
              <a:t> = Z ± ΔA ± ΔB  (or) ΔZ = ΔA + ΔB</a:t>
            </a:r>
            <a:endParaRPr lang="en-IN" sz="2000" dirty="0">
              <a:latin typeface="Minion Pro"/>
              <a:ea typeface="Cambria" panose="02040503050406030204" pitchFamily="18" charset="0"/>
              <a:cs typeface="Cambria" panose="02040503050406030204" pitchFamily="18" charset="0"/>
            </a:endParaRPr>
          </a:p>
          <a:p>
            <a:pPr algn="just">
              <a:lnSpc>
                <a:spcPct val="150000"/>
              </a:lnSpc>
              <a:spcAft>
                <a:spcPts val="0"/>
              </a:spcAft>
            </a:pPr>
            <a:r>
              <a:rPr lang="en-US" sz="2000" dirty="0">
                <a:latin typeface="Minion Pro"/>
                <a:ea typeface="Calibri" panose="020F0502020204030204" pitchFamily="34" charset="0"/>
                <a:cs typeface="Times New Roman" panose="02020603050405020304" pitchFamily="18" charset="0"/>
              </a:rPr>
              <a:t>The maximum error in difference of two quantities is equal to the sum of the absolute errors in the individual quantities</a:t>
            </a:r>
            <a:r>
              <a:rPr lang="en-US" sz="2000" dirty="0">
                <a:latin typeface="Minion Pro"/>
                <a:ea typeface="Calibri" panose="020F0502020204030204" pitchFamily="34" charset="0"/>
                <a:cs typeface="MinionPro-Regular"/>
              </a:rPr>
              <a:t>.</a:t>
            </a:r>
            <a:endParaRPr lang="en-IN" sz="2000" dirty="0">
              <a:effectLst/>
              <a:latin typeface="Minion Pro"/>
              <a:ea typeface="Cambria" panose="02040503050406030204" pitchFamily="18" charset="0"/>
              <a:cs typeface="Cambria" panose="02040503050406030204" pitchFamily="18" charset="0"/>
            </a:endParaRPr>
          </a:p>
        </p:txBody>
      </p:sp>
      <mc:AlternateContent xmlns:mc="http://schemas.openxmlformats.org/markup-compatibility/2006" xmlns:a14="http://schemas.microsoft.com/office/drawing/2010/main">
        <mc:Choice Requires="a14">
          <p:sp>
            <p:nvSpPr>
              <p:cNvPr id="3" name="Rectangle 2"/>
              <p:cNvSpPr/>
              <p:nvPr/>
            </p:nvSpPr>
            <p:spPr>
              <a:xfrm>
                <a:off x="6066691" y="224016"/>
                <a:ext cx="5843953" cy="5831853"/>
              </a:xfrm>
              <a:prstGeom prst="rect">
                <a:avLst/>
              </a:prstGeom>
            </p:spPr>
            <p:txBody>
              <a:bodyPr wrap="square">
                <a:spAutoFit/>
              </a:bodyPr>
              <a:lstStyle/>
              <a:p>
                <a:pPr algn="just">
                  <a:lnSpc>
                    <a:spcPct val="150000"/>
                  </a:lnSpc>
                  <a:spcAft>
                    <a:spcPts val="0"/>
                  </a:spcAft>
                </a:pPr>
                <a:r>
                  <a:rPr lang="en-US" sz="2000" b="1" dirty="0">
                    <a:solidFill>
                      <a:srgbClr val="00B0F0"/>
                    </a:solidFill>
                    <a:latin typeface="Minion Pro"/>
                    <a:ea typeface="Calibri" panose="020F0502020204030204" pitchFamily="34" charset="0"/>
                    <a:cs typeface="Times New Roman" panose="02020603050405020304" pitchFamily="18" charset="0"/>
                  </a:rPr>
                  <a:t>(iii) Error in the product of two quantities:</a:t>
                </a:r>
                <a:endParaRPr lang="en-IN" sz="2000" dirty="0">
                  <a:solidFill>
                    <a:srgbClr val="00B0F0"/>
                  </a:solidFill>
                  <a:effectLst/>
                  <a:latin typeface="Minion Pro"/>
                  <a:ea typeface="Cambria" panose="02040503050406030204" pitchFamily="18" charset="0"/>
                  <a:cs typeface="Cambria" panose="02040503050406030204" pitchFamily="18" charset="0"/>
                </a:endParaRPr>
              </a:p>
              <a:p>
                <a:pPr algn="just">
                  <a:lnSpc>
                    <a:spcPct val="150000"/>
                  </a:lnSpc>
                  <a:spcAft>
                    <a:spcPts val="0"/>
                  </a:spcAft>
                  <a:tabLst>
                    <a:tab pos="0" algn="l"/>
                  </a:tabLst>
                </a:pPr>
                <a:r>
                  <a:rPr lang="en-US" dirty="0">
                    <a:solidFill>
                      <a:srgbClr val="000000"/>
                    </a:solidFill>
                    <a:latin typeface="Minion Pro"/>
                    <a:ea typeface="Calibri" panose="020F0502020204030204" pitchFamily="34" charset="0"/>
                    <a:cs typeface="Times New Roman" panose="02020603050405020304" pitchFamily="18" charset="0"/>
                  </a:rPr>
                  <a:t>Let ΔA and ΔB be the absolute errors in the two quantities A, and B, respectively. 	Consider the product Z = AB</a:t>
                </a:r>
                <a:endParaRPr lang="en-IN" dirty="0">
                  <a:effectLst/>
                  <a:latin typeface="Minion Pro"/>
                  <a:ea typeface="Cambria" panose="02040503050406030204" pitchFamily="18" charset="0"/>
                  <a:cs typeface="Cambria" panose="02040503050406030204" pitchFamily="18" charset="0"/>
                </a:endParaRPr>
              </a:p>
              <a:p>
                <a:pPr algn="just">
                  <a:lnSpc>
                    <a:spcPct val="150000"/>
                  </a:lnSpc>
                  <a:spcAft>
                    <a:spcPts val="0"/>
                  </a:spcAft>
                  <a:tabLst>
                    <a:tab pos="0" algn="l"/>
                  </a:tabLst>
                </a:pPr>
                <a:r>
                  <a:rPr lang="en-US" dirty="0">
                    <a:solidFill>
                      <a:srgbClr val="000000"/>
                    </a:solidFill>
                    <a:latin typeface="Minion Pro"/>
                    <a:ea typeface="Calibri" panose="020F0502020204030204" pitchFamily="34" charset="0"/>
                    <a:cs typeface="Times New Roman" panose="02020603050405020304" pitchFamily="18" charset="0"/>
                  </a:rPr>
                  <a:t>The error ΔZ in Z is given by Z ± ΔZ </a:t>
                </a:r>
              </a:p>
              <a:p>
                <a:pPr algn="just">
                  <a:lnSpc>
                    <a:spcPct val="150000"/>
                  </a:lnSpc>
                  <a:spcAft>
                    <a:spcPts val="0"/>
                  </a:spcAft>
                  <a:tabLst>
                    <a:tab pos="0" algn="l"/>
                  </a:tabLst>
                </a:pPr>
                <a:r>
                  <a:rPr lang="en-US" dirty="0">
                    <a:solidFill>
                      <a:srgbClr val="000000"/>
                    </a:solidFill>
                    <a:latin typeface="Minion Pro"/>
                    <a:ea typeface="Calibri" panose="020F0502020204030204" pitchFamily="34" charset="0"/>
                    <a:cs typeface="Times New Roman" panose="02020603050405020304" pitchFamily="18" charset="0"/>
                  </a:rPr>
                  <a:t>= (A ± ΔA) (B ± ΔB)</a:t>
                </a:r>
                <a:endParaRPr lang="en-IN" dirty="0">
                  <a:effectLst/>
                  <a:latin typeface="Minion Pro"/>
                  <a:ea typeface="Cambria" panose="02040503050406030204" pitchFamily="18" charset="0"/>
                  <a:cs typeface="Cambria" panose="02040503050406030204" pitchFamily="18" charset="0"/>
                </a:endParaRPr>
              </a:p>
              <a:p>
                <a:pPr algn="just">
                  <a:lnSpc>
                    <a:spcPct val="150000"/>
                  </a:lnSpc>
                  <a:spcAft>
                    <a:spcPts val="0"/>
                  </a:spcAft>
                  <a:tabLst>
                    <a:tab pos="0" algn="l"/>
                  </a:tabLst>
                </a:pPr>
                <a:r>
                  <a:rPr lang="en-US" dirty="0">
                    <a:solidFill>
                      <a:srgbClr val="000000"/>
                    </a:solidFill>
                    <a:latin typeface="Minion Pro"/>
                    <a:ea typeface="Calibri" panose="020F0502020204030204" pitchFamily="34" charset="0"/>
                    <a:cs typeface="Times New Roman" panose="02020603050405020304" pitchFamily="18" charset="0"/>
                  </a:rPr>
                  <a:t>= (AB) ± (A ΔB) ± (B ΔA) ± (ΔA . ΔB)</a:t>
                </a:r>
                <a:endParaRPr lang="en-IN" dirty="0">
                  <a:effectLst/>
                  <a:latin typeface="Minion Pro"/>
                  <a:ea typeface="Cambria" panose="02040503050406030204" pitchFamily="18" charset="0"/>
                  <a:cs typeface="Cambria" panose="02040503050406030204" pitchFamily="18" charset="0"/>
                </a:endParaRPr>
              </a:p>
              <a:p>
                <a:pPr algn="just">
                  <a:lnSpc>
                    <a:spcPct val="150000"/>
                  </a:lnSpc>
                  <a:spcAft>
                    <a:spcPts val="0"/>
                  </a:spcAft>
                  <a:tabLst>
                    <a:tab pos="0" algn="l"/>
                  </a:tabLst>
                </a:pPr>
                <a:r>
                  <a:rPr lang="en-US" dirty="0">
                    <a:solidFill>
                      <a:srgbClr val="000000"/>
                    </a:solidFill>
                    <a:latin typeface="Minion Pro"/>
                    <a:ea typeface="Calibri" panose="020F0502020204030204" pitchFamily="34" charset="0"/>
                    <a:cs typeface="Times New Roman" panose="02020603050405020304" pitchFamily="18" charset="0"/>
                  </a:rPr>
                  <a:t>Dividing L.H.S by Z and R.H.S by AB, we get,                       </a:t>
                </a:r>
                <a:r>
                  <a:rPr lang="en-US" dirty="0">
                    <a:latin typeface="Minion Pro"/>
                    <a:ea typeface="Calibri" panose="020F0502020204030204" pitchFamily="34" charset="0"/>
                    <a:cs typeface="MinionPro-Regular"/>
                  </a:rPr>
                  <a:t>1</a:t>
                </a:r>
                <a:r>
                  <a:rPr lang="en-US" sz="2000" dirty="0">
                    <a:solidFill>
                      <a:srgbClr val="000000"/>
                    </a:solidFill>
                    <a:latin typeface="Minion Pro"/>
                    <a:ea typeface="Calibri" panose="020F0502020204030204" pitchFamily="34" charset="0"/>
                    <a:cs typeface="Times New Roman" panose="02020603050405020304" pitchFamily="18" charset="0"/>
                  </a:rPr>
                  <a:t>±</a:t>
                </a:r>
                <a14:m>
                  <m:oMath xmlns:m="http://schemas.openxmlformats.org/officeDocument/2006/math">
                    <m:r>
                      <a:rPr lang="en-US" sz="2000">
                        <a:solidFill>
                          <a:srgbClr val="000000"/>
                        </a:solidFill>
                        <a:latin typeface="Cambria Math" panose="02040503050406030204" pitchFamily="18" charset="0"/>
                        <a:ea typeface="Calibri" panose="020F0502020204030204" pitchFamily="34" charset="0"/>
                        <a:cs typeface="Times New Roman" panose="02020603050405020304" pitchFamily="18" charset="0"/>
                      </a:rPr>
                      <m:t> </m:t>
                    </m:r>
                    <m:f>
                      <m:fPr>
                        <m:ctrlPr>
                          <a:rPr lang="en-IN" sz="2000"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fPr>
                      <m:num>
                        <m:r>
                          <a:rPr lang="en-US" sz="2000">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r>
                          <m:rPr>
                            <m:sty m:val="p"/>
                          </m:rPr>
                          <a:rPr lang="en-US" sz="2000">
                            <a:solidFill>
                              <a:srgbClr val="000000"/>
                            </a:solidFill>
                            <a:latin typeface="Cambria Math" panose="02040503050406030204" pitchFamily="18" charset="0"/>
                            <a:ea typeface="Calibri" panose="020F0502020204030204" pitchFamily="34" charset="0"/>
                            <a:cs typeface="Times New Roman" panose="02020603050405020304" pitchFamily="18" charset="0"/>
                          </a:rPr>
                          <m:t>Z</m:t>
                        </m:r>
                      </m:num>
                      <m:den>
                        <m:r>
                          <m:rPr>
                            <m:sty m:val="p"/>
                          </m:rPr>
                          <a:rPr lang="en-US" sz="2000">
                            <a:solidFill>
                              <a:srgbClr val="000000"/>
                            </a:solidFill>
                            <a:latin typeface="Cambria Math" panose="02040503050406030204" pitchFamily="18" charset="0"/>
                            <a:ea typeface="Calibri" panose="020F0502020204030204" pitchFamily="34" charset="0"/>
                            <a:cs typeface="Times New Roman" panose="02020603050405020304" pitchFamily="18" charset="0"/>
                          </a:rPr>
                          <m:t>Z</m:t>
                        </m:r>
                      </m:den>
                    </m:f>
                  </m:oMath>
                </a14:m>
                <a:r>
                  <a:rPr lang="en-US" sz="2000" dirty="0">
                    <a:solidFill>
                      <a:srgbClr val="000000"/>
                    </a:solidFill>
                    <a:latin typeface="Minion Pro"/>
                    <a:ea typeface="Times New Roman" panose="02020603050405020304" pitchFamily="18" charset="0"/>
                    <a:cs typeface="Times New Roman" panose="02020603050405020304" pitchFamily="18" charset="0"/>
                  </a:rPr>
                  <a:t> = 1</a:t>
                </a:r>
                <a:r>
                  <a:rPr lang="en-US" sz="2000" dirty="0">
                    <a:solidFill>
                      <a:srgbClr val="000000"/>
                    </a:solidFill>
                    <a:latin typeface="Minion Pro"/>
                    <a:ea typeface="Calibri" panose="020F0502020204030204" pitchFamily="34" charset="0"/>
                    <a:cs typeface="Times New Roman" panose="02020603050405020304" pitchFamily="18" charset="0"/>
                  </a:rPr>
                  <a:t>±</a:t>
                </a:r>
                <a14:m>
                  <m:oMath xmlns:m="http://schemas.openxmlformats.org/officeDocument/2006/math">
                    <m:r>
                      <a:rPr lang="en-US" sz="2000">
                        <a:solidFill>
                          <a:srgbClr val="000000"/>
                        </a:solidFill>
                        <a:latin typeface="Cambria Math" panose="02040503050406030204" pitchFamily="18" charset="0"/>
                        <a:ea typeface="Calibri" panose="020F0502020204030204" pitchFamily="34" charset="0"/>
                        <a:cs typeface="Times New Roman" panose="02020603050405020304" pitchFamily="18" charset="0"/>
                      </a:rPr>
                      <m:t> </m:t>
                    </m:r>
                    <m:f>
                      <m:fPr>
                        <m:ctrlPr>
                          <a:rPr lang="en-IN" sz="2000"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fPr>
                      <m:num>
                        <m:r>
                          <a:rPr lang="en-US" sz="2000">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r>
                          <m:rPr>
                            <m:sty m:val="p"/>
                          </m:rPr>
                          <a:rPr lang="en-US" sz="2000">
                            <a:solidFill>
                              <a:srgbClr val="000000"/>
                            </a:solidFill>
                            <a:latin typeface="Cambria Math" panose="02040503050406030204" pitchFamily="18" charset="0"/>
                            <a:ea typeface="Calibri" panose="020F0502020204030204" pitchFamily="34" charset="0"/>
                            <a:cs typeface="Times New Roman" panose="02020603050405020304" pitchFamily="18" charset="0"/>
                          </a:rPr>
                          <m:t>B</m:t>
                        </m:r>
                      </m:num>
                      <m:den>
                        <m:r>
                          <m:rPr>
                            <m:sty m:val="p"/>
                          </m:rPr>
                          <a:rPr lang="en-US" sz="2000">
                            <a:solidFill>
                              <a:srgbClr val="000000"/>
                            </a:solidFill>
                            <a:latin typeface="Cambria Math" panose="02040503050406030204" pitchFamily="18" charset="0"/>
                            <a:ea typeface="Calibri" panose="020F0502020204030204" pitchFamily="34" charset="0"/>
                            <a:cs typeface="Times New Roman" panose="02020603050405020304" pitchFamily="18" charset="0"/>
                          </a:rPr>
                          <m:t>B</m:t>
                        </m:r>
                      </m:den>
                    </m:f>
                  </m:oMath>
                </a14:m>
                <a:r>
                  <a:rPr lang="en-US" sz="2000" dirty="0">
                    <a:solidFill>
                      <a:srgbClr val="000000"/>
                    </a:solidFill>
                    <a:latin typeface="Minion Pro"/>
                    <a:ea typeface="Times New Roman" panose="02020603050405020304" pitchFamily="18" charset="0"/>
                    <a:cs typeface="Times New Roman" panose="02020603050405020304" pitchFamily="18" charset="0"/>
                  </a:rPr>
                  <a:t> </a:t>
                </a:r>
                <a:r>
                  <a:rPr lang="en-US" sz="2000" dirty="0">
                    <a:solidFill>
                      <a:srgbClr val="000000"/>
                    </a:solidFill>
                    <a:latin typeface="Minion Pro"/>
                    <a:ea typeface="Calibri" panose="020F0502020204030204" pitchFamily="34" charset="0"/>
                    <a:cs typeface="Times New Roman" panose="02020603050405020304" pitchFamily="18" charset="0"/>
                  </a:rPr>
                  <a:t>±</a:t>
                </a:r>
                <a14:m>
                  <m:oMath xmlns:m="http://schemas.openxmlformats.org/officeDocument/2006/math">
                    <m:f>
                      <m:fPr>
                        <m:ctrlPr>
                          <a:rPr lang="en-IN" sz="2000"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fPr>
                      <m:num>
                        <m:r>
                          <a:rPr lang="en-US" sz="2000">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r>
                          <m:rPr>
                            <m:sty m:val="p"/>
                          </m:rPr>
                          <a:rPr lang="en-US" sz="2000">
                            <a:solidFill>
                              <a:srgbClr val="000000"/>
                            </a:solidFill>
                            <a:latin typeface="Cambria Math" panose="02040503050406030204" pitchFamily="18" charset="0"/>
                            <a:ea typeface="Calibri" panose="020F0502020204030204" pitchFamily="34" charset="0"/>
                            <a:cs typeface="Times New Roman" panose="02020603050405020304" pitchFamily="18" charset="0"/>
                          </a:rPr>
                          <m:t>A</m:t>
                        </m:r>
                      </m:num>
                      <m:den>
                        <m:r>
                          <m:rPr>
                            <m:sty m:val="p"/>
                          </m:rPr>
                          <a:rPr lang="en-US" sz="2000">
                            <a:solidFill>
                              <a:srgbClr val="000000"/>
                            </a:solidFill>
                            <a:latin typeface="Cambria Math" panose="02040503050406030204" pitchFamily="18" charset="0"/>
                            <a:ea typeface="Calibri" panose="020F0502020204030204" pitchFamily="34" charset="0"/>
                            <a:cs typeface="Times New Roman" panose="02020603050405020304" pitchFamily="18" charset="0"/>
                          </a:rPr>
                          <m:t>A</m:t>
                        </m:r>
                      </m:den>
                    </m:f>
                  </m:oMath>
                </a14:m>
                <a:r>
                  <a:rPr lang="en-US" sz="2000" dirty="0">
                    <a:solidFill>
                      <a:srgbClr val="000000"/>
                    </a:solidFill>
                    <a:latin typeface="Minion Pro"/>
                    <a:ea typeface="Times New Roman" panose="02020603050405020304" pitchFamily="18" charset="0"/>
                    <a:cs typeface="Times New Roman" panose="02020603050405020304" pitchFamily="18" charset="0"/>
                  </a:rPr>
                  <a:t> </a:t>
                </a:r>
                <a:r>
                  <a:rPr lang="en-US" sz="2000" dirty="0">
                    <a:solidFill>
                      <a:srgbClr val="000000"/>
                    </a:solidFill>
                    <a:latin typeface="Minion Pro"/>
                    <a:ea typeface="Calibri" panose="020F0502020204030204" pitchFamily="34" charset="0"/>
                    <a:cs typeface="Times New Roman" panose="02020603050405020304" pitchFamily="18" charset="0"/>
                  </a:rPr>
                  <a:t>±</a:t>
                </a:r>
                <a14:m>
                  <m:oMath xmlns:m="http://schemas.openxmlformats.org/officeDocument/2006/math">
                    <m:r>
                      <a:rPr lang="en-US" sz="2000">
                        <a:solidFill>
                          <a:srgbClr val="000000"/>
                        </a:solidFill>
                        <a:latin typeface="Cambria Math" panose="02040503050406030204" pitchFamily="18" charset="0"/>
                        <a:ea typeface="Calibri" panose="020F0502020204030204" pitchFamily="34" charset="0"/>
                        <a:cs typeface="Times New Roman" panose="02020603050405020304" pitchFamily="18" charset="0"/>
                      </a:rPr>
                      <m:t> </m:t>
                    </m:r>
                    <m:f>
                      <m:fPr>
                        <m:ctrlPr>
                          <a:rPr lang="en-IN" sz="2000"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fPr>
                      <m:num>
                        <m:r>
                          <a:rPr lang="en-US" sz="2000">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r>
                          <m:rPr>
                            <m:sty m:val="p"/>
                          </m:rPr>
                          <a:rPr lang="en-US" sz="2000">
                            <a:solidFill>
                              <a:srgbClr val="000000"/>
                            </a:solidFill>
                            <a:latin typeface="Cambria Math" panose="02040503050406030204" pitchFamily="18" charset="0"/>
                            <a:ea typeface="Calibri" panose="020F0502020204030204" pitchFamily="34" charset="0"/>
                            <a:cs typeface="Times New Roman" panose="02020603050405020304" pitchFamily="18" charset="0"/>
                          </a:rPr>
                          <m:t>A</m:t>
                        </m:r>
                      </m:num>
                      <m:den>
                        <m:r>
                          <m:rPr>
                            <m:sty m:val="p"/>
                          </m:rPr>
                          <a:rPr lang="en-US" sz="2000">
                            <a:solidFill>
                              <a:srgbClr val="000000"/>
                            </a:solidFill>
                            <a:latin typeface="Cambria Math" panose="02040503050406030204" pitchFamily="18" charset="0"/>
                            <a:ea typeface="Calibri" panose="020F0502020204030204" pitchFamily="34" charset="0"/>
                            <a:cs typeface="Times New Roman" panose="02020603050405020304" pitchFamily="18" charset="0"/>
                          </a:rPr>
                          <m:t>A</m:t>
                        </m:r>
                      </m:den>
                    </m:f>
                  </m:oMath>
                </a14:m>
                <a:r>
                  <a:rPr lang="en-US" sz="2000" dirty="0">
                    <a:solidFill>
                      <a:srgbClr val="000000"/>
                    </a:solidFill>
                    <a:latin typeface="Minion Pro"/>
                    <a:ea typeface="Times New Roman" panose="02020603050405020304" pitchFamily="18" charset="0"/>
                    <a:cs typeface="Times New Roman" panose="02020603050405020304" pitchFamily="18" charset="0"/>
                  </a:rPr>
                  <a:t> . </a:t>
                </a:r>
                <a14:m>
                  <m:oMath xmlns:m="http://schemas.openxmlformats.org/officeDocument/2006/math">
                    <m:f>
                      <m:fPr>
                        <m:ctrlPr>
                          <a:rPr lang="en-IN" sz="2000"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fPr>
                      <m:num>
                        <m:r>
                          <a:rPr lang="en-US" sz="2000">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r>
                          <m:rPr>
                            <m:sty m:val="p"/>
                          </m:rPr>
                          <a:rPr lang="en-US" sz="2000">
                            <a:solidFill>
                              <a:srgbClr val="000000"/>
                            </a:solidFill>
                            <a:latin typeface="Cambria Math" panose="02040503050406030204" pitchFamily="18" charset="0"/>
                            <a:ea typeface="Calibri" panose="020F0502020204030204" pitchFamily="34" charset="0"/>
                            <a:cs typeface="Times New Roman" panose="02020603050405020304" pitchFamily="18" charset="0"/>
                          </a:rPr>
                          <m:t>B</m:t>
                        </m:r>
                      </m:num>
                      <m:den>
                        <m:r>
                          <m:rPr>
                            <m:sty m:val="p"/>
                          </m:rPr>
                          <a:rPr lang="en-US" sz="2000">
                            <a:solidFill>
                              <a:srgbClr val="000000"/>
                            </a:solidFill>
                            <a:latin typeface="Cambria Math" panose="02040503050406030204" pitchFamily="18" charset="0"/>
                            <a:ea typeface="Calibri" panose="020F0502020204030204" pitchFamily="34" charset="0"/>
                            <a:cs typeface="Times New Roman" panose="02020603050405020304" pitchFamily="18" charset="0"/>
                          </a:rPr>
                          <m:t>B</m:t>
                        </m:r>
                      </m:den>
                    </m:f>
                  </m:oMath>
                </a14:m>
                <a:endParaRPr lang="en-IN" sz="2000" dirty="0">
                  <a:effectLst/>
                  <a:latin typeface="Minion Pro"/>
                  <a:ea typeface="Cambria" panose="02040503050406030204" pitchFamily="18" charset="0"/>
                  <a:cs typeface="Cambria" panose="02040503050406030204" pitchFamily="18" charset="0"/>
                </a:endParaRPr>
              </a:p>
              <a:p>
                <a:pPr algn="just">
                  <a:lnSpc>
                    <a:spcPct val="150000"/>
                  </a:lnSpc>
                  <a:spcAft>
                    <a:spcPts val="0"/>
                  </a:spcAft>
                  <a:tabLst>
                    <a:tab pos="0" algn="l"/>
                  </a:tabLst>
                </a:pPr>
                <a:r>
                  <a:rPr lang="en-US" dirty="0">
                    <a:latin typeface="Minion Pro"/>
                    <a:ea typeface="Calibri" panose="020F0502020204030204" pitchFamily="34" charset="0"/>
                    <a:cs typeface="Times New Roman" panose="02020603050405020304" pitchFamily="18" charset="0"/>
                  </a:rPr>
                  <a:t>As ΔA /A, ΔB / B are both small quantities, </a:t>
                </a:r>
                <a:endParaRPr lang="en-IN" dirty="0">
                  <a:effectLst/>
                  <a:latin typeface="Minion Pro"/>
                  <a:ea typeface="Cambria" panose="02040503050406030204" pitchFamily="18" charset="0"/>
                  <a:cs typeface="Cambria" panose="02040503050406030204" pitchFamily="18" charset="0"/>
                </a:endParaRPr>
              </a:p>
              <a:p>
                <a:pPr>
                  <a:lnSpc>
                    <a:spcPct val="150000"/>
                  </a:lnSpc>
                  <a:tabLst>
                    <a:tab pos="0" algn="l"/>
                  </a:tabLst>
                </a:pPr>
                <a:r>
                  <a:rPr lang="en-US" dirty="0">
                    <a:latin typeface="Minion Pro"/>
                    <a:ea typeface="Calibri" panose="020F0502020204030204" pitchFamily="34" charset="0"/>
                    <a:cs typeface="Times New Roman" panose="02020603050405020304" pitchFamily="18" charset="0"/>
                  </a:rPr>
                  <a:t>their product term</a:t>
                </a:r>
                <a14:m>
                  <m:oMath xmlns:m="http://schemas.openxmlformats.org/officeDocument/2006/math">
                    <m:r>
                      <a:rPr lang="en-US" i="1">
                        <a:latin typeface="Cambria Math" panose="02040503050406030204" pitchFamily="18" charset="0"/>
                        <a:ea typeface="Calibri" panose="020F0502020204030204" pitchFamily="34" charset="0"/>
                        <a:cs typeface="Times New Roman" panose="02020603050405020304" pitchFamily="18" charset="0"/>
                      </a:rPr>
                      <m:t> </m:t>
                    </m:r>
                    <m:f>
                      <m:fPr>
                        <m:ctrlPr>
                          <a:rPr lang="en-IN"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fPr>
                      <m:num>
                        <m:r>
                          <a:rPr lang="en-US">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r>
                          <m:rPr>
                            <m:sty m:val="p"/>
                          </m:rPr>
                          <a:rPr lang="en-US">
                            <a:solidFill>
                              <a:srgbClr val="000000"/>
                            </a:solidFill>
                            <a:latin typeface="Cambria Math" panose="02040503050406030204" pitchFamily="18" charset="0"/>
                            <a:ea typeface="Calibri" panose="020F0502020204030204" pitchFamily="34" charset="0"/>
                            <a:cs typeface="Times New Roman" panose="02020603050405020304" pitchFamily="18" charset="0"/>
                          </a:rPr>
                          <m:t>A</m:t>
                        </m:r>
                      </m:num>
                      <m:den>
                        <m:r>
                          <m:rPr>
                            <m:sty m:val="p"/>
                          </m:rPr>
                          <a:rPr lang="en-US">
                            <a:solidFill>
                              <a:srgbClr val="000000"/>
                            </a:solidFill>
                            <a:latin typeface="Cambria Math" panose="02040503050406030204" pitchFamily="18" charset="0"/>
                            <a:ea typeface="Calibri" panose="020F0502020204030204" pitchFamily="34" charset="0"/>
                            <a:cs typeface="Times New Roman" panose="02020603050405020304" pitchFamily="18" charset="0"/>
                          </a:rPr>
                          <m:t>A</m:t>
                        </m:r>
                      </m:den>
                    </m:f>
                  </m:oMath>
                </a14:m>
                <a:r>
                  <a:rPr lang="en-US" dirty="0">
                    <a:solidFill>
                      <a:srgbClr val="000000"/>
                    </a:solidFill>
                    <a:latin typeface="Minion Pro"/>
                    <a:ea typeface="Times New Roman" panose="02020603050405020304" pitchFamily="18" charset="0"/>
                    <a:cs typeface="Times New Roman" panose="02020603050405020304" pitchFamily="18" charset="0"/>
                  </a:rPr>
                  <a:t> . </a:t>
                </a:r>
                <a14:m>
                  <m:oMath xmlns:m="http://schemas.openxmlformats.org/officeDocument/2006/math">
                    <m:f>
                      <m:fPr>
                        <m:ctrlPr>
                          <a:rPr lang="en-IN" i="1">
                            <a:solidFill>
                              <a:srgbClr val="000000"/>
                            </a:solidFill>
                            <a:latin typeface="Cambria Math" panose="02040503050406030204" pitchFamily="18" charset="0"/>
                            <a:ea typeface="Calibri" panose="020F0502020204030204" pitchFamily="34" charset="0"/>
                            <a:cs typeface="Times New Roman" panose="02020603050405020304" pitchFamily="18" charset="0"/>
                          </a:rPr>
                        </m:ctrlPr>
                      </m:fPr>
                      <m:num>
                        <m:r>
                          <a:rPr lang="en-US">
                            <a:solidFill>
                              <a:srgbClr val="000000"/>
                            </a:solidFill>
                            <a:latin typeface="Cambria Math" panose="02040503050406030204" pitchFamily="18" charset="0"/>
                            <a:ea typeface="Calibri" panose="020F0502020204030204" pitchFamily="34" charset="0"/>
                            <a:cs typeface="Times New Roman" panose="02020603050405020304" pitchFamily="18" charset="0"/>
                          </a:rPr>
                          <m:t>∆</m:t>
                        </m:r>
                        <m:r>
                          <m:rPr>
                            <m:sty m:val="p"/>
                          </m:rPr>
                          <a:rPr lang="en-US">
                            <a:solidFill>
                              <a:srgbClr val="000000"/>
                            </a:solidFill>
                            <a:latin typeface="Cambria Math" panose="02040503050406030204" pitchFamily="18" charset="0"/>
                            <a:ea typeface="Calibri" panose="020F0502020204030204" pitchFamily="34" charset="0"/>
                            <a:cs typeface="Times New Roman" panose="02020603050405020304" pitchFamily="18" charset="0"/>
                          </a:rPr>
                          <m:t>B</m:t>
                        </m:r>
                      </m:num>
                      <m:den>
                        <m:r>
                          <m:rPr>
                            <m:sty m:val="p"/>
                          </m:rPr>
                          <a:rPr lang="en-US">
                            <a:solidFill>
                              <a:srgbClr val="000000"/>
                            </a:solidFill>
                            <a:latin typeface="Cambria Math" panose="02040503050406030204" pitchFamily="18" charset="0"/>
                            <a:ea typeface="Calibri" panose="020F0502020204030204" pitchFamily="34" charset="0"/>
                            <a:cs typeface="Times New Roman" panose="02020603050405020304" pitchFamily="18" charset="0"/>
                          </a:rPr>
                          <m:t>B</m:t>
                        </m:r>
                      </m:den>
                    </m:f>
                  </m:oMath>
                </a14:m>
                <a:r>
                  <a:rPr lang="en-US" dirty="0">
                    <a:solidFill>
                      <a:srgbClr val="000000"/>
                    </a:solidFill>
                    <a:latin typeface="Minion Pro"/>
                    <a:ea typeface="Times New Roman" panose="02020603050405020304" pitchFamily="18" charset="0"/>
                    <a:cs typeface="Times New Roman" panose="02020603050405020304" pitchFamily="18" charset="0"/>
                  </a:rPr>
                  <a:t> </a:t>
                </a:r>
                <a:r>
                  <a:rPr lang="en-US" dirty="0">
                    <a:latin typeface="Minion Pro"/>
                    <a:ea typeface="Calibri" panose="020F0502020204030204" pitchFamily="34" charset="0"/>
                    <a:cs typeface="MinionPro-Regular"/>
                  </a:rPr>
                  <a:t>can be neglected</a:t>
                </a:r>
              </a:p>
              <a:p>
                <a:pPr>
                  <a:lnSpc>
                    <a:spcPct val="150000"/>
                  </a:lnSpc>
                  <a:tabLst>
                    <a:tab pos="0" algn="l"/>
                  </a:tabLst>
                </a:pPr>
                <a:r>
                  <a:rPr lang="en-US" dirty="0">
                    <a:latin typeface="Minion Pro"/>
                  </a:rPr>
                  <a:t>The maximum fractional error in Z is </a:t>
                </a:r>
                <a14:m>
                  <m:oMath xmlns:m="http://schemas.openxmlformats.org/officeDocument/2006/math">
                    <m:f>
                      <m:fPr>
                        <m:ctrlPr>
                          <a:rPr lang="en-IN" sz="2000" i="1">
                            <a:latin typeface="Cambria Math" panose="02040503050406030204" pitchFamily="18" charset="0"/>
                          </a:rPr>
                        </m:ctrlPr>
                      </m:fPr>
                      <m:num>
                        <m:r>
                          <a:rPr lang="en-US" sz="2000">
                            <a:latin typeface="Cambria Math" panose="02040503050406030204" pitchFamily="18" charset="0"/>
                          </a:rPr>
                          <m:t>∆</m:t>
                        </m:r>
                        <m:r>
                          <m:rPr>
                            <m:sty m:val="p"/>
                          </m:rPr>
                          <a:rPr lang="en-US" sz="2000">
                            <a:latin typeface="Cambria Math" panose="02040503050406030204" pitchFamily="18" charset="0"/>
                          </a:rPr>
                          <m:t>Z</m:t>
                        </m:r>
                      </m:num>
                      <m:den>
                        <m:r>
                          <m:rPr>
                            <m:sty m:val="p"/>
                          </m:rPr>
                          <a:rPr lang="en-US" sz="2000">
                            <a:latin typeface="Cambria Math" panose="02040503050406030204" pitchFamily="18" charset="0"/>
                          </a:rPr>
                          <m:t>Z</m:t>
                        </m:r>
                      </m:den>
                    </m:f>
                  </m:oMath>
                </a14:m>
                <a:r>
                  <a:rPr lang="en-US" sz="2000" dirty="0">
                    <a:latin typeface="Minion Pro"/>
                  </a:rPr>
                  <a:t> = ± </a:t>
                </a:r>
                <a14:m>
                  <m:oMath xmlns:m="http://schemas.openxmlformats.org/officeDocument/2006/math">
                    <m:d>
                      <m:dPr>
                        <m:ctrlPr>
                          <a:rPr lang="en-IN" sz="2000" i="1">
                            <a:latin typeface="Cambria Math" panose="02040503050406030204" pitchFamily="18" charset="0"/>
                          </a:rPr>
                        </m:ctrlPr>
                      </m:dPr>
                      <m:e>
                        <m:f>
                          <m:fPr>
                            <m:ctrlPr>
                              <a:rPr lang="en-IN" sz="2000" i="1">
                                <a:latin typeface="Cambria Math" panose="02040503050406030204" pitchFamily="18" charset="0"/>
                              </a:rPr>
                            </m:ctrlPr>
                          </m:fPr>
                          <m:num>
                            <m:r>
                              <a:rPr lang="en-US" sz="2000">
                                <a:latin typeface="Cambria Math" panose="02040503050406030204" pitchFamily="18" charset="0"/>
                              </a:rPr>
                              <m:t>∆</m:t>
                            </m:r>
                            <m:r>
                              <m:rPr>
                                <m:sty m:val="p"/>
                              </m:rPr>
                              <a:rPr lang="en-US" sz="2000">
                                <a:latin typeface="Cambria Math" panose="02040503050406030204" pitchFamily="18" charset="0"/>
                              </a:rPr>
                              <m:t>A</m:t>
                            </m:r>
                          </m:num>
                          <m:den>
                            <m:r>
                              <m:rPr>
                                <m:sty m:val="p"/>
                              </m:rPr>
                              <a:rPr lang="en-US" sz="2000">
                                <a:latin typeface="Cambria Math" panose="02040503050406030204" pitchFamily="18" charset="0"/>
                              </a:rPr>
                              <m:t>A</m:t>
                            </m:r>
                          </m:den>
                        </m:f>
                        <m:r>
                          <a:rPr lang="en-US" sz="2000">
                            <a:latin typeface="Cambria Math" panose="02040503050406030204" pitchFamily="18" charset="0"/>
                          </a:rPr>
                          <m:t>+ </m:t>
                        </m:r>
                        <m:f>
                          <m:fPr>
                            <m:ctrlPr>
                              <a:rPr lang="en-IN" sz="2000" i="1">
                                <a:latin typeface="Cambria Math" panose="02040503050406030204" pitchFamily="18" charset="0"/>
                              </a:rPr>
                            </m:ctrlPr>
                          </m:fPr>
                          <m:num>
                            <m:r>
                              <a:rPr lang="en-US" sz="2000">
                                <a:latin typeface="Cambria Math" panose="02040503050406030204" pitchFamily="18" charset="0"/>
                              </a:rPr>
                              <m:t>∆</m:t>
                            </m:r>
                            <m:r>
                              <m:rPr>
                                <m:sty m:val="p"/>
                              </m:rPr>
                              <a:rPr lang="en-US" sz="2000">
                                <a:latin typeface="Cambria Math" panose="02040503050406030204" pitchFamily="18" charset="0"/>
                              </a:rPr>
                              <m:t>B</m:t>
                            </m:r>
                          </m:num>
                          <m:den>
                            <m:r>
                              <m:rPr>
                                <m:sty m:val="p"/>
                              </m:rPr>
                              <a:rPr lang="en-US" sz="2000">
                                <a:latin typeface="Cambria Math" panose="02040503050406030204" pitchFamily="18" charset="0"/>
                              </a:rPr>
                              <m:t>B</m:t>
                            </m:r>
                          </m:den>
                        </m:f>
                      </m:e>
                    </m:d>
                  </m:oMath>
                </a14:m>
                <a:endParaRPr lang="en-IN" sz="2000" dirty="0">
                  <a:latin typeface="Minion Pro"/>
                </a:endParaRPr>
              </a:p>
            </p:txBody>
          </p:sp>
        </mc:Choice>
        <mc:Fallback xmlns="">
          <p:sp>
            <p:nvSpPr>
              <p:cNvPr id="3" name="Rectangle 2"/>
              <p:cNvSpPr>
                <a:spLocks noRot="1" noChangeAspect="1" noMove="1" noResize="1" noEditPoints="1" noAdjustHandles="1" noChangeArrowheads="1" noChangeShapeType="1" noTextEdit="1"/>
              </p:cNvSpPr>
              <p:nvPr/>
            </p:nvSpPr>
            <p:spPr>
              <a:xfrm>
                <a:off x="6066691" y="224016"/>
                <a:ext cx="5843953" cy="5831853"/>
              </a:xfrm>
              <a:prstGeom prst="rect">
                <a:avLst/>
              </a:prstGeom>
              <a:blipFill>
                <a:blip r:embed="rId2"/>
                <a:stretch>
                  <a:fillRect l="-1043" r="-938"/>
                </a:stretch>
              </a:blipFill>
            </p:spPr>
            <p:txBody>
              <a:bodyPr/>
              <a:lstStyle/>
              <a:p>
                <a:r>
                  <a:rPr lang="en-IN">
                    <a:noFill/>
                  </a:rPr>
                  <a:t> </a:t>
                </a:r>
              </a:p>
            </p:txBody>
          </p:sp>
        </mc:Fallback>
      </mc:AlternateContent>
    </p:spTree>
    <p:extLst>
      <p:ext uri="{BB962C8B-B14F-4D97-AF65-F5344CB8AC3E}">
        <p14:creationId xmlns:p14="http://schemas.microsoft.com/office/powerpoint/2010/main" val="3788988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a:xfrm>
            <a:off x="645716" y="6231091"/>
            <a:ext cx="2188030" cy="365125"/>
          </a:xfrm>
        </p:spPr>
        <p:txBody>
          <a:bodyPr/>
          <a:lstStyle/>
          <a:p>
            <a:pPr algn="ctr"/>
            <a:fld id="{666C48D1-1668-4769-907C-4AC56F3A300D}" type="datetime2">
              <a:rPr lang="en-US" sz="1300" smtClean="0">
                <a:solidFill>
                  <a:schemeClr val="tx1"/>
                </a:solidFill>
                <a:latin typeface="Franklin Gothic Book" panose="020B0503020102020204" pitchFamily="34" charset="0"/>
                <a:cs typeface="DokChampa" panose="020B0604020202020204" pitchFamily="34" charset="-34"/>
              </a:rPr>
              <a:pPr algn="ctr"/>
              <a:t>Wednesday, July 19, 2023</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8" name="Slide Number Placeholder 4"/>
          <p:cNvSpPr>
            <a:spLocks noGrp="1"/>
          </p:cNvSpPr>
          <p:nvPr>
            <p:ph type="sldNum" sz="quarter" idx="12"/>
          </p:nvPr>
        </p:nvSpPr>
        <p:spPr>
          <a:xfrm>
            <a:off x="11247674" y="6231228"/>
            <a:ext cx="381000" cy="365125"/>
          </a:xfrm>
        </p:spPr>
        <p:txBody>
          <a:bodyPr/>
          <a:lstStyle/>
          <a:p>
            <a:pPr algn="ctr"/>
            <a:fld id="{1BA5C648-9462-49B2-929D-75BECDF1A3B1}" type="slidenum">
              <a:rPr lang="en-US" sz="1300" smtClean="0">
                <a:solidFill>
                  <a:schemeClr val="tx1"/>
                </a:solidFill>
                <a:latin typeface="Franklin Gothic Book" panose="020B0503020102020204" pitchFamily="34" charset="0"/>
                <a:cs typeface="DokChampa" panose="020B0604020202020204" pitchFamily="34" charset="-34"/>
              </a:rPr>
              <a:pPr algn="ctr"/>
              <a:t>11</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10" name="Foliennummer"/>
          <p:cNvSpPr txBox="1">
            <a:spLocks/>
          </p:cNvSpPr>
          <p:nvPr/>
        </p:nvSpPr>
        <p:spPr>
          <a:xfrm>
            <a:off x="-6248594" y="12540816"/>
            <a:ext cx="67957" cy="14898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0" tIns="0" rIns="0" bIns="0" rtlCol="0" anchor="ctr"/>
          <a:lstStyle>
            <a:defPPr>
              <a:defRPr lang="en-US"/>
            </a:defPPr>
            <a:lvl1pPr marL="0" algn="l" defTabSz="1828800" rtl="0" eaLnBrk="1" latinLnBrk="0" hangingPunct="1">
              <a:defRPr sz="2800" kern="1200">
                <a:solidFill>
                  <a:srgbClr val="F79646"/>
                </a:solidFill>
                <a:latin typeface="Calibri"/>
                <a:ea typeface="Calibri"/>
                <a:cs typeface="Calibri"/>
                <a:sym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CB4B4D-7CA3-9044-876B-883B54F8677D}" type="slidenum">
              <a:rPr lang="en-IN" smtClean="0"/>
              <a:pPr/>
              <a:t>11</a:t>
            </a:fld>
            <a:endParaRPr lang="en-IN"/>
          </a:p>
        </p:txBody>
      </p:sp>
      <p:sp>
        <p:nvSpPr>
          <p:cNvPr id="11" name="(c) Shanthimalai Trust 2021"/>
          <p:cNvSpPr txBox="1"/>
          <p:nvPr/>
        </p:nvSpPr>
        <p:spPr>
          <a:xfrm rot="16200000">
            <a:off x="16649565" y="11521141"/>
            <a:ext cx="907498" cy="14619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algn="l" defTabSz="1828800">
              <a:defRPr sz="1900">
                <a:solidFill>
                  <a:srgbClr val="A7A7A7"/>
                </a:solidFill>
                <a:latin typeface="Calibri"/>
                <a:ea typeface="Calibri"/>
                <a:cs typeface="Calibri"/>
                <a:sym typeface="Calibri"/>
              </a:defRPr>
            </a:lvl1pPr>
          </a:lstStyle>
          <a:p>
            <a:r>
              <a:rPr>
                <a:solidFill>
                  <a:schemeClr val="bg1">
                    <a:lumMod val="85000"/>
                  </a:schemeClr>
                </a:solidFill>
              </a:rPr>
              <a:t>(c) </a:t>
            </a:r>
            <a:r>
              <a:rPr err="1">
                <a:solidFill>
                  <a:schemeClr val="bg1">
                    <a:lumMod val="85000"/>
                  </a:schemeClr>
                </a:solidFill>
              </a:rPr>
              <a:t>Shanthimalai</a:t>
            </a:r>
            <a:r>
              <a:rPr>
                <a:solidFill>
                  <a:schemeClr val="bg1">
                    <a:lumMod val="85000"/>
                  </a:schemeClr>
                </a:solidFill>
              </a:rPr>
              <a:t> Trust </a:t>
            </a:r>
            <a:r>
              <a:rPr lang="en-US">
                <a:solidFill>
                  <a:schemeClr val="bg1">
                    <a:lumMod val="85000"/>
                  </a:schemeClr>
                </a:solidFill>
              </a:rPr>
              <a:t>2023</a:t>
            </a:r>
            <a:endParaRPr>
              <a:solidFill>
                <a:schemeClr val="bg1">
                  <a:lumMod val="85000"/>
                </a:schemeClr>
              </a:solidFill>
            </a:endParaRPr>
          </a:p>
        </p:txBody>
      </p:sp>
      <p:sp>
        <p:nvSpPr>
          <p:cNvPr id="15" name="Footer Placeholder 3"/>
          <p:cNvSpPr>
            <a:spLocks noGrp="1"/>
          </p:cNvSpPr>
          <p:nvPr>
            <p:ph type="ftr" sz="quarter" idx="11"/>
          </p:nvPr>
        </p:nvSpPr>
        <p:spPr>
          <a:xfrm>
            <a:off x="4159959" y="6263325"/>
            <a:ext cx="4725143" cy="365125"/>
          </a:xfrm>
        </p:spPr>
        <p:txBody>
          <a:bodyPr/>
          <a:lstStyle/>
          <a:p>
            <a:r>
              <a:rPr lang="en-US" sz="1300" dirty="0">
                <a:solidFill>
                  <a:schemeClr val="tx1"/>
                </a:solidFill>
                <a:latin typeface="Franklin Gothic Book" panose="020B0503020102020204" pitchFamily="34" charset="0"/>
                <a:cs typeface="DokChampa" panose="020B0604020202020204" pitchFamily="34" charset="-34"/>
              </a:rPr>
              <a:t>Nature of Physical World &amp; Measurement – Hr. Sec.  First Year</a:t>
            </a:r>
          </a:p>
        </p:txBody>
      </p:sp>
      <p:cxnSp>
        <p:nvCxnSpPr>
          <p:cNvPr id="13" name="Straight Connector 12"/>
          <p:cNvCxnSpPr/>
          <p:nvPr/>
        </p:nvCxnSpPr>
        <p:spPr>
          <a:xfrm>
            <a:off x="5961184" y="339574"/>
            <a:ext cx="0" cy="5467844"/>
          </a:xfrm>
          <a:prstGeom prst="line">
            <a:avLst/>
          </a:prstGeom>
          <a:ln w="38100">
            <a:headEnd type="oval" w="med" len="med"/>
            <a:tailEnd type="oval" w="med" len="med"/>
          </a:ln>
        </p:spPr>
        <p:style>
          <a:lnRef idx="3">
            <a:schemeClr val="accent2"/>
          </a:lnRef>
          <a:fillRef idx="0">
            <a:schemeClr val="accent2"/>
          </a:fillRef>
          <a:effectRef idx="2">
            <a:schemeClr val="accent2"/>
          </a:effectRef>
          <a:fontRef idx="minor">
            <a:schemeClr val="tx1"/>
          </a:fontRef>
        </p:style>
      </p:cxnSp>
      <p:sp>
        <p:nvSpPr>
          <p:cNvPr id="12" name="Rectangle 11"/>
          <p:cNvSpPr/>
          <p:nvPr/>
        </p:nvSpPr>
        <p:spPr>
          <a:xfrm>
            <a:off x="381000" y="273427"/>
            <a:ext cx="952501" cy="623388"/>
          </a:xfrm>
          <a:prstGeom prst="rect">
            <a:avLst/>
          </a:prstGeom>
          <a:solidFill>
            <a:schemeClr val="accent2">
              <a:lumMod val="75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2600" b="1" dirty="0">
                <a:solidFill>
                  <a:schemeClr val="bg1"/>
                </a:solidFill>
                <a:latin typeface="Minion Pro"/>
                <a:ea typeface="Malgun Gothic" panose="020B0503020000020004" pitchFamily="34" charset="-127"/>
                <a:cs typeface="Arial" panose="020B0604020202020204" pitchFamily="34" charset="0"/>
              </a:rPr>
              <a:t>1.7.1</a:t>
            </a:r>
            <a:endParaRPr lang="en-IN" sz="2600" b="1" dirty="0">
              <a:solidFill>
                <a:schemeClr val="bg1"/>
              </a:solidFill>
              <a:latin typeface="Minion Pro"/>
              <a:ea typeface="Malgun Gothic" panose="020B0503020000020004" pitchFamily="34" charset="-127"/>
              <a:cs typeface="Arial" panose="020B0604020202020204" pitchFamily="34" charset="0"/>
            </a:endParaRPr>
          </a:p>
        </p:txBody>
      </p:sp>
      <p:sp>
        <p:nvSpPr>
          <p:cNvPr id="14" name="Rectangle 13"/>
          <p:cNvSpPr/>
          <p:nvPr/>
        </p:nvSpPr>
        <p:spPr>
          <a:xfrm>
            <a:off x="1333501" y="273427"/>
            <a:ext cx="4363913" cy="623388"/>
          </a:xfrm>
          <a:prstGeom prst="rect">
            <a:avLst/>
          </a:prstGeom>
          <a:solidFill>
            <a:schemeClr val="accent6">
              <a:lumMod val="50000"/>
            </a:schemeClr>
          </a:solidFill>
        </p:spPr>
        <p:style>
          <a:lnRef idx="3">
            <a:schemeClr val="lt1"/>
          </a:lnRef>
          <a:fillRef idx="1">
            <a:schemeClr val="accent5"/>
          </a:fillRef>
          <a:effectRef idx="1">
            <a:schemeClr val="accent5"/>
          </a:effectRef>
          <a:fontRef idx="minor">
            <a:schemeClr val="lt1"/>
          </a:fontRef>
        </p:style>
        <p:txBody>
          <a:bodyPr rtlCol="0" anchor="ctr"/>
          <a:lstStyle/>
          <a:p>
            <a:r>
              <a:rPr lang="en-US" sz="2000" b="1" dirty="0">
                <a:latin typeface="Minion Pro"/>
              </a:rPr>
              <a:t>RULES OF SIGNIFICANT FIGURES</a:t>
            </a:r>
            <a:endParaRPr lang="en-IN" sz="2000" b="1" dirty="0">
              <a:solidFill>
                <a:schemeClr val="bg1"/>
              </a:solidFill>
              <a:latin typeface="Minion Pro"/>
              <a:ea typeface="Malgun Gothic" panose="020B0503020000020004" pitchFamily="34" charset="-127"/>
              <a:cs typeface="Arial" panose="020B0604020202020204" pitchFamily="34" charset="0"/>
            </a:endParaRPr>
          </a:p>
        </p:txBody>
      </p:sp>
      <p:sp>
        <p:nvSpPr>
          <p:cNvPr id="4" name="Rectangle 3"/>
          <p:cNvSpPr/>
          <p:nvPr/>
        </p:nvSpPr>
        <p:spPr>
          <a:xfrm>
            <a:off x="381000" y="896815"/>
            <a:ext cx="5316414" cy="4708981"/>
          </a:xfrm>
          <a:prstGeom prst="rect">
            <a:avLst/>
          </a:prstGeom>
        </p:spPr>
        <p:txBody>
          <a:bodyPr wrap="square">
            <a:spAutoFit/>
          </a:bodyPr>
          <a:lstStyle/>
          <a:p>
            <a:pPr algn="just">
              <a:lnSpc>
                <a:spcPct val="150000"/>
              </a:lnSpc>
            </a:pPr>
            <a:r>
              <a:rPr lang="en-US" sz="2000" dirty="0">
                <a:latin typeface="Minion Pro"/>
              </a:rPr>
              <a:t>Suppose we ask three students to measure the length of a stick using </a:t>
            </a:r>
            <a:r>
              <a:rPr lang="en-US" sz="2000" dirty="0" err="1">
                <a:latin typeface="Minion Pro"/>
              </a:rPr>
              <a:t>metre</a:t>
            </a:r>
            <a:r>
              <a:rPr lang="en-US" sz="2000" dirty="0">
                <a:latin typeface="Minion Pro"/>
              </a:rPr>
              <a:t> scale (the least count for </a:t>
            </a:r>
            <a:r>
              <a:rPr lang="en-US" sz="2000" dirty="0" err="1">
                <a:latin typeface="Minion Pro"/>
              </a:rPr>
              <a:t>metre</a:t>
            </a:r>
            <a:r>
              <a:rPr lang="en-US" sz="2000" dirty="0">
                <a:latin typeface="Minion Pro"/>
              </a:rPr>
              <a:t> scale is 1 mm or 0.1 cm). So, the result of the measurement (length of stick) can be any of the following, 7.20 cm or 7.22 cm or 7.23 cm. Note that all the three students measured first two digits correctly (with confidence) but last digit varies from person to person. So, the number of meaningful digits is 3 </a:t>
            </a:r>
            <a:endParaRPr lang="en-IN" sz="2000" dirty="0"/>
          </a:p>
        </p:txBody>
      </p:sp>
      <p:sp>
        <p:nvSpPr>
          <p:cNvPr id="5" name="Rectangle 4"/>
          <p:cNvSpPr/>
          <p:nvPr/>
        </p:nvSpPr>
        <p:spPr>
          <a:xfrm>
            <a:off x="6224956" y="273427"/>
            <a:ext cx="5644660" cy="5746701"/>
          </a:xfrm>
          <a:prstGeom prst="rect">
            <a:avLst/>
          </a:prstGeom>
        </p:spPr>
        <p:txBody>
          <a:bodyPr wrap="square">
            <a:spAutoFit/>
          </a:bodyPr>
          <a:lstStyle/>
          <a:p>
            <a:pPr algn="just">
              <a:lnSpc>
                <a:spcPct val="150000"/>
              </a:lnSpc>
            </a:pPr>
            <a:r>
              <a:rPr lang="en-US" sz="1900" dirty="0">
                <a:latin typeface="Minion Pro"/>
              </a:rPr>
              <a:t>The </a:t>
            </a:r>
            <a:r>
              <a:rPr lang="en-US" sz="1900" b="1" dirty="0">
                <a:latin typeface="Minion Pro"/>
              </a:rPr>
              <a:t>number of meaningful digits which contain numbers that are known reliably and first uncertain number</a:t>
            </a:r>
            <a:r>
              <a:rPr lang="en-US" sz="1900" dirty="0">
                <a:latin typeface="Minion Pro"/>
              </a:rPr>
              <a:t>. </a:t>
            </a:r>
          </a:p>
          <a:p>
            <a:pPr algn="just">
              <a:lnSpc>
                <a:spcPct val="150000"/>
              </a:lnSpc>
            </a:pPr>
            <a:r>
              <a:rPr lang="en-US" sz="1900" b="1" dirty="0">
                <a:latin typeface="Minion Pro"/>
              </a:rPr>
              <a:t>Examples: </a:t>
            </a:r>
            <a:r>
              <a:rPr lang="en-US" sz="1900" dirty="0">
                <a:latin typeface="Minion Pro"/>
              </a:rPr>
              <a:t>The significant figure for the digit </a:t>
            </a:r>
            <a:r>
              <a:rPr lang="en-US" sz="1900" dirty="0">
                <a:solidFill>
                  <a:srgbClr val="00B0F0"/>
                </a:solidFill>
                <a:latin typeface="Minion Pro"/>
              </a:rPr>
              <a:t>121.23 is 5</a:t>
            </a:r>
            <a:r>
              <a:rPr lang="en-US" sz="1900" dirty="0">
                <a:latin typeface="Minion Pro"/>
              </a:rPr>
              <a:t>, significant figure for the digit </a:t>
            </a:r>
            <a:r>
              <a:rPr lang="en-US" sz="1900" dirty="0">
                <a:solidFill>
                  <a:srgbClr val="00B0F0"/>
                </a:solidFill>
                <a:latin typeface="Minion Pro"/>
              </a:rPr>
              <a:t>1.2 is 2</a:t>
            </a:r>
            <a:r>
              <a:rPr lang="en-US" sz="1900" dirty="0">
                <a:latin typeface="Minion Pro"/>
              </a:rPr>
              <a:t>, significant figure for the digit </a:t>
            </a:r>
            <a:r>
              <a:rPr lang="en-US" sz="1900" dirty="0">
                <a:solidFill>
                  <a:srgbClr val="00B0F0"/>
                </a:solidFill>
                <a:latin typeface="Minion Pro"/>
              </a:rPr>
              <a:t>0.123 is 3</a:t>
            </a:r>
            <a:r>
              <a:rPr lang="en-US" sz="1900" dirty="0">
                <a:latin typeface="Minion Pro"/>
              </a:rPr>
              <a:t>, significant digit for </a:t>
            </a:r>
            <a:r>
              <a:rPr lang="en-US" sz="1900" dirty="0">
                <a:solidFill>
                  <a:srgbClr val="00B0F0"/>
                </a:solidFill>
                <a:latin typeface="Minion Pro"/>
              </a:rPr>
              <a:t>0.1230 is 4</a:t>
            </a:r>
            <a:r>
              <a:rPr lang="en-US" sz="1900" dirty="0">
                <a:latin typeface="Minion Pro"/>
              </a:rPr>
              <a:t>, significant digit for </a:t>
            </a:r>
            <a:r>
              <a:rPr lang="en-US" sz="1900" dirty="0">
                <a:solidFill>
                  <a:srgbClr val="00B0F0"/>
                </a:solidFill>
                <a:latin typeface="Minion Pro"/>
              </a:rPr>
              <a:t>0.0123 is 3</a:t>
            </a:r>
            <a:r>
              <a:rPr lang="en-US" sz="1900" dirty="0">
                <a:latin typeface="Minion Pro"/>
              </a:rPr>
              <a:t>, significant digit for </a:t>
            </a:r>
            <a:r>
              <a:rPr lang="en-US" sz="1900" dirty="0">
                <a:solidFill>
                  <a:srgbClr val="00B0F0"/>
                </a:solidFill>
                <a:latin typeface="Minion Pro"/>
              </a:rPr>
              <a:t>1230 is 3</a:t>
            </a:r>
            <a:r>
              <a:rPr lang="en-US" sz="1900" dirty="0">
                <a:latin typeface="Minion Pro"/>
              </a:rPr>
              <a:t>, significant digit for 1230 (with decimal) is 4 and significant digit for 20000000 is 1 (because 20000000=2×10</a:t>
            </a:r>
            <a:r>
              <a:rPr lang="en-US" sz="1900" baseline="30000" dirty="0">
                <a:latin typeface="Minion Pro"/>
              </a:rPr>
              <a:t>7</a:t>
            </a:r>
            <a:r>
              <a:rPr lang="en-US" sz="1900" dirty="0">
                <a:latin typeface="Minion Pro"/>
              </a:rPr>
              <a:t> has only one significant digit, that is, 2). In physical measurement, if the length of an object is                               </a:t>
            </a:r>
            <a:r>
              <a:rPr lang="en-US" sz="1900" i="1" dirty="0">
                <a:solidFill>
                  <a:srgbClr val="00B0F0"/>
                </a:solidFill>
                <a:latin typeface="Times New Roman" panose="02020603050405020304" pitchFamily="18" charset="0"/>
                <a:cs typeface="Times New Roman" panose="02020603050405020304" pitchFamily="18" charset="0"/>
              </a:rPr>
              <a:t>l</a:t>
            </a:r>
            <a:r>
              <a:rPr lang="en-US" sz="1900" i="1" dirty="0">
                <a:solidFill>
                  <a:srgbClr val="00B0F0"/>
                </a:solidFill>
                <a:latin typeface="Minion Pro"/>
              </a:rPr>
              <a:t> = </a:t>
            </a:r>
            <a:r>
              <a:rPr lang="en-US" sz="1900" dirty="0">
                <a:solidFill>
                  <a:srgbClr val="00B0F0"/>
                </a:solidFill>
                <a:latin typeface="Minion Pro"/>
              </a:rPr>
              <a:t>1230 m</a:t>
            </a:r>
            <a:r>
              <a:rPr lang="en-US" sz="1900" dirty="0">
                <a:latin typeface="Minion Pro"/>
              </a:rPr>
              <a:t>, then significant digit for </a:t>
            </a:r>
            <a:r>
              <a:rPr lang="en-US" sz="1900" i="1" dirty="0">
                <a:latin typeface="Times New Roman" panose="02020603050405020304" pitchFamily="18" charset="0"/>
                <a:cs typeface="Times New Roman" panose="02020603050405020304" pitchFamily="18" charset="0"/>
              </a:rPr>
              <a:t>l</a:t>
            </a:r>
            <a:r>
              <a:rPr lang="en-US" sz="1900" i="1" dirty="0">
                <a:latin typeface="Minion Pro"/>
              </a:rPr>
              <a:t> </a:t>
            </a:r>
            <a:r>
              <a:rPr lang="en-US" sz="1900" dirty="0">
                <a:latin typeface="Minion Pro"/>
              </a:rPr>
              <a:t>is 4. </a:t>
            </a:r>
            <a:endParaRPr lang="en-IN" sz="1900" dirty="0"/>
          </a:p>
        </p:txBody>
      </p:sp>
    </p:spTree>
    <p:extLst>
      <p:ext uri="{BB962C8B-B14F-4D97-AF65-F5344CB8AC3E}">
        <p14:creationId xmlns:p14="http://schemas.microsoft.com/office/powerpoint/2010/main" val="28301387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a:xfrm>
            <a:off x="645716" y="6231091"/>
            <a:ext cx="2188030" cy="365125"/>
          </a:xfrm>
        </p:spPr>
        <p:txBody>
          <a:bodyPr/>
          <a:lstStyle/>
          <a:p>
            <a:pPr algn="ctr"/>
            <a:fld id="{666C48D1-1668-4769-907C-4AC56F3A300D}" type="datetime2">
              <a:rPr lang="en-US" sz="1300" smtClean="0">
                <a:solidFill>
                  <a:schemeClr val="tx1"/>
                </a:solidFill>
                <a:latin typeface="Franklin Gothic Book" panose="020B0503020102020204" pitchFamily="34" charset="0"/>
                <a:cs typeface="DokChampa" panose="020B0604020202020204" pitchFamily="34" charset="-34"/>
              </a:rPr>
              <a:pPr algn="ctr"/>
              <a:t>Wednesday, July 19, 2023</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8" name="Slide Number Placeholder 4"/>
          <p:cNvSpPr>
            <a:spLocks noGrp="1"/>
          </p:cNvSpPr>
          <p:nvPr>
            <p:ph type="sldNum" sz="quarter" idx="12"/>
          </p:nvPr>
        </p:nvSpPr>
        <p:spPr>
          <a:xfrm>
            <a:off x="11247674" y="6231228"/>
            <a:ext cx="381000" cy="365125"/>
          </a:xfrm>
        </p:spPr>
        <p:txBody>
          <a:bodyPr/>
          <a:lstStyle/>
          <a:p>
            <a:pPr algn="ctr"/>
            <a:fld id="{1BA5C648-9462-49B2-929D-75BECDF1A3B1}" type="slidenum">
              <a:rPr lang="en-US" sz="1300" smtClean="0">
                <a:solidFill>
                  <a:schemeClr val="tx1"/>
                </a:solidFill>
                <a:latin typeface="Franklin Gothic Book" panose="020B0503020102020204" pitchFamily="34" charset="0"/>
                <a:cs typeface="DokChampa" panose="020B0604020202020204" pitchFamily="34" charset="-34"/>
              </a:rPr>
              <a:pPr algn="ctr"/>
              <a:t>12</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10" name="Foliennummer"/>
          <p:cNvSpPr txBox="1">
            <a:spLocks/>
          </p:cNvSpPr>
          <p:nvPr/>
        </p:nvSpPr>
        <p:spPr>
          <a:xfrm>
            <a:off x="-6248594" y="12540816"/>
            <a:ext cx="67957" cy="14898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0" tIns="0" rIns="0" bIns="0" rtlCol="0" anchor="ctr"/>
          <a:lstStyle>
            <a:defPPr>
              <a:defRPr lang="en-US"/>
            </a:defPPr>
            <a:lvl1pPr marL="0" algn="l" defTabSz="1828800" rtl="0" eaLnBrk="1" latinLnBrk="0" hangingPunct="1">
              <a:defRPr sz="2800" kern="1200">
                <a:solidFill>
                  <a:srgbClr val="F79646"/>
                </a:solidFill>
                <a:latin typeface="Calibri"/>
                <a:ea typeface="Calibri"/>
                <a:cs typeface="Calibri"/>
                <a:sym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CB4B4D-7CA3-9044-876B-883B54F8677D}" type="slidenum">
              <a:rPr lang="en-IN" smtClean="0"/>
              <a:pPr/>
              <a:t>12</a:t>
            </a:fld>
            <a:endParaRPr lang="en-IN"/>
          </a:p>
        </p:txBody>
      </p:sp>
      <p:sp>
        <p:nvSpPr>
          <p:cNvPr id="11" name="(c) Shanthimalai Trust 2021"/>
          <p:cNvSpPr txBox="1"/>
          <p:nvPr/>
        </p:nvSpPr>
        <p:spPr>
          <a:xfrm rot="16200000">
            <a:off x="16649565" y="11521141"/>
            <a:ext cx="907498" cy="14619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algn="l" defTabSz="1828800">
              <a:defRPr sz="1900">
                <a:solidFill>
                  <a:srgbClr val="A7A7A7"/>
                </a:solidFill>
                <a:latin typeface="Calibri"/>
                <a:ea typeface="Calibri"/>
                <a:cs typeface="Calibri"/>
                <a:sym typeface="Calibri"/>
              </a:defRPr>
            </a:lvl1pPr>
          </a:lstStyle>
          <a:p>
            <a:r>
              <a:rPr>
                <a:solidFill>
                  <a:schemeClr val="bg1">
                    <a:lumMod val="85000"/>
                  </a:schemeClr>
                </a:solidFill>
              </a:rPr>
              <a:t>(c) </a:t>
            </a:r>
            <a:r>
              <a:rPr err="1">
                <a:solidFill>
                  <a:schemeClr val="bg1">
                    <a:lumMod val="85000"/>
                  </a:schemeClr>
                </a:solidFill>
              </a:rPr>
              <a:t>Shanthimalai</a:t>
            </a:r>
            <a:r>
              <a:rPr>
                <a:solidFill>
                  <a:schemeClr val="bg1">
                    <a:lumMod val="85000"/>
                  </a:schemeClr>
                </a:solidFill>
              </a:rPr>
              <a:t> Trust </a:t>
            </a:r>
            <a:r>
              <a:rPr lang="en-US">
                <a:solidFill>
                  <a:schemeClr val="bg1">
                    <a:lumMod val="85000"/>
                  </a:schemeClr>
                </a:solidFill>
              </a:rPr>
              <a:t>2023</a:t>
            </a:r>
            <a:endParaRPr>
              <a:solidFill>
                <a:schemeClr val="bg1">
                  <a:lumMod val="85000"/>
                </a:schemeClr>
              </a:solidFill>
            </a:endParaRPr>
          </a:p>
        </p:txBody>
      </p:sp>
      <p:sp>
        <p:nvSpPr>
          <p:cNvPr id="15" name="Footer Placeholder 3"/>
          <p:cNvSpPr>
            <a:spLocks noGrp="1"/>
          </p:cNvSpPr>
          <p:nvPr>
            <p:ph type="ftr" sz="quarter" idx="11"/>
          </p:nvPr>
        </p:nvSpPr>
        <p:spPr>
          <a:xfrm>
            <a:off x="4159959" y="6263325"/>
            <a:ext cx="4725143" cy="365125"/>
          </a:xfrm>
        </p:spPr>
        <p:txBody>
          <a:bodyPr/>
          <a:lstStyle/>
          <a:p>
            <a:r>
              <a:rPr lang="en-US" sz="1300" dirty="0">
                <a:solidFill>
                  <a:schemeClr val="tx1"/>
                </a:solidFill>
                <a:latin typeface="Franklin Gothic Book" panose="020B0503020102020204" pitchFamily="34" charset="0"/>
                <a:cs typeface="DokChampa" panose="020B0604020202020204" pitchFamily="34" charset="-34"/>
              </a:rPr>
              <a:t>Nature of Physical World &amp; Measurement – Hr. Sec.  First Year</a:t>
            </a:r>
          </a:p>
        </p:txBody>
      </p:sp>
      <p:cxnSp>
        <p:nvCxnSpPr>
          <p:cNvPr id="13" name="Straight Connector 12"/>
          <p:cNvCxnSpPr/>
          <p:nvPr/>
        </p:nvCxnSpPr>
        <p:spPr>
          <a:xfrm>
            <a:off x="6066692" y="396520"/>
            <a:ext cx="0" cy="5467844"/>
          </a:xfrm>
          <a:prstGeom prst="line">
            <a:avLst/>
          </a:prstGeom>
          <a:ln w="38100">
            <a:headEnd type="oval" w="med" len="med"/>
            <a:tailEnd type="oval" w="med" len="med"/>
          </a:ln>
        </p:spPr>
        <p:style>
          <a:lnRef idx="3">
            <a:schemeClr val="accent2"/>
          </a:lnRef>
          <a:fillRef idx="0">
            <a:schemeClr val="accent2"/>
          </a:fillRef>
          <a:effectRef idx="2">
            <a:schemeClr val="accent2"/>
          </a:effectRef>
          <a:fontRef idx="minor">
            <a:schemeClr val="tx1"/>
          </a:fontRef>
        </p:style>
      </p:cxnSp>
      <p:sp>
        <p:nvSpPr>
          <p:cNvPr id="9" name="Rectangle 8"/>
          <p:cNvSpPr/>
          <p:nvPr/>
        </p:nvSpPr>
        <p:spPr>
          <a:xfrm>
            <a:off x="381000" y="273427"/>
            <a:ext cx="952501" cy="623388"/>
          </a:xfrm>
          <a:prstGeom prst="rect">
            <a:avLst/>
          </a:prstGeom>
          <a:solidFill>
            <a:schemeClr val="accent2">
              <a:lumMod val="75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2600" b="1" dirty="0">
                <a:solidFill>
                  <a:schemeClr val="bg1"/>
                </a:solidFill>
                <a:latin typeface="Minion Pro"/>
                <a:ea typeface="Malgun Gothic" panose="020B0503020000020004" pitchFamily="34" charset="-127"/>
                <a:cs typeface="Arial" panose="020B0604020202020204" pitchFamily="34" charset="0"/>
              </a:rPr>
              <a:t>1.7.1</a:t>
            </a:r>
            <a:endParaRPr lang="en-IN" sz="2600" b="1" dirty="0">
              <a:solidFill>
                <a:schemeClr val="bg1"/>
              </a:solidFill>
              <a:latin typeface="Minion Pro"/>
              <a:ea typeface="Malgun Gothic" panose="020B0503020000020004" pitchFamily="34" charset="-127"/>
              <a:cs typeface="Arial" panose="020B0604020202020204" pitchFamily="34" charset="0"/>
            </a:endParaRPr>
          </a:p>
        </p:txBody>
      </p:sp>
      <p:sp>
        <p:nvSpPr>
          <p:cNvPr id="12" name="Rectangle 11"/>
          <p:cNvSpPr/>
          <p:nvPr/>
        </p:nvSpPr>
        <p:spPr>
          <a:xfrm>
            <a:off x="1333501" y="273427"/>
            <a:ext cx="2324099" cy="623388"/>
          </a:xfrm>
          <a:prstGeom prst="rect">
            <a:avLst/>
          </a:prstGeom>
          <a:solidFill>
            <a:schemeClr val="accent2">
              <a:lumMod val="50000"/>
            </a:schemeClr>
          </a:solidFill>
        </p:spPr>
        <p:style>
          <a:lnRef idx="3">
            <a:schemeClr val="lt1"/>
          </a:lnRef>
          <a:fillRef idx="1">
            <a:schemeClr val="accent5"/>
          </a:fillRef>
          <a:effectRef idx="1">
            <a:schemeClr val="accent5"/>
          </a:effectRef>
          <a:fontRef idx="minor">
            <a:schemeClr val="lt1"/>
          </a:fontRef>
        </p:style>
        <p:txBody>
          <a:bodyPr rtlCol="0" anchor="ctr"/>
          <a:lstStyle/>
          <a:p>
            <a:r>
              <a:rPr lang="en-US" sz="2000" b="1" dirty="0">
                <a:latin typeface="Minion Pro"/>
              </a:rPr>
              <a:t>ROUNDING OFF</a:t>
            </a:r>
            <a:endParaRPr lang="en-IN" sz="2000" b="1" dirty="0">
              <a:solidFill>
                <a:schemeClr val="bg1"/>
              </a:solidFill>
              <a:latin typeface="Minion Pro"/>
              <a:ea typeface="Malgun Gothic" panose="020B0503020000020004" pitchFamily="34" charset="-127"/>
              <a:cs typeface="Arial" panose="020B0604020202020204" pitchFamily="34" charset="0"/>
            </a:endParaRPr>
          </a:p>
        </p:txBody>
      </p:sp>
      <p:sp>
        <p:nvSpPr>
          <p:cNvPr id="2" name="Rectangle 1"/>
          <p:cNvSpPr/>
          <p:nvPr/>
        </p:nvSpPr>
        <p:spPr>
          <a:xfrm>
            <a:off x="381000" y="1099117"/>
            <a:ext cx="5404338" cy="3735959"/>
          </a:xfrm>
          <a:prstGeom prst="rect">
            <a:avLst/>
          </a:prstGeom>
        </p:spPr>
        <p:txBody>
          <a:bodyPr wrap="square">
            <a:spAutoFit/>
          </a:bodyPr>
          <a:lstStyle/>
          <a:p>
            <a:pPr algn="just">
              <a:lnSpc>
                <a:spcPct val="150000"/>
              </a:lnSpc>
            </a:pPr>
            <a:r>
              <a:rPr lang="en-US" sz="2000" dirty="0">
                <a:latin typeface="Minion Pro"/>
              </a:rPr>
              <a:t>Calculators are widely used now-a-days to do calculations. The result given by a calculator has too many figures. In no case should the result have more significant figures than the figures involved in the data used for calculation. The result of calculation with numbers containing more than one uncertain digit should be rounded off. </a:t>
            </a:r>
            <a:endParaRPr lang="en-IN" sz="2000" dirty="0"/>
          </a:p>
        </p:txBody>
      </p:sp>
      <p:sp>
        <p:nvSpPr>
          <p:cNvPr id="3" name="Rectangle 2"/>
          <p:cNvSpPr/>
          <p:nvPr/>
        </p:nvSpPr>
        <p:spPr>
          <a:xfrm>
            <a:off x="6348046" y="396520"/>
            <a:ext cx="5539153" cy="4247317"/>
          </a:xfrm>
          <a:prstGeom prst="rect">
            <a:avLst/>
          </a:prstGeom>
        </p:spPr>
        <p:txBody>
          <a:bodyPr wrap="square">
            <a:spAutoFit/>
          </a:bodyPr>
          <a:lstStyle/>
          <a:p>
            <a:pPr>
              <a:lnSpc>
                <a:spcPct val="150000"/>
              </a:lnSpc>
            </a:pPr>
            <a:r>
              <a:rPr lang="en-IN" sz="2000" b="1" dirty="0">
                <a:solidFill>
                  <a:srgbClr val="00B0F0"/>
                </a:solidFill>
                <a:latin typeface="Minion Pro"/>
              </a:rPr>
              <a:t>EXAMPLE 1.10 </a:t>
            </a:r>
            <a:endParaRPr lang="en-IN" sz="2000" dirty="0">
              <a:solidFill>
                <a:srgbClr val="00B0F0"/>
              </a:solidFill>
              <a:latin typeface="Minion Pro"/>
            </a:endParaRPr>
          </a:p>
          <a:p>
            <a:pPr algn="just">
              <a:lnSpc>
                <a:spcPct val="150000"/>
              </a:lnSpc>
            </a:pPr>
            <a:r>
              <a:rPr lang="en-US" sz="2000" dirty="0">
                <a:latin typeface="Minion Pro"/>
              </a:rPr>
              <a:t>State the number of </a:t>
            </a:r>
            <a:r>
              <a:rPr lang="en-US" sz="2000" dirty="0">
                <a:solidFill>
                  <a:srgbClr val="00B0F0"/>
                </a:solidFill>
                <a:latin typeface="Minion Pro"/>
              </a:rPr>
              <a:t>significant figures </a:t>
            </a:r>
            <a:r>
              <a:rPr lang="en-US" sz="2000" dirty="0">
                <a:latin typeface="Minion Pro"/>
              </a:rPr>
              <a:t>in the following </a:t>
            </a:r>
          </a:p>
          <a:p>
            <a:pPr>
              <a:lnSpc>
                <a:spcPct val="150000"/>
              </a:lnSpc>
            </a:pPr>
            <a:r>
              <a:rPr lang="en-IN" sz="2000" dirty="0" err="1">
                <a:latin typeface="Minion Pro"/>
              </a:rPr>
              <a:t>i</a:t>
            </a:r>
            <a:r>
              <a:rPr lang="en-IN" sz="2000" dirty="0">
                <a:latin typeface="Minion Pro"/>
              </a:rPr>
              <a:t>) 600800	 iv) 5213.0 </a:t>
            </a:r>
          </a:p>
          <a:p>
            <a:pPr>
              <a:lnSpc>
                <a:spcPct val="150000"/>
              </a:lnSpc>
            </a:pPr>
            <a:r>
              <a:rPr lang="en-IN" sz="2000" dirty="0">
                <a:latin typeface="Minion Pro"/>
              </a:rPr>
              <a:t>ii) 400 		v) 2.65 × 10</a:t>
            </a:r>
            <a:r>
              <a:rPr lang="en-IN" sz="2000" baseline="30000" dirty="0">
                <a:latin typeface="Minion Pro"/>
              </a:rPr>
              <a:t>24</a:t>
            </a:r>
            <a:r>
              <a:rPr lang="en-IN" sz="2000" i="1" dirty="0">
                <a:latin typeface="Minion Pro"/>
              </a:rPr>
              <a:t>m </a:t>
            </a:r>
            <a:endParaRPr lang="en-IN" sz="2000" dirty="0">
              <a:latin typeface="Minion Pro"/>
            </a:endParaRPr>
          </a:p>
          <a:p>
            <a:pPr>
              <a:lnSpc>
                <a:spcPct val="150000"/>
              </a:lnSpc>
            </a:pPr>
            <a:r>
              <a:rPr lang="en-IN" sz="2000" dirty="0">
                <a:latin typeface="Minion Pro"/>
              </a:rPr>
              <a:t>iii) 0.007 	vi) 0.0006032 </a:t>
            </a:r>
          </a:p>
          <a:p>
            <a:pPr>
              <a:lnSpc>
                <a:spcPct val="150000"/>
              </a:lnSpc>
            </a:pPr>
            <a:r>
              <a:rPr lang="en-US" sz="2000" b="1" dirty="0">
                <a:latin typeface="Minion Pro"/>
              </a:rPr>
              <a:t>Solution: </a:t>
            </a:r>
          </a:p>
          <a:p>
            <a:pPr>
              <a:lnSpc>
                <a:spcPct val="150000"/>
              </a:lnSpc>
            </a:pPr>
            <a:r>
              <a:rPr lang="en-US" sz="2000" b="1" dirty="0" err="1">
                <a:solidFill>
                  <a:srgbClr val="00B0F0"/>
                </a:solidFill>
                <a:latin typeface="Minion Pro"/>
              </a:rPr>
              <a:t>i</a:t>
            </a:r>
            <a:r>
              <a:rPr lang="en-US" sz="2000" b="1" dirty="0">
                <a:solidFill>
                  <a:srgbClr val="00B0F0"/>
                </a:solidFill>
                <a:latin typeface="Minion Pro"/>
              </a:rPr>
              <a:t>) four 		ii) one 		iii) one </a:t>
            </a:r>
          </a:p>
          <a:p>
            <a:pPr>
              <a:lnSpc>
                <a:spcPct val="150000"/>
              </a:lnSpc>
            </a:pPr>
            <a:r>
              <a:rPr lang="en-US" sz="2000" b="1" dirty="0">
                <a:solidFill>
                  <a:srgbClr val="00B0F0"/>
                </a:solidFill>
                <a:latin typeface="Minion Pro"/>
              </a:rPr>
              <a:t>iv) five 		v) three 	vi) four </a:t>
            </a:r>
            <a:endParaRPr lang="en-IN" sz="2000" b="1" dirty="0">
              <a:solidFill>
                <a:srgbClr val="00B0F0"/>
              </a:solidFill>
              <a:latin typeface="Minion Pro"/>
            </a:endParaRPr>
          </a:p>
        </p:txBody>
      </p:sp>
    </p:spTree>
    <p:extLst>
      <p:ext uri="{BB962C8B-B14F-4D97-AF65-F5344CB8AC3E}">
        <p14:creationId xmlns:p14="http://schemas.microsoft.com/office/powerpoint/2010/main" val="22477496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a:xfrm>
            <a:off x="645716" y="6231091"/>
            <a:ext cx="2188030" cy="365125"/>
          </a:xfrm>
        </p:spPr>
        <p:txBody>
          <a:bodyPr/>
          <a:lstStyle/>
          <a:p>
            <a:pPr algn="ctr"/>
            <a:fld id="{666C48D1-1668-4769-907C-4AC56F3A300D}" type="datetime2">
              <a:rPr lang="en-US" sz="1300" smtClean="0">
                <a:solidFill>
                  <a:schemeClr val="tx1"/>
                </a:solidFill>
                <a:latin typeface="Franklin Gothic Book" panose="020B0503020102020204" pitchFamily="34" charset="0"/>
                <a:cs typeface="DokChampa" panose="020B0604020202020204" pitchFamily="34" charset="-34"/>
              </a:rPr>
              <a:pPr algn="ctr"/>
              <a:t>Wednesday, July 19, 2023</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8" name="Slide Number Placeholder 4"/>
          <p:cNvSpPr>
            <a:spLocks noGrp="1"/>
          </p:cNvSpPr>
          <p:nvPr>
            <p:ph type="sldNum" sz="quarter" idx="12"/>
          </p:nvPr>
        </p:nvSpPr>
        <p:spPr>
          <a:xfrm>
            <a:off x="11247674" y="6231228"/>
            <a:ext cx="381000" cy="365125"/>
          </a:xfrm>
        </p:spPr>
        <p:txBody>
          <a:bodyPr/>
          <a:lstStyle/>
          <a:p>
            <a:pPr algn="ctr"/>
            <a:fld id="{1BA5C648-9462-49B2-929D-75BECDF1A3B1}" type="slidenum">
              <a:rPr lang="en-US" sz="1300" smtClean="0">
                <a:solidFill>
                  <a:schemeClr val="tx1"/>
                </a:solidFill>
                <a:latin typeface="Franklin Gothic Book" panose="020B0503020102020204" pitchFamily="34" charset="0"/>
                <a:cs typeface="DokChampa" panose="020B0604020202020204" pitchFamily="34" charset="-34"/>
              </a:rPr>
              <a:pPr algn="ctr"/>
              <a:t>13</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10" name="Foliennummer"/>
          <p:cNvSpPr txBox="1">
            <a:spLocks/>
          </p:cNvSpPr>
          <p:nvPr/>
        </p:nvSpPr>
        <p:spPr>
          <a:xfrm>
            <a:off x="-6248594" y="12540816"/>
            <a:ext cx="67957" cy="14898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0" tIns="0" rIns="0" bIns="0" rtlCol="0" anchor="ctr"/>
          <a:lstStyle>
            <a:defPPr>
              <a:defRPr lang="en-US"/>
            </a:defPPr>
            <a:lvl1pPr marL="0" algn="l" defTabSz="1828800" rtl="0" eaLnBrk="1" latinLnBrk="0" hangingPunct="1">
              <a:defRPr sz="2800" kern="1200">
                <a:solidFill>
                  <a:srgbClr val="F79646"/>
                </a:solidFill>
                <a:latin typeface="Calibri"/>
                <a:ea typeface="Calibri"/>
                <a:cs typeface="Calibri"/>
                <a:sym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CB4B4D-7CA3-9044-876B-883B54F8677D}" type="slidenum">
              <a:rPr lang="en-IN" smtClean="0"/>
              <a:pPr/>
              <a:t>13</a:t>
            </a:fld>
            <a:endParaRPr lang="en-IN"/>
          </a:p>
        </p:txBody>
      </p:sp>
      <p:sp>
        <p:nvSpPr>
          <p:cNvPr id="11" name="(c) Shanthimalai Trust 2021"/>
          <p:cNvSpPr txBox="1"/>
          <p:nvPr/>
        </p:nvSpPr>
        <p:spPr>
          <a:xfrm rot="16200000">
            <a:off x="16649565" y="11521141"/>
            <a:ext cx="907498" cy="14619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algn="l" defTabSz="1828800">
              <a:defRPr sz="1900">
                <a:solidFill>
                  <a:srgbClr val="A7A7A7"/>
                </a:solidFill>
                <a:latin typeface="Calibri"/>
                <a:ea typeface="Calibri"/>
                <a:cs typeface="Calibri"/>
                <a:sym typeface="Calibri"/>
              </a:defRPr>
            </a:lvl1pPr>
          </a:lstStyle>
          <a:p>
            <a:r>
              <a:rPr>
                <a:solidFill>
                  <a:schemeClr val="bg1">
                    <a:lumMod val="85000"/>
                  </a:schemeClr>
                </a:solidFill>
              </a:rPr>
              <a:t>(c) </a:t>
            </a:r>
            <a:r>
              <a:rPr err="1">
                <a:solidFill>
                  <a:schemeClr val="bg1">
                    <a:lumMod val="85000"/>
                  </a:schemeClr>
                </a:solidFill>
              </a:rPr>
              <a:t>Shanthimalai</a:t>
            </a:r>
            <a:r>
              <a:rPr>
                <a:solidFill>
                  <a:schemeClr val="bg1">
                    <a:lumMod val="85000"/>
                  </a:schemeClr>
                </a:solidFill>
              </a:rPr>
              <a:t> Trust </a:t>
            </a:r>
            <a:r>
              <a:rPr lang="en-US">
                <a:solidFill>
                  <a:schemeClr val="bg1">
                    <a:lumMod val="85000"/>
                  </a:schemeClr>
                </a:solidFill>
              </a:rPr>
              <a:t>2023</a:t>
            </a:r>
            <a:endParaRPr>
              <a:solidFill>
                <a:schemeClr val="bg1">
                  <a:lumMod val="85000"/>
                </a:schemeClr>
              </a:solidFill>
            </a:endParaRPr>
          </a:p>
        </p:txBody>
      </p:sp>
      <p:sp>
        <p:nvSpPr>
          <p:cNvPr id="15" name="Footer Placeholder 3"/>
          <p:cNvSpPr>
            <a:spLocks noGrp="1"/>
          </p:cNvSpPr>
          <p:nvPr>
            <p:ph type="ftr" sz="quarter" idx="11"/>
          </p:nvPr>
        </p:nvSpPr>
        <p:spPr>
          <a:xfrm>
            <a:off x="4159959" y="6263325"/>
            <a:ext cx="4725143" cy="365125"/>
          </a:xfrm>
        </p:spPr>
        <p:txBody>
          <a:bodyPr/>
          <a:lstStyle/>
          <a:p>
            <a:r>
              <a:rPr lang="en-US" sz="1300" dirty="0">
                <a:solidFill>
                  <a:schemeClr val="tx1"/>
                </a:solidFill>
                <a:latin typeface="Franklin Gothic Book" panose="020B0503020102020204" pitchFamily="34" charset="0"/>
                <a:cs typeface="DokChampa" panose="020B0604020202020204" pitchFamily="34" charset="-34"/>
              </a:rPr>
              <a:t>Nature of Physical World &amp; Measurement – Hr. Sec.  First Year</a:t>
            </a:r>
          </a:p>
        </p:txBody>
      </p:sp>
      <p:pic>
        <p:nvPicPr>
          <p:cNvPr id="2" name="Picture 1"/>
          <p:cNvPicPr>
            <a:picLocks noChangeAspect="1"/>
          </p:cNvPicPr>
          <p:nvPr/>
        </p:nvPicPr>
        <p:blipFill>
          <a:blip r:embed="rId2"/>
          <a:stretch>
            <a:fillRect/>
          </a:stretch>
        </p:blipFill>
        <p:spPr>
          <a:xfrm>
            <a:off x="943103" y="164399"/>
            <a:ext cx="9832224" cy="6066692"/>
          </a:xfrm>
          <a:prstGeom prst="rect">
            <a:avLst/>
          </a:prstGeom>
        </p:spPr>
      </p:pic>
    </p:spTree>
    <p:extLst>
      <p:ext uri="{BB962C8B-B14F-4D97-AF65-F5344CB8AC3E}">
        <p14:creationId xmlns:p14="http://schemas.microsoft.com/office/powerpoint/2010/main" val="15317699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a:xfrm>
            <a:off x="645716" y="6231091"/>
            <a:ext cx="2188030" cy="365125"/>
          </a:xfrm>
        </p:spPr>
        <p:txBody>
          <a:bodyPr/>
          <a:lstStyle/>
          <a:p>
            <a:pPr algn="ctr"/>
            <a:fld id="{666C48D1-1668-4769-907C-4AC56F3A300D}" type="datetime2">
              <a:rPr lang="en-US" sz="1300" smtClean="0">
                <a:solidFill>
                  <a:schemeClr val="tx1"/>
                </a:solidFill>
                <a:latin typeface="Franklin Gothic Book" panose="020B0503020102020204" pitchFamily="34" charset="0"/>
                <a:cs typeface="DokChampa" panose="020B0604020202020204" pitchFamily="34" charset="-34"/>
              </a:rPr>
              <a:pPr algn="ctr"/>
              <a:t>Wednesday, July 19, 2023</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8" name="Slide Number Placeholder 4"/>
          <p:cNvSpPr>
            <a:spLocks noGrp="1"/>
          </p:cNvSpPr>
          <p:nvPr>
            <p:ph type="sldNum" sz="quarter" idx="12"/>
          </p:nvPr>
        </p:nvSpPr>
        <p:spPr>
          <a:xfrm>
            <a:off x="11247674" y="6231228"/>
            <a:ext cx="381000" cy="365125"/>
          </a:xfrm>
        </p:spPr>
        <p:txBody>
          <a:bodyPr/>
          <a:lstStyle/>
          <a:p>
            <a:pPr algn="ctr"/>
            <a:fld id="{1BA5C648-9462-49B2-929D-75BECDF1A3B1}" type="slidenum">
              <a:rPr lang="en-US" sz="1300" smtClean="0">
                <a:solidFill>
                  <a:schemeClr val="tx1"/>
                </a:solidFill>
                <a:latin typeface="Franklin Gothic Book" panose="020B0503020102020204" pitchFamily="34" charset="0"/>
                <a:cs typeface="DokChampa" panose="020B0604020202020204" pitchFamily="34" charset="-34"/>
              </a:rPr>
              <a:pPr algn="ctr"/>
              <a:t>14</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10" name="Foliennummer"/>
          <p:cNvSpPr txBox="1">
            <a:spLocks/>
          </p:cNvSpPr>
          <p:nvPr/>
        </p:nvSpPr>
        <p:spPr>
          <a:xfrm>
            <a:off x="-6248594" y="12540816"/>
            <a:ext cx="67957" cy="14898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0" tIns="0" rIns="0" bIns="0" rtlCol="0" anchor="ctr"/>
          <a:lstStyle>
            <a:defPPr>
              <a:defRPr lang="en-US"/>
            </a:defPPr>
            <a:lvl1pPr marL="0" algn="l" defTabSz="1828800" rtl="0" eaLnBrk="1" latinLnBrk="0" hangingPunct="1">
              <a:defRPr sz="2800" kern="1200">
                <a:solidFill>
                  <a:srgbClr val="F79646"/>
                </a:solidFill>
                <a:latin typeface="Calibri"/>
                <a:ea typeface="Calibri"/>
                <a:cs typeface="Calibri"/>
                <a:sym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CB4B4D-7CA3-9044-876B-883B54F8677D}" type="slidenum">
              <a:rPr lang="en-IN" smtClean="0"/>
              <a:pPr/>
              <a:t>14</a:t>
            </a:fld>
            <a:endParaRPr lang="en-IN"/>
          </a:p>
        </p:txBody>
      </p:sp>
      <p:sp>
        <p:nvSpPr>
          <p:cNvPr id="11" name="(c) Shanthimalai Trust 2021"/>
          <p:cNvSpPr txBox="1"/>
          <p:nvPr/>
        </p:nvSpPr>
        <p:spPr>
          <a:xfrm rot="16200000">
            <a:off x="16649565" y="11521141"/>
            <a:ext cx="907498" cy="14619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algn="l" defTabSz="1828800">
              <a:defRPr sz="1900">
                <a:solidFill>
                  <a:srgbClr val="A7A7A7"/>
                </a:solidFill>
                <a:latin typeface="Calibri"/>
                <a:ea typeface="Calibri"/>
                <a:cs typeface="Calibri"/>
                <a:sym typeface="Calibri"/>
              </a:defRPr>
            </a:lvl1pPr>
          </a:lstStyle>
          <a:p>
            <a:r>
              <a:rPr>
                <a:solidFill>
                  <a:schemeClr val="bg1">
                    <a:lumMod val="85000"/>
                  </a:schemeClr>
                </a:solidFill>
              </a:rPr>
              <a:t>(c) </a:t>
            </a:r>
            <a:r>
              <a:rPr err="1">
                <a:solidFill>
                  <a:schemeClr val="bg1">
                    <a:lumMod val="85000"/>
                  </a:schemeClr>
                </a:solidFill>
              </a:rPr>
              <a:t>Shanthimalai</a:t>
            </a:r>
            <a:r>
              <a:rPr>
                <a:solidFill>
                  <a:schemeClr val="bg1">
                    <a:lumMod val="85000"/>
                  </a:schemeClr>
                </a:solidFill>
              </a:rPr>
              <a:t> Trust </a:t>
            </a:r>
            <a:r>
              <a:rPr lang="en-US">
                <a:solidFill>
                  <a:schemeClr val="bg1">
                    <a:lumMod val="85000"/>
                  </a:schemeClr>
                </a:solidFill>
              </a:rPr>
              <a:t>2023</a:t>
            </a:r>
            <a:endParaRPr>
              <a:solidFill>
                <a:schemeClr val="bg1">
                  <a:lumMod val="85000"/>
                </a:schemeClr>
              </a:solidFill>
            </a:endParaRPr>
          </a:p>
        </p:txBody>
      </p:sp>
      <p:sp>
        <p:nvSpPr>
          <p:cNvPr id="15" name="Footer Placeholder 3"/>
          <p:cNvSpPr>
            <a:spLocks noGrp="1"/>
          </p:cNvSpPr>
          <p:nvPr>
            <p:ph type="ftr" sz="quarter" idx="11"/>
          </p:nvPr>
        </p:nvSpPr>
        <p:spPr>
          <a:xfrm>
            <a:off x="4159959" y="6263325"/>
            <a:ext cx="4725143" cy="365125"/>
          </a:xfrm>
        </p:spPr>
        <p:txBody>
          <a:bodyPr/>
          <a:lstStyle/>
          <a:p>
            <a:r>
              <a:rPr lang="en-US" sz="1300" dirty="0">
                <a:solidFill>
                  <a:schemeClr val="tx1"/>
                </a:solidFill>
                <a:latin typeface="Franklin Gothic Book" panose="020B0503020102020204" pitchFamily="34" charset="0"/>
                <a:cs typeface="DokChampa" panose="020B0604020202020204" pitchFamily="34" charset="-34"/>
              </a:rPr>
              <a:t>Nature of Physical World &amp; Measurement – Hr. Sec.  First Year</a:t>
            </a:r>
          </a:p>
        </p:txBody>
      </p:sp>
      <p:pic>
        <p:nvPicPr>
          <p:cNvPr id="2" name="Picture 1"/>
          <p:cNvPicPr>
            <a:picLocks noChangeAspect="1"/>
          </p:cNvPicPr>
          <p:nvPr/>
        </p:nvPicPr>
        <p:blipFill>
          <a:blip r:embed="rId2"/>
          <a:stretch>
            <a:fillRect/>
          </a:stretch>
        </p:blipFill>
        <p:spPr>
          <a:xfrm>
            <a:off x="645716" y="211016"/>
            <a:ext cx="10284867" cy="6020075"/>
          </a:xfrm>
          <a:prstGeom prst="rect">
            <a:avLst/>
          </a:prstGeom>
        </p:spPr>
      </p:pic>
    </p:spTree>
    <p:extLst>
      <p:ext uri="{BB962C8B-B14F-4D97-AF65-F5344CB8AC3E}">
        <p14:creationId xmlns:p14="http://schemas.microsoft.com/office/powerpoint/2010/main" val="5700037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a:xfrm>
            <a:off x="645716" y="6231091"/>
            <a:ext cx="2188030" cy="365125"/>
          </a:xfrm>
        </p:spPr>
        <p:txBody>
          <a:bodyPr/>
          <a:lstStyle/>
          <a:p>
            <a:pPr algn="ctr"/>
            <a:fld id="{666C48D1-1668-4769-907C-4AC56F3A300D}" type="datetime2">
              <a:rPr lang="en-US" sz="1300" smtClean="0">
                <a:solidFill>
                  <a:schemeClr val="tx1"/>
                </a:solidFill>
                <a:latin typeface="Franklin Gothic Book" panose="020B0503020102020204" pitchFamily="34" charset="0"/>
                <a:cs typeface="DokChampa" panose="020B0604020202020204" pitchFamily="34" charset="-34"/>
              </a:rPr>
              <a:pPr algn="ctr"/>
              <a:t>Wednesday, July 19, 2023</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8" name="Slide Number Placeholder 4"/>
          <p:cNvSpPr>
            <a:spLocks noGrp="1"/>
          </p:cNvSpPr>
          <p:nvPr>
            <p:ph type="sldNum" sz="quarter" idx="12"/>
          </p:nvPr>
        </p:nvSpPr>
        <p:spPr>
          <a:xfrm>
            <a:off x="11247674" y="6231228"/>
            <a:ext cx="381000" cy="365125"/>
          </a:xfrm>
        </p:spPr>
        <p:txBody>
          <a:bodyPr/>
          <a:lstStyle/>
          <a:p>
            <a:pPr algn="ctr"/>
            <a:fld id="{1BA5C648-9462-49B2-929D-75BECDF1A3B1}" type="slidenum">
              <a:rPr lang="en-US" sz="1300" smtClean="0">
                <a:solidFill>
                  <a:schemeClr val="tx1"/>
                </a:solidFill>
                <a:latin typeface="Franklin Gothic Book" panose="020B0503020102020204" pitchFamily="34" charset="0"/>
                <a:cs typeface="DokChampa" panose="020B0604020202020204" pitchFamily="34" charset="-34"/>
              </a:rPr>
              <a:pPr algn="ctr"/>
              <a:t>15</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10" name="Foliennummer"/>
          <p:cNvSpPr txBox="1">
            <a:spLocks/>
          </p:cNvSpPr>
          <p:nvPr/>
        </p:nvSpPr>
        <p:spPr>
          <a:xfrm>
            <a:off x="-6248594" y="12540816"/>
            <a:ext cx="67957" cy="14898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0" tIns="0" rIns="0" bIns="0" rtlCol="0" anchor="ctr"/>
          <a:lstStyle>
            <a:defPPr>
              <a:defRPr lang="en-US"/>
            </a:defPPr>
            <a:lvl1pPr marL="0" algn="l" defTabSz="1828800" rtl="0" eaLnBrk="1" latinLnBrk="0" hangingPunct="1">
              <a:defRPr sz="2800" kern="1200">
                <a:solidFill>
                  <a:srgbClr val="F79646"/>
                </a:solidFill>
                <a:latin typeface="Calibri"/>
                <a:ea typeface="Calibri"/>
                <a:cs typeface="Calibri"/>
                <a:sym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CB4B4D-7CA3-9044-876B-883B54F8677D}" type="slidenum">
              <a:rPr lang="en-IN" smtClean="0"/>
              <a:pPr/>
              <a:t>15</a:t>
            </a:fld>
            <a:endParaRPr lang="en-IN"/>
          </a:p>
        </p:txBody>
      </p:sp>
      <p:sp>
        <p:nvSpPr>
          <p:cNvPr id="11" name="(c) Shanthimalai Trust 2021"/>
          <p:cNvSpPr txBox="1"/>
          <p:nvPr/>
        </p:nvSpPr>
        <p:spPr>
          <a:xfrm rot="16200000">
            <a:off x="16649565" y="11521141"/>
            <a:ext cx="907498" cy="14619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algn="l" defTabSz="1828800">
              <a:defRPr sz="1900">
                <a:solidFill>
                  <a:srgbClr val="A7A7A7"/>
                </a:solidFill>
                <a:latin typeface="Calibri"/>
                <a:ea typeface="Calibri"/>
                <a:cs typeface="Calibri"/>
                <a:sym typeface="Calibri"/>
              </a:defRPr>
            </a:lvl1pPr>
          </a:lstStyle>
          <a:p>
            <a:r>
              <a:rPr>
                <a:solidFill>
                  <a:schemeClr val="bg1">
                    <a:lumMod val="85000"/>
                  </a:schemeClr>
                </a:solidFill>
              </a:rPr>
              <a:t>(c) </a:t>
            </a:r>
            <a:r>
              <a:rPr err="1">
                <a:solidFill>
                  <a:schemeClr val="bg1">
                    <a:lumMod val="85000"/>
                  </a:schemeClr>
                </a:solidFill>
              </a:rPr>
              <a:t>Shanthimalai</a:t>
            </a:r>
            <a:r>
              <a:rPr>
                <a:solidFill>
                  <a:schemeClr val="bg1">
                    <a:lumMod val="85000"/>
                  </a:schemeClr>
                </a:solidFill>
              </a:rPr>
              <a:t> Trust </a:t>
            </a:r>
            <a:r>
              <a:rPr lang="en-US">
                <a:solidFill>
                  <a:schemeClr val="bg1">
                    <a:lumMod val="85000"/>
                  </a:schemeClr>
                </a:solidFill>
              </a:rPr>
              <a:t>2023</a:t>
            </a:r>
            <a:endParaRPr>
              <a:solidFill>
                <a:schemeClr val="bg1">
                  <a:lumMod val="85000"/>
                </a:schemeClr>
              </a:solidFill>
            </a:endParaRPr>
          </a:p>
        </p:txBody>
      </p:sp>
      <p:sp>
        <p:nvSpPr>
          <p:cNvPr id="15" name="Footer Placeholder 3"/>
          <p:cNvSpPr>
            <a:spLocks noGrp="1"/>
          </p:cNvSpPr>
          <p:nvPr>
            <p:ph type="ftr" sz="quarter" idx="11"/>
          </p:nvPr>
        </p:nvSpPr>
        <p:spPr>
          <a:xfrm>
            <a:off x="4159959" y="6263325"/>
            <a:ext cx="4725143" cy="365125"/>
          </a:xfrm>
        </p:spPr>
        <p:txBody>
          <a:bodyPr/>
          <a:lstStyle/>
          <a:p>
            <a:r>
              <a:rPr lang="en-US" sz="1300" dirty="0">
                <a:solidFill>
                  <a:schemeClr val="tx1"/>
                </a:solidFill>
                <a:latin typeface="Franklin Gothic Book" panose="020B0503020102020204" pitchFamily="34" charset="0"/>
                <a:cs typeface="DokChampa" panose="020B0604020202020204" pitchFamily="34" charset="-34"/>
              </a:rPr>
              <a:t>Nature of Physical World &amp; Measurement – Hr. Sec.  First Year</a:t>
            </a:r>
          </a:p>
        </p:txBody>
      </p:sp>
      <p:cxnSp>
        <p:nvCxnSpPr>
          <p:cNvPr id="13" name="Straight Connector 12"/>
          <p:cNvCxnSpPr/>
          <p:nvPr/>
        </p:nvCxnSpPr>
        <p:spPr>
          <a:xfrm>
            <a:off x="6066692" y="396520"/>
            <a:ext cx="0" cy="5467844"/>
          </a:xfrm>
          <a:prstGeom prst="line">
            <a:avLst/>
          </a:prstGeom>
          <a:ln w="38100">
            <a:headEnd type="oval" w="med" len="med"/>
            <a:tailEnd type="oval" w="med" len="med"/>
          </a:ln>
        </p:spPr>
        <p:style>
          <a:lnRef idx="3">
            <a:schemeClr val="accent2"/>
          </a:lnRef>
          <a:fillRef idx="0">
            <a:schemeClr val="accent2"/>
          </a:fillRef>
          <a:effectRef idx="2">
            <a:schemeClr val="accent2"/>
          </a:effectRef>
          <a:fontRef idx="minor">
            <a:schemeClr val="tx1"/>
          </a:fontRef>
        </p:style>
      </p:cxnSp>
      <p:sp>
        <p:nvSpPr>
          <p:cNvPr id="9" name="Rectangle 8"/>
          <p:cNvSpPr/>
          <p:nvPr/>
        </p:nvSpPr>
        <p:spPr>
          <a:xfrm>
            <a:off x="381000" y="273427"/>
            <a:ext cx="952501" cy="781650"/>
          </a:xfrm>
          <a:prstGeom prst="rect">
            <a:avLst/>
          </a:prstGeom>
          <a:solidFill>
            <a:schemeClr val="accent2">
              <a:lumMod val="75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2600" b="1" dirty="0">
                <a:solidFill>
                  <a:schemeClr val="bg1"/>
                </a:solidFill>
                <a:latin typeface="Minion Pro"/>
                <a:ea typeface="Malgun Gothic" panose="020B0503020000020004" pitchFamily="34" charset="-127"/>
                <a:cs typeface="Arial" panose="020B0604020202020204" pitchFamily="34" charset="0"/>
              </a:rPr>
              <a:t>1.7.3</a:t>
            </a:r>
            <a:endParaRPr lang="en-IN" sz="2600" b="1" dirty="0">
              <a:solidFill>
                <a:schemeClr val="bg1"/>
              </a:solidFill>
              <a:latin typeface="Minion Pro"/>
              <a:ea typeface="Malgun Gothic" panose="020B0503020000020004" pitchFamily="34" charset="-127"/>
              <a:cs typeface="Arial" panose="020B0604020202020204" pitchFamily="34" charset="0"/>
            </a:endParaRPr>
          </a:p>
        </p:txBody>
      </p:sp>
      <p:sp>
        <p:nvSpPr>
          <p:cNvPr id="12" name="Rectangle 11"/>
          <p:cNvSpPr/>
          <p:nvPr/>
        </p:nvSpPr>
        <p:spPr>
          <a:xfrm>
            <a:off x="1333501" y="273427"/>
            <a:ext cx="4100145" cy="781650"/>
          </a:xfrm>
          <a:prstGeom prst="rect">
            <a:avLst/>
          </a:prstGeom>
          <a:solidFill>
            <a:srgbClr val="00B050"/>
          </a:solidFill>
        </p:spPr>
        <p:style>
          <a:lnRef idx="3">
            <a:schemeClr val="lt1"/>
          </a:lnRef>
          <a:fillRef idx="1">
            <a:schemeClr val="accent5"/>
          </a:fillRef>
          <a:effectRef idx="1">
            <a:schemeClr val="accent5"/>
          </a:effectRef>
          <a:fontRef idx="minor">
            <a:schemeClr val="lt1"/>
          </a:fontRef>
        </p:style>
        <p:txBody>
          <a:bodyPr rtlCol="0" anchor="ctr"/>
          <a:lstStyle/>
          <a:p>
            <a:r>
              <a:rPr lang="en-US" sz="2000" b="1" dirty="0">
                <a:latin typeface="Minion Pro"/>
              </a:rPr>
              <a:t>ARITHMETICAL OPERATIONS WITH SIGNIFICANT FIGURES</a:t>
            </a:r>
            <a:endParaRPr lang="en-IN" sz="2000" b="1" dirty="0">
              <a:solidFill>
                <a:schemeClr val="bg1"/>
              </a:solidFill>
              <a:latin typeface="Minion Pro"/>
              <a:ea typeface="Malgun Gothic" panose="020B0503020000020004" pitchFamily="34" charset="-127"/>
              <a:cs typeface="Arial" panose="020B0604020202020204" pitchFamily="34" charset="0"/>
            </a:endParaRPr>
          </a:p>
        </p:txBody>
      </p:sp>
      <p:sp>
        <p:nvSpPr>
          <p:cNvPr id="2" name="Rectangle 1"/>
          <p:cNvSpPr/>
          <p:nvPr/>
        </p:nvSpPr>
        <p:spPr>
          <a:xfrm>
            <a:off x="211015" y="1055077"/>
            <a:ext cx="5697416" cy="4662815"/>
          </a:xfrm>
          <a:prstGeom prst="rect">
            <a:avLst/>
          </a:prstGeom>
        </p:spPr>
        <p:txBody>
          <a:bodyPr wrap="square">
            <a:spAutoFit/>
          </a:bodyPr>
          <a:lstStyle/>
          <a:p>
            <a:pPr algn="just">
              <a:lnSpc>
                <a:spcPct val="150000"/>
              </a:lnSpc>
            </a:pPr>
            <a:r>
              <a:rPr lang="en-IN" b="1" dirty="0">
                <a:latin typeface="Minion Pro"/>
              </a:rPr>
              <a:t>Addition and subtraction </a:t>
            </a:r>
            <a:endParaRPr lang="en-IN" dirty="0">
              <a:latin typeface="Minion Pro"/>
            </a:endParaRPr>
          </a:p>
          <a:p>
            <a:pPr algn="just">
              <a:lnSpc>
                <a:spcPct val="150000"/>
              </a:lnSpc>
            </a:pPr>
            <a:r>
              <a:rPr lang="en-US" dirty="0">
                <a:latin typeface="Minion Pro"/>
              </a:rPr>
              <a:t>In addition and subtraction, the final result should retain as many decimal places as there are in the number with the smallest number of decimal places. </a:t>
            </a:r>
          </a:p>
          <a:p>
            <a:pPr algn="just">
              <a:lnSpc>
                <a:spcPct val="150000"/>
              </a:lnSpc>
            </a:pPr>
            <a:r>
              <a:rPr lang="en-IN" b="1" dirty="0">
                <a:solidFill>
                  <a:srgbClr val="00B0F0"/>
                </a:solidFill>
                <a:latin typeface="Minion Pro"/>
              </a:rPr>
              <a:t>Example: </a:t>
            </a:r>
            <a:endParaRPr lang="en-IN" dirty="0">
              <a:solidFill>
                <a:srgbClr val="00B0F0"/>
              </a:solidFill>
              <a:latin typeface="Minion Pro"/>
            </a:endParaRPr>
          </a:p>
          <a:p>
            <a:pPr>
              <a:lnSpc>
                <a:spcPct val="150000"/>
              </a:lnSpc>
            </a:pPr>
            <a:r>
              <a:rPr lang="en-IN" dirty="0">
                <a:solidFill>
                  <a:srgbClr val="00B0F0"/>
                </a:solidFill>
                <a:latin typeface="Minion Pro"/>
              </a:rPr>
              <a:t>3.1 + 1.780 + 2.046 = 6.926 </a:t>
            </a:r>
          </a:p>
          <a:p>
            <a:pPr algn="just">
              <a:lnSpc>
                <a:spcPct val="150000"/>
              </a:lnSpc>
            </a:pPr>
            <a:r>
              <a:rPr lang="en-US" dirty="0">
                <a:latin typeface="Minion Pro"/>
              </a:rPr>
              <a:t>Here the least number of significant digits after the decimal is one. Hence the result will be </a:t>
            </a:r>
            <a:r>
              <a:rPr lang="en-US" dirty="0">
                <a:solidFill>
                  <a:srgbClr val="00B0F0"/>
                </a:solidFill>
                <a:latin typeface="Minion Pro"/>
              </a:rPr>
              <a:t>6.9. </a:t>
            </a:r>
          </a:p>
          <a:p>
            <a:pPr>
              <a:lnSpc>
                <a:spcPct val="150000"/>
              </a:lnSpc>
            </a:pPr>
            <a:r>
              <a:rPr lang="en-IN" dirty="0">
                <a:solidFill>
                  <a:srgbClr val="00B0F0"/>
                </a:solidFill>
                <a:latin typeface="Minion Pro"/>
              </a:rPr>
              <a:t>12.637 – 2.42 = 10.217 </a:t>
            </a:r>
          </a:p>
          <a:p>
            <a:pPr algn="just">
              <a:lnSpc>
                <a:spcPct val="150000"/>
              </a:lnSpc>
            </a:pPr>
            <a:r>
              <a:rPr lang="en-US" dirty="0">
                <a:latin typeface="Minion Pro"/>
              </a:rPr>
              <a:t>Here the least number of significant digits after the decimal is two. Hence the result will be </a:t>
            </a:r>
            <a:r>
              <a:rPr lang="en-US" dirty="0">
                <a:solidFill>
                  <a:srgbClr val="00B0F0"/>
                </a:solidFill>
                <a:latin typeface="Minion Pro"/>
              </a:rPr>
              <a:t>10.22 </a:t>
            </a:r>
            <a:endParaRPr lang="en-IN" dirty="0">
              <a:solidFill>
                <a:srgbClr val="00B0F0"/>
              </a:solidFill>
            </a:endParaRPr>
          </a:p>
        </p:txBody>
      </p:sp>
      <p:sp>
        <p:nvSpPr>
          <p:cNvPr id="3" name="Rectangle 2"/>
          <p:cNvSpPr/>
          <p:nvPr/>
        </p:nvSpPr>
        <p:spPr>
          <a:xfrm>
            <a:off x="6224954" y="273427"/>
            <a:ext cx="5662246" cy="5909310"/>
          </a:xfrm>
          <a:prstGeom prst="rect">
            <a:avLst/>
          </a:prstGeom>
        </p:spPr>
        <p:txBody>
          <a:bodyPr wrap="square">
            <a:spAutoFit/>
          </a:bodyPr>
          <a:lstStyle/>
          <a:p>
            <a:pPr algn="just">
              <a:lnSpc>
                <a:spcPct val="150000"/>
              </a:lnSpc>
            </a:pPr>
            <a:r>
              <a:rPr lang="en-IN" b="1" dirty="0">
                <a:latin typeface="Minion Pro"/>
              </a:rPr>
              <a:t>Multiplication and Division </a:t>
            </a:r>
            <a:endParaRPr lang="en-IN" dirty="0">
              <a:latin typeface="Minion Pro"/>
            </a:endParaRPr>
          </a:p>
          <a:p>
            <a:pPr algn="just">
              <a:lnSpc>
                <a:spcPct val="150000"/>
              </a:lnSpc>
            </a:pPr>
            <a:r>
              <a:rPr lang="en-US" dirty="0">
                <a:latin typeface="Minion Pro"/>
              </a:rPr>
              <a:t>In multiplication or division, the final result should retain as many significant figures as there are in the original number with smallest number of significant figures. </a:t>
            </a:r>
          </a:p>
          <a:p>
            <a:pPr algn="just">
              <a:lnSpc>
                <a:spcPct val="150000"/>
              </a:lnSpc>
            </a:pPr>
            <a:r>
              <a:rPr lang="en-IN" b="1" dirty="0">
                <a:solidFill>
                  <a:srgbClr val="00B0F0"/>
                </a:solidFill>
                <a:latin typeface="Minion Pro"/>
              </a:rPr>
              <a:t>Example: </a:t>
            </a:r>
            <a:endParaRPr lang="en-IN" dirty="0">
              <a:solidFill>
                <a:srgbClr val="00B0F0"/>
              </a:solidFill>
              <a:latin typeface="Minion Pro"/>
            </a:endParaRPr>
          </a:p>
          <a:p>
            <a:pPr>
              <a:lnSpc>
                <a:spcPct val="150000"/>
              </a:lnSpc>
            </a:pPr>
            <a:r>
              <a:rPr lang="en-IN" dirty="0">
                <a:solidFill>
                  <a:srgbClr val="00B0F0"/>
                </a:solidFill>
                <a:latin typeface="Minion Pro"/>
              </a:rPr>
              <a:t>1.21 × 36.72 = 44.4312 = 44.4 </a:t>
            </a:r>
          </a:p>
          <a:p>
            <a:pPr algn="just">
              <a:lnSpc>
                <a:spcPct val="150000"/>
              </a:lnSpc>
            </a:pPr>
            <a:r>
              <a:rPr lang="en-US" dirty="0">
                <a:latin typeface="Minion Pro"/>
              </a:rPr>
              <a:t>Here the least number of significant digits in the measured values is three. Hence the result when rounded off to three significant digits is </a:t>
            </a:r>
            <a:r>
              <a:rPr lang="en-US" dirty="0">
                <a:solidFill>
                  <a:srgbClr val="00B0F0"/>
                </a:solidFill>
                <a:latin typeface="Minion Pro"/>
              </a:rPr>
              <a:t>44.4 </a:t>
            </a:r>
          </a:p>
          <a:p>
            <a:pPr>
              <a:lnSpc>
                <a:spcPct val="150000"/>
              </a:lnSpc>
            </a:pPr>
            <a:r>
              <a:rPr lang="en-IN" dirty="0">
                <a:solidFill>
                  <a:srgbClr val="00B0F0"/>
                </a:solidFill>
                <a:latin typeface="Minion Pro"/>
              </a:rPr>
              <a:t>36.72 ÷ 1.2 = 30.6 = 31 </a:t>
            </a:r>
          </a:p>
          <a:p>
            <a:pPr algn="just">
              <a:lnSpc>
                <a:spcPct val="150000"/>
              </a:lnSpc>
            </a:pPr>
            <a:r>
              <a:rPr lang="en-US" dirty="0">
                <a:latin typeface="Minion Pro"/>
              </a:rPr>
              <a:t>Here the least number of significant digits in the measured values is two. Hence the result when rounded off to significant digit becomes </a:t>
            </a:r>
            <a:r>
              <a:rPr lang="en-US" dirty="0">
                <a:solidFill>
                  <a:srgbClr val="00B0F0"/>
                </a:solidFill>
                <a:latin typeface="Minion Pro"/>
              </a:rPr>
              <a:t>31. </a:t>
            </a:r>
            <a:endParaRPr lang="en-IN" dirty="0">
              <a:solidFill>
                <a:srgbClr val="00B0F0"/>
              </a:solidFill>
            </a:endParaRPr>
          </a:p>
        </p:txBody>
      </p:sp>
    </p:spTree>
    <p:extLst>
      <p:ext uri="{BB962C8B-B14F-4D97-AF65-F5344CB8AC3E}">
        <p14:creationId xmlns:p14="http://schemas.microsoft.com/office/powerpoint/2010/main" val="41196597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 name="Date Placeholder 5"/>
          <p:cNvSpPr>
            <a:spLocks noGrp="1"/>
          </p:cNvSpPr>
          <p:nvPr>
            <p:ph type="dt" sz="half" idx="10"/>
          </p:nvPr>
        </p:nvSpPr>
        <p:spPr>
          <a:xfrm>
            <a:off x="645716" y="6231091"/>
            <a:ext cx="2188030" cy="365125"/>
          </a:xfrm>
        </p:spPr>
        <p:txBody>
          <a:bodyPr/>
          <a:lstStyle/>
          <a:p>
            <a:pPr algn="ctr"/>
            <a:fld id="{666C48D1-1668-4769-907C-4AC56F3A300D}" type="datetime2">
              <a:rPr lang="en-US" sz="1300" smtClean="0">
                <a:solidFill>
                  <a:schemeClr val="bg1"/>
                </a:solidFill>
                <a:latin typeface="Franklin Gothic Book" panose="020B0503020102020204" pitchFamily="34" charset="0"/>
                <a:cs typeface="DokChampa" panose="020B0604020202020204" pitchFamily="34" charset="-34"/>
              </a:rPr>
              <a:pPr algn="ctr"/>
              <a:t>Wednesday, July 19, 2023</a:t>
            </a:fld>
            <a:endParaRPr lang="en-US" sz="1300" dirty="0">
              <a:solidFill>
                <a:schemeClr val="bg1"/>
              </a:solidFill>
              <a:latin typeface="Franklin Gothic Book" panose="020B0503020102020204" pitchFamily="34" charset="0"/>
              <a:cs typeface="DokChampa" panose="020B0604020202020204" pitchFamily="34" charset="-34"/>
            </a:endParaRPr>
          </a:p>
        </p:txBody>
      </p:sp>
      <p:sp>
        <p:nvSpPr>
          <p:cNvPr id="8" name="Slide Number Placeholder 4"/>
          <p:cNvSpPr>
            <a:spLocks noGrp="1"/>
          </p:cNvSpPr>
          <p:nvPr>
            <p:ph type="sldNum" sz="quarter" idx="12"/>
          </p:nvPr>
        </p:nvSpPr>
        <p:spPr>
          <a:xfrm>
            <a:off x="11247674" y="6231228"/>
            <a:ext cx="381000" cy="365125"/>
          </a:xfrm>
        </p:spPr>
        <p:txBody>
          <a:bodyPr/>
          <a:lstStyle/>
          <a:p>
            <a:pPr algn="ctr"/>
            <a:fld id="{1BA5C648-9462-49B2-929D-75BECDF1A3B1}" type="slidenum">
              <a:rPr lang="en-US" sz="1300" smtClean="0">
                <a:solidFill>
                  <a:schemeClr val="bg1"/>
                </a:solidFill>
                <a:latin typeface="Franklin Gothic Book" panose="020B0503020102020204" pitchFamily="34" charset="0"/>
                <a:cs typeface="DokChampa" panose="020B0604020202020204" pitchFamily="34" charset="-34"/>
              </a:rPr>
              <a:pPr algn="ctr"/>
              <a:t>16</a:t>
            </a:fld>
            <a:endParaRPr lang="en-US" sz="1300" dirty="0">
              <a:solidFill>
                <a:schemeClr val="bg1"/>
              </a:solidFill>
              <a:latin typeface="Franklin Gothic Book" panose="020B0503020102020204" pitchFamily="34" charset="0"/>
              <a:cs typeface="DokChampa" panose="020B0604020202020204" pitchFamily="34" charset="-34"/>
            </a:endParaRPr>
          </a:p>
        </p:txBody>
      </p:sp>
      <p:sp>
        <p:nvSpPr>
          <p:cNvPr id="10" name="Foliennummer"/>
          <p:cNvSpPr txBox="1">
            <a:spLocks/>
          </p:cNvSpPr>
          <p:nvPr/>
        </p:nvSpPr>
        <p:spPr>
          <a:xfrm>
            <a:off x="-6248594" y="12540816"/>
            <a:ext cx="67957" cy="14898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0" tIns="0" rIns="0" bIns="0" rtlCol="0" anchor="ctr"/>
          <a:lstStyle>
            <a:defPPr>
              <a:defRPr lang="en-US"/>
            </a:defPPr>
            <a:lvl1pPr marL="0" algn="l" defTabSz="1828800" rtl="0" eaLnBrk="1" latinLnBrk="0" hangingPunct="1">
              <a:defRPr sz="2800" kern="1200">
                <a:solidFill>
                  <a:srgbClr val="F79646"/>
                </a:solidFill>
                <a:latin typeface="Calibri"/>
                <a:ea typeface="Calibri"/>
                <a:cs typeface="Calibri"/>
                <a:sym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CB4B4D-7CA3-9044-876B-883B54F8677D}" type="slidenum">
              <a:rPr lang="en-IN" smtClean="0"/>
              <a:pPr/>
              <a:t>16</a:t>
            </a:fld>
            <a:endParaRPr lang="en-IN"/>
          </a:p>
        </p:txBody>
      </p:sp>
      <p:sp>
        <p:nvSpPr>
          <p:cNvPr id="11" name="(c) Shanthimalai Trust 2021"/>
          <p:cNvSpPr txBox="1"/>
          <p:nvPr/>
        </p:nvSpPr>
        <p:spPr>
          <a:xfrm rot="16200000">
            <a:off x="16649565" y="11521141"/>
            <a:ext cx="907498" cy="14619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algn="l" defTabSz="1828800">
              <a:defRPr sz="1900">
                <a:solidFill>
                  <a:srgbClr val="A7A7A7"/>
                </a:solidFill>
                <a:latin typeface="Calibri"/>
                <a:ea typeface="Calibri"/>
                <a:cs typeface="Calibri"/>
                <a:sym typeface="Calibri"/>
              </a:defRPr>
            </a:lvl1pPr>
          </a:lstStyle>
          <a:p>
            <a:r>
              <a:rPr>
                <a:solidFill>
                  <a:schemeClr val="bg1">
                    <a:lumMod val="85000"/>
                  </a:schemeClr>
                </a:solidFill>
              </a:rPr>
              <a:t>(c) </a:t>
            </a:r>
            <a:r>
              <a:rPr err="1">
                <a:solidFill>
                  <a:schemeClr val="bg1">
                    <a:lumMod val="85000"/>
                  </a:schemeClr>
                </a:solidFill>
              </a:rPr>
              <a:t>Shanthimalai</a:t>
            </a:r>
            <a:r>
              <a:rPr>
                <a:solidFill>
                  <a:schemeClr val="bg1">
                    <a:lumMod val="85000"/>
                  </a:schemeClr>
                </a:solidFill>
              </a:rPr>
              <a:t> Trust </a:t>
            </a:r>
            <a:r>
              <a:rPr lang="en-US">
                <a:solidFill>
                  <a:schemeClr val="bg1">
                    <a:lumMod val="85000"/>
                  </a:schemeClr>
                </a:solidFill>
              </a:rPr>
              <a:t>2023</a:t>
            </a:r>
            <a:endParaRPr>
              <a:solidFill>
                <a:schemeClr val="bg1">
                  <a:lumMod val="85000"/>
                </a:schemeClr>
              </a:solidFill>
            </a:endParaRPr>
          </a:p>
        </p:txBody>
      </p:sp>
      <p:sp>
        <p:nvSpPr>
          <p:cNvPr id="12" name="Title 1">
            <a:extLst>
              <a:ext uri="{FF2B5EF4-FFF2-40B4-BE49-F238E27FC236}">
                <a16:creationId xmlns:a16="http://schemas.microsoft.com/office/drawing/2014/main" id="{7862F44A-271F-8ADB-2E4A-66220E7203E8}"/>
              </a:ext>
            </a:extLst>
          </p:cNvPr>
          <p:cNvSpPr txBox="1">
            <a:spLocks/>
          </p:cNvSpPr>
          <p:nvPr/>
        </p:nvSpPr>
        <p:spPr>
          <a:xfrm>
            <a:off x="3569905" y="2716463"/>
            <a:ext cx="5172641" cy="1185846"/>
          </a:xfrm>
          <a:prstGeom prst="rect">
            <a:avLst/>
          </a:prstGeom>
        </p:spPr>
        <p:style>
          <a:lnRef idx="3">
            <a:schemeClr val="lt1"/>
          </a:lnRef>
          <a:fillRef idx="1">
            <a:schemeClr val="accent2"/>
          </a:fillRef>
          <a:effectRef idx="1">
            <a:schemeClr val="accent2"/>
          </a:effectRef>
          <a:fontRef idx="minor">
            <a:schemeClr val="lt1"/>
          </a:fontRef>
        </p:style>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chemeClr val="bg1"/>
                </a:solidFill>
                <a:latin typeface="Franklin Gothic Demi" panose="020B0703020102020204" pitchFamily="34" charset="0"/>
                <a:cs typeface="Arial" panose="020B0604020202020204" pitchFamily="34" charset="0"/>
              </a:rPr>
              <a:t>Thank you </a:t>
            </a:r>
            <a:r>
              <a:rPr lang="en-US" b="1" dirty="0">
                <a:solidFill>
                  <a:schemeClr val="bg1"/>
                </a:solidFill>
                <a:latin typeface="Times New Roman" panose="02020603050405020304" pitchFamily="18" charset="0"/>
                <a:cs typeface="Times New Roman" panose="02020603050405020304" pitchFamily="18" charset="0"/>
              </a:rPr>
              <a:t>!</a:t>
            </a:r>
          </a:p>
        </p:txBody>
      </p:sp>
      <p:sp>
        <p:nvSpPr>
          <p:cNvPr id="9" name="Footer Placeholder 3"/>
          <p:cNvSpPr>
            <a:spLocks noGrp="1"/>
          </p:cNvSpPr>
          <p:nvPr>
            <p:ph type="ftr" sz="quarter" idx="11"/>
          </p:nvPr>
        </p:nvSpPr>
        <p:spPr>
          <a:xfrm>
            <a:off x="4258602" y="6225575"/>
            <a:ext cx="4630874" cy="365125"/>
          </a:xfrm>
        </p:spPr>
        <p:txBody>
          <a:bodyPr/>
          <a:lstStyle/>
          <a:p>
            <a:r>
              <a:rPr lang="en-US" sz="1300" dirty="0">
                <a:solidFill>
                  <a:schemeClr val="bg1"/>
                </a:solidFill>
                <a:latin typeface="Franklin Gothic Book" panose="020B0503020102020204" pitchFamily="34" charset="0"/>
                <a:cs typeface="DokChampa" panose="020B0604020202020204" pitchFamily="34" charset="-34"/>
              </a:rPr>
              <a:t>Nature of  Physical World &amp; Measurement – Hr. Sec.  First Year</a:t>
            </a:r>
          </a:p>
        </p:txBody>
      </p:sp>
    </p:spTree>
    <p:extLst>
      <p:ext uri="{BB962C8B-B14F-4D97-AF65-F5344CB8AC3E}">
        <p14:creationId xmlns:p14="http://schemas.microsoft.com/office/powerpoint/2010/main" val="23688979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a:xfrm>
            <a:off x="645716" y="6231091"/>
            <a:ext cx="2188030" cy="365125"/>
          </a:xfrm>
        </p:spPr>
        <p:txBody>
          <a:bodyPr/>
          <a:lstStyle/>
          <a:p>
            <a:pPr algn="ctr"/>
            <a:fld id="{666C48D1-1668-4769-907C-4AC56F3A300D}" type="datetime2">
              <a:rPr lang="en-US" sz="1300" smtClean="0">
                <a:solidFill>
                  <a:schemeClr val="tx1"/>
                </a:solidFill>
                <a:latin typeface="Franklin Gothic Book" panose="020B0503020102020204" pitchFamily="34" charset="0"/>
                <a:cs typeface="DokChampa" panose="020B0604020202020204" pitchFamily="34" charset="-34"/>
              </a:rPr>
              <a:pPr algn="ctr"/>
              <a:t>Wednesday, July 19, 2023</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8" name="Slide Number Placeholder 4"/>
          <p:cNvSpPr>
            <a:spLocks noGrp="1"/>
          </p:cNvSpPr>
          <p:nvPr>
            <p:ph type="sldNum" sz="quarter" idx="12"/>
          </p:nvPr>
        </p:nvSpPr>
        <p:spPr>
          <a:xfrm>
            <a:off x="11247674" y="6231228"/>
            <a:ext cx="381000" cy="365125"/>
          </a:xfrm>
        </p:spPr>
        <p:txBody>
          <a:bodyPr/>
          <a:lstStyle/>
          <a:p>
            <a:pPr algn="ctr"/>
            <a:fld id="{1BA5C648-9462-49B2-929D-75BECDF1A3B1}" type="slidenum">
              <a:rPr lang="en-US" sz="1300" smtClean="0">
                <a:solidFill>
                  <a:schemeClr val="tx1"/>
                </a:solidFill>
                <a:latin typeface="Franklin Gothic Book" panose="020B0503020102020204" pitchFamily="34" charset="0"/>
                <a:cs typeface="DokChampa" panose="020B0604020202020204" pitchFamily="34" charset="-34"/>
              </a:rPr>
              <a:pPr algn="ctr"/>
              <a:t>2</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10" name="Foliennummer"/>
          <p:cNvSpPr txBox="1">
            <a:spLocks/>
          </p:cNvSpPr>
          <p:nvPr/>
        </p:nvSpPr>
        <p:spPr>
          <a:xfrm>
            <a:off x="-6248594" y="12540816"/>
            <a:ext cx="67957" cy="14898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0" tIns="0" rIns="0" bIns="0" rtlCol="0" anchor="ctr"/>
          <a:lstStyle>
            <a:defPPr>
              <a:defRPr lang="en-US"/>
            </a:defPPr>
            <a:lvl1pPr marL="0" algn="l" defTabSz="1828800" rtl="0" eaLnBrk="1" latinLnBrk="0" hangingPunct="1">
              <a:defRPr sz="2800" kern="1200">
                <a:solidFill>
                  <a:srgbClr val="F79646"/>
                </a:solidFill>
                <a:latin typeface="Calibri"/>
                <a:ea typeface="Calibri"/>
                <a:cs typeface="Calibri"/>
                <a:sym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CB4B4D-7CA3-9044-876B-883B54F8677D}" type="slidenum">
              <a:rPr lang="en-IN" smtClean="0"/>
              <a:pPr/>
              <a:t>2</a:t>
            </a:fld>
            <a:endParaRPr lang="en-IN"/>
          </a:p>
        </p:txBody>
      </p:sp>
      <p:sp>
        <p:nvSpPr>
          <p:cNvPr id="11" name="(c) Shanthimalai Trust 2021"/>
          <p:cNvSpPr txBox="1"/>
          <p:nvPr/>
        </p:nvSpPr>
        <p:spPr>
          <a:xfrm rot="16200000">
            <a:off x="16649565" y="11521141"/>
            <a:ext cx="907498" cy="14619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algn="l" defTabSz="1828800">
              <a:defRPr sz="1900">
                <a:solidFill>
                  <a:srgbClr val="A7A7A7"/>
                </a:solidFill>
                <a:latin typeface="Calibri"/>
                <a:ea typeface="Calibri"/>
                <a:cs typeface="Calibri"/>
                <a:sym typeface="Calibri"/>
              </a:defRPr>
            </a:lvl1pPr>
          </a:lstStyle>
          <a:p>
            <a:r>
              <a:rPr>
                <a:solidFill>
                  <a:schemeClr val="bg1">
                    <a:lumMod val="85000"/>
                  </a:schemeClr>
                </a:solidFill>
              </a:rPr>
              <a:t>(c) </a:t>
            </a:r>
            <a:r>
              <a:rPr err="1">
                <a:solidFill>
                  <a:schemeClr val="bg1">
                    <a:lumMod val="85000"/>
                  </a:schemeClr>
                </a:solidFill>
              </a:rPr>
              <a:t>Shanthimalai</a:t>
            </a:r>
            <a:r>
              <a:rPr>
                <a:solidFill>
                  <a:schemeClr val="bg1">
                    <a:lumMod val="85000"/>
                  </a:schemeClr>
                </a:solidFill>
              </a:rPr>
              <a:t> Trust </a:t>
            </a:r>
            <a:r>
              <a:rPr lang="en-US">
                <a:solidFill>
                  <a:schemeClr val="bg1">
                    <a:lumMod val="85000"/>
                  </a:schemeClr>
                </a:solidFill>
              </a:rPr>
              <a:t>2023</a:t>
            </a:r>
            <a:endParaRPr>
              <a:solidFill>
                <a:schemeClr val="bg1">
                  <a:lumMod val="85000"/>
                </a:schemeClr>
              </a:solidFill>
            </a:endParaRPr>
          </a:p>
        </p:txBody>
      </p:sp>
      <p:sp>
        <p:nvSpPr>
          <p:cNvPr id="2" name="Rectangle 1"/>
          <p:cNvSpPr/>
          <p:nvPr/>
        </p:nvSpPr>
        <p:spPr>
          <a:xfrm>
            <a:off x="1739731" y="387620"/>
            <a:ext cx="3417297" cy="630942"/>
          </a:xfrm>
          <a:prstGeom prst="rect">
            <a:avLst/>
          </a:prstGeom>
          <a:solidFill>
            <a:srgbClr val="00206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2400" b="1" dirty="0">
                <a:solidFill>
                  <a:schemeClr val="bg1"/>
                </a:solidFill>
                <a:latin typeface="Minion Pro"/>
                <a:ea typeface="Malgun Gothic" panose="020B0503020000020004" pitchFamily="34" charset="-127"/>
              </a:rPr>
              <a:t>Learning Objectives: </a:t>
            </a:r>
            <a:endParaRPr lang="en-IN" sz="2400" b="1" dirty="0">
              <a:solidFill>
                <a:schemeClr val="bg1"/>
              </a:solidFill>
              <a:latin typeface="Minion Pro"/>
              <a:ea typeface="Malgun Gothic" panose="020B0503020000020004" pitchFamily="34" charset="-127"/>
              <a:cs typeface="Arial" panose="020B0604020202020204" pitchFamily="34" charset="0"/>
            </a:endParaRPr>
          </a:p>
        </p:txBody>
      </p:sp>
      <p:pic>
        <p:nvPicPr>
          <p:cNvPr id="19" name="Picture 18"/>
          <p:cNvPicPr>
            <a:picLocks noChangeAspect="1"/>
          </p:cNvPicPr>
          <p:nvPr/>
        </p:nvPicPr>
        <p:blipFill rotWithShape="1">
          <a:blip r:embed="rId2">
            <a:biLevel thresh="75000"/>
          </a:blip>
          <a:srcRect t="2004" b="4744"/>
          <a:stretch/>
        </p:blipFill>
        <p:spPr>
          <a:xfrm>
            <a:off x="334239" y="2817710"/>
            <a:ext cx="1405492" cy="1371599"/>
          </a:xfrm>
          <a:prstGeom prst="rect">
            <a:avLst/>
          </a:prstGeom>
        </p:spPr>
      </p:pic>
      <p:sp>
        <p:nvSpPr>
          <p:cNvPr id="15" name="Footer Placeholder 3"/>
          <p:cNvSpPr>
            <a:spLocks noGrp="1"/>
          </p:cNvSpPr>
          <p:nvPr>
            <p:ph type="ftr" sz="quarter" idx="11"/>
          </p:nvPr>
        </p:nvSpPr>
        <p:spPr>
          <a:xfrm>
            <a:off x="4159959" y="6263325"/>
            <a:ext cx="4725143" cy="365125"/>
          </a:xfrm>
        </p:spPr>
        <p:txBody>
          <a:bodyPr/>
          <a:lstStyle/>
          <a:p>
            <a:r>
              <a:rPr lang="en-US" sz="1300" dirty="0">
                <a:solidFill>
                  <a:schemeClr val="tx1"/>
                </a:solidFill>
                <a:latin typeface="Franklin Gothic Book" panose="020B0503020102020204" pitchFamily="34" charset="0"/>
                <a:cs typeface="DokChampa" panose="020B0604020202020204" pitchFamily="34" charset="-34"/>
              </a:rPr>
              <a:t>Nature of Physical World &amp; Measurement – Hr. Sec.  First Year</a:t>
            </a:r>
          </a:p>
        </p:txBody>
      </p:sp>
      <p:sp>
        <p:nvSpPr>
          <p:cNvPr id="4" name="Rectangle 3"/>
          <p:cNvSpPr/>
          <p:nvPr/>
        </p:nvSpPr>
        <p:spPr>
          <a:xfrm>
            <a:off x="1739731" y="1186411"/>
            <a:ext cx="10307725" cy="4708981"/>
          </a:xfrm>
          <a:prstGeom prst="rect">
            <a:avLst/>
          </a:prstGeom>
        </p:spPr>
        <p:txBody>
          <a:bodyPr wrap="square">
            <a:spAutoFit/>
          </a:bodyPr>
          <a:lstStyle/>
          <a:p>
            <a:pPr>
              <a:lnSpc>
                <a:spcPct val="150000"/>
              </a:lnSpc>
            </a:pPr>
            <a:r>
              <a:rPr lang="en-US" sz="2500" b="1" dirty="0">
                <a:solidFill>
                  <a:schemeClr val="accent2"/>
                </a:solidFill>
                <a:latin typeface="Minion Pro"/>
                <a:ea typeface="Malgun Gothic" panose="020B0503020000020004" pitchFamily="34" charset="-127"/>
              </a:rPr>
              <a:t>In this unit, the student is exposed to </a:t>
            </a:r>
          </a:p>
          <a:p>
            <a:pPr marL="342900" indent="-342900">
              <a:lnSpc>
                <a:spcPct val="150000"/>
              </a:lnSpc>
              <a:buFont typeface="Wingdings" panose="05000000000000000000" pitchFamily="2" charset="2"/>
              <a:buChar char="q"/>
            </a:pPr>
            <a:r>
              <a:rPr lang="en-US" sz="2500" dirty="0">
                <a:latin typeface="Minion Pro"/>
                <a:ea typeface="Malgun Gothic" panose="020B0503020000020004" pitchFamily="34" charset="-127"/>
              </a:rPr>
              <a:t>Excitement generated by the discoveries in Physics. </a:t>
            </a:r>
          </a:p>
          <a:p>
            <a:pPr marL="342900" indent="-342900">
              <a:lnSpc>
                <a:spcPct val="150000"/>
              </a:lnSpc>
              <a:buFont typeface="Wingdings" panose="05000000000000000000" pitchFamily="2" charset="2"/>
              <a:buChar char="q"/>
            </a:pPr>
            <a:r>
              <a:rPr lang="en-US" sz="2500" dirty="0">
                <a:latin typeface="Minion Pro"/>
                <a:ea typeface="Malgun Gothic" panose="020B0503020000020004" pitchFamily="34" charset="-127"/>
              </a:rPr>
              <a:t>An understanding of physical quantities of importance. </a:t>
            </a:r>
          </a:p>
          <a:p>
            <a:pPr marL="342900" indent="-342900">
              <a:lnSpc>
                <a:spcPct val="150000"/>
              </a:lnSpc>
              <a:buFont typeface="Wingdings" panose="05000000000000000000" pitchFamily="2" charset="2"/>
              <a:buChar char="q"/>
            </a:pPr>
            <a:r>
              <a:rPr lang="en-IN" sz="2500" dirty="0">
                <a:latin typeface="Minion Pro"/>
                <a:ea typeface="Malgun Gothic" panose="020B0503020000020004" pitchFamily="34" charset="-127"/>
              </a:rPr>
              <a:t>Different system of units. </a:t>
            </a:r>
          </a:p>
          <a:p>
            <a:pPr marL="342900" indent="-342900">
              <a:lnSpc>
                <a:spcPct val="150000"/>
              </a:lnSpc>
              <a:buFont typeface="Wingdings" panose="05000000000000000000" pitchFamily="2" charset="2"/>
              <a:buChar char="q"/>
            </a:pPr>
            <a:r>
              <a:rPr lang="en-US" sz="2500" dirty="0">
                <a:latin typeface="Minion Pro"/>
                <a:ea typeface="Malgun Gothic" panose="020B0503020000020004" pitchFamily="34" charset="-127"/>
              </a:rPr>
              <a:t>An understanding of errors and corrections in physics measurements. </a:t>
            </a:r>
          </a:p>
          <a:p>
            <a:pPr marL="342900" indent="-342900">
              <a:lnSpc>
                <a:spcPct val="150000"/>
              </a:lnSpc>
              <a:buFont typeface="Wingdings" panose="05000000000000000000" pitchFamily="2" charset="2"/>
              <a:buChar char="q"/>
            </a:pPr>
            <a:r>
              <a:rPr lang="en-US" sz="2500" dirty="0">
                <a:latin typeface="Minion Pro"/>
                <a:ea typeface="Malgun Gothic" panose="020B0503020000020004" pitchFamily="34" charset="-127"/>
              </a:rPr>
              <a:t>The importance of significant figures. </a:t>
            </a:r>
          </a:p>
          <a:p>
            <a:pPr marL="342900" indent="-342900">
              <a:lnSpc>
                <a:spcPct val="150000"/>
              </a:lnSpc>
              <a:buFont typeface="Wingdings" panose="05000000000000000000" pitchFamily="2" charset="2"/>
              <a:buChar char="q"/>
            </a:pPr>
            <a:r>
              <a:rPr lang="en-US" sz="2500" dirty="0">
                <a:latin typeface="Minion Pro"/>
                <a:ea typeface="Malgun Gothic" panose="020B0503020000020004" pitchFamily="34" charset="-127"/>
              </a:rPr>
              <a:t>Usage of dimensions to check the homogeneity of physical quantities. </a:t>
            </a:r>
          </a:p>
        </p:txBody>
      </p:sp>
    </p:spTree>
    <p:extLst>
      <p:ext uri="{BB962C8B-B14F-4D97-AF65-F5344CB8AC3E}">
        <p14:creationId xmlns:p14="http://schemas.microsoft.com/office/powerpoint/2010/main" val="8587027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a:xfrm>
            <a:off x="645716" y="6231091"/>
            <a:ext cx="2188030" cy="365125"/>
          </a:xfrm>
        </p:spPr>
        <p:txBody>
          <a:bodyPr/>
          <a:lstStyle/>
          <a:p>
            <a:pPr algn="ctr"/>
            <a:fld id="{666C48D1-1668-4769-907C-4AC56F3A300D}" type="datetime2">
              <a:rPr lang="en-US" sz="1300" smtClean="0">
                <a:solidFill>
                  <a:schemeClr val="tx1"/>
                </a:solidFill>
                <a:latin typeface="Franklin Gothic Book" panose="020B0503020102020204" pitchFamily="34" charset="0"/>
                <a:cs typeface="DokChampa" panose="020B0604020202020204" pitchFamily="34" charset="-34"/>
              </a:rPr>
              <a:pPr algn="ctr"/>
              <a:t>Wednesday, July 19, 2023</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8" name="Slide Number Placeholder 4"/>
          <p:cNvSpPr>
            <a:spLocks noGrp="1"/>
          </p:cNvSpPr>
          <p:nvPr>
            <p:ph type="sldNum" sz="quarter" idx="12"/>
          </p:nvPr>
        </p:nvSpPr>
        <p:spPr>
          <a:xfrm>
            <a:off x="11247674" y="6231228"/>
            <a:ext cx="381000" cy="365125"/>
          </a:xfrm>
        </p:spPr>
        <p:txBody>
          <a:bodyPr/>
          <a:lstStyle/>
          <a:p>
            <a:pPr algn="ctr"/>
            <a:fld id="{1BA5C648-9462-49B2-929D-75BECDF1A3B1}" type="slidenum">
              <a:rPr lang="en-US" sz="1300" smtClean="0">
                <a:solidFill>
                  <a:schemeClr val="tx1"/>
                </a:solidFill>
                <a:latin typeface="Franklin Gothic Book" panose="020B0503020102020204" pitchFamily="34" charset="0"/>
                <a:cs typeface="DokChampa" panose="020B0604020202020204" pitchFamily="34" charset="-34"/>
              </a:rPr>
              <a:pPr algn="ctr"/>
              <a:t>3</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10" name="Foliennummer"/>
          <p:cNvSpPr txBox="1">
            <a:spLocks/>
          </p:cNvSpPr>
          <p:nvPr/>
        </p:nvSpPr>
        <p:spPr>
          <a:xfrm>
            <a:off x="-6248594" y="12540816"/>
            <a:ext cx="67957" cy="14898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0" tIns="0" rIns="0" bIns="0" rtlCol="0" anchor="ctr"/>
          <a:lstStyle>
            <a:defPPr>
              <a:defRPr lang="en-US"/>
            </a:defPPr>
            <a:lvl1pPr marL="0" algn="l" defTabSz="1828800" rtl="0" eaLnBrk="1" latinLnBrk="0" hangingPunct="1">
              <a:defRPr sz="2800" kern="1200">
                <a:solidFill>
                  <a:srgbClr val="F79646"/>
                </a:solidFill>
                <a:latin typeface="Calibri"/>
                <a:ea typeface="Calibri"/>
                <a:cs typeface="Calibri"/>
                <a:sym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CB4B4D-7CA3-9044-876B-883B54F8677D}" type="slidenum">
              <a:rPr lang="en-IN" smtClean="0"/>
              <a:pPr/>
              <a:t>3</a:t>
            </a:fld>
            <a:endParaRPr lang="en-IN"/>
          </a:p>
        </p:txBody>
      </p:sp>
      <p:sp>
        <p:nvSpPr>
          <p:cNvPr id="11" name="(c) Shanthimalai Trust 2021"/>
          <p:cNvSpPr txBox="1"/>
          <p:nvPr/>
        </p:nvSpPr>
        <p:spPr>
          <a:xfrm rot="16200000">
            <a:off x="16649565" y="11521141"/>
            <a:ext cx="907498" cy="14619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algn="l" defTabSz="1828800">
              <a:defRPr sz="1900">
                <a:solidFill>
                  <a:srgbClr val="A7A7A7"/>
                </a:solidFill>
                <a:latin typeface="Calibri"/>
                <a:ea typeface="Calibri"/>
                <a:cs typeface="Calibri"/>
                <a:sym typeface="Calibri"/>
              </a:defRPr>
            </a:lvl1pPr>
          </a:lstStyle>
          <a:p>
            <a:r>
              <a:rPr>
                <a:solidFill>
                  <a:schemeClr val="bg1">
                    <a:lumMod val="85000"/>
                  </a:schemeClr>
                </a:solidFill>
              </a:rPr>
              <a:t>(c) </a:t>
            </a:r>
            <a:r>
              <a:rPr err="1">
                <a:solidFill>
                  <a:schemeClr val="bg1">
                    <a:lumMod val="85000"/>
                  </a:schemeClr>
                </a:solidFill>
              </a:rPr>
              <a:t>Shanthimalai</a:t>
            </a:r>
            <a:r>
              <a:rPr>
                <a:solidFill>
                  <a:schemeClr val="bg1">
                    <a:lumMod val="85000"/>
                  </a:schemeClr>
                </a:solidFill>
              </a:rPr>
              <a:t> Trust </a:t>
            </a:r>
            <a:r>
              <a:rPr lang="en-US">
                <a:solidFill>
                  <a:schemeClr val="bg1">
                    <a:lumMod val="85000"/>
                  </a:schemeClr>
                </a:solidFill>
              </a:rPr>
              <a:t>2023</a:t>
            </a:r>
            <a:endParaRPr>
              <a:solidFill>
                <a:schemeClr val="bg1">
                  <a:lumMod val="85000"/>
                </a:schemeClr>
              </a:solidFill>
            </a:endParaRPr>
          </a:p>
        </p:txBody>
      </p:sp>
      <p:sp>
        <p:nvSpPr>
          <p:cNvPr id="15" name="Footer Placeholder 3"/>
          <p:cNvSpPr>
            <a:spLocks noGrp="1"/>
          </p:cNvSpPr>
          <p:nvPr>
            <p:ph type="ftr" sz="quarter" idx="11"/>
          </p:nvPr>
        </p:nvSpPr>
        <p:spPr>
          <a:xfrm>
            <a:off x="4159959" y="6263325"/>
            <a:ext cx="4725143" cy="365125"/>
          </a:xfrm>
        </p:spPr>
        <p:txBody>
          <a:bodyPr/>
          <a:lstStyle/>
          <a:p>
            <a:r>
              <a:rPr lang="en-US" sz="1300" dirty="0">
                <a:solidFill>
                  <a:schemeClr val="tx1"/>
                </a:solidFill>
                <a:latin typeface="Franklin Gothic Book" panose="020B0503020102020204" pitchFamily="34" charset="0"/>
                <a:cs typeface="DokChampa" panose="020B0604020202020204" pitchFamily="34" charset="-34"/>
              </a:rPr>
              <a:t>Nature of Physical World &amp; Measurement – Hr. Sec.  First Year</a:t>
            </a:r>
          </a:p>
        </p:txBody>
      </p:sp>
      <p:cxnSp>
        <p:nvCxnSpPr>
          <p:cNvPr id="13" name="Straight Connector 12"/>
          <p:cNvCxnSpPr/>
          <p:nvPr/>
        </p:nvCxnSpPr>
        <p:spPr>
          <a:xfrm>
            <a:off x="6318739" y="273427"/>
            <a:ext cx="0" cy="5467844"/>
          </a:xfrm>
          <a:prstGeom prst="line">
            <a:avLst/>
          </a:prstGeom>
          <a:ln w="28575">
            <a:solidFill>
              <a:srgbClr val="0070C0"/>
            </a:solidFill>
            <a:headEnd type="oval" w="med" len="med"/>
            <a:tailEnd type="oval" w="med" len="med"/>
          </a:ln>
        </p:spPr>
        <p:style>
          <a:lnRef idx="3">
            <a:schemeClr val="accent2"/>
          </a:lnRef>
          <a:fillRef idx="0">
            <a:schemeClr val="accent2"/>
          </a:fillRef>
          <a:effectRef idx="2">
            <a:schemeClr val="accent2"/>
          </a:effectRef>
          <a:fontRef idx="minor">
            <a:schemeClr val="tx1"/>
          </a:fontRef>
        </p:style>
      </p:cxnSp>
      <p:sp>
        <p:nvSpPr>
          <p:cNvPr id="12" name="Rectangle 11"/>
          <p:cNvSpPr/>
          <p:nvPr/>
        </p:nvSpPr>
        <p:spPr>
          <a:xfrm>
            <a:off x="381000" y="273427"/>
            <a:ext cx="952501" cy="623388"/>
          </a:xfrm>
          <a:prstGeom prst="rect">
            <a:avLst/>
          </a:prstGeom>
          <a:solidFill>
            <a:schemeClr val="accent2">
              <a:lumMod val="75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2600" b="1" dirty="0">
                <a:solidFill>
                  <a:schemeClr val="bg1"/>
                </a:solidFill>
                <a:latin typeface="Minion Pro"/>
                <a:ea typeface="Malgun Gothic" panose="020B0503020000020004" pitchFamily="34" charset="-127"/>
                <a:cs typeface="Arial" panose="020B0604020202020204" pitchFamily="34" charset="0"/>
              </a:rPr>
              <a:t>1.6.2</a:t>
            </a:r>
            <a:endParaRPr lang="en-IN" sz="2600" b="1" dirty="0">
              <a:solidFill>
                <a:schemeClr val="bg1"/>
              </a:solidFill>
              <a:latin typeface="Minion Pro"/>
              <a:ea typeface="Malgun Gothic" panose="020B0503020000020004" pitchFamily="34" charset="-127"/>
              <a:cs typeface="Arial" panose="020B0604020202020204" pitchFamily="34" charset="0"/>
            </a:endParaRPr>
          </a:p>
        </p:txBody>
      </p:sp>
      <p:sp>
        <p:nvSpPr>
          <p:cNvPr id="14" name="Rectangle 13"/>
          <p:cNvSpPr/>
          <p:nvPr/>
        </p:nvSpPr>
        <p:spPr>
          <a:xfrm>
            <a:off x="1333501" y="273427"/>
            <a:ext cx="3774527" cy="623388"/>
          </a:xfrm>
          <a:prstGeom prst="rect">
            <a:avLst/>
          </a:prstGeom>
          <a:solidFill>
            <a:schemeClr val="accent6">
              <a:lumMod val="50000"/>
            </a:schemeClr>
          </a:solidFill>
        </p:spPr>
        <p:style>
          <a:lnRef idx="3">
            <a:schemeClr val="lt1"/>
          </a:lnRef>
          <a:fillRef idx="1">
            <a:schemeClr val="accent5"/>
          </a:fillRef>
          <a:effectRef idx="1">
            <a:schemeClr val="accent5"/>
          </a:effectRef>
          <a:fontRef idx="minor">
            <a:schemeClr val="lt1"/>
          </a:fontRef>
        </p:style>
        <p:txBody>
          <a:bodyPr rtlCol="0" anchor="ctr"/>
          <a:lstStyle/>
          <a:p>
            <a:r>
              <a:rPr lang="en-US" sz="2000" b="1" dirty="0">
                <a:latin typeface="Minion Pro"/>
              </a:rPr>
              <a:t>ERRORS IN MEASUREMENT </a:t>
            </a:r>
            <a:endParaRPr lang="en-IN" sz="2000" b="1" dirty="0">
              <a:solidFill>
                <a:schemeClr val="bg1"/>
              </a:solidFill>
              <a:latin typeface="Minion Pro"/>
              <a:ea typeface="Malgun Gothic" panose="020B0503020000020004" pitchFamily="34" charset="-127"/>
              <a:cs typeface="Arial" panose="020B0604020202020204" pitchFamily="34" charset="0"/>
            </a:endParaRPr>
          </a:p>
        </p:txBody>
      </p:sp>
      <p:sp>
        <p:nvSpPr>
          <p:cNvPr id="2" name="Rectangle 1"/>
          <p:cNvSpPr/>
          <p:nvPr/>
        </p:nvSpPr>
        <p:spPr>
          <a:xfrm>
            <a:off x="381000" y="1110018"/>
            <a:ext cx="5705095" cy="1477328"/>
          </a:xfrm>
          <a:prstGeom prst="rect">
            <a:avLst/>
          </a:prstGeom>
        </p:spPr>
        <p:txBody>
          <a:bodyPr wrap="square">
            <a:spAutoFit/>
          </a:bodyPr>
          <a:lstStyle/>
          <a:p>
            <a:pPr algn="just">
              <a:lnSpc>
                <a:spcPct val="150000"/>
              </a:lnSpc>
            </a:pPr>
            <a:r>
              <a:rPr lang="en-US" sz="2000" b="1" dirty="0">
                <a:solidFill>
                  <a:srgbClr val="00B0F0"/>
                </a:solidFill>
                <a:latin typeface="Minion Pro"/>
              </a:rPr>
              <a:t>The uncertainty in a measurement </a:t>
            </a:r>
            <a:r>
              <a:rPr lang="en-US" sz="2000" dirty="0">
                <a:latin typeface="Minion Pro"/>
              </a:rPr>
              <a:t>is called an error. Random error, systematic error and gross error are the three possible errors. </a:t>
            </a:r>
            <a:endParaRPr lang="en-IN" sz="2000" dirty="0"/>
          </a:p>
        </p:txBody>
      </p:sp>
      <p:sp>
        <p:nvSpPr>
          <p:cNvPr id="18" name="Rectangle 17"/>
          <p:cNvSpPr/>
          <p:nvPr/>
        </p:nvSpPr>
        <p:spPr>
          <a:xfrm>
            <a:off x="381000" y="2587346"/>
            <a:ext cx="3055883" cy="623388"/>
          </a:xfrm>
          <a:prstGeom prst="rect">
            <a:avLst/>
          </a:prstGeom>
          <a:solidFill>
            <a:schemeClr val="tx2"/>
          </a:solidFill>
        </p:spPr>
        <p:style>
          <a:lnRef idx="3">
            <a:schemeClr val="lt1"/>
          </a:lnRef>
          <a:fillRef idx="1">
            <a:schemeClr val="accent5"/>
          </a:fillRef>
          <a:effectRef idx="1">
            <a:schemeClr val="accent5"/>
          </a:effectRef>
          <a:fontRef idx="minor">
            <a:schemeClr val="lt1"/>
          </a:fontRef>
        </p:style>
        <p:txBody>
          <a:bodyPr rtlCol="0" anchor="ctr"/>
          <a:lstStyle/>
          <a:p>
            <a:r>
              <a:rPr lang="en-US" sz="2000" b="1" dirty="0">
                <a:latin typeface="Minion Pro"/>
              </a:rPr>
              <a:t>SYSTEMATIC ERRORS </a:t>
            </a:r>
            <a:endParaRPr lang="en-IN" sz="2000" b="1" dirty="0">
              <a:solidFill>
                <a:schemeClr val="bg1"/>
              </a:solidFill>
              <a:latin typeface="Minion Pro"/>
              <a:ea typeface="Malgun Gothic" panose="020B0503020000020004" pitchFamily="34" charset="-127"/>
              <a:cs typeface="Arial" panose="020B0604020202020204" pitchFamily="34" charset="0"/>
            </a:endParaRPr>
          </a:p>
        </p:txBody>
      </p:sp>
      <p:sp>
        <p:nvSpPr>
          <p:cNvPr id="3" name="Rectangle 2"/>
          <p:cNvSpPr/>
          <p:nvPr/>
        </p:nvSpPr>
        <p:spPr>
          <a:xfrm>
            <a:off x="380999" y="3286512"/>
            <a:ext cx="5705095" cy="1420325"/>
          </a:xfrm>
          <a:prstGeom prst="rect">
            <a:avLst/>
          </a:prstGeom>
        </p:spPr>
        <p:txBody>
          <a:bodyPr wrap="square">
            <a:spAutoFit/>
          </a:bodyPr>
          <a:lstStyle/>
          <a:p>
            <a:pPr algn="just">
              <a:lnSpc>
                <a:spcPct val="150000"/>
              </a:lnSpc>
            </a:pPr>
            <a:r>
              <a:rPr lang="en-US" sz="2000" dirty="0">
                <a:latin typeface="Minion Pro"/>
              </a:rPr>
              <a:t>Reproducible inaccuracies that are consistently in the same direction. These occur often due to a problem that persists throughout the experiment. </a:t>
            </a:r>
            <a:endParaRPr lang="en-IN" sz="2000" dirty="0">
              <a:latin typeface="Minion Pro"/>
            </a:endParaRPr>
          </a:p>
        </p:txBody>
      </p:sp>
      <p:sp>
        <p:nvSpPr>
          <p:cNvPr id="19" name="Rectangle 18"/>
          <p:cNvSpPr/>
          <p:nvPr/>
        </p:nvSpPr>
        <p:spPr>
          <a:xfrm>
            <a:off x="6628842" y="273427"/>
            <a:ext cx="3366496" cy="623388"/>
          </a:xfrm>
          <a:prstGeom prst="rect">
            <a:avLst/>
          </a:prstGeom>
          <a:solidFill>
            <a:schemeClr val="accent3"/>
          </a:solidFill>
        </p:spPr>
        <p:style>
          <a:lnRef idx="3">
            <a:schemeClr val="lt1"/>
          </a:lnRef>
          <a:fillRef idx="1">
            <a:schemeClr val="accent5"/>
          </a:fillRef>
          <a:effectRef idx="1">
            <a:schemeClr val="accent5"/>
          </a:effectRef>
          <a:fontRef idx="minor">
            <a:schemeClr val="lt1"/>
          </a:fontRef>
        </p:style>
        <p:txBody>
          <a:bodyPr rtlCol="0" anchor="ctr"/>
          <a:lstStyle/>
          <a:p>
            <a:r>
              <a:rPr lang="en-US" sz="2000" b="1" dirty="0">
                <a:latin typeface="Minion Pro"/>
              </a:rPr>
              <a:t>INSTRUMENTAL ERRORS </a:t>
            </a:r>
            <a:endParaRPr lang="en-IN" sz="2000" b="1" dirty="0">
              <a:solidFill>
                <a:schemeClr val="bg1"/>
              </a:solidFill>
              <a:latin typeface="Minion Pro"/>
              <a:ea typeface="Malgun Gothic" panose="020B0503020000020004" pitchFamily="34" charset="-127"/>
              <a:cs typeface="Arial" panose="020B0604020202020204" pitchFamily="34" charset="0"/>
            </a:endParaRPr>
          </a:p>
        </p:txBody>
      </p:sp>
      <p:sp>
        <p:nvSpPr>
          <p:cNvPr id="9" name="Rectangle 8"/>
          <p:cNvSpPr/>
          <p:nvPr/>
        </p:nvSpPr>
        <p:spPr>
          <a:xfrm>
            <a:off x="6465279" y="986907"/>
            <a:ext cx="5406155" cy="3323987"/>
          </a:xfrm>
          <a:prstGeom prst="rect">
            <a:avLst/>
          </a:prstGeom>
        </p:spPr>
        <p:txBody>
          <a:bodyPr wrap="square">
            <a:spAutoFit/>
          </a:bodyPr>
          <a:lstStyle/>
          <a:p>
            <a:pPr algn="just">
              <a:lnSpc>
                <a:spcPct val="150000"/>
              </a:lnSpc>
            </a:pPr>
            <a:r>
              <a:rPr lang="en-US" sz="2000" dirty="0">
                <a:latin typeface="Minion Pro"/>
              </a:rPr>
              <a:t>When an instrument is</a:t>
            </a:r>
            <a:r>
              <a:rPr lang="en-US" sz="2000" b="1" dirty="0">
                <a:solidFill>
                  <a:srgbClr val="00B0F0"/>
                </a:solidFill>
                <a:latin typeface="Minion Pro"/>
              </a:rPr>
              <a:t> not calibrated properly at the time of manufacture</a:t>
            </a:r>
            <a:r>
              <a:rPr lang="en-US" sz="2000" dirty="0">
                <a:latin typeface="Minion Pro"/>
              </a:rPr>
              <a:t>, instrumental errors may arise. If a measurement is made with </a:t>
            </a:r>
            <a:r>
              <a:rPr lang="en-US" sz="2000" b="1" dirty="0">
                <a:solidFill>
                  <a:srgbClr val="00B0F0"/>
                </a:solidFill>
                <a:latin typeface="Minion Pro"/>
              </a:rPr>
              <a:t>a meter scale </a:t>
            </a:r>
            <a:r>
              <a:rPr lang="en-US" sz="2000" dirty="0">
                <a:latin typeface="Minion Pro"/>
              </a:rPr>
              <a:t>whose end is worn out, the result obtained will have errors. These errors can be </a:t>
            </a:r>
            <a:r>
              <a:rPr lang="en-US" sz="2000" b="1" dirty="0">
                <a:solidFill>
                  <a:schemeClr val="accent2"/>
                </a:solidFill>
                <a:latin typeface="Minion Pro"/>
              </a:rPr>
              <a:t>corrected by choosing the instrument carefully. </a:t>
            </a:r>
            <a:endParaRPr lang="en-IN" sz="2000" b="1" dirty="0">
              <a:solidFill>
                <a:schemeClr val="accent2"/>
              </a:solidFill>
            </a:endParaRPr>
          </a:p>
        </p:txBody>
      </p:sp>
    </p:spTree>
    <p:extLst>
      <p:ext uri="{BB962C8B-B14F-4D97-AF65-F5344CB8AC3E}">
        <p14:creationId xmlns:p14="http://schemas.microsoft.com/office/powerpoint/2010/main" val="24624701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a:xfrm>
            <a:off x="645716" y="6231091"/>
            <a:ext cx="2188030" cy="365125"/>
          </a:xfrm>
        </p:spPr>
        <p:txBody>
          <a:bodyPr/>
          <a:lstStyle/>
          <a:p>
            <a:pPr algn="ctr"/>
            <a:fld id="{666C48D1-1668-4769-907C-4AC56F3A300D}" type="datetime2">
              <a:rPr lang="en-US" sz="1300" smtClean="0">
                <a:solidFill>
                  <a:schemeClr val="tx1"/>
                </a:solidFill>
                <a:latin typeface="Franklin Gothic Book" panose="020B0503020102020204" pitchFamily="34" charset="0"/>
                <a:cs typeface="DokChampa" panose="020B0604020202020204" pitchFamily="34" charset="-34"/>
              </a:rPr>
              <a:pPr algn="ctr"/>
              <a:t>Wednesday, July 19, 2023</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8" name="Slide Number Placeholder 4"/>
          <p:cNvSpPr>
            <a:spLocks noGrp="1"/>
          </p:cNvSpPr>
          <p:nvPr>
            <p:ph type="sldNum" sz="quarter" idx="12"/>
          </p:nvPr>
        </p:nvSpPr>
        <p:spPr>
          <a:xfrm>
            <a:off x="11247674" y="6231228"/>
            <a:ext cx="381000" cy="365125"/>
          </a:xfrm>
        </p:spPr>
        <p:txBody>
          <a:bodyPr/>
          <a:lstStyle/>
          <a:p>
            <a:pPr algn="ctr"/>
            <a:fld id="{1BA5C648-9462-49B2-929D-75BECDF1A3B1}" type="slidenum">
              <a:rPr lang="en-US" sz="1300" smtClean="0">
                <a:solidFill>
                  <a:schemeClr val="tx1"/>
                </a:solidFill>
                <a:latin typeface="Franklin Gothic Book" panose="020B0503020102020204" pitchFamily="34" charset="0"/>
                <a:cs typeface="DokChampa" panose="020B0604020202020204" pitchFamily="34" charset="-34"/>
              </a:rPr>
              <a:pPr algn="ctr"/>
              <a:t>4</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10" name="Foliennummer"/>
          <p:cNvSpPr txBox="1">
            <a:spLocks/>
          </p:cNvSpPr>
          <p:nvPr/>
        </p:nvSpPr>
        <p:spPr>
          <a:xfrm>
            <a:off x="-6248594" y="12540816"/>
            <a:ext cx="67957" cy="14898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0" tIns="0" rIns="0" bIns="0" rtlCol="0" anchor="ctr"/>
          <a:lstStyle>
            <a:defPPr>
              <a:defRPr lang="en-US"/>
            </a:defPPr>
            <a:lvl1pPr marL="0" algn="l" defTabSz="1828800" rtl="0" eaLnBrk="1" latinLnBrk="0" hangingPunct="1">
              <a:defRPr sz="2800" kern="1200">
                <a:solidFill>
                  <a:srgbClr val="F79646"/>
                </a:solidFill>
                <a:latin typeface="Calibri"/>
                <a:ea typeface="Calibri"/>
                <a:cs typeface="Calibri"/>
                <a:sym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CB4B4D-7CA3-9044-876B-883B54F8677D}" type="slidenum">
              <a:rPr lang="en-IN" smtClean="0"/>
              <a:pPr/>
              <a:t>4</a:t>
            </a:fld>
            <a:endParaRPr lang="en-IN"/>
          </a:p>
        </p:txBody>
      </p:sp>
      <p:sp>
        <p:nvSpPr>
          <p:cNvPr id="11" name="(c) Shanthimalai Trust 2021"/>
          <p:cNvSpPr txBox="1"/>
          <p:nvPr/>
        </p:nvSpPr>
        <p:spPr>
          <a:xfrm rot="16200000">
            <a:off x="16649565" y="11521141"/>
            <a:ext cx="907498" cy="14619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algn="l" defTabSz="1828800">
              <a:defRPr sz="1900">
                <a:solidFill>
                  <a:srgbClr val="A7A7A7"/>
                </a:solidFill>
                <a:latin typeface="Calibri"/>
                <a:ea typeface="Calibri"/>
                <a:cs typeface="Calibri"/>
                <a:sym typeface="Calibri"/>
              </a:defRPr>
            </a:lvl1pPr>
          </a:lstStyle>
          <a:p>
            <a:r>
              <a:rPr>
                <a:solidFill>
                  <a:schemeClr val="bg1">
                    <a:lumMod val="85000"/>
                  </a:schemeClr>
                </a:solidFill>
              </a:rPr>
              <a:t>(c) </a:t>
            </a:r>
            <a:r>
              <a:rPr err="1">
                <a:solidFill>
                  <a:schemeClr val="bg1">
                    <a:lumMod val="85000"/>
                  </a:schemeClr>
                </a:solidFill>
              </a:rPr>
              <a:t>Shanthimalai</a:t>
            </a:r>
            <a:r>
              <a:rPr>
                <a:solidFill>
                  <a:schemeClr val="bg1">
                    <a:lumMod val="85000"/>
                  </a:schemeClr>
                </a:solidFill>
              </a:rPr>
              <a:t> Trust </a:t>
            </a:r>
            <a:r>
              <a:rPr lang="en-US">
                <a:solidFill>
                  <a:schemeClr val="bg1">
                    <a:lumMod val="85000"/>
                  </a:schemeClr>
                </a:solidFill>
              </a:rPr>
              <a:t>2023</a:t>
            </a:r>
            <a:endParaRPr>
              <a:solidFill>
                <a:schemeClr val="bg1">
                  <a:lumMod val="85000"/>
                </a:schemeClr>
              </a:solidFill>
            </a:endParaRPr>
          </a:p>
        </p:txBody>
      </p:sp>
      <p:sp>
        <p:nvSpPr>
          <p:cNvPr id="15" name="Footer Placeholder 3"/>
          <p:cNvSpPr>
            <a:spLocks noGrp="1"/>
          </p:cNvSpPr>
          <p:nvPr>
            <p:ph type="ftr" sz="quarter" idx="11"/>
          </p:nvPr>
        </p:nvSpPr>
        <p:spPr>
          <a:xfrm>
            <a:off x="4159959" y="6263325"/>
            <a:ext cx="4725143" cy="365125"/>
          </a:xfrm>
        </p:spPr>
        <p:txBody>
          <a:bodyPr/>
          <a:lstStyle/>
          <a:p>
            <a:r>
              <a:rPr lang="en-US" sz="1300" dirty="0">
                <a:solidFill>
                  <a:schemeClr val="tx1"/>
                </a:solidFill>
                <a:latin typeface="Franklin Gothic Book" panose="020B0503020102020204" pitchFamily="34" charset="0"/>
                <a:cs typeface="DokChampa" panose="020B0604020202020204" pitchFamily="34" charset="-34"/>
              </a:rPr>
              <a:t>Nature of Physical World &amp; Measurement – Hr. Sec.  First Year</a:t>
            </a:r>
          </a:p>
        </p:txBody>
      </p:sp>
      <p:cxnSp>
        <p:nvCxnSpPr>
          <p:cNvPr id="13" name="Straight Connector 12"/>
          <p:cNvCxnSpPr/>
          <p:nvPr/>
        </p:nvCxnSpPr>
        <p:spPr>
          <a:xfrm>
            <a:off x="6318739" y="273427"/>
            <a:ext cx="0" cy="5467844"/>
          </a:xfrm>
          <a:prstGeom prst="line">
            <a:avLst/>
          </a:prstGeom>
          <a:ln w="38100">
            <a:headEnd type="oval" w="med" len="med"/>
            <a:tailEnd type="oval" w="med" len="med"/>
          </a:ln>
        </p:spPr>
        <p:style>
          <a:lnRef idx="3">
            <a:schemeClr val="accent2"/>
          </a:lnRef>
          <a:fillRef idx="0">
            <a:schemeClr val="accent2"/>
          </a:fillRef>
          <a:effectRef idx="2">
            <a:schemeClr val="accent2"/>
          </a:effectRef>
          <a:fontRef idx="minor">
            <a:schemeClr val="tx1"/>
          </a:fontRef>
        </p:style>
      </p:cxnSp>
      <p:sp>
        <p:nvSpPr>
          <p:cNvPr id="12" name="Rectangle 11"/>
          <p:cNvSpPr/>
          <p:nvPr/>
        </p:nvSpPr>
        <p:spPr>
          <a:xfrm>
            <a:off x="219590" y="495000"/>
            <a:ext cx="4809610" cy="739001"/>
          </a:xfrm>
          <a:prstGeom prst="rect">
            <a:avLst/>
          </a:prstGeom>
          <a:solidFill>
            <a:srgbClr val="00B050"/>
          </a:solidFill>
        </p:spPr>
        <p:style>
          <a:lnRef idx="3">
            <a:schemeClr val="lt1"/>
          </a:lnRef>
          <a:fillRef idx="1">
            <a:schemeClr val="accent5"/>
          </a:fillRef>
          <a:effectRef idx="1">
            <a:schemeClr val="accent5"/>
          </a:effectRef>
          <a:fontRef idx="minor">
            <a:schemeClr val="lt1"/>
          </a:fontRef>
        </p:style>
        <p:txBody>
          <a:bodyPr rtlCol="0" anchor="ctr"/>
          <a:lstStyle/>
          <a:p>
            <a:r>
              <a:rPr lang="en-US" sz="2000" b="1" dirty="0">
                <a:latin typeface="Minion Pro"/>
              </a:rPr>
              <a:t>IMPERFECTIONS IN EXPERIMENTAL TECHNIQUE OR PROCEDURE</a:t>
            </a:r>
            <a:endParaRPr lang="en-IN" sz="2000" b="1" dirty="0">
              <a:solidFill>
                <a:schemeClr val="bg1"/>
              </a:solidFill>
              <a:latin typeface="Minion Pro"/>
              <a:ea typeface="Malgun Gothic" panose="020B0503020000020004" pitchFamily="34" charset="-127"/>
              <a:cs typeface="Arial" panose="020B0604020202020204" pitchFamily="34" charset="0"/>
            </a:endParaRPr>
          </a:p>
        </p:txBody>
      </p:sp>
      <p:sp>
        <p:nvSpPr>
          <p:cNvPr id="5" name="Rectangle 4"/>
          <p:cNvSpPr/>
          <p:nvPr/>
        </p:nvSpPr>
        <p:spPr>
          <a:xfrm>
            <a:off x="219590" y="1234001"/>
            <a:ext cx="5850134" cy="2805320"/>
          </a:xfrm>
          <a:prstGeom prst="rect">
            <a:avLst/>
          </a:prstGeom>
          <a:solidFill>
            <a:schemeClr val="accent4">
              <a:lumMod val="20000"/>
              <a:lumOff val="80000"/>
            </a:schemeClr>
          </a:solidFill>
        </p:spPr>
        <p:txBody>
          <a:bodyPr wrap="square">
            <a:spAutoFit/>
          </a:bodyPr>
          <a:lstStyle/>
          <a:p>
            <a:pPr algn="just">
              <a:lnSpc>
                <a:spcPct val="150000"/>
              </a:lnSpc>
            </a:pPr>
            <a:r>
              <a:rPr lang="en-US" sz="2000" dirty="0">
                <a:latin typeface="Minion Pro"/>
              </a:rPr>
              <a:t>These errors arise due to the limitations in the experimental arrangement. As an example, while </a:t>
            </a:r>
            <a:endParaRPr lang="en-IN" sz="2000" dirty="0">
              <a:latin typeface="Minion Pro"/>
            </a:endParaRPr>
          </a:p>
          <a:p>
            <a:pPr algn="just">
              <a:lnSpc>
                <a:spcPct val="150000"/>
              </a:lnSpc>
            </a:pPr>
            <a:r>
              <a:rPr lang="en-US" sz="2000" dirty="0">
                <a:latin typeface="Minion Pro"/>
              </a:rPr>
              <a:t>performing experiments with a calorimeter, if there is no proper insulation, there will be radiation losses. This results in errors and to overcome these, necessary correction has to be applied. </a:t>
            </a:r>
            <a:endParaRPr lang="en-IN" sz="2000" dirty="0">
              <a:latin typeface="Minion Pro"/>
            </a:endParaRPr>
          </a:p>
        </p:txBody>
      </p:sp>
      <p:sp>
        <p:nvSpPr>
          <p:cNvPr id="14" name="Rectangle 13"/>
          <p:cNvSpPr/>
          <p:nvPr/>
        </p:nvSpPr>
        <p:spPr>
          <a:xfrm>
            <a:off x="6567755" y="495000"/>
            <a:ext cx="2796962" cy="623388"/>
          </a:xfrm>
          <a:prstGeom prst="rect">
            <a:avLst/>
          </a:prstGeom>
          <a:solidFill>
            <a:srgbClr val="0070C0"/>
          </a:solidFill>
        </p:spPr>
        <p:style>
          <a:lnRef idx="3">
            <a:schemeClr val="lt1"/>
          </a:lnRef>
          <a:fillRef idx="1">
            <a:schemeClr val="accent5"/>
          </a:fillRef>
          <a:effectRef idx="1">
            <a:schemeClr val="accent5"/>
          </a:effectRef>
          <a:fontRef idx="minor">
            <a:schemeClr val="lt1"/>
          </a:fontRef>
        </p:style>
        <p:txBody>
          <a:bodyPr rtlCol="0" anchor="ctr"/>
          <a:lstStyle/>
          <a:p>
            <a:r>
              <a:rPr lang="en-US" sz="2000" b="1" dirty="0">
                <a:latin typeface="Minion Pro"/>
              </a:rPr>
              <a:t>PERSONAL ERRORS</a:t>
            </a:r>
            <a:endParaRPr lang="en-IN" sz="2000" b="1" dirty="0">
              <a:solidFill>
                <a:schemeClr val="bg1"/>
              </a:solidFill>
              <a:latin typeface="Minion Pro"/>
              <a:ea typeface="Malgun Gothic" panose="020B0503020000020004" pitchFamily="34" charset="-127"/>
              <a:cs typeface="Arial" panose="020B0604020202020204" pitchFamily="34" charset="0"/>
            </a:endParaRPr>
          </a:p>
        </p:txBody>
      </p:sp>
      <p:sp>
        <p:nvSpPr>
          <p:cNvPr id="7" name="Rectangle 6"/>
          <p:cNvSpPr/>
          <p:nvPr/>
        </p:nvSpPr>
        <p:spPr>
          <a:xfrm>
            <a:off x="6567755" y="1118388"/>
            <a:ext cx="5287914" cy="2350965"/>
          </a:xfrm>
          <a:prstGeom prst="rect">
            <a:avLst/>
          </a:prstGeom>
          <a:solidFill>
            <a:schemeClr val="accent2">
              <a:lumMod val="20000"/>
              <a:lumOff val="80000"/>
            </a:schemeClr>
          </a:solidFill>
        </p:spPr>
        <p:txBody>
          <a:bodyPr wrap="square">
            <a:spAutoFit/>
          </a:bodyPr>
          <a:lstStyle/>
          <a:p>
            <a:pPr algn="just">
              <a:lnSpc>
                <a:spcPct val="150000"/>
              </a:lnSpc>
            </a:pPr>
            <a:r>
              <a:rPr lang="en-US" sz="2000" dirty="0">
                <a:latin typeface="Minion Pro"/>
              </a:rPr>
              <a:t>These errors are due to individuals performing the experiment, may be due to incorrect initial setting up of the experiment or carelessness of the individual making the observation due to improper precautions. </a:t>
            </a:r>
            <a:endParaRPr lang="en-IN" sz="2000" dirty="0"/>
          </a:p>
        </p:txBody>
      </p:sp>
    </p:spTree>
    <p:extLst>
      <p:ext uri="{BB962C8B-B14F-4D97-AF65-F5344CB8AC3E}">
        <p14:creationId xmlns:p14="http://schemas.microsoft.com/office/powerpoint/2010/main" val="34030627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a:xfrm>
            <a:off x="645716" y="6231091"/>
            <a:ext cx="2188030" cy="365125"/>
          </a:xfrm>
        </p:spPr>
        <p:txBody>
          <a:bodyPr/>
          <a:lstStyle/>
          <a:p>
            <a:pPr algn="ctr"/>
            <a:fld id="{666C48D1-1668-4769-907C-4AC56F3A300D}" type="datetime2">
              <a:rPr lang="en-US" sz="1300" smtClean="0">
                <a:solidFill>
                  <a:schemeClr val="tx1"/>
                </a:solidFill>
                <a:latin typeface="Franklin Gothic Book" panose="020B0503020102020204" pitchFamily="34" charset="0"/>
                <a:cs typeface="DokChampa" panose="020B0604020202020204" pitchFamily="34" charset="-34"/>
              </a:rPr>
              <a:pPr algn="ctr"/>
              <a:t>Wednesday, July 19, 2023</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8" name="Slide Number Placeholder 4"/>
          <p:cNvSpPr>
            <a:spLocks noGrp="1"/>
          </p:cNvSpPr>
          <p:nvPr>
            <p:ph type="sldNum" sz="quarter" idx="12"/>
          </p:nvPr>
        </p:nvSpPr>
        <p:spPr>
          <a:xfrm>
            <a:off x="11247674" y="6231228"/>
            <a:ext cx="381000" cy="365125"/>
          </a:xfrm>
        </p:spPr>
        <p:txBody>
          <a:bodyPr/>
          <a:lstStyle/>
          <a:p>
            <a:pPr algn="ctr"/>
            <a:fld id="{1BA5C648-9462-49B2-929D-75BECDF1A3B1}" type="slidenum">
              <a:rPr lang="en-US" sz="1300" smtClean="0">
                <a:solidFill>
                  <a:schemeClr val="tx1"/>
                </a:solidFill>
                <a:latin typeface="Franklin Gothic Book" panose="020B0503020102020204" pitchFamily="34" charset="0"/>
                <a:cs typeface="DokChampa" panose="020B0604020202020204" pitchFamily="34" charset="-34"/>
              </a:rPr>
              <a:pPr algn="ctr"/>
              <a:t>5</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10" name="Foliennummer"/>
          <p:cNvSpPr txBox="1">
            <a:spLocks/>
          </p:cNvSpPr>
          <p:nvPr/>
        </p:nvSpPr>
        <p:spPr>
          <a:xfrm>
            <a:off x="-6248594" y="12540816"/>
            <a:ext cx="67957" cy="14898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0" tIns="0" rIns="0" bIns="0" rtlCol="0" anchor="ctr"/>
          <a:lstStyle>
            <a:defPPr>
              <a:defRPr lang="en-US"/>
            </a:defPPr>
            <a:lvl1pPr marL="0" algn="l" defTabSz="1828800" rtl="0" eaLnBrk="1" latinLnBrk="0" hangingPunct="1">
              <a:defRPr sz="2800" kern="1200">
                <a:solidFill>
                  <a:srgbClr val="F79646"/>
                </a:solidFill>
                <a:latin typeface="Calibri"/>
                <a:ea typeface="Calibri"/>
                <a:cs typeface="Calibri"/>
                <a:sym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CB4B4D-7CA3-9044-876B-883B54F8677D}" type="slidenum">
              <a:rPr lang="en-IN" smtClean="0"/>
              <a:pPr/>
              <a:t>5</a:t>
            </a:fld>
            <a:endParaRPr lang="en-IN"/>
          </a:p>
        </p:txBody>
      </p:sp>
      <p:sp>
        <p:nvSpPr>
          <p:cNvPr id="11" name="(c) Shanthimalai Trust 2021"/>
          <p:cNvSpPr txBox="1"/>
          <p:nvPr/>
        </p:nvSpPr>
        <p:spPr>
          <a:xfrm rot="16200000">
            <a:off x="16649565" y="11521141"/>
            <a:ext cx="907498" cy="14619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algn="l" defTabSz="1828800">
              <a:defRPr sz="1900">
                <a:solidFill>
                  <a:srgbClr val="A7A7A7"/>
                </a:solidFill>
                <a:latin typeface="Calibri"/>
                <a:ea typeface="Calibri"/>
                <a:cs typeface="Calibri"/>
                <a:sym typeface="Calibri"/>
              </a:defRPr>
            </a:lvl1pPr>
          </a:lstStyle>
          <a:p>
            <a:r>
              <a:rPr>
                <a:solidFill>
                  <a:schemeClr val="bg1">
                    <a:lumMod val="85000"/>
                  </a:schemeClr>
                </a:solidFill>
              </a:rPr>
              <a:t>(c) </a:t>
            </a:r>
            <a:r>
              <a:rPr err="1">
                <a:solidFill>
                  <a:schemeClr val="bg1">
                    <a:lumMod val="85000"/>
                  </a:schemeClr>
                </a:solidFill>
              </a:rPr>
              <a:t>Shanthimalai</a:t>
            </a:r>
            <a:r>
              <a:rPr>
                <a:solidFill>
                  <a:schemeClr val="bg1">
                    <a:lumMod val="85000"/>
                  </a:schemeClr>
                </a:solidFill>
              </a:rPr>
              <a:t> Trust </a:t>
            </a:r>
            <a:r>
              <a:rPr lang="en-US">
                <a:solidFill>
                  <a:schemeClr val="bg1">
                    <a:lumMod val="85000"/>
                  </a:schemeClr>
                </a:solidFill>
              </a:rPr>
              <a:t>2023</a:t>
            </a:r>
            <a:endParaRPr>
              <a:solidFill>
                <a:schemeClr val="bg1">
                  <a:lumMod val="85000"/>
                </a:schemeClr>
              </a:solidFill>
            </a:endParaRPr>
          </a:p>
        </p:txBody>
      </p:sp>
      <p:sp>
        <p:nvSpPr>
          <p:cNvPr id="15" name="Footer Placeholder 3"/>
          <p:cNvSpPr>
            <a:spLocks noGrp="1"/>
          </p:cNvSpPr>
          <p:nvPr>
            <p:ph type="ftr" sz="quarter" idx="11"/>
          </p:nvPr>
        </p:nvSpPr>
        <p:spPr>
          <a:xfrm>
            <a:off x="4159959" y="6263325"/>
            <a:ext cx="4725143" cy="365125"/>
          </a:xfrm>
        </p:spPr>
        <p:txBody>
          <a:bodyPr/>
          <a:lstStyle/>
          <a:p>
            <a:r>
              <a:rPr lang="en-US" sz="1300" dirty="0">
                <a:solidFill>
                  <a:schemeClr val="tx1"/>
                </a:solidFill>
                <a:latin typeface="Franklin Gothic Book" panose="020B0503020102020204" pitchFamily="34" charset="0"/>
                <a:cs typeface="DokChampa" panose="020B0604020202020204" pitchFamily="34" charset="-34"/>
              </a:rPr>
              <a:t>Nature of Physical World &amp; Measurement – Hr. Sec.  First Year</a:t>
            </a:r>
          </a:p>
        </p:txBody>
      </p:sp>
      <p:cxnSp>
        <p:nvCxnSpPr>
          <p:cNvPr id="13" name="Straight Connector 12"/>
          <p:cNvCxnSpPr/>
          <p:nvPr/>
        </p:nvCxnSpPr>
        <p:spPr>
          <a:xfrm>
            <a:off x="6318739" y="273427"/>
            <a:ext cx="0" cy="5467844"/>
          </a:xfrm>
          <a:prstGeom prst="line">
            <a:avLst/>
          </a:prstGeom>
          <a:ln w="38100">
            <a:headEnd type="oval" w="med" len="med"/>
            <a:tailEnd type="oval" w="med" len="med"/>
          </a:ln>
        </p:spPr>
        <p:style>
          <a:lnRef idx="3">
            <a:schemeClr val="accent2"/>
          </a:lnRef>
          <a:fillRef idx="0">
            <a:schemeClr val="accent2"/>
          </a:fillRef>
          <a:effectRef idx="2">
            <a:schemeClr val="accent2"/>
          </a:effectRef>
          <a:fontRef idx="minor">
            <a:schemeClr val="tx1"/>
          </a:fontRef>
        </p:style>
      </p:cxnSp>
      <p:sp>
        <p:nvSpPr>
          <p:cNvPr id="9" name="Rectangle 8"/>
          <p:cNvSpPr/>
          <p:nvPr/>
        </p:nvSpPr>
        <p:spPr>
          <a:xfrm>
            <a:off x="466499" y="273427"/>
            <a:ext cx="4941073" cy="623388"/>
          </a:xfrm>
          <a:prstGeom prst="rect">
            <a:avLst/>
          </a:prstGeom>
          <a:solidFill>
            <a:srgbClr val="0070C0"/>
          </a:solidFill>
        </p:spPr>
        <p:style>
          <a:lnRef idx="3">
            <a:schemeClr val="lt1"/>
          </a:lnRef>
          <a:fillRef idx="1">
            <a:schemeClr val="accent5"/>
          </a:fillRef>
          <a:effectRef idx="1">
            <a:schemeClr val="accent5"/>
          </a:effectRef>
          <a:fontRef idx="minor">
            <a:schemeClr val="lt1"/>
          </a:fontRef>
        </p:style>
        <p:txBody>
          <a:bodyPr rtlCol="0" anchor="ctr"/>
          <a:lstStyle/>
          <a:p>
            <a:r>
              <a:rPr lang="en-US" sz="2000" b="1" dirty="0">
                <a:latin typeface="Minion Pro"/>
              </a:rPr>
              <a:t>ERRORS DUE TO EXTERNAL CAUSES</a:t>
            </a:r>
            <a:endParaRPr lang="en-IN" sz="2000" b="1" dirty="0">
              <a:solidFill>
                <a:schemeClr val="bg1"/>
              </a:solidFill>
              <a:latin typeface="Minion Pro"/>
              <a:ea typeface="Malgun Gothic" panose="020B0503020000020004" pitchFamily="34" charset="-127"/>
              <a:cs typeface="Arial" panose="020B0604020202020204" pitchFamily="34" charset="0"/>
            </a:endParaRPr>
          </a:p>
        </p:txBody>
      </p:sp>
      <p:sp>
        <p:nvSpPr>
          <p:cNvPr id="2" name="Rectangle 1"/>
          <p:cNvSpPr/>
          <p:nvPr/>
        </p:nvSpPr>
        <p:spPr>
          <a:xfrm>
            <a:off x="466499" y="994746"/>
            <a:ext cx="5618991" cy="2350965"/>
          </a:xfrm>
          <a:prstGeom prst="rect">
            <a:avLst/>
          </a:prstGeom>
        </p:spPr>
        <p:txBody>
          <a:bodyPr wrap="square">
            <a:spAutoFit/>
          </a:bodyPr>
          <a:lstStyle/>
          <a:p>
            <a:pPr algn="just">
              <a:lnSpc>
                <a:spcPct val="150000"/>
              </a:lnSpc>
            </a:pPr>
            <a:r>
              <a:rPr lang="en-US" sz="2000" dirty="0">
                <a:latin typeface="Minion Pro"/>
              </a:rPr>
              <a:t>The change in the external conditions during an experiment can cause error in measurement. For example, changes in temperature, humidity, or pressure during measurements may affect the result of the measurement </a:t>
            </a:r>
            <a:endParaRPr lang="en-IN" sz="2000" dirty="0"/>
          </a:p>
        </p:txBody>
      </p:sp>
      <p:sp>
        <p:nvSpPr>
          <p:cNvPr id="12" name="Rectangle 11"/>
          <p:cNvSpPr/>
          <p:nvPr/>
        </p:nvSpPr>
        <p:spPr>
          <a:xfrm>
            <a:off x="6551989" y="273427"/>
            <a:ext cx="3080742" cy="623388"/>
          </a:xfrm>
          <a:prstGeom prst="rect">
            <a:avLst/>
          </a:prstGeom>
          <a:solidFill>
            <a:schemeClr val="accent2">
              <a:lumMod val="50000"/>
            </a:schemeClr>
          </a:solidFill>
        </p:spPr>
        <p:style>
          <a:lnRef idx="3">
            <a:schemeClr val="lt1"/>
          </a:lnRef>
          <a:fillRef idx="1">
            <a:schemeClr val="accent5"/>
          </a:fillRef>
          <a:effectRef idx="1">
            <a:schemeClr val="accent5"/>
          </a:effectRef>
          <a:fontRef idx="minor">
            <a:schemeClr val="lt1"/>
          </a:fontRef>
        </p:style>
        <p:txBody>
          <a:bodyPr rtlCol="0" anchor="ctr"/>
          <a:lstStyle/>
          <a:p>
            <a:r>
              <a:rPr lang="en-US" sz="2000" b="1" dirty="0">
                <a:latin typeface="Minion Pro"/>
              </a:rPr>
              <a:t>LEAST COUNT ERROR</a:t>
            </a:r>
            <a:endParaRPr lang="en-IN" sz="2000" b="1" dirty="0">
              <a:solidFill>
                <a:schemeClr val="bg1"/>
              </a:solidFill>
              <a:latin typeface="Minion Pro"/>
              <a:ea typeface="Malgun Gothic" panose="020B0503020000020004" pitchFamily="34" charset="-127"/>
              <a:cs typeface="Arial" panose="020B0604020202020204" pitchFamily="34" charset="0"/>
            </a:endParaRPr>
          </a:p>
        </p:txBody>
      </p:sp>
      <p:sp>
        <p:nvSpPr>
          <p:cNvPr id="3" name="Rectangle 2"/>
          <p:cNvSpPr/>
          <p:nvPr/>
        </p:nvSpPr>
        <p:spPr>
          <a:xfrm>
            <a:off x="6551989" y="1006801"/>
            <a:ext cx="5240618" cy="3268972"/>
          </a:xfrm>
          <a:prstGeom prst="rect">
            <a:avLst/>
          </a:prstGeom>
        </p:spPr>
        <p:txBody>
          <a:bodyPr wrap="square">
            <a:spAutoFit/>
          </a:bodyPr>
          <a:lstStyle/>
          <a:p>
            <a:pPr algn="just">
              <a:lnSpc>
                <a:spcPct val="150000"/>
              </a:lnSpc>
            </a:pPr>
            <a:r>
              <a:rPr lang="en-US" sz="2000" dirty="0">
                <a:latin typeface="Minion Pro"/>
              </a:rPr>
              <a:t>Least count is the smallest value that can be measured by the measuring instrument, and the error due to this measurement is least count error. The instrument’s resolution hence is the cause of this error. Least count error can be reduced by using a high precision instrument for the measurement</a:t>
            </a:r>
            <a:r>
              <a:rPr lang="en-US" dirty="0">
                <a:latin typeface="Minion Pro"/>
              </a:rPr>
              <a:t>. </a:t>
            </a:r>
            <a:endParaRPr lang="en-IN" dirty="0"/>
          </a:p>
        </p:txBody>
      </p:sp>
    </p:spTree>
    <p:extLst>
      <p:ext uri="{BB962C8B-B14F-4D97-AF65-F5344CB8AC3E}">
        <p14:creationId xmlns:p14="http://schemas.microsoft.com/office/powerpoint/2010/main" val="7749101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a:xfrm>
            <a:off x="645716" y="6231091"/>
            <a:ext cx="2188030" cy="365125"/>
          </a:xfrm>
        </p:spPr>
        <p:txBody>
          <a:bodyPr/>
          <a:lstStyle/>
          <a:p>
            <a:pPr algn="ctr"/>
            <a:fld id="{666C48D1-1668-4769-907C-4AC56F3A300D}" type="datetime2">
              <a:rPr lang="en-US" sz="1300" smtClean="0">
                <a:solidFill>
                  <a:schemeClr val="tx1"/>
                </a:solidFill>
                <a:latin typeface="Franklin Gothic Book" panose="020B0503020102020204" pitchFamily="34" charset="0"/>
                <a:cs typeface="DokChampa" panose="020B0604020202020204" pitchFamily="34" charset="-34"/>
              </a:rPr>
              <a:pPr algn="ctr"/>
              <a:t>Wednesday, July 19, 2023</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8" name="Slide Number Placeholder 4"/>
          <p:cNvSpPr>
            <a:spLocks noGrp="1"/>
          </p:cNvSpPr>
          <p:nvPr>
            <p:ph type="sldNum" sz="quarter" idx="12"/>
          </p:nvPr>
        </p:nvSpPr>
        <p:spPr>
          <a:xfrm>
            <a:off x="11247674" y="6231228"/>
            <a:ext cx="381000" cy="365125"/>
          </a:xfrm>
        </p:spPr>
        <p:txBody>
          <a:bodyPr/>
          <a:lstStyle/>
          <a:p>
            <a:pPr algn="ctr"/>
            <a:fld id="{1BA5C648-9462-49B2-929D-75BECDF1A3B1}" type="slidenum">
              <a:rPr lang="en-US" sz="1300" smtClean="0">
                <a:solidFill>
                  <a:schemeClr val="tx1"/>
                </a:solidFill>
                <a:latin typeface="Franklin Gothic Book" panose="020B0503020102020204" pitchFamily="34" charset="0"/>
                <a:cs typeface="DokChampa" panose="020B0604020202020204" pitchFamily="34" charset="-34"/>
              </a:rPr>
              <a:pPr algn="ctr"/>
              <a:t>6</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10" name="Foliennummer"/>
          <p:cNvSpPr txBox="1">
            <a:spLocks/>
          </p:cNvSpPr>
          <p:nvPr/>
        </p:nvSpPr>
        <p:spPr>
          <a:xfrm>
            <a:off x="-6248594" y="12540816"/>
            <a:ext cx="67957" cy="14898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0" tIns="0" rIns="0" bIns="0" rtlCol="0" anchor="ctr"/>
          <a:lstStyle>
            <a:defPPr>
              <a:defRPr lang="en-US"/>
            </a:defPPr>
            <a:lvl1pPr marL="0" algn="l" defTabSz="1828800" rtl="0" eaLnBrk="1" latinLnBrk="0" hangingPunct="1">
              <a:defRPr sz="2800" kern="1200">
                <a:solidFill>
                  <a:srgbClr val="F79646"/>
                </a:solidFill>
                <a:latin typeface="Calibri"/>
                <a:ea typeface="Calibri"/>
                <a:cs typeface="Calibri"/>
                <a:sym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CB4B4D-7CA3-9044-876B-883B54F8677D}" type="slidenum">
              <a:rPr lang="en-IN" smtClean="0"/>
              <a:pPr/>
              <a:t>6</a:t>
            </a:fld>
            <a:endParaRPr lang="en-IN"/>
          </a:p>
        </p:txBody>
      </p:sp>
      <p:sp>
        <p:nvSpPr>
          <p:cNvPr id="11" name="(c) Shanthimalai Trust 2021"/>
          <p:cNvSpPr txBox="1"/>
          <p:nvPr/>
        </p:nvSpPr>
        <p:spPr>
          <a:xfrm rot="16200000">
            <a:off x="16649565" y="11521141"/>
            <a:ext cx="907498" cy="14619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algn="l" defTabSz="1828800">
              <a:defRPr sz="1900">
                <a:solidFill>
                  <a:srgbClr val="A7A7A7"/>
                </a:solidFill>
                <a:latin typeface="Calibri"/>
                <a:ea typeface="Calibri"/>
                <a:cs typeface="Calibri"/>
                <a:sym typeface="Calibri"/>
              </a:defRPr>
            </a:lvl1pPr>
          </a:lstStyle>
          <a:p>
            <a:r>
              <a:rPr>
                <a:solidFill>
                  <a:schemeClr val="bg1">
                    <a:lumMod val="85000"/>
                  </a:schemeClr>
                </a:solidFill>
              </a:rPr>
              <a:t>(c) </a:t>
            </a:r>
            <a:r>
              <a:rPr err="1">
                <a:solidFill>
                  <a:schemeClr val="bg1">
                    <a:lumMod val="85000"/>
                  </a:schemeClr>
                </a:solidFill>
              </a:rPr>
              <a:t>Shanthimalai</a:t>
            </a:r>
            <a:r>
              <a:rPr>
                <a:solidFill>
                  <a:schemeClr val="bg1">
                    <a:lumMod val="85000"/>
                  </a:schemeClr>
                </a:solidFill>
              </a:rPr>
              <a:t> Trust </a:t>
            </a:r>
            <a:r>
              <a:rPr lang="en-US">
                <a:solidFill>
                  <a:schemeClr val="bg1">
                    <a:lumMod val="85000"/>
                  </a:schemeClr>
                </a:solidFill>
              </a:rPr>
              <a:t>2023</a:t>
            </a:r>
            <a:endParaRPr>
              <a:solidFill>
                <a:schemeClr val="bg1">
                  <a:lumMod val="85000"/>
                </a:schemeClr>
              </a:solidFill>
            </a:endParaRPr>
          </a:p>
        </p:txBody>
      </p:sp>
      <p:sp>
        <p:nvSpPr>
          <p:cNvPr id="15" name="Footer Placeholder 3"/>
          <p:cNvSpPr>
            <a:spLocks noGrp="1"/>
          </p:cNvSpPr>
          <p:nvPr>
            <p:ph type="ftr" sz="quarter" idx="11"/>
          </p:nvPr>
        </p:nvSpPr>
        <p:spPr>
          <a:xfrm>
            <a:off x="4159959" y="6263325"/>
            <a:ext cx="4725143" cy="365125"/>
          </a:xfrm>
        </p:spPr>
        <p:txBody>
          <a:bodyPr/>
          <a:lstStyle/>
          <a:p>
            <a:r>
              <a:rPr lang="en-US" sz="1300" dirty="0">
                <a:solidFill>
                  <a:schemeClr val="tx1"/>
                </a:solidFill>
                <a:latin typeface="Franklin Gothic Book" panose="020B0503020102020204" pitchFamily="34" charset="0"/>
                <a:cs typeface="DokChampa" panose="020B0604020202020204" pitchFamily="34" charset="-34"/>
              </a:rPr>
              <a:t>Nature of Physical World &amp; Measurement – Hr. Sec.  First Year</a:t>
            </a:r>
          </a:p>
        </p:txBody>
      </p:sp>
      <p:cxnSp>
        <p:nvCxnSpPr>
          <p:cNvPr id="13" name="Straight Connector 12"/>
          <p:cNvCxnSpPr/>
          <p:nvPr/>
        </p:nvCxnSpPr>
        <p:spPr>
          <a:xfrm>
            <a:off x="6318739" y="273427"/>
            <a:ext cx="0" cy="5467844"/>
          </a:xfrm>
          <a:prstGeom prst="line">
            <a:avLst/>
          </a:prstGeom>
          <a:ln w="38100">
            <a:headEnd type="oval" w="med" len="med"/>
            <a:tailEnd type="oval" w="med" len="med"/>
          </a:ln>
        </p:spPr>
        <p:style>
          <a:lnRef idx="3">
            <a:schemeClr val="accent2"/>
          </a:lnRef>
          <a:fillRef idx="0">
            <a:schemeClr val="accent2"/>
          </a:fillRef>
          <a:effectRef idx="2">
            <a:schemeClr val="accent2"/>
          </a:effectRef>
          <a:fontRef idx="minor">
            <a:schemeClr val="tx1"/>
          </a:fontRef>
        </p:style>
      </p:cxnSp>
      <p:sp>
        <p:nvSpPr>
          <p:cNvPr id="2" name="Rectangle 1"/>
          <p:cNvSpPr/>
          <p:nvPr/>
        </p:nvSpPr>
        <p:spPr>
          <a:xfrm>
            <a:off x="283780" y="117693"/>
            <a:ext cx="5801710" cy="6740307"/>
          </a:xfrm>
          <a:prstGeom prst="rect">
            <a:avLst/>
          </a:prstGeom>
        </p:spPr>
        <p:txBody>
          <a:bodyPr wrap="square">
            <a:spAutoFit/>
          </a:bodyPr>
          <a:lstStyle/>
          <a:p>
            <a:pPr marL="914400" indent="-914400" algn="just">
              <a:tabLst>
                <a:tab pos="361950" algn="l"/>
              </a:tabLst>
            </a:pPr>
            <a:r>
              <a:rPr lang="en-US" sz="2000" b="1" dirty="0">
                <a:solidFill>
                  <a:schemeClr val="accent2"/>
                </a:solidFill>
                <a:latin typeface="Minion Pro"/>
                <a:ea typeface="Calibri" panose="020F0502020204030204" pitchFamily="34" charset="0"/>
                <a:cs typeface="Times New Roman" panose="02020603050405020304" pitchFamily="18" charset="0"/>
              </a:rPr>
              <a:t>Random errors:</a:t>
            </a:r>
            <a:endParaRPr lang="en-IN" sz="2000" dirty="0">
              <a:solidFill>
                <a:schemeClr val="accent2"/>
              </a:solidFill>
              <a:latin typeface="Minion Pro"/>
            </a:endParaRPr>
          </a:p>
          <a:p>
            <a:pPr marL="361950" indent="-361950" algn="just">
              <a:lnSpc>
                <a:spcPct val="150000"/>
              </a:lnSpc>
              <a:spcAft>
                <a:spcPts val="1000"/>
              </a:spcAft>
              <a:tabLst>
                <a:tab pos="361950" algn="l"/>
              </a:tabLst>
            </a:pPr>
            <a:r>
              <a:rPr lang="en-US" sz="2000" dirty="0">
                <a:latin typeface="Minion Pro"/>
                <a:ea typeface="Calibri" panose="020F0502020204030204" pitchFamily="34" charset="0"/>
                <a:cs typeface="Times New Roman" panose="02020603050405020304" pitchFamily="18" charset="0"/>
              </a:rPr>
              <a:t>1.	Random errors may arise due to </a:t>
            </a:r>
            <a:r>
              <a:rPr lang="en-US" sz="2000" b="1" dirty="0">
                <a:solidFill>
                  <a:schemeClr val="accent2"/>
                </a:solidFill>
                <a:latin typeface="Minion Pro"/>
                <a:ea typeface="Calibri" panose="020F0502020204030204" pitchFamily="34" charset="0"/>
                <a:cs typeface="Times New Roman" panose="02020603050405020304" pitchFamily="18" charset="0"/>
              </a:rPr>
              <a:t>random and unpredictable variations</a:t>
            </a:r>
            <a:r>
              <a:rPr lang="en-US" sz="2000" dirty="0">
                <a:latin typeface="Minion Pro"/>
                <a:ea typeface="Calibri" panose="020F0502020204030204" pitchFamily="34" charset="0"/>
                <a:cs typeface="Times New Roman" panose="02020603050405020304" pitchFamily="18" charset="0"/>
              </a:rPr>
              <a:t> in experimental conditions like pressure, temperature, voltage supply etc.</a:t>
            </a:r>
            <a:endParaRPr lang="en-IN" sz="2000" dirty="0">
              <a:latin typeface="Minion Pro"/>
            </a:endParaRPr>
          </a:p>
          <a:p>
            <a:pPr marL="361950" indent="-361950" algn="just">
              <a:lnSpc>
                <a:spcPct val="150000"/>
              </a:lnSpc>
              <a:spcAft>
                <a:spcPts val="1000"/>
              </a:spcAft>
              <a:tabLst>
                <a:tab pos="361950" algn="l"/>
              </a:tabLst>
            </a:pPr>
            <a:r>
              <a:rPr lang="en-US" sz="2000" dirty="0">
                <a:latin typeface="Minion Pro"/>
                <a:ea typeface="Calibri" panose="020F0502020204030204" pitchFamily="34" charset="0"/>
                <a:cs typeface="Times New Roman" panose="02020603050405020304" pitchFamily="18" charset="0"/>
              </a:rPr>
              <a:t>2.	Errors may also be due to </a:t>
            </a:r>
            <a:r>
              <a:rPr lang="en-US" sz="2000" b="1" dirty="0">
                <a:solidFill>
                  <a:schemeClr val="accent2"/>
                </a:solidFill>
                <a:latin typeface="Minion Pro"/>
                <a:ea typeface="Calibri" panose="020F0502020204030204" pitchFamily="34" charset="0"/>
                <a:cs typeface="Times New Roman" panose="02020603050405020304" pitchFamily="18" charset="0"/>
              </a:rPr>
              <a:t>personal errors</a:t>
            </a:r>
            <a:r>
              <a:rPr lang="en-US" sz="2000" dirty="0">
                <a:solidFill>
                  <a:schemeClr val="accent2"/>
                </a:solidFill>
                <a:latin typeface="Minion Pro"/>
                <a:ea typeface="Calibri" panose="020F0502020204030204" pitchFamily="34" charset="0"/>
                <a:cs typeface="Times New Roman" panose="02020603050405020304" pitchFamily="18" charset="0"/>
              </a:rPr>
              <a:t> </a:t>
            </a:r>
            <a:r>
              <a:rPr lang="en-US" sz="2000" dirty="0">
                <a:latin typeface="Minion Pro"/>
                <a:ea typeface="Calibri" panose="020F0502020204030204" pitchFamily="34" charset="0"/>
                <a:cs typeface="Times New Roman" panose="02020603050405020304" pitchFamily="18" charset="0"/>
              </a:rPr>
              <a:t>by the observer who performs the experiment. Random errors are sometimes called </a:t>
            </a:r>
            <a:r>
              <a:rPr lang="en-US" sz="2000" b="1" dirty="0">
                <a:solidFill>
                  <a:schemeClr val="accent2"/>
                </a:solidFill>
                <a:latin typeface="Minion Pro"/>
                <a:ea typeface="Calibri" panose="020F0502020204030204" pitchFamily="34" charset="0"/>
                <a:cs typeface="Times New Roman" panose="02020603050405020304" pitchFamily="18" charset="0"/>
              </a:rPr>
              <a:t>“chance error”</a:t>
            </a:r>
            <a:endParaRPr lang="en-IN" sz="2000" dirty="0">
              <a:solidFill>
                <a:schemeClr val="accent2"/>
              </a:solidFill>
              <a:latin typeface="Minion Pro"/>
            </a:endParaRPr>
          </a:p>
          <a:p>
            <a:pPr marL="441325" indent="-441325" algn="just">
              <a:lnSpc>
                <a:spcPct val="150000"/>
              </a:lnSpc>
              <a:spcAft>
                <a:spcPts val="1000"/>
              </a:spcAft>
              <a:tabLst>
                <a:tab pos="361950" algn="l"/>
              </a:tabLst>
            </a:pPr>
            <a:r>
              <a:rPr lang="en-US" sz="2000" dirty="0">
                <a:latin typeface="Minion Pro"/>
                <a:ea typeface="Calibri" panose="020F0502020204030204" pitchFamily="34" charset="0"/>
                <a:cs typeface="Times New Roman" panose="02020603050405020304" pitchFamily="18" charset="0"/>
              </a:rPr>
              <a:t>3.	It can be minimized by </a:t>
            </a:r>
            <a:r>
              <a:rPr lang="en-US" sz="2000" b="1" dirty="0">
                <a:solidFill>
                  <a:schemeClr val="accent2"/>
                </a:solidFill>
                <a:latin typeface="Minion Pro"/>
                <a:ea typeface="Calibri" panose="020F0502020204030204" pitchFamily="34" charset="0"/>
                <a:cs typeface="Times New Roman" panose="02020603050405020304" pitchFamily="18" charset="0"/>
              </a:rPr>
              <a:t>repeating the observations a large number of measurements</a:t>
            </a:r>
            <a:r>
              <a:rPr lang="en-US" sz="2000" dirty="0">
                <a:latin typeface="Minion Pro"/>
                <a:ea typeface="Calibri" panose="020F0502020204030204" pitchFamily="34" charset="0"/>
                <a:cs typeface="Times New Roman" panose="02020603050405020304" pitchFamily="18" charset="0"/>
              </a:rPr>
              <a:t> are made and then the arithmetic mean is taken.</a:t>
            </a:r>
            <a:endParaRPr lang="en-IN" sz="2000" dirty="0">
              <a:latin typeface="Minion Pro"/>
            </a:endParaRPr>
          </a:p>
          <a:p>
            <a:pPr marL="457200" indent="457200" algn="just">
              <a:lnSpc>
                <a:spcPct val="150000"/>
              </a:lnSpc>
            </a:pPr>
            <a:r>
              <a:rPr lang="en-US" b="1" dirty="0">
                <a:latin typeface="Franklin Gothic Book" panose="020B0503020102020204" pitchFamily="34" charset="0"/>
                <a:ea typeface="Calibri" panose="020F0502020204030204" pitchFamily="34" charset="0"/>
                <a:cs typeface="Times New Roman" panose="02020603050405020304" pitchFamily="18" charset="0"/>
              </a:rPr>
              <a:t> </a:t>
            </a:r>
            <a:endParaRPr lang="en-IN" dirty="0">
              <a:effectLst/>
            </a:endParaRPr>
          </a:p>
        </p:txBody>
      </p:sp>
      <p:sp>
        <p:nvSpPr>
          <p:cNvPr id="3" name="Rectangle 2"/>
          <p:cNvSpPr/>
          <p:nvPr/>
        </p:nvSpPr>
        <p:spPr>
          <a:xfrm>
            <a:off x="6551989" y="97868"/>
            <a:ext cx="5350978" cy="6185283"/>
          </a:xfrm>
          <a:prstGeom prst="rect">
            <a:avLst/>
          </a:prstGeom>
        </p:spPr>
        <p:txBody>
          <a:bodyPr wrap="square">
            <a:spAutoFit/>
          </a:bodyPr>
          <a:lstStyle/>
          <a:p>
            <a:pPr algn="just">
              <a:lnSpc>
                <a:spcPct val="150000"/>
              </a:lnSpc>
            </a:pPr>
            <a:r>
              <a:rPr lang="en-IN" sz="1900" b="1" dirty="0">
                <a:latin typeface="Minion Pro"/>
              </a:rPr>
              <a:t>Gross Error </a:t>
            </a:r>
            <a:endParaRPr lang="en-IN" sz="1900" dirty="0">
              <a:latin typeface="Minion Pro"/>
            </a:endParaRPr>
          </a:p>
          <a:p>
            <a:pPr algn="just">
              <a:lnSpc>
                <a:spcPct val="150000"/>
              </a:lnSpc>
            </a:pPr>
            <a:r>
              <a:rPr lang="en-US" sz="1900" dirty="0">
                <a:latin typeface="Minion Pro"/>
              </a:rPr>
              <a:t>The error caused due to the </a:t>
            </a:r>
            <a:r>
              <a:rPr lang="en-US" sz="1900" dirty="0">
                <a:solidFill>
                  <a:schemeClr val="accent2"/>
                </a:solidFill>
                <a:latin typeface="Minion Pro"/>
              </a:rPr>
              <a:t>shear carelessness of an observer </a:t>
            </a:r>
            <a:r>
              <a:rPr lang="en-US" sz="1900" dirty="0">
                <a:latin typeface="Minion Pro"/>
              </a:rPr>
              <a:t>is called gross error. </a:t>
            </a:r>
          </a:p>
          <a:p>
            <a:pPr algn="just">
              <a:lnSpc>
                <a:spcPct val="150000"/>
              </a:lnSpc>
            </a:pPr>
            <a:r>
              <a:rPr lang="en-IN" sz="1900" dirty="0">
                <a:latin typeface="Minion Pro"/>
              </a:rPr>
              <a:t>For example </a:t>
            </a:r>
          </a:p>
          <a:p>
            <a:pPr algn="just">
              <a:lnSpc>
                <a:spcPct val="150000"/>
              </a:lnSpc>
            </a:pPr>
            <a:r>
              <a:rPr lang="en-US" sz="1900" dirty="0">
                <a:latin typeface="Minion Pro"/>
              </a:rPr>
              <a:t>(</a:t>
            </a:r>
            <a:r>
              <a:rPr lang="en-US" sz="1900" dirty="0" err="1">
                <a:latin typeface="Minion Pro"/>
              </a:rPr>
              <a:t>i</a:t>
            </a:r>
            <a:r>
              <a:rPr lang="en-US" sz="1900" dirty="0">
                <a:latin typeface="Minion Pro"/>
              </a:rPr>
              <a:t>) Reading an instrument </a:t>
            </a:r>
            <a:r>
              <a:rPr lang="en-US" sz="1900" dirty="0">
                <a:solidFill>
                  <a:srgbClr val="00B0F0"/>
                </a:solidFill>
                <a:latin typeface="Minion Pro"/>
              </a:rPr>
              <a:t>without setting it properly. </a:t>
            </a:r>
          </a:p>
          <a:p>
            <a:pPr algn="just">
              <a:lnSpc>
                <a:spcPct val="150000"/>
              </a:lnSpc>
            </a:pPr>
            <a:r>
              <a:rPr lang="en-US" sz="1900" dirty="0">
                <a:latin typeface="Minion Pro"/>
              </a:rPr>
              <a:t>(ii) Taking observations in a </a:t>
            </a:r>
            <a:r>
              <a:rPr lang="en-US" sz="1900" dirty="0">
                <a:solidFill>
                  <a:srgbClr val="00B0F0"/>
                </a:solidFill>
                <a:latin typeface="Minion Pro"/>
              </a:rPr>
              <a:t>wrong manner </a:t>
            </a:r>
            <a:r>
              <a:rPr lang="en-US" sz="1900" dirty="0">
                <a:latin typeface="Minion Pro"/>
              </a:rPr>
              <a:t>without bothering about the sources of errors and the precautions. </a:t>
            </a:r>
          </a:p>
          <a:p>
            <a:pPr algn="just">
              <a:lnSpc>
                <a:spcPct val="150000"/>
              </a:lnSpc>
            </a:pPr>
            <a:r>
              <a:rPr lang="en-IN" sz="1900" dirty="0">
                <a:latin typeface="Minion Pro"/>
              </a:rPr>
              <a:t>(iii) Recording </a:t>
            </a:r>
            <a:r>
              <a:rPr lang="en-IN" sz="1900" dirty="0">
                <a:solidFill>
                  <a:srgbClr val="00B0F0"/>
                </a:solidFill>
                <a:latin typeface="Minion Pro"/>
              </a:rPr>
              <a:t>wrong observations</a:t>
            </a:r>
            <a:r>
              <a:rPr lang="en-IN" sz="1900" dirty="0">
                <a:latin typeface="Minion Pro"/>
              </a:rPr>
              <a:t>. </a:t>
            </a:r>
          </a:p>
          <a:p>
            <a:pPr algn="just">
              <a:lnSpc>
                <a:spcPct val="150000"/>
              </a:lnSpc>
            </a:pPr>
            <a:r>
              <a:rPr lang="en-US" sz="1900" dirty="0">
                <a:latin typeface="Minion Pro"/>
              </a:rPr>
              <a:t>(iv) Using </a:t>
            </a:r>
            <a:r>
              <a:rPr lang="en-US" sz="1900" dirty="0">
                <a:solidFill>
                  <a:srgbClr val="00B0F0"/>
                </a:solidFill>
                <a:latin typeface="Minion Pro"/>
              </a:rPr>
              <a:t>wrong values </a:t>
            </a:r>
            <a:r>
              <a:rPr lang="en-US" sz="1900" dirty="0">
                <a:latin typeface="Minion Pro"/>
              </a:rPr>
              <a:t>of the observations in calculations. </a:t>
            </a:r>
          </a:p>
          <a:p>
            <a:pPr algn="just">
              <a:lnSpc>
                <a:spcPct val="150000"/>
              </a:lnSpc>
            </a:pPr>
            <a:r>
              <a:rPr lang="en-US" sz="1900" dirty="0">
                <a:latin typeface="Minion Pro"/>
              </a:rPr>
              <a:t>These errors can be minimized only when an </a:t>
            </a:r>
            <a:r>
              <a:rPr lang="en-US" sz="1900" dirty="0">
                <a:solidFill>
                  <a:srgbClr val="00B0F0"/>
                </a:solidFill>
                <a:latin typeface="Minion Pro"/>
              </a:rPr>
              <a:t>observer is careful and mentally alert. </a:t>
            </a:r>
            <a:endParaRPr lang="en-IN" sz="1900" dirty="0">
              <a:solidFill>
                <a:srgbClr val="00B0F0"/>
              </a:solidFill>
            </a:endParaRPr>
          </a:p>
        </p:txBody>
      </p:sp>
    </p:spTree>
    <p:extLst>
      <p:ext uri="{BB962C8B-B14F-4D97-AF65-F5344CB8AC3E}">
        <p14:creationId xmlns:p14="http://schemas.microsoft.com/office/powerpoint/2010/main" val="3950455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a:xfrm>
            <a:off x="645716" y="6231091"/>
            <a:ext cx="2188030" cy="365125"/>
          </a:xfrm>
        </p:spPr>
        <p:txBody>
          <a:bodyPr/>
          <a:lstStyle/>
          <a:p>
            <a:pPr algn="ctr"/>
            <a:fld id="{666C48D1-1668-4769-907C-4AC56F3A300D}" type="datetime2">
              <a:rPr lang="en-US" sz="1300" smtClean="0">
                <a:solidFill>
                  <a:schemeClr val="tx1"/>
                </a:solidFill>
                <a:latin typeface="Franklin Gothic Book" panose="020B0503020102020204" pitchFamily="34" charset="0"/>
                <a:cs typeface="DokChampa" panose="020B0604020202020204" pitchFamily="34" charset="-34"/>
              </a:rPr>
              <a:pPr algn="ctr"/>
              <a:t>Wednesday, July 19, 2023</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8" name="Slide Number Placeholder 4"/>
          <p:cNvSpPr>
            <a:spLocks noGrp="1"/>
          </p:cNvSpPr>
          <p:nvPr>
            <p:ph type="sldNum" sz="quarter" idx="12"/>
          </p:nvPr>
        </p:nvSpPr>
        <p:spPr>
          <a:xfrm>
            <a:off x="11247674" y="6231228"/>
            <a:ext cx="381000" cy="365125"/>
          </a:xfrm>
        </p:spPr>
        <p:txBody>
          <a:bodyPr/>
          <a:lstStyle/>
          <a:p>
            <a:pPr algn="ctr"/>
            <a:fld id="{1BA5C648-9462-49B2-929D-75BECDF1A3B1}" type="slidenum">
              <a:rPr lang="en-US" sz="1300" smtClean="0">
                <a:solidFill>
                  <a:schemeClr val="tx1"/>
                </a:solidFill>
                <a:latin typeface="Franklin Gothic Book" panose="020B0503020102020204" pitchFamily="34" charset="0"/>
                <a:cs typeface="DokChampa" panose="020B0604020202020204" pitchFamily="34" charset="-34"/>
              </a:rPr>
              <a:pPr algn="ctr"/>
              <a:t>7</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10" name="Foliennummer"/>
          <p:cNvSpPr txBox="1">
            <a:spLocks/>
          </p:cNvSpPr>
          <p:nvPr/>
        </p:nvSpPr>
        <p:spPr>
          <a:xfrm>
            <a:off x="-6248594" y="12540816"/>
            <a:ext cx="67957" cy="14898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0" tIns="0" rIns="0" bIns="0" rtlCol="0" anchor="ctr"/>
          <a:lstStyle>
            <a:defPPr>
              <a:defRPr lang="en-US"/>
            </a:defPPr>
            <a:lvl1pPr marL="0" algn="l" defTabSz="1828800" rtl="0" eaLnBrk="1" latinLnBrk="0" hangingPunct="1">
              <a:defRPr sz="2800" kern="1200">
                <a:solidFill>
                  <a:srgbClr val="F79646"/>
                </a:solidFill>
                <a:latin typeface="Calibri"/>
                <a:ea typeface="Calibri"/>
                <a:cs typeface="Calibri"/>
                <a:sym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CB4B4D-7CA3-9044-876B-883B54F8677D}" type="slidenum">
              <a:rPr lang="en-IN" smtClean="0"/>
              <a:pPr/>
              <a:t>7</a:t>
            </a:fld>
            <a:endParaRPr lang="en-IN"/>
          </a:p>
        </p:txBody>
      </p:sp>
      <p:sp>
        <p:nvSpPr>
          <p:cNvPr id="11" name="(c) Shanthimalai Trust 2021"/>
          <p:cNvSpPr txBox="1"/>
          <p:nvPr/>
        </p:nvSpPr>
        <p:spPr>
          <a:xfrm rot="16200000">
            <a:off x="16649565" y="11521141"/>
            <a:ext cx="907498" cy="14619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algn="l" defTabSz="1828800">
              <a:defRPr sz="1900">
                <a:solidFill>
                  <a:srgbClr val="A7A7A7"/>
                </a:solidFill>
                <a:latin typeface="Calibri"/>
                <a:ea typeface="Calibri"/>
                <a:cs typeface="Calibri"/>
                <a:sym typeface="Calibri"/>
              </a:defRPr>
            </a:lvl1pPr>
          </a:lstStyle>
          <a:p>
            <a:r>
              <a:rPr>
                <a:solidFill>
                  <a:schemeClr val="bg1">
                    <a:lumMod val="85000"/>
                  </a:schemeClr>
                </a:solidFill>
              </a:rPr>
              <a:t>(c) </a:t>
            </a:r>
            <a:r>
              <a:rPr err="1">
                <a:solidFill>
                  <a:schemeClr val="bg1">
                    <a:lumMod val="85000"/>
                  </a:schemeClr>
                </a:solidFill>
              </a:rPr>
              <a:t>Shanthimalai</a:t>
            </a:r>
            <a:r>
              <a:rPr>
                <a:solidFill>
                  <a:schemeClr val="bg1">
                    <a:lumMod val="85000"/>
                  </a:schemeClr>
                </a:solidFill>
              </a:rPr>
              <a:t> Trust </a:t>
            </a:r>
            <a:r>
              <a:rPr lang="en-US">
                <a:solidFill>
                  <a:schemeClr val="bg1">
                    <a:lumMod val="85000"/>
                  </a:schemeClr>
                </a:solidFill>
              </a:rPr>
              <a:t>2023</a:t>
            </a:r>
            <a:endParaRPr>
              <a:solidFill>
                <a:schemeClr val="bg1">
                  <a:lumMod val="85000"/>
                </a:schemeClr>
              </a:solidFill>
            </a:endParaRPr>
          </a:p>
        </p:txBody>
      </p:sp>
      <p:sp>
        <p:nvSpPr>
          <p:cNvPr id="15" name="Footer Placeholder 3"/>
          <p:cNvSpPr>
            <a:spLocks noGrp="1"/>
          </p:cNvSpPr>
          <p:nvPr>
            <p:ph type="ftr" sz="quarter" idx="11"/>
          </p:nvPr>
        </p:nvSpPr>
        <p:spPr>
          <a:xfrm>
            <a:off x="4159959" y="6263325"/>
            <a:ext cx="4725143" cy="365125"/>
          </a:xfrm>
        </p:spPr>
        <p:txBody>
          <a:bodyPr/>
          <a:lstStyle/>
          <a:p>
            <a:r>
              <a:rPr lang="en-US" sz="1300" dirty="0">
                <a:solidFill>
                  <a:schemeClr val="tx1"/>
                </a:solidFill>
                <a:latin typeface="Franklin Gothic Book" panose="020B0503020102020204" pitchFamily="34" charset="0"/>
                <a:cs typeface="DokChampa" panose="020B0604020202020204" pitchFamily="34" charset="-34"/>
              </a:rPr>
              <a:t>Nature of Physical World &amp; Measurement – Hr. Sec.  First Year</a:t>
            </a:r>
          </a:p>
        </p:txBody>
      </p:sp>
      <p:cxnSp>
        <p:nvCxnSpPr>
          <p:cNvPr id="13" name="Straight Connector 12"/>
          <p:cNvCxnSpPr/>
          <p:nvPr/>
        </p:nvCxnSpPr>
        <p:spPr>
          <a:xfrm>
            <a:off x="6318739" y="273427"/>
            <a:ext cx="0" cy="5467844"/>
          </a:xfrm>
          <a:prstGeom prst="line">
            <a:avLst/>
          </a:prstGeom>
          <a:ln w="38100">
            <a:headEnd type="oval" w="med" len="med"/>
            <a:tailEnd type="oval" w="med" len="med"/>
          </a:ln>
        </p:spPr>
        <p:style>
          <a:lnRef idx="3">
            <a:schemeClr val="accent2"/>
          </a:lnRef>
          <a:fillRef idx="0">
            <a:schemeClr val="accent2"/>
          </a:fillRef>
          <a:effectRef idx="2">
            <a:schemeClr val="accent2"/>
          </a:effectRef>
          <a:fontRef idx="minor">
            <a:schemeClr val="tx1"/>
          </a:fontRef>
        </p:style>
      </p:cxnSp>
      <p:sp>
        <p:nvSpPr>
          <p:cNvPr id="9" name="Rectangle 8"/>
          <p:cNvSpPr/>
          <p:nvPr/>
        </p:nvSpPr>
        <p:spPr>
          <a:xfrm>
            <a:off x="381000" y="273427"/>
            <a:ext cx="952501" cy="623388"/>
          </a:xfrm>
          <a:prstGeom prst="rect">
            <a:avLst/>
          </a:prstGeom>
          <a:solidFill>
            <a:schemeClr val="accent2">
              <a:lumMod val="75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2600" b="1" dirty="0">
                <a:solidFill>
                  <a:schemeClr val="bg1"/>
                </a:solidFill>
                <a:latin typeface="Minion Pro"/>
                <a:ea typeface="Malgun Gothic" panose="020B0503020000020004" pitchFamily="34" charset="-127"/>
                <a:cs typeface="Arial" panose="020B0604020202020204" pitchFamily="34" charset="0"/>
              </a:rPr>
              <a:t>1.6.3</a:t>
            </a:r>
            <a:endParaRPr lang="en-IN" sz="2600" b="1" dirty="0">
              <a:solidFill>
                <a:schemeClr val="bg1"/>
              </a:solidFill>
              <a:latin typeface="Minion Pro"/>
              <a:ea typeface="Malgun Gothic" panose="020B0503020000020004" pitchFamily="34" charset="-127"/>
              <a:cs typeface="Arial" panose="020B0604020202020204" pitchFamily="34" charset="0"/>
            </a:endParaRPr>
          </a:p>
        </p:txBody>
      </p:sp>
      <p:sp>
        <p:nvSpPr>
          <p:cNvPr id="12" name="Rectangle 11"/>
          <p:cNvSpPr/>
          <p:nvPr/>
        </p:nvSpPr>
        <p:spPr>
          <a:xfrm>
            <a:off x="1333502" y="273427"/>
            <a:ext cx="2434458" cy="623388"/>
          </a:xfrm>
          <a:prstGeom prst="rect">
            <a:avLst/>
          </a:prstGeom>
          <a:solidFill>
            <a:schemeClr val="accent6">
              <a:lumMod val="50000"/>
            </a:schemeClr>
          </a:solidFill>
        </p:spPr>
        <p:style>
          <a:lnRef idx="3">
            <a:schemeClr val="lt1"/>
          </a:lnRef>
          <a:fillRef idx="1">
            <a:schemeClr val="accent5"/>
          </a:fillRef>
          <a:effectRef idx="1">
            <a:schemeClr val="accent5"/>
          </a:effectRef>
          <a:fontRef idx="minor">
            <a:schemeClr val="lt1"/>
          </a:fontRef>
        </p:style>
        <p:txBody>
          <a:bodyPr rtlCol="0" anchor="ctr"/>
          <a:lstStyle/>
          <a:p>
            <a:r>
              <a:rPr lang="en-US" sz="2000" b="1" dirty="0">
                <a:latin typeface="Minion Pro"/>
              </a:rPr>
              <a:t>ERROR ANALYSIS</a:t>
            </a:r>
            <a:endParaRPr lang="en-IN" sz="2000" b="1" dirty="0">
              <a:solidFill>
                <a:schemeClr val="bg1"/>
              </a:solidFill>
              <a:latin typeface="Minion Pro"/>
              <a:ea typeface="Malgun Gothic" panose="020B0503020000020004" pitchFamily="34" charset="-127"/>
              <a:cs typeface="Arial" panose="020B0604020202020204" pitchFamily="34" charset="0"/>
            </a:endParaRPr>
          </a:p>
        </p:txBody>
      </p:sp>
      <p:sp>
        <p:nvSpPr>
          <p:cNvPr id="2" name="Rectangle 1"/>
          <p:cNvSpPr/>
          <p:nvPr/>
        </p:nvSpPr>
        <p:spPr>
          <a:xfrm>
            <a:off x="381000" y="1031190"/>
            <a:ext cx="5736021" cy="1938992"/>
          </a:xfrm>
          <a:prstGeom prst="rect">
            <a:avLst/>
          </a:prstGeom>
        </p:spPr>
        <p:txBody>
          <a:bodyPr wrap="square">
            <a:spAutoFit/>
          </a:bodyPr>
          <a:lstStyle/>
          <a:p>
            <a:pPr algn="just">
              <a:lnSpc>
                <a:spcPct val="150000"/>
              </a:lnSpc>
            </a:pPr>
            <a:r>
              <a:rPr lang="en-IN" sz="2000" b="1" dirty="0">
                <a:solidFill>
                  <a:srgbClr val="00B0F0"/>
                </a:solidFill>
                <a:latin typeface="Minion Pro"/>
              </a:rPr>
              <a:t>Absolute Error </a:t>
            </a:r>
            <a:endParaRPr lang="en-IN" sz="2000" dirty="0">
              <a:solidFill>
                <a:srgbClr val="00B0F0"/>
              </a:solidFill>
              <a:latin typeface="Minion Pro"/>
            </a:endParaRPr>
          </a:p>
          <a:p>
            <a:pPr algn="just">
              <a:lnSpc>
                <a:spcPct val="150000"/>
              </a:lnSpc>
            </a:pPr>
            <a:r>
              <a:rPr lang="en-US" sz="2000" dirty="0">
                <a:latin typeface="Minion Pro"/>
              </a:rPr>
              <a:t>The magnitude of difference between the true value and the measured value of a quantity is called absolute error. </a:t>
            </a:r>
            <a:endParaRPr lang="en-IN" sz="2000" dirty="0"/>
          </a:p>
        </p:txBody>
      </p:sp>
      <p:pic>
        <p:nvPicPr>
          <p:cNvPr id="4" name="Picture 3"/>
          <p:cNvPicPr>
            <a:picLocks noChangeAspect="1"/>
          </p:cNvPicPr>
          <p:nvPr/>
        </p:nvPicPr>
        <p:blipFill rotWithShape="1">
          <a:blip r:embed="rId2"/>
          <a:srcRect t="5183" b="63390"/>
          <a:stretch/>
        </p:blipFill>
        <p:spPr>
          <a:xfrm>
            <a:off x="210814" y="2840927"/>
            <a:ext cx="4487310" cy="1590742"/>
          </a:xfrm>
          <a:prstGeom prst="rect">
            <a:avLst/>
          </a:prstGeom>
        </p:spPr>
      </p:pic>
      <p:pic>
        <p:nvPicPr>
          <p:cNvPr id="16" name="Picture 15"/>
          <p:cNvPicPr>
            <a:picLocks noChangeAspect="1"/>
          </p:cNvPicPr>
          <p:nvPr/>
        </p:nvPicPr>
        <p:blipFill rotWithShape="1">
          <a:blip r:embed="rId2"/>
          <a:srcRect t="52934" b="2"/>
          <a:stretch/>
        </p:blipFill>
        <p:spPr>
          <a:xfrm>
            <a:off x="2746864" y="4365808"/>
            <a:ext cx="3571875" cy="1896277"/>
          </a:xfrm>
          <a:prstGeom prst="rect">
            <a:avLst/>
          </a:prstGeom>
        </p:spPr>
      </p:pic>
      <p:sp>
        <p:nvSpPr>
          <p:cNvPr id="5" name="Rectangle 4"/>
          <p:cNvSpPr/>
          <p:nvPr/>
        </p:nvSpPr>
        <p:spPr>
          <a:xfrm>
            <a:off x="6520458" y="273427"/>
            <a:ext cx="5313988" cy="1938992"/>
          </a:xfrm>
          <a:prstGeom prst="rect">
            <a:avLst/>
          </a:prstGeom>
        </p:spPr>
        <p:txBody>
          <a:bodyPr wrap="square">
            <a:spAutoFit/>
          </a:bodyPr>
          <a:lstStyle/>
          <a:p>
            <a:pPr algn="just">
              <a:lnSpc>
                <a:spcPct val="150000"/>
              </a:lnSpc>
            </a:pPr>
            <a:r>
              <a:rPr lang="en-IN" sz="2000" b="1" dirty="0">
                <a:solidFill>
                  <a:srgbClr val="00B0F0"/>
                </a:solidFill>
                <a:latin typeface="Minion Pro"/>
              </a:rPr>
              <a:t>Mean Absolute error </a:t>
            </a:r>
            <a:endParaRPr lang="en-IN" sz="2000" dirty="0">
              <a:solidFill>
                <a:srgbClr val="00B0F0"/>
              </a:solidFill>
              <a:latin typeface="Minion Pro"/>
            </a:endParaRPr>
          </a:p>
          <a:p>
            <a:pPr algn="just">
              <a:lnSpc>
                <a:spcPct val="150000"/>
              </a:lnSpc>
            </a:pPr>
            <a:r>
              <a:rPr lang="en-US" sz="2000" dirty="0">
                <a:latin typeface="Minion Pro"/>
              </a:rPr>
              <a:t>The arithmetic mean of absolute errors in all the measurements is called the mean absolute error. </a:t>
            </a:r>
            <a:endParaRPr lang="en-IN" sz="2000" dirty="0"/>
          </a:p>
        </p:txBody>
      </p:sp>
      <p:pic>
        <p:nvPicPr>
          <p:cNvPr id="7" name="Picture 6"/>
          <p:cNvPicPr>
            <a:picLocks noChangeAspect="1"/>
          </p:cNvPicPr>
          <p:nvPr/>
        </p:nvPicPr>
        <p:blipFill>
          <a:blip r:embed="rId3"/>
          <a:stretch>
            <a:fillRect/>
          </a:stretch>
        </p:blipFill>
        <p:spPr>
          <a:xfrm>
            <a:off x="6771340" y="2187718"/>
            <a:ext cx="4857334" cy="2243951"/>
          </a:xfrm>
          <a:prstGeom prst="rect">
            <a:avLst/>
          </a:prstGeom>
        </p:spPr>
      </p:pic>
    </p:spTree>
    <p:extLst>
      <p:ext uri="{BB962C8B-B14F-4D97-AF65-F5344CB8AC3E}">
        <p14:creationId xmlns:p14="http://schemas.microsoft.com/office/powerpoint/2010/main" val="27568236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a:xfrm>
            <a:off x="645716" y="6231091"/>
            <a:ext cx="2188030" cy="365125"/>
          </a:xfrm>
        </p:spPr>
        <p:txBody>
          <a:bodyPr/>
          <a:lstStyle/>
          <a:p>
            <a:pPr algn="ctr"/>
            <a:fld id="{666C48D1-1668-4769-907C-4AC56F3A300D}" type="datetime2">
              <a:rPr lang="en-US" sz="1300" smtClean="0">
                <a:solidFill>
                  <a:schemeClr val="tx1"/>
                </a:solidFill>
                <a:latin typeface="Franklin Gothic Book" panose="020B0503020102020204" pitchFamily="34" charset="0"/>
                <a:cs typeface="DokChampa" panose="020B0604020202020204" pitchFamily="34" charset="-34"/>
              </a:rPr>
              <a:pPr algn="ctr"/>
              <a:t>Wednesday, July 19, 2023</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8" name="Slide Number Placeholder 4"/>
          <p:cNvSpPr>
            <a:spLocks noGrp="1"/>
          </p:cNvSpPr>
          <p:nvPr>
            <p:ph type="sldNum" sz="quarter" idx="12"/>
          </p:nvPr>
        </p:nvSpPr>
        <p:spPr>
          <a:xfrm>
            <a:off x="11247674" y="6231228"/>
            <a:ext cx="381000" cy="365125"/>
          </a:xfrm>
        </p:spPr>
        <p:txBody>
          <a:bodyPr/>
          <a:lstStyle/>
          <a:p>
            <a:pPr algn="ctr"/>
            <a:fld id="{1BA5C648-9462-49B2-929D-75BECDF1A3B1}" type="slidenum">
              <a:rPr lang="en-US" sz="1300" smtClean="0">
                <a:solidFill>
                  <a:schemeClr val="tx1"/>
                </a:solidFill>
                <a:latin typeface="Franklin Gothic Book" panose="020B0503020102020204" pitchFamily="34" charset="0"/>
                <a:cs typeface="DokChampa" panose="020B0604020202020204" pitchFamily="34" charset="-34"/>
              </a:rPr>
              <a:pPr algn="ctr"/>
              <a:t>8</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10" name="Foliennummer"/>
          <p:cNvSpPr txBox="1">
            <a:spLocks/>
          </p:cNvSpPr>
          <p:nvPr/>
        </p:nvSpPr>
        <p:spPr>
          <a:xfrm>
            <a:off x="-6248594" y="12540816"/>
            <a:ext cx="67957" cy="14898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0" tIns="0" rIns="0" bIns="0" rtlCol="0" anchor="ctr"/>
          <a:lstStyle>
            <a:defPPr>
              <a:defRPr lang="en-US"/>
            </a:defPPr>
            <a:lvl1pPr marL="0" algn="l" defTabSz="1828800" rtl="0" eaLnBrk="1" latinLnBrk="0" hangingPunct="1">
              <a:defRPr sz="2800" kern="1200">
                <a:solidFill>
                  <a:srgbClr val="F79646"/>
                </a:solidFill>
                <a:latin typeface="Calibri"/>
                <a:ea typeface="Calibri"/>
                <a:cs typeface="Calibri"/>
                <a:sym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CB4B4D-7CA3-9044-876B-883B54F8677D}" type="slidenum">
              <a:rPr lang="en-IN" smtClean="0"/>
              <a:pPr/>
              <a:t>8</a:t>
            </a:fld>
            <a:endParaRPr lang="en-IN"/>
          </a:p>
        </p:txBody>
      </p:sp>
      <p:sp>
        <p:nvSpPr>
          <p:cNvPr id="11" name="(c) Shanthimalai Trust 2021"/>
          <p:cNvSpPr txBox="1"/>
          <p:nvPr/>
        </p:nvSpPr>
        <p:spPr>
          <a:xfrm rot="16200000">
            <a:off x="16649565" y="11521141"/>
            <a:ext cx="907498" cy="14619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algn="l" defTabSz="1828800">
              <a:defRPr sz="1900">
                <a:solidFill>
                  <a:srgbClr val="A7A7A7"/>
                </a:solidFill>
                <a:latin typeface="Calibri"/>
                <a:ea typeface="Calibri"/>
                <a:cs typeface="Calibri"/>
                <a:sym typeface="Calibri"/>
              </a:defRPr>
            </a:lvl1pPr>
          </a:lstStyle>
          <a:p>
            <a:r>
              <a:rPr>
                <a:solidFill>
                  <a:schemeClr val="bg1">
                    <a:lumMod val="85000"/>
                  </a:schemeClr>
                </a:solidFill>
              </a:rPr>
              <a:t>(c) </a:t>
            </a:r>
            <a:r>
              <a:rPr err="1">
                <a:solidFill>
                  <a:schemeClr val="bg1">
                    <a:lumMod val="85000"/>
                  </a:schemeClr>
                </a:solidFill>
              </a:rPr>
              <a:t>Shanthimalai</a:t>
            </a:r>
            <a:r>
              <a:rPr>
                <a:solidFill>
                  <a:schemeClr val="bg1">
                    <a:lumMod val="85000"/>
                  </a:schemeClr>
                </a:solidFill>
              </a:rPr>
              <a:t> Trust </a:t>
            </a:r>
            <a:r>
              <a:rPr lang="en-US">
                <a:solidFill>
                  <a:schemeClr val="bg1">
                    <a:lumMod val="85000"/>
                  </a:schemeClr>
                </a:solidFill>
              </a:rPr>
              <a:t>2023</a:t>
            </a:r>
            <a:endParaRPr>
              <a:solidFill>
                <a:schemeClr val="bg1">
                  <a:lumMod val="85000"/>
                </a:schemeClr>
              </a:solidFill>
            </a:endParaRPr>
          </a:p>
        </p:txBody>
      </p:sp>
      <p:sp>
        <p:nvSpPr>
          <p:cNvPr id="15" name="Footer Placeholder 3"/>
          <p:cNvSpPr>
            <a:spLocks noGrp="1"/>
          </p:cNvSpPr>
          <p:nvPr>
            <p:ph type="ftr" sz="quarter" idx="11"/>
          </p:nvPr>
        </p:nvSpPr>
        <p:spPr>
          <a:xfrm>
            <a:off x="4159959" y="6263325"/>
            <a:ext cx="4725143" cy="365125"/>
          </a:xfrm>
        </p:spPr>
        <p:txBody>
          <a:bodyPr/>
          <a:lstStyle/>
          <a:p>
            <a:r>
              <a:rPr lang="en-US" sz="1300" dirty="0">
                <a:solidFill>
                  <a:schemeClr val="tx1"/>
                </a:solidFill>
                <a:latin typeface="Franklin Gothic Book" panose="020B0503020102020204" pitchFamily="34" charset="0"/>
                <a:cs typeface="DokChampa" panose="020B0604020202020204" pitchFamily="34" charset="-34"/>
              </a:rPr>
              <a:t>Nature of Physical World &amp; Measurement – Hr. Sec.  First Year</a:t>
            </a:r>
          </a:p>
        </p:txBody>
      </p:sp>
      <p:cxnSp>
        <p:nvCxnSpPr>
          <p:cNvPr id="13" name="Straight Connector 12"/>
          <p:cNvCxnSpPr/>
          <p:nvPr/>
        </p:nvCxnSpPr>
        <p:spPr>
          <a:xfrm>
            <a:off x="6318739" y="273427"/>
            <a:ext cx="0" cy="5467844"/>
          </a:xfrm>
          <a:prstGeom prst="line">
            <a:avLst/>
          </a:prstGeom>
          <a:ln w="38100">
            <a:headEnd type="oval" w="med" len="med"/>
            <a:tailEnd type="oval" w="med" len="med"/>
          </a:ln>
        </p:spPr>
        <p:style>
          <a:lnRef idx="3">
            <a:schemeClr val="accent2"/>
          </a:lnRef>
          <a:fillRef idx="0">
            <a:schemeClr val="accent2"/>
          </a:fillRef>
          <a:effectRef idx="2">
            <a:schemeClr val="accent2"/>
          </a:effectRef>
          <a:fontRef idx="minor">
            <a:schemeClr val="tx1"/>
          </a:fontRef>
        </p:style>
      </p:cxnSp>
      <p:sp>
        <p:nvSpPr>
          <p:cNvPr id="2" name="Rectangle 1"/>
          <p:cNvSpPr/>
          <p:nvPr/>
        </p:nvSpPr>
        <p:spPr>
          <a:xfrm>
            <a:off x="426530" y="273427"/>
            <a:ext cx="5464316" cy="1938992"/>
          </a:xfrm>
          <a:prstGeom prst="rect">
            <a:avLst/>
          </a:prstGeom>
        </p:spPr>
        <p:txBody>
          <a:bodyPr wrap="square">
            <a:spAutoFit/>
          </a:bodyPr>
          <a:lstStyle/>
          <a:p>
            <a:pPr algn="just">
              <a:lnSpc>
                <a:spcPct val="150000"/>
              </a:lnSpc>
            </a:pPr>
            <a:r>
              <a:rPr lang="en-IN" sz="2000" b="1" dirty="0">
                <a:solidFill>
                  <a:srgbClr val="00B0F0"/>
                </a:solidFill>
                <a:latin typeface="Minion Pro"/>
              </a:rPr>
              <a:t>Relative error </a:t>
            </a:r>
            <a:endParaRPr lang="en-IN" sz="2000" dirty="0">
              <a:solidFill>
                <a:srgbClr val="00B0F0"/>
              </a:solidFill>
              <a:latin typeface="Minion Pro"/>
            </a:endParaRPr>
          </a:p>
          <a:p>
            <a:pPr algn="just">
              <a:lnSpc>
                <a:spcPct val="150000"/>
              </a:lnSpc>
            </a:pPr>
            <a:r>
              <a:rPr lang="en-US" sz="2000" dirty="0">
                <a:latin typeface="Minion Pro"/>
              </a:rPr>
              <a:t>The ratio of the mean absolute error to the mean value is called relative error. This is also called as fractional error. </a:t>
            </a:r>
            <a:endParaRPr lang="en-IN" sz="2000" dirty="0"/>
          </a:p>
        </p:txBody>
      </p:sp>
      <p:pic>
        <p:nvPicPr>
          <p:cNvPr id="3" name="Picture 2"/>
          <p:cNvPicPr>
            <a:picLocks noChangeAspect="1"/>
          </p:cNvPicPr>
          <p:nvPr/>
        </p:nvPicPr>
        <p:blipFill>
          <a:blip r:embed="rId2"/>
          <a:stretch>
            <a:fillRect/>
          </a:stretch>
        </p:blipFill>
        <p:spPr>
          <a:xfrm>
            <a:off x="645716" y="2212419"/>
            <a:ext cx="4677836" cy="1764212"/>
          </a:xfrm>
          <a:prstGeom prst="rect">
            <a:avLst/>
          </a:prstGeom>
        </p:spPr>
      </p:pic>
      <p:sp>
        <p:nvSpPr>
          <p:cNvPr id="4" name="Rectangle 3"/>
          <p:cNvSpPr/>
          <p:nvPr/>
        </p:nvSpPr>
        <p:spPr>
          <a:xfrm>
            <a:off x="426530" y="4047482"/>
            <a:ext cx="5728085" cy="1938992"/>
          </a:xfrm>
          <a:prstGeom prst="rect">
            <a:avLst/>
          </a:prstGeom>
        </p:spPr>
        <p:txBody>
          <a:bodyPr wrap="square">
            <a:spAutoFit/>
          </a:bodyPr>
          <a:lstStyle/>
          <a:p>
            <a:pPr algn="just"/>
            <a:r>
              <a:rPr lang="en-US" sz="2000" dirty="0">
                <a:latin typeface="Minion Pro"/>
              </a:rPr>
              <a:t>For example, a driver’s speedometer shows that his car is travelling at 60 km h</a:t>
            </a:r>
            <a:r>
              <a:rPr lang="en-US" sz="2000" baseline="30000" dirty="0">
                <a:latin typeface="Minion Pro"/>
              </a:rPr>
              <a:t>−1</a:t>
            </a:r>
            <a:r>
              <a:rPr lang="en-US" sz="2000" dirty="0">
                <a:latin typeface="Minion Pro"/>
              </a:rPr>
              <a:t> when it is actually moving at 62 km h</a:t>
            </a:r>
            <a:r>
              <a:rPr lang="en-US" sz="2000" baseline="30000" dirty="0">
                <a:latin typeface="Minion Pro"/>
              </a:rPr>
              <a:t>−1</a:t>
            </a:r>
            <a:r>
              <a:rPr lang="en-US" sz="2000" dirty="0">
                <a:latin typeface="Minion Pro"/>
              </a:rPr>
              <a:t>. Then absolute error of speedometer is 62-60 km h</a:t>
            </a:r>
            <a:r>
              <a:rPr lang="en-US" sz="2000" baseline="30000" dirty="0">
                <a:latin typeface="Minion Pro"/>
              </a:rPr>
              <a:t>−1</a:t>
            </a:r>
            <a:r>
              <a:rPr lang="en-US" sz="2000" dirty="0">
                <a:latin typeface="Minion Pro"/>
              </a:rPr>
              <a:t> = 2 km h</a:t>
            </a:r>
            <a:r>
              <a:rPr lang="en-US" sz="2000" baseline="30000" dirty="0">
                <a:latin typeface="Minion Pro"/>
              </a:rPr>
              <a:t>−1</a:t>
            </a:r>
            <a:r>
              <a:rPr lang="en-US" sz="2000" dirty="0">
                <a:latin typeface="Minion Pro"/>
              </a:rPr>
              <a:t> Relative error of the measurement is 2 km h</a:t>
            </a:r>
            <a:r>
              <a:rPr lang="en-US" sz="2000" baseline="30000" dirty="0">
                <a:latin typeface="Minion Pro"/>
              </a:rPr>
              <a:t>−1</a:t>
            </a:r>
            <a:r>
              <a:rPr lang="en-US" sz="2000" dirty="0">
                <a:latin typeface="Minion Pro"/>
              </a:rPr>
              <a:t> / 62 km h</a:t>
            </a:r>
            <a:r>
              <a:rPr lang="en-US" sz="2000" baseline="30000" dirty="0">
                <a:latin typeface="Minion Pro"/>
              </a:rPr>
              <a:t>−1</a:t>
            </a:r>
            <a:r>
              <a:rPr lang="en-US" sz="2000" dirty="0">
                <a:latin typeface="Minion Pro"/>
              </a:rPr>
              <a:t> = 0.032. </a:t>
            </a:r>
            <a:endParaRPr lang="en-IN" sz="2000" dirty="0"/>
          </a:p>
        </p:txBody>
      </p:sp>
      <p:sp>
        <p:nvSpPr>
          <p:cNvPr id="5" name="Rectangle 4"/>
          <p:cNvSpPr/>
          <p:nvPr/>
        </p:nvSpPr>
        <p:spPr>
          <a:xfrm>
            <a:off x="6482863" y="273427"/>
            <a:ext cx="5492259" cy="1477328"/>
          </a:xfrm>
          <a:prstGeom prst="rect">
            <a:avLst/>
          </a:prstGeom>
        </p:spPr>
        <p:txBody>
          <a:bodyPr wrap="square">
            <a:spAutoFit/>
          </a:bodyPr>
          <a:lstStyle/>
          <a:p>
            <a:pPr algn="just">
              <a:lnSpc>
                <a:spcPct val="150000"/>
              </a:lnSpc>
            </a:pPr>
            <a:r>
              <a:rPr lang="en-IN" sz="2000" b="1" dirty="0">
                <a:solidFill>
                  <a:srgbClr val="00B0F0"/>
                </a:solidFill>
                <a:latin typeface="Minion Pro"/>
              </a:rPr>
              <a:t>Percentage error </a:t>
            </a:r>
            <a:endParaRPr lang="en-IN" sz="2000" dirty="0">
              <a:solidFill>
                <a:srgbClr val="00B0F0"/>
              </a:solidFill>
              <a:latin typeface="Minion Pro"/>
            </a:endParaRPr>
          </a:p>
          <a:p>
            <a:pPr algn="just">
              <a:lnSpc>
                <a:spcPct val="150000"/>
              </a:lnSpc>
            </a:pPr>
            <a:r>
              <a:rPr lang="en-US" sz="2000" dirty="0">
                <a:latin typeface="Minion Pro"/>
              </a:rPr>
              <a:t>The relative error expressed as a percentage is called percentage error. </a:t>
            </a:r>
            <a:endParaRPr lang="en-IN" sz="2000" dirty="0"/>
          </a:p>
        </p:txBody>
      </p:sp>
      <p:pic>
        <p:nvPicPr>
          <p:cNvPr id="7" name="Picture 6"/>
          <p:cNvPicPr>
            <a:picLocks noChangeAspect="1"/>
          </p:cNvPicPr>
          <p:nvPr/>
        </p:nvPicPr>
        <p:blipFill>
          <a:blip r:embed="rId3"/>
          <a:stretch>
            <a:fillRect/>
          </a:stretch>
        </p:blipFill>
        <p:spPr>
          <a:xfrm>
            <a:off x="6587008" y="1750755"/>
            <a:ext cx="5535522" cy="1273799"/>
          </a:xfrm>
          <a:prstGeom prst="rect">
            <a:avLst/>
          </a:prstGeom>
        </p:spPr>
      </p:pic>
    </p:spTree>
    <p:extLst>
      <p:ext uri="{BB962C8B-B14F-4D97-AF65-F5344CB8AC3E}">
        <p14:creationId xmlns:p14="http://schemas.microsoft.com/office/powerpoint/2010/main" val="34573395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a:xfrm>
            <a:off x="645716" y="6231091"/>
            <a:ext cx="2188030" cy="365125"/>
          </a:xfrm>
        </p:spPr>
        <p:txBody>
          <a:bodyPr/>
          <a:lstStyle/>
          <a:p>
            <a:pPr algn="ctr"/>
            <a:fld id="{666C48D1-1668-4769-907C-4AC56F3A300D}" type="datetime2">
              <a:rPr lang="en-US" sz="1300" smtClean="0">
                <a:solidFill>
                  <a:schemeClr val="tx1"/>
                </a:solidFill>
                <a:latin typeface="Franklin Gothic Book" panose="020B0503020102020204" pitchFamily="34" charset="0"/>
                <a:cs typeface="DokChampa" panose="020B0604020202020204" pitchFamily="34" charset="-34"/>
              </a:rPr>
              <a:pPr algn="ctr"/>
              <a:t>Wednesday, July 19, 2023</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8" name="Slide Number Placeholder 4"/>
          <p:cNvSpPr>
            <a:spLocks noGrp="1"/>
          </p:cNvSpPr>
          <p:nvPr>
            <p:ph type="sldNum" sz="quarter" idx="12"/>
          </p:nvPr>
        </p:nvSpPr>
        <p:spPr>
          <a:xfrm>
            <a:off x="11247674" y="6231228"/>
            <a:ext cx="381000" cy="365125"/>
          </a:xfrm>
        </p:spPr>
        <p:txBody>
          <a:bodyPr/>
          <a:lstStyle/>
          <a:p>
            <a:pPr algn="ctr"/>
            <a:fld id="{1BA5C648-9462-49B2-929D-75BECDF1A3B1}" type="slidenum">
              <a:rPr lang="en-US" sz="1300" smtClean="0">
                <a:solidFill>
                  <a:schemeClr val="tx1"/>
                </a:solidFill>
                <a:latin typeface="Franklin Gothic Book" panose="020B0503020102020204" pitchFamily="34" charset="0"/>
                <a:cs typeface="DokChampa" panose="020B0604020202020204" pitchFamily="34" charset="-34"/>
              </a:rPr>
              <a:pPr algn="ctr"/>
              <a:t>9</a:t>
            </a:fld>
            <a:endParaRPr lang="en-US" sz="1300" dirty="0">
              <a:solidFill>
                <a:schemeClr val="tx1"/>
              </a:solidFill>
              <a:latin typeface="Franklin Gothic Book" panose="020B0503020102020204" pitchFamily="34" charset="0"/>
              <a:cs typeface="DokChampa" panose="020B0604020202020204" pitchFamily="34" charset="-34"/>
            </a:endParaRPr>
          </a:p>
        </p:txBody>
      </p:sp>
      <p:sp>
        <p:nvSpPr>
          <p:cNvPr id="10" name="Foliennummer"/>
          <p:cNvSpPr txBox="1">
            <a:spLocks/>
          </p:cNvSpPr>
          <p:nvPr/>
        </p:nvSpPr>
        <p:spPr>
          <a:xfrm>
            <a:off x="-6248594" y="12540816"/>
            <a:ext cx="67957" cy="14898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0" tIns="0" rIns="0" bIns="0" rtlCol="0" anchor="ctr"/>
          <a:lstStyle>
            <a:defPPr>
              <a:defRPr lang="en-US"/>
            </a:defPPr>
            <a:lvl1pPr marL="0" algn="l" defTabSz="1828800" rtl="0" eaLnBrk="1" latinLnBrk="0" hangingPunct="1">
              <a:defRPr sz="2800" kern="1200">
                <a:solidFill>
                  <a:srgbClr val="F79646"/>
                </a:solidFill>
                <a:latin typeface="Calibri"/>
                <a:ea typeface="Calibri"/>
                <a:cs typeface="Calibri"/>
                <a:sym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6CB4B4D-7CA3-9044-876B-883B54F8677D}" type="slidenum">
              <a:rPr lang="en-IN" smtClean="0"/>
              <a:pPr/>
              <a:t>9</a:t>
            </a:fld>
            <a:endParaRPr lang="en-IN"/>
          </a:p>
        </p:txBody>
      </p:sp>
      <p:sp>
        <p:nvSpPr>
          <p:cNvPr id="11" name="(c) Shanthimalai Trust 2021"/>
          <p:cNvSpPr txBox="1"/>
          <p:nvPr/>
        </p:nvSpPr>
        <p:spPr>
          <a:xfrm rot="16200000">
            <a:off x="16649565" y="11521141"/>
            <a:ext cx="907498" cy="14619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algn="l" defTabSz="1828800">
              <a:defRPr sz="1900">
                <a:solidFill>
                  <a:srgbClr val="A7A7A7"/>
                </a:solidFill>
                <a:latin typeface="Calibri"/>
                <a:ea typeface="Calibri"/>
                <a:cs typeface="Calibri"/>
                <a:sym typeface="Calibri"/>
              </a:defRPr>
            </a:lvl1pPr>
          </a:lstStyle>
          <a:p>
            <a:r>
              <a:rPr>
                <a:solidFill>
                  <a:schemeClr val="bg1">
                    <a:lumMod val="85000"/>
                  </a:schemeClr>
                </a:solidFill>
              </a:rPr>
              <a:t>(c) </a:t>
            </a:r>
            <a:r>
              <a:rPr err="1">
                <a:solidFill>
                  <a:schemeClr val="bg1">
                    <a:lumMod val="85000"/>
                  </a:schemeClr>
                </a:solidFill>
              </a:rPr>
              <a:t>Shanthimalai</a:t>
            </a:r>
            <a:r>
              <a:rPr>
                <a:solidFill>
                  <a:schemeClr val="bg1">
                    <a:lumMod val="85000"/>
                  </a:schemeClr>
                </a:solidFill>
              </a:rPr>
              <a:t> Trust </a:t>
            </a:r>
            <a:r>
              <a:rPr lang="en-US">
                <a:solidFill>
                  <a:schemeClr val="bg1">
                    <a:lumMod val="85000"/>
                  </a:schemeClr>
                </a:solidFill>
              </a:rPr>
              <a:t>2023</a:t>
            </a:r>
            <a:endParaRPr>
              <a:solidFill>
                <a:schemeClr val="bg1">
                  <a:lumMod val="85000"/>
                </a:schemeClr>
              </a:solidFill>
            </a:endParaRPr>
          </a:p>
        </p:txBody>
      </p:sp>
      <p:sp>
        <p:nvSpPr>
          <p:cNvPr id="15" name="Footer Placeholder 3"/>
          <p:cNvSpPr>
            <a:spLocks noGrp="1"/>
          </p:cNvSpPr>
          <p:nvPr>
            <p:ph type="ftr" sz="quarter" idx="11"/>
          </p:nvPr>
        </p:nvSpPr>
        <p:spPr>
          <a:xfrm>
            <a:off x="4159959" y="6263325"/>
            <a:ext cx="4725143" cy="365125"/>
          </a:xfrm>
        </p:spPr>
        <p:txBody>
          <a:bodyPr/>
          <a:lstStyle/>
          <a:p>
            <a:r>
              <a:rPr lang="en-US" sz="1300" dirty="0">
                <a:solidFill>
                  <a:schemeClr val="tx1"/>
                </a:solidFill>
                <a:latin typeface="Franklin Gothic Book" panose="020B0503020102020204" pitchFamily="34" charset="0"/>
                <a:cs typeface="DokChampa" panose="020B0604020202020204" pitchFamily="34" charset="-34"/>
              </a:rPr>
              <a:t>Nature of Physical World &amp; Measurement – Hr. Sec.  First Year</a:t>
            </a:r>
          </a:p>
        </p:txBody>
      </p:sp>
      <p:cxnSp>
        <p:nvCxnSpPr>
          <p:cNvPr id="13" name="Straight Connector 12"/>
          <p:cNvCxnSpPr/>
          <p:nvPr/>
        </p:nvCxnSpPr>
        <p:spPr>
          <a:xfrm>
            <a:off x="6318739" y="273427"/>
            <a:ext cx="0" cy="5467844"/>
          </a:xfrm>
          <a:prstGeom prst="line">
            <a:avLst/>
          </a:prstGeom>
          <a:ln w="38100">
            <a:headEnd type="oval" w="med" len="med"/>
            <a:tailEnd type="oval" w="med" len="med"/>
          </a:ln>
        </p:spPr>
        <p:style>
          <a:lnRef idx="3">
            <a:schemeClr val="accent2"/>
          </a:lnRef>
          <a:fillRef idx="0">
            <a:schemeClr val="accent2"/>
          </a:fillRef>
          <a:effectRef idx="2">
            <a:schemeClr val="accent2"/>
          </a:effectRef>
          <a:fontRef idx="minor">
            <a:schemeClr val="tx1"/>
          </a:fontRef>
        </p:style>
      </p:cxnSp>
      <p:sp>
        <p:nvSpPr>
          <p:cNvPr id="9" name="Rectangle 8"/>
          <p:cNvSpPr/>
          <p:nvPr/>
        </p:nvSpPr>
        <p:spPr>
          <a:xfrm>
            <a:off x="381000" y="273427"/>
            <a:ext cx="952501" cy="623388"/>
          </a:xfrm>
          <a:prstGeom prst="rect">
            <a:avLst/>
          </a:prstGeom>
          <a:solidFill>
            <a:schemeClr val="accent2">
              <a:lumMod val="75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2600" b="1" dirty="0">
                <a:solidFill>
                  <a:schemeClr val="bg1"/>
                </a:solidFill>
                <a:latin typeface="Minion Pro"/>
                <a:ea typeface="Malgun Gothic" panose="020B0503020000020004" pitchFamily="34" charset="-127"/>
                <a:cs typeface="Arial" panose="020B0604020202020204" pitchFamily="34" charset="0"/>
              </a:rPr>
              <a:t>1.6.4</a:t>
            </a:r>
            <a:endParaRPr lang="en-IN" sz="2600" b="1" dirty="0">
              <a:solidFill>
                <a:schemeClr val="bg1"/>
              </a:solidFill>
              <a:latin typeface="Minion Pro"/>
              <a:ea typeface="Malgun Gothic" panose="020B0503020000020004" pitchFamily="34" charset="-127"/>
              <a:cs typeface="Arial" panose="020B0604020202020204" pitchFamily="34" charset="0"/>
            </a:endParaRPr>
          </a:p>
        </p:txBody>
      </p:sp>
      <p:sp>
        <p:nvSpPr>
          <p:cNvPr id="12" name="Rectangle 11"/>
          <p:cNvSpPr/>
          <p:nvPr/>
        </p:nvSpPr>
        <p:spPr>
          <a:xfrm>
            <a:off x="1333502" y="273427"/>
            <a:ext cx="4205652" cy="623388"/>
          </a:xfrm>
          <a:prstGeom prst="rect">
            <a:avLst/>
          </a:prstGeom>
          <a:solidFill>
            <a:schemeClr val="accent6">
              <a:lumMod val="50000"/>
            </a:schemeClr>
          </a:solidFill>
        </p:spPr>
        <p:style>
          <a:lnRef idx="3">
            <a:schemeClr val="lt1"/>
          </a:lnRef>
          <a:fillRef idx="1">
            <a:schemeClr val="accent5"/>
          </a:fillRef>
          <a:effectRef idx="1">
            <a:schemeClr val="accent5"/>
          </a:effectRef>
          <a:fontRef idx="minor">
            <a:schemeClr val="lt1"/>
          </a:fontRef>
        </p:style>
        <p:txBody>
          <a:bodyPr rtlCol="0" anchor="ctr"/>
          <a:lstStyle/>
          <a:p>
            <a:r>
              <a:rPr lang="en-US" sz="2000" b="1" dirty="0">
                <a:latin typeface="Minion Pro"/>
              </a:rPr>
              <a:t>PROPAGATION OF ERRORS</a:t>
            </a:r>
            <a:endParaRPr lang="en-IN" sz="2000" b="1" dirty="0">
              <a:solidFill>
                <a:schemeClr val="bg1"/>
              </a:solidFill>
              <a:latin typeface="Minion Pro"/>
              <a:ea typeface="Malgun Gothic" panose="020B0503020000020004" pitchFamily="34" charset="-127"/>
              <a:cs typeface="Arial" panose="020B0604020202020204" pitchFamily="34" charset="0"/>
            </a:endParaRPr>
          </a:p>
        </p:txBody>
      </p:sp>
      <p:sp>
        <p:nvSpPr>
          <p:cNvPr id="2" name="Rectangle 1"/>
          <p:cNvSpPr/>
          <p:nvPr/>
        </p:nvSpPr>
        <p:spPr>
          <a:xfrm>
            <a:off x="381000" y="972593"/>
            <a:ext cx="5738446" cy="965970"/>
          </a:xfrm>
          <a:prstGeom prst="rect">
            <a:avLst/>
          </a:prstGeom>
        </p:spPr>
        <p:txBody>
          <a:bodyPr wrap="square">
            <a:spAutoFit/>
          </a:bodyPr>
          <a:lstStyle/>
          <a:p>
            <a:pPr algn="just">
              <a:lnSpc>
                <a:spcPct val="150000"/>
              </a:lnSpc>
            </a:pPr>
            <a:r>
              <a:rPr lang="en-US" sz="2000" dirty="0">
                <a:latin typeface="Minion Pro"/>
              </a:rPr>
              <a:t>A number of measured quantities may be involved in the final calculation of an experiment </a:t>
            </a:r>
            <a:endParaRPr lang="en-IN" sz="2000" dirty="0"/>
          </a:p>
        </p:txBody>
      </p:sp>
      <p:sp>
        <p:nvSpPr>
          <p:cNvPr id="3" name="Rectangle 2"/>
          <p:cNvSpPr/>
          <p:nvPr/>
        </p:nvSpPr>
        <p:spPr>
          <a:xfrm>
            <a:off x="381000" y="2018596"/>
            <a:ext cx="5738446" cy="2350965"/>
          </a:xfrm>
          <a:prstGeom prst="rect">
            <a:avLst/>
          </a:prstGeom>
        </p:spPr>
        <p:txBody>
          <a:bodyPr wrap="square">
            <a:spAutoFit/>
          </a:bodyPr>
          <a:lstStyle/>
          <a:p>
            <a:pPr algn="just">
              <a:lnSpc>
                <a:spcPct val="150000"/>
              </a:lnSpc>
            </a:pPr>
            <a:r>
              <a:rPr lang="en-US" sz="2000" dirty="0">
                <a:latin typeface="Minion Pro"/>
              </a:rPr>
              <a:t>The error in the final result depends on </a:t>
            </a:r>
          </a:p>
          <a:p>
            <a:pPr algn="just">
              <a:lnSpc>
                <a:spcPct val="150000"/>
              </a:lnSpc>
            </a:pPr>
            <a:r>
              <a:rPr lang="en-US" sz="2000" dirty="0">
                <a:latin typeface="Minion Pro"/>
              </a:rPr>
              <a:t>(</a:t>
            </a:r>
            <a:r>
              <a:rPr lang="en-US" sz="2000" dirty="0" err="1">
                <a:latin typeface="Minion Pro"/>
              </a:rPr>
              <a:t>i</a:t>
            </a:r>
            <a:r>
              <a:rPr lang="en-US" sz="2000" dirty="0">
                <a:latin typeface="Minion Pro"/>
              </a:rPr>
              <a:t>) The errors in the individual measurements </a:t>
            </a:r>
          </a:p>
          <a:p>
            <a:pPr algn="just">
              <a:lnSpc>
                <a:spcPct val="150000"/>
              </a:lnSpc>
            </a:pPr>
            <a:r>
              <a:rPr lang="en-US" sz="2000" dirty="0">
                <a:latin typeface="Minion Pro"/>
              </a:rPr>
              <a:t>(ii) On the nature of mathematical operations performed to get the final result. So we should know the rules to combine the errors. </a:t>
            </a:r>
            <a:endParaRPr lang="en-IN" sz="2000" dirty="0"/>
          </a:p>
        </p:txBody>
      </p:sp>
      <p:sp>
        <p:nvSpPr>
          <p:cNvPr id="4" name="Rectangle 3"/>
          <p:cNvSpPr/>
          <p:nvPr/>
        </p:nvSpPr>
        <p:spPr>
          <a:xfrm>
            <a:off x="6318739" y="175591"/>
            <a:ext cx="5439505" cy="6036974"/>
          </a:xfrm>
          <a:prstGeom prst="rect">
            <a:avLst/>
          </a:prstGeom>
        </p:spPr>
        <p:txBody>
          <a:bodyPr wrap="square">
            <a:spAutoFit/>
          </a:bodyPr>
          <a:lstStyle/>
          <a:p>
            <a:pPr algn="just">
              <a:lnSpc>
                <a:spcPct val="150000"/>
              </a:lnSpc>
            </a:pPr>
            <a:r>
              <a:rPr lang="en-US" sz="2000" b="1" dirty="0">
                <a:solidFill>
                  <a:srgbClr val="00B0F0"/>
                </a:solidFill>
                <a:latin typeface="Minion Pro"/>
                <a:ea typeface="Calibri" panose="020F0502020204030204" pitchFamily="34" charset="0"/>
                <a:cs typeface="Times New Roman" panose="02020603050405020304" pitchFamily="18" charset="0"/>
              </a:rPr>
              <a:t>(</a:t>
            </a:r>
            <a:r>
              <a:rPr lang="en-US" sz="2000" b="1" dirty="0" err="1">
                <a:solidFill>
                  <a:srgbClr val="00B0F0"/>
                </a:solidFill>
                <a:latin typeface="Minion Pro"/>
                <a:ea typeface="Calibri" panose="020F0502020204030204" pitchFamily="34" charset="0"/>
                <a:cs typeface="Times New Roman" panose="02020603050405020304" pitchFamily="18" charset="0"/>
              </a:rPr>
              <a:t>i</a:t>
            </a:r>
            <a:r>
              <a:rPr lang="en-US" sz="2000" b="1" dirty="0">
                <a:solidFill>
                  <a:srgbClr val="00B0F0"/>
                </a:solidFill>
                <a:latin typeface="Minion Pro"/>
                <a:ea typeface="Calibri" panose="020F0502020204030204" pitchFamily="34" charset="0"/>
                <a:cs typeface="Times New Roman" panose="02020603050405020304" pitchFamily="18" charset="0"/>
              </a:rPr>
              <a:t>) Error in the sum of two quantities:</a:t>
            </a:r>
            <a:endParaRPr lang="en-IN" sz="2000" b="1" dirty="0">
              <a:solidFill>
                <a:srgbClr val="00B0F0"/>
              </a:solidFill>
              <a:latin typeface="Minion Pro"/>
            </a:endParaRPr>
          </a:p>
          <a:p>
            <a:pPr algn="just">
              <a:lnSpc>
                <a:spcPct val="150000"/>
              </a:lnSpc>
            </a:pPr>
            <a:r>
              <a:rPr lang="en-US" sz="2000" dirty="0">
                <a:solidFill>
                  <a:srgbClr val="000000"/>
                </a:solidFill>
                <a:latin typeface="Minion Pro"/>
                <a:ea typeface="Calibri" panose="020F0502020204030204" pitchFamily="34" charset="0"/>
                <a:cs typeface="Times New Roman" panose="02020603050405020304" pitchFamily="18" charset="0"/>
              </a:rPr>
              <a:t>Let ΔA and ΔB be the absolute errors in the two quantities A and B respectively.</a:t>
            </a:r>
            <a:endParaRPr lang="en-IN" sz="2000" dirty="0">
              <a:latin typeface="Minion Pro"/>
            </a:endParaRPr>
          </a:p>
          <a:p>
            <a:pPr algn="just">
              <a:lnSpc>
                <a:spcPct val="150000"/>
              </a:lnSpc>
            </a:pPr>
            <a:r>
              <a:rPr lang="en-US" sz="2000" dirty="0">
                <a:solidFill>
                  <a:srgbClr val="000000"/>
                </a:solidFill>
                <a:latin typeface="Minion Pro"/>
                <a:ea typeface="Calibri" panose="020F0502020204030204" pitchFamily="34" charset="0"/>
                <a:cs typeface="Times New Roman" panose="02020603050405020304" pitchFamily="18" charset="0"/>
              </a:rPr>
              <a:t>Then,	Measured value of A = A ± ΔA ; Measured value of B = B ± ΔB</a:t>
            </a:r>
            <a:endParaRPr lang="en-IN" sz="2000" dirty="0">
              <a:latin typeface="Minion Pro"/>
            </a:endParaRPr>
          </a:p>
          <a:p>
            <a:pPr algn="just">
              <a:lnSpc>
                <a:spcPct val="150000"/>
              </a:lnSpc>
            </a:pPr>
            <a:r>
              <a:rPr lang="en-US" sz="2000" dirty="0">
                <a:solidFill>
                  <a:srgbClr val="000000"/>
                </a:solidFill>
                <a:latin typeface="Minion Pro"/>
                <a:ea typeface="Calibri" panose="020F0502020204030204" pitchFamily="34" charset="0"/>
                <a:cs typeface="Times New Roman" panose="02020603050405020304" pitchFamily="18" charset="0"/>
              </a:rPr>
              <a:t>Consider the sum, Z = A + B</a:t>
            </a:r>
            <a:endParaRPr lang="en-IN" sz="2000" dirty="0">
              <a:latin typeface="Minion Pro"/>
            </a:endParaRPr>
          </a:p>
          <a:p>
            <a:pPr algn="just">
              <a:lnSpc>
                <a:spcPct val="150000"/>
              </a:lnSpc>
              <a:spcAft>
                <a:spcPts val="0"/>
              </a:spcAft>
            </a:pPr>
            <a:r>
              <a:rPr lang="en-US" sz="2000" dirty="0">
                <a:latin typeface="Minion Pro"/>
                <a:ea typeface="Calibri" panose="020F0502020204030204" pitchFamily="34" charset="0"/>
                <a:cs typeface="Times New Roman" panose="02020603050405020304" pitchFamily="18" charset="0"/>
              </a:rPr>
              <a:t>The error ΔZ in Z is then given by</a:t>
            </a:r>
            <a:endParaRPr lang="en-IN" sz="2000" dirty="0">
              <a:latin typeface="Minion Pro"/>
              <a:ea typeface="Cambria" panose="02040503050406030204" pitchFamily="18" charset="0"/>
              <a:cs typeface="Cambria" panose="02040503050406030204" pitchFamily="18" charset="0"/>
            </a:endParaRPr>
          </a:p>
          <a:p>
            <a:pPr algn="just">
              <a:lnSpc>
                <a:spcPct val="150000"/>
              </a:lnSpc>
              <a:spcAft>
                <a:spcPts val="0"/>
              </a:spcAft>
            </a:pPr>
            <a:r>
              <a:rPr lang="en-US" sz="2000" dirty="0">
                <a:latin typeface="Minion Pro"/>
                <a:ea typeface="Calibri" panose="020F0502020204030204" pitchFamily="34" charset="0"/>
                <a:cs typeface="Times New Roman" panose="02020603050405020304" pitchFamily="18" charset="0"/>
              </a:rPr>
              <a:t>Z ± ΔZ = (A ± ΔA) + (B ± ΔB)  ;  </a:t>
            </a:r>
          </a:p>
          <a:p>
            <a:pPr algn="just">
              <a:lnSpc>
                <a:spcPct val="150000"/>
              </a:lnSpc>
              <a:spcAft>
                <a:spcPts val="0"/>
              </a:spcAft>
            </a:pPr>
            <a:r>
              <a:rPr lang="en-US" sz="2000" dirty="0">
                <a:latin typeface="Minion Pro"/>
                <a:ea typeface="Calibri" panose="020F0502020204030204" pitchFamily="34" charset="0"/>
                <a:cs typeface="Times New Roman" panose="02020603050405020304" pitchFamily="18" charset="0"/>
              </a:rPr>
              <a:t>= (A + B) ± (ΔA + ΔB)</a:t>
            </a:r>
            <a:endParaRPr lang="en-IN" sz="2000" dirty="0">
              <a:latin typeface="Minion Pro"/>
              <a:ea typeface="Cambria" panose="02040503050406030204" pitchFamily="18" charset="0"/>
              <a:cs typeface="Cambria" panose="02040503050406030204" pitchFamily="18" charset="0"/>
            </a:endParaRPr>
          </a:p>
          <a:p>
            <a:pPr algn="just">
              <a:lnSpc>
                <a:spcPct val="150000"/>
              </a:lnSpc>
              <a:spcAft>
                <a:spcPts val="0"/>
              </a:spcAft>
            </a:pPr>
            <a:r>
              <a:rPr lang="en-US" sz="2000" dirty="0">
                <a:latin typeface="Minion Pro"/>
                <a:ea typeface="Calibri" panose="020F0502020204030204" pitchFamily="34" charset="0"/>
                <a:cs typeface="Times New Roman" panose="02020603050405020304" pitchFamily="18" charset="0"/>
              </a:rPr>
              <a:t> = Z ± (ΔA + ΔB)  (or) ΔZ = ΔA + ΔB</a:t>
            </a:r>
            <a:endParaRPr lang="en-IN" sz="2000" dirty="0">
              <a:latin typeface="Minion Pro"/>
              <a:ea typeface="Cambria" panose="02040503050406030204" pitchFamily="18" charset="0"/>
              <a:cs typeface="Cambria" panose="02040503050406030204" pitchFamily="18" charset="0"/>
            </a:endParaRPr>
          </a:p>
          <a:p>
            <a:pPr algn="just">
              <a:lnSpc>
                <a:spcPct val="150000"/>
              </a:lnSpc>
              <a:spcAft>
                <a:spcPts val="0"/>
              </a:spcAft>
            </a:pPr>
            <a:r>
              <a:rPr lang="en-US" sz="2000" dirty="0">
                <a:latin typeface="Minion Pro"/>
                <a:ea typeface="Calibri" panose="020F0502020204030204" pitchFamily="34" charset="0"/>
                <a:cs typeface="Times New Roman" panose="02020603050405020304" pitchFamily="18" charset="0"/>
              </a:rPr>
              <a:t>The maximum possible error in the sum of two quantities is equal to the sum of the absolute errors in the individual quantities.</a:t>
            </a:r>
            <a:endParaRPr lang="en-IN" sz="2000" dirty="0">
              <a:effectLst/>
              <a:latin typeface="Minion Pro"/>
              <a:ea typeface="Cambria" panose="02040503050406030204" pitchFamily="18" charset="0"/>
              <a:cs typeface="Cambria" panose="02040503050406030204" pitchFamily="18" charset="0"/>
            </a:endParaRPr>
          </a:p>
        </p:txBody>
      </p:sp>
    </p:spTree>
    <p:extLst>
      <p:ext uri="{BB962C8B-B14F-4D97-AF65-F5344CB8AC3E}">
        <p14:creationId xmlns:p14="http://schemas.microsoft.com/office/powerpoint/2010/main" val="35857098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9C084646E95249AAE7127DB2181BE5" ma:contentTypeVersion="16" ma:contentTypeDescription="Create a new document." ma:contentTypeScope="" ma:versionID="b2ad62db17e9d044ed76582f7b805243">
  <xsd:schema xmlns:xsd="http://www.w3.org/2001/XMLSchema" xmlns:xs="http://www.w3.org/2001/XMLSchema" xmlns:p="http://schemas.microsoft.com/office/2006/metadata/properties" xmlns:ns2="ba35c91d-2a51-4b67-94fd-c1b8e761e77e" xmlns:ns3="4714f42c-0095-4cb3-8567-29937a4fe4c1" targetNamespace="http://schemas.microsoft.com/office/2006/metadata/properties" ma:root="true" ma:fieldsID="008f16666b0aee9b39e39c75cd034dfd" ns2:_="" ns3:_="">
    <xsd:import namespace="ba35c91d-2a51-4b67-94fd-c1b8e761e77e"/>
    <xsd:import namespace="4714f42c-0095-4cb3-8567-29937a4fe4c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35c91d-2a51-4b67-94fd-c1b8e761e7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e473f8b-106c-44ed-85f3-fd6cb6366fb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714f42c-0095-4cb3-8567-29937a4fe4c1"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eeac4ebb-fc5a-4f5e-b530-72d83470bbb5}" ma:internalName="TaxCatchAll" ma:showField="CatchAllData" ma:web="4714f42c-0095-4cb3-8567-29937a4fe4c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4714f42c-0095-4cb3-8567-29937a4fe4c1" xsi:nil="true"/>
    <lcf76f155ced4ddcb4097134ff3c332f xmlns="ba35c91d-2a51-4b67-94fd-c1b8e761e77e">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1537F2-D4FD-4C58-AC62-293927155C3B}">
  <ds:schemaRefs>
    <ds:schemaRef ds:uri="4714f42c-0095-4cb3-8567-29937a4fe4c1"/>
    <ds:schemaRef ds:uri="ba35c91d-2a51-4b67-94fd-c1b8e761e77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F6310C6-6702-4DE5-8937-2C7859BDC064}">
  <ds:schemaRefs>
    <ds:schemaRef ds:uri="http://schemas.microsoft.com/office/2006/documentManagement/types"/>
    <ds:schemaRef ds:uri="http://purl.org/dc/terms/"/>
    <ds:schemaRef ds:uri="http://purl.org/dc/dcmitype/"/>
    <ds:schemaRef ds:uri="http://schemas.microsoft.com/office/infopath/2007/PartnerControls"/>
    <ds:schemaRef ds:uri="http://purl.org/dc/elements/1.1/"/>
    <ds:schemaRef ds:uri="http://schemas.microsoft.com/office/2006/metadata/properties"/>
    <ds:schemaRef ds:uri="4714f42c-0095-4cb3-8567-29937a4fe4c1"/>
    <ds:schemaRef ds:uri="http://schemas.openxmlformats.org/package/2006/metadata/core-properties"/>
    <ds:schemaRef ds:uri="ba35c91d-2a51-4b67-94fd-c1b8e761e77e"/>
    <ds:schemaRef ds:uri="http://www.w3.org/XML/1998/namespace"/>
  </ds:schemaRefs>
</ds:datastoreItem>
</file>

<file path=customXml/itemProps3.xml><?xml version="1.0" encoding="utf-8"?>
<ds:datastoreItem xmlns:ds="http://schemas.openxmlformats.org/officeDocument/2006/customXml" ds:itemID="{B22B58B7-3259-4FAF-9495-BB64DE83BC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3954</TotalTime>
  <Words>1708</Words>
  <Application>Microsoft Office PowerPoint</Application>
  <PresentationFormat>Widescreen</PresentationFormat>
  <Paragraphs>203</Paragraphs>
  <Slides>16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Calibri</vt:lpstr>
      <vt:lpstr>Calibri Light</vt:lpstr>
      <vt:lpstr>Cambria Math</vt:lpstr>
      <vt:lpstr>Franklin Gothic Book</vt:lpstr>
      <vt:lpstr>Franklin Gothic Demi</vt:lpstr>
      <vt:lpstr>Minion Pro</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Hybrid Learning - Digital Didactics</dc:title>
  <dc:creator>ASHOK E</dc:creator>
  <cp:lastModifiedBy>SysSoft</cp:lastModifiedBy>
  <cp:revision>198</cp:revision>
  <cp:lastPrinted>2023-05-25T00:46:21Z</cp:lastPrinted>
  <dcterms:created xsi:type="dcterms:W3CDTF">2022-09-01T08:36:36Z</dcterms:created>
  <dcterms:modified xsi:type="dcterms:W3CDTF">2023-07-19T00:38:02Z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0x010100449C084646E95249AAE7127DB2181BE5</vt:lpwstr>
  </property>
</Properties>
</file>