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sldIdLst>
    <p:sldId id="256" r:id="rId5"/>
    <p:sldId id="315" r:id="rId6"/>
    <p:sldId id="333" r:id="rId7"/>
    <p:sldId id="332" r:id="rId8"/>
    <p:sldId id="330" r:id="rId9"/>
    <p:sldId id="329" r:id="rId10"/>
    <p:sldId id="328" r:id="rId11"/>
    <p:sldId id="334" r:id="rId12"/>
    <p:sldId id="335" r:id="rId13"/>
    <p:sldId id="339" r:id="rId14"/>
    <p:sldId id="338" r:id="rId15"/>
    <p:sldId id="337" r:id="rId16"/>
    <p:sldId id="340" r:id="rId17"/>
    <p:sldId id="314" r:id="rId18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DCDB5-04AE-46B6-B71D-87CD00B4A74B}" v="287" dt="2023-05-19T03:33:45.722"/>
    <p1510:client id="{D8CA62FD-614A-49FA-B069-1FF0F65AAB56}" v="21" dt="2023-05-19T03:36:36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68" autoAdjust="0"/>
  </p:normalViewPr>
  <p:slideViewPr>
    <p:cSldViewPr snapToGrid="0">
      <p:cViewPr>
        <p:scale>
          <a:sx n="100" d="100"/>
          <a:sy n="100" d="100"/>
        </p:scale>
        <p:origin x="-10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ha S" userId="S::s.sudha@shanthimalai.in::1ced7c0b-a21d-40ca-8eb0-126e5509f00c" providerId="AD" clId="Web-{D8CA62FD-614A-49FA-B069-1FF0F65AAB56}"/>
    <pc:docChg chg="modSld">
      <pc:chgData name="Sudha S" userId="S::s.sudha@shanthimalai.in::1ced7c0b-a21d-40ca-8eb0-126e5509f00c" providerId="AD" clId="Web-{D8CA62FD-614A-49FA-B069-1FF0F65AAB56}" dt="2023-05-19T03:36:04.552" v="11" actId="20577"/>
      <pc:docMkLst>
        <pc:docMk/>
      </pc:docMkLst>
      <pc:sldChg chg="modSp">
        <pc:chgData name="Sudha S" userId="S::s.sudha@shanthimalai.in::1ced7c0b-a21d-40ca-8eb0-126e5509f00c" providerId="AD" clId="Web-{D8CA62FD-614A-49FA-B069-1FF0F65AAB56}" dt="2023-05-19T03:36:04.552" v="11" actId="20577"/>
        <pc:sldMkLst>
          <pc:docMk/>
          <pc:sldMk cId="2180716863" sldId="256"/>
        </pc:sldMkLst>
        <pc:spChg chg="mod">
          <ac:chgData name="Sudha S" userId="S::s.sudha@shanthimalai.in::1ced7c0b-a21d-40ca-8eb0-126e5509f00c" providerId="AD" clId="Web-{D8CA62FD-614A-49FA-B069-1FF0F65AAB56}" dt="2023-05-19T03:35:53.240" v="7" actId="20577"/>
          <ac:spMkLst>
            <pc:docMk/>
            <pc:sldMk cId="2180716863" sldId="256"/>
            <ac:spMk id="13" creationId="{00000000-0000-0000-0000-000000000000}"/>
          </ac:spMkLst>
        </pc:spChg>
        <pc:spChg chg="mod">
          <ac:chgData name="Sudha S" userId="S::s.sudha@shanthimalai.in::1ced7c0b-a21d-40ca-8eb0-126e5509f00c" providerId="AD" clId="Web-{D8CA62FD-614A-49FA-B069-1FF0F65AAB56}" dt="2023-05-19T03:36:04.552" v="11" actId="20577"/>
          <ac:spMkLst>
            <pc:docMk/>
            <pc:sldMk cId="2180716863" sldId="256"/>
            <ac:spMk id="16" creationId="{00000000-0000-0000-0000-000000000000}"/>
          </ac:spMkLst>
        </pc:spChg>
      </pc:sldChg>
    </pc:docChg>
  </pc:docChgLst>
  <pc:docChgLst>
    <pc:chgData name="Sudha S" userId="S::s.sudha@shanthimalai.in::1ced7c0b-a21d-40ca-8eb0-126e5509f00c" providerId="AD" clId="Web-{B49DCDB5-04AE-46B6-B71D-87CD00B4A74B}"/>
    <pc:docChg chg="modSld sldOrd">
      <pc:chgData name="Sudha S" userId="S::s.sudha@shanthimalai.in::1ced7c0b-a21d-40ca-8eb0-126e5509f00c" providerId="AD" clId="Web-{B49DCDB5-04AE-46B6-B71D-87CD00B4A74B}" dt="2023-05-19T03:33:43.331" v="148" actId="20577"/>
      <pc:docMkLst>
        <pc:docMk/>
      </pc:docMkLst>
      <pc:sldChg chg="modSp">
        <pc:chgData name="Sudha S" userId="S::s.sudha@shanthimalai.in::1ced7c0b-a21d-40ca-8eb0-126e5509f00c" providerId="AD" clId="Web-{B49DCDB5-04AE-46B6-B71D-87CD00B4A74B}" dt="2023-05-19T03:28:36.871" v="76" actId="20577"/>
        <pc:sldMkLst>
          <pc:docMk/>
          <pc:sldMk cId="2126223614" sldId="308"/>
        </pc:sldMkLst>
        <pc:spChg chg="mod">
          <ac:chgData name="Sudha S" userId="S::s.sudha@shanthimalai.in::1ced7c0b-a21d-40ca-8eb0-126e5509f00c" providerId="AD" clId="Web-{B49DCDB5-04AE-46B6-B71D-87CD00B4A74B}" dt="2023-05-19T03:28:36.871" v="76" actId="20577"/>
          <ac:spMkLst>
            <pc:docMk/>
            <pc:sldMk cId="2126223614" sldId="308"/>
            <ac:spMk id="3" creationId="{00000000-0000-0000-0000-000000000000}"/>
          </ac:spMkLst>
        </pc:spChg>
      </pc:sldChg>
      <pc:sldChg chg="ord">
        <pc:chgData name="Sudha S" userId="S::s.sudha@shanthimalai.in::1ced7c0b-a21d-40ca-8eb0-126e5509f00c" providerId="AD" clId="Web-{B49DCDB5-04AE-46B6-B71D-87CD00B4A74B}" dt="2023-05-19T03:28:58.856" v="77"/>
        <pc:sldMkLst>
          <pc:docMk/>
          <pc:sldMk cId="1063324615" sldId="309"/>
        </pc:sldMkLst>
      </pc:sldChg>
      <pc:sldChg chg="modSp">
        <pc:chgData name="Sudha S" userId="S::s.sudha@shanthimalai.in::1ced7c0b-a21d-40ca-8eb0-126e5509f00c" providerId="AD" clId="Web-{B49DCDB5-04AE-46B6-B71D-87CD00B4A74B}" dt="2023-05-19T03:33:43.331" v="148" actId="20577"/>
        <pc:sldMkLst>
          <pc:docMk/>
          <pc:sldMk cId="3218851490" sldId="313"/>
        </pc:sldMkLst>
        <pc:spChg chg="mod">
          <ac:chgData name="Sudha S" userId="S::s.sudha@shanthimalai.in::1ced7c0b-a21d-40ca-8eb0-126e5509f00c" providerId="AD" clId="Web-{B49DCDB5-04AE-46B6-B71D-87CD00B4A74B}" dt="2023-05-19T03:33:43.331" v="148" actId="20577"/>
          <ac:spMkLst>
            <pc:docMk/>
            <pc:sldMk cId="3218851490" sldId="31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2DFD9-6831-4425-8C17-7E3A8BC6C03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5D602-C171-4C5C-95F0-FF37303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8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195F-89F4-219E-3038-F8C202818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5A367-1A27-00C0-7D1A-95C21F129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AD360-B1B3-2B08-B6E5-E6316711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CF1-C545-4EAB-9FCC-B74A4D6F1578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A35B2-BD5A-DF0C-528A-40E30274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2648F-ED95-8143-6717-1D28C3E6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18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768E8-5AE7-2992-659B-A4F3BAB7B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9A2A9-9DC2-873B-D562-71278E0FE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49458-295A-6F49-FC8D-C59C649F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66E3-B8D4-4D22-BE42-A88BB91C96C4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74A17-D377-EDE1-B945-CD90E700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412C8-8766-1615-4EDA-A0C44267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06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46E2F-12FA-C233-CDCF-6920A669E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76A0A-5168-06C5-6F95-93F288652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0352-B746-E655-A53D-553DCF1E1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1C66-A722-448A-9919-73079AF80F1C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4670D-B161-80A7-E303-71E3F938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17AEF-F0FC-FD12-AB31-2124CB04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03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46976-B8CD-9A19-3011-AA69E8E1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609A5-C4EF-FC12-6221-E95BDCBEB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67782-54D9-321A-D6CD-37C3E3012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38EE-3C3F-43AD-BAC6-B8DD40B21308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6C303-D447-6988-9D9B-F699846A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CCDBA-D98F-71B2-7DDC-DA1F0398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20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2B319-8DC7-15F3-ED9F-27C27B85C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C1A3A-44B2-77ED-0C52-6CBC87565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9B366-EC4B-B47A-FED7-E468840A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450-FF49-4F1E-BCB1-0A9C26780E0C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F2280-F86A-4D86-3671-D1D26E99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25DEE-A269-3391-9A53-8E968B65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10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057F-1062-5E09-A6FE-62634752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01CEF-A038-97ED-9F65-7BE884C50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C8C4F-0D47-C84D-7E4E-4D531007E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1D04C-1A43-53B4-9A08-4D366E75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F1EE-4394-4DC0-980A-54DD5CB6A355}" type="datetime1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8FEFE-2391-0402-405D-A45F3464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09041-526C-9198-9432-54144103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60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1CEE-358B-6E69-0171-ED60B19C6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84802-9E94-8ED4-09F8-706A724AB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BB936-3C77-B023-7F49-0490A272D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E911D-707F-942D-343A-82E802317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F712A9-0E13-3C14-510C-D09D1BC7B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0EC98-DCB4-ADC1-4A5A-B7000063B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B6BA-DB1D-41C0-8D9D-5705B8F943CE}" type="datetime1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ED90AA-3ABA-B574-67DD-084B3CBB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FC3B40-2DDE-98D5-EEE3-EBB7A7E2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78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301C-1636-7E8C-EA73-3EC0EAE9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4D138-C897-BA6D-BDFB-52593FD9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63EF-330D-4DB2-B790-8E03481FA6AE}" type="datetime1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6775D-F391-A793-F64F-FE30F564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8EA7C-28DB-1461-3EE3-E2249EEF7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50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E4A38-E9CC-C0AD-4B03-9D531E95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9D83-0D91-4C98-A60F-A7F2B06E0C64}" type="datetime1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E5030-5068-0068-EDC3-483F26C5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AAFC9-8431-8E02-F039-E73CD5A4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80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11D3E-B617-32D3-A245-08793DB6B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44A3F-CA5E-BE42-60D6-5935D192C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AC405-C323-2865-F3C3-DE80A399B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98C44-1A8F-098A-BB58-A479015B2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DAB0-80F1-42F4-A3A5-41944A5AFACB}" type="datetime1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90F49-ED87-8998-1E80-E7F6BD6C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30F10-F202-3A57-FE0E-47988F12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18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DC1B-EE5A-11F0-1E54-17EAE0F60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512A4-C561-E3EA-E1F2-AE53BEDC7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A97A0-E5AF-D227-9814-8CE071F17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415AF-3E9A-83A3-DC58-AB4B654A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3584-FA04-40DA-A626-35C8A59201F4}" type="datetime1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6701D-06E0-34A2-0223-9314FC04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32CA8-46C8-C072-B014-8BDD8686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9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68F87F-732B-7A9C-3351-B14EBEFD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6F383-5124-31A2-2FEC-BE21B9697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C7FB4-6136-7E70-6F8F-2AF83C5AF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C67CD-48C9-4182-9E35-4B2A1DF281E6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8AB83-6599-9330-062F-FE3F429B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97EB5-46A1-DB07-C421-1A387F835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2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bg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8602" y="6225575"/>
            <a:ext cx="4630874" cy="365125"/>
          </a:xfrm>
        </p:spPr>
        <p:txBody>
          <a:bodyPr/>
          <a:lstStyle/>
          <a:p>
            <a:r>
              <a:rPr lang="en-US" sz="1300" dirty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 Physical World &amp; Measurement – Hr. Sec.  First Year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</a:t>
            </a:fld>
            <a:endParaRPr lang="en-US" sz="1300" dirty="0">
              <a:solidFill>
                <a:schemeClr val="bg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repared by Shanthimalai Research and Development Trust…"/>
          <p:cNvSpPr txBox="1"/>
          <p:nvPr/>
        </p:nvSpPr>
        <p:spPr>
          <a:xfrm>
            <a:off x="1" y="4650336"/>
            <a:ext cx="12191999" cy="146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3" tIns="71433" rIns="71433" bIns="71433" anchor="ctr">
            <a:spAutoFit/>
          </a:bodyPr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400" dirty="0">
                <a:latin typeface="Franklin Gothic Demi" panose="020B0703020102020204" pitchFamily="34" charset="0"/>
                <a:cs typeface="Arial"/>
              </a:rPr>
              <a:t> By </a:t>
            </a:r>
            <a:endParaRPr lang="en-IN" sz="1400" dirty="0">
              <a:latin typeface="Franklin Gothic Demi" panose="020B07030201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dirty="0">
                <a:solidFill>
                  <a:schemeClr val="bg1"/>
                </a:solidFill>
                <a:latin typeface="Minion Pro"/>
                <a:cs typeface="Arial" panose="020B0604020202020204" pitchFamily="34" charset="0"/>
              </a:rPr>
              <a:t>RAJENDRAN M, M.Sc., B.Ed., C.C.A.,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dirty="0">
                <a:solidFill>
                  <a:srgbClr val="FFFF00"/>
                </a:solidFill>
                <a:latin typeface="Minion Pro"/>
                <a:cs typeface="Arial" panose="020B0604020202020204" pitchFamily="34" charset="0"/>
              </a:rPr>
              <a:t>PGT IN PHYSICS, SRMHSS, KAVERIYAMPOONDI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dirty="0">
                <a:solidFill>
                  <a:schemeClr val="bg1"/>
                </a:solidFill>
                <a:latin typeface="Minion Pro"/>
                <a:cs typeface="Arial" panose="020B0604020202020204" pitchFamily="34" charset="0"/>
              </a:rPr>
              <a:t>TIRUVANNAMALAI – 606603.</a:t>
            </a:r>
          </a:p>
        </p:txBody>
      </p:sp>
      <p:sp>
        <p:nvSpPr>
          <p:cNvPr id="12" name="Footer Placeholder 3"/>
          <p:cNvSpPr txBox="1">
            <a:spLocks/>
          </p:cNvSpPr>
          <p:nvPr/>
        </p:nvSpPr>
        <p:spPr>
          <a:xfrm>
            <a:off x="1" y="2752559"/>
            <a:ext cx="12191999" cy="117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b="1" dirty="0">
                <a:solidFill>
                  <a:schemeClr val="bg1"/>
                </a:solidFill>
                <a:latin typeface="Minion Pro"/>
                <a:cs typeface="DokChampa" panose="020B0604020202020204" pitchFamily="34" charset="-34"/>
              </a:rPr>
              <a:t>Higher Secondary – First Year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55504" y="1454527"/>
            <a:ext cx="8057138" cy="63094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</a:rPr>
              <a:t>NATURE OF PHYSICAL WORLD AND MEASUREMENT </a:t>
            </a:r>
            <a:endParaRPr lang="en-IN" sz="24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7831" y="1454527"/>
            <a:ext cx="1725915" cy="630942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  <a:cs typeface="Arial" panose="020B0604020202020204" pitchFamily="34" charset="0"/>
              </a:rPr>
              <a:t>UNIT : 01</a:t>
            </a:r>
            <a:endParaRPr lang="en-IN" sz="26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C462A1-DBBB-4B80-B1BD-E56FE2250647}"/>
              </a:ext>
            </a:extLst>
          </p:cNvPr>
          <p:cNvSpPr txBox="1"/>
          <p:nvPr/>
        </p:nvSpPr>
        <p:spPr>
          <a:xfrm>
            <a:off x="7351414" y="407406"/>
            <a:ext cx="220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www.Padasalai.Net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0716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10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107245" y="273113"/>
            <a:ext cx="0" cy="546784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91211"/>
                <a:ext cx="6096000" cy="60497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If the value of universal gravitational constant in SI is 6.6x10</a:t>
                </a:r>
                <a:r>
                  <a:rPr lang="en-US" b="1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−11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 Nm</a:t>
                </a:r>
                <a:r>
                  <a:rPr lang="en-US" b="1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 kg</a:t>
                </a:r>
                <a:r>
                  <a:rPr lang="en-US" b="1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−2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, then find its value in CGS System? </a:t>
                </a:r>
                <a:endParaRPr lang="en-IN" sz="1400" dirty="0">
                  <a:solidFill>
                    <a:srgbClr val="00B0F0"/>
                  </a:solidFill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Solution </a:t>
                </a:r>
                <a:endParaRPr lang="en-IN" sz="1400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Let G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SI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be the gravitational constant in the SI system and </a:t>
                </a:r>
                <a:r>
                  <a:rPr lang="en-US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G</a:t>
                </a:r>
                <a:r>
                  <a:rPr lang="en-US" baseline="-25000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cgs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in the </a:t>
                </a:r>
                <a:r>
                  <a:rPr lang="en-US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cgs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system. Then G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SI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6.6 ×10-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11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Nm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kg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−2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</a:t>
                </a:r>
                <a:endParaRPr lang="en-IN" sz="1400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n-US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G</a:t>
                </a:r>
                <a:r>
                  <a:rPr lang="en-US" baseline="-25000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cgs</a:t>
                </a:r>
                <a:r>
                  <a:rPr lang="en-US" i="1" dirty="0">
                    <a:latin typeface="Minion Pro"/>
                    <a:ea typeface="Times New Roman" panose="02020603050405020304" pitchFamily="18" charset="0"/>
                    <a:cs typeface="Latha"/>
                  </a:rPr>
                  <a:t> =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?</a:t>
                </a:r>
                <a:endParaRPr lang="en-IN" sz="1400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n</a:t>
                </a:r>
                <a:r>
                  <a:rPr lang="en-US" b="1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 = n</a:t>
                </a:r>
                <a:r>
                  <a:rPr lang="en-US" b="1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𝐌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𝐌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𝟐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𝐚</m:t>
                        </m:r>
                      </m:sup>
                    </m:sSup>
                    <m:sSup>
                      <m:sSupPr>
                        <m:ctrlPr>
                          <a:rPr lang="en-IN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𝟐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𝐛</m:t>
                        </m:r>
                      </m:sup>
                    </m:sSup>
                    <m:sSup>
                      <m:sSupPr>
                        <m:ctrlPr>
                          <a:rPr lang="en-IN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𝐓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𝐓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𝟐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𝐜</m:t>
                        </m:r>
                      </m:sup>
                    </m:sSup>
                  </m:oMath>
                </a14:m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  ; </a:t>
                </a:r>
                <a:r>
                  <a:rPr lang="en-US" b="1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G</a:t>
                </a:r>
                <a:r>
                  <a:rPr lang="en-US" b="1" baseline="-25000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cgs</a:t>
                </a: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 = G</a:t>
                </a:r>
                <a:r>
                  <a:rPr lang="en-US" b="1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SI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𝐌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𝐌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𝟐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𝐚</m:t>
                        </m:r>
                      </m:sup>
                    </m:sSup>
                    <m:sSup>
                      <m:sSupPr>
                        <m:ctrlPr>
                          <a:rPr lang="en-IN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𝟐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𝐛</m:t>
                        </m:r>
                      </m:sup>
                    </m:sSup>
                    <m:sSup>
                      <m:sSupPr>
                        <m:ctrlPr>
                          <a:rPr lang="en-IN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𝐓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IN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𝐓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𝟐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𝐜</m:t>
                        </m:r>
                      </m:sup>
                    </m:sSup>
                  </m:oMath>
                </a14:m>
                <a:endParaRPr lang="en-IN" sz="1400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M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1 kg, L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1m, T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1s ;   M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1 g, L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2 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= 1 cm, T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1s The dimensional formula for G is M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-1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L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3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T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-2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; a = -1, b = 3 and c = -2</a:t>
                </a:r>
                <a:endParaRPr lang="en-IN" sz="1400" dirty="0">
                  <a:latin typeface="Minion Pro"/>
                  <a:ea typeface="Cambria" panose="02040503050406030204" pitchFamily="18" charset="0"/>
                  <a:cs typeface="Latha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G</a:t>
                </a:r>
                <a:r>
                  <a:rPr lang="en-US" baseline="-25000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cgs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6.6 x 10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-11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𝑘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g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g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m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cm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s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s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2</m:t>
                        </m:r>
                      </m:sup>
                    </m:sSup>
                  </m:oMath>
                </a14:m>
                <a:endParaRPr lang="en-IN" dirty="0">
                  <a:latin typeface="Minion Pro"/>
                  <a:ea typeface="Times New Roman" panose="02020603050405020304" pitchFamily="18" charset="0"/>
                  <a:cs typeface="Latha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= 6.6 x 10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-11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𝑘𝑔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𝑘𝑔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m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m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s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s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2</m:t>
                        </m:r>
                      </m:sup>
                    </m:sSup>
                  </m:oMath>
                </a14:m>
                <a:endParaRPr lang="en-IN" dirty="0">
                  <a:latin typeface="Minion Pro"/>
                  <a:ea typeface="Times New Roman" panose="02020603050405020304" pitchFamily="18" charset="0"/>
                  <a:cs typeface="Latha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= 6.6 × 10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−11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× 10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−3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x 10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6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× 1  ; 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G</a:t>
                </a:r>
                <a:r>
                  <a:rPr lang="en-US" b="1" i="1" baseline="-25000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cgs</a:t>
                </a:r>
                <a:r>
                  <a:rPr lang="en-US" b="1" i="1" dirty="0">
                    <a:latin typeface="Minion Pro"/>
                    <a:ea typeface="Times New Roman" panose="02020603050405020304" pitchFamily="18" charset="0"/>
                    <a:cs typeface="Latha"/>
                  </a:rPr>
                  <a:t> = </a:t>
                </a: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6.6 × 10</a:t>
                </a:r>
                <a:r>
                  <a:rPr lang="en-US" b="1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-8 </a:t>
                </a: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dyne</a:t>
                </a:r>
                <a:r>
                  <a:rPr lang="en-US" b="1" i="1" dirty="0">
                    <a:latin typeface="Minion Pro"/>
                    <a:ea typeface="Times New Roman" panose="02020603050405020304" pitchFamily="18" charset="0"/>
                    <a:cs typeface="Latha"/>
                  </a:rPr>
                  <a:t> </a:t>
                </a: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cm</a:t>
                </a:r>
                <a:r>
                  <a:rPr lang="en-US" b="1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g</a:t>
                </a:r>
                <a:r>
                  <a:rPr lang="en-US" b="1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-2</a:t>
                </a:r>
                <a:endParaRPr lang="en-IN" sz="1400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211"/>
                <a:ext cx="6096000" cy="6049798"/>
              </a:xfrm>
              <a:prstGeom prst="rect">
                <a:avLst/>
              </a:prstGeom>
              <a:blipFill>
                <a:blip r:embed="rId2"/>
                <a:stretch>
                  <a:fillRect l="-800" t="-605" r="-800" b="-70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241800" y="273113"/>
            <a:ext cx="538687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Check the correctness of the equation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½ mv</a:t>
            </a:r>
            <a:r>
              <a:rPr lang="en-US" b="1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2</a:t>
            </a:r>
            <a:r>
              <a:rPr lang="en-US" b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mgh</a:t>
            </a:r>
            <a:r>
              <a:rPr lang="en-US" b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 using dimensional analysis method</a:t>
            </a:r>
            <a:r>
              <a:rPr lang="en-US" b="1" dirty="0">
                <a:latin typeface="Minion Pro"/>
                <a:ea typeface="Times New Roman" panose="02020603050405020304" pitchFamily="18" charset="0"/>
                <a:cs typeface="Latha"/>
              </a:rPr>
              <a:t>.</a:t>
            </a:r>
            <a:endParaRPr lang="en-IN" dirty="0">
              <a:latin typeface="Minion Pro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defTabSz="179388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Minion Pro"/>
                <a:ea typeface="Times New Roman" panose="02020603050405020304" pitchFamily="18" charset="0"/>
                <a:cs typeface="Latha"/>
              </a:rPr>
              <a:t>Solution </a:t>
            </a:r>
            <a:endParaRPr lang="en-IN" dirty="0">
              <a:latin typeface="Minion Pro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Minion Pro"/>
                <a:ea typeface="Times New Roman" panose="02020603050405020304" pitchFamily="18" charset="0"/>
                <a:cs typeface="Latha"/>
              </a:rPr>
              <a:t>Dimensional formula for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Minion Pro"/>
                <a:ea typeface="Times New Roman" panose="02020603050405020304" pitchFamily="18" charset="0"/>
                <a:cs typeface="Latha"/>
              </a:rPr>
              <a:t> </a:t>
            </a:r>
            <a:r>
              <a:rPr lang="en-US" sz="2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½ mv</a:t>
            </a:r>
            <a:r>
              <a:rPr lang="en-US" sz="2000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2</a:t>
            </a:r>
            <a:r>
              <a:rPr lang="en-US" sz="2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 = [M][LT</a:t>
            </a:r>
            <a:r>
              <a:rPr lang="en-US" sz="2000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-1</a:t>
            </a:r>
            <a:r>
              <a:rPr lang="en-US" sz="2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]</a:t>
            </a:r>
            <a:r>
              <a:rPr lang="en-US" sz="2000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2</a:t>
            </a:r>
            <a:r>
              <a:rPr lang="en-US" sz="2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  = [ML</a:t>
            </a:r>
            <a:r>
              <a:rPr lang="en-US" sz="2000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2</a:t>
            </a:r>
            <a:r>
              <a:rPr lang="en-US" sz="2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T</a:t>
            </a:r>
            <a:r>
              <a:rPr lang="en-US" sz="2000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-2</a:t>
            </a:r>
            <a:r>
              <a:rPr lang="en-US" sz="2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]</a:t>
            </a:r>
            <a:endParaRPr lang="en-IN" sz="2000" dirty="0">
              <a:solidFill>
                <a:srgbClr val="00B0F0"/>
              </a:solidFill>
              <a:latin typeface="Minion Pro"/>
              <a:ea typeface="Cambria" panose="02040503050406030204" pitchFamily="18" charset="0"/>
              <a:cs typeface="Latha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Minion Pro"/>
                <a:ea typeface="Times New Roman" panose="02020603050405020304" pitchFamily="18" charset="0"/>
                <a:cs typeface="Latha"/>
              </a:rPr>
              <a:t>Dimensional formula for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mgh</a:t>
            </a:r>
            <a:r>
              <a:rPr lang="en-US" sz="2000" i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 </a:t>
            </a:r>
            <a:r>
              <a:rPr lang="en-US" sz="2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= [M][LT-</a:t>
            </a:r>
            <a:r>
              <a:rPr lang="en-US" sz="2000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2</a:t>
            </a:r>
            <a:r>
              <a:rPr lang="en-US" sz="2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][L]=[ML</a:t>
            </a:r>
            <a:r>
              <a:rPr lang="en-US" sz="2000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2</a:t>
            </a:r>
            <a:r>
              <a:rPr lang="en-US" sz="2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T</a:t>
            </a:r>
            <a:r>
              <a:rPr lang="en-US" sz="2000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-2</a:t>
            </a:r>
            <a:r>
              <a:rPr lang="en-US" sz="2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]</a:t>
            </a:r>
            <a:endParaRPr lang="en-IN" sz="2000" dirty="0">
              <a:solidFill>
                <a:srgbClr val="00B0F0"/>
              </a:solidFill>
              <a:latin typeface="Minion Pro"/>
              <a:ea typeface="Cambria" panose="02040503050406030204" pitchFamily="18" charset="0"/>
              <a:cs typeface="Latha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[ML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2</a:t>
            </a:r>
            <a:r>
              <a:rPr lang="en-US" sz="2000" b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T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−2</a:t>
            </a:r>
            <a:r>
              <a:rPr lang="en-US" sz="2000" b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] = [ML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2</a:t>
            </a:r>
            <a:r>
              <a:rPr lang="en-US" sz="2000" b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T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−2</a:t>
            </a:r>
            <a:r>
              <a:rPr lang="en-US" sz="2000" b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] </a:t>
            </a:r>
            <a:endParaRPr lang="en-IN" sz="2000" dirty="0">
              <a:solidFill>
                <a:srgbClr val="00B0F0"/>
              </a:solidFill>
              <a:latin typeface="Minion Pro"/>
              <a:ea typeface="Cambria" panose="02040503050406030204" pitchFamily="18" charset="0"/>
              <a:cs typeface="Latha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Minion Pro"/>
                <a:ea typeface="Times New Roman" panose="02020603050405020304" pitchFamily="18" charset="0"/>
                <a:cs typeface="Latha"/>
              </a:rPr>
              <a:t>Both </a:t>
            </a:r>
            <a:r>
              <a:rPr lang="en-US" b="1" dirty="0">
                <a:solidFill>
                  <a:srgbClr val="00B0F0"/>
                </a:solidFill>
                <a:latin typeface="Minion Pro"/>
                <a:ea typeface="Times New Roman" panose="02020603050405020304" pitchFamily="18" charset="0"/>
                <a:cs typeface="Latha"/>
              </a:rPr>
              <a:t>sides are dimensionally the same</a:t>
            </a:r>
            <a:r>
              <a:rPr lang="en-US" b="1" dirty="0">
                <a:latin typeface="Minion Pro"/>
                <a:ea typeface="Times New Roman" panose="02020603050405020304" pitchFamily="18" charset="0"/>
                <a:cs typeface="Latha"/>
              </a:rPr>
              <a:t>, hence the equations  ½ mv</a:t>
            </a:r>
            <a:r>
              <a:rPr lang="en-US" b="1" baseline="30000" dirty="0">
                <a:latin typeface="Minion Pro"/>
                <a:ea typeface="Times New Roman" panose="02020603050405020304" pitchFamily="18" charset="0"/>
                <a:cs typeface="Latha"/>
              </a:rPr>
              <a:t>2</a:t>
            </a:r>
            <a:r>
              <a:rPr lang="en-US" b="1" dirty="0">
                <a:latin typeface="Minion Pro"/>
                <a:ea typeface="Times New Roman" panose="02020603050405020304" pitchFamily="18" charset="0"/>
                <a:cs typeface="Latha"/>
              </a:rPr>
              <a:t> = </a:t>
            </a:r>
            <a:r>
              <a:rPr lang="en-US" b="1" dirty="0" err="1">
                <a:latin typeface="Minion Pro"/>
                <a:ea typeface="Times New Roman" panose="02020603050405020304" pitchFamily="18" charset="0"/>
                <a:cs typeface="Latha"/>
              </a:rPr>
              <a:t>mgh</a:t>
            </a:r>
            <a:r>
              <a:rPr lang="en-US" b="1" dirty="0">
                <a:latin typeface="Minion Pro"/>
                <a:ea typeface="Times New Roman" panose="02020603050405020304" pitchFamily="18" charset="0"/>
                <a:cs typeface="Latha"/>
              </a:rPr>
              <a:t> is dimensionally correct.</a:t>
            </a:r>
            <a:endParaRPr lang="en-IN" dirty="0">
              <a:effectLst/>
              <a:latin typeface="Minion Pro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158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11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4955" y="517778"/>
                <a:ext cx="11716890" cy="5217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Obtain an expression for the time period T of a simple pendulum. The time period T depends on                              (</a:t>
                </a:r>
                <a:r>
                  <a:rPr lang="en-US" b="1" dirty="0" err="1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i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) mass ‘m’ of the bob (ii) length ‘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Latha"/>
                      </a:rPr>
                      <m:t>𝒍</m:t>
                    </m:r>
                  </m:oMath>
                </a14:m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’ of the pendulum and (iii) acceleration due to gravity g at the place where the pendulum is suspended. (Constant k = 2π)</a:t>
                </a:r>
                <a:endParaRPr lang="en-IN" dirty="0">
                  <a:solidFill>
                    <a:srgbClr val="00B0F0"/>
                  </a:solidFill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Solution</a:t>
                </a:r>
                <a:endParaRPr lang="en-IN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	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Latha"/>
                      </a:rPr>
                      <m:t>∝</m:t>
                    </m:r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𝑎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𝑏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; T = 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𝑎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𝑏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𝑐</m:t>
                        </m:r>
                      </m:sup>
                    </m:sSup>
                  </m:oMath>
                </a14:m>
                <a:endParaRPr lang="en-IN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marL="9144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Here k is the dimensionless constant. Rewriting the above equation with dimensions</a:t>
                </a:r>
                <a:endParaRPr lang="en-IN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	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[T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] = [M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a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] [</a:t>
                </a:r>
                <a:r>
                  <a:rPr lang="en-US" sz="2000" dirty="0" err="1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L</a:t>
                </a:r>
                <a:r>
                  <a:rPr lang="en-US" sz="2000" baseline="30000" dirty="0" err="1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b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] [LT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−2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]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c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  [M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0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L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0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T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] = [M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a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 </a:t>
                </a:r>
                <a:r>
                  <a:rPr lang="en-US" sz="2000" dirty="0" err="1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L</a:t>
                </a:r>
                <a:r>
                  <a:rPr lang="en-US" sz="2000" baseline="30000" dirty="0" err="1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b+c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 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T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−2c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]</a:t>
                </a:r>
                <a:endParaRPr lang="en-IN" sz="2000" dirty="0">
                  <a:solidFill>
                    <a:srgbClr val="00B0F0"/>
                  </a:solidFill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marL="457200" indent="4572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Comparing the powers of M, L and T on both sides, a=0, </a:t>
                </a:r>
                <a:r>
                  <a:rPr lang="en-US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b+c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=0, -2c=1</a:t>
                </a:r>
                <a:endParaRPr lang="en-IN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marL="457200" indent="4572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Solving for </a:t>
                </a:r>
                <a:r>
                  <a:rPr lang="en-US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a,b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and c a = 0, b = 1/2, and c = −1/2</a:t>
                </a:r>
                <a:endParaRPr lang="en-IN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marL="457200" indent="4572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From the above equation 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T = k. m</a:t>
                </a:r>
                <a:r>
                  <a:rPr lang="en-US" sz="2000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0</a:t>
                </a:r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𝑙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𝑔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1/2</m:t>
                        </m:r>
                      </m:sup>
                    </m:sSup>
                  </m:oMath>
                </a14:m>
                <a:endParaRPr lang="en-IN" sz="2000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	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T = 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1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𝒍</m:t>
                                </m:r>
                              </m:num>
                              <m:den>
                                <m:r>
                                  <a:rPr lang="en-US" b="1" i="1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𝒈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/</m:t>
                        </m:r>
                        <m:r>
                          <a:rPr lang="en-US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  ; k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radPr>
                      <m:deg/>
                      <m:e>
                        <m:f>
                          <m:fPr>
                            <m:type m:val="skw"/>
                            <m:ctrlPr>
                              <a:rPr lang="en-IN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𝒍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𝒈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  ;  Experimentally k = 2π, hence T = 2π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radPr>
                      <m:deg/>
                      <m:e>
                        <m:f>
                          <m:fPr>
                            <m:type m:val="skw"/>
                            <m:ctrlPr>
                              <a:rPr lang="en-IN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𝒍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𝒈</m:t>
                            </m:r>
                          </m:den>
                        </m:f>
                      </m:e>
                    </m:rad>
                  </m:oMath>
                </a14:m>
                <a:endParaRPr lang="en-IN" b="1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55" y="517778"/>
                <a:ext cx="11716890" cy="5217903"/>
              </a:xfrm>
              <a:prstGeom prst="rect">
                <a:avLst/>
              </a:prstGeom>
              <a:blipFill>
                <a:blip r:embed="rId2"/>
                <a:stretch>
                  <a:fillRect l="-416" r="-697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120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12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75657" y="214059"/>
                <a:ext cx="10177154" cy="60170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IN" b="1" dirty="0">
                    <a:solidFill>
                      <a:schemeClr val="accent2"/>
                    </a:solidFill>
                    <a:latin typeface="Minion Pro"/>
                  </a:rPr>
                  <a:t>Limitations of Dimensional analysis: </a:t>
                </a:r>
              </a:p>
              <a:p>
                <a:pPr marL="342900" indent="-342900">
                  <a:lnSpc>
                    <a:spcPct val="200000"/>
                  </a:lnSpc>
                  <a:buAutoNum type="arabicPeriod"/>
                  <a:tabLst>
                    <a:tab pos="450850" algn="l"/>
                  </a:tabLst>
                </a:pPr>
                <a:r>
                  <a:rPr lang="en-US" dirty="0">
                    <a:latin typeface="Minion Pro"/>
                  </a:rPr>
                  <a:t>This method gives 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</a:rPr>
                  <a:t>no information about the dimensionless constants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</a:rPr>
                  <a:t> </a:t>
                </a:r>
                <a:r>
                  <a:rPr lang="en-US" dirty="0">
                    <a:latin typeface="Minion Pro"/>
                  </a:rPr>
                  <a:t>in the formula like </a:t>
                </a:r>
              </a:p>
              <a:p>
                <a:pPr>
                  <a:lnSpc>
                    <a:spcPct val="200000"/>
                  </a:lnSpc>
                  <a:tabLst>
                    <a:tab pos="450850" algn="l"/>
                  </a:tabLst>
                </a:pPr>
                <a:r>
                  <a:rPr lang="en-US" dirty="0">
                    <a:latin typeface="Minion Pro"/>
                  </a:rPr>
                  <a:t>     1, 2, ……..π,e, etc.</a:t>
                </a:r>
                <a:endParaRPr lang="en-IN" dirty="0">
                  <a:latin typeface="Minion Pro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dirty="0">
                    <a:latin typeface="Minion Pro"/>
                  </a:rPr>
                  <a:t>2.   This method 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</a:rPr>
                  <a:t>cannot decide whether the given quantity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</a:rPr>
                  <a:t> </a:t>
                </a:r>
                <a:r>
                  <a:rPr lang="en-US" dirty="0">
                    <a:latin typeface="Minion Pro"/>
                  </a:rPr>
                  <a:t>is a </a:t>
                </a:r>
                <a:r>
                  <a:rPr lang="en-US" b="1" dirty="0">
                    <a:latin typeface="Minion Pro"/>
                  </a:rPr>
                  <a:t>vector or a scalar.</a:t>
                </a:r>
                <a:endParaRPr lang="en-IN" dirty="0">
                  <a:latin typeface="Minion Pro"/>
                </a:endParaRPr>
              </a:p>
              <a:p>
                <a:pPr marL="342900" indent="-342900">
                  <a:lnSpc>
                    <a:spcPct val="200000"/>
                  </a:lnSpc>
                  <a:buAutoNum type="arabicPeriod" startAt="3"/>
                </a:pPr>
                <a:r>
                  <a:rPr lang="en-US" dirty="0">
                    <a:latin typeface="Minion Pro"/>
                  </a:rPr>
                  <a:t>This method is 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</a:rPr>
                  <a:t>not suitable to derive relations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</a:rPr>
                  <a:t> </a:t>
                </a:r>
                <a:r>
                  <a:rPr lang="en-US" dirty="0">
                    <a:latin typeface="Minion Pro"/>
                  </a:rPr>
                  <a:t>involving 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</a:rPr>
                  <a:t>trigonometric, exponential and </a:t>
                </a:r>
              </a:p>
              <a:p>
                <a:pPr defTabSz="355600">
                  <a:lnSpc>
                    <a:spcPct val="200000"/>
                  </a:lnSpc>
                </a:pPr>
                <a:r>
                  <a:rPr lang="en-US" b="1" dirty="0">
                    <a:solidFill>
                      <a:srgbClr val="00B0F0"/>
                    </a:solidFill>
                    <a:latin typeface="Minion Pro"/>
                  </a:rPr>
                  <a:t>	logarithmic functions</a:t>
                </a:r>
                <a:r>
                  <a:rPr lang="en-US" b="1" dirty="0">
                    <a:latin typeface="Minion Pro"/>
                  </a:rPr>
                  <a:t>.</a:t>
                </a:r>
                <a:endParaRPr lang="en-IN" dirty="0">
                  <a:latin typeface="Minion Pro"/>
                </a:endParaRPr>
              </a:p>
              <a:p>
                <a:pPr defTabSz="355600">
                  <a:lnSpc>
                    <a:spcPct val="200000"/>
                  </a:lnSpc>
                </a:pPr>
                <a:r>
                  <a:rPr lang="en-US" dirty="0">
                    <a:latin typeface="Minion Pro"/>
                  </a:rPr>
                  <a:t>4. 	It 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</a:rPr>
                  <a:t>cannot be applied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</a:rPr>
                  <a:t> </a:t>
                </a:r>
                <a:r>
                  <a:rPr lang="en-US" dirty="0">
                    <a:latin typeface="Minion Pro"/>
                  </a:rPr>
                  <a:t>to an equation involving 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</a:rPr>
                  <a:t>more than three physical quantities</a:t>
                </a:r>
                <a:r>
                  <a:rPr lang="en-US" b="1" dirty="0">
                    <a:latin typeface="Minion Pro"/>
                  </a:rPr>
                  <a:t>.</a:t>
                </a:r>
                <a:endParaRPr lang="en-IN" dirty="0">
                  <a:latin typeface="Minion Pro"/>
                </a:endParaRPr>
              </a:p>
              <a:p>
                <a:pPr marL="342900" indent="-342900">
                  <a:lnSpc>
                    <a:spcPct val="200000"/>
                  </a:lnSpc>
                  <a:buAutoNum type="arabicPeriod" startAt="5"/>
                  <a:tabLst>
                    <a:tab pos="355600" algn="l"/>
                  </a:tabLst>
                </a:pPr>
                <a:r>
                  <a:rPr lang="en-US" dirty="0">
                    <a:latin typeface="Minion Pro"/>
                  </a:rPr>
                  <a:t>It can only 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</a:rPr>
                  <a:t>check on whether a physical relation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</a:rPr>
                  <a:t> is 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</a:rPr>
                  <a:t>dimensionally correct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</a:rPr>
                  <a:t> </a:t>
                </a:r>
                <a:r>
                  <a:rPr lang="en-US" dirty="0">
                    <a:latin typeface="Minion Pro"/>
                  </a:rPr>
                  <a:t>but not the </a:t>
                </a:r>
              </a:p>
              <a:p>
                <a:pPr>
                  <a:lnSpc>
                    <a:spcPct val="200000"/>
                  </a:lnSpc>
                  <a:tabLst>
                    <a:tab pos="355600" algn="l"/>
                  </a:tabLst>
                </a:pPr>
                <a:r>
                  <a:rPr lang="en-US" dirty="0">
                    <a:latin typeface="Minion Pro"/>
                  </a:rPr>
                  <a:t>	correctness of the relation. For example, using dimensional analysis,</a:t>
                </a:r>
                <a:endParaRPr lang="en-IN" dirty="0">
                  <a:latin typeface="Minion Pro"/>
                </a:endParaRPr>
              </a:p>
              <a:p>
                <a:pPr defTabSz="355600">
                  <a:lnSpc>
                    <a:spcPct val="200000"/>
                  </a:lnSpc>
                </a:pPr>
                <a:r>
                  <a:rPr lang="en-US" dirty="0">
                    <a:latin typeface="Minion Pro"/>
                  </a:rPr>
                  <a:t>	s = </a:t>
                </a:r>
                <a:r>
                  <a:rPr lang="en-US" dirty="0" err="1">
                    <a:latin typeface="Minion Pro"/>
                  </a:rPr>
                  <a:t>ut</a:t>
                </a:r>
                <a:r>
                  <a:rPr lang="en-US" dirty="0">
                    <a:latin typeface="Minion Pro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latin typeface="Minion Pro"/>
                  </a:rPr>
                  <a:t> at</a:t>
                </a:r>
                <a:r>
                  <a:rPr lang="en-US" baseline="30000" dirty="0">
                    <a:latin typeface="Minion Pro"/>
                  </a:rPr>
                  <a:t>2 </a:t>
                </a:r>
                <a:r>
                  <a:rPr lang="en-US" dirty="0">
                    <a:latin typeface="Minion Pro"/>
                  </a:rPr>
                  <a:t>is dimensionally correct whereas the correct relation is s = </a:t>
                </a:r>
                <a:r>
                  <a:rPr lang="en-US" dirty="0" err="1">
                    <a:latin typeface="Minion Pro"/>
                  </a:rPr>
                  <a:t>ut</a:t>
                </a:r>
                <a:r>
                  <a:rPr lang="en-US" dirty="0">
                    <a:latin typeface="Minion Pro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Minion Pro"/>
                  </a:rPr>
                  <a:t> at</a:t>
                </a:r>
                <a:r>
                  <a:rPr lang="en-US" baseline="30000" dirty="0">
                    <a:latin typeface="Minion Pro"/>
                  </a:rPr>
                  <a:t>2</a:t>
                </a:r>
                <a:endParaRPr lang="en-IN" dirty="0">
                  <a:latin typeface="Minion Pro"/>
                </a:endParaRPr>
              </a:p>
              <a:p>
                <a:pPr algn="just"/>
                <a:endParaRPr lang="en-IN" dirty="0">
                  <a:latin typeface="Minion Pro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657" y="214059"/>
                <a:ext cx="10177154" cy="6017032"/>
              </a:xfrm>
              <a:prstGeom prst="rect">
                <a:avLst/>
              </a:prstGeom>
              <a:blipFill>
                <a:blip r:embed="rId2"/>
                <a:stretch>
                  <a:fillRect l="-53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3305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82113" y="584311"/>
            <a:ext cx="0" cy="546784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45716" y="757154"/>
            <a:ext cx="33145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  <a:latin typeface="Minion Pro"/>
                <a:ea typeface="Calibri" panose="020F0502020204030204" pitchFamily="34" charset="0"/>
                <a:cs typeface="Minion Pro"/>
              </a:rPr>
              <a:t>DIMENSIONAL ANALYSIS</a:t>
            </a:r>
            <a:endParaRPr lang="en-IN" sz="2000" b="1" dirty="0">
              <a:solidFill>
                <a:srgbClr val="00B0F0"/>
              </a:solidFill>
              <a:latin typeface="Minion Pro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368" y="1329998"/>
            <a:ext cx="1863635" cy="199533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273465" y="1211433"/>
            <a:ext cx="3653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Minion Pro"/>
                <a:ea typeface="Calibri" panose="020F0502020204030204" pitchFamily="34" charset="0"/>
                <a:cs typeface="Minion Pro"/>
              </a:rPr>
              <a:t>PROPAGATION OF ERRORS</a:t>
            </a:r>
            <a:endParaRPr lang="en-IN" sz="2000" b="1" dirty="0">
              <a:solidFill>
                <a:schemeClr val="accent2"/>
              </a:solidFill>
              <a:latin typeface="Minion Pro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660" y="2009369"/>
            <a:ext cx="1798331" cy="1995332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691" y="2037194"/>
            <a:ext cx="1594954" cy="1967507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952" y="2009369"/>
            <a:ext cx="1561721" cy="199533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66755" y="3579186"/>
            <a:ext cx="17828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Minion Pro"/>
              </a:rPr>
              <a:t>ICT CORNER</a:t>
            </a:r>
            <a:endParaRPr lang="en-IN" sz="2000" b="1" dirty="0">
              <a:solidFill>
                <a:srgbClr val="C00000"/>
              </a:solidFill>
              <a:latin typeface="Minion Pro"/>
            </a:endParaRPr>
          </a:p>
        </p:txBody>
      </p:sp>
      <p:pic>
        <p:nvPicPr>
          <p:cNvPr id="18" name="Picture 17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175"/>
          <a:stretch/>
        </p:blipFill>
        <p:spPr bwMode="auto">
          <a:xfrm>
            <a:off x="1126368" y="4017557"/>
            <a:ext cx="1863635" cy="1755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10749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bg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14</a:t>
            </a:fld>
            <a:endParaRPr lang="en-US" sz="1300" dirty="0">
              <a:solidFill>
                <a:schemeClr val="bg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862F44A-271F-8ADB-2E4A-66220E7203E8}"/>
              </a:ext>
            </a:extLst>
          </p:cNvPr>
          <p:cNvSpPr txBox="1">
            <a:spLocks/>
          </p:cNvSpPr>
          <p:nvPr/>
        </p:nvSpPr>
        <p:spPr>
          <a:xfrm>
            <a:off x="3569905" y="2716463"/>
            <a:ext cx="5172641" cy="11858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Thank you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8602" y="6225575"/>
            <a:ext cx="4630874" cy="365125"/>
          </a:xfrm>
        </p:spPr>
        <p:txBody>
          <a:bodyPr/>
          <a:lstStyle/>
          <a:p>
            <a:r>
              <a:rPr lang="en-US" sz="1300" dirty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 Physical World &amp; Measurement – Hr. Sec.  First Year</a:t>
            </a:r>
          </a:p>
        </p:txBody>
      </p:sp>
    </p:spTree>
    <p:extLst>
      <p:ext uri="{BB962C8B-B14F-4D97-AF65-F5344CB8AC3E}">
        <p14:creationId xmlns:p14="http://schemas.microsoft.com/office/powerpoint/2010/main" val="2368897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2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9731" y="387620"/>
            <a:ext cx="3417297" cy="630942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</a:rPr>
              <a:t>Learning Objectives: </a:t>
            </a:r>
            <a:endParaRPr lang="en-IN" sz="24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biLevel thresh="75000"/>
          </a:blip>
          <a:srcRect t="2004" b="4744"/>
          <a:stretch/>
        </p:blipFill>
        <p:spPr>
          <a:xfrm>
            <a:off x="334239" y="2817710"/>
            <a:ext cx="1405492" cy="1371599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9731" y="1186411"/>
            <a:ext cx="103077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1" dirty="0">
                <a:solidFill>
                  <a:schemeClr val="accent2"/>
                </a:solidFill>
                <a:latin typeface="Minion Pro"/>
                <a:ea typeface="Malgun Gothic" panose="020B0503020000020004" pitchFamily="34" charset="-127"/>
              </a:rPr>
              <a:t>In this unit, the student is exposed to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500" dirty="0">
                <a:latin typeface="Minion Pro"/>
                <a:ea typeface="Malgun Gothic" panose="020B0503020000020004" pitchFamily="34" charset="-127"/>
              </a:rPr>
              <a:t>Excitement generated by the discoveries in Physics.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500" dirty="0">
                <a:latin typeface="Minion Pro"/>
                <a:ea typeface="Malgun Gothic" panose="020B0503020000020004" pitchFamily="34" charset="-127"/>
              </a:rPr>
              <a:t>An understanding of physical quantities of importance.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500" dirty="0">
                <a:latin typeface="Minion Pro"/>
                <a:ea typeface="Malgun Gothic" panose="020B0503020000020004" pitchFamily="34" charset="-127"/>
              </a:rPr>
              <a:t>Different system of units.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500" dirty="0">
                <a:latin typeface="Minion Pro"/>
                <a:ea typeface="Malgun Gothic" panose="020B0503020000020004" pitchFamily="34" charset="-127"/>
              </a:rPr>
              <a:t>An understanding of errors and corrections in physics measurements.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500" dirty="0">
                <a:latin typeface="Minion Pro"/>
                <a:ea typeface="Malgun Gothic" panose="020B0503020000020004" pitchFamily="34" charset="-127"/>
              </a:rPr>
              <a:t>The importance of significant figures.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500" dirty="0">
                <a:latin typeface="Minion Pro"/>
                <a:ea typeface="Malgun Gothic" panose="020B0503020000020004" pitchFamily="34" charset="-127"/>
              </a:rPr>
              <a:t>Usage of dimensions to check the homogeneity of physical quantities. </a:t>
            </a:r>
          </a:p>
        </p:txBody>
      </p:sp>
    </p:spTree>
    <p:extLst>
      <p:ext uri="{BB962C8B-B14F-4D97-AF65-F5344CB8AC3E}">
        <p14:creationId xmlns:p14="http://schemas.microsoft.com/office/powerpoint/2010/main" val="858702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18739" y="273427"/>
            <a:ext cx="0" cy="546784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1000" y="273427"/>
            <a:ext cx="952501" cy="7640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  <a:cs typeface="Arial" panose="020B0604020202020204" pitchFamily="34" charset="0"/>
              </a:rPr>
              <a:t>1.8.1</a:t>
            </a:r>
            <a:endParaRPr lang="en-IN" sz="26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3502" y="273426"/>
            <a:ext cx="4592514" cy="7640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inion Pro"/>
              </a:rPr>
              <a:t>DIMENSION OF PHYSICAL QUANTITIES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164060"/>
            <a:ext cx="5545016" cy="2350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In mechanics, we deal with the physical quantities like mass, time, length, velocity, acceleration, etc. which can be expressed in terms of three independent base quantities such as M, L and T. </a:t>
            </a:r>
            <a:endParaRPr lang="en-IN" sz="2000" dirty="0"/>
          </a:p>
        </p:txBody>
      </p:sp>
      <p:sp>
        <p:nvSpPr>
          <p:cNvPr id="3" name="Rectangle 2"/>
          <p:cNvSpPr/>
          <p:nvPr/>
        </p:nvSpPr>
        <p:spPr>
          <a:xfrm>
            <a:off x="381000" y="3590803"/>
            <a:ext cx="5545016" cy="965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For an example, [length] means dimension of length, [area] means dimension of area, etc. </a:t>
            </a:r>
            <a:endParaRPr lang="en-IN" sz="2000" dirty="0"/>
          </a:p>
        </p:txBody>
      </p:sp>
      <p:sp>
        <p:nvSpPr>
          <p:cNvPr id="4" name="Rectangle 3"/>
          <p:cNvSpPr/>
          <p:nvPr/>
        </p:nvSpPr>
        <p:spPr>
          <a:xfrm>
            <a:off x="6576646" y="273426"/>
            <a:ext cx="518746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Minion Pro"/>
              </a:rPr>
              <a:t>The dimension of length can be expressed in terms of base quantities as </a:t>
            </a:r>
            <a:endParaRPr lang="en-IN" sz="2000" dirty="0">
              <a:solidFill>
                <a:srgbClr val="000000"/>
              </a:solidFill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IN" sz="2000" b="1" dirty="0">
                <a:solidFill>
                  <a:srgbClr val="00B0F0"/>
                </a:solidFill>
                <a:latin typeface="Minion Pro"/>
              </a:rPr>
              <a:t>[length] = M</a:t>
            </a:r>
            <a:r>
              <a:rPr lang="en-IN" sz="2000" b="1" baseline="30000" dirty="0">
                <a:solidFill>
                  <a:srgbClr val="00B0F0"/>
                </a:solidFill>
                <a:latin typeface="Minion Pro"/>
              </a:rPr>
              <a:t>0</a:t>
            </a:r>
            <a:r>
              <a:rPr lang="en-IN" sz="2000" b="1" dirty="0">
                <a:solidFill>
                  <a:srgbClr val="00B0F0"/>
                </a:solidFill>
                <a:latin typeface="Minion Pro"/>
              </a:rPr>
              <a:t> LT</a:t>
            </a:r>
            <a:r>
              <a:rPr lang="en-IN" sz="2000" b="1" baseline="30000" dirty="0">
                <a:solidFill>
                  <a:srgbClr val="00B0F0"/>
                </a:solidFill>
                <a:latin typeface="Minion Pro"/>
              </a:rPr>
              <a:t>0</a:t>
            </a:r>
            <a:r>
              <a:rPr lang="en-IN" sz="2000" b="1" dirty="0">
                <a:solidFill>
                  <a:srgbClr val="00B0F0"/>
                </a:solidFill>
                <a:latin typeface="Minion Pro"/>
              </a:rPr>
              <a:t> = L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Similarly, [area] = M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</a:rPr>
              <a:t>0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 L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</a:rPr>
              <a:t>2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 T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</a:rPr>
              <a:t>0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 = L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</a:rPr>
              <a:t>2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Similarly, [volume] = M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</a:rPr>
              <a:t>0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 L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</a:rPr>
              <a:t>3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 T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</a:rPr>
              <a:t>0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 = L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</a:rPr>
              <a:t>3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Note that in all the cases, the base quantity L is same but exponent (power) are different, which means dimensions are different. For a pure number, exponent of base quantity is zero. For example, consider the number 2, which has no dimension and can be expressed as </a:t>
            </a:r>
          </a:p>
          <a:p>
            <a:pPr algn="just">
              <a:lnSpc>
                <a:spcPct val="150000"/>
              </a:lnSpc>
            </a:pPr>
            <a:r>
              <a:rPr lang="fr-FR" sz="2000" dirty="0">
                <a:latin typeface="Minion Pro"/>
              </a:rPr>
              <a:t>⇒[2</a:t>
            </a:r>
            <a:r>
              <a:rPr lang="fr-FR" sz="2000" dirty="0">
                <a:solidFill>
                  <a:srgbClr val="00B0F0"/>
                </a:solidFill>
                <a:latin typeface="Minion Pro"/>
              </a:rPr>
              <a:t>]=M</a:t>
            </a:r>
            <a:r>
              <a:rPr lang="fr-FR" sz="2000" baseline="30000" dirty="0">
                <a:solidFill>
                  <a:srgbClr val="00B0F0"/>
                </a:solidFill>
                <a:latin typeface="Minion Pro"/>
              </a:rPr>
              <a:t>0</a:t>
            </a:r>
            <a:r>
              <a:rPr lang="fr-FR" sz="2000" dirty="0">
                <a:solidFill>
                  <a:srgbClr val="00B0F0"/>
                </a:solidFill>
                <a:latin typeface="Minion Pro"/>
              </a:rPr>
              <a:t> L</a:t>
            </a:r>
            <a:r>
              <a:rPr lang="fr-FR" sz="2000" baseline="30000" dirty="0">
                <a:solidFill>
                  <a:srgbClr val="00B0F0"/>
                </a:solidFill>
                <a:latin typeface="Minion Pro"/>
              </a:rPr>
              <a:t>0</a:t>
            </a:r>
            <a:r>
              <a:rPr lang="fr-FR" sz="2000" dirty="0">
                <a:solidFill>
                  <a:srgbClr val="00B0F0"/>
                </a:solidFill>
                <a:latin typeface="Minion Pro"/>
              </a:rPr>
              <a:t> T</a:t>
            </a:r>
            <a:r>
              <a:rPr lang="fr-FR" sz="2000" baseline="30000" dirty="0">
                <a:solidFill>
                  <a:srgbClr val="00B0F0"/>
                </a:solidFill>
                <a:latin typeface="Minion Pro"/>
              </a:rPr>
              <a:t>0</a:t>
            </a:r>
            <a:r>
              <a:rPr lang="fr-FR" sz="2000" dirty="0">
                <a:solidFill>
                  <a:srgbClr val="00B0F0"/>
                </a:solidFill>
                <a:latin typeface="Minion Pro"/>
              </a:rPr>
              <a:t> (</a:t>
            </a:r>
            <a:r>
              <a:rPr lang="fr-FR" sz="2000" dirty="0" err="1">
                <a:solidFill>
                  <a:srgbClr val="00B0F0"/>
                </a:solidFill>
                <a:latin typeface="Minion Pro"/>
              </a:rPr>
              <a:t>Dimensionless</a:t>
            </a:r>
            <a:r>
              <a:rPr lang="fr-FR" sz="2000" dirty="0">
                <a:solidFill>
                  <a:srgbClr val="00B0F0"/>
                </a:solidFill>
                <a:latin typeface="Minion Pro"/>
              </a:rPr>
              <a:t>) </a:t>
            </a:r>
            <a:endParaRPr lang="en-IN" sz="2000" dirty="0">
              <a:solidFill>
                <a:srgbClr val="00B0F0"/>
              </a:solidFill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114061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4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18739" y="273427"/>
            <a:ext cx="0" cy="546784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3" y="273427"/>
            <a:ext cx="5137331" cy="14678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23" y="1957455"/>
            <a:ext cx="5011615" cy="27659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2530" y="302960"/>
            <a:ext cx="5106144" cy="393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073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5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18739" y="273427"/>
            <a:ext cx="0" cy="546784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35" y="427512"/>
            <a:ext cx="6069812" cy="49163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132" y="1096550"/>
            <a:ext cx="5645038" cy="343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77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6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18739" y="273427"/>
            <a:ext cx="0" cy="546784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1000" y="273427"/>
            <a:ext cx="952501" cy="6233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  <a:cs typeface="Arial" panose="020B0604020202020204" pitchFamily="34" charset="0"/>
              </a:rPr>
              <a:t>1.8.2</a:t>
            </a:r>
            <a:endParaRPr lang="en-IN" sz="26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3501" y="273427"/>
            <a:ext cx="3774527" cy="62338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inion Pro"/>
              </a:rPr>
              <a:t>DIMENSIONAL QUANTITIES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5852" y="976024"/>
            <a:ext cx="570770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000" b="1" dirty="0">
                <a:solidFill>
                  <a:srgbClr val="00B0F0"/>
                </a:solidFill>
                <a:latin typeface="Minion Pro"/>
              </a:rPr>
              <a:t>Dimensional variables </a:t>
            </a:r>
            <a:endParaRPr lang="en-IN" sz="2000" dirty="0">
              <a:solidFill>
                <a:srgbClr val="00B0F0"/>
              </a:solidFill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Physical quantities, which </a:t>
            </a:r>
            <a:r>
              <a:rPr lang="en-US" sz="2000" dirty="0">
                <a:solidFill>
                  <a:srgbClr val="00B0F0"/>
                </a:solidFill>
                <a:latin typeface="Minion Pro"/>
              </a:rPr>
              <a:t>possess dimensions </a:t>
            </a:r>
            <a:r>
              <a:rPr lang="en-US" sz="2000" dirty="0">
                <a:latin typeface="Minion Pro"/>
              </a:rPr>
              <a:t>and </a:t>
            </a:r>
            <a:r>
              <a:rPr lang="en-US" sz="2000" dirty="0">
                <a:solidFill>
                  <a:srgbClr val="00B0F0"/>
                </a:solidFill>
                <a:latin typeface="Minion Pro"/>
              </a:rPr>
              <a:t>have variable values </a:t>
            </a:r>
            <a:r>
              <a:rPr lang="en-US" sz="2000" dirty="0">
                <a:latin typeface="Minion Pro"/>
              </a:rPr>
              <a:t>are called dimensional variables. Examples are length, velocity, and acceleration etc. </a:t>
            </a:r>
            <a:endParaRPr lang="en-IN" sz="2000" dirty="0"/>
          </a:p>
        </p:txBody>
      </p:sp>
      <p:sp>
        <p:nvSpPr>
          <p:cNvPr id="3" name="Rectangle 2"/>
          <p:cNvSpPr/>
          <p:nvPr/>
        </p:nvSpPr>
        <p:spPr>
          <a:xfrm>
            <a:off x="366910" y="3406198"/>
            <a:ext cx="570770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000" b="1" dirty="0">
                <a:solidFill>
                  <a:srgbClr val="00B0F0"/>
                </a:solidFill>
                <a:latin typeface="Minion Pro"/>
              </a:rPr>
              <a:t>Dimensional Constant </a:t>
            </a:r>
            <a:endParaRPr lang="en-IN" sz="2000" dirty="0">
              <a:solidFill>
                <a:srgbClr val="00B0F0"/>
              </a:solidFill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IN" sz="2000" dirty="0">
                <a:latin typeface="Minion Pro"/>
              </a:rPr>
              <a:t>Physical quantities which </a:t>
            </a:r>
            <a:r>
              <a:rPr lang="en-IN" sz="2000" dirty="0">
                <a:solidFill>
                  <a:srgbClr val="00B0F0"/>
                </a:solidFill>
                <a:latin typeface="Minion Pro"/>
              </a:rPr>
              <a:t>possess dimensions </a:t>
            </a:r>
            <a:r>
              <a:rPr lang="en-IN" sz="2000" dirty="0">
                <a:latin typeface="Minion Pro"/>
              </a:rPr>
              <a:t>and </a:t>
            </a:r>
            <a:r>
              <a:rPr lang="en-IN" sz="2000" dirty="0">
                <a:solidFill>
                  <a:srgbClr val="00B0F0"/>
                </a:solidFill>
                <a:latin typeface="Minion Pro"/>
              </a:rPr>
              <a:t>have constant values </a:t>
            </a:r>
            <a:r>
              <a:rPr lang="en-IN" sz="2000" dirty="0">
                <a:latin typeface="Minion Pro"/>
              </a:rPr>
              <a:t>are called dimensional constants. Examples are Gravitational constant, Planck’s constant etc. </a:t>
            </a:r>
            <a:endParaRPr lang="en-IN" sz="2000" dirty="0"/>
          </a:p>
        </p:txBody>
      </p:sp>
      <p:sp>
        <p:nvSpPr>
          <p:cNvPr id="4" name="Rectangle 3"/>
          <p:cNvSpPr/>
          <p:nvPr/>
        </p:nvSpPr>
        <p:spPr>
          <a:xfrm>
            <a:off x="6522530" y="124137"/>
            <a:ext cx="53242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000" b="1" dirty="0">
                <a:solidFill>
                  <a:srgbClr val="00B050"/>
                </a:solidFill>
                <a:latin typeface="Minion Pro"/>
              </a:rPr>
              <a:t>Dimensionless variables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Physical quantities which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have no dimensions,</a:t>
            </a:r>
            <a:r>
              <a:rPr lang="en-US" sz="2000" dirty="0">
                <a:latin typeface="Minion Pro"/>
              </a:rPr>
              <a:t> but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have variable </a:t>
            </a:r>
            <a:r>
              <a:rPr lang="en-US" sz="2000" dirty="0">
                <a:latin typeface="Minion Pro"/>
              </a:rPr>
              <a:t>values are called dimensionless variables. Examples are specific gravity, strain, refractive index etc. 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6522530" y="2931572"/>
            <a:ext cx="53242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000" b="1" dirty="0">
                <a:solidFill>
                  <a:srgbClr val="00B050"/>
                </a:solidFill>
                <a:latin typeface="Minion Pro"/>
              </a:rPr>
              <a:t>Dimensionless Constant </a:t>
            </a:r>
            <a:endParaRPr lang="en-IN" sz="2000" dirty="0">
              <a:solidFill>
                <a:srgbClr val="00B050"/>
              </a:solidFill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Quantities which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have constant values </a:t>
            </a:r>
            <a:r>
              <a:rPr lang="en-US" sz="2000" dirty="0">
                <a:latin typeface="Minion Pro"/>
              </a:rPr>
              <a:t>and also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have no dimensions </a:t>
            </a:r>
            <a:r>
              <a:rPr lang="en-US" sz="2000" dirty="0">
                <a:latin typeface="Minion Pro"/>
              </a:rPr>
              <a:t>are called dimensionless constants. Examples are π, e (Euler’s number), numbers </a:t>
            </a:r>
            <a:r>
              <a:rPr lang="en-US" sz="2000" dirty="0" err="1">
                <a:latin typeface="Minion Pro"/>
              </a:rPr>
              <a:t>etc</a:t>
            </a:r>
            <a:r>
              <a:rPr lang="en-US" sz="2000" dirty="0">
                <a:latin typeface="Minion Pro"/>
              </a:rPr>
              <a:t>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86424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7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18739" y="273427"/>
            <a:ext cx="0" cy="546784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45716" y="273427"/>
            <a:ext cx="53631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Principle of homogeneity of dimensions </a:t>
            </a:r>
            <a:endParaRPr lang="en-US" sz="2000" dirty="0">
              <a:solidFill>
                <a:schemeClr val="accent2"/>
              </a:solidFill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The principle of homogeneity of dimensions states that 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the dimensions of all the terms in a physical expression should be the same</a:t>
            </a:r>
            <a:r>
              <a:rPr lang="en-US" sz="2000" dirty="0">
                <a:latin typeface="Minion Pro"/>
              </a:rPr>
              <a:t>. For example, in the physical expression v</a:t>
            </a:r>
            <a:r>
              <a:rPr lang="en-US" sz="2000" baseline="30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 = u</a:t>
            </a:r>
            <a:r>
              <a:rPr lang="en-US" sz="2000" baseline="30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 + 2as, the dimensions of v</a:t>
            </a:r>
            <a:r>
              <a:rPr lang="en-US" sz="2000" baseline="30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, u</a:t>
            </a:r>
            <a:r>
              <a:rPr lang="en-US" sz="2000" baseline="30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 and 2 as are the same and equal to [L</a:t>
            </a:r>
            <a:r>
              <a:rPr lang="en-US" sz="2000" baseline="30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T</a:t>
            </a:r>
            <a:r>
              <a:rPr lang="en-US" sz="2000" baseline="30000" dirty="0">
                <a:latin typeface="Minion Pro"/>
              </a:rPr>
              <a:t>−2</a:t>
            </a:r>
            <a:r>
              <a:rPr lang="en-US" sz="2000" dirty="0">
                <a:latin typeface="Minion Pro"/>
              </a:rPr>
              <a:t>]. </a:t>
            </a:r>
            <a:endParaRPr lang="en-IN" sz="2000" dirty="0"/>
          </a:p>
        </p:txBody>
      </p:sp>
      <p:sp>
        <p:nvSpPr>
          <p:cNvPr id="16" name="Rectangle 15"/>
          <p:cNvSpPr/>
          <p:nvPr/>
        </p:nvSpPr>
        <p:spPr>
          <a:xfrm>
            <a:off x="6688494" y="273427"/>
            <a:ext cx="952501" cy="13314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  <a:cs typeface="Arial" panose="020B0604020202020204" pitchFamily="34" charset="0"/>
              </a:rPr>
              <a:t>1.8.3</a:t>
            </a:r>
            <a:endParaRPr lang="en-IN" sz="26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40995" y="273427"/>
            <a:ext cx="4320850" cy="133143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inion Pro"/>
              </a:rPr>
              <a:t>APPLICATION AND LIMITATIONS OF THE METHOD OF DIMENSIONAL ANALYSIS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22530" y="1777786"/>
            <a:ext cx="537204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This method is used to </a:t>
            </a:r>
            <a:endParaRPr lang="en-US" sz="2000" dirty="0">
              <a:solidFill>
                <a:srgbClr val="00B0F0"/>
              </a:solidFill>
              <a:latin typeface="Minion Pro"/>
            </a:endParaRPr>
          </a:p>
          <a:p>
            <a:pPr marL="514350" indent="-514350" algn="just">
              <a:lnSpc>
                <a:spcPct val="150000"/>
              </a:lnSpc>
              <a:buAutoNum type="romanLcParenBoth"/>
            </a:pPr>
            <a:r>
              <a:rPr lang="en-US" sz="2000" dirty="0">
                <a:latin typeface="Minion Pro"/>
              </a:rPr>
              <a:t>Convert a physical quantity from 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one </a:t>
            </a:r>
          </a:p>
          <a:p>
            <a:pPr algn="just" defTabSz="541338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	system of units to another. </a:t>
            </a:r>
          </a:p>
          <a:p>
            <a:pPr algn="just">
              <a:lnSpc>
                <a:spcPct val="150000"/>
              </a:lnSpc>
              <a:tabLst>
                <a:tab pos="541338" algn="l"/>
              </a:tabLst>
            </a:pPr>
            <a:r>
              <a:rPr lang="en-US" sz="2000" dirty="0">
                <a:latin typeface="Minion Pro"/>
              </a:rPr>
              <a:t>(ii) 	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Check the dimensional correctness </a:t>
            </a:r>
            <a:r>
              <a:rPr lang="en-US" sz="2000" dirty="0">
                <a:latin typeface="Minion Pro"/>
              </a:rPr>
              <a:t>of 	a  given physical equation. </a:t>
            </a:r>
          </a:p>
          <a:p>
            <a:pPr algn="just" defTabSz="541338">
              <a:lnSpc>
                <a:spcPct val="150000"/>
              </a:lnSpc>
            </a:pPr>
            <a:r>
              <a:rPr lang="en-US" sz="2000" dirty="0">
                <a:latin typeface="Minion Pro"/>
              </a:rPr>
              <a:t>(iii) 	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Establish relations </a:t>
            </a:r>
            <a:r>
              <a:rPr lang="en-US" sz="2000" dirty="0">
                <a:latin typeface="Minion Pro"/>
              </a:rPr>
              <a:t>among various </a:t>
            </a:r>
          </a:p>
          <a:p>
            <a:pPr algn="just" defTabSz="541338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	physical quantities. </a:t>
            </a:r>
            <a:endParaRPr lang="en-IN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34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8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18739" y="273427"/>
            <a:ext cx="0" cy="546784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6611" y="90268"/>
            <a:ext cx="61321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To convert a physical quantity from one system of units to another </a:t>
            </a:r>
            <a:endParaRPr lang="en-US" sz="2000" dirty="0">
              <a:solidFill>
                <a:srgbClr val="00B0F0"/>
              </a:solidFill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This is based on the fact that the product of the numerical values (n) and its corresponding unit (u) is a constant. </a:t>
            </a:r>
            <a:r>
              <a:rPr lang="en-US" sz="2000" dirty="0" err="1">
                <a:latin typeface="Minion Pro"/>
              </a:rPr>
              <a:t>i.e</a:t>
            </a:r>
            <a:r>
              <a:rPr lang="en-US" sz="2000" dirty="0">
                <a:latin typeface="Minion Pro"/>
              </a:rPr>
              <a:t>, n [u] = constant (or) n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dirty="0">
                <a:latin typeface="Minion Pro"/>
              </a:rPr>
              <a:t>[u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dirty="0">
                <a:latin typeface="Minion Pro"/>
              </a:rPr>
              <a:t>] = n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[u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].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Consider a physical quantity which has dimension ‘</a:t>
            </a:r>
            <a:r>
              <a:rPr lang="en-US" sz="2000" i="1" dirty="0">
                <a:latin typeface="Minion Pro"/>
              </a:rPr>
              <a:t>a’ </a:t>
            </a:r>
            <a:r>
              <a:rPr lang="en-US" sz="2000" dirty="0">
                <a:latin typeface="Minion Pro"/>
              </a:rPr>
              <a:t>in mass, ‘</a:t>
            </a:r>
            <a:r>
              <a:rPr lang="en-US" sz="2000" i="1" dirty="0">
                <a:latin typeface="Minion Pro"/>
              </a:rPr>
              <a:t>b’ </a:t>
            </a:r>
            <a:r>
              <a:rPr lang="en-US" sz="2000" dirty="0">
                <a:latin typeface="Minion Pro"/>
              </a:rPr>
              <a:t>in length and ‘</a:t>
            </a:r>
            <a:r>
              <a:rPr lang="en-US" sz="2000" i="1" dirty="0">
                <a:latin typeface="Minion Pro"/>
              </a:rPr>
              <a:t>c’ </a:t>
            </a:r>
            <a:r>
              <a:rPr lang="en-US" sz="2000" dirty="0">
                <a:latin typeface="Minion Pro"/>
              </a:rPr>
              <a:t>in time. If the fundamental units in one system are M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dirty="0">
                <a:latin typeface="Minion Pro"/>
              </a:rPr>
              <a:t>, L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dirty="0">
                <a:latin typeface="Minion Pro"/>
              </a:rPr>
              <a:t> and T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dirty="0">
                <a:latin typeface="Minion Pro"/>
              </a:rPr>
              <a:t> and the other system are M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, L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 and T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 respectively, then we can write, n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dirty="0">
                <a:latin typeface="Minion Pro"/>
              </a:rPr>
              <a:t> [M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baseline="30000" dirty="0">
                <a:latin typeface="Minion Pro"/>
              </a:rPr>
              <a:t>a</a:t>
            </a:r>
            <a:r>
              <a:rPr lang="en-US" sz="2000" dirty="0">
                <a:latin typeface="Minion Pro"/>
              </a:rPr>
              <a:t> L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baseline="30000" dirty="0">
                <a:latin typeface="Minion Pro"/>
              </a:rPr>
              <a:t>b</a:t>
            </a:r>
            <a:r>
              <a:rPr lang="en-US" sz="2000" dirty="0">
                <a:latin typeface="Minion Pro"/>
              </a:rPr>
              <a:t> T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baseline="30000" dirty="0">
                <a:latin typeface="Minion Pro"/>
              </a:rPr>
              <a:t>c</a:t>
            </a:r>
            <a:r>
              <a:rPr lang="en-US" sz="2000" dirty="0">
                <a:latin typeface="Minion Pro"/>
              </a:rPr>
              <a:t>] = n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 [M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baseline="30000" dirty="0">
                <a:latin typeface="Minion Pro"/>
              </a:rPr>
              <a:t>a</a:t>
            </a:r>
            <a:r>
              <a:rPr lang="en-US" sz="2000" dirty="0">
                <a:latin typeface="Minion Pro"/>
              </a:rPr>
              <a:t> L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baseline="30000" dirty="0">
                <a:latin typeface="Minion Pro"/>
              </a:rPr>
              <a:t>b</a:t>
            </a:r>
            <a:r>
              <a:rPr lang="en-US" sz="2000" dirty="0">
                <a:latin typeface="Minion Pro"/>
              </a:rPr>
              <a:t> T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baseline="30000" dirty="0">
                <a:latin typeface="Minion Pro"/>
              </a:rPr>
              <a:t>c</a:t>
            </a:r>
            <a:r>
              <a:rPr lang="en-US" sz="2000" dirty="0">
                <a:latin typeface="Minion Pro"/>
              </a:rPr>
              <a:t>]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We have thus converted the numerical value of physical quantity from one system of units into the other system. </a:t>
            </a:r>
            <a:endParaRPr lang="en-IN" sz="2000" dirty="0"/>
          </a:p>
        </p:txBody>
      </p:sp>
      <p:sp>
        <p:nvSpPr>
          <p:cNvPr id="3" name="Rectangle 2"/>
          <p:cNvSpPr/>
          <p:nvPr/>
        </p:nvSpPr>
        <p:spPr>
          <a:xfrm>
            <a:off x="6531429" y="305712"/>
            <a:ext cx="54117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To check the dimensional correctness of a given physical equation </a:t>
            </a:r>
            <a:endParaRPr lang="en-US" sz="2000" dirty="0">
              <a:solidFill>
                <a:srgbClr val="00B0F0"/>
              </a:solidFill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Let us take the equation of motion </a:t>
            </a:r>
            <a:r>
              <a:rPr lang="en-US" sz="2200" b="1" dirty="0">
                <a:solidFill>
                  <a:srgbClr val="00B0F0"/>
                </a:solidFill>
                <a:latin typeface="Minion Pro"/>
              </a:rPr>
              <a:t>v = u + at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Apply dimensional formula on both sides      </a:t>
            </a:r>
            <a:r>
              <a:rPr lang="en-US" sz="2200" b="1" dirty="0">
                <a:solidFill>
                  <a:srgbClr val="00B0F0"/>
                </a:solidFill>
                <a:latin typeface="Minion Pro"/>
              </a:rPr>
              <a:t>[LT</a:t>
            </a:r>
            <a:r>
              <a:rPr lang="en-US" sz="2200" b="1" baseline="30000" dirty="0">
                <a:solidFill>
                  <a:srgbClr val="00B0F0"/>
                </a:solidFill>
                <a:latin typeface="Minion Pro"/>
              </a:rPr>
              <a:t>−1</a:t>
            </a:r>
            <a:r>
              <a:rPr lang="en-US" sz="2200" b="1" dirty="0">
                <a:solidFill>
                  <a:srgbClr val="00B0F0"/>
                </a:solidFill>
                <a:latin typeface="Minion Pro"/>
              </a:rPr>
              <a:t>] = [LT</a:t>
            </a:r>
            <a:r>
              <a:rPr lang="en-US" sz="2200" b="1" baseline="30000" dirty="0">
                <a:solidFill>
                  <a:srgbClr val="00B0F0"/>
                </a:solidFill>
                <a:latin typeface="Minion Pro"/>
              </a:rPr>
              <a:t>−1</a:t>
            </a:r>
            <a:r>
              <a:rPr lang="en-US" sz="2200" b="1" dirty="0">
                <a:solidFill>
                  <a:srgbClr val="00B0F0"/>
                </a:solidFill>
                <a:latin typeface="Minion Pro"/>
              </a:rPr>
              <a:t>] + [LT</a:t>
            </a:r>
            <a:r>
              <a:rPr lang="en-US" sz="2200" b="1" baseline="30000" dirty="0">
                <a:solidFill>
                  <a:srgbClr val="00B0F0"/>
                </a:solidFill>
                <a:latin typeface="Minion Pro"/>
              </a:rPr>
              <a:t>−2</a:t>
            </a:r>
            <a:r>
              <a:rPr lang="en-US" sz="2200" b="1" dirty="0">
                <a:solidFill>
                  <a:srgbClr val="00B0F0"/>
                </a:solidFill>
                <a:latin typeface="Minion Pro"/>
              </a:rPr>
              <a:t>] [T] </a:t>
            </a:r>
          </a:p>
          <a:p>
            <a:pPr>
              <a:lnSpc>
                <a:spcPct val="150000"/>
              </a:lnSpc>
            </a:pPr>
            <a:r>
              <a:rPr lang="en-IN" sz="2200" b="1" dirty="0">
                <a:solidFill>
                  <a:srgbClr val="00B0F0"/>
                </a:solidFill>
                <a:latin typeface="Minion Pro"/>
              </a:rPr>
              <a:t>[LT</a:t>
            </a:r>
            <a:r>
              <a:rPr lang="en-IN" sz="2200" b="1" baseline="30000" dirty="0">
                <a:solidFill>
                  <a:srgbClr val="00B0F0"/>
                </a:solidFill>
                <a:latin typeface="Minion Pro"/>
              </a:rPr>
              <a:t>−1</a:t>
            </a:r>
            <a:r>
              <a:rPr lang="en-IN" sz="2200" b="1" dirty="0">
                <a:solidFill>
                  <a:srgbClr val="00B0F0"/>
                </a:solidFill>
                <a:latin typeface="Minion Pro"/>
              </a:rPr>
              <a:t>] = [LT</a:t>
            </a:r>
            <a:r>
              <a:rPr lang="en-IN" sz="2200" b="1" baseline="30000" dirty="0">
                <a:solidFill>
                  <a:srgbClr val="00B0F0"/>
                </a:solidFill>
                <a:latin typeface="Minion Pro"/>
              </a:rPr>
              <a:t>−1</a:t>
            </a:r>
            <a:r>
              <a:rPr lang="en-IN" sz="2200" b="1" dirty="0">
                <a:solidFill>
                  <a:srgbClr val="00B0F0"/>
                </a:solidFill>
                <a:latin typeface="Minion Pro"/>
              </a:rPr>
              <a:t>] + [LT</a:t>
            </a:r>
            <a:r>
              <a:rPr lang="en-IN" sz="2200" b="1" baseline="30000" dirty="0">
                <a:solidFill>
                  <a:srgbClr val="00B0F0"/>
                </a:solidFill>
                <a:latin typeface="Minion Pro"/>
              </a:rPr>
              <a:t>−1</a:t>
            </a:r>
            <a:r>
              <a:rPr lang="en-IN" sz="2200" b="1" dirty="0">
                <a:solidFill>
                  <a:srgbClr val="00B0F0"/>
                </a:solidFill>
                <a:latin typeface="Minion Pro"/>
              </a:rPr>
              <a:t>]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Minion Pro"/>
              </a:rPr>
              <a:t>(Quantities of same dimension only can be added)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We see that 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the dimensions of both sides are same.</a:t>
            </a:r>
            <a:r>
              <a:rPr lang="en-US" sz="2000" dirty="0">
                <a:latin typeface="Minion Pro"/>
              </a:rPr>
              <a:t> Hence the equation is dimensionally correct.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841148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9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18739" y="273427"/>
            <a:ext cx="0" cy="5467844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07869" y="68154"/>
            <a:ext cx="57503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To establish the relation among various physical quantities: </a:t>
            </a:r>
            <a:endParaRPr lang="en-US" sz="2000" dirty="0">
              <a:solidFill>
                <a:srgbClr val="00B0F0"/>
              </a:solidFill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If the physical quantity Q depends upon the quantities Q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dirty="0">
                <a:latin typeface="Minion Pro"/>
              </a:rPr>
              <a:t>, Q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 and Q</a:t>
            </a:r>
            <a:r>
              <a:rPr lang="en-US" sz="2000" baseline="-25000" dirty="0">
                <a:latin typeface="Minion Pro"/>
              </a:rPr>
              <a:t>3</a:t>
            </a:r>
            <a:r>
              <a:rPr lang="en-US" sz="2000" dirty="0">
                <a:latin typeface="Minion Pro"/>
              </a:rPr>
              <a:t> </a:t>
            </a:r>
            <a:r>
              <a:rPr lang="en-US" sz="2000" dirty="0" err="1">
                <a:latin typeface="Minion Pro"/>
              </a:rPr>
              <a:t>ie</a:t>
            </a:r>
            <a:r>
              <a:rPr lang="en-US" sz="2000" dirty="0">
                <a:latin typeface="Minion Pro"/>
              </a:rPr>
              <a:t>. Q is proportional to Q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dirty="0">
                <a:latin typeface="Minion Pro"/>
              </a:rPr>
              <a:t>, Q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dirty="0">
                <a:latin typeface="Minion Pro"/>
              </a:rPr>
              <a:t> and Q</a:t>
            </a:r>
            <a:r>
              <a:rPr lang="en-US" sz="2000" baseline="-25000" dirty="0">
                <a:latin typeface="Minion Pro"/>
              </a:rPr>
              <a:t>3</a:t>
            </a:r>
            <a:r>
              <a:rPr lang="en-US" sz="2000" dirty="0">
                <a:latin typeface="Minion Pro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IN" sz="2000" dirty="0">
                <a:latin typeface="Minion Pro"/>
              </a:rPr>
              <a:t>Then, </a:t>
            </a:r>
            <a:r>
              <a:rPr lang="en-IN" sz="2000" dirty="0">
                <a:solidFill>
                  <a:srgbClr val="00B0F0"/>
                </a:solidFill>
                <a:latin typeface="Minion Pro"/>
              </a:rPr>
              <a:t>Q ∝ Q</a:t>
            </a:r>
            <a:r>
              <a:rPr lang="en-IN" sz="2000" baseline="-25000" dirty="0">
                <a:solidFill>
                  <a:srgbClr val="00B0F0"/>
                </a:solidFill>
                <a:latin typeface="Minion Pro"/>
              </a:rPr>
              <a:t>1</a:t>
            </a:r>
            <a:r>
              <a:rPr lang="en-IN" sz="2000" baseline="30000" dirty="0">
                <a:solidFill>
                  <a:srgbClr val="00B0F0"/>
                </a:solidFill>
                <a:latin typeface="Minion Pro"/>
              </a:rPr>
              <a:t>a</a:t>
            </a:r>
            <a:r>
              <a:rPr lang="en-IN" sz="2000" dirty="0">
                <a:solidFill>
                  <a:srgbClr val="00B0F0"/>
                </a:solidFill>
                <a:latin typeface="Minion Pro"/>
              </a:rPr>
              <a:t> Q</a:t>
            </a:r>
            <a:r>
              <a:rPr lang="en-IN" sz="2000" baseline="-25000" dirty="0">
                <a:solidFill>
                  <a:srgbClr val="00B0F0"/>
                </a:solidFill>
                <a:latin typeface="Minion Pro"/>
              </a:rPr>
              <a:t>2</a:t>
            </a:r>
            <a:r>
              <a:rPr lang="en-IN" sz="2000" baseline="30000" dirty="0">
                <a:solidFill>
                  <a:srgbClr val="00B0F0"/>
                </a:solidFill>
                <a:latin typeface="Minion Pro"/>
              </a:rPr>
              <a:t>b</a:t>
            </a:r>
            <a:r>
              <a:rPr lang="en-IN" sz="2000" dirty="0">
                <a:solidFill>
                  <a:srgbClr val="00B0F0"/>
                </a:solidFill>
                <a:latin typeface="Minion Pro"/>
              </a:rPr>
              <a:t> Q</a:t>
            </a:r>
            <a:r>
              <a:rPr lang="en-IN" sz="2000" baseline="-25000" dirty="0">
                <a:solidFill>
                  <a:srgbClr val="00B0F0"/>
                </a:solidFill>
                <a:latin typeface="Minion Pro"/>
              </a:rPr>
              <a:t>3</a:t>
            </a:r>
            <a:r>
              <a:rPr lang="en-IN" sz="2000" baseline="30000" dirty="0">
                <a:solidFill>
                  <a:srgbClr val="00B0F0"/>
                </a:solidFill>
                <a:latin typeface="Minion Pro"/>
              </a:rPr>
              <a:t>c</a:t>
            </a:r>
            <a:r>
              <a:rPr lang="en-IN" sz="2000" dirty="0">
                <a:solidFill>
                  <a:srgbClr val="00B0F0"/>
                </a:solidFill>
                <a:latin typeface="Minion Pro"/>
              </a:rPr>
              <a:t> ; Q = k Q</a:t>
            </a:r>
            <a:r>
              <a:rPr lang="en-IN" sz="2000" baseline="-25000" dirty="0">
                <a:solidFill>
                  <a:srgbClr val="00B0F0"/>
                </a:solidFill>
                <a:latin typeface="Minion Pro"/>
              </a:rPr>
              <a:t>1</a:t>
            </a:r>
            <a:r>
              <a:rPr lang="en-IN" sz="2000" baseline="30000" dirty="0">
                <a:solidFill>
                  <a:srgbClr val="00B0F0"/>
                </a:solidFill>
                <a:latin typeface="Minion Pro"/>
              </a:rPr>
              <a:t>a</a:t>
            </a:r>
            <a:r>
              <a:rPr lang="en-IN" sz="2000" dirty="0">
                <a:solidFill>
                  <a:srgbClr val="00B0F0"/>
                </a:solidFill>
                <a:latin typeface="Minion Pro"/>
              </a:rPr>
              <a:t> Q</a:t>
            </a:r>
            <a:r>
              <a:rPr lang="en-IN" sz="2000" baseline="-25000" dirty="0">
                <a:solidFill>
                  <a:srgbClr val="00B0F0"/>
                </a:solidFill>
                <a:latin typeface="Minion Pro"/>
              </a:rPr>
              <a:t>2</a:t>
            </a:r>
            <a:r>
              <a:rPr lang="en-IN" sz="2000" baseline="30000" dirty="0">
                <a:solidFill>
                  <a:srgbClr val="00B0F0"/>
                </a:solidFill>
                <a:latin typeface="Minion Pro"/>
              </a:rPr>
              <a:t>b</a:t>
            </a:r>
            <a:r>
              <a:rPr lang="en-IN" sz="2000" dirty="0">
                <a:solidFill>
                  <a:srgbClr val="00B0F0"/>
                </a:solidFill>
                <a:latin typeface="Minion Pro"/>
              </a:rPr>
              <a:t> Q</a:t>
            </a:r>
            <a:r>
              <a:rPr lang="en-IN" sz="2000" baseline="-25000" dirty="0">
                <a:solidFill>
                  <a:srgbClr val="00B0F0"/>
                </a:solidFill>
                <a:latin typeface="Minion Pro"/>
              </a:rPr>
              <a:t>3</a:t>
            </a:r>
            <a:r>
              <a:rPr lang="en-IN" sz="2000" baseline="30000" dirty="0">
                <a:solidFill>
                  <a:srgbClr val="00B0F0"/>
                </a:solidFill>
                <a:latin typeface="Minion Pro"/>
              </a:rPr>
              <a:t>c</a:t>
            </a:r>
            <a:r>
              <a:rPr lang="en-IN" sz="2000" dirty="0">
                <a:solidFill>
                  <a:srgbClr val="00B0F0"/>
                </a:solidFill>
                <a:latin typeface="Minion Pro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where k is a dimensionless constant. When the dimensional formula of Q, Q</a:t>
            </a:r>
            <a:r>
              <a:rPr lang="en-US" sz="2000" baseline="-25000" dirty="0">
                <a:latin typeface="Minion Pro"/>
              </a:rPr>
              <a:t>1</a:t>
            </a:r>
            <a:r>
              <a:rPr lang="en-US" sz="2000" dirty="0">
                <a:latin typeface="Minion Pro"/>
              </a:rPr>
              <a:t>, Q</a:t>
            </a:r>
            <a:r>
              <a:rPr lang="en-US" sz="2000" baseline="-25000" dirty="0">
                <a:latin typeface="Minion Pro"/>
              </a:rPr>
              <a:t>2</a:t>
            </a:r>
            <a:r>
              <a:rPr lang="en-US" sz="2000" baseline="30000" dirty="0">
                <a:latin typeface="Minion Pro"/>
              </a:rPr>
              <a:t> </a:t>
            </a:r>
            <a:r>
              <a:rPr lang="en-US" sz="2000" dirty="0">
                <a:latin typeface="Minion Pro"/>
              </a:rPr>
              <a:t>and Q</a:t>
            </a:r>
            <a:r>
              <a:rPr lang="en-US" sz="2000" baseline="-25000" dirty="0">
                <a:latin typeface="Minion Pro"/>
              </a:rPr>
              <a:t>3</a:t>
            </a:r>
            <a:r>
              <a:rPr lang="en-US" sz="2000" dirty="0">
                <a:latin typeface="Minion Pro"/>
              </a:rPr>
              <a:t> are substituted, then according to the principle of homogeneity, the powers of M, L, T are made equal on both sides of the equation. From this, we get the values of a, b, c </a:t>
            </a:r>
            <a:endParaRPr lang="en-IN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479275" y="248602"/>
                <a:ext cx="5149399" cy="6014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Convert 76 cm of mercury pressure into Nm</a:t>
                </a:r>
                <a:r>
                  <a:rPr lang="en-US" b="1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−2</a:t>
                </a:r>
                <a:r>
                  <a:rPr lang="en-US" b="1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 using the method of dimensions</a:t>
                </a: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.</a:t>
                </a:r>
                <a:endParaRPr lang="en-IN" sz="1400" dirty="0">
                  <a:latin typeface="Minion Pro"/>
                  <a:ea typeface="Cambria" panose="02040503050406030204" pitchFamily="18" charset="0"/>
                  <a:cs typeface="Latha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Solution</a:t>
                </a:r>
                <a:endParaRPr lang="en-IN" sz="1400" dirty="0">
                  <a:latin typeface="Minion Pro"/>
                  <a:ea typeface="Cambria" panose="02040503050406030204" pitchFamily="18" charset="0"/>
                  <a:cs typeface="Latha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In </a:t>
                </a:r>
                <a:r>
                  <a:rPr lang="en-US" dirty="0" err="1">
                    <a:latin typeface="Minion Pro"/>
                    <a:ea typeface="Times New Roman" panose="02020603050405020304" pitchFamily="18" charset="0"/>
                    <a:cs typeface="Latha"/>
                  </a:rPr>
                  <a:t>cgs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system 76 cm of mercury pressure                             = 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76×13.6×980 dyne cm</a:t>
                </a:r>
                <a:r>
                  <a:rPr lang="en-US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−2</a:t>
                </a:r>
                <a:endParaRPr lang="en-IN" sz="1400" dirty="0">
                  <a:solidFill>
                    <a:srgbClr val="00B0F0"/>
                  </a:solidFill>
                  <a:latin typeface="Minion Pro"/>
                  <a:ea typeface="Cambria" panose="02040503050406030204" pitchFamily="18" charset="0"/>
                  <a:cs typeface="Latha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The dimensional formula of 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pressure P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is 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[ML</a:t>
                </a:r>
                <a:r>
                  <a:rPr lang="en-US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−1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T</a:t>
                </a:r>
                <a:r>
                  <a:rPr lang="en-US" baseline="30000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−2</a:t>
                </a:r>
                <a:r>
                  <a:rPr lang="en-US" dirty="0">
                    <a:solidFill>
                      <a:srgbClr val="00B0F0"/>
                    </a:solidFill>
                    <a:latin typeface="Minion Pro"/>
                    <a:ea typeface="Times New Roman" panose="02020603050405020304" pitchFamily="18" charset="0"/>
                    <a:cs typeface="Latha"/>
                  </a:rPr>
                  <a:t>]</a:t>
                </a:r>
                <a:endParaRPr lang="en-IN" sz="1400" dirty="0">
                  <a:solidFill>
                    <a:srgbClr val="00B0F0"/>
                  </a:solidFill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defTabSz="630238">
                  <a:lnSpc>
                    <a:spcPct val="150000"/>
                  </a:lnSpc>
                  <a:spcAft>
                    <a:spcPts val="0"/>
                  </a:spcAft>
                  <a:tabLst>
                    <a:tab pos="355600" algn="l"/>
                  </a:tabLs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P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M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a</m:t>
                            </m:r>
                          </m:sup>
                        </m:sSubSup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 </m:t>
                        </m:r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L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b</m:t>
                            </m:r>
                          </m:sup>
                        </m:sSubSup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 </m:t>
                        </m:r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T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c</m:t>
                            </m:r>
                          </m:sup>
                        </m:sSubSup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= P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M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2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a</m:t>
                            </m:r>
                          </m:sup>
                        </m:sSubSup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 </m:t>
                        </m:r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L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2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b</m:t>
                            </m:r>
                          </m:sup>
                        </m:sSubSup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 </m:t>
                        </m:r>
                        <m:sSubSup>
                          <m:sSubSupPr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T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2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  <m:t>c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;  P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a</m:t>
                        </m:r>
                      </m:sup>
                    </m:sSup>
                    <m:sSup>
                      <m:sSupPr>
                        <m:ctrlPr>
                          <a:rPr lang="en-IN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L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L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b</m:t>
                        </m:r>
                      </m:sup>
                    </m:sSup>
                    <m:sSup>
                      <m:sSupPr>
                        <m:ctrlPr>
                          <a:rPr lang="en-IN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c</m:t>
                        </m:r>
                      </m:sup>
                    </m:sSup>
                  </m:oMath>
                </a14:m>
                <a:endParaRPr lang="en-IN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M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1g, M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2 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= 1kg; L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1 cm, L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1m; T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1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1 s,                     T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1s ; As a =1, b= -1, and c = -2 </a:t>
                </a:r>
                <a:endParaRPr lang="en-IN" sz="1400" dirty="0">
                  <a:latin typeface="Minion Pro"/>
                  <a:ea typeface="Cambria" panose="02040503050406030204" pitchFamily="18" charset="0"/>
                  <a:cs typeface="Latha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Then P</a:t>
                </a:r>
                <a:r>
                  <a:rPr lang="en-US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= 76 x 13.6 x 980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𝑘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g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kg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cm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m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s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s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2</m:t>
                        </m:r>
                      </m:sup>
                    </m:sSup>
                  </m:oMath>
                </a14:m>
                <a:endParaRPr lang="en-IN" dirty="0">
                  <a:latin typeface="Minion Pro"/>
                  <a:ea typeface="Times New Roman" panose="02020603050405020304" pitchFamily="18" charset="0"/>
                  <a:cs typeface="Latha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= 76 x 13.6 x 980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𝑘𝑔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kg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Latha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m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m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Latha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s</m:t>
                                </m:r>
                              </m:num>
                              <m:den>
                                <m: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Latha"/>
                                  </a:rPr>
                                  <m:t>s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Latha"/>
                          </a:rPr>
                          <m:t>2</m:t>
                        </m:r>
                      </m:sup>
                    </m:sSup>
                  </m:oMath>
                </a14:m>
                <a:endParaRPr lang="en-IN" dirty="0">
                  <a:latin typeface="Minion Pro"/>
                  <a:ea typeface="Times New Roman" panose="02020603050405020304" pitchFamily="18" charset="0"/>
                  <a:cs typeface="Latha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= 76 × 13.6 × 980 × [10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−3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] × 10</a:t>
                </a:r>
                <a:r>
                  <a:rPr lang="en-US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dirty="0">
                    <a:latin typeface="Minion Pro"/>
                    <a:ea typeface="Times New Roman" panose="02020603050405020304" pitchFamily="18" charset="0"/>
                    <a:cs typeface="Latha"/>
                  </a:rPr>
                  <a:t> </a:t>
                </a:r>
                <a:endParaRPr lang="en-IN" sz="1400" dirty="0">
                  <a:latin typeface="Minion Pro"/>
                  <a:ea typeface="Cambria" panose="02040503050406030204" pitchFamily="18" charset="0"/>
                  <a:cs typeface="Latha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P</a:t>
                </a:r>
                <a:r>
                  <a:rPr lang="en-US" b="1" baseline="-25000" dirty="0">
                    <a:latin typeface="Minion Pro"/>
                    <a:ea typeface="Times New Roman" panose="02020603050405020304" pitchFamily="18" charset="0"/>
                    <a:cs typeface="Latha"/>
                  </a:rPr>
                  <a:t>2</a:t>
                </a: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 = 1.01 × 10</a:t>
                </a:r>
                <a:r>
                  <a:rPr lang="en-US" b="1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5</a:t>
                </a:r>
                <a:r>
                  <a:rPr lang="en-US" b="1" dirty="0">
                    <a:latin typeface="Minion Pro"/>
                    <a:ea typeface="Times New Roman" panose="02020603050405020304" pitchFamily="18" charset="0"/>
                    <a:cs typeface="Latha"/>
                  </a:rPr>
                  <a:t> Nm</a:t>
                </a:r>
                <a:r>
                  <a:rPr lang="en-US" b="1" baseline="30000" dirty="0">
                    <a:latin typeface="Minion Pro"/>
                    <a:ea typeface="Times New Roman" panose="02020603050405020304" pitchFamily="18" charset="0"/>
                    <a:cs typeface="Latha"/>
                  </a:rPr>
                  <a:t>−2</a:t>
                </a:r>
                <a:endParaRPr lang="en-IN" sz="1400" dirty="0">
                  <a:effectLst/>
                  <a:latin typeface="Minion Pro"/>
                  <a:ea typeface="Cambria" panose="02040503050406030204" pitchFamily="18" charset="0"/>
                  <a:cs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275" y="248602"/>
                <a:ext cx="5149399" cy="6014723"/>
              </a:xfrm>
              <a:prstGeom prst="rect">
                <a:avLst/>
              </a:prstGeom>
              <a:blipFill>
                <a:blip r:embed="rId2"/>
                <a:stretch>
                  <a:fillRect l="-1065" t="-609" r="-94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038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14f42c-0095-4cb3-8567-29937a4fe4c1" xsi:nil="true"/>
    <lcf76f155ced4ddcb4097134ff3c332f xmlns="ba35c91d-2a51-4b67-94fd-c1b8e761e77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9C084646E95249AAE7127DB2181BE5" ma:contentTypeVersion="16" ma:contentTypeDescription="Create a new document." ma:contentTypeScope="" ma:versionID="b2ad62db17e9d044ed76582f7b805243">
  <xsd:schema xmlns:xsd="http://www.w3.org/2001/XMLSchema" xmlns:xs="http://www.w3.org/2001/XMLSchema" xmlns:p="http://schemas.microsoft.com/office/2006/metadata/properties" xmlns:ns2="ba35c91d-2a51-4b67-94fd-c1b8e761e77e" xmlns:ns3="4714f42c-0095-4cb3-8567-29937a4fe4c1" targetNamespace="http://schemas.microsoft.com/office/2006/metadata/properties" ma:root="true" ma:fieldsID="008f16666b0aee9b39e39c75cd034dfd" ns2:_="" ns3:_="">
    <xsd:import namespace="ba35c91d-2a51-4b67-94fd-c1b8e761e77e"/>
    <xsd:import namespace="4714f42c-0095-4cb3-8567-29937a4fe4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5c91d-2a51-4b67-94fd-c1b8e761e7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e473f8b-106c-44ed-85f3-fd6cb6366f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4f42c-0095-4cb3-8567-29937a4fe4c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eac4ebb-fc5a-4f5e-b530-72d83470bbb5}" ma:internalName="TaxCatchAll" ma:showField="CatchAllData" ma:web="4714f42c-0095-4cb3-8567-29937a4fe4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6310C6-6702-4DE5-8937-2C7859BDC064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714f42c-0095-4cb3-8567-29937a4fe4c1"/>
    <ds:schemaRef ds:uri="http://schemas.openxmlformats.org/package/2006/metadata/core-properties"/>
    <ds:schemaRef ds:uri="ba35c91d-2a51-4b67-94fd-c1b8e761e77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61537F2-D4FD-4C58-AC62-293927155C3B}">
  <ds:schemaRefs>
    <ds:schemaRef ds:uri="4714f42c-0095-4cb3-8567-29937a4fe4c1"/>
    <ds:schemaRef ds:uri="ba35c91d-2a51-4b67-94fd-c1b8e761e7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22B58B7-3259-4FAF-9495-BB64DE83BC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4067</TotalTime>
  <Words>1608</Words>
  <Application>Microsoft Office PowerPoint</Application>
  <PresentationFormat>Widescreen</PresentationFormat>
  <Paragraphs>182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Franklin Gothic Book</vt:lpstr>
      <vt:lpstr>Franklin Gothic Demi</vt:lpstr>
      <vt:lpstr>Minion Pro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Learning - Digital Didactics</dc:title>
  <dc:creator>ASHOK E</dc:creator>
  <cp:lastModifiedBy>SysSoft</cp:lastModifiedBy>
  <cp:revision>219</cp:revision>
  <cp:lastPrinted>2023-05-25T00:46:21Z</cp:lastPrinted>
  <dcterms:created xsi:type="dcterms:W3CDTF">2022-09-01T08:36:36Z</dcterms:created>
  <dcterms:modified xsi:type="dcterms:W3CDTF">2023-07-19T00:38:24Z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0x010100449C084646E95249AAE7127DB2181BE5</vt:lpwstr>
  </property>
</Properties>
</file>