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30" r:id="rId26"/>
    <p:sldId id="331" r:id="rId27"/>
    <p:sldId id="332" r:id="rId28"/>
    <p:sldId id="329" r:id="rId29"/>
  </p:sldIdLst>
  <p:sldSz cx="9144000" cy="6858000" type="screen4x3"/>
  <p:notesSz cx="6858000" cy="9144000"/>
  <p:custShowLst>
    <p:custShow name="Retry show" id="0">
      <p:sldLst>
        <p:sld r:id="rId1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CCFF"/>
    <a:srgbClr val="0000CC"/>
    <a:srgbClr val="990099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20A89-4852-4ECE-8B4E-83F5C99158D8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1631-C98B-4B96-953F-DD5AEB524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also have points, scoring, report-card, shuffling questions and answers, exporting results to google sheets and more! Contact us for the same: contact@pptvba.com</a:t>
            </a:r>
          </a:p>
          <a:p>
            <a:endParaRPr lang="en-US" dirty="0"/>
          </a:p>
          <a:p>
            <a:r>
              <a:rPr lang="en-US" dirty="0"/>
              <a:t>Game built by PPTVBA.com - https://pptvba.com/how-to-make-powerpoint-quiz-game/</a:t>
            </a:r>
          </a:p>
          <a:p>
            <a:r>
              <a:rPr lang="en-US" dirty="0"/>
              <a:t>Thank you for downloading our free templates.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4918C0-8D46-47D6-A795-A41BE38C120E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8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7074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04A211-5F15-49E6-96F3-172A577EF47B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3AF8AC-FE28-4B20-866B-37D8DE07B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828800"/>
            <a:ext cx="7406640" cy="990600"/>
          </a:xfrm>
        </p:spPr>
        <p:txBody>
          <a:bodyPr>
            <a:normAutofit/>
          </a:bodyPr>
          <a:lstStyle/>
          <a:p>
            <a:pPr algn="ctr"/>
            <a:r>
              <a:rPr lang="ta-IN" sz="5400" b="1" dirty="0" smtClean="0">
                <a:solidFill>
                  <a:srgbClr val="FF0000"/>
                </a:solidFill>
                <a:latin typeface="Stencil" pitchFamily="82" charset="0"/>
              </a:rPr>
              <a:t>வணிகவியல்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00600"/>
            <a:ext cx="740664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ta-IN" sz="4000" b="1" dirty="0" smtClean="0"/>
              <a:t>K. வடிவேல், M.Com., B.Ed.,  </a:t>
            </a:r>
          </a:p>
          <a:p>
            <a:pPr algn="r"/>
            <a:r>
              <a:rPr lang="ta-IN" b="1" dirty="0" smtClean="0"/>
              <a:t>முதுகலை ஆசிரியர்,</a:t>
            </a:r>
          </a:p>
          <a:p>
            <a:pPr algn="r"/>
            <a:r>
              <a:rPr lang="ta-IN" b="1" dirty="0" smtClean="0"/>
              <a:t>அரசு ஆண்கள் மேல் நிலைப் பள்ளி, </a:t>
            </a:r>
          </a:p>
          <a:p>
            <a:pPr algn="r"/>
            <a:r>
              <a:rPr lang="ta-IN" b="1" dirty="0" smtClean="0"/>
              <a:t>மணலூர்பேட்டை, </a:t>
            </a:r>
          </a:p>
          <a:p>
            <a:pPr algn="r"/>
            <a:r>
              <a:rPr lang="ta-IN" b="1" dirty="0" smtClean="0"/>
              <a:t>கள்ளக்குறிச்சி மாவட்டம் </a:t>
            </a:r>
            <a:endParaRPr lang="en-US" b="1" dirty="0" smtClean="0"/>
          </a:p>
          <a:p>
            <a:pPr algn="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7818" y="2967335"/>
            <a:ext cx="75013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www.Padasalai.Net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/>
          </a:bodyPr>
          <a:lstStyle/>
          <a:p>
            <a:r>
              <a:rPr lang="ta-IN" sz="2800" dirty="0" smtClean="0"/>
              <a:t>குறியிலக்கு மேலாண்மையின் </a:t>
            </a:r>
            <a:r>
              <a:rPr lang="ta-IN" sz="2800" b="1" dirty="0" smtClean="0"/>
              <a:t>நன்மைகள் (</a:t>
            </a:r>
            <a:r>
              <a:rPr lang="en-US" sz="2800" b="1" dirty="0" smtClean="0"/>
              <a:t>Advantages of MBO)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498080" cy="5334000"/>
          </a:xfrm>
        </p:spPr>
        <p:txBody>
          <a:bodyPr>
            <a:normAutofit fontScale="25000" lnSpcReduction="20000"/>
          </a:bodyPr>
          <a:lstStyle/>
          <a:p>
            <a:pPr marL="344488" indent="-263525" algn="just">
              <a:lnSpc>
                <a:spcPct val="140000"/>
              </a:lnSpc>
              <a:buFont typeface="+mj-lt"/>
              <a:buAutoNum type="arabicPeriod" startAt="7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செயல்திறன்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அளவுகோல்களை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வழங்குகிறது. இது சரியான நடவடிக்கை எடுக்க உதவுகிறது.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 startAt="7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 உதவியால் அதிகாரப்பகிர்வு எளிதாகச் செய்யப்படுகிறது.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 startAt="7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தொழிலாளர்களின்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வேலையைச் செறிவூட்டுவதன்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மூலம் தொழிலாளர்களை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உற்சாகப்படுத்துவதோடு, வேலையினை அர்த்தமுள்ளதாகவும் உருவாக்குகிறது.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 startAt="7"/>
            </a:pPr>
            <a:r>
              <a:rPr lang="ta-IN" sz="5500" b="1" dirty="0" smtClean="0">
                <a:solidFill>
                  <a:srgbClr val="0000CC"/>
                </a:solidFill>
              </a:rPr>
              <a:t>ஒரு தொழிலாளியின்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பொறுப்பு குறியிலக்கு மேலாண்மை மூலம் நிர்ணயிக்கப்படுகின்றது.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 startAt="7"/>
            </a:pPr>
            <a:r>
              <a:rPr lang="ta-IN" sz="5500" b="1" dirty="0" smtClean="0">
                <a:solidFill>
                  <a:srgbClr val="0000CC"/>
                </a:solidFill>
              </a:rPr>
              <a:t> மேலாண்மை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நிர்வாகத்தால் மிகவிரைவில் முடிவுகள்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எடுக்கப்படுகிறது. காரணம், ஒவ்வொரு தொழிலாளியும் முடிவு எடுக்கவேண்டிய நோக்கத்தினை அறிந்தவராக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இருப்பார்கள், முடிவை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எதிர்ப்பவர்களாக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இருப்பதில்லை</a:t>
            </a:r>
            <a:r>
              <a:rPr lang="ta-IN" b="1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6042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12490"/>
            <a:ext cx="7498080" cy="1143000"/>
          </a:xfrm>
        </p:spPr>
        <p:txBody>
          <a:bodyPr>
            <a:noAutofit/>
          </a:bodyPr>
          <a:lstStyle/>
          <a:p>
            <a:r>
              <a:rPr lang="ta-IN" sz="2800" dirty="0" smtClean="0"/>
              <a:t>குறியிலக்கு மேலாண்மையின் </a:t>
            </a:r>
            <a:r>
              <a:rPr lang="ta-IN" sz="2800" b="1" dirty="0" smtClean="0"/>
              <a:t>குறைபாடுகள் (</a:t>
            </a:r>
            <a:r>
              <a:rPr lang="en-US" sz="2800" b="1" dirty="0" smtClean="0"/>
              <a:t>Disadvantages of MBO)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99280"/>
            <a:ext cx="7866888" cy="5606320"/>
          </a:xfrm>
        </p:spPr>
        <p:txBody>
          <a:bodyPr>
            <a:noAutofit/>
          </a:bodyPr>
          <a:lstStyle/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1300" b="1" dirty="0" smtClean="0">
                <a:solidFill>
                  <a:srgbClr val="0000CC"/>
                </a:solidFill>
              </a:rPr>
              <a:t>பெரும்பாலான செயல் நிர்வாகிகள்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எவ்வாறு செயல்படுகிறது? என்பது பற்றி அறிந்திருப்பதில்லை. 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என்றால் என்ன? ஏன் 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தேவை? பங்கேற்பாளர்கள்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மூலம் எப்படி நன்மை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அடைய முடியும்? போன்ற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கருத்துகளில் 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தனது தத்துவத்தை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விளக்குவதில் தோல்வி அடைந்து விடுகிறது.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13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என்பது அதிக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நேரத்தை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எடுத்துக்கொள்ளும் ஒரு முறையாகும். மூத்த ஊழியர்களின்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மூலம் குறியிலக்கு மேலாண்மையை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கட்டமைக்க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அதிக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நேரம் தேவைப்படுகிறது. மேலும் அதிக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செலவு மற்றும் அதிகமான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காகித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வேலை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தேவைப்படுகிறது.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13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குறுகிய கால குறிக்கோள்களை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மட்டுமே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வலியுறுத்துகிறது, நீண்டகால குறிக்கோள்களை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கருத்தில் கொள்வதில்லை.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1300" b="1" dirty="0" smtClean="0">
                <a:solidFill>
                  <a:srgbClr val="0000CC"/>
                </a:solidFill>
              </a:rPr>
              <a:t>கீழ்நிலை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ஊழியர்களின்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நிலை</a:t>
            </a:r>
            <a:r>
              <a:rPr lang="en-US" sz="1300" b="1" dirty="0" smtClean="0">
                <a:solidFill>
                  <a:srgbClr val="0000CC"/>
                </a:solidFill>
              </a:rPr>
              <a:t>  </a:t>
            </a:r>
            <a:r>
              <a:rPr lang="ta-IN" sz="1300" b="1" dirty="0" smtClean="0">
                <a:solidFill>
                  <a:srgbClr val="0000CC"/>
                </a:solidFill>
              </a:rPr>
              <a:t>தகுந்த குறிக்கோள்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அமைப்பிற்கு அவசியமாகிறது. ஆனால், குறியிலக்கு மேலாண்மையின்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செயல்முறையில் இது சாத்தியம் இல்லை.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1300" b="1" dirty="0" smtClean="0">
                <a:solidFill>
                  <a:srgbClr val="0000CC"/>
                </a:solidFill>
              </a:rPr>
              <a:t>குறியிலக்கு மேலாண்மை திடமான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ஒன்றாகும். சூழ்நிலைகளுக்கு ஏற்றவாறு மாற்றப்பட வேண்டிய குறிக்கோள்கள்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மாற்றியமைக்கப்பட வேண்டும். அவ்வாறு அதை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செய்யவில்லை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என்றால், திட்டமிட்ட முடிவுகளைப்</a:t>
            </a:r>
            <a:r>
              <a:rPr lang="en-US" sz="1300" b="1" dirty="0" smtClean="0">
                <a:solidFill>
                  <a:srgbClr val="0000CC"/>
                </a:solidFill>
              </a:rPr>
              <a:t> </a:t>
            </a:r>
            <a:r>
              <a:rPr lang="ta-IN" sz="1300" b="1" dirty="0" smtClean="0">
                <a:solidFill>
                  <a:srgbClr val="0000CC"/>
                </a:solidFill>
              </a:rPr>
              <a:t>பெறமுடியாது</a:t>
            </a:r>
            <a:r>
              <a:rPr lang="ta-IN" sz="1300" b="1" dirty="0" smtClean="0"/>
              <a:t>.</a:t>
            </a: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29980" y="663537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Autofit/>
          </a:bodyPr>
          <a:lstStyle/>
          <a:p>
            <a:r>
              <a:rPr lang="ta-IN" sz="2800" b="1" dirty="0" smtClean="0"/>
              <a:t>விதிவிலக்கு மேலாண்மை (</a:t>
            </a:r>
            <a:r>
              <a:rPr lang="en-US" sz="2800" b="1" dirty="0" smtClean="0"/>
              <a:t>Management By Exception – MBE)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724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a-IN" b="1" dirty="0" smtClean="0">
                <a:solidFill>
                  <a:srgbClr val="00B0F0"/>
                </a:solidFill>
              </a:rPr>
              <a:t>பொருள்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ta-IN" sz="2600" b="1" dirty="0" smtClean="0">
                <a:solidFill>
                  <a:srgbClr val="0000CC"/>
                </a:solidFill>
              </a:rPr>
              <a:t>விதிவிலக்கு மேலாண்மை</a:t>
            </a:r>
            <a:r>
              <a:rPr lang="en-US" sz="2600" b="1" dirty="0" smtClean="0">
                <a:solidFill>
                  <a:srgbClr val="0000CC"/>
                </a:solidFill>
              </a:rPr>
              <a:t> </a:t>
            </a:r>
            <a:r>
              <a:rPr lang="ta-IN" sz="2600" b="1" dirty="0" smtClean="0">
                <a:solidFill>
                  <a:srgbClr val="0000CC"/>
                </a:solidFill>
              </a:rPr>
              <a:t>என்பது நெறிமுறையிலிருந்து விலகிப்போகும் நிகழ்வுகளை</a:t>
            </a:r>
            <a:r>
              <a:rPr lang="en-US" sz="2600" b="1" dirty="0" smtClean="0">
                <a:solidFill>
                  <a:srgbClr val="0000CC"/>
                </a:solidFill>
              </a:rPr>
              <a:t> </a:t>
            </a:r>
            <a:r>
              <a:rPr lang="ta-IN" sz="2600" b="1" dirty="0" smtClean="0">
                <a:solidFill>
                  <a:srgbClr val="0000CC"/>
                </a:solidFill>
              </a:rPr>
              <a:t>அடையாளம் காண்பதற்கும், கையாளுவதற்கும் கவனம் செலுத்துகின்ற</a:t>
            </a:r>
            <a:r>
              <a:rPr lang="en-US" sz="2600" b="1" dirty="0" smtClean="0">
                <a:solidFill>
                  <a:srgbClr val="0000CC"/>
                </a:solidFill>
              </a:rPr>
              <a:t> </a:t>
            </a:r>
            <a:r>
              <a:rPr lang="ta-IN" sz="2600" b="1" dirty="0" smtClean="0">
                <a:solidFill>
                  <a:srgbClr val="0000CC"/>
                </a:solidFill>
              </a:rPr>
              <a:t>வணிக</a:t>
            </a:r>
            <a:r>
              <a:rPr lang="en-US" sz="2600" b="1" dirty="0" smtClean="0">
                <a:solidFill>
                  <a:srgbClr val="0000CC"/>
                </a:solidFill>
              </a:rPr>
              <a:t> </a:t>
            </a:r>
            <a:r>
              <a:rPr lang="ta-IN" sz="2600" b="1" dirty="0" smtClean="0">
                <a:solidFill>
                  <a:srgbClr val="0000CC"/>
                </a:solidFill>
              </a:rPr>
              <a:t>நிர்வாகத்தின்</a:t>
            </a:r>
            <a:r>
              <a:rPr lang="en-US" sz="2600" b="1" dirty="0" smtClean="0">
                <a:solidFill>
                  <a:srgbClr val="0000CC"/>
                </a:solidFill>
              </a:rPr>
              <a:t> </a:t>
            </a:r>
            <a:r>
              <a:rPr lang="ta-IN" sz="2600" b="1" dirty="0" smtClean="0">
                <a:solidFill>
                  <a:srgbClr val="0000CC"/>
                </a:solidFill>
              </a:rPr>
              <a:t>ஒரு பாணியாகும்.</a:t>
            </a:r>
            <a:endParaRPr lang="en-US" sz="2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endParaRPr lang="en-US" sz="2600" dirty="0" smtClean="0"/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ta-IN" sz="2600" b="1" dirty="0" smtClean="0">
                <a:solidFill>
                  <a:srgbClr val="C00000"/>
                </a:solidFill>
              </a:rPr>
              <a:t>உதாரணமாக, உற்பத்தி மேலாளர்தர கட்டுப்பாட்டு தரங்களை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நிறுவுகிறார், அதில் 100 அலகுகளுக்கு 5-குறைபாடுகள் அனுமதிக்கப்படுகின்றன. குறைபாடுகளின்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எண்ணிக்கை 5-ஐ விடக்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குறைவாக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இருக்கும் வரை, மேற்பார்வையாளர்கள்/ முன்னோடிகள்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(கீழ்நிலை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ஊழியர்கள்) பிரச்சினையை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கையாள்வார்கள். 5-அலகுகளுக்கு அதிகமான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குறைபாடுகள்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ta-IN" sz="2600" b="1" dirty="0" smtClean="0">
                <a:solidFill>
                  <a:srgbClr val="C00000"/>
                </a:solidFill>
              </a:rPr>
              <a:t>ஏற்படின், இந்த விவகாரம் உற்பத்தி மேலாளருக்குத் தெரிவிக்கப்பட வேண்டும். 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90" y="651545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3730"/>
            <a:ext cx="7848600" cy="1143000"/>
          </a:xfrm>
        </p:spPr>
        <p:txBody>
          <a:bodyPr>
            <a:normAutofit/>
          </a:bodyPr>
          <a:lstStyle/>
          <a:p>
            <a:r>
              <a:rPr lang="ta-IN" sz="2800" dirty="0" smtClean="0"/>
              <a:t>விதிவிலக்கு மேலாண்மையின் </a:t>
            </a:r>
            <a:r>
              <a:rPr lang="ta-IN" sz="2800" b="1" dirty="0" smtClean="0"/>
              <a:t>செயல்முறை (</a:t>
            </a:r>
            <a:r>
              <a:rPr lang="en-US" sz="2800" b="1" dirty="0" smtClean="0"/>
              <a:t>Process of MBE)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75480"/>
            <a:ext cx="7790688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a-IN" sz="2200" b="1" dirty="0" smtClean="0">
                <a:solidFill>
                  <a:srgbClr val="FF0000"/>
                </a:solidFill>
              </a:rPr>
              <a:t>முதுநிலை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ta-IN" sz="2200" b="1" dirty="0" smtClean="0">
                <a:solidFill>
                  <a:srgbClr val="FF0000"/>
                </a:solidFill>
              </a:rPr>
              <a:t>மேலாளர்கள்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ta-IN" sz="2200" b="1" dirty="0" smtClean="0">
                <a:solidFill>
                  <a:srgbClr val="FF0000"/>
                </a:solidFill>
              </a:rPr>
              <a:t>ஒரு சிறிய அல்லது எந்த விலகலும் இல்லாத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ta-IN" sz="2200" b="1" dirty="0" smtClean="0">
                <a:solidFill>
                  <a:srgbClr val="FF0000"/>
                </a:solidFill>
              </a:rPr>
              <a:t>போது, எந்த நடவடிக்கையும் எடுக்கத் தேவையில்லை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ta-IN" sz="2200" b="1" dirty="0" smtClean="0">
                <a:solidFill>
                  <a:srgbClr val="FF0000"/>
                </a:solidFill>
              </a:rPr>
              <a:t>அவர்கள்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ta-IN" sz="2200" b="1" dirty="0" smtClean="0">
                <a:solidFill>
                  <a:srgbClr val="FF0000"/>
                </a:solidFill>
              </a:rPr>
              <a:t>மற்ற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ta-IN" sz="2200" b="1" dirty="0" smtClean="0">
                <a:solidFill>
                  <a:srgbClr val="FF0000"/>
                </a:solidFill>
              </a:rPr>
              <a:t>விசயங்களில் கவனம் செலுத்தலாம்.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ta-IN" sz="2200" dirty="0" smtClean="0"/>
              <a:t> 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ta-IN" sz="2200" b="1" dirty="0" smtClean="0">
                <a:solidFill>
                  <a:srgbClr val="002060"/>
                </a:solidFill>
              </a:rPr>
              <a:t>உண்மையான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செயல்திறன்கள்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கணிசமாக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விலகிவிட்டால், "ஒரு விதிவிலக்கு ஏற்பட்டுவிட்டது" என்றபிரச்சினையை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முதுநிலை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மேலாளர்களுக்குத் தெரிவிக்கப்பட வேண்டியது அவசியமாகிறது. இந்த "விதிவிலக்கு" உடனடியாக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தீர்க்கப்பட வேண்டும் என்பதே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இறுதியான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ta-IN" sz="2200" b="1" dirty="0" smtClean="0">
                <a:solidFill>
                  <a:srgbClr val="002060"/>
                </a:solidFill>
              </a:rPr>
              <a:t>நோக்கமாகும்.</a:t>
            </a:r>
            <a:r>
              <a:rPr lang="ta-IN" sz="2200" dirty="0" smtClean="0">
                <a:solidFill>
                  <a:srgbClr val="002060"/>
                </a:solidFill>
              </a:rPr>
              <a:t> 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90" y="651545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900FE591-C285-1FD2-63F4-94A2B92F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>
            <a:normAutofit/>
          </a:bodyPr>
          <a:lstStyle/>
          <a:p>
            <a:r>
              <a:rPr lang="ta-IN" sz="2800" dirty="0" smtClean="0"/>
              <a:t>விதிவிலக்கு மேலாண்மையின் </a:t>
            </a:r>
            <a:r>
              <a:rPr lang="ta-IN" sz="2800" b="1" dirty="0" smtClean="0"/>
              <a:t>நன்மைகள் </a:t>
            </a:r>
            <a:endParaRPr lang="en-US" sz="2800" dirty="0"/>
          </a:p>
        </p:txBody>
      </p:sp>
      <p:grpSp>
        <p:nvGrpSpPr>
          <p:cNvPr id="2" name="Group 70"/>
          <p:cNvGrpSpPr/>
          <p:nvPr/>
        </p:nvGrpSpPr>
        <p:grpSpPr>
          <a:xfrm>
            <a:off x="3560160" y="1210461"/>
            <a:ext cx="5375220" cy="892552"/>
            <a:chOff x="3560160" y="1660161"/>
            <a:chExt cx="5375220" cy="89255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717B74E5-5D2D-7DBF-1830-EE4EE6D6F5D4}"/>
                </a:ext>
              </a:extLst>
            </p:cNvPr>
            <p:cNvSpPr/>
            <p:nvPr/>
          </p:nvSpPr>
          <p:spPr>
            <a:xfrm>
              <a:off x="3560160" y="1676400"/>
              <a:ext cx="5375220" cy="753228"/>
            </a:xfrm>
            <a:custGeom>
              <a:avLst/>
              <a:gdLst>
                <a:gd name="connsiteX0" fmla="*/ 5654993 w 5721667"/>
                <a:gd name="connsiteY0" fmla="*/ 813435 h 813435"/>
                <a:gd name="connsiteX1" fmla="*/ 0 w 5721667"/>
                <a:gd name="connsiteY1" fmla="*/ 813435 h 813435"/>
                <a:gd name="connsiteX2" fmla="*/ 0 w 5721667"/>
                <a:gd name="connsiteY2" fmla="*/ 0 h 813435"/>
                <a:gd name="connsiteX3" fmla="*/ 5654993 w 5721667"/>
                <a:gd name="connsiteY3" fmla="*/ 0 h 813435"/>
                <a:gd name="connsiteX4" fmla="*/ 5721668 w 5721667"/>
                <a:gd name="connsiteY4" fmla="*/ 66675 h 813435"/>
                <a:gd name="connsiteX5" fmla="*/ 5721668 w 5721667"/>
                <a:gd name="connsiteY5" fmla="*/ 747713 h 813435"/>
                <a:gd name="connsiteX6" fmla="*/ 5654993 w 5721667"/>
                <a:gd name="connsiteY6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1667" h="813435">
                  <a:moveTo>
                    <a:pt x="5654993" y="813435"/>
                  </a:moveTo>
                  <a:lnTo>
                    <a:pt x="0" y="813435"/>
                  </a:lnTo>
                  <a:lnTo>
                    <a:pt x="0" y="0"/>
                  </a:lnTo>
                  <a:lnTo>
                    <a:pt x="5654993" y="0"/>
                  </a:lnTo>
                  <a:cubicBezTo>
                    <a:pt x="5691188" y="0"/>
                    <a:pt x="5721668" y="29528"/>
                    <a:pt x="5721668" y="66675"/>
                  </a:cubicBezTo>
                  <a:lnTo>
                    <a:pt x="5721668" y="747713"/>
                  </a:lnTo>
                  <a:cubicBezTo>
                    <a:pt x="5721668" y="783908"/>
                    <a:pt x="5692140" y="813435"/>
                    <a:pt x="5654993" y="813435"/>
                  </a:cubicBezTo>
                  <a:close/>
                </a:path>
              </a:pathLst>
            </a:custGeom>
            <a:solidFill>
              <a:srgbClr val="EFEF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6FDFD16B-3CED-07A9-283C-77D05EEF44DF}"/>
                </a:ext>
              </a:extLst>
            </p:cNvPr>
            <p:cNvSpPr txBox="1"/>
            <p:nvPr/>
          </p:nvSpPr>
          <p:spPr>
            <a:xfrm>
              <a:off x="3993630" y="1660161"/>
              <a:ext cx="484557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a-IN" sz="1300" dirty="0" smtClean="0">
                  <a:solidFill>
                    <a:srgbClr val="9900CC"/>
                  </a:solidFill>
                </a:rPr>
                <a:t>ஏனெனில் அவர்கள்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விதிவிலக்கான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செயல்களை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மட்டுமே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கையாளுவார்கள். வழக்கமான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பிரச்சினைகள், கீழ்நிலை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ஊழியர்களின்</a:t>
              </a:r>
              <a:r>
                <a:rPr lang="en-US" sz="1300" dirty="0" smtClean="0">
                  <a:solidFill>
                    <a:srgbClr val="9900CC"/>
                  </a:solidFill>
                </a:rPr>
                <a:t> </a:t>
              </a:r>
              <a:r>
                <a:rPr lang="ta-IN" sz="1300" dirty="0" smtClean="0">
                  <a:solidFill>
                    <a:srgbClr val="9900CC"/>
                  </a:solidFill>
                </a:rPr>
                <a:t>வசம் விடப்படுகின்றன.</a:t>
              </a:r>
              <a:endParaRPr lang="en-US" sz="1300" dirty="0">
                <a:solidFill>
                  <a:srgbClr val="9900CC"/>
                </a:solidFill>
              </a:endParaRPr>
            </a:p>
          </p:txBody>
        </p:sp>
      </p:grpSp>
      <p:grpSp>
        <p:nvGrpSpPr>
          <p:cNvPr id="3" name="Group 41"/>
          <p:cNvGrpSpPr/>
          <p:nvPr/>
        </p:nvGrpSpPr>
        <p:grpSpPr>
          <a:xfrm>
            <a:off x="3548920" y="2141100"/>
            <a:ext cx="5595080" cy="753228"/>
            <a:chOff x="3548920" y="2590800"/>
            <a:chExt cx="5595080" cy="75322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3A6391C4-9A68-28C5-F5E7-CF80B4923DCE}"/>
                </a:ext>
              </a:extLst>
            </p:cNvPr>
            <p:cNvSpPr/>
            <p:nvPr/>
          </p:nvSpPr>
          <p:spPr>
            <a:xfrm>
              <a:off x="3548920" y="2590800"/>
              <a:ext cx="5410200" cy="753228"/>
            </a:xfrm>
            <a:custGeom>
              <a:avLst/>
              <a:gdLst>
                <a:gd name="connsiteX0" fmla="*/ 5654993 w 5721667"/>
                <a:gd name="connsiteY0" fmla="*/ 813435 h 813435"/>
                <a:gd name="connsiteX1" fmla="*/ 0 w 5721667"/>
                <a:gd name="connsiteY1" fmla="*/ 813435 h 813435"/>
                <a:gd name="connsiteX2" fmla="*/ 0 w 5721667"/>
                <a:gd name="connsiteY2" fmla="*/ 0 h 813435"/>
                <a:gd name="connsiteX3" fmla="*/ 5654993 w 5721667"/>
                <a:gd name="connsiteY3" fmla="*/ 0 h 813435"/>
                <a:gd name="connsiteX4" fmla="*/ 5721668 w 5721667"/>
                <a:gd name="connsiteY4" fmla="*/ 66675 h 813435"/>
                <a:gd name="connsiteX5" fmla="*/ 5721668 w 5721667"/>
                <a:gd name="connsiteY5" fmla="*/ 747713 h 813435"/>
                <a:gd name="connsiteX6" fmla="*/ 5654993 w 5721667"/>
                <a:gd name="connsiteY6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1667" h="813435">
                  <a:moveTo>
                    <a:pt x="5654993" y="813435"/>
                  </a:moveTo>
                  <a:lnTo>
                    <a:pt x="0" y="813435"/>
                  </a:lnTo>
                  <a:lnTo>
                    <a:pt x="0" y="0"/>
                  </a:lnTo>
                  <a:lnTo>
                    <a:pt x="5654993" y="0"/>
                  </a:lnTo>
                  <a:cubicBezTo>
                    <a:pt x="5691188" y="0"/>
                    <a:pt x="5721668" y="29528"/>
                    <a:pt x="5721668" y="66675"/>
                  </a:cubicBezTo>
                  <a:lnTo>
                    <a:pt x="5721668" y="747713"/>
                  </a:lnTo>
                  <a:cubicBezTo>
                    <a:pt x="5721668" y="783908"/>
                    <a:pt x="5692140" y="813435"/>
                    <a:pt x="5654993" y="813435"/>
                  </a:cubicBezTo>
                  <a:close/>
                </a:path>
              </a:pathLst>
            </a:custGeom>
            <a:solidFill>
              <a:srgbClr val="EFEF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xmlns="" id="{961FAC4B-4D08-2750-0520-BE202EC04318}"/>
                </a:ext>
              </a:extLst>
            </p:cNvPr>
            <p:cNvSpPr txBox="1"/>
            <p:nvPr/>
          </p:nvSpPr>
          <p:spPr>
            <a:xfrm>
              <a:off x="4024860" y="2680740"/>
              <a:ext cx="5119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a-IN" sz="1400" b="1" dirty="0" smtClean="0">
                  <a:solidFill>
                    <a:srgbClr val="7030A0"/>
                  </a:solidFill>
                </a:rPr>
                <a:t>இதன்</a:t>
              </a:r>
              <a:r>
                <a:rPr lang="en-US" sz="14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400" b="1" dirty="0" smtClean="0">
                  <a:solidFill>
                    <a:srgbClr val="7030A0"/>
                  </a:solidFill>
                </a:rPr>
                <a:t>முடிவாக, நிர்வாக திறமைகள்</a:t>
              </a:r>
              <a:r>
                <a:rPr lang="en-US" sz="14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400" b="1" dirty="0" smtClean="0">
                  <a:solidFill>
                    <a:srgbClr val="7030A0"/>
                  </a:solidFill>
                </a:rPr>
                <a:t>மற்றும் ஆற்றல்கள்</a:t>
              </a:r>
              <a:r>
                <a:rPr lang="en-US" sz="14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400" b="1" dirty="0" smtClean="0">
                  <a:solidFill>
                    <a:srgbClr val="7030A0"/>
                  </a:solidFill>
                </a:rPr>
                <a:t>சிறப்பாகப்</a:t>
              </a:r>
              <a:r>
                <a:rPr lang="en-US" sz="14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400" b="1" dirty="0" smtClean="0">
                  <a:solidFill>
                    <a:srgbClr val="7030A0"/>
                  </a:solidFill>
                </a:rPr>
                <a:t>பயன்படுத்தப்படுகிறது.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4" name="Group 75"/>
          <p:cNvGrpSpPr/>
          <p:nvPr/>
        </p:nvGrpSpPr>
        <p:grpSpPr>
          <a:xfrm>
            <a:off x="3563910" y="3039260"/>
            <a:ext cx="5410200" cy="892552"/>
            <a:chOff x="3563910" y="3488960"/>
            <a:chExt cx="5410200" cy="892552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1CB23261-B1CF-A04E-37AE-7CF7B5420A57}"/>
                </a:ext>
              </a:extLst>
            </p:cNvPr>
            <p:cNvSpPr/>
            <p:nvPr/>
          </p:nvSpPr>
          <p:spPr>
            <a:xfrm>
              <a:off x="3563910" y="3505200"/>
              <a:ext cx="5410200" cy="753228"/>
            </a:xfrm>
            <a:custGeom>
              <a:avLst/>
              <a:gdLst>
                <a:gd name="connsiteX0" fmla="*/ 5654993 w 5721667"/>
                <a:gd name="connsiteY0" fmla="*/ 813435 h 813435"/>
                <a:gd name="connsiteX1" fmla="*/ 0 w 5721667"/>
                <a:gd name="connsiteY1" fmla="*/ 813435 h 813435"/>
                <a:gd name="connsiteX2" fmla="*/ 0 w 5721667"/>
                <a:gd name="connsiteY2" fmla="*/ 0 h 813435"/>
                <a:gd name="connsiteX3" fmla="*/ 5654993 w 5721667"/>
                <a:gd name="connsiteY3" fmla="*/ 0 h 813435"/>
                <a:gd name="connsiteX4" fmla="*/ 5721668 w 5721667"/>
                <a:gd name="connsiteY4" fmla="*/ 66675 h 813435"/>
                <a:gd name="connsiteX5" fmla="*/ 5721668 w 5721667"/>
                <a:gd name="connsiteY5" fmla="*/ 747713 h 813435"/>
                <a:gd name="connsiteX6" fmla="*/ 5654993 w 5721667"/>
                <a:gd name="connsiteY6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1667" h="813435">
                  <a:moveTo>
                    <a:pt x="5654993" y="813435"/>
                  </a:moveTo>
                  <a:lnTo>
                    <a:pt x="0" y="813435"/>
                  </a:lnTo>
                  <a:lnTo>
                    <a:pt x="0" y="0"/>
                  </a:lnTo>
                  <a:lnTo>
                    <a:pt x="5654993" y="0"/>
                  </a:lnTo>
                  <a:cubicBezTo>
                    <a:pt x="5691188" y="0"/>
                    <a:pt x="5721668" y="29528"/>
                    <a:pt x="5721668" y="66675"/>
                  </a:cubicBezTo>
                  <a:lnTo>
                    <a:pt x="5721668" y="747713"/>
                  </a:lnTo>
                  <a:cubicBezTo>
                    <a:pt x="5721668" y="783908"/>
                    <a:pt x="5692140" y="813435"/>
                    <a:pt x="5654993" y="813435"/>
                  </a:cubicBezTo>
                  <a:close/>
                </a:path>
              </a:pathLst>
            </a:custGeom>
            <a:solidFill>
              <a:srgbClr val="EFEF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xmlns="" id="{EB26C33B-92D2-8F2D-F5E0-E74751D3A9E8}"/>
                </a:ext>
              </a:extLst>
            </p:cNvPr>
            <p:cNvSpPr txBox="1"/>
            <p:nvPr/>
          </p:nvSpPr>
          <p:spPr>
            <a:xfrm>
              <a:off x="4026110" y="3488960"/>
              <a:ext cx="473689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a-IN" sz="1300" b="1" dirty="0" smtClean="0">
                  <a:solidFill>
                    <a:srgbClr val="7030A0"/>
                  </a:solidFill>
                </a:rPr>
                <a:t>மேல் நிர்வாகம் பெருந்திட்ட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முடிவுகளில் கவனம் செலுத்துகிறது மற்றும் செயல்திறன்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முடிவுகள்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கீழ்நிலை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நிர்வாகத்திற்கு விடப்படுகின்றன</a:t>
              </a:r>
              <a:endParaRPr lang="ta-IN" sz="1300" dirty="0" smtClean="0">
                <a:solidFill>
                  <a:srgbClr val="7030A0"/>
                </a:solidFill>
              </a:endParaRPr>
            </a:p>
          </p:txBody>
        </p:sp>
      </p:grpSp>
      <p:grpSp>
        <p:nvGrpSpPr>
          <p:cNvPr id="5" name="Group 76"/>
          <p:cNvGrpSpPr/>
          <p:nvPr/>
        </p:nvGrpSpPr>
        <p:grpSpPr>
          <a:xfrm>
            <a:off x="3578900" y="3969900"/>
            <a:ext cx="5410200" cy="892552"/>
            <a:chOff x="3578900" y="4419600"/>
            <a:chExt cx="5410200" cy="892552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32344EEF-3FF4-214E-FB3F-BD50E4CC57B0}"/>
                </a:ext>
              </a:extLst>
            </p:cNvPr>
            <p:cNvSpPr/>
            <p:nvPr/>
          </p:nvSpPr>
          <p:spPr>
            <a:xfrm>
              <a:off x="3578900" y="4465820"/>
              <a:ext cx="5410200" cy="753228"/>
            </a:xfrm>
            <a:custGeom>
              <a:avLst/>
              <a:gdLst>
                <a:gd name="connsiteX0" fmla="*/ 5654993 w 5721667"/>
                <a:gd name="connsiteY0" fmla="*/ 813435 h 813435"/>
                <a:gd name="connsiteX1" fmla="*/ 0 w 5721667"/>
                <a:gd name="connsiteY1" fmla="*/ 813435 h 813435"/>
                <a:gd name="connsiteX2" fmla="*/ 0 w 5721667"/>
                <a:gd name="connsiteY2" fmla="*/ 0 h 813435"/>
                <a:gd name="connsiteX3" fmla="*/ 5654993 w 5721667"/>
                <a:gd name="connsiteY3" fmla="*/ 0 h 813435"/>
                <a:gd name="connsiteX4" fmla="*/ 5721668 w 5721667"/>
                <a:gd name="connsiteY4" fmla="*/ 66675 h 813435"/>
                <a:gd name="connsiteX5" fmla="*/ 5721668 w 5721667"/>
                <a:gd name="connsiteY5" fmla="*/ 747713 h 813435"/>
                <a:gd name="connsiteX6" fmla="*/ 5654993 w 5721667"/>
                <a:gd name="connsiteY6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1667" h="813435">
                  <a:moveTo>
                    <a:pt x="5654993" y="813435"/>
                  </a:moveTo>
                  <a:lnTo>
                    <a:pt x="0" y="813435"/>
                  </a:lnTo>
                  <a:lnTo>
                    <a:pt x="0" y="0"/>
                  </a:lnTo>
                  <a:lnTo>
                    <a:pt x="5654993" y="0"/>
                  </a:lnTo>
                  <a:cubicBezTo>
                    <a:pt x="5691188" y="0"/>
                    <a:pt x="5721668" y="29528"/>
                    <a:pt x="5721668" y="66675"/>
                  </a:cubicBezTo>
                  <a:lnTo>
                    <a:pt x="5721668" y="747713"/>
                  </a:lnTo>
                  <a:cubicBezTo>
                    <a:pt x="5721668" y="783908"/>
                    <a:pt x="5692140" y="813435"/>
                    <a:pt x="5654993" y="813435"/>
                  </a:cubicBezTo>
                  <a:close/>
                </a:path>
              </a:pathLst>
            </a:custGeom>
            <a:solidFill>
              <a:srgbClr val="EFEF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C7A0AC67-84A8-5A86-3223-6F6AB5A1CABC}"/>
                </a:ext>
              </a:extLst>
            </p:cNvPr>
            <p:cNvSpPr txBox="1"/>
            <p:nvPr/>
          </p:nvSpPr>
          <p:spPr>
            <a:xfrm>
              <a:off x="3979890" y="4419600"/>
              <a:ext cx="485931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ta-IN" sz="1300" b="1" dirty="0" smtClean="0">
                  <a:solidFill>
                    <a:srgbClr val="7030A0"/>
                  </a:solidFill>
                </a:rPr>
                <a:t>முக்கியமான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சிக்கல்களைக்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கண்டறிவதன்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மூலம் வாய்ப்புகளையும் அச்சுறுத்தல்களையும் மேலாண்மை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எச்சரிக்கையாக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வைத்திருக்க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விதிவிலக்கு மேலாண்மை</a:t>
              </a:r>
              <a:r>
                <a:rPr lang="en-US" sz="13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300" b="1" dirty="0" smtClean="0">
                  <a:solidFill>
                    <a:srgbClr val="7030A0"/>
                  </a:solidFill>
                </a:rPr>
                <a:t>உதவுகிறது.</a:t>
              </a:r>
              <a:endParaRPr lang="en-US" sz="13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6" name="Group 79"/>
          <p:cNvGrpSpPr/>
          <p:nvPr/>
        </p:nvGrpSpPr>
        <p:grpSpPr>
          <a:xfrm>
            <a:off x="3581400" y="4913031"/>
            <a:ext cx="5392710" cy="1348061"/>
            <a:chOff x="3581400" y="5362731"/>
            <a:chExt cx="5392710" cy="1348061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F253324E-AC0B-88EB-FA8F-42CA629D05FD}"/>
                </a:ext>
              </a:extLst>
            </p:cNvPr>
            <p:cNvSpPr/>
            <p:nvPr/>
          </p:nvSpPr>
          <p:spPr>
            <a:xfrm>
              <a:off x="3581400" y="5410200"/>
              <a:ext cx="5392710" cy="1219200"/>
            </a:xfrm>
            <a:custGeom>
              <a:avLst/>
              <a:gdLst>
                <a:gd name="connsiteX0" fmla="*/ 5654993 w 5721667"/>
                <a:gd name="connsiteY0" fmla="*/ 813435 h 813435"/>
                <a:gd name="connsiteX1" fmla="*/ 0 w 5721667"/>
                <a:gd name="connsiteY1" fmla="*/ 813435 h 813435"/>
                <a:gd name="connsiteX2" fmla="*/ 0 w 5721667"/>
                <a:gd name="connsiteY2" fmla="*/ 0 h 813435"/>
                <a:gd name="connsiteX3" fmla="*/ 5654993 w 5721667"/>
                <a:gd name="connsiteY3" fmla="*/ 0 h 813435"/>
                <a:gd name="connsiteX4" fmla="*/ 5721668 w 5721667"/>
                <a:gd name="connsiteY4" fmla="*/ 66675 h 813435"/>
                <a:gd name="connsiteX5" fmla="*/ 5721668 w 5721667"/>
                <a:gd name="connsiteY5" fmla="*/ 747713 h 813435"/>
                <a:gd name="connsiteX6" fmla="*/ 5654993 w 5721667"/>
                <a:gd name="connsiteY6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1667" h="813435">
                  <a:moveTo>
                    <a:pt x="5654993" y="813435"/>
                  </a:moveTo>
                  <a:lnTo>
                    <a:pt x="0" y="813435"/>
                  </a:lnTo>
                  <a:lnTo>
                    <a:pt x="0" y="0"/>
                  </a:lnTo>
                  <a:lnTo>
                    <a:pt x="5654993" y="0"/>
                  </a:lnTo>
                  <a:cubicBezTo>
                    <a:pt x="5691188" y="0"/>
                    <a:pt x="5721668" y="29528"/>
                    <a:pt x="5721668" y="66675"/>
                  </a:cubicBezTo>
                  <a:lnTo>
                    <a:pt x="5721668" y="747713"/>
                  </a:lnTo>
                  <a:cubicBezTo>
                    <a:pt x="5721668" y="783908"/>
                    <a:pt x="5692140" y="813435"/>
                    <a:pt x="5654993" y="813435"/>
                  </a:cubicBezTo>
                  <a:close/>
                </a:path>
              </a:pathLst>
            </a:custGeom>
            <a:solidFill>
              <a:srgbClr val="EFEF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xmlns="" id="{54DD4637-2121-EAF7-42B6-F6F96645214C}"/>
                </a:ext>
              </a:extLst>
            </p:cNvPr>
            <p:cNvSpPr txBox="1"/>
            <p:nvPr/>
          </p:nvSpPr>
          <p:spPr>
            <a:xfrm>
              <a:off x="3962400" y="5362731"/>
              <a:ext cx="4953000" cy="1348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325" indent="20638" algn="just">
                <a:lnSpc>
                  <a:spcPct val="170000"/>
                </a:lnSpc>
              </a:pPr>
              <a:r>
                <a:rPr lang="ta-IN" sz="1200" b="1" dirty="0" smtClean="0">
                  <a:solidFill>
                    <a:srgbClr val="7030A0"/>
                  </a:solidFill>
                </a:rPr>
                <a:t>விதிவிலக்கு மேலாண்மை முடிவுகளை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200" b="1" dirty="0" smtClean="0">
                  <a:solidFill>
                    <a:srgbClr val="7030A0"/>
                  </a:solidFill>
                </a:rPr>
                <a:t>நிர்ணயிக்கும் சிறந்த அளவு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200" b="1" dirty="0" smtClean="0">
                  <a:solidFill>
                    <a:srgbClr val="7030A0"/>
                  </a:solidFill>
                </a:rPr>
                <a:t>கோலாக</a:t>
              </a:r>
              <a:r>
                <a:rPr lang="en-US" sz="1200" b="1" dirty="0" smtClean="0">
                  <a:solidFill>
                    <a:srgbClr val="7030A0"/>
                  </a:solidFill>
                </a:rPr>
                <a:t> </a:t>
              </a:r>
              <a:r>
                <a:rPr lang="ta-IN" sz="1200" b="1" dirty="0" smtClean="0">
                  <a:solidFill>
                    <a:srgbClr val="7030A0"/>
                  </a:solidFill>
                </a:rPr>
                <a:t>விளங்குகிறது. இது குறிக்கோள் செயல்திறன் மதிப்பீட்டில் பயனுள்ளதாக உள்ளது. </a:t>
              </a:r>
              <a:endParaRPr lang="en-US" sz="12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7" name="Group 71"/>
          <p:cNvGrpSpPr/>
          <p:nvPr/>
        </p:nvGrpSpPr>
        <p:grpSpPr>
          <a:xfrm>
            <a:off x="228600" y="2141100"/>
            <a:ext cx="3886200" cy="814864"/>
            <a:chOff x="228600" y="2590800"/>
            <a:chExt cx="3886200" cy="814864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74A676A3-5AF4-2A8C-F87D-8DF0D8420DE0}"/>
                </a:ext>
              </a:extLst>
            </p:cNvPr>
            <p:cNvSpPr/>
            <p:nvPr/>
          </p:nvSpPr>
          <p:spPr>
            <a:xfrm>
              <a:off x="381000" y="2590800"/>
              <a:ext cx="3657600" cy="753228"/>
            </a:xfrm>
            <a:custGeom>
              <a:avLst/>
              <a:gdLst>
                <a:gd name="connsiteX0" fmla="*/ 3609975 w 3932872"/>
                <a:gd name="connsiteY0" fmla="*/ 813435 h 813435"/>
                <a:gd name="connsiteX1" fmla="*/ 66675 w 3932872"/>
                <a:gd name="connsiteY1" fmla="*/ 813435 h 813435"/>
                <a:gd name="connsiteX2" fmla="*/ 0 w 3932872"/>
                <a:gd name="connsiteY2" fmla="*/ 746760 h 813435"/>
                <a:gd name="connsiteX3" fmla="*/ 0 w 3932872"/>
                <a:gd name="connsiteY3" fmla="*/ 66675 h 813435"/>
                <a:gd name="connsiteX4" fmla="*/ 66675 w 3932872"/>
                <a:gd name="connsiteY4" fmla="*/ 0 h 813435"/>
                <a:gd name="connsiteX5" fmla="*/ 3609975 w 3932872"/>
                <a:gd name="connsiteY5" fmla="*/ 0 h 813435"/>
                <a:gd name="connsiteX6" fmla="*/ 3924300 w 3932872"/>
                <a:gd name="connsiteY6" fmla="*/ 383858 h 813435"/>
                <a:gd name="connsiteX7" fmla="*/ 3924300 w 3932872"/>
                <a:gd name="connsiteY7" fmla="*/ 430530 h 813435"/>
                <a:gd name="connsiteX8" fmla="*/ 3609975 w 3932872"/>
                <a:gd name="connsiteY8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872" h="813435">
                  <a:moveTo>
                    <a:pt x="3609975" y="813435"/>
                  </a:moveTo>
                  <a:lnTo>
                    <a:pt x="66675" y="813435"/>
                  </a:lnTo>
                  <a:cubicBezTo>
                    <a:pt x="30480" y="813435"/>
                    <a:pt x="0" y="783908"/>
                    <a:pt x="0" y="746760"/>
                  </a:cubicBezTo>
                  <a:lnTo>
                    <a:pt x="0" y="66675"/>
                  </a:lnTo>
                  <a:cubicBezTo>
                    <a:pt x="0" y="30480"/>
                    <a:pt x="29528" y="0"/>
                    <a:pt x="66675" y="0"/>
                  </a:cubicBezTo>
                  <a:lnTo>
                    <a:pt x="3609975" y="0"/>
                  </a:lnTo>
                  <a:lnTo>
                    <a:pt x="3924300" y="383858"/>
                  </a:lnTo>
                  <a:cubicBezTo>
                    <a:pt x="3935730" y="397193"/>
                    <a:pt x="3935730" y="417195"/>
                    <a:pt x="3924300" y="430530"/>
                  </a:cubicBezTo>
                  <a:lnTo>
                    <a:pt x="3609975" y="81343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xmlns="" id="{6DD29846-18EE-E5A1-8AF0-1B06415543CC}"/>
                </a:ext>
              </a:extLst>
            </p:cNvPr>
            <p:cNvSpPr/>
            <p:nvPr/>
          </p:nvSpPr>
          <p:spPr>
            <a:xfrm>
              <a:off x="228600" y="2743200"/>
              <a:ext cx="314599" cy="41935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xmlns="" id="{785B7E5A-5CF7-29FF-8DBB-91694C5EC248}"/>
                </a:ext>
              </a:extLst>
            </p:cNvPr>
            <p:cNvSpPr txBox="1"/>
            <p:nvPr/>
          </p:nvSpPr>
          <p:spPr>
            <a:xfrm>
              <a:off x="228600" y="2743200"/>
              <a:ext cx="301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9CEFD636-D8F0-95A1-D50C-203BB8702A95}"/>
                </a:ext>
              </a:extLst>
            </p:cNvPr>
            <p:cNvSpPr txBox="1"/>
            <p:nvPr/>
          </p:nvSpPr>
          <p:spPr>
            <a:xfrm>
              <a:off x="533400" y="2667000"/>
              <a:ext cx="3581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a-IN" sz="1400" b="1" dirty="0" smtClean="0">
                  <a:solidFill>
                    <a:schemeClr val="bg1"/>
                  </a:solidFill>
                </a:rPr>
                <a:t>இது முக்கிய பிரச்சினைகளை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ta-IN" sz="1400" b="1" dirty="0" smtClean="0">
                  <a:solidFill>
                    <a:schemeClr val="bg1"/>
                  </a:solidFill>
                </a:rPr>
                <a:t>நிர்வகிப்பதில் கவனங்களைச் செலுத்துகிறது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2"/>
          <p:cNvGrpSpPr/>
          <p:nvPr/>
        </p:nvGrpSpPr>
        <p:grpSpPr>
          <a:xfrm>
            <a:off x="196120" y="3055500"/>
            <a:ext cx="3842480" cy="753228"/>
            <a:chOff x="196120" y="3505200"/>
            <a:chExt cx="3842480" cy="753228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637963A2-5397-B2E7-F6CD-AABB1B2AC7D9}"/>
                </a:ext>
              </a:extLst>
            </p:cNvPr>
            <p:cNvSpPr/>
            <p:nvPr/>
          </p:nvSpPr>
          <p:spPr>
            <a:xfrm>
              <a:off x="381000" y="3505200"/>
              <a:ext cx="3657600" cy="753228"/>
            </a:xfrm>
            <a:custGeom>
              <a:avLst/>
              <a:gdLst>
                <a:gd name="connsiteX0" fmla="*/ 3609975 w 3932872"/>
                <a:gd name="connsiteY0" fmla="*/ 813435 h 813435"/>
                <a:gd name="connsiteX1" fmla="*/ 66675 w 3932872"/>
                <a:gd name="connsiteY1" fmla="*/ 813435 h 813435"/>
                <a:gd name="connsiteX2" fmla="*/ 0 w 3932872"/>
                <a:gd name="connsiteY2" fmla="*/ 746760 h 813435"/>
                <a:gd name="connsiteX3" fmla="*/ 0 w 3932872"/>
                <a:gd name="connsiteY3" fmla="*/ 66675 h 813435"/>
                <a:gd name="connsiteX4" fmla="*/ 66675 w 3932872"/>
                <a:gd name="connsiteY4" fmla="*/ 0 h 813435"/>
                <a:gd name="connsiteX5" fmla="*/ 3609975 w 3932872"/>
                <a:gd name="connsiteY5" fmla="*/ 0 h 813435"/>
                <a:gd name="connsiteX6" fmla="*/ 3924300 w 3932872"/>
                <a:gd name="connsiteY6" fmla="*/ 383858 h 813435"/>
                <a:gd name="connsiteX7" fmla="*/ 3924300 w 3932872"/>
                <a:gd name="connsiteY7" fmla="*/ 430530 h 813435"/>
                <a:gd name="connsiteX8" fmla="*/ 3609975 w 3932872"/>
                <a:gd name="connsiteY8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872" h="813435">
                  <a:moveTo>
                    <a:pt x="3609975" y="813435"/>
                  </a:moveTo>
                  <a:lnTo>
                    <a:pt x="66675" y="813435"/>
                  </a:lnTo>
                  <a:cubicBezTo>
                    <a:pt x="30480" y="813435"/>
                    <a:pt x="0" y="783908"/>
                    <a:pt x="0" y="746760"/>
                  </a:cubicBezTo>
                  <a:lnTo>
                    <a:pt x="0" y="66675"/>
                  </a:lnTo>
                  <a:cubicBezTo>
                    <a:pt x="0" y="30480"/>
                    <a:pt x="29528" y="0"/>
                    <a:pt x="66675" y="0"/>
                  </a:cubicBezTo>
                  <a:lnTo>
                    <a:pt x="3609975" y="0"/>
                  </a:lnTo>
                  <a:lnTo>
                    <a:pt x="3924300" y="383858"/>
                  </a:lnTo>
                  <a:cubicBezTo>
                    <a:pt x="3935730" y="397193"/>
                    <a:pt x="3935730" y="417195"/>
                    <a:pt x="3924300" y="430530"/>
                  </a:cubicBezTo>
                  <a:lnTo>
                    <a:pt x="3609975" y="81343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06487288-6C7B-02B6-6A9C-4B2E24B2C74F}"/>
                </a:ext>
              </a:extLst>
            </p:cNvPr>
            <p:cNvSpPr/>
            <p:nvPr/>
          </p:nvSpPr>
          <p:spPr>
            <a:xfrm>
              <a:off x="196120" y="3671340"/>
              <a:ext cx="314599" cy="41935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91607DB0-BD3C-56D6-5866-105AF9496ACB}"/>
                </a:ext>
              </a:extLst>
            </p:cNvPr>
            <p:cNvSpPr txBox="1"/>
            <p:nvPr/>
          </p:nvSpPr>
          <p:spPr>
            <a:xfrm>
              <a:off x="213610" y="3687580"/>
              <a:ext cx="301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FB73F6DA-D4D0-D869-498C-F7CC3F0E8599}"/>
                </a:ext>
              </a:extLst>
            </p:cNvPr>
            <p:cNvSpPr txBox="1"/>
            <p:nvPr/>
          </p:nvSpPr>
          <p:spPr>
            <a:xfrm>
              <a:off x="533400" y="358140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a-IN" sz="1400" b="1" dirty="0" smtClean="0">
                  <a:solidFill>
                    <a:schemeClr val="bg1"/>
                  </a:solidFill>
                  <a:latin typeface="Latha (Body)"/>
                </a:rPr>
                <a:t>இது அதிகாரப்பகிர்வினை எளிமையாக்குகிறது</a:t>
              </a:r>
              <a:endParaRPr lang="en-US" sz="1400" b="1" dirty="0">
                <a:solidFill>
                  <a:schemeClr val="bg1"/>
                </a:solidFill>
                <a:latin typeface="Latha (Body)"/>
              </a:endParaRPr>
            </a:p>
          </p:txBody>
        </p:sp>
      </p:grpSp>
      <p:grpSp>
        <p:nvGrpSpPr>
          <p:cNvPr id="9" name="Group 73"/>
          <p:cNvGrpSpPr/>
          <p:nvPr/>
        </p:nvGrpSpPr>
        <p:grpSpPr>
          <a:xfrm>
            <a:off x="173650" y="4001130"/>
            <a:ext cx="3864950" cy="753228"/>
            <a:chOff x="173650" y="4450830"/>
            <a:chExt cx="3864950" cy="75322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1FDE987B-A45C-B974-48D0-E04D35C7FA64}"/>
                </a:ext>
              </a:extLst>
            </p:cNvPr>
            <p:cNvSpPr/>
            <p:nvPr/>
          </p:nvSpPr>
          <p:spPr>
            <a:xfrm>
              <a:off x="368520" y="4450830"/>
              <a:ext cx="3670080" cy="753228"/>
            </a:xfrm>
            <a:custGeom>
              <a:avLst/>
              <a:gdLst>
                <a:gd name="connsiteX0" fmla="*/ 3609975 w 3932872"/>
                <a:gd name="connsiteY0" fmla="*/ 813435 h 813435"/>
                <a:gd name="connsiteX1" fmla="*/ 66675 w 3932872"/>
                <a:gd name="connsiteY1" fmla="*/ 813435 h 813435"/>
                <a:gd name="connsiteX2" fmla="*/ 0 w 3932872"/>
                <a:gd name="connsiteY2" fmla="*/ 746760 h 813435"/>
                <a:gd name="connsiteX3" fmla="*/ 0 w 3932872"/>
                <a:gd name="connsiteY3" fmla="*/ 66675 h 813435"/>
                <a:gd name="connsiteX4" fmla="*/ 66675 w 3932872"/>
                <a:gd name="connsiteY4" fmla="*/ 0 h 813435"/>
                <a:gd name="connsiteX5" fmla="*/ 3609975 w 3932872"/>
                <a:gd name="connsiteY5" fmla="*/ 0 h 813435"/>
                <a:gd name="connsiteX6" fmla="*/ 3924300 w 3932872"/>
                <a:gd name="connsiteY6" fmla="*/ 383858 h 813435"/>
                <a:gd name="connsiteX7" fmla="*/ 3924300 w 3932872"/>
                <a:gd name="connsiteY7" fmla="*/ 430530 h 813435"/>
                <a:gd name="connsiteX8" fmla="*/ 3609975 w 3932872"/>
                <a:gd name="connsiteY8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872" h="813435">
                  <a:moveTo>
                    <a:pt x="3609975" y="813435"/>
                  </a:moveTo>
                  <a:lnTo>
                    <a:pt x="66675" y="813435"/>
                  </a:lnTo>
                  <a:cubicBezTo>
                    <a:pt x="30480" y="813435"/>
                    <a:pt x="0" y="783908"/>
                    <a:pt x="0" y="746760"/>
                  </a:cubicBezTo>
                  <a:lnTo>
                    <a:pt x="0" y="66675"/>
                  </a:lnTo>
                  <a:cubicBezTo>
                    <a:pt x="0" y="30480"/>
                    <a:pt x="29528" y="0"/>
                    <a:pt x="66675" y="0"/>
                  </a:cubicBezTo>
                  <a:lnTo>
                    <a:pt x="3609975" y="0"/>
                  </a:lnTo>
                  <a:lnTo>
                    <a:pt x="3924300" y="383858"/>
                  </a:lnTo>
                  <a:cubicBezTo>
                    <a:pt x="3935730" y="397193"/>
                    <a:pt x="3935730" y="417195"/>
                    <a:pt x="3924300" y="430530"/>
                  </a:cubicBezTo>
                  <a:lnTo>
                    <a:pt x="3609975" y="81343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xmlns="" id="{601919E8-D2BC-D328-89D8-EA27F86CC6B7}"/>
                </a:ext>
              </a:extLst>
            </p:cNvPr>
            <p:cNvSpPr/>
            <p:nvPr/>
          </p:nvSpPr>
          <p:spPr>
            <a:xfrm>
              <a:off x="173650" y="4603230"/>
              <a:ext cx="314599" cy="41935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xmlns="" id="{753235EB-A378-F0A6-BEFE-6431786865CF}"/>
                </a:ext>
              </a:extLst>
            </p:cNvPr>
            <p:cNvSpPr txBox="1"/>
            <p:nvPr/>
          </p:nvSpPr>
          <p:spPr>
            <a:xfrm>
              <a:off x="173650" y="4603230"/>
              <a:ext cx="301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BD585A8B-0825-B63C-1FCC-A61CC659BF5F}"/>
                </a:ext>
              </a:extLst>
            </p:cNvPr>
            <p:cNvSpPr txBox="1"/>
            <p:nvPr/>
          </p:nvSpPr>
          <p:spPr>
            <a:xfrm>
              <a:off x="554650" y="4527030"/>
              <a:ext cx="3255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a-IN" sz="1400" b="1" dirty="0" smtClean="0">
                  <a:solidFill>
                    <a:schemeClr val="bg1"/>
                  </a:solidFill>
                </a:rPr>
                <a:t>முக்கியமான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ta-IN" sz="1400" b="1" dirty="0" smtClean="0">
                  <a:solidFill>
                    <a:schemeClr val="bg1"/>
                  </a:solidFill>
                </a:rPr>
                <a:t>சிக்கல்களைக்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ta-IN" sz="1400" b="1" dirty="0" smtClean="0">
                  <a:solidFill>
                    <a:schemeClr val="bg1"/>
                  </a:solidFill>
                </a:rPr>
                <a:t>கண்டறிதால் 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74"/>
          <p:cNvGrpSpPr/>
          <p:nvPr/>
        </p:nvGrpSpPr>
        <p:grpSpPr>
          <a:xfrm>
            <a:off x="173650" y="4960500"/>
            <a:ext cx="3788750" cy="1143000"/>
            <a:chOff x="173650" y="5410200"/>
            <a:chExt cx="3788750" cy="753228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736709F2-D63F-8AD2-31C9-D58176D302A8}"/>
                </a:ext>
              </a:extLst>
            </p:cNvPr>
            <p:cNvSpPr/>
            <p:nvPr/>
          </p:nvSpPr>
          <p:spPr>
            <a:xfrm>
              <a:off x="356030" y="5410200"/>
              <a:ext cx="3606370" cy="753228"/>
            </a:xfrm>
            <a:custGeom>
              <a:avLst/>
              <a:gdLst>
                <a:gd name="connsiteX0" fmla="*/ 3609975 w 3932872"/>
                <a:gd name="connsiteY0" fmla="*/ 813435 h 813435"/>
                <a:gd name="connsiteX1" fmla="*/ 66675 w 3932872"/>
                <a:gd name="connsiteY1" fmla="*/ 813435 h 813435"/>
                <a:gd name="connsiteX2" fmla="*/ 0 w 3932872"/>
                <a:gd name="connsiteY2" fmla="*/ 746760 h 813435"/>
                <a:gd name="connsiteX3" fmla="*/ 0 w 3932872"/>
                <a:gd name="connsiteY3" fmla="*/ 66675 h 813435"/>
                <a:gd name="connsiteX4" fmla="*/ 66675 w 3932872"/>
                <a:gd name="connsiteY4" fmla="*/ 0 h 813435"/>
                <a:gd name="connsiteX5" fmla="*/ 3609975 w 3932872"/>
                <a:gd name="connsiteY5" fmla="*/ 0 h 813435"/>
                <a:gd name="connsiteX6" fmla="*/ 3924300 w 3932872"/>
                <a:gd name="connsiteY6" fmla="*/ 383858 h 813435"/>
                <a:gd name="connsiteX7" fmla="*/ 3924300 w 3932872"/>
                <a:gd name="connsiteY7" fmla="*/ 430530 h 813435"/>
                <a:gd name="connsiteX8" fmla="*/ 3609975 w 3932872"/>
                <a:gd name="connsiteY8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872" h="813435">
                  <a:moveTo>
                    <a:pt x="3609975" y="813435"/>
                  </a:moveTo>
                  <a:lnTo>
                    <a:pt x="66675" y="813435"/>
                  </a:lnTo>
                  <a:cubicBezTo>
                    <a:pt x="30480" y="813435"/>
                    <a:pt x="0" y="783908"/>
                    <a:pt x="0" y="746760"/>
                  </a:cubicBezTo>
                  <a:lnTo>
                    <a:pt x="0" y="66675"/>
                  </a:lnTo>
                  <a:cubicBezTo>
                    <a:pt x="0" y="30480"/>
                    <a:pt x="29528" y="0"/>
                    <a:pt x="66675" y="0"/>
                  </a:cubicBezTo>
                  <a:lnTo>
                    <a:pt x="3609975" y="0"/>
                  </a:lnTo>
                  <a:lnTo>
                    <a:pt x="3924300" y="383858"/>
                  </a:lnTo>
                  <a:cubicBezTo>
                    <a:pt x="3935730" y="397193"/>
                    <a:pt x="3935730" y="417195"/>
                    <a:pt x="3924300" y="430530"/>
                  </a:cubicBezTo>
                  <a:lnTo>
                    <a:pt x="3609975" y="81343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3A3ECCA4-0834-D11F-2552-C5FCE15C3701}"/>
                </a:ext>
              </a:extLst>
            </p:cNvPr>
            <p:cNvSpPr/>
            <p:nvPr/>
          </p:nvSpPr>
          <p:spPr>
            <a:xfrm>
              <a:off x="193640" y="5562600"/>
              <a:ext cx="314599" cy="41935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59FA5CDA-A74C-08E3-FE55-E074129BFAA2}"/>
                </a:ext>
              </a:extLst>
            </p:cNvPr>
            <p:cNvSpPr txBox="1"/>
            <p:nvPr/>
          </p:nvSpPr>
          <p:spPr>
            <a:xfrm>
              <a:off x="173650" y="5641626"/>
              <a:ext cx="301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471963A1-1802-7B43-3AE8-F9C33242D5B9}"/>
                </a:ext>
              </a:extLst>
            </p:cNvPr>
            <p:cNvSpPr txBox="1"/>
            <p:nvPr/>
          </p:nvSpPr>
          <p:spPr>
            <a:xfrm>
              <a:off x="441065" y="5648061"/>
              <a:ext cx="3220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ta-IN" sz="1400" b="1" dirty="0" smtClean="0">
                  <a:solidFill>
                    <a:schemeClr val="bg1"/>
                  </a:solidFill>
                </a:rPr>
                <a:t>சிறந்த அளவு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ta-IN" sz="1400" b="1" dirty="0" smtClean="0">
                  <a:solidFill>
                    <a:schemeClr val="bg1"/>
                  </a:solidFill>
                </a:rPr>
                <a:t>கோல்</a:t>
              </a:r>
            </a:p>
          </p:txBody>
        </p:sp>
      </p:grpSp>
      <p:grpSp>
        <p:nvGrpSpPr>
          <p:cNvPr id="12" name="Group 69"/>
          <p:cNvGrpSpPr/>
          <p:nvPr/>
        </p:nvGrpSpPr>
        <p:grpSpPr>
          <a:xfrm>
            <a:off x="249840" y="1226700"/>
            <a:ext cx="3788760" cy="753228"/>
            <a:chOff x="249840" y="1676400"/>
            <a:chExt cx="3788760" cy="75322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D8D390CA-FD25-8480-7891-A97584C81491}"/>
                </a:ext>
              </a:extLst>
            </p:cNvPr>
            <p:cNvSpPr/>
            <p:nvPr/>
          </p:nvSpPr>
          <p:spPr>
            <a:xfrm>
              <a:off x="381000" y="1676400"/>
              <a:ext cx="3657600" cy="753228"/>
            </a:xfrm>
            <a:custGeom>
              <a:avLst/>
              <a:gdLst>
                <a:gd name="connsiteX0" fmla="*/ 3609975 w 3932872"/>
                <a:gd name="connsiteY0" fmla="*/ 813435 h 813435"/>
                <a:gd name="connsiteX1" fmla="*/ 66675 w 3932872"/>
                <a:gd name="connsiteY1" fmla="*/ 813435 h 813435"/>
                <a:gd name="connsiteX2" fmla="*/ 0 w 3932872"/>
                <a:gd name="connsiteY2" fmla="*/ 746760 h 813435"/>
                <a:gd name="connsiteX3" fmla="*/ 0 w 3932872"/>
                <a:gd name="connsiteY3" fmla="*/ 66675 h 813435"/>
                <a:gd name="connsiteX4" fmla="*/ 66675 w 3932872"/>
                <a:gd name="connsiteY4" fmla="*/ 0 h 813435"/>
                <a:gd name="connsiteX5" fmla="*/ 3609975 w 3932872"/>
                <a:gd name="connsiteY5" fmla="*/ 0 h 813435"/>
                <a:gd name="connsiteX6" fmla="*/ 3924300 w 3932872"/>
                <a:gd name="connsiteY6" fmla="*/ 383858 h 813435"/>
                <a:gd name="connsiteX7" fmla="*/ 3924300 w 3932872"/>
                <a:gd name="connsiteY7" fmla="*/ 430530 h 813435"/>
                <a:gd name="connsiteX8" fmla="*/ 3609975 w 3932872"/>
                <a:gd name="connsiteY8" fmla="*/ 813435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2872" h="813435">
                  <a:moveTo>
                    <a:pt x="3609975" y="813435"/>
                  </a:moveTo>
                  <a:lnTo>
                    <a:pt x="66675" y="813435"/>
                  </a:lnTo>
                  <a:cubicBezTo>
                    <a:pt x="30480" y="813435"/>
                    <a:pt x="0" y="783908"/>
                    <a:pt x="0" y="746760"/>
                  </a:cubicBezTo>
                  <a:lnTo>
                    <a:pt x="0" y="66675"/>
                  </a:lnTo>
                  <a:cubicBezTo>
                    <a:pt x="0" y="30480"/>
                    <a:pt x="29528" y="0"/>
                    <a:pt x="66675" y="0"/>
                  </a:cubicBezTo>
                  <a:lnTo>
                    <a:pt x="3609975" y="0"/>
                  </a:lnTo>
                  <a:lnTo>
                    <a:pt x="3924300" y="383858"/>
                  </a:lnTo>
                  <a:cubicBezTo>
                    <a:pt x="3935730" y="397193"/>
                    <a:pt x="3935730" y="417195"/>
                    <a:pt x="3924300" y="430530"/>
                  </a:cubicBezTo>
                  <a:lnTo>
                    <a:pt x="3609975" y="81343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FDFE3338-8141-978D-8995-6EB27F079951}"/>
                </a:ext>
              </a:extLst>
            </p:cNvPr>
            <p:cNvSpPr/>
            <p:nvPr/>
          </p:nvSpPr>
          <p:spPr>
            <a:xfrm>
              <a:off x="249840" y="1813810"/>
              <a:ext cx="314599" cy="41935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xmlns="" id="{D6FA3726-B2F3-F484-7DA8-645BE7BF7333}"/>
                </a:ext>
              </a:extLst>
            </p:cNvPr>
            <p:cNvSpPr txBox="1"/>
            <p:nvPr/>
          </p:nvSpPr>
          <p:spPr>
            <a:xfrm>
              <a:off x="249840" y="1813810"/>
              <a:ext cx="3016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A415099-576B-A043-476D-0D75DE78FA3E}"/>
                </a:ext>
              </a:extLst>
            </p:cNvPr>
            <p:cNvSpPr txBox="1"/>
            <p:nvPr/>
          </p:nvSpPr>
          <p:spPr>
            <a:xfrm>
              <a:off x="554640" y="1737610"/>
              <a:ext cx="3048000" cy="6035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ta-IN" sz="1400" b="1" dirty="0" smtClean="0">
                  <a:solidFill>
                    <a:schemeClr val="bg1"/>
                  </a:solidFill>
                </a:rPr>
                <a:t>இது மேலாளர்களின்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</a:t>
              </a:r>
              <a:r>
                <a:rPr lang="ta-IN" sz="1400" b="1" dirty="0" smtClean="0">
                  <a:solidFill>
                    <a:schemeClr val="bg1"/>
                  </a:solidFill>
                </a:rPr>
                <a:t>நேரத்தைசேமிக்கிறது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0244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>
            <a:normAutofit/>
          </a:bodyPr>
          <a:lstStyle/>
          <a:p>
            <a:r>
              <a:rPr lang="ta-IN" sz="2800" b="1" dirty="0" smtClean="0"/>
              <a:t>விதிவிலக்கு மேலாண்மையின் குறைபாடுகள்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14488" cy="5029200"/>
          </a:xfrm>
        </p:spPr>
        <p:txBody>
          <a:bodyPr>
            <a:normAutofit fontScale="55000" lnSpcReduction="20000"/>
          </a:bodyPr>
          <a:lstStyle/>
          <a:p>
            <a:pPr marL="404813" indent="-323850" algn="just">
              <a:lnSpc>
                <a:spcPct val="120000"/>
              </a:lnSpc>
              <a:spcBef>
                <a:spcPts val="1200"/>
              </a:spcBef>
              <a:buAutoNum type="romanLcPeriod"/>
            </a:pPr>
            <a:r>
              <a:rPr lang="ta-IN" b="1" dirty="0" smtClean="0">
                <a:solidFill>
                  <a:srgbClr val="002060"/>
                </a:solidFill>
              </a:rPr>
              <a:t>விதிவிலக்கு மேலாண்மையின்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ta-IN" b="1" dirty="0" smtClean="0">
                <a:solidFill>
                  <a:srgbClr val="002060"/>
                </a:solidFill>
              </a:rPr>
              <a:t>முக்கிய குறைபாடு என்னவென்றால், உண்மையில் மேலாளர்கள் மட்டுமே மிகமுக்கியமான முடிவுகளைஎடுக்கும் அதிகாரத்தைக் கொண்டுள்ளனர். இது கீழ்நிலை ஊழியர்களுக்கான உற்சாகத்தை குறைக்கச் செய்கிறது. </a:t>
            </a:r>
          </a:p>
          <a:p>
            <a:pPr marL="653796" indent="-571500" algn="just">
              <a:lnSpc>
                <a:spcPct val="120000"/>
              </a:lnSpc>
              <a:spcBef>
                <a:spcPts val="1200"/>
              </a:spcBef>
              <a:buAutoNum type="romanLcPeriod"/>
            </a:pPr>
            <a:endParaRPr lang="ta-IN" b="1" dirty="0" smtClean="0"/>
          </a:p>
          <a:p>
            <a:pPr marL="344488" indent="-261938" algn="just">
              <a:lnSpc>
                <a:spcPct val="120000"/>
              </a:lnSpc>
              <a:buNone/>
            </a:pPr>
            <a:r>
              <a:rPr lang="en-US" b="1" dirty="0" smtClean="0"/>
              <a:t>ii. </a:t>
            </a:r>
            <a:r>
              <a:rPr lang="ta-IN" b="1" dirty="0" smtClean="0">
                <a:solidFill>
                  <a:srgbClr val="0070C0"/>
                </a:solidFill>
              </a:rPr>
              <a:t>மேலும், இது பிரச்சினைகளை மேலாளர்களுக்குத் தெரிவிக்ககால நேரம் எடுத்துக்கொள்கிறது. இயல்பான நடைமுறைகளில் இருந்து விலகிச் செல்லும் ஊழியர்களை நிர்வகிப்பது கடினமாகும். ஏனெனில் சிக்கல்களைக் கருத்தில் கொண்டு நிர்வகிக்கப்படுவதோடு வழக்கமான வரையறுக்கப்பட்ட வேலைக் கடமைகளுடன் தோல்வியின்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a-IN" b="1" dirty="0" smtClean="0">
                <a:solidFill>
                  <a:srgbClr val="0070C0"/>
                </a:solidFill>
              </a:rPr>
              <a:t>புகாருக்குக்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a-IN" b="1" dirty="0" smtClean="0">
                <a:solidFill>
                  <a:srgbClr val="0070C0"/>
                </a:solidFill>
              </a:rPr>
              <a:t>காரணமானவர்களைக் கண்டறிந்து இறுதியாக வேலைநீக்கம் செய்கிறது / வேலையைவிட்டு நிறுத்தி வைக்கிறது.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untdown">
            <a:extLst>
              <a:ext uri="{FF2B5EF4-FFF2-40B4-BE49-F238E27FC236}">
                <a16:creationId xmlns="" xmlns:a16="http://schemas.microsoft.com/office/drawing/2014/main" id="{C98CD549-8990-47B2-A1F8-B4964DC969BB}"/>
              </a:ext>
            </a:extLst>
          </p:cNvPr>
          <p:cNvSpPr/>
          <p:nvPr/>
        </p:nvSpPr>
        <p:spPr>
          <a:xfrm>
            <a:off x="-35081" y="1427113"/>
            <a:ext cx="9179081" cy="1384505"/>
          </a:xfrm>
          <a:prstGeom prst="roundRect">
            <a:avLst/>
          </a:prstGeom>
          <a:noFill/>
          <a:ln>
            <a:noFill/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5000" rtlCol="0" anchor="ctr"/>
          <a:lstStyle/>
          <a:p>
            <a:pPr algn="ctr"/>
            <a:r>
              <a:rPr lang="ta-IN" sz="6000" b="1" dirty="0" smtClean="0">
                <a:solidFill>
                  <a:srgbClr val="FF0000"/>
                </a:solidFill>
              </a:rPr>
              <a:t>பயிற்சி</a:t>
            </a:r>
            <a:endParaRPr lang="en-IN" sz="6000" dirty="0">
              <a:solidFill>
                <a:srgbClr val="FF0000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8135223-01C2-4159-A0D8-13B2809F1E06}"/>
              </a:ext>
            </a:extLst>
          </p:cNvPr>
          <p:cNvCxnSpPr/>
          <p:nvPr/>
        </p:nvCxnSpPr>
        <p:spPr>
          <a:xfrm>
            <a:off x="659757" y="3141856"/>
            <a:ext cx="776661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Checklist">
            <a:extLst>
              <a:ext uri="{FF2B5EF4-FFF2-40B4-BE49-F238E27FC236}">
                <a16:creationId xmlns="" xmlns:a16="http://schemas.microsoft.com/office/drawing/2014/main" id="{453A82DF-A849-4249-ADE2-BB708EC2F2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344887"/>
            <a:ext cx="914400" cy="914400"/>
          </a:xfrm>
          <a:prstGeom prst="rect">
            <a:avLst/>
          </a:prstGeom>
        </p:spPr>
      </p:pic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="" xmlns:a16="http://schemas.microsoft.com/office/drawing/2014/main" id="{0DB9D700-1D76-41DD-89CB-8D783B0F0F76}"/>
              </a:ext>
            </a:extLst>
          </p:cNvPr>
          <p:cNvSpPr/>
          <p:nvPr/>
        </p:nvSpPr>
        <p:spPr>
          <a:xfrm>
            <a:off x="3284674" y="4023360"/>
            <a:ext cx="3116126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ta-IN" sz="2000" dirty="0" smtClean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பயிற்சி தொடங்கு ..... (Click here)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806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513310" y="1576251"/>
            <a:ext cx="6585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WRONG ANSWER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hlinkClick r:id="" action="ppaction://hlinkshowjump?jump=lastslideviewed"/>
            <a:extLst>
              <a:ext uri="{FF2B5EF4-FFF2-40B4-BE49-F238E27FC236}">
                <a16:creationId xmlns=""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886200" y="3124200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en-US" sz="2000" dirty="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Retry</a:t>
            </a:r>
            <a:endParaRPr lang="en-IN" sz="20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02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just">
              <a:lnSpc>
                <a:spcPct val="150000"/>
              </a:lnSpc>
            </a:pP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1. 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................. </a:t>
            </a: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முறை தனிப்பட்ட வலிமை மற்றும் பொறுப்பிற்கு முழுவடிவம் கொடுக்கிறது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.</a:t>
            </a:r>
            <a:endParaRPr lang="en-IN" sz="22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3" name="Rectangle 2">
            <a:hlinkClick r:id="rId2" action="ppaction://hlinksldjump" highlightClick="1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 defTabSz="685800"/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விதிவிலக்கு மேலாண்ம</a:t>
            </a:r>
            <a:endParaRPr lang="en-IN" sz="1400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முதுகலை </a:t>
            </a:r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வணிக </a:t>
            </a:r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</a:t>
            </a:r>
            <a:endParaRPr lang="en-IN" sz="1400" b="1" dirty="0">
              <a:solidFill>
                <a:schemeClr val="tx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=""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குறியிலக்கு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 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முதுகலை வணிக நிர்வாகம்</a:t>
            </a:r>
            <a:endParaRPr lang="en-IN" sz="1400" b="1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3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853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7633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pPr algn="ctr"/>
            <a:r>
              <a:rPr lang="ta-IN" sz="3200" b="1" dirty="0" smtClean="0">
                <a:solidFill>
                  <a:srgbClr val="7030A0"/>
                </a:solidFill>
              </a:rPr>
              <a:t>அலகு 1 </a:t>
            </a:r>
            <a:br>
              <a:rPr lang="ta-IN" sz="3200" b="1" dirty="0" smtClean="0">
                <a:solidFill>
                  <a:srgbClr val="7030A0"/>
                </a:solidFill>
              </a:rPr>
            </a:br>
            <a:r>
              <a:rPr lang="ta-IN" sz="3200" b="1" dirty="0" smtClean="0">
                <a:solidFill>
                  <a:srgbClr val="7030A0"/>
                </a:solidFill>
              </a:rPr>
              <a:t>மேலாண்மைச் செயல்முறைகள் (</a:t>
            </a:r>
            <a:r>
              <a:rPr lang="en-US" sz="3200" b="1" dirty="0" smtClean="0">
                <a:solidFill>
                  <a:srgbClr val="7030A0"/>
                </a:solidFill>
              </a:rPr>
              <a:t>MANAGEMENT PROCESS</a:t>
            </a:r>
            <a:r>
              <a:rPr lang="ta-IN" sz="3200" b="1" dirty="0" smtClean="0">
                <a:solidFill>
                  <a:srgbClr val="7030A0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555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a-IN" b="1" dirty="0" smtClean="0"/>
              <a:t>அத்தியாயம் – </a:t>
            </a:r>
            <a:r>
              <a:rPr lang="en-US" b="1" dirty="0" smtClean="0"/>
              <a:t>3</a:t>
            </a:r>
          </a:p>
          <a:p>
            <a:pPr algn="ctr"/>
            <a:endParaRPr lang="en-US" dirty="0" smtClean="0"/>
          </a:p>
          <a:p>
            <a:pPr algn="ctr">
              <a:lnSpc>
                <a:spcPct val="160000"/>
              </a:lnSpc>
              <a:buNone/>
            </a:pPr>
            <a:r>
              <a:rPr lang="ta-IN" b="1" dirty="0" smtClean="0"/>
              <a:t>குறியிலக்கு மேலாண்மை (</a:t>
            </a:r>
            <a:r>
              <a:rPr lang="en-US" b="1" dirty="0" smtClean="0"/>
              <a:t>MBO) </a:t>
            </a:r>
            <a:r>
              <a:rPr lang="ta-IN" dirty="0" smtClean="0"/>
              <a:t>மற்</a:t>
            </a:r>
            <a:r>
              <a:rPr lang="ta-IN" b="1" dirty="0" smtClean="0"/>
              <a:t>றும் விதிவிலக்கு மேலாண்மை (</a:t>
            </a:r>
            <a:r>
              <a:rPr lang="en-US" b="1" dirty="0" smtClean="0"/>
              <a:t>MBE)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344488" indent="-344488">
              <a:lnSpc>
                <a:spcPct val="150000"/>
              </a:lnSpc>
            </a:pP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2. குறியிலக்கு மேலாண்மை செயல்முறையின் முதல் நிலை எது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?</a:t>
            </a:r>
            <a:endParaRPr lang="en-IN" sz="22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முக்கிய முடிவு </a:t>
            </a:r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பகுதியை </a:t>
            </a:r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நிர்ணயிப்பது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நடவடிக்கைகளை மதிப்பீடு செய்வது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=""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அமைப்பின் குறிக்கோள்களை </a:t>
            </a:r>
            <a:r>
              <a:rPr lang="en-US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       </a:t>
            </a:r>
            <a:r>
              <a:rPr lang="ta-IN" sz="1400" b="1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வரையறுப்பது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lvl="0" algn="ctr" defTabSz="685800">
              <a:defRPr/>
            </a:pPr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குறிக்கோள்களுடன் வளங்களைப்</a:t>
            </a:r>
            <a:r>
              <a:rPr lang="en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பொருத்துவது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03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853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28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228600"/>
            <a:ext cx="8290560" cy="2105297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just">
              <a:lnSpc>
                <a:spcPct val="150000"/>
              </a:lnSpc>
            </a:pPr>
            <a:r>
              <a:rPr lang="ta-IN" sz="22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3. முக்கியமான சிக்கல்களைக் கண்டறிவதன் மூலம் வாய்ப்புக்களையும்</a:t>
            </a:r>
            <a:r>
              <a:rPr lang="en-IN" sz="22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, </a:t>
            </a:r>
            <a:r>
              <a:rPr lang="ta-IN" sz="22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அச்சுறுத்தல்களையும் மேலாண்மை எச்சரிக்கையாக வைத்திருக்க</a:t>
            </a:r>
            <a:r>
              <a:rPr lang="en-IN" sz="22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…………. </a:t>
            </a:r>
            <a:r>
              <a:rPr lang="ta-IN" sz="22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உதவுகிறது</a:t>
            </a:r>
            <a:r>
              <a:rPr lang="en-IN" sz="22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.</a:t>
            </a:r>
            <a:endParaRPr lang="en-IN" sz="2200" dirty="0">
              <a:solidFill>
                <a:srgbClr val="002060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52846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lvl="0" algn="ctr" defTabSz="685800">
              <a:defRPr/>
            </a:pPr>
            <a:r>
              <a:rPr lang="en-US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முதுகலை வணிகநிர்வாகம்</a:t>
            </a:r>
            <a:r>
              <a:rPr lang="en-IN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772298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குறியிலக்கு </a:t>
            </a:r>
            <a:r>
              <a:rPr lang="en-US" sz="14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</a:t>
            </a:r>
            <a:endParaRPr lang="en-IN" sz="1400" dirty="0">
              <a:solidFill>
                <a:srgbClr val="002060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5" name="Rectangle 4">
            <a:hlinkClick r:id="rId2" action="ppaction://hlinksldjump">
              <a:snd r:embed="rId4" name="CorrectAnswerSFX.wav"/>
            </a:hlinkClick>
            <a:extLst>
              <a:ext uri="{FF2B5EF4-FFF2-40B4-BE49-F238E27FC236}">
                <a16:creationId xmlns=""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52846" y="4127863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endParaRPr lang="en-US" sz="1400" b="1" dirty="0" smtClean="0">
              <a:solidFill>
                <a:srgbClr val="002060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  <a:p>
            <a:pPr algn="ctr"/>
            <a:r>
              <a:rPr lang="ta-IN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முதுகலை வணிக மேலாண்மை </a:t>
            </a:r>
            <a:endParaRPr lang="en-IN" sz="1400" b="1" dirty="0" smtClean="0">
              <a:solidFill>
                <a:srgbClr val="002060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6" name="Rectangle 5">
            <a:hlinkClick r:id="" action="ppaction://hlinkshowjump?jump=nextslide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விதிவிலக்கு </a:t>
            </a:r>
            <a:r>
              <a:rPr lang="en-US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b="1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</a:t>
            </a:r>
            <a:r>
              <a:rPr lang="en-IN" sz="14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231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853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51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defTabSz="685800">
              <a:lnSpc>
                <a:spcPct val="150000"/>
              </a:lnSpc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4. 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................ </a:t>
            </a: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உதவியால் அதிகாரப் பகிர்வு எளிதாகச் செய்யப்படுகிறது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.</a:t>
            </a: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724400" y="4114800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முதுகலை வணிக நிர்வாகம்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4" name="Rectangle 3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8450" y="2652010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முதுகலை வணிக</a:t>
            </a:r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</a:t>
            </a:r>
            <a:r>
              <a:rPr lang="en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5" name="Rectangle 4">
            <a:hlinkClick r:id="" action="ppaction://hlinkshowjump?jump=nextslide">
              <a:snd r:embed="rId4" name="CorrectAnswerSFX.wav"/>
            </a:hlinkClick>
            <a:extLst>
              <a:ext uri="{FF2B5EF4-FFF2-40B4-BE49-F238E27FC236}">
                <a16:creationId xmlns=""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57200" y="4084820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குறியிலக்கு </a:t>
            </a:r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விதிவிலக்கு மேலாண்ம</a:t>
            </a:r>
            <a:r>
              <a:rPr lang="en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	</a:t>
            </a:r>
            <a:endParaRPr lang="en-IN" sz="1400" b="1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853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51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228A24-4A1B-41B0-A802-CD51398332B9}"/>
              </a:ext>
            </a:extLst>
          </p:cNvPr>
          <p:cNvSpPr/>
          <p:nvPr/>
        </p:nvSpPr>
        <p:spPr>
          <a:xfrm>
            <a:off x="452846" y="435429"/>
            <a:ext cx="8290560" cy="189846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465138" indent="-465138" algn="just">
              <a:lnSpc>
                <a:spcPct val="150000"/>
              </a:lnSpc>
            </a:pP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5. குறியிலக்கு </a:t>
            </a:r>
            <a:r>
              <a:rPr lang="en-US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மேலாண்மையானது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_________ </a:t>
            </a:r>
            <a:r>
              <a:rPr lang="ta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என்பவரால் அமெரிக்காவில் பிரபலப்படுத்தப்பட்டது</a:t>
            </a:r>
            <a:r>
              <a:rPr lang="en-IN" sz="22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.</a:t>
            </a:r>
            <a:endParaRPr lang="en-IN" sz="22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3" name="Rectangle 2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93EB3632-12C3-41FB-861E-57B9D53BBF65}"/>
              </a:ext>
            </a:extLst>
          </p:cNvPr>
          <p:cNvSpPr/>
          <p:nvPr/>
        </p:nvSpPr>
        <p:spPr>
          <a:xfrm>
            <a:off x="4724400" y="4114800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பீட்டர் டிரக்கர்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4" name="Rectangle 3">
            <a:hlinkClick r:id="" action="ppaction://hlinkshowjump?jump=nextslide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B13A91EA-B5BD-4E5A-9CE5-F4D02B7DF76F}"/>
              </a:ext>
            </a:extLst>
          </p:cNvPr>
          <p:cNvSpPr/>
          <p:nvPr/>
        </p:nvSpPr>
        <p:spPr>
          <a:xfrm>
            <a:off x="458450" y="2652010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ஜார்ஜ் ஓடியோர்ன்</a:t>
            </a:r>
            <a:r>
              <a:rPr lang="en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5" name="Rectangle 4">
            <a:hlinkClick r:id="rId2" action="ppaction://hlinksldjump">
              <a:snd r:embed="rId4" name="CorrectAnswerSFX.wav"/>
            </a:hlinkClick>
            <a:extLst>
              <a:ext uri="{FF2B5EF4-FFF2-40B4-BE49-F238E27FC236}">
                <a16:creationId xmlns="" xmlns:a16="http://schemas.microsoft.com/office/drawing/2014/main" id="{11A411AB-3628-4BD3-8F92-E851842AEEC9}"/>
              </a:ext>
            </a:extLst>
          </p:cNvPr>
          <p:cNvSpPr/>
          <p:nvPr/>
        </p:nvSpPr>
        <p:spPr>
          <a:xfrm>
            <a:off x="457200" y="4084820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ஹென்றி போயல்</a:t>
            </a:r>
            <a:endParaRPr lang="en-IN" sz="1400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6" name="Rectangle 5">
            <a:hlinkClick r:id="rId2" action="ppaction://hlinksldjump">
              <a:snd r:embed="rId3" name="WrongAnswerSFX.wav"/>
            </a:hlinkClick>
            <a:extLst>
              <a:ext uri="{FF2B5EF4-FFF2-40B4-BE49-F238E27FC236}">
                <a16:creationId xmlns="" xmlns:a16="http://schemas.microsoft.com/office/drawing/2014/main" id="{7437F406-25AD-4C56-831A-1438E6834146}"/>
              </a:ext>
            </a:extLst>
          </p:cNvPr>
          <p:cNvSpPr/>
          <p:nvPr/>
        </p:nvSpPr>
        <p:spPr>
          <a:xfrm>
            <a:off x="4772298" y="2612571"/>
            <a:ext cx="3971108" cy="12366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பேராசிரியர்</a:t>
            </a:r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               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 </a:t>
            </a:r>
            <a:r>
              <a:rPr lang="ta-IN" sz="1400" dirty="0" smtClean="0">
                <a:solidFill>
                  <a:schemeClr val="tx1"/>
                </a:solidFill>
                <a:latin typeface="TAU-Marutham" panose="020B0604020202020204" pitchFamily="34" charset="0"/>
                <a:cs typeface="TAU-Marutham" panose="020B0604020202020204" pitchFamily="34" charset="0"/>
              </a:rPr>
              <a:t>ரெட்டின்</a:t>
            </a:r>
            <a:endParaRPr lang="en-IN" sz="1400" b="1" dirty="0">
              <a:solidFill>
                <a:schemeClr val="tx1"/>
              </a:solidFill>
              <a:latin typeface="TAU-Marutham" panose="020B0604020202020204" pitchFamily="34" charset="0"/>
              <a:cs typeface="TAU-Marutham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853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E95FE85-01E9-48D9-93B4-B3632117840E}"/>
              </a:ext>
            </a:extLst>
          </p:cNvPr>
          <p:cNvSpPr/>
          <p:nvPr/>
        </p:nvSpPr>
        <p:spPr>
          <a:xfrm>
            <a:off x="3284674" y="2856411"/>
            <a:ext cx="2516777" cy="6966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81000" dist="127000" dir="7080000" sx="94000" sy="94000" algn="t" rotWithShape="0">
              <a:prstClr val="black">
                <a:alpha val="16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90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SemiBold" panose="00000700000000000000" pitchFamily="2" charset="0"/>
                <a:ea typeface="+mn-ea"/>
                <a:cs typeface="Poppins SemiBold" panose="00000700000000000000" pitchFamily="2" charset="0"/>
              </a:rPr>
              <a:t>Next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 SemiBold" panose="00000700000000000000" pitchFamily="2" charset="0"/>
              <a:ea typeface="+mn-ea"/>
              <a:cs typeface="Poppins SemiBold" panose="000007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51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075EE3-328C-49EE-B897-556D339C339C}"/>
              </a:ext>
            </a:extLst>
          </p:cNvPr>
          <p:cNvSpPr txBox="1"/>
          <p:nvPr/>
        </p:nvSpPr>
        <p:spPr>
          <a:xfrm>
            <a:off x="1256028" y="1576251"/>
            <a:ext cx="6631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/>
                <a:ea typeface="+mn-ea"/>
                <a:cs typeface="+mn-cs"/>
              </a:rPr>
              <a:t>CORRECT ANSWER</a:t>
            </a:r>
            <a:endParaRPr kumimoji="0" lang="en-I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9906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ta-I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தோல்விகள் என்பது உன்னை துங்க வைக்க பாடும் தாலாட்டு அல்ல. நீ நிமிர்ந்து நிற்பதற்கான தேசிய கீதம். 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800600"/>
            <a:ext cx="7848600" cy="8463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ta-IN" sz="2800" b="1" cap="all" dirty="0" smtClean="0">
                <a:ln w="0"/>
                <a:solidFill>
                  <a:srgbClr val="9900CC"/>
                </a:solidFill>
                <a:effectLst>
                  <a:reflection blurRad="12700" stA="50000" endPos="50000" dist="5000" dir="5400000" sy="-100000" rotWithShape="0"/>
                </a:effectLst>
              </a:rPr>
              <a:t>நன்றி </a:t>
            </a:r>
            <a:endParaRPr lang="en-US" sz="2800" b="1" cap="all" dirty="0">
              <a:ln w="0"/>
              <a:solidFill>
                <a:srgbClr val="99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64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1143000"/>
          </a:xfrm>
        </p:spPr>
        <p:txBody>
          <a:bodyPr>
            <a:noAutofit/>
          </a:bodyPr>
          <a:lstStyle/>
          <a:p>
            <a:r>
              <a:rPr lang="ta-IN" sz="3500" dirty="0" smtClean="0"/>
              <a:t>குறியிலக்கு </a:t>
            </a:r>
            <a:r>
              <a:rPr lang="ta-IN" sz="3500" b="1" dirty="0" smtClean="0"/>
              <a:t>மேலாண்மை (</a:t>
            </a:r>
            <a:r>
              <a:rPr lang="en-US" sz="3500" b="1" dirty="0" smtClean="0"/>
              <a:t>Management By Objectives – MBO)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724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a-IN" sz="2150" b="1" dirty="0" smtClean="0"/>
              <a:t>ஒரு அமைப்பில் உள்ள ஒவ்வொரு உறுப்பினரும் திறம்பட மற்றும் சுய ஈடுபாட்டுடன் பங்கு வகிக்கும் ஒரு நிர்வாக</a:t>
            </a:r>
            <a:r>
              <a:rPr lang="en-US" sz="2150" b="1" dirty="0" smtClean="0"/>
              <a:t> </a:t>
            </a:r>
            <a:r>
              <a:rPr lang="ta-IN" sz="2150" b="1" dirty="0" smtClean="0"/>
              <a:t>முறையே</a:t>
            </a:r>
            <a:r>
              <a:rPr lang="en-US" sz="2150" b="1" dirty="0" smtClean="0"/>
              <a:t> </a:t>
            </a:r>
            <a:r>
              <a:rPr lang="ta-IN" sz="2150" b="1" dirty="0" smtClean="0"/>
              <a:t>குறியிலக்கு மேலாண்மை</a:t>
            </a:r>
            <a:r>
              <a:rPr lang="en-US" sz="2150" b="1" dirty="0" smtClean="0"/>
              <a:t> </a:t>
            </a:r>
            <a:r>
              <a:rPr lang="ta-IN" sz="2150" b="1" dirty="0" smtClean="0"/>
              <a:t>(</a:t>
            </a:r>
            <a:r>
              <a:rPr lang="en-US" sz="2150" b="1" dirty="0" smtClean="0"/>
              <a:t>MBO) </a:t>
            </a:r>
            <a:r>
              <a:rPr lang="ta-IN" sz="2150" b="1" dirty="0" smtClean="0"/>
              <a:t>ஆகும்.</a:t>
            </a:r>
            <a:endParaRPr lang="en-US" sz="215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a-IN" sz="2150" b="1" dirty="0" smtClean="0"/>
              <a:t>குறியிலக்கு மேலாண்மையானது, நிறுவனத்தின்</a:t>
            </a:r>
            <a:r>
              <a:rPr lang="en-US" sz="2150" b="1" dirty="0" smtClean="0"/>
              <a:t> </a:t>
            </a:r>
            <a:r>
              <a:rPr lang="ta-IN" sz="2150" b="1" dirty="0" smtClean="0"/>
              <a:t>குறிக்கோள்களுடன்</a:t>
            </a:r>
            <a:r>
              <a:rPr lang="en-US" sz="2150" b="1" dirty="0" smtClean="0"/>
              <a:t> </a:t>
            </a:r>
            <a:r>
              <a:rPr lang="ta-IN" sz="2150" b="1" dirty="0" smtClean="0"/>
              <a:t>ஒரு தனிநபரின்</a:t>
            </a:r>
            <a:r>
              <a:rPr lang="en-US" sz="2150" b="1" dirty="0" smtClean="0"/>
              <a:t> </a:t>
            </a:r>
            <a:r>
              <a:rPr lang="ta-IN" sz="2150" b="1" dirty="0" smtClean="0"/>
              <a:t>குறிக்கோள்களை</a:t>
            </a:r>
            <a:r>
              <a:rPr lang="en-US" sz="2150" b="1" dirty="0" smtClean="0"/>
              <a:t> </a:t>
            </a:r>
            <a:r>
              <a:rPr lang="ta-IN" sz="2150" b="1" dirty="0" smtClean="0"/>
              <a:t>ஒன்றிணைத்துச் செல்கிறது</a:t>
            </a:r>
            <a:r>
              <a:rPr lang="ta-IN" sz="2150" dirty="0" smtClean="0"/>
              <a:t>.</a:t>
            </a:r>
            <a:endParaRPr lang="en-US" sz="215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95400"/>
            <a:ext cx="8400288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ta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பொருள்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14400"/>
          </a:xfrm>
        </p:spPr>
        <p:txBody>
          <a:bodyPr>
            <a:normAutofit/>
          </a:bodyPr>
          <a:lstStyle/>
          <a:p>
            <a:r>
              <a:rPr lang="ta-IN" b="1" dirty="0" smtClean="0"/>
              <a:t>வரைவிலக்கணம்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48260"/>
            <a:ext cx="7696200" cy="99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a-IN" sz="1800" b="1" dirty="0" smtClean="0"/>
              <a:t>குறியிலக்கு மேலாண்மையானது </a:t>
            </a:r>
            <a:r>
              <a:rPr lang="ta-IN" sz="1800" b="1" dirty="0" smtClean="0">
                <a:solidFill>
                  <a:srgbClr val="00B050"/>
                </a:solidFill>
              </a:rPr>
              <a:t>ஜார்ஜ் ஒடியோர்ன்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ta-IN" sz="1800" b="1" dirty="0" smtClean="0"/>
              <a:t>என்பவரால் அமெரிக்காவில் பிரபலப்படுத்தப்பட்டது. </a:t>
            </a:r>
            <a:endParaRPr lang="en-US" sz="1800" b="1" dirty="0" smtClean="0"/>
          </a:p>
          <a:p>
            <a:endParaRPr lang="en-US" sz="1800" dirty="0" smtClean="0"/>
          </a:p>
        </p:txBody>
      </p:sp>
      <p:pic>
        <p:nvPicPr>
          <p:cNvPr id="4" name="Picture 2" descr="D:\School Work\440px-Portrait_of_George_S._Odiorne_(HS620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133600"/>
            <a:ext cx="2590800" cy="29718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76400"/>
            <a:ext cx="53340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அவரது கூற்றின்படி, “குறியிலக்கு மேலாண்மை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என்பது ஒரு நிர்வாகமுறையாகும். ஒரு நிறுவனத்தின்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உயர்நிலையில் மற்றும் கீழ்நிலையில் உள்ள மேலாளர்கள்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கூட்டாக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இணைந்து, அதன்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பொதுவான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குறிக்கோள்களை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அடையாளம் கண்டு, எதிர்பார்க்கும் முடிவின்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அடிப்படையில், ஒவ்வொரு நபரின்முக்கிய செயல் பகுதியையும் பொறுப்புணர்வையும் அளவிட்டு, செயல்பகுதியின்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உறுப்பினர்கள்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ஒவ்வொருவரின்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a-I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பங்களிப்பையும் மதிப்பிடுவது ஆகும்"</a:t>
            </a:r>
            <a:r>
              <a:rPr kumimoji="0" lang="ta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3044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3730"/>
            <a:ext cx="8001000" cy="956870"/>
          </a:xfrm>
        </p:spPr>
        <p:txBody>
          <a:bodyPr>
            <a:noAutofit/>
          </a:bodyPr>
          <a:lstStyle/>
          <a:p>
            <a:r>
              <a:rPr lang="ta-IN" sz="2600" b="1" dirty="0" smtClean="0"/>
              <a:t>குறியிலக்கு மேலாண்மையின் குறிக்கோள்கள் (</a:t>
            </a:r>
            <a:r>
              <a:rPr lang="en-US" sz="2600" b="1" dirty="0" smtClean="0"/>
              <a:t>Objectives of MBO)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3100"/>
            <a:ext cx="7924800" cy="5864900"/>
          </a:xfrm>
        </p:spPr>
        <p:txBody>
          <a:bodyPr>
            <a:normAutofit fontScale="55000" lnSpcReduction="20000"/>
          </a:bodyPr>
          <a:lstStyle/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00B050"/>
                </a:solidFill>
              </a:rPr>
              <a:t>1. அளவிடுதல் மற்றும் செயல்திறன்களை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ta-IN" b="1" dirty="0" smtClean="0">
                <a:solidFill>
                  <a:srgbClr val="00B050"/>
                </a:solidFill>
              </a:rPr>
              <a:t>மதிப்பிடுதல்</a:t>
            </a:r>
            <a:r>
              <a:rPr lang="ta-IN" b="1" dirty="0" smtClean="0"/>
              <a:t>.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0070C0"/>
                </a:solidFill>
              </a:rPr>
              <a:t>2. அமைப்பின்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a-IN" b="1" dirty="0" smtClean="0">
                <a:solidFill>
                  <a:srgbClr val="0070C0"/>
                </a:solidFill>
              </a:rPr>
              <a:t>குறிக்கோள்களுடன்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a-IN" b="1" dirty="0" smtClean="0">
                <a:solidFill>
                  <a:srgbClr val="0070C0"/>
                </a:solidFill>
              </a:rPr>
              <a:t>தனிப்பட்ட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a-IN" b="1" dirty="0" smtClean="0">
                <a:solidFill>
                  <a:srgbClr val="0070C0"/>
                </a:solidFill>
              </a:rPr>
              <a:t>செயல்திறனைத் தொடர்புபடுத்துதல்.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FF0066"/>
                </a:solidFill>
              </a:rPr>
              <a:t>3. நிறைவேற்றக்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ta-IN" b="1" dirty="0" smtClean="0">
                <a:solidFill>
                  <a:srgbClr val="FF0066"/>
                </a:solidFill>
              </a:rPr>
              <a:t>கூடிய வேலை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ta-IN" b="1" dirty="0" smtClean="0">
                <a:solidFill>
                  <a:srgbClr val="FF0066"/>
                </a:solidFill>
              </a:rPr>
              <a:t>மற்றும் எதிர்பார்ப்புகள்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ta-IN" b="1" dirty="0" smtClean="0">
                <a:solidFill>
                  <a:srgbClr val="FF0066"/>
                </a:solidFill>
              </a:rPr>
              <a:t>இரண்டையும் தெளிவுபடுத்துதல். 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7030A0"/>
                </a:solidFill>
              </a:rPr>
              <a:t>4. கீழ்நிலைப்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ta-IN" b="1" dirty="0" smtClean="0">
                <a:solidFill>
                  <a:srgbClr val="7030A0"/>
                </a:solidFill>
              </a:rPr>
              <a:t>பணியாளர்களின்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ta-IN" b="1" dirty="0" smtClean="0">
                <a:solidFill>
                  <a:srgbClr val="7030A0"/>
                </a:solidFill>
              </a:rPr>
              <a:t>திறனை அதிகரித்தல் மற்றும் வளர்ச்சியடையச் செய்தல்.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FFC000"/>
                </a:solidFill>
              </a:rPr>
              <a:t>5. உயர்நிலைப்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a-IN" b="1" dirty="0" smtClean="0">
                <a:solidFill>
                  <a:srgbClr val="FFC000"/>
                </a:solidFill>
              </a:rPr>
              <a:t>பணியாளர்கள்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a-IN" b="1" dirty="0" smtClean="0">
                <a:solidFill>
                  <a:srgbClr val="FFC000"/>
                </a:solidFill>
              </a:rPr>
              <a:t>மற்றும் கீழ்நிலைப்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a-IN" b="1" dirty="0" smtClean="0">
                <a:solidFill>
                  <a:srgbClr val="FFC000"/>
                </a:solidFill>
              </a:rPr>
              <a:t>பணியாளர்களுக்கு இடையே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a-IN" b="1" dirty="0" smtClean="0">
                <a:solidFill>
                  <a:srgbClr val="FFC000"/>
                </a:solidFill>
              </a:rPr>
              <a:t>தகவல் தொடர்புகளை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a-IN" b="1" dirty="0" smtClean="0">
                <a:solidFill>
                  <a:srgbClr val="FFC000"/>
                </a:solidFill>
              </a:rPr>
              <a:t>அதிகரித்தல்.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0000CC"/>
                </a:solidFill>
              </a:rPr>
              <a:t>6. சம்பளம் மற்றும் பதவி உயர்வுகள்பற்றிய அடிப்படை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ta-IN" b="1" dirty="0" smtClean="0">
                <a:solidFill>
                  <a:srgbClr val="0000CC"/>
                </a:solidFill>
              </a:rPr>
              <a:t>சேவைகளை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ta-IN" b="1" dirty="0" smtClean="0">
                <a:solidFill>
                  <a:srgbClr val="0000CC"/>
                </a:solidFill>
              </a:rPr>
              <a:t>நியாயமாக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ta-IN" b="1" dirty="0" smtClean="0">
                <a:solidFill>
                  <a:srgbClr val="0000CC"/>
                </a:solidFill>
              </a:rPr>
              <a:t>வழங்குதல். 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008000"/>
                </a:solidFill>
              </a:rPr>
              <a:t>7. கீழ்நிலைப்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ta-IN" b="1" dirty="0" smtClean="0">
                <a:solidFill>
                  <a:srgbClr val="008000"/>
                </a:solidFill>
              </a:rPr>
              <a:t>பணியாளர்களின்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ta-IN" b="1" dirty="0" smtClean="0">
                <a:solidFill>
                  <a:srgbClr val="008000"/>
                </a:solidFill>
              </a:rPr>
              <a:t>ஊக்கத்தை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ta-IN" b="1" dirty="0" smtClean="0">
                <a:solidFill>
                  <a:srgbClr val="008000"/>
                </a:solidFill>
              </a:rPr>
              <a:t>மேலும்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ta-IN" b="1" dirty="0" smtClean="0">
                <a:solidFill>
                  <a:srgbClr val="008000"/>
                </a:solidFill>
              </a:rPr>
              <a:t> தூண்டிவிடுதல்.</a:t>
            </a:r>
          </a:p>
          <a:p>
            <a:pPr marL="465138" indent="-382588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ta-IN" b="1" dirty="0" smtClean="0">
                <a:solidFill>
                  <a:srgbClr val="9900CC"/>
                </a:solidFill>
              </a:rPr>
              <a:t>8. அமைப்பின்</a:t>
            </a:r>
            <a:r>
              <a:rPr lang="en-US" b="1" dirty="0" smtClean="0">
                <a:solidFill>
                  <a:srgbClr val="9900CC"/>
                </a:solidFill>
              </a:rPr>
              <a:t> </a:t>
            </a:r>
            <a:r>
              <a:rPr lang="ta-IN" b="1" dirty="0" smtClean="0">
                <a:solidFill>
                  <a:srgbClr val="9900CC"/>
                </a:solidFill>
              </a:rPr>
              <a:t>கட்டுப்பாட்டு மற்றும் ஒருங்கிணைப்புக்கான</a:t>
            </a:r>
            <a:r>
              <a:rPr lang="en-US" b="1" dirty="0" smtClean="0">
                <a:solidFill>
                  <a:srgbClr val="9900CC"/>
                </a:solidFill>
              </a:rPr>
              <a:t> </a:t>
            </a:r>
            <a:r>
              <a:rPr lang="ta-IN" b="1" dirty="0" smtClean="0">
                <a:solidFill>
                  <a:srgbClr val="9900CC"/>
                </a:solidFill>
              </a:rPr>
              <a:t>ஒரு கருவியாக</a:t>
            </a:r>
            <a:r>
              <a:rPr lang="en-US" b="1" dirty="0" smtClean="0">
                <a:solidFill>
                  <a:srgbClr val="9900CC"/>
                </a:solidFill>
              </a:rPr>
              <a:t> </a:t>
            </a:r>
            <a:r>
              <a:rPr lang="ta-IN" b="1" dirty="0" smtClean="0">
                <a:solidFill>
                  <a:srgbClr val="9900CC"/>
                </a:solidFill>
              </a:rPr>
              <a:t>சேவை</a:t>
            </a:r>
            <a:r>
              <a:rPr lang="en-US" b="1" dirty="0" smtClean="0">
                <a:solidFill>
                  <a:srgbClr val="9900CC"/>
                </a:solidFill>
              </a:rPr>
              <a:t> </a:t>
            </a:r>
            <a:r>
              <a:rPr lang="ta-IN" b="1" dirty="0" smtClean="0">
                <a:solidFill>
                  <a:srgbClr val="9900CC"/>
                </a:solidFill>
              </a:rPr>
              <a:t>செய்தல்.</a:t>
            </a:r>
            <a:endParaRPr lang="en-US" dirty="0">
              <a:solidFill>
                <a:srgbClr val="99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545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340" y="-26230"/>
            <a:ext cx="7924800" cy="1143000"/>
          </a:xfrm>
        </p:spPr>
        <p:txBody>
          <a:bodyPr>
            <a:noAutofit/>
          </a:bodyPr>
          <a:lstStyle/>
          <a:p>
            <a:r>
              <a:rPr lang="ta-IN" sz="2600" dirty="0" smtClean="0"/>
              <a:t>குறியிலக்கு மேலாண்மையின் </a:t>
            </a:r>
            <a:r>
              <a:rPr lang="ta-IN" sz="2600" b="1" dirty="0" smtClean="0"/>
              <a:t>இயல்புகள் (</a:t>
            </a:r>
            <a:r>
              <a:rPr lang="en-US" sz="2600" b="1" dirty="0" smtClean="0"/>
              <a:t>Features of MBO)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45630"/>
            <a:ext cx="8153400" cy="5378970"/>
          </a:xfrm>
        </p:spPr>
        <p:txBody>
          <a:bodyPr>
            <a:noAutofit/>
          </a:bodyPr>
          <a:lstStyle/>
          <a:p>
            <a:pPr marL="344488" indent="-263525" algn="just">
              <a:lnSpc>
                <a:spcPct val="120000"/>
              </a:lnSpc>
              <a:buFont typeface="+mj-lt"/>
              <a:buAutoNum type="arabicPeriod"/>
            </a:pPr>
            <a:r>
              <a:rPr lang="ta-IN" sz="1700" b="1" dirty="0" smtClean="0">
                <a:solidFill>
                  <a:srgbClr val="0000CC"/>
                </a:solidFill>
              </a:rPr>
              <a:t>அமைப்பு மற்றும் தனிநபர்களின்</a:t>
            </a:r>
            <a:r>
              <a:rPr lang="en-US" sz="1700" b="1" dirty="0" smtClean="0">
                <a:solidFill>
                  <a:srgbClr val="0000CC"/>
                </a:solidFill>
              </a:rPr>
              <a:t> </a:t>
            </a:r>
            <a:r>
              <a:rPr lang="ta-IN" sz="1700" b="1" dirty="0" smtClean="0">
                <a:solidFill>
                  <a:srgbClr val="0000CC"/>
                </a:solidFill>
              </a:rPr>
              <a:t>குறிக்கோள்களை</a:t>
            </a:r>
            <a:r>
              <a:rPr lang="en-US" sz="1700" b="1" dirty="0" smtClean="0">
                <a:solidFill>
                  <a:srgbClr val="0000CC"/>
                </a:solidFill>
              </a:rPr>
              <a:t> </a:t>
            </a:r>
            <a:r>
              <a:rPr lang="ta-IN" sz="1700" b="1" dirty="0" smtClean="0">
                <a:solidFill>
                  <a:srgbClr val="0000CC"/>
                </a:solidFill>
              </a:rPr>
              <a:t>ஒருங்கிணைக்க</a:t>
            </a:r>
            <a:r>
              <a:rPr lang="en-US" sz="1700" b="1" dirty="0" smtClean="0">
                <a:solidFill>
                  <a:srgbClr val="0000CC"/>
                </a:solidFill>
              </a:rPr>
              <a:t> </a:t>
            </a:r>
            <a:r>
              <a:rPr lang="ta-IN" sz="1700" b="1" dirty="0" smtClean="0">
                <a:solidFill>
                  <a:srgbClr val="0000CC"/>
                </a:solidFill>
              </a:rPr>
              <a:t>நிர்வாகத்தால் ஒரு முயற்சி மேற்கொள்ளப்படுகிறது. இது திறமையான</a:t>
            </a:r>
            <a:r>
              <a:rPr lang="en-US" sz="1700" b="1" dirty="0" smtClean="0">
                <a:solidFill>
                  <a:srgbClr val="0000CC"/>
                </a:solidFill>
              </a:rPr>
              <a:t> </a:t>
            </a:r>
            <a:r>
              <a:rPr lang="ta-IN" sz="1700" b="1" dirty="0" smtClean="0">
                <a:solidFill>
                  <a:srgbClr val="0000CC"/>
                </a:solidFill>
              </a:rPr>
              <a:t>மேலாண்மைக்கு வழிவகுக்கிறது.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/>
            </a:pPr>
            <a:r>
              <a:rPr lang="ta-IN" sz="1700" b="1" dirty="0" smtClean="0">
                <a:solidFill>
                  <a:srgbClr val="FFC000"/>
                </a:solidFill>
              </a:rPr>
              <a:t>குறுகிய கால இலக்குகளுடன்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நிறுவனத்தின்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நீண்டகால இலக்குகளை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இணைக்க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குறியிலக்கு மேலாண்மை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முயற்சி செய்கிறது.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/>
            </a:pPr>
            <a:r>
              <a:rPr lang="ta-IN" sz="1700" b="1" dirty="0" smtClean="0">
                <a:solidFill>
                  <a:srgbClr val="00B050"/>
                </a:solidFill>
              </a:rPr>
              <a:t>சமுதாய குறிக்கோள்களுடன்</a:t>
            </a:r>
            <a:r>
              <a:rPr lang="en-US" sz="1700" b="1" dirty="0" smtClean="0">
                <a:solidFill>
                  <a:srgbClr val="00B050"/>
                </a:solidFill>
              </a:rPr>
              <a:t>  </a:t>
            </a:r>
            <a:r>
              <a:rPr lang="ta-IN" sz="1700" b="1" dirty="0" smtClean="0">
                <a:solidFill>
                  <a:srgbClr val="00B050"/>
                </a:solidFill>
              </a:rPr>
              <a:t>அமைப்பின்</a:t>
            </a:r>
            <a:r>
              <a:rPr lang="en-US" sz="1700" b="1" dirty="0" smtClean="0">
                <a:solidFill>
                  <a:srgbClr val="00B050"/>
                </a:solidFill>
              </a:rPr>
              <a:t> </a:t>
            </a:r>
            <a:r>
              <a:rPr lang="ta-IN" sz="1700" b="1" dirty="0" smtClean="0">
                <a:solidFill>
                  <a:srgbClr val="00B050"/>
                </a:solidFill>
              </a:rPr>
              <a:t>குறிக்கோள்களை</a:t>
            </a:r>
            <a:r>
              <a:rPr lang="en-US" sz="1700" b="1" dirty="0" smtClean="0">
                <a:solidFill>
                  <a:srgbClr val="00B050"/>
                </a:solidFill>
              </a:rPr>
              <a:t> </a:t>
            </a:r>
            <a:r>
              <a:rPr lang="ta-IN" sz="1700" b="1" dirty="0" smtClean="0">
                <a:solidFill>
                  <a:srgbClr val="00B050"/>
                </a:solidFill>
              </a:rPr>
              <a:t>தொடர்புபடுத்த முயற்சி செய்கிறது.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/>
            </a:pPr>
            <a:r>
              <a:rPr lang="ta-IN" sz="1700" b="1" dirty="0" smtClean="0">
                <a:solidFill>
                  <a:srgbClr val="FF0066"/>
                </a:solidFill>
              </a:rPr>
              <a:t>குறியிலக்கு மேலாண்மை</a:t>
            </a:r>
            <a:r>
              <a:rPr lang="en-US" sz="1700" b="1" dirty="0" smtClean="0">
                <a:solidFill>
                  <a:srgbClr val="FF0066"/>
                </a:solidFill>
              </a:rPr>
              <a:t> </a:t>
            </a:r>
            <a:r>
              <a:rPr lang="ta-IN" sz="1700" b="1" dirty="0" smtClean="0">
                <a:solidFill>
                  <a:srgbClr val="FF0066"/>
                </a:solidFill>
              </a:rPr>
              <a:t>இலக்குகளை</a:t>
            </a:r>
            <a:r>
              <a:rPr lang="en-US" sz="1700" b="1" dirty="0" smtClean="0">
                <a:solidFill>
                  <a:srgbClr val="FF0066"/>
                </a:solidFill>
              </a:rPr>
              <a:t> </a:t>
            </a:r>
            <a:r>
              <a:rPr lang="ta-IN" sz="1700" b="1" dirty="0" smtClean="0">
                <a:solidFill>
                  <a:srgbClr val="FF0066"/>
                </a:solidFill>
              </a:rPr>
              <a:t>மட்டும் அடையச் செய்வதல்ல, திறமையான</a:t>
            </a:r>
            <a:r>
              <a:rPr lang="en-US" sz="1700" b="1" dirty="0" smtClean="0">
                <a:solidFill>
                  <a:srgbClr val="FF0066"/>
                </a:solidFill>
              </a:rPr>
              <a:t> </a:t>
            </a:r>
            <a:r>
              <a:rPr lang="ta-IN" sz="1700" b="1" dirty="0" smtClean="0">
                <a:solidFill>
                  <a:srgbClr val="FF0066"/>
                </a:solidFill>
              </a:rPr>
              <a:t>செயல்</a:t>
            </a:r>
            <a:r>
              <a:rPr lang="en-US" sz="1700" b="1" dirty="0" smtClean="0">
                <a:solidFill>
                  <a:srgbClr val="FF0066"/>
                </a:solidFill>
              </a:rPr>
              <a:t> </a:t>
            </a:r>
            <a:r>
              <a:rPr lang="ta-IN" sz="1700" b="1" dirty="0" smtClean="0">
                <a:solidFill>
                  <a:srgbClr val="FF0066"/>
                </a:solidFill>
              </a:rPr>
              <a:t>திறனையும் அடையச் செய்கிறது.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/>
            </a:pPr>
            <a:r>
              <a:rPr lang="ta-IN" sz="1700" b="1" dirty="0" smtClean="0">
                <a:solidFill>
                  <a:srgbClr val="7030A0"/>
                </a:solidFill>
              </a:rPr>
              <a:t>இது இலக்குகளை</a:t>
            </a:r>
            <a:r>
              <a:rPr lang="en-US" sz="1700" b="1" dirty="0" smtClean="0">
                <a:solidFill>
                  <a:srgbClr val="7030A0"/>
                </a:solidFill>
              </a:rPr>
              <a:t> </a:t>
            </a:r>
            <a:r>
              <a:rPr lang="ta-IN" sz="1700" b="1" dirty="0" smtClean="0">
                <a:solidFill>
                  <a:srgbClr val="7030A0"/>
                </a:solidFill>
              </a:rPr>
              <a:t>சீர்படுத்துவதற்கும், மாற்றுவதற்கும் மற்றும் மேம்படுத்துவதற்கும் நிலையான</a:t>
            </a:r>
            <a:r>
              <a:rPr lang="en-US" sz="1700" b="1" dirty="0" smtClean="0">
                <a:solidFill>
                  <a:srgbClr val="7030A0"/>
                </a:solidFill>
              </a:rPr>
              <a:t> </a:t>
            </a:r>
            <a:r>
              <a:rPr lang="ta-IN" sz="1700" b="1" dirty="0" smtClean="0">
                <a:solidFill>
                  <a:srgbClr val="7030A0"/>
                </a:solidFill>
              </a:rPr>
              <a:t>கவனத்தினை செலுத்துகிறது. இது அனுபவத்தின்</a:t>
            </a:r>
            <a:r>
              <a:rPr lang="en-US" sz="1700" b="1" dirty="0" smtClean="0">
                <a:solidFill>
                  <a:srgbClr val="7030A0"/>
                </a:solidFill>
              </a:rPr>
              <a:t> </a:t>
            </a:r>
            <a:r>
              <a:rPr lang="ta-IN" sz="1700" b="1" dirty="0" smtClean="0">
                <a:solidFill>
                  <a:srgbClr val="7030A0"/>
                </a:solidFill>
              </a:rPr>
              <a:t>அடிப்படையில் அணுகுமுறைகளை</a:t>
            </a:r>
            <a:r>
              <a:rPr lang="en-US" sz="1700" b="1" dirty="0" smtClean="0">
                <a:solidFill>
                  <a:srgbClr val="7030A0"/>
                </a:solidFill>
              </a:rPr>
              <a:t> </a:t>
            </a:r>
            <a:r>
              <a:rPr lang="ta-IN" sz="1700" b="1" dirty="0" smtClean="0">
                <a:solidFill>
                  <a:srgbClr val="7030A0"/>
                </a:solidFill>
              </a:rPr>
              <a:t>மாற்றி இலக்கை அடையச் செய்கிறது.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340" y="-26230"/>
            <a:ext cx="7924800" cy="1143000"/>
          </a:xfrm>
        </p:spPr>
        <p:txBody>
          <a:bodyPr>
            <a:noAutofit/>
          </a:bodyPr>
          <a:lstStyle/>
          <a:p>
            <a:r>
              <a:rPr lang="ta-IN" sz="2600" dirty="0" smtClean="0"/>
              <a:t>குறியிலக்கு மேலாண்மையின் </a:t>
            </a:r>
            <a:r>
              <a:rPr lang="ta-IN" sz="2600" b="1" dirty="0" smtClean="0"/>
              <a:t>இயல்புகள் (</a:t>
            </a:r>
            <a:r>
              <a:rPr lang="en-US" sz="2600" b="1" dirty="0" smtClean="0"/>
              <a:t>Features of MBO)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867400"/>
          </a:xfrm>
        </p:spPr>
        <p:txBody>
          <a:bodyPr>
            <a:noAutofit/>
          </a:bodyPr>
          <a:lstStyle/>
          <a:p>
            <a:pPr marL="423863" indent="-342900" algn="just">
              <a:lnSpc>
                <a:spcPct val="120000"/>
              </a:lnSpc>
              <a:buFont typeface="+mj-lt"/>
              <a:buAutoNum type="arabicPeriod" startAt="6"/>
            </a:pPr>
            <a:r>
              <a:rPr lang="ta-IN" sz="1700" b="1" dirty="0" smtClean="0">
                <a:solidFill>
                  <a:srgbClr val="9900CC"/>
                </a:solidFill>
              </a:rPr>
              <a:t>இது அனைத்து நிலைகளிலும் இலக்குகளை</a:t>
            </a:r>
            <a:r>
              <a:rPr lang="en-US" sz="1700" b="1" dirty="0" smtClean="0">
                <a:solidFill>
                  <a:srgbClr val="9900CC"/>
                </a:solidFill>
              </a:rPr>
              <a:t> </a:t>
            </a:r>
            <a:r>
              <a:rPr lang="ta-IN" sz="1700" b="1" dirty="0" smtClean="0">
                <a:solidFill>
                  <a:srgbClr val="9900CC"/>
                </a:solidFill>
              </a:rPr>
              <a:t>அடைவதற்கான</a:t>
            </a:r>
            <a:r>
              <a:rPr lang="en-US" sz="1700" b="1" dirty="0" smtClean="0">
                <a:solidFill>
                  <a:srgbClr val="9900CC"/>
                </a:solidFill>
              </a:rPr>
              <a:t> </a:t>
            </a:r>
            <a:r>
              <a:rPr lang="ta-IN" sz="1700" b="1" dirty="0" smtClean="0">
                <a:solidFill>
                  <a:srgbClr val="9900CC"/>
                </a:solidFill>
              </a:rPr>
              <a:t>அமைப்பின்திறனை அதிகரிக்கச் செய்கிறது.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 startAt="6"/>
            </a:pPr>
            <a:r>
              <a:rPr lang="ta-IN" sz="1700" b="1" dirty="0" smtClean="0">
                <a:solidFill>
                  <a:srgbClr val="00B050"/>
                </a:solidFill>
              </a:rPr>
              <a:t>குறியிலக்கு மேலாண்மை</a:t>
            </a:r>
            <a:r>
              <a:rPr lang="en-US" sz="1700" b="1" dirty="0" smtClean="0">
                <a:solidFill>
                  <a:srgbClr val="00B050"/>
                </a:solidFill>
              </a:rPr>
              <a:t> </a:t>
            </a:r>
            <a:r>
              <a:rPr lang="ta-IN" sz="1700" b="1" dirty="0" smtClean="0">
                <a:solidFill>
                  <a:srgbClr val="00B050"/>
                </a:solidFill>
              </a:rPr>
              <a:t>மூலம் ஊழியர்களுக்கு அதிகபட்ச</a:t>
            </a:r>
            <a:r>
              <a:rPr lang="en-US" sz="1700" b="1" dirty="0" smtClean="0">
                <a:solidFill>
                  <a:srgbClr val="00B050"/>
                </a:solidFill>
              </a:rPr>
              <a:t> </a:t>
            </a:r>
            <a:r>
              <a:rPr lang="ta-IN" sz="1700" b="1" dirty="0" smtClean="0">
                <a:solidFill>
                  <a:srgbClr val="00B050"/>
                </a:solidFill>
              </a:rPr>
              <a:t>ஊக்கம் மற்றும் திருப்தி கிடைக்கச் செய்கிறது.</a:t>
            </a:r>
            <a:r>
              <a:rPr lang="ta-IN" sz="1700" b="1" dirty="0" smtClean="0"/>
              <a:t> 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 startAt="6"/>
            </a:pPr>
            <a:r>
              <a:rPr lang="ta-IN" sz="1700" b="1" dirty="0" smtClean="0">
                <a:solidFill>
                  <a:srgbClr val="FF0000"/>
                </a:solidFill>
              </a:rPr>
              <a:t>இலக்கு அமைக்கும் செயல்பாட்டில் ஊழியர்களின்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ta-IN" sz="1700" b="1" dirty="0" smtClean="0">
                <a:solidFill>
                  <a:srgbClr val="FF0000"/>
                </a:solidFill>
              </a:rPr>
              <a:t>பங்களிப்பை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ta-IN" sz="1700" b="1" dirty="0" smtClean="0">
                <a:solidFill>
                  <a:srgbClr val="FF0000"/>
                </a:solidFill>
              </a:rPr>
              <a:t>அங்கீகரிக்கிறது.</a:t>
            </a:r>
          </a:p>
          <a:p>
            <a:pPr marL="344488" indent="-263525" algn="just">
              <a:lnSpc>
                <a:spcPct val="120000"/>
              </a:lnSpc>
              <a:buFont typeface="+mj-lt"/>
              <a:buAutoNum type="arabicPeriod" startAt="6"/>
            </a:pPr>
            <a:r>
              <a:rPr lang="ta-IN" sz="1700" b="1" dirty="0" smtClean="0">
                <a:solidFill>
                  <a:srgbClr val="FFC000"/>
                </a:solidFill>
              </a:rPr>
              <a:t>நோக்கத்தைமாற்ற, அதிகாரத்துடன்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இருப்பவர்களுடன்</a:t>
            </a:r>
            <a:r>
              <a:rPr lang="en-US" sz="1700" b="1" dirty="0" smtClean="0">
                <a:solidFill>
                  <a:srgbClr val="FFC000"/>
                </a:solidFill>
              </a:rPr>
              <a:t> </a:t>
            </a:r>
            <a:r>
              <a:rPr lang="ta-IN" sz="1700" b="1" dirty="0" smtClean="0">
                <a:solidFill>
                  <a:srgbClr val="FFC000"/>
                </a:solidFill>
              </a:rPr>
              <a:t>ஆலோசனைகள்செய்கிறது.</a:t>
            </a:r>
            <a:endParaRPr lang="en-US" sz="1700" b="1" dirty="0" smtClean="0">
              <a:solidFill>
                <a:srgbClr val="FFC000"/>
              </a:solidFill>
            </a:endParaRPr>
          </a:p>
          <a:p>
            <a:pPr marL="344488" indent="-263525" algn="just">
              <a:lnSpc>
                <a:spcPct val="120000"/>
              </a:lnSpc>
              <a:buFont typeface="+mj-lt"/>
              <a:buAutoNum type="arabicPeriod" startAt="6"/>
            </a:pPr>
            <a:r>
              <a:rPr lang="ta-IN" sz="1700" b="1" dirty="0" smtClean="0">
                <a:solidFill>
                  <a:srgbClr val="002060"/>
                </a:solidFill>
              </a:rPr>
              <a:t>நம்பிக்கை, நல்லெண்ணம், மற்றும் விருப்பத்திற்கு ஏற்ப செயல்படுவதற்குரிய ஒரு சூழலை</a:t>
            </a:r>
            <a:r>
              <a:rPr lang="en-US" sz="1700" b="1" dirty="0" smtClean="0">
                <a:solidFill>
                  <a:srgbClr val="002060"/>
                </a:solidFill>
              </a:rPr>
              <a:t> </a:t>
            </a:r>
            <a:r>
              <a:rPr lang="ta-IN" sz="1700" b="1" dirty="0" smtClean="0">
                <a:solidFill>
                  <a:srgbClr val="002060"/>
                </a:solidFill>
              </a:rPr>
              <a:t>ஊக்குவிக்கிறது.</a:t>
            </a:r>
            <a:endParaRPr lang="en-US" sz="17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549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1"/>
          <p:cNvSpPr/>
          <p:nvPr/>
        </p:nvSpPr>
        <p:spPr>
          <a:xfrm>
            <a:off x="2992111" y="228600"/>
            <a:ext cx="1800083" cy="3153883"/>
          </a:xfrm>
          <a:custGeom>
            <a:avLst/>
            <a:gdLst>
              <a:gd name="connsiteX0" fmla="*/ 1800585 w 1800585"/>
              <a:gd name="connsiteY0" fmla="*/ 0 h 3116661"/>
              <a:gd name="connsiteX1" fmla="*/ 1800585 w 1800585"/>
              <a:gd name="connsiteY1" fmla="*/ 1315291 h 3116661"/>
              <a:gd name="connsiteX2" fmla="*/ 1800584 w 1800585"/>
              <a:gd name="connsiteY2" fmla="*/ 1315291 h 3116661"/>
              <a:gd name="connsiteX3" fmla="*/ 1800584 w 1800585"/>
              <a:gd name="connsiteY3" fmla="*/ 3116661 h 3116661"/>
              <a:gd name="connsiteX4" fmla="*/ 0 w 1800585"/>
              <a:gd name="connsiteY4" fmla="*/ 1316078 h 3116661"/>
              <a:gd name="connsiteX5" fmla="*/ 845 w 1800585"/>
              <a:gd name="connsiteY5" fmla="*/ 1315291 h 3116661"/>
              <a:gd name="connsiteX6" fmla="*/ 0 w 1800585"/>
              <a:gd name="connsiteY6" fmla="*/ 1315291 h 3116661"/>
              <a:gd name="connsiteX7" fmla="*/ 10093 w 1800585"/>
              <a:gd name="connsiteY7" fmla="*/ 1258072 h 3116661"/>
              <a:gd name="connsiteX8" fmla="*/ 1699804 w 1800585"/>
              <a:gd name="connsiteY8" fmla="*/ 4126 h 3116661"/>
              <a:gd name="connsiteX9" fmla="*/ 1800585 w 1800585"/>
              <a:gd name="connsiteY9" fmla="*/ 0 h 311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585" h="3116661">
                <a:moveTo>
                  <a:pt x="1800585" y="0"/>
                </a:moveTo>
                <a:lnTo>
                  <a:pt x="1800585" y="1315291"/>
                </a:lnTo>
                <a:lnTo>
                  <a:pt x="1800584" y="1315291"/>
                </a:lnTo>
                <a:lnTo>
                  <a:pt x="1800584" y="3116661"/>
                </a:lnTo>
                <a:lnTo>
                  <a:pt x="0" y="1316078"/>
                </a:lnTo>
                <a:lnTo>
                  <a:pt x="845" y="1315291"/>
                </a:lnTo>
                <a:lnTo>
                  <a:pt x="0" y="1315291"/>
                </a:lnTo>
                <a:lnTo>
                  <a:pt x="10093" y="1258072"/>
                </a:lnTo>
                <a:cubicBezTo>
                  <a:pt x="167977" y="590145"/>
                  <a:pt x="852467" y="73877"/>
                  <a:pt x="1699804" y="4126"/>
                </a:cubicBezTo>
                <a:lnTo>
                  <a:pt x="180058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" name="Freeform 50"/>
          <p:cNvSpPr/>
          <p:nvPr/>
        </p:nvSpPr>
        <p:spPr>
          <a:xfrm>
            <a:off x="4792980" y="562515"/>
            <a:ext cx="2203200" cy="2819639"/>
          </a:xfrm>
          <a:custGeom>
            <a:avLst/>
            <a:gdLst>
              <a:gd name="connsiteX0" fmla="*/ 792374 w 2203814"/>
              <a:gd name="connsiteY0" fmla="*/ 100 h 2786362"/>
              <a:gd name="connsiteX1" fmla="*/ 2129633 w 2203814"/>
              <a:gd name="connsiteY1" fmla="*/ 514204 h 2786362"/>
              <a:gd name="connsiteX2" fmla="*/ 2203814 w 2203814"/>
              <a:gd name="connsiteY2" fmla="*/ 582550 h 2786362"/>
              <a:gd name="connsiteX3" fmla="*/ 1273763 w 2203814"/>
              <a:gd name="connsiteY3" fmla="*/ 1512602 h 2786362"/>
              <a:gd name="connsiteX4" fmla="*/ 1273762 w 2203814"/>
              <a:gd name="connsiteY4" fmla="*/ 1512601 h 2786362"/>
              <a:gd name="connsiteX5" fmla="*/ 1 w 2203814"/>
              <a:gd name="connsiteY5" fmla="*/ 2786362 h 2786362"/>
              <a:gd name="connsiteX6" fmla="*/ 0 w 2203814"/>
              <a:gd name="connsiteY6" fmla="*/ 239952 h 2786362"/>
              <a:gd name="connsiteX7" fmla="*/ 1154 w 2203814"/>
              <a:gd name="connsiteY7" fmla="*/ 239993 h 2786362"/>
              <a:gd name="connsiteX8" fmla="*/ 557 w 2203814"/>
              <a:gd name="connsiteY8" fmla="*/ 239396 h 2786362"/>
              <a:gd name="connsiteX9" fmla="*/ 48153 w 2203814"/>
              <a:gd name="connsiteY9" fmla="*/ 206073 h 2786362"/>
              <a:gd name="connsiteX10" fmla="*/ 792374 w 2203814"/>
              <a:gd name="connsiteY10" fmla="*/ 100 h 278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03814" h="2786362">
                <a:moveTo>
                  <a:pt x="792374" y="100"/>
                </a:moveTo>
                <a:cubicBezTo>
                  <a:pt x="1240681" y="-4777"/>
                  <a:pt x="1724334" y="170557"/>
                  <a:pt x="2129633" y="514204"/>
                </a:cubicBezTo>
                <a:lnTo>
                  <a:pt x="2203814" y="582550"/>
                </a:lnTo>
                <a:lnTo>
                  <a:pt x="1273763" y="1512602"/>
                </a:lnTo>
                <a:lnTo>
                  <a:pt x="1273762" y="1512601"/>
                </a:lnTo>
                <a:lnTo>
                  <a:pt x="1" y="2786362"/>
                </a:lnTo>
                <a:lnTo>
                  <a:pt x="0" y="239952"/>
                </a:lnTo>
                <a:lnTo>
                  <a:pt x="1154" y="239993"/>
                </a:lnTo>
                <a:lnTo>
                  <a:pt x="557" y="239396"/>
                </a:lnTo>
                <a:lnTo>
                  <a:pt x="48153" y="206073"/>
                </a:lnTo>
                <a:cubicBezTo>
                  <a:pt x="267130" y="70827"/>
                  <a:pt x="523389" y="3026"/>
                  <a:pt x="792374" y="1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Freeform 49"/>
          <p:cNvSpPr/>
          <p:nvPr/>
        </p:nvSpPr>
        <p:spPr>
          <a:xfrm>
            <a:off x="2006283" y="1153146"/>
            <a:ext cx="2785586" cy="2230133"/>
          </a:xfrm>
          <a:custGeom>
            <a:avLst/>
            <a:gdLst>
              <a:gd name="connsiteX0" fmla="*/ 582550 w 2786362"/>
              <a:gd name="connsiteY0" fmla="*/ 0 h 2203813"/>
              <a:gd name="connsiteX1" fmla="*/ 1512602 w 2786362"/>
              <a:gd name="connsiteY1" fmla="*/ 930051 h 2203813"/>
              <a:gd name="connsiteX2" fmla="*/ 1512601 w 2786362"/>
              <a:gd name="connsiteY2" fmla="*/ 930051 h 2203813"/>
              <a:gd name="connsiteX3" fmla="*/ 2786362 w 2786362"/>
              <a:gd name="connsiteY3" fmla="*/ 2203812 h 2203813"/>
              <a:gd name="connsiteX4" fmla="*/ 239952 w 2786362"/>
              <a:gd name="connsiteY4" fmla="*/ 2203813 h 2203813"/>
              <a:gd name="connsiteX5" fmla="*/ 239993 w 2786362"/>
              <a:gd name="connsiteY5" fmla="*/ 2202659 h 2203813"/>
              <a:gd name="connsiteX6" fmla="*/ 239396 w 2786362"/>
              <a:gd name="connsiteY6" fmla="*/ 2203257 h 2203813"/>
              <a:gd name="connsiteX7" fmla="*/ 206073 w 2786362"/>
              <a:gd name="connsiteY7" fmla="*/ 2155660 h 2203813"/>
              <a:gd name="connsiteX8" fmla="*/ 514205 w 2786362"/>
              <a:gd name="connsiteY8" fmla="*/ 74180 h 2203813"/>
              <a:gd name="connsiteX9" fmla="*/ 582550 w 2786362"/>
              <a:gd name="connsiteY9" fmla="*/ 0 h 220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362" h="2203813">
                <a:moveTo>
                  <a:pt x="582550" y="0"/>
                </a:moveTo>
                <a:lnTo>
                  <a:pt x="1512602" y="930051"/>
                </a:lnTo>
                <a:lnTo>
                  <a:pt x="1512601" y="930051"/>
                </a:lnTo>
                <a:lnTo>
                  <a:pt x="2786362" y="2203812"/>
                </a:lnTo>
                <a:lnTo>
                  <a:pt x="239952" y="2203813"/>
                </a:lnTo>
                <a:lnTo>
                  <a:pt x="239993" y="2202659"/>
                </a:lnTo>
                <a:lnTo>
                  <a:pt x="239396" y="2203257"/>
                </a:lnTo>
                <a:lnTo>
                  <a:pt x="206073" y="2155660"/>
                </a:lnTo>
                <a:cubicBezTo>
                  <a:pt x="-154583" y="1571724"/>
                  <a:pt x="-35632" y="722660"/>
                  <a:pt x="514205" y="74180"/>
                </a:cubicBezTo>
                <a:lnTo>
                  <a:pt x="582550" y="0"/>
                </a:lnTo>
                <a:close/>
              </a:path>
            </a:pathLst>
          </a:custGeom>
          <a:solidFill>
            <a:srgbClr val="3A434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Freeform 48"/>
          <p:cNvSpPr/>
          <p:nvPr/>
        </p:nvSpPr>
        <p:spPr>
          <a:xfrm>
            <a:off x="4793766" y="1560396"/>
            <a:ext cx="3115793" cy="1822089"/>
          </a:xfrm>
          <a:custGeom>
            <a:avLst/>
            <a:gdLst>
              <a:gd name="connsiteX0" fmla="*/ 1800583 w 3116661"/>
              <a:gd name="connsiteY0" fmla="*/ 0 h 1800585"/>
              <a:gd name="connsiteX1" fmla="*/ 1801370 w 3116661"/>
              <a:gd name="connsiteY1" fmla="*/ 845 h 1800585"/>
              <a:gd name="connsiteX2" fmla="*/ 1801370 w 3116661"/>
              <a:gd name="connsiteY2" fmla="*/ 0 h 1800585"/>
              <a:gd name="connsiteX3" fmla="*/ 1858589 w 3116661"/>
              <a:gd name="connsiteY3" fmla="*/ 10093 h 1800585"/>
              <a:gd name="connsiteX4" fmla="*/ 3112535 w 3116661"/>
              <a:gd name="connsiteY4" fmla="*/ 1699804 h 1800585"/>
              <a:gd name="connsiteX5" fmla="*/ 3116661 w 3116661"/>
              <a:gd name="connsiteY5" fmla="*/ 1800585 h 1800585"/>
              <a:gd name="connsiteX6" fmla="*/ 1801370 w 3116661"/>
              <a:gd name="connsiteY6" fmla="*/ 1800585 h 1800585"/>
              <a:gd name="connsiteX7" fmla="*/ 1801370 w 3116661"/>
              <a:gd name="connsiteY7" fmla="*/ 1800584 h 1800585"/>
              <a:gd name="connsiteX8" fmla="*/ 0 w 3116661"/>
              <a:gd name="connsiteY8" fmla="*/ 1800584 h 1800585"/>
              <a:gd name="connsiteX9" fmla="*/ 1800583 w 3116661"/>
              <a:gd name="connsiteY9" fmla="*/ 0 h 180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661" h="1800585">
                <a:moveTo>
                  <a:pt x="1800583" y="0"/>
                </a:moveTo>
                <a:lnTo>
                  <a:pt x="1801370" y="845"/>
                </a:lnTo>
                <a:lnTo>
                  <a:pt x="1801370" y="0"/>
                </a:lnTo>
                <a:lnTo>
                  <a:pt x="1858589" y="10093"/>
                </a:lnTo>
                <a:cubicBezTo>
                  <a:pt x="2526516" y="167976"/>
                  <a:pt x="3042784" y="852466"/>
                  <a:pt x="3112535" y="1699804"/>
                </a:cubicBezTo>
                <a:lnTo>
                  <a:pt x="3116661" y="1800585"/>
                </a:lnTo>
                <a:lnTo>
                  <a:pt x="1801370" y="1800585"/>
                </a:lnTo>
                <a:lnTo>
                  <a:pt x="1801370" y="1800584"/>
                </a:lnTo>
                <a:lnTo>
                  <a:pt x="0" y="1800584"/>
                </a:lnTo>
                <a:lnTo>
                  <a:pt x="180058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" name="Freeform 47"/>
          <p:cNvSpPr/>
          <p:nvPr/>
        </p:nvSpPr>
        <p:spPr>
          <a:xfrm>
            <a:off x="4794090" y="3383278"/>
            <a:ext cx="2785585" cy="2230134"/>
          </a:xfrm>
          <a:custGeom>
            <a:avLst/>
            <a:gdLst>
              <a:gd name="connsiteX0" fmla="*/ 2546410 w 2786361"/>
              <a:gd name="connsiteY0" fmla="*/ 0 h 2203814"/>
              <a:gd name="connsiteX1" fmla="*/ 2546369 w 2786361"/>
              <a:gd name="connsiteY1" fmla="*/ 1154 h 2203814"/>
              <a:gd name="connsiteX2" fmla="*/ 2546966 w 2786361"/>
              <a:gd name="connsiteY2" fmla="*/ 557 h 2203814"/>
              <a:gd name="connsiteX3" fmla="*/ 2580289 w 2786361"/>
              <a:gd name="connsiteY3" fmla="*/ 48153 h 2203814"/>
              <a:gd name="connsiteX4" fmla="*/ 2272158 w 2786361"/>
              <a:gd name="connsiteY4" fmla="*/ 2129633 h 2203814"/>
              <a:gd name="connsiteX5" fmla="*/ 2203812 w 2786361"/>
              <a:gd name="connsiteY5" fmla="*/ 2203814 h 2203814"/>
              <a:gd name="connsiteX6" fmla="*/ 1273761 w 2786361"/>
              <a:gd name="connsiteY6" fmla="*/ 1273763 h 2203814"/>
              <a:gd name="connsiteX7" fmla="*/ 1273762 w 2786361"/>
              <a:gd name="connsiteY7" fmla="*/ 1273762 h 2203814"/>
              <a:gd name="connsiteX8" fmla="*/ 0 w 2786361"/>
              <a:gd name="connsiteY8" fmla="*/ 1 h 2203814"/>
              <a:gd name="connsiteX9" fmla="*/ 2546410 w 2786361"/>
              <a:gd name="connsiteY9" fmla="*/ 0 h 22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361" h="2203814">
                <a:moveTo>
                  <a:pt x="2546410" y="0"/>
                </a:moveTo>
                <a:lnTo>
                  <a:pt x="2546369" y="1154"/>
                </a:lnTo>
                <a:lnTo>
                  <a:pt x="2546966" y="557"/>
                </a:lnTo>
                <a:lnTo>
                  <a:pt x="2580289" y="48153"/>
                </a:lnTo>
                <a:cubicBezTo>
                  <a:pt x="2940945" y="632089"/>
                  <a:pt x="2821994" y="1481154"/>
                  <a:pt x="2272158" y="2129633"/>
                </a:cubicBezTo>
                <a:lnTo>
                  <a:pt x="2203812" y="2203814"/>
                </a:lnTo>
                <a:lnTo>
                  <a:pt x="1273761" y="1273763"/>
                </a:lnTo>
                <a:lnTo>
                  <a:pt x="1273762" y="1273762"/>
                </a:lnTo>
                <a:lnTo>
                  <a:pt x="0" y="1"/>
                </a:lnTo>
                <a:lnTo>
                  <a:pt x="254641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Freeform 46"/>
          <p:cNvSpPr/>
          <p:nvPr/>
        </p:nvSpPr>
        <p:spPr>
          <a:xfrm>
            <a:off x="1676400" y="3384072"/>
            <a:ext cx="3115793" cy="1822089"/>
          </a:xfrm>
          <a:custGeom>
            <a:avLst/>
            <a:gdLst>
              <a:gd name="connsiteX0" fmla="*/ 0 w 3116661"/>
              <a:gd name="connsiteY0" fmla="*/ 0 h 1800585"/>
              <a:gd name="connsiteX1" fmla="*/ 1315291 w 3116661"/>
              <a:gd name="connsiteY1" fmla="*/ 0 h 1800585"/>
              <a:gd name="connsiteX2" fmla="*/ 1315291 w 3116661"/>
              <a:gd name="connsiteY2" fmla="*/ 1 h 1800585"/>
              <a:gd name="connsiteX3" fmla="*/ 3116661 w 3116661"/>
              <a:gd name="connsiteY3" fmla="*/ 1 h 1800585"/>
              <a:gd name="connsiteX4" fmla="*/ 1316078 w 3116661"/>
              <a:gd name="connsiteY4" fmla="*/ 1800585 h 1800585"/>
              <a:gd name="connsiteX5" fmla="*/ 1315291 w 3116661"/>
              <a:gd name="connsiteY5" fmla="*/ 1799740 h 1800585"/>
              <a:gd name="connsiteX6" fmla="*/ 1315291 w 3116661"/>
              <a:gd name="connsiteY6" fmla="*/ 1800585 h 1800585"/>
              <a:gd name="connsiteX7" fmla="*/ 1258072 w 3116661"/>
              <a:gd name="connsiteY7" fmla="*/ 1790492 h 1800585"/>
              <a:gd name="connsiteX8" fmla="*/ 4126 w 3116661"/>
              <a:gd name="connsiteY8" fmla="*/ 100782 h 1800585"/>
              <a:gd name="connsiteX9" fmla="*/ 0 w 3116661"/>
              <a:gd name="connsiteY9" fmla="*/ 0 h 180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661" h="1800585">
                <a:moveTo>
                  <a:pt x="0" y="0"/>
                </a:moveTo>
                <a:lnTo>
                  <a:pt x="1315291" y="0"/>
                </a:lnTo>
                <a:lnTo>
                  <a:pt x="1315291" y="1"/>
                </a:lnTo>
                <a:lnTo>
                  <a:pt x="3116661" y="1"/>
                </a:lnTo>
                <a:lnTo>
                  <a:pt x="1316078" y="1800585"/>
                </a:lnTo>
                <a:lnTo>
                  <a:pt x="1315291" y="1799740"/>
                </a:lnTo>
                <a:lnTo>
                  <a:pt x="1315291" y="1800585"/>
                </a:lnTo>
                <a:lnTo>
                  <a:pt x="1258072" y="1790492"/>
                </a:lnTo>
                <a:cubicBezTo>
                  <a:pt x="590145" y="1632609"/>
                  <a:pt x="73877" y="948119"/>
                  <a:pt x="4126" y="100782"/>
                </a:cubicBezTo>
                <a:lnTo>
                  <a:pt x="0" y="0"/>
                </a:lnTo>
                <a:close/>
              </a:path>
            </a:pathLst>
          </a:custGeom>
          <a:solidFill>
            <a:srgbClr val="15B58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" name="Freeform 45"/>
          <p:cNvSpPr/>
          <p:nvPr/>
        </p:nvSpPr>
        <p:spPr>
          <a:xfrm>
            <a:off x="4793764" y="3384075"/>
            <a:ext cx="1800083" cy="3153883"/>
          </a:xfrm>
          <a:custGeom>
            <a:avLst/>
            <a:gdLst>
              <a:gd name="connsiteX0" fmla="*/ 1 w 1800585"/>
              <a:gd name="connsiteY0" fmla="*/ 0 h 3116661"/>
              <a:gd name="connsiteX1" fmla="*/ 1800585 w 1800585"/>
              <a:gd name="connsiteY1" fmla="*/ 1800583 h 3116661"/>
              <a:gd name="connsiteX2" fmla="*/ 1799740 w 1800585"/>
              <a:gd name="connsiteY2" fmla="*/ 1801370 h 3116661"/>
              <a:gd name="connsiteX3" fmla="*/ 1800585 w 1800585"/>
              <a:gd name="connsiteY3" fmla="*/ 1801370 h 3116661"/>
              <a:gd name="connsiteX4" fmla="*/ 1790492 w 1800585"/>
              <a:gd name="connsiteY4" fmla="*/ 1858589 h 3116661"/>
              <a:gd name="connsiteX5" fmla="*/ 100782 w 1800585"/>
              <a:gd name="connsiteY5" fmla="*/ 3112535 h 3116661"/>
              <a:gd name="connsiteX6" fmla="*/ 0 w 1800585"/>
              <a:gd name="connsiteY6" fmla="*/ 3116661 h 3116661"/>
              <a:gd name="connsiteX7" fmla="*/ 0 w 1800585"/>
              <a:gd name="connsiteY7" fmla="*/ 1801370 h 3116661"/>
              <a:gd name="connsiteX8" fmla="*/ 1 w 1800585"/>
              <a:gd name="connsiteY8" fmla="*/ 1801370 h 3116661"/>
              <a:gd name="connsiteX9" fmla="*/ 1 w 1800585"/>
              <a:gd name="connsiteY9" fmla="*/ 0 h 311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0585" h="3116661">
                <a:moveTo>
                  <a:pt x="1" y="0"/>
                </a:moveTo>
                <a:lnTo>
                  <a:pt x="1800585" y="1800583"/>
                </a:lnTo>
                <a:lnTo>
                  <a:pt x="1799740" y="1801370"/>
                </a:lnTo>
                <a:lnTo>
                  <a:pt x="1800585" y="1801370"/>
                </a:lnTo>
                <a:lnTo>
                  <a:pt x="1790492" y="1858589"/>
                </a:lnTo>
                <a:cubicBezTo>
                  <a:pt x="1632609" y="2526516"/>
                  <a:pt x="948119" y="3042784"/>
                  <a:pt x="100782" y="3112535"/>
                </a:cubicBezTo>
                <a:lnTo>
                  <a:pt x="0" y="3116661"/>
                </a:lnTo>
                <a:lnTo>
                  <a:pt x="0" y="1801370"/>
                </a:lnTo>
                <a:lnTo>
                  <a:pt x="1" y="1801370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" name="Freeform 44"/>
          <p:cNvSpPr/>
          <p:nvPr/>
        </p:nvSpPr>
        <p:spPr>
          <a:xfrm>
            <a:off x="2589780" y="3384403"/>
            <a:ext cx="2203199" cy="2819638"/>
          </a:xfrm>
          <a:custGeom>
            <a:avLst/>
            <a:gdLst>
              <a:gd name="connsiteX0" fmla="*/ 2203813 w 2203813"/>
              <a:gd name="connsiteY0" fmla="*/ 0 h 2786361"/>
              <a:gd name="connsiteX1" fmla="*/ 2203813 w 2203813"/>
              <a:gd name="connsiteY1" fmla="*/ 2546410 h 2786361"/>
              <a:gd name="connsiteX2" fmla="*/ 2202659 w 2203813"/>
              <a:gd name="connsiteY2" fmla="*/ 2546369 h 2786361"/>
              <a:gd name="connsiteX3" fmla="*/ 2203257 w 2203813"/>
              <a:gd name="connsiteY3" fmla="*/ 2546967 h 2786361"/>
              <a:gd name="connsiteX4" fmla="*/ 2155660 w 2203813"/>
              <a:gd name="connsiteY4" fmla="*/ 2580289 h 2786361"/>
              <a:gd name="connsiteX5" fmla="*/ 74180 w 2203813"/>
              <a:gd name="connsiteY5" fmla="*/ 2272158 h 2786361"/>
              <a:gd name="connsiteX6" fmla="*/ 0 w 2203813"/>
              <a:gd name="connsiteY6" fmla="*/ 2203812 h 2786361"/>
              <a:gd name="connsiteX7" fmla="*/ 930051 w 2203813"/>
              <a:gd name="connsiteY7" fmla="*/ 1273761 h 2786361"/>
              <a:gd name="connsiteX8" fmla="*/ 930051 w 2203813"/>
              <a:gd name="connsiteY8" fmla="*/ 1273762 h 2786361"/>
              <a:gd name="connsiteX9" fmla="*/ 2203813 w 2203813"/>
              <a:gd name="connsiteY9" fmla="*/ 0 h 27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3813" h="2786361">
                <a:moveTo>
                  <a:pt x="2203813" y="0"/>
                </a:moveTo>
                <a:lnTo>
                  <a:pt x="2203813" y="2546410"/>
                </a:lnTo>
                <a:lnTo>
                  <a:pt x="2202659" y="2546369"/>
                </a:lnTo>
                <a:lnTo>
                  <a:pt x="2203257" y="2546967"/>
                </a:lnTo>
                <a:lnTo>
                  <a:pt x="2155660" y="2580289"/>
                </a:lnTo>
                <a:cubicBezTo>
                  <a:pt x="1571724" y="2940945"/>
                  <a:pt x="722660" y="2821994"/>
                  <a:pt x="74180" y="2272158"/>
                </a:cubicBezTo>
                <a:lnTo>
                  <a:pt x="0" y="2203812"/>
                </a:lnTo>
                <a:lnTo>
                  <a:pt x="930051" y="1273761"/>
                </a:lnTo>
                <a:lnTo>
                  <a:pt x="930051" y="1273762"/>
                </a:lnTo>
                <a:lnTo>
                  <a:pt x="220381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" name="Oval 54"/>
          <p:cNvSpPr/>
          <p:nvPr/>
        </p:nvSpPr>
        <p:spPr>
          <a:xfrm>
            <a:off x="3378369" y="1951375"/>
            <a:ext cx="2829222" cy="286380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0" sx="102000" sy="102000" algn="ctr" rotWithShape="0">
              <a:schemeClr val="tx1">
                <a:lumMod val="90000"/>
                <a:lumOff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53" name="Group 52"/>
          <p:cNvGrpSpPr/>
          <p:nvPr/>
        </p:nvGrpSpPr>
        <p:grpSpPr>
          <a:xfrm>
            <a:off x="3612208" y="2188073"/>
            <a:ext cx="2361542" cy="2390412"/>
            <a:chOff x="3612208" y="2188073"/>
            <a:chExt cx="2361542" cy="2390412"/>
          </a:xfrm>
        </p:grpSpPr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792978" y="2188073"/>
              <a:ext cx="835074" cy="434822"/>
            </a:xfrm>
            <a:custGeom>
              <a:avLst/>
              <a:gdLst>
                <a:gd name="T0" fmla="*/ 2289 w 2289"/>
                <a:gd name="T1" fmla="*/ 946 h 1177"/>
                <a:gd name="T2" fmla="*/ 2172 w 2289"/>
                <a:gd name="T3" fmla="*/ 837 h 1177"/>
                <a:gd name="T4" fmla="*/ 2051 w 2289"/>
                <a:gd name="T5" fmla="*/ 731 h 1177"/>
                <a:gd name="T6" fmla="*/ 1926 w 2289"/>
                <a:gd name="T7" fmla="*/ 633 h 1177"/>
                <a:gd name="T8" fmla="*/ 1795 w 2289"/>
                <a:gd name="T9" fmla="*/ 543 h 1177"/>
                <a:gd name="T10" fmla="*/ 1661 w 2289"/>
                <a:gd name="T11" fmla="*/ 459 h 1177"/>
                <a:gd name="T12" fmla="*/ 1525 w 2289"/>
                <a:gd name="T13" fmla="*/ 380 h 1177"/>
                <a:gd name="T14" fmla="*/ 1382 w 2289"/>
                <a:gd name="T15" fmla="*/ 309 h 1177"/>
                <a:gd name="T16" fmla="*/ 1238 w 2289"/>
                <a:gd name="T17" fmla="*/ 245 h 1177"/>
                <a:gd name="T18" fmla="*/ 1091 w 2289"/>
                <a:gd name="T19" fmla="*/ 188 h 1177"/>
                <a:gd name="T20" fmla="*/ 941 w 2289"/>
                <a:gd name="T21" fmla="*/ 138 h 1177"/>
                <a:gd name="T22" fmla="*/ 789 w 2289"/>
                <a:gd name="T23" fmla="*/ 96 h 1177"/>
                <a:gd name="T24" fmla="*/ 634 w 2289"/>
                <a:gd name="T25" fmla="*/ 61 h 1177"/>
                <a:gd name="T26" fmla="*/ 478 w 2289"/>
                <a:gd name="T27" fmla="*/ 34 h 1177"/>
                <a:gd name="T28" fmla="*/ 399 w 2289"/>
                <a:gd name="T29" fmla="*/ 23 h 1177"/>
                <a:gd name="T30" fmla="*/ 319 w 2289"/>
                <a:gd name="T31" fmla="*/ 15 h 1177"/>
                <a:gd name="T32" fmla="*/ 240 w 2289"/>
                <a:gd name="T33" fmla="*/ 7 h 1177"/>
                <a:gd name="T34" fmla="*/ 159 w 2289"/>
                <a:gd name="T35" fmla="*/ 3 h 1177"/>
                <a:gd name="T36" fmla="*/ 79 w 2289"/>
                <a:gd name="T37" fmla="*/ 0 h 1177"/>
                <a:gd name="T38" fmla="*/ 0 w 2289"/>
                <a:gd name="T39" fmla="*/ 0 h 1177"/>
                <a:gd name="T40" fmla="*/ 0 w 2289"/>
                <a:gd name="T41" fmla="*/ 322 h 1177"/>
                <a:gd name="T42" fmla="*/ 144 w 2289"/>
                <a:gd name="T43" fmla="*/ 326 h 1177"/>
                <a:gd name="T44" fmla="*/ 288 w 2289"/>
                <a:gd name="T45" fmla="*/ 338 h 1177"/>
                <a:gd name="T46" fmla="*/ 430 w 2289"/>
                <a:gd name="T47" fmla="*/ 355 h 1177"/>
                <a:gd name="T48" fmla="*/ 570 w 2289"/>
                <a:gd name="T49" fmla="*/ 380 h 1177"/>
                <a:gd name="T50" fmla="*/ 710 w 2289"/>
                <a:gd name="T51" fmla="*/ 411 h 1177"/>
                <a:gd name="T52" fmla="*/ 847 w 2289"/>
                <a:gd name="T53" fmla="*/ 449 h 1177"/>
                <a:gd name="T54" fmla="*/ 981 w 2289"/>
                <a:gd name="T55" fmla="*/ 493 h 1177"/>
                <a:gd name="T56" fmla="*/ 1114 w 2289"/>
                <a:gd name="T57" fmla="*/ 545 h 1177"/>
                <a:gd name="T58" fmla="*/ 1244 w 2289"/>
                <a:gd name="T59" fmla="*/ 603 h 1177"/>
                <a:gd name="T60" fmla="*/ 1371 w 2289"/>
                <a:gd name="T61" fmla="*/ 666 h 1177"/>
                <a:gd name="T62" fmla="*/ 1496 w 2289"/>
                <a:gd name="T63" fmla="*/ 735 h 1177"/>
                <a:gd name="T64" fmla="*/ 1617 w 2289"/>
                <a:gd name="T65" fmla="*/ 812 h 1177"/>
                <a:gd name="T66" fmla="*/ 1732 w 2289"/>
                <a:gd name="T67" fmla="*/ 894 h 1177"/>
                <a:gd name="T68" fmla="*/ 1845 w 2289"/>
                <a:gd name="T69" fmla="*/ 983 h 1177"/>
                <a:gd name="T70" fmla="*/ 1955 w 2289"/>
                <a:gd name="T71" fmla="*/ 1077 h 1177"/>
                <a:gd name="T72" fmla="*/ 2060 w 2289"/>
                <a:gd name="T73" fmla="*/ 1177 h 1177"/>
                <a:gd name="T74" fmla="*/ 2289 w 2289"/>
                <a:gd name="T75" fmla="*/ 946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9" h="1177">
                  <a:moveTo>
                    <a:pt x="2289" y="946"/>
                  </a:moveTo>
                  <a:lnTo>
                    <a:pt x="2172" y="837"/>
                  </a:lnTo>
                  <a:lnTo>
                    <a:pt x="2051" y="731"/>
                  </a:lnTo>
                  <a:lnTo>
                    <a:pt x="1926" y="633"/>
                  </a:lnTo>
                  <a:lnTo>
                    <a:pt x="1795" y="543"/>
                  </a:lnTo>
                  <a:lnTo>
                    <a:pt x="1661" y="459"/>
                  </a:lnTo>
                  <a:lnTo>
                    <a:pt x="1525" y="380"/>
                  </a:lnTo>
                  <a:lnTo>
                    <a:pt x="1382" y="309"/>
                  </a:lnTo>
                  <a:lnTo>
                    <a:pt x="1238" y="245"/>
                  </a:lnTo>
                  <a:lnTo>
                    <a:pt x="1091" y="188"/>
                  </a:lnTo>
                  <a:lnTo>
                    <a:pt x="941" y="138"/>
                  </a:lnTo>
                  <a:lnTo>
                    <a:pt x="789" y="96"/>
                  </a:lnTo>
                  <a:lnTo>
                    <a:pt x="634" y="61"/>
                  </a:lnTo>
                  <a:lnTo>
                    <a:pt x="478" y="34"/>
                  </a:lnTo>
                  <a:lnTo>
                    <a:pt x="399" y="23"/>
                  </a:lnTo>
                  <a:lnTo>
                    <a:pt x="319" y="15"/>
                  </a:lnTo>
                  <a:lnTo>
                    <a:pt x="240" y="7"/>
                  </a:lnTo>
                  <a:lnTo>
                    <a:pt x="159" y="3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322"/>
                  </a:lnTo>
                  <a:lnTo>
                    <a:pt x="144" y="326"/>
                  </a:lnTo>
                  <a:lnTo>
                    <a:pt x="288" y="338"/>
                  </a:lnTo>
                  <a:lnTo>
                    <a:pt x="430" y="355"/>
                  </a:lnTo>
                  <a:lnTo>
                    <a:pt x="570" y="380"/>
                  </a:lnTo>
                  <a:lnTo>
                    <a:pt x="710" y="411"/>
                  </a:lnTo>
                  <a:lnTo>
                    <a:pt x="847" y="449"/>
                  </a:lnTo>
                  <a:lnTo>
                    <a:pt x="981" y="493"/>
                  </a:lnTo>
                  <a:lnTo>
                    <a:pt x="1114" y="545"/>
                  </a:lnTo>
                  <a:lnTo>
                    <a:pt x="1244" y="603"/>
                  </a:lnTo>
                  <a:lnTo>
                    <a:pt x="1371" y="666"/>
                  </a:lnTo>
                  <a:lnTo>
                    <a:pt x="1496" y="735"/>
                  </a:lnTo>
                  <a:lnTo>
                    <a:pt x="1617" y="812"/>
                  </a:lnTo>
                  <a:lnTo>
                    <a:pt x="1732" y="894"/>
                  </a:lnTo>
                  <a:lnTo>
                    <a:pt x="1845" y="983"/>
                  </a:lnTo>
                  <a:lnTo>
                    <a:pt x="1955" y="1077"/>
                  </a:lnTo>
                  <a:lnTo>
                    <a:pt x="2060" y="1177"/>
                  </a:lnTo>
                  <a:lnTo>
                    <a:pt x="2289" y="94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5544909" y="2537996"/>
              <a:ext cx="428841" cy="845283"/>
            </a:xfrm>
            <a:custGeom>
              <a:avLst/>
              <a:gdLst>
                <a:gd name="T0" fmla="*/ 1177 w 1177"/>
                <a:gd name="T1" fmla="*/ 2291 h 2291"/>
                <a:gd name="T2" fmla="*/ 1175 w 1177"/>
                <a:gd name="T3" fmla="*/ 2210 h 2291"/>
                <a:gd name="T4" fmla="*/ 1173 w 1177"/>
                <a:gd name="T5" fmla="*/ 2130 h 2291"/>
                <a:gd name="T6" fmla="*/ 1168 w 1177"/>
                <a:gd name="T7" fmla="*/ 2049 h 2291"/>
                <a:gd name="T8" fmla="*/ 1162 w 1177"/>
                <a:gd name="T9" fmla="*/ 1970 h 2291"/>
                <a:gd name="T10" fmla="*/ 1152 w 1177"/>
                <a:gd name="T11" fmla="*/ 1892 h 2291"/>
                <a:gd name="T12" fmla="*/ 1141 w 1177"/>
                <a:gd name="T13" fmla="*/ 1813 h 2291"/>
                <a:gd name="T14" fmla="*/ 1114 w 1177"/>
                <a:gd name="T15" fmla="*/ 1655 h 2291"/>
                <a:gd name="T16" fmla="*/ 1079 w 1177"/>
                <a:gd name="T17" fmla="*/ 1502 h 2291"/>
                <a:gd name="T18" fmla="*/ 1037 w 1177"/>
                <a:gd name="T19" fmla="*/ 1348 h 2291"/>
                <a:gd name="T20" fmla="*/ 987 w 1177"/>
                <a:gd name="T21" fmla="*/ 1198 h 2291"/>
                <a:gd name="T22" fmla="*/ 932 w 1177"/>
                <a:gd name="T23" fmla="*/ 1052 h 2291"/>
                <a:gd name="T24" fmla="*/ 866 w 1177"/>
                <a:gd name="T25" fmla="*/ 907 h 2291"/>
                <a:gd name="T26" fmla="*/ 795 w 1177"/>
                <a:gd name="T27" fmla="*/ 766 h 2291"/>
                <a:gd name="T28" fmla="*/ 718 w 1177"/>
                <a:gd name="T29" fmla="*/ 628 h 2291"/>
                <a:gd name="T30" fmla="*/ 634 w 1177"/>
                <a:gd name="T31" fmla="*/ 494 h 2291"/>
                <a:gd name="T32" fmla="*/ 542 w 1177"/>
                <a:gd name="T33" fmla="*/ 365 h 2291"/>
                <a:gd name="T34" fmla="*/ 444 w 1177"/>
                <a:gd name="T35" fmla="*/ 238 h 2291"/>
                <a:gd name="T36" fmla="*/ 340 w 1177"/>
                <a:gd name="T37" fmla="*/ 117 h 2291"/>
                <a:gd name="T38" fmla="*/ 229 w 1177"/>
                <a:gd name="T39" fmla="*/ 0 h 2291"/>
                <a:gd name="T40" fmla="*/ 0 w 1177"/>
                <a:gd name="T41" fmla="*/ 231 h 2291"/>
                <a:gd name="T42" fmla="*/ 100 w 1177"/>
                <a:gd name="T43" fmla="*/ 334 h 2291"/>
                <a:gd name="T44" fmla="*/ 194 w 1177"/>
                <a:gd name="T45" fmla="*/ 444 h 2291"/>
                <a:gd name="T46" fmla="*/ 283 w 1177"/>
                <a:gd name="T47" fmla="*/ 557 h 2291"/>
                <a:gd name="T48" fmla="*/ 363 w 1177"/>
                <a:gd name="T49" fmla="*/ 674 h 2291"/>
                <a:gd name="T50" fmla="*/ 440 w 1177"/>
                <a:gd name="T51" fmla="*/ 795 h 2291"/>
                <a:gd name="T52" fmla="*/ 509 w 1177"/>
                <a:gd name="T53" fmla="*/ 918 h 2291"/>
                <a:gd name="T54" fmla="*/ 574 w 1177"/>
                <a:gd name="T55" fmla="*/ 1045 h 2291"/>
                <a:gd name="T56" fmla="*/ 632 w 1177"/>
                <a:gd name="T57" fmla="*/ 1175 h 2291"/>
                <a:gd name="T58" fmla="*/ 682 w 1177"/>
                <a:gd name="T59" fmla="*/ 1308 h 2291"/>
                <a:gd name="T60" fmla="*/ 728 w 1177"/>
                <a:gd name="T61" fmla="*/ 1442 h 2291"/>
                <a:gd name="T62" fmla="*/ 764 w 1177"/>
                <a:gd name="T63" fmla="*/ 1581 h 2291"/>
                <a:gd name="T64" fmla="*/ 797 w 1177"/>
                <a:gd name="T65" fmla="*/ 1719 h 2291"/>
                <a:gd name="T66" fmla="*/ 822 w 1177"/>
                <a:gd name="T67" fmla="*/ 1861 h 2291"/>
                <a:gd name="T68" fmla="*/ 839 w 1177"/>
                <a:gd name="T69" fmla="*/ 2003 h 2291"/>
                <a:gd name="T70" fmla="*/ 849 w 1177"/>
                <a:gd name="T71" fmla="*/ 2145 h 2291"/>
                <a:gd name="T72" fmla="*/ 853 w 1177"/>
                <a:gd name="T73" fmla="*/ 2291 h 2291"/>
                <a:gd name="T74" fmla="*/ 1177 w 1177"/>
                <a:gd name="T75" fmla="*/ 2291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7" h="2291">
                  <a:moveTo>
                    <a:pt x="1177" y="2291"/>
                  </a:moveTo>
                  <a:lnTo>
                    <a:pt x="1175" y="2210"/>
                  </a:lnTo>
                  <a:lnTo>
                    <a:pt x="1173" y="2130"/>
                  </a:lnTo>
                  <a:lnTo>
                    <a:pt x="1168" y="2049"/>
                  </a:lnTo>
                  <a:lnTo>
                    <a:pt x="1162" y="1970"/>
                  </a:lnTo>
                  <a:lnTo>
                    <a:pt x="1152" y="1892"/>
                  </a:lnTo>
                  <a:lnTo>
                    <a:pt x="1141" y="1813"/>
                  </a:lnTo>
                  <a:lnTo>
                    <a:pt x="1114" y="1655"/>
                  </a:lnTo>
                  <a:lnTo>
                    <a:pt x="1079" y="1502"/>
                  </a:lnTo>
                  <a:lnTo>
                    <a:pt x="1037" y="1348"/>
                  </a:lnTo>
                  <a:lnTo>
                    <a:pt x="987" y="1198"/>
                  </a:lnTo>
                  <a:lnTo>
                    <a:pt x="932" y="1052"/>
                  </a:lnTo>
                  <a:lnTo>
                    <a:pt x="866" y="907"/>
                  </a:lnTo>
                  <a:lnTo>
                    <a:pt x="795" y="766"/>
                  </a:lnTo>
                  <a:lnTo>
                    <a:pt x="718" y="628"/>
                  </a:lnTo>
                  <a:lnTo>
                    <a:pt x="634" y="494"/>
                  </a:lnTo>
                  <a:lnTo>
                    <a:pt x="542" y="365"/>
                  </a:lnTo>
                  <a:lnTo>
                    <a:pt x="444" y="238"/>
                  </a:lnTo>
                  <a:lnTo>
                    <a:pt x="340" y="117"/>
                  </a:lnTo>
                  <a:lnTo>
                    <a:pt x="229" y="0"/>
                  </a:lnTo>
                  <a:lnTo>
                    <a:pt x="0" y="231"/>
                  </a:lnTo>
                  <a:lnTo>
                    <a:pt x="100" y="334"/>
                  </a:lnTo>
                  <a:lnTo>
                    <a:pt x="194" y="444"/>
                  </a:lnTo>
                  <a:lnTo>
                    <a:pt x="283" y="557"/>
                  </a:lnTo>
                  <a:lnTo>
                    <a:pt x="363" y="674"/>
                  </a:lnTo>
                  <a:lnTo>
                    <a:pt x="440" y="795"/>
                  </a:lnTo>
                  <a:lnTo>
                    <a:pt x="509" y="918"/>
                  </a:lnTo>
                  <a:lnTo>
                    <a:pt x="574" y="1045"/>
                  </a:lnTo>
                  <a:lnTo>
                    <a:pt x="632" y="1175"/>
                  </a:lnTo>
                  <a:lnTo>
                    <a:pt x="682" y="1308"/>
                  </a:lnTo>
                  <a:lnTo>
                    <a:pt x="728" y="1442"/>
                  </a:lnTo>
                  <a:lnTo>
                    <a:pt x="764" y="1581"/>
                  </a:lnTo>
                  <a:lnTo>
                    <a:pt x="797" y="1719"/>
                  </a:lnTo>
                  <a:lnTo>
                    <a:pt x="822" y="1861"/>
                  </a:lnTo>
                  <a:lnTo>
                    <a:pt x="839" y="2003"/>
                  </a:lnTo>
                  <a:lnTo>
                    <a:pt x="849" y="2145"/>
                  </a:lnTo>
                  <a:lnTo>
                    <a:pt x="853" y="2291"/>
                  </a:lnTo>
                  <a:lnTo>
                    <a:pt x="1177" y="2291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5544909" y="3383278"/>
              <a:ext cx="428841" cy="844544"/>
            </a:xfrm>
            <a:custGeom>
              <a:avLst/>
              <a:gdLst>
                <a:gd name="T0" fmla="*/ 229 w 1177"/>
                <a:gd name="T1" fmla="*/ 2289 h 2289"/>
                <a:gd name="T2" fmla="*/ 340 w 1177"/>
                <a:gd name="T3" fmla="*/ 2174 h 2289"/>
                <a:gd name="T4" fmla="*/ 444 w 1177"/>
                <a:gd name="T5" fmla="*/ 2051 h 2289"/>
                <a:gd name="T6" fmla="*/ 542 w 1177"/>
                <a:gd name="T7" fmla="*/ 1926 h 2289"/>
                <a:gd name="T8" fmla="*/ 634 w 1177"/>
                <a:gd name="T9" fmla="*/ 1795 h 2289"/>
                <a:gd name="T10" fmla="*/ 718 w 1177"/>
                <a:gd name="T11" fmla="*/ 1663 h 2289"/>
                <a:gd name="T12" fmla="*/ 795 w 1177"/>
                <a:gd name="T13" fmla="*/ 1525 h 2289"/>
                <a:gd name="T14" fmla="*/ 866 w 1177"/>
                <a:gd name="T15" fmla="*/ 1382 h 2289"/>
                <a:gd name="T16" fmla="*/ 932 w 1177"/>
                <a:gd name="T17" fmla="*/ 1238 h 2289"/>
                <a:gd name="T18" fmla="*/ 987 w 1177"/>
                <a:gd name="T19" fmla="*/ 1091 h 2289"/>
                <a:gd name="T20" fmla="*/ 1037 w 1177"/>
                <a:gd name="T21" fmla="*/ 941 h 2289"/>
                <a:gd name="T22" fmla="*/ 1079 w 1177"/>
                <a:gd name="T23" fmla="*/ 789 h 2289"/>
                <a:gd name="T24" fmla="*/ 1114 w 1177"/>
                <a:gd name="T25" fmla="*/ 634 h 2289"/>
                <a:gd name="T26" fmla="*/ 1141 w 1177"/>
                <a:gd name="T27" fmla="*/ 478 h 2289"/>
                <a:gd name="T28" fmla="*/ 1152 w 1177"/>
                <a:gd name="T29" fmla="*/ 399 h 2289"/>
                <a:gd name="T30" fmla="*/ 1162 w 1177"/>
                <a:gd name="T31" fmla="*/ 319 h 2289"/>
                <a:gd name="T32" fmla="*/ 1168 w 1177"/>
                <a:gd name="T33" fmla="*/ 240 h 2289"/>
                <a:gd name="T34" fmla="*/ 1173 w 1177"/>
                <a:gd name="T35" fmla="*/ 159 h 2289"/>
                <a:gd name="T36" fmla="*/ 1175 w 1177"/>
                <a:gd name="T37" fmla="*/ 81 h 2289"/>
                <a:gd name="T38" fmla="*/ 1177 w 1177"/>
                <a:gd name="T39" fmla="*/ 0 h 2289"/>
                <a:gd name="T40" fmla="*/ 853 w 1177"/>
                <a:gd name="T41" fmla="*/ 0 h 2289"/>
                <a:gd name="T42" fmla="*/ 849 w 1177"/>
                <a:gd name="T43" fmla="*/ 144 h 2289"/>
                <a:gd name="T44" fmla="*/ 839 w 1177"/>
                <a:gd name="T45" fmla="*/ 288 h 2289"/>
                <a:gd name="T46" fmla="*/ 822 w 1177"/>
                <a:gd name="T47" fmla="*/ 430 h 2289"/>
                <a:gd name="T48" fmla="*/ 797 w 1177"/>
                <a:gd name="T49" fmla="*/ 570 h 2289"/>
                <a:gd name="T50" fmla="*/ 764 w 1177"/>
                <a:gd name="T51" fmla="*/ 710 h 2289"/>
                <a:gd name="T52" fmla="*/ 728 w 1177"/>
                <a:gd name="T53" fmla="*/ 847 h 2289"/>
                <a:gd name="T54" fmla="*/ 682 w 1177"/>
                <a:gd name="T55" fmla="*/ 981 h 2289"/>
                <a:gd name="T56" fmla="*/ 632 w 1177"/>
                <a:gd name="T57" fmla="*/ 1114 h 2289"/>
                <a:gd name="T58" fmla="*/ 574 w 1177"/>
                <a:gd name="T59" fmla="*/ 1244 h 2289"/>
                <a:gd name="T60" fmla="*/ 509 w 1177"/>
                <a:gd name="T61" fmla="*/ 1371 h 2289"/>
                <a:gd name="T62" fmla="*/ 440 w 1177"/>
                <a:gd name="T63" fmla="*/ 1496 h 2289"/>
                <a:gd name="T64" fmla="*/ 363 w 1177"/>
                <a:gd name="T65" fmla="*/ 1617 h 2289"/>
                <a:gd name="T66" fmla="*/ 283 w 1177"/>
                <a:gd name="T67" fmla="*/ 1734 h 2289"/>
                <a:gd name="T68" fmla="*/ 194 w 1177"/>
                <a:gd name="T69" fmla="*/ 1847 h 2289"/>
                <a:gd name="T70" fmla="*/ 100 w 1177"/>
                <a:gd name="T71" fmla="*/ 1955 h 2289"/>
                <a:gd name="T72" fmla="*/ 0 w 1177"/>
                <a:gd name="T73" fmla="*/ 2060 h 2289"/>
                <a:gd name="T74" fmla="*/ 229 w 1177"/>
                <a:gd name="T75" fmla="*/ 2289 h 2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7" h="2289">
                  <a:moveTo>
                    <a:pt x="229" y="2289"/>
                  </a:moveTo>
                  <a:lnTo>
                    <a:pt x="340" y="2174"/>
                  </a:lnTo>
                  <a:lnTo>
                    <a:pt x="444" y="2051"/>
                  </a:lnTo>
                  <a:lnTo>
                    <a:pt x="542" y="1926"/>
                  </a:lnTo>
                  <a:lnTo>
                    <a:pt x="634" y="1795"/>
                  </a:lnTo>
                  <a:lnTo>
                    <a:pt x="718" y="1663"/>
                  </a:lnTo>
                  <a:lnTo>
                    <a:pt x="795" y="1525"/>
                  </a:lnTo>
                  <a:lnTo>
                    <a:pt x="866" y="1382"/>
                  </a:lnTo>
                  <a:lnTo>
                    <a:pt x="932" y="1238"/>
                  </a:lnTo>
                  <a:lnTo>
                    <a:pt x="987" y="1091"/>
                  </a:lnTo>
                  <a:lnTo>
                    <a:pt x="1037" y="941"/>
                  </a:lnTo>
                  <a:lnTo>
                    <a:pt x="1079" y="789"/>
                  </a:lnTo>
                  <a:lnTo>
                    <a:pt x="1114" y="634"/>
                  </a:lnTo>
                  <a:lnTo>
                    <a:pt x="1141" y="478"/>
                  </a:lnTo>
                  <a:lnTo>
                    <a:pt x="1152" y="399"/>
                  </a:lnTo>
                  <a:lnTo>
                    <a:pt x="1162" y="319"/>
                  </a:lnTo>
                  <a:lnTo>
                    <a:pt x="1168" y="240"/>
                  </a:lnTo>
                  <a:lnTo>
                    <a:pt x="1173" y="159"/>
                  </a:lnTo>
                  <a:lnTo>
                    <a:pt x="1175" y="81"/>
                  </a:lnTo>
                  <a:lnTo>
                    <a:pt x="1177" y="0"/>
                  </a:lnTo>
                  <a:lnTo>
                    <a:pt x="853" y="0"/>
                  </a:lnTo>
                  <a:lnTo>
                    <a:pt x="849" y="144"/>
                  </a:lnTo>
                  <a:lnTo>
                    <a:pt x="839" y="288"/>
                  </a:lnTo>
                  <a:lnTo>
                    <a:pt x="822" y="430"/>
                  </a:lnTo>
                  <a:lnTo>
                    <a:pt x="797" y="570"/>
                  </a:lnTo>
                  <a:lnTo>
                    <a:pt x="764" y="710"/>
                  </a:lnTo>
                  <a:lnTo>
                    <a:pt x="728" y="847"/>
                  </a:lnTo>
                  <a:lnTo>
                    <a:pt x="682" y="981"/>
                  </a:lnTo>
                  <a:lnTo>
                    <a:pt x="632" y="1114"/>
                  </a:lnTo>
                  <a:lnTo>
                    <a:pt x="574" y="1244"/>
                  </a:lnTo>
                  <a:lnTo>
                    <a:pt x="509" y="1371"/>
                  </a:lnTo>
                  <a:lnTo>
                    <a:pt x="440" y="1496"/>
                  </a:lnTo>
                  <a:lnTo>
                    <a:pt x="363" y="1617"/>
                  </a:lnTo>
                  <a:lnTo>
                    <a:pt x="283" y="1734"/>
                  </a:lnTo>
                  <a:lnTo>
                    <a:pt x="194" y="1847"/>
                  </a:lnTo>
                  <a:lnTo>
                    <a:pt x="100" y="1955"/>
                  </a:lnTo>
                  <a:lnTo>
                    <a:pt x="0" y="2060"/>
                  </a:lnTo>
                  <a:lnTo>
                    <a:pt x="229" y="2289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4792978" y="4143663"/>
              <a:ext cx="835074" cy="434822"/>
            </a:xfrm>
            <a:custGeom>
              <a:avLst/>
              <a:gdLst>
                <a:gd name="T0" fmla="*/ 0 w 2289"/>
                <a:gd name="T1" fmla="*/ 1177 h 1177"/>
                <a:gd name="T2" fmla="*/ 79 w 2289"/>
                <a:gd name="T3" fmla="*/ 1175 h 1177"/>
                <a:gd name="T4" fmla="*/ 159 w 2289"/>
                <a:gd name="T5" fmla="*/ 1173 h 1177"/>
                <a:gd name="T6" fmla="*/ 240 w 2289"/>
                <a:gd name="T7" fmla="*/ 1168 h 1177"/>
                <a:gd name="T8" fmla="*/ 319 w 2289"/>
                <a:gd name="T9" fmla="*/ 1160 h 1177"/>
                <a:gd name="T10" fmla="*/ 399 w 2289"/>
                <a:gd name="T11" fmla="*/ 1152 h 1177"/>
                <a:gd name="T12" fmla="*/ 478 w 2289"/>
                <a:gd name="T13" fmla="*/ 1141 h 1177"/>
                <a:gd name="T14" fmla="*/ 634 w 2289"/>
                <a:gd name="T15" fmla="*/ 1114 h 1177"/>
                <a:gd name="T16" fmla="*/ 789 w 2289"/>
                <a:gd name="T17" fmla="*/ 1079 h 1177"/>
                <a:gd name="T18" fmla="*/ 941 w 2289"/>
                <a:gd name="T19" fmla="*/ 1037 h 1177"/>
                <a:gd name="T20" fmla="*/ 1091 w 2289"/>
                <a:gd name="T21" fmla="*/ 987 h 1177"/>
                <a:gd name="T22" fmla="*/ 1238 w 2289"/>
                <a:gd name="T23" fmla="*/ 930 h 1177"/>
                <a:gd name="T24" fmla="*/ 1382 w 2289"/>
                <a:gd name="T25" fmla="*/ 866 h 1177"/>
                <a:gd name="T26" fmla="*/ 1525 w 2289"/>
                <a:gd name="T27" fmla="*/ 795 h 1177"/>
                <a:gd name="T28" fmla="*/ 1661 w 2289"/>
                <a:gd name="T29" fmla="*/ 718 h 1177"/>
                <a:gd name="T30" fmla="*/ 1795 w 2289"/>
                <a:gd name="T31" fmla="*/ 632 h 1177"/>
                <a:gd name="T32" fmla="*/ 1926 w 2289"/>
                <a:gd name="T33" fmla="*/ 542 h 1177"/>
                <a:gd name="T34" fmla="*/ 2051 w 2289"/>
                <a:gd name="T35" fmla="*/ 444 h 1177"/>
                <a:gd name="T36" fmla="*/ 2172 w 2289"/>
                <a:gd name="T37" fmla="*/ 340 h 1177"/>
                <a:gd name="T38" fmla="*/ 2289 w 2289"/>
                <a:gd name="T39" fmla="*/ 229 h 1177"/>
                <a:gd name="T40" fmla="*/ 2060 w 2289"/>
                <a:gd name="T41" fmla="*/ 0 h 1177"/>
                <a:gd name="T42" fmla="*/ 1955 w 2289"/>
                <a:gd name="T43" fmla="*/ 100 h 1177"/>
                <a:gd name="T44" fmla="*/ 1845 w 2289"/>
                <a:gd name="T45" fmla="*/ 192 h 1177"/>
                <a:gd name="T46" fmla="*/ 1732 w 2289"/>
                <a:gd name="T47" fmla="*/ 281 h 1177"/>
                <a:gd name="T48" fmla="*/ 1617 w 2289"/>
                <a:gd name="T49" fmla="*/ 363 h 1177"/>
                <a:gd name="T50" fmla="*/ 1496 w 2289"/>
                <a:gd name="T51" fmla="*/ 440 h 1177"/>
                <a:gd name="T52" fmla="*/ 1371 w 2289"/>
                <a:gd name="T53" fmla="*/ 509 h 1177"/>
                <a:gd name="T54" fmla="*/ 1244 w 2289"/>
                <a:gd name="T55" fmla="*/ 574 h 1177"/>
                <a:gd name="T56" fmla="*/ 1114 w 2289"/>
                <a:gd name="T57" fmla="*/ 632 h 1177"/>
                <a:gd name="T58" fmla="*/ 981 w 2289"/>
                <a:gd name="T59" fmla="*/ 682 h 1177"/>
                <a:gd name="T60" fmla="*/ 847 w 2289"/>
                <a:gd name="T61" fmla="*/ 728 h 1177"/>
                <a:gd name="T62" fmla="*/ 710 w 2289"/>
                <a:gd name="T63" fmla="*/ 764 h 1177"/>
                <a:gd name="T64" fmla="*/ 570 w 2289"/>
                <a:gd name="T65" fmla="*/ 797 h 1177"/>
                <a:gd name="T66" fmla="*/ 430 w 2289"/>
                <a:gd name="T67" fmla="*/ 820 h 1177"/>
                <a:gd name="T68" fmla="*/ 288 w 2289"/>
                <a:gd name="T69" fmla="*/ 839 h 1177"/>
                <a:gd name="T70" fmla="*/ 144 w 2289"/>
                <a:gd name="T71" fmla="*/ 849 h 1177"/>
                <a:gd name="T72" fmla="*/ 0 w 2289"/>
                <a:gd name="T73" fmla="*/ 853 h 1177"/>
                <a:gd name="T74" fmla="*/ 0 w 2289"/>
                <a:gd name="T75" fmla="*/ 1177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9" h="1177">
                  <a:moveTo>
                    <a:pt x="0" y="1177"/>
                  </a:moveTo>
                  <a:lnTo>
                    <a:pt x="79" y="1175"/>
                  </a:lnTo>
                  <a:lnTo>
                    <a:pt x="159" y="1173"/>
                  </a:lnTo>
                  <a:lnTo>
                    <a:pt x="240" y="1168"/>
                  </a:lnTo>
                  <a:lnTo>
                    <a:pt x="319" y="1160"/>
                  </a:lnTo>
                  <a:lnTo>
                    <a:pt x="399" y="1152"/>
                  </a:lnTo>
                  <a:lnTo>
                    <a:pt x="478" y="1141"/>
                  </a:lnTo>
                  <a:lnTo>
                    <a:pt x="634" y="1114"/>
                  </a:lnTo>
                  <a:lnTo>
                    <a:pt x="789" y="1079"/>
                  </a:lnTo>
                  <a:lnTo>
                    <a:pt x="941" y="1037"/>
                  </a:lnTo>
                  <a:lnTo>
                    <a:pt x="1091" y="987"/>
                  </a:lnTo>
                  <a:lnTo>
                    <a:pt x="1238" y="930"/>
                  </a:lnTo>
                  <a:lnTo>
                    <a:pt x="1382" y="866"/>
                  </a:lnTo>
                  <a:lnTo>
                    <a:pt x="1525" y="795"/>
                  </a:lnTo>
                  <a:lnTo>
                    <a:pt x="1661" y="718"/>
                  </a:lnTo>
                  <a:lnTo>
                    <a:pt x="1795" y="632"/>
                  </a:lnTo>
                  <a:lnTo>
                    <a:pt x="1926" y="542"/>
                  </a:lnTo>
                  <a:lnTo>
                    <a:pt x="2051" y="444"/>
                  </a:lnTo>
                  <a:lnTo>
                    <a:pt x="2172" y="340"/>
                  </a:lnTo>
                  <a:lnTo>
                    <a:pt x="2289" y="229"/>
                  </a:lnTo>
                  <a:lnTo>
                    <a:pt x="2060" y="0"/>
                  </a:lnTo>
                  <a:lnTo>
                    <a:pt x="1955" y="100"/>
                  </a:lnTo>
                  <a:lnTo>
                    <a:pt x="1845" y="192"/>
                  </a:lnTo>
                  <a:lnTo>
                    <a:pt x="1732" y="281"/>
                  </a:lnTo>
                  <a:lnTo>
                    <a:pt x="1617" y="363"/>
                  </a:lnTo>
                  <a:lnTo>
                    <a:pt x="1496" y="440"/>
                  </a:lnTo>
                  <a:lnTo>
                    <a:pt x="1371" y="509"/>
                  </a:lnTo>
                  <a:lnTo>
                    <a:pt x="1244" y="574"/>
                  </a:lnTo>
                  <a:lnTo>
                    <a:pt x="1114" y="632"/>
                  </a:lnTo>
                  <a:lnTo>
                    <a:pt x="981" y="682"/>
                  </a:lnTo>
                  <a:lnTo>
                    <a:pt x="847" y="728"/>
                  </a:lnTo>
                  <a:lnTo>
                    <a:pt x="710" y="764"/>
                  </a:lnTo>
                  <a:lnTo>
                    <a:pt x="570" y="797"/>
                  </a:lnTo>
                  <a:lnTo>
                    <a:pt x="430" y="820"/>
                  </a:lnTo>
                  <a:lnTo>
                    <a:pt x="288" y="839"/>
                  </a:lnTo>
                  <a:lnTo>
                    <a:pt x="144" y="849"/>
                  </a:lnTo>
                  <a:lnTo>
                    <a:pt x="0" y="853"/>
                  </a:lnTo>
                  <a:lnTo>
                    <a:pt x="0" y="1177"/>
                  </a:lnTo>
                  <a:close/>
                </a:path>
              </a:pathLst>
            </a:custGeom>
            <a:solidFill>
              <a:schemeClr val="accent5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3957904" y="4143663"/>
              <a:ext cx="835074" cy="434822"/>
            </a:xfrm>
            <a:custGeom>
              <a:avLst/>
              <a:gdLst>
                <a:gd name="T0" fmla="*/ 0 w 2291"/>
                <a:gd name="T1" fmla="*/ 229 h 1177"/>
                <a:gd name="T2" fmla="*/ 117 w 2291"/>
                <a:gd name="T3" fmla="*/ 340 h 1177"/>
                <a:gd name="T4" fmla="*/ 238 w 2291"/>
                <a:gd name="T5" fmla="*/ 444 h 1177"/>
                <a:gd name="T6" fmla="*/ 363 w 2291"/>
                <a:gd name="T7" fmla="*/ 542 h 1177"/>
                <a:gd name="T8" fmla="*/ 494 w 2291"/>
                <a:gd name="T9" fmla="*/ 632 h 1177"/>
                <a:gd name="T10" fmla="*/ 628 w 2291"/>
                <a:gd name="T11" fmla="*/ 718 h 1177"/>
                <a:gd name="T12" fmla="*/ 766 w 2291"/>
                <a:gd name="T13" fmla="*/ 795 h 1177"/>
                <a:gd name="T14" fmla="*/ 907 w 2291"/>
                <a:gd name="T15" fmla="*/ 866 h 1177"/>
                <a:gd name="T16" fmla="*/ 1051 w 2291"/>
                <a:gd name="T17" fmla="*/ 930 h 1177"/>
                <a:gd name="T18" fmla="*/ 1198 w 2291"/>
                <a:gd name="T19" fmla="*/ 987 h 1177"/>
                <a:gd name="T20" fmla="*/ 1348 w 2291"/>
                <a:gd name="T21" fmla="*/ 1037 h 1177"/>
                <a:gd name="T22" fmla="*/ 1502 w 2291"/>
                <a:gd name="T23" fmla="*/ 1079 h 1177"/>
                <a:gd name="T24" fmla="*/ 1655 w 2291"/>
                <a:gd name="T25" fmla="*/ 1114 h 1177"/>
                <a:gd name="T26" fmla="*/ 1813 w 2291"/>
                <a:gd name="T27" fmla="*/ 1141 h 1177"/>
                <a:gd name="T28" fmla="*/ 1892 w 2291"/>
                <a:gd name="T29" fmla="*/ 1152 h 1177"/>
                <a:gd name="T30" fmla="*/ 1970 w 2291"/>
                <a:gd name="T31" fmla="*/ 1160 h 1177"/>
                <a:gd name="T32" fmla="*/ 2049 w 2291"/>
                <a:gd name="T33" fmla="*/ 1168 h 1177"/>
                <a:gd name="T34" fmla="*/ 2130 w 2291"/>
                <a:gd name="T35" fmla="*/ 1173 h 1177"/>
                <a:gd name="T36" fmla="*/ 2210 w 2291"/>
                <a:gd name="T37" fmla="*/ 1175 h 1177"/>
                <a:gd name="T38" fmla="*/ 2291 w 2291"/>
                <a:gd name="T39" fmla="*/ 1177 h 1177"/>
                <a:gd name="T40" fmla="*/ 2291 w 2291"/>
                <a:gd name="T41" fmla="*/ 853 h 1177"/>
                <a:gd name="T42" fmla="*/ 2145 w 2291"/>
                <a:gd name="T43" fmla="*/ 849 h 1177"/>
                <a:gd name="T44" fmla="*/ 2003 w 2291"/>
                <a:gd name="T45" fmla="*/ 839 h 1177"/>
                <a:gd name="T46" fmla="*/ 1861 w 2291"/>
                <a:gd name="T47" fmla="*/ 820 h 1177"/>
                <a:gd name="T48" fmla="*/ 1719 w 2291"/>
                <a:gd name="T49" fmla="*/ 797 h 1177"/>
                <a:gd name="T50" fmla="*/ 1581 w 2291"/>
                <a:gd name="T51" fmla="*/ 764 h 1177"/>
                <a:gd name="T52" fmla="*/ 1442 w 2291"/>
                <a:gd name="T53" fmla="*/ 728 h 1177"/>
                <a:gd name="T54" fmla="*/ 1308 w 2291"/>
                <a:gd name="T55" fmla="*/ 682 h 1177"/>
                <a:gd name="T56" fmla="*/ 1175 w 2291"/>
                <a:gd name="T57" fmla="*/ 632 h 1177"/>
                <a:gd name="T58" fmla="*/ 1045 w 2291"/>
                <a:gd name="T59" fmla="*/ 574 h 1177"/>
                <a:gd name="T60" fmla="*/ 918 w 2291"/>
                <a:gd name="T61" fmla="*/ 509 h 1177"/>
                <a:gd name="T62" fmla="*/ 795 w 2291"/>
                <a:gd name="T63" fmla="*/ 440 h 1177"/>
                <a:gd name="T64" fmla="*/ 674 w 2291"/>
                <a:gd name="T65" fmla="*/ 363 h 1177"/>
                <a:gd name="T66" fmla="*/ 557 w 2291"/>
                <a:gd name="T67" fmla="*/ 281 h 1177"/>
                <a:gd name="T68" fmla="*/ 444 w 2291"/>
                <a:gd name="T69" fmla="*/ 192 h 1177"/>
                <a:gd name="T70" fmla="*/ 334 w 2291"/>
                <a:gd name="T71" fmla="*/ 100 h 1177"/>
                <a:gd name="T72" fmla="*/ 231 w 2291"/>
                <a:gd name="T73" fmla="*/ 0 h 1177"/>
                <a:gd name="T74" fmla="*/ 0 w 2291"/>
                <a:gd name="T75" fmla="*/ 229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91" h="1177">
                  <a:moveTo>
                    <a:pt x="0" y="229"/>
                  </a:moveTo>
                  <a:lnTo>
                    <a:pt x="117" y="340"/>
                  </a:lnTo>
                  <a:lnTo>
                    <a:pt x="238" y="444"/>
                  </a:lnTo>
                  <a:lnTo>
                    <a:pt x="363" y="542"/>
                  </a:lnTo>
                  <a:lnTo>
                    <a:pt x="494" y="632"/>
                  </a:lnTo>
                  <a:lnTo>
                    <a:pt x="628" y="718"/>
                  </a:lnTo>
                  <a:lnTo>
                    <a:pt x="766" y="795"/>
                  </a:lnTo>
                  <a:lnTo>
                    <a:pt x="907" y="866"/>
                  </a:lnTo>
                  <a:lnTo>
                    <a:pt x="1051" y="930"/>
                  </a:lnTo>
                  <a:lnTo>
                    <a:pt x="1198" y="987"/>
                  </a:lnTo>
                  <a:lnTo>
                    <a:pt x="1348" y="1037"/>
                  </a:lnTo>
                  <a:lnTo>
                    <a:pt x="1502" y="1079"/>
                  </a:lnTo>
                  <a:lnTo>
                    <a:pt x="1655" y="1114"/>
                  </a:lnTo>
                  <a:lnTo>
                    <a:pt x="1813" y="1141"/>
                  </a:lnTo>
                  <a:lnTo>
                    <a:pt x="1892" y="1152"/>
                  </a:lnTo>
                  <a:lnTo>
                    <a:pt x="1970" y="1160"/>
                  </a:lnTo>
                  <a:lnTo>
                    <a:pt x="2049" y="1168"/>
                  </a:lnTo>
                  <a:lnTo>
                    <a:pt x="2130" y="1173"/>
                  </a:lnTo>
                  <a:lnTo>
                    <a:pt x="2210" y="1175"/>
                  </a:lnTo>
                  <a:lnTo>
                    <a:pt x="2291" y="1177"/>
                  </a:lnTo>
                  <a:lnTo>
                    <a:pt x="2291" y="853"/>
                  </a:lnTo>
                  <a:lnTo>
                    <a:pt x="2145" y="849"/>
                  </a:lnTo>
                  <a:lnTo>
                    <a:pt x="2003" y="839"/>
                  </a:lnTo>
                  <a:lnTo>
                    <a:pt x="1861" y="820"/>
                  </a:lnTo>
                  <a:lnTo>
                    <a:pt x="1719" y="797"/>
                  </a:lnTo>
                  <a:lnTo>
                    <a:pt x="1581" y="764"/>
                  </a:lnTo>
                  <a:lnTo>
                    <a:pt x="1442" y="728"/>
                  </a:lnTo>
                  <a:lnTo>
                    <a:pt x="1308" y="682"/>
                  </a:lnTo>
                  <a:lnTo>
                    <a:pt x="1175" y="632"/>
                  </a:lnTo>
                  <a:lnTo>
                    <a:pt x="1045" y="574"/>
                  </a:lnTo>
                  <a:lnTo>
                    <a:pt x="918" y="509"/>
                  </a:lnTo>
                  <a:lnTo>
                    <a:pt x="795" y="440"/>
                  </a:lnTo>
                  <a:lnTo>
                    <a:pt x="674" y="363"/>
                  </a:lnTo>
                  <a:lnTo>
                    <a:pt x="557" y="281"/>
                  </a:lnTo>
                  <a:lnTo>
                    <a:pt x="444" y="192"/>
                  </a:lnTo>
                  <a:lnTo>
                    <a:pt x="334" y="100"/>
                  </a:lnTo>
                  <a:lnTo>
                    <a:pt x="231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3612938" y="3383278"/>
              <a:ext cx="428841" cy="844544"/>
            </a:xfrm>
            <a:custGeom>
              <a:avLst/>
              <a:gdLst>
                <a:gd name="T0" fmla="*/ 0 w 1177"/>
                <a:gd name="T1" fmla="*/ 0 h 2289"/>
                <a:gd name="T2" fmla="*/ 0 w 1177"/>
                <a:gd name="T3" fmla="*/ 79 h 2289"/>
                <a:gd name="T4" fmla="*/ 3 w 1177"/>
                <a:gd name="T5" fmla="*/ 159 h 2289"/>
                <a:gd name="T6" fmla="*/ 7 w 1177"/>
                <a:gd name="T7" fmla="*/ 240 h 2289"/>
                <a:gd name="T8" fmla="*/ 15 w 1177"/>
                <a:gd name="T9" fmla="*/ 319 h 2289"/>
                <a:gd name="T10" fmla="*/ 23 w 1177"/>
                <a:gd name="T11" fmla="*/ 399 h 2289"/>
                <a:gd name="T12" fmla="*/ 34 w 1177"/>
                <a:gd name="T13" fmla="*/ 478 h 2289"/>
                <a:gd name="T14" fmla="*/ 61 w 1177"/>
                <a:gd name="T15" fmla="*/ 634 h 2289"/>
                <a:gd name="T16" fmla="*/ 96 w 1177"/>
                <a:gd name="T17" fmla="*/ 789 h 2289"/>
                <a:gd name="T18" fmla="*/ 138 w 1177"/>
                <a:gd name="T19" fmla="*/ 941 h 2289"/>
                <a:gd name="T20" fmla="*/ 188 w 1177"/>
                <a:gd name="T21" fmla="*/ 1091 h 2289"/>
                <a:gd name="T22" fmla="*/ 245 w 1177"/>
                <a:gd name="T23" fmla="*/ 1238 h 2289"/>
                <a:gd name="T24" fmla="*/ 309 w 1177"/>
                <a:gd name="T25" fmla="*/ 1382 h 2289"/>
                <a:gd name="T26" fmla="*/ 380 w 1177"/>
                <a:gd name="T27" fmla="*/ 1525 h 2289"/>
                <a:gd name="T28" fmla="*/ 459 w 1177"/>
                <a:gd name="T29" fmla="*/ 1661 h 2289"/>
                <a:gd name="T30" fmla="*/ 543 w 1177"/>
                <a:gd name="T31" fmla="*/ 1795 h 2289"/>
                <a:gd name="T32" fmla="*/ 633 w 1177"/>
                <a:gd name="T33" fmla="*/ 1926 h 2289"/>
                <a:gd name="T34" fmla="*/ 731 w 1177"/>
                <a:gd name="T35" fmla="*/ 2051 h 2289"/>
                <a:gd name="T36" fmla="*/ 837 w 1177"/>
                <a:gd name="T37" fmla="*/ 2172 h 2289"/>
                <a:gd name="T38" fmla="*/ 946 w 1177"/>
                <a:gd name="T39" fmla="*/ 2289 h 2289"/>
                <a:gd name="T40" fmla="*/ 1177 w 1177"/>
                <a:gd name="T41" fmla="*/ 2060 h 2289"/>
                <a:gd name="T42" fmla="*/ 1077 w 1177"/>
                <a:gd name="T43" fmla="*/ 1955 h 2289"/>
                <a:gd name="T44" fmla="*/ 983 w 1177"/>
                <a:gd name="T45" fmla="*/ 1845 h 2289"/>
                <a:gd name="T46" fmla="*/ 894 w 1177"/>
                <a:gd name="T47" fmla="*/ 1732 h 2289"/>
                <a:gd name="T48" fmla="*/ 812 w 1177"/>
                <a:gd name="T49" fmla="*/ 1617 h 2289"/>
                <a:gd name="T50" fmla="*/ 735 w 1177"/>
                <a:gd name="T51" fmla="*/ 1496 h 2289"/>
                <a:gd name="T52" fmla="*/ 666 w 1177"/>
                <a:gd name="T53" fmla="*/ 1371 h 2289"/>
                <a:gd name="T54" fmla="*/ 603 w 1177"/>
                <a:gd name="T55" fmla="*/ 1244 h 2289"/>
                <a:gd name="T56" fmla="*/ 545 w 1177"/>
                <a:gd name="T57" fmla="*/ 1114 h 2289"/>
                <a:gd name="T58" fmla="*/ 493 w 1177"/>
                <a:gd name="T59" fmla="*/ 981 h 2289"/>
                <a:gd name="T60" fmla="*/ 449 w 1177"/>
                <a:gd name="T61" fmla="*/ 847 h 2289"/>
                <a:gd name="T62" fmla="*/ 411 w 1177"/>
                <a:gd name="T63" fmla="*/ 710 h 2289"/>
                <a:gd name="T64" fmla="*/ 380 w 1177"/>
                <a:gd name="T65" fmla="*/ 570 h 2289"/>
                <a:gd name="T66" fmla="*/ 355 w 1177"/>
                <a:gd name="T67" fmla="*/ 430 h 2289"/>
                <a:gd name="T68" fmla="*/ 338 w 1177"/>
                <a:gd name="T69" fmla="*/ 288 h 2289"/>
                <a:gd name="T70" fmla="*/ 326 w 1177"/>
                <a:gd name="T71" fmla="*/ 144 h 2289"/>
                <a:gd name="T72" fmla="*/ 322 w 1177"/>
                <a:gd name="T73" fmla="*/ 0 h 2289"/>
                <a:gd name="T74" fmla="*/ 0 w 1177"/>
                <a:gd name="T75" fmla="*/ 0 h 2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7" h="2289">
                  <a:moveTo>
                    <a:pt x="0" y="0"/>
                  </a:moveTo>
                  <a:lnTo>
                    <a:pt x="0" y="79"/>
                  </a:lnTo>
                  <a:lnTo>
                    <a:pt x="3" y="159"/>
                  </a:lnTo>
                  <a:lnTo>
                    <a:pt x="7" y="240"/>
                  </a:lnTo>
                  <a:lnTo>
                    <a:pt x="15" y="319"/>
                  </a:lnTo>
                  <a:lnTo>
                    <a:pt x="23" y="399"/>
                  </a:lnTo>
                  <a:lnTo>
                    <a:pt x="34" y="478"/>
                  </a:lnTo>
                  <a:lnTo>
                    <a:pt x="61" y="634"/>
                  </a:lnTo>
                  <a:lnTo>
                    <a:pt x="96" y="789"/>
                  </a:lnTo>
                  <a:lnTo>
                    <a:pt x="138" y="941"/>
                  </a:lnTo>
                  <a:lnTo>
                    <a:pt x="188" y="1091"/>
                  </a:lnTo>
                  <a:lnTo>
                    <a:pt x="245" y="1238"/>
                  </a:lnTo>
                  <a:lnTo>
                    <a:pt x="309" y="1382"/>
                  </a:lnTo>
                  <a:lnTo>
                    <a:pt x="380" y="1525"/>
                  </a:lnTo>
                  <a:lnTo>
                    <a:pt x="459" y="1661"/>
                  </a:lnTo>
                  <a:lnTo>
                    <a:pt x="543" y="1795"/>
                  </a:lnTo>
                  <a:lnTo>
                    <a:pt x="633" y="1926"/>
                  </a:lnTo>
                  <a:lnTo>
                    <a:pt x="731" y="2051"/>
                  </a:lnTo>
                  <a:lnTo>
                    <a:pt x="837" y="2172"/>
                  </a:lnTo>
                  <a:lnTo>
                    <a:pt x="946" y="2289"/>
                  </a:lnTo>
                  <a:lnTo>
                    <a:pt x="1177" y="2060"/>
                  </a:lnTo>
                  <a:lnTo>
                    <a:pt x="1077" y="1955"/>
                  </a:lnTo>
                  <a:lnTo>
                    <a:pt x="983" y="1845"/>
                  </a:lnTo>
                  <a:lnTo>
                    <a:pt x="894" y="1732"/>
                  </a:lnTo>
                  <a:lnTo>
                    <a:pt x="812" y="1617"/>
                  </a:lnTo>
                  <a:lnTo>
                    <a:pt x="735" y="1496"/>
                  </a:lnTo>
                  <a:lnTo>
                    <a:pt x="666" y="1371"/>
                  </a:lnTo>
                  <a:lnTo>
                    <a:pt x="603" y="1244"/>
                  </a:lnTo>
                  <a:lnTo>
                    <a:pt x="545" y="1114"/>
                  </a:lnTo>
                  <a:lnTo>
                    <a:pt x="493" y="981"/>
                  </a:lnTo>
                  <a:lnTo>
                    <a:pt x="449" y="847"/>
                  </a:lnTo>
                  <a:lnTo>
                    <a:pt x="411" y="710"/>
                  </a:lnTo>
                  <a:lnTo>
                    <a:pt x="380" y="570"/>
                  </a:lnTo>
                  <a:lnTo>
                    <a:pt x="355" y="430"/>
                  </a:lnTo>
                  <a:lnTo>
                    <a:pt x="338" y="288"/>
                  </a:lnTo>
                  <a:lnTo>
                    <a:pt x="326" y="144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B58E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3612208" y="2537996"/>
              <a:ext cx="429570" cy="845283"/>
            </a:xfrm>
            <a:custGeom>
              <a:avLst/>
              <a:gdLst>
                <a:gd name="T0" fmla="*/ 948 w 1179"/>
                <a:gd name="T1" fmla="*/ 0 h 2291"/>
                <a:gd name="T2" fmla="*/ 839 w 1179"/>
                <a:gd name="T3" fmla="*/ 117 h 2291"/>
                <a:gd name="T4" fmla="*/ 733 w 1179"/>
                <a:gd name="T5" fmla="*/ 238 h 2291"/>
                <a:gd name="T6" fmla="*/ 635 w 1179"/>
                <a:gd name="T7" fmla="*/ 363 h 2291"/>
                <a:gd name="T8" fmla="*/ 545 w 1179"/>
                <a:gd name="T9" fmla="*/ 494 h 2291"/>
                <a:gd name="T10" fmla="*/ 461 w 1179"/>
                <a:gd name="T11" fmla="*/ 628 h 2291"/>
                <a:gd name="T12" fmla="*/ 382 w 1179"/>
                <a:gd name="T13" fmla="*/ 766 h 2291"/>
                <a:gd name="T14" fmla="*/ 311 w 1179"/>
                <a:gd name="T15" fmla="*/ 907 h 2291"/>
                <a:gd name="T16" fmla="*/ 247 w 1179"/>
                <a:gd name="T17" fmla="*/ 1051 h 2291"/>
                <a:gd name="T18" fmla="*/ 190 w 1179"/>
                <a:gd name="T19" fmla="*/ 1198 h 2291"/>
                <a:gd name="T20" fmla="*/ 140 w 1179"/>
                <a:gd name="T21" fmla="*/ 1348 h 2291"/>
                <a:gd name="T22" fmla="*/ 98 w 1179"/>
                <a:gd name="T23" fmla="*/ 1502 h 2291"/>
                <a:gd name="T24" fmla="*/ 63 w 1179"/>
                <a:gd name="T25" fmla="*/ 1655 h 2291"/>
                <a:gd name="T26" fmla="*/ 36 w 1179"/>
                <a:gd name="T27" fmla="*/ 1813 h 2291"/>
                <a:gd name="T28" fmla="*/ 25 w 1179"/>
                <a:gd name="T29" fmla="*/ 1892 h 2291"/>
                <a:gd name="T30" fmla="*/ 17 w 1179"/>
                <a:gd name="T31" fmla="*/ 1970 h 2291"/>
                <a:gd name="T32" fmla="*/ 9 w 1179"/>
                <a:gd name="T33" fmla="*/ 2049 h 2291"/>
                <a:gd name="T34" fmla="*/ 5 w 1179"/>
                <a:gd name="T35" fmla="*/ 2130 h 2291"/>
                <a:gd name="T36" fmla="*/ 2 w 1179"/>
                <a:gd name="T37" fmla="*/ 2210 h 2291"/>
                <a:gd name="T38" fmla="*/ 0 w 1179"/>
                <a:gd name="T39" fmla="*/ 2291 h 2291"/>
                <a:gd name="T40" fmla="*/ 324 w 1179"/>
                <a:gd name="T41" fmla="*/ 2291 h 2291"/>
                <a:gd name="T42" fmla="*/ 328 w 1179"/>
                <a:gd name="T43" fmla="*/ 2145 h 2291"/>
                <a:gd name="T44" fmla="*/ 338 w 1179"/>
                <a:gd name="T45" fmla="*/ 2003 h 2291"/>
                <a:gd name="T46" fmla="*/ 357 w 1179"/>
                <a:gd name="T47" fmla="*/ 1859 h 2291"/>
                <a:gd name="T48" fmla="*/ 380 w 1179"/>
                <a:gd name="T49" fmla="*/ 1719 h 2291"/>
                <a:gd name="T50" fmla="*/ 413 w 1179"/>
                <a:gd name="T51" fmla="*/ 1581 h 2291"/>
                <a:gd name="T52" fmla="*/ 451 w 1179"/>
                <a:gd name="T53" fmla="*/ 1442 h 2291"/>
                <a:gd name="T54" fmla="*/ 495 w 1179"/>
                <a:gd name="T55" fmla="*/ 1308 h 2291"/>
                <a:gd name="T56" fmla="*/ 547 w 1179"/>
                <a:gd name="T57" fmla="*/ 1175 h 2291"/>
                <a:gd name="T58" fmla="*/ 605 w 1179"/>
                <a:gd name="T59" fmla="*/ 1045 h 2291"/>
                <a:gd name="T60" fmla="*/ 668 w 1179"/>
                <a:gd name="T61" fmla="*/ 918 h 2291"/>
                <a:gd name="T62" fmla="*/ 737 w 1179"/>
                <a:gd name="T63" fmla="*/ 793 h 2291"/>
                <a:gd name="T64" fmla="*/ 814 w 1179"/>
                <a:gd name="T65" fmla="*/ 674 h 2291"/>
                <a:gd name="T66" fmla="*/ 896 w 1179"/>
                <a:gd name="T67" fmla="*/ 557 h 2291"/>
                <a:gd name="T68" fmla="*/ 985 w 1179"/>
                <a:gd name="T69" fmla="*/ 444 h 2291"/>
                <a:gd name="T70" fmla="*/ 1079 w 1179"/>
                <a:gd name="T71" fmla="*/ 334 h 2291"/>
                <a:gd name="T72" fmla="*/ 1179 w 1179"/>
                <a:gd name="T73" fmla="*/ 231 h 2291"/>
                <a:gd name="T74" fmla="*/ 948 w 1179"/>
                <a:gd name="T75" fmla="*/ 0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9" h="2291">
                  <a:moveTo>
                    <a:pt x="948" y="0"/>
                  </a:moveTo>
                  <a:lnTo>
                    <a:pt x="839" y="117"/>
                  </a:lnTo>
                  <a:lnTo>
                    <a:pt x="733" y="238"/>
                  </a:lnTo>
                  <a:lnTo>
                    <a:pt x="635" y="363"/>
                  </a:lnTo>
                  <a:lnTo>
                    <a:pt x="545" y="494"/>
                  </a:lnTo>
                  <a:lnTo>
                    <a:pt x="461" y="628"/>
                  </a:lnTo>
                  <a:lnTo>
                    <a:pt x="382" y="766"/>
                  </a:lnTo>
                  <a:lnTo>
                    <a:pt x="311" y="907"/>
                  </a:lnTo>
                  <a:lnTo>
                    <a:pt x="247" y="1051"/>
                  </a:lnTo>
                  <a:lnTo>
                    <a:pt x="190" y="1198"/>
                  </a:lnTo>
                  <a:lnTo>
                    <a:pt x="140" y="1348"/>
                  </a:lnTo>
                  <a:lnTo>
                    <a:pt x="98" y="1502"/>
                  </a:lnTo>
                  <a:lnTo>
                    <a:pt x="63" y="1655"/>
                  </a:lnTo>
                  <a:lnTo>
                    <a:pt x="36" y="1813"/>
                  </a:lnTo>
                  <a:lnTo>
                    <a:pt x="25" y="1892"/>
                  </a:lnTo>
                  <a:lnTo>
                    <a:pt x="17" y="1970"/>
                  </a:lnTo>
                  <a:lnTo>
                    <a:pt x="9" y="2049"/>
                  </a:lnTo>
                  <a:lnTo>
                    <a:pt x="5" y="2130"/>
                  </a:lnTo>
                  <a:lnTo>
                    <a:pt x="2" y="2210"/>
                  </a:lnTo>
                  <a:lnTo>
                    <a:pt x="0" y="2291"/>
                  </a:lnTo>
                  <a:lnTo>
                    <a:pt x="324" y="2291"/>
                  </a:lnTo>
                  <a:lnTo>
                    <a:pt x="328" y="2145"/>
                  </a:lnTo>
                  <a:lnTo>
                    <a:pt x="338" y="2003"/>
                  </a:lnTo>
                  <a:lnTo>
                    <a:pt x="357" y="1859"/>
                  </a:lnTo>
                  <a:lnTo>
                    <a:pt x="380" y="1719"/>
                  </a:lnTo>
                  <a:lnTo>
                    <a:pt x="413" y="1581"/>
                  </a:lnTo>
                  <a:lnTo>
                    <a:pt x="451" y="1442"/>
                  </a:lnTo>
                  <a:lnTo>
                    <a:pt x="495" y="1308"/>
                  </a:lnTo>
                  <a:lnTo>
                    <a:pt x="547" y="1175"/>
                  </a:lnTo>
                  <a:lnTo>
                    <a:pt x="605" y="1045"/>
                  </a:lnTo>
                  <a:lnTo>
                    <a:pt x="668" y="918"/>
                  </a:lnTo>
                  <a:lnTo>
                    <a:pt x="737" y="793"/>
                  </a:lnTo>
                  <a:lnTo>
                    <a:pt x="814" y="674"/>
                  </a:lnTo>
                  <a:lnTo>
                    <a:pt x="896" y="557"/>
                  </a:lnTo>
                  <a:lnTo>
                    <a:pt x="985" y="444"/>
                  </a:lnTo>
                  <a:lnTo>
                    <a:pt x="1079" y="334"/>
                  </a:lnTo>
                  <a:lnTo>
                    <a:pt x="1179" y="231"/>
                  </a:lnTo>
                  <a:lnTo>
                    <a:pt x="948" y="0"/>
                  </a:lnTo>
                  <a:close/>
                </a:path>
              </a:pathLst>
            </a:custGeom>
            <a:solidFill>
              <a:srgbClr val="3A4342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3957904" y="2188073"/>
              <a:ext cx="835074" cy="434822"/>
            </a:xfrm>
            <a:custGeom>
              <a:avLst/>
              <a:gdLst>
                <a:gd name="T0" fmla="*/ 2291 w 2291"/>
                <a:gd name="T1" fmla="*/ 0 h 1177"/>
                <a:gd name="T2" fmla="*/ 2210 w 2291"/>
                <a:gd name="T3" fmla="*/ 0 h 1177"/>
                <a:gd name="T4" fmla="*/ 2130 w 2291"/>
                <a:gd name="T5" fmla="*/ 3 h 1177"/>
                <a:gd name="T6" fmla="*/ 2049 w 2291"/>
                <a:gd name="T7" fmla="*/ 7 h 1177"/>
                <a:gd name="T8" fmla="*/ 1970 w 2291"/>
                <a:gd name="T9" fmla="*/ 15 h 1177"/>
                <a:gd name="T10" fmla="*/ 1892 w 2291"/>
                <a:gd name="T11" fmla="*/ 23 h 1177"/>
                <a:gd name="T12" fmla="*/ 1813 w 2291"/>
                <a:gd name="T13" fmla="*/ 34 h 1177"/>
                <a:gd name="T14" fmla="*/ 1655 w 2291"/>
                <a:gd name="T15" fmla="*/ 61 h 1177"/>
                <a:gd name="T16" fmla="*/ 1502 w 2291"/>
                <a:gd name="T17" fmla="*/ 96 h 1177"/>
                <a:gd name="T18" fmla="*/ 1348 w 2291"/>
                <a:gd name="T19" fmla="*/ 138 h 1177"/>
                <a:gd name="T20" fmla="*/ 1198 w 2291"/>
                <a:gd name="T21" fmla="*/ 188 h 1177"/>
                <a:gd name="T22" fmla="*/ 1051 w 2291"/>
                <a:gd name="T23" fmla="*/ 245 h 1177"/>
                <a:gd name="T24" fmla="*/ 907 w 2291"/>
                <a:gd name="T25" fmla="*/ 309 h 1177"/>
                <a:gd name="T26" fmla="*/ 766 w 2291"/>
                <a:gd name="T27" fmla="*/ 380 h 1177"/>
                <a:gd name="T28" fmla="*/ 628 w 2291"/>
                <a:gd name="T29" fmla="*/ 459 h 1177"/>
                <a:gd name="T30" fmla="*/ 494 w 2291"/>
                <a:gd name="T31" fmla="*/ 543 h 1177"/>
                <a:gd name="T32" fmla="*/ 363 w 2291"/>
                <a:gd name="T33" fmla="*/ 633 h 1177"/>
                <a:gd name="T34" fmla="*/ 238 w 2291"/>
                <a:gd name="T35" fmla="*/ 731 h 1177"/>
                <a:gd name="T36" fmla="*/ 117 w 2291"/>
                <a:gd name="T37" fmla="*/ 837 h 1177"/>
                <a:gd name="T38" fmla="*/ 0 w 2291"/>
                <a:gd name="T39" fmla="*/ 946 h 1177"/>
                <a:gd name="T40" fmla="*/ 231 w 2291"/>
                <a:gd name="T41" fmla="*/ 1177 h 1177"/>
                <a:gd name="T42" fmla="*/ 334 w 2291"/>
                <a:gd name="T43" fmla="*/ 1077 h 1177"/>
                <a:gd name="T44" fmla="*/ 444 w 2291"/>
                <a:gd name="T45" fmla="*/ 983 h 1177"/>
                <a:gd name="T46" fmla="*/ 557 w 2291"/>
                <a:gd name="T47" fmla="*/ 894 h 1177"/>
                <a:gd name="T48" fmla="*/ 674 w 2291"/>
                <a:gd name="T49" fmla="*/ 812 h 1177"/>
                <a:gd name="T50" fmla="*/ 795 w 2291"/>
                <a:gd name="T51" fmla="*/ 735 h 1177"/>
                <a:gd name="T52" fmla="*/ 918 w 2291"/>
                <a:gd name="T53" fmla="*/ 666 h 1177"/>
                <a:gd name="T54" fmla="*/ 1045 w 2291"/>
                <a:gd name="T55" fmla="*/ 603 h 1177"/>
                <a:gd name="T56" fmla="*/ 1175 w 2291"/>
                <a:gd name="T57" fmla="*/ 545 h 1177"/>
                <a:gd name="T58" fmla="*/ 1308 w 2291"/>
                <a:gd name="T59" fmla="*/ 493 h 1177"/>
                <a:gd name="T60" fmla="*/ 1442 w 2291"/>
                <a:gd name="T61" fmla="*/ 449 h 1177"/>
                <a:gd name="T62" fmla="*/ 1581 w 2291"/>
                <a:gd name="T63" fmla="*/ 411 h 1177"/>
                <a:gd name="T64" fmla="*/ 1719 w 2291"/>
                <a:gd name="T65" fmla="*/ 380 h 1177"/>
                <a:gd name="T66" fmla="*/ 1861 w 2291"/>
                <a:gd name="T67" fmla="*/ 355 h 1177"/>
                <a:gd name="T68" fmla="*/ 2003 w 2291"/>
                <a:gd name="T69" fmla="*/ 338 h 1177"/>
                <a:gd name="T70" fmla="*/ 2145 w 2291"/>
                <a:gd name="T71" fmla="*/ 326 h 1177"/>
                <a:gd name="T72" fmla="*/ 2291 w 2291"/>
                <a:gd name="T73" fmla="*/ 322 h 1177"/>
                <a:gd name="T74" fmla="*/ 2291 w 2291"/>
                <a:gd name="T75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91" h="1177">
                  <a:moveTo>
                    <a:pt x="2291" y="0"/>
                  </a:moveTo>
                  <a:lnTo>
                    <a:pt x="2210" y="0"/>
                  </a:lnTo>
                  <a:lnTo>
                    <a:pt x="2130" y="3"/>
                  </a:lnTo>
                  <a:lnTo>
                    <a:pt x="2049" y="7"/>
                  </a:lnTo>
                  <a:lnTo>
                    <a:pt x="1970" y="15"/>
                  </a:lnTo>
                  <a:lnTo>
                    <a:pt x="1892" y="23"/>
                  </a:lnTo>
                  <a:lnTo>
                    <a:pt x="1813" y="34"/>
                  </a:lnTo>
                  <a:lnTo>
                    <a:pt x="1655" y="61"/>
                  </a:lnTo>
                  <a:lnTo>
                    <a:pt x="1502" y="96"/>
                  </a:lnTo>
                  <a:lnTo>
                    <a:pt x="1348" y="138"/>
                  </a:lnTo>
                  <a:lnTo>
                    <a:pt x="1198" y="188"/>
                  </a:lnTo>
                  <a:lnTo>
                    <a:pt x="1051" y="245"/>
                  </a:lnTo>
                  <a:lnTo>
                    <a:pt x="907" y="309"/>
                  </a:lnTo>
                  <a:lnTo>
                    <a:pt x="766" y="380"/>
                  </a:lnTo>
                  <a:lnTo>
                    <a:pt x="628" y="459"/>
                  </a:lnTo>
                  <a:lnTo>
                    <a:pt x="494" y="543"/>
                  </a:lnTo>
                  <a:lnTo>
                    <a:pt x="363" y="633"/>
                  </a:lnTo>
                  <a:lnTo>
                    <a:pt x="238" y="731"/>
                  </a:lnTo>
                  <a:lnTo>
                    <a:pt x="117" y="837"/>
                  </a:lnTo>
                  <a:lnTo>
                    <a:pt x="0" y="946"/>
                  </a:lnTo>
                  <a:lnTo>
                    <a:pt x="231" y="1177"/>
                  </a:lnTo>
                  <a:lnTo>
                    <a:pt x="334" y="1077"/>
                  </a:lnTo>
                  <a:lnTo>
                    <a:pt x="444" y="983"/>
                  </a:lnTo>
                  <a:lnTo>
                    <a:pt x="557" y="894"/>
                  </a:lnTo>
                  <a:lnTo>
                    <a:pt x="674" y="812"/>
                  </a:lnTo>
                  <a:lnTo>
                    <a:pt x="795" y="735"/>
                  </a:lnTo>
                  <a:lnTo>
                    <a:pt x="918" y="666"/>
                  </a:lnTo>
                  <a:lnTo>
                    <a:pt x="1045" y="603"/>
                  </a:lnTo>
                  <a:lnTo>
                    <a:pt x="1175" y="545"/>
                  </a:lnTo>
                  <a:lnTo>
                    <a:pt x="1308" y="493"/>
                  </a:lnTo>
                  <a:lnTo>
                    <a:pt x="1442" y="449"/>
                  </a:lnTo>
                  <a:lnTo>
                    <a:pt x="1581" y="411"/>
                  </a:lnTo>
                  <a:lnTo>
                    <a:pt x="1719" y="380"/>
                  </a:lnTo>
                  <a:lnTo>
                    <a:pt x="1861" y="355"/>
                  </a:lnTo>
                  <a:lnTo>
                    <a:pt x="2003" y="338"/>
                  </a:lnTo>
                  <a:lnTo>
                    <a:pt x="2145" y="326"/>
                  </a:lnTo>
                  <a:lnTo>
                    <a:pt x="2291" y="322"/>
                  </a:lnTo>
                  <a:lnTo>
                    <a:pt x="2291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>
              <a:innerShdw blurRad="50800">
                <a:schemeClr val="tx1">
                  <a:lumMod val="75000"/>
                  <a:lumOff val="25000"/>
                </a:schemeClr>
              </a:inn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24935" y="431881"/>
            <a:ext cx="1676245" cy="1222852"/>
            <a:chOff x="3124935" y="431881"/>
            <a:chExt cx="1676245" cy="1222852"/>
          </a:xfrm>
        </p:grpSpPr>
        <p:sp>
          <p:nvSpPr>
            <p:cNvPr id="74" name="Rectangle 73"/>
            <p:cNvSpPr/>
            <p:nvPr/>
          </p:nvSpPr>
          <p:spPr>
            <a:xfrm rot="6852">
              <a:off x="3124935" y="916069"/>
              <a:ext cx="1676245" cy="73866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endParaRPr lang="en-US" sz="12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அமைப்பின் குறிக்கோள்களை வரையறுத்தல்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6852">
              <a:off x="4087821" y="431881"/>
              <a:ext cx="529116" cy="40450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01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995582" y="934106"/>
            <a:ext cx="1620893" cy="1013142"/>
            <a:chOff x="4995582" y="934106"/>
            <a:chExt cx="1620893" cy="1013142"/>
          </a:xfrm>
        </p:grpSpPr>
        <p:sp>
          <p:nvSpPr>
            <p:cNvPr id="76" name="Rectangle 75"/>
            <p:cNvSpPr/>
            <p:nvPr/>
          </p:nvSpPr>
          <p:spPr>
            <a:xfrm rot="2495918">
              <a:off x="4995582" y="1208584"/>
              <a:ext cx="1087971" cy="73866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endParaRPr lang="en-US" sz="12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ஒவ்வொரு பிரிவின் இலக்குகள்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2495918">
              <a:off x="6087359" y="934106"/>
              <a:ext cx="529116" cy="40450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02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332302" y="2089619"/>
            <a:ext cx="1388194" cy="1101272"/>
            <a:chOff x="6332302" y="2089619"/>
            <a:chExt cx="1388194" cy="1101272"/>
          </a:xfrm>
        </p:grpSpPr>
        <p:sp>
          <p:nvSpPr>
            <p:cNvPr id="78" name="Rectangle 77"/>
            <p:cNvSpPr/>
            <p:nvPr/>
          </p:nvSpPr>
          <p:spPr>
            <a:xfrm rot="5400000">
              <a:off x="6150998" y="2270923"/>
              <a:ext cx="1101272" cy="73866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முக்கிய முடிவு பகுதிகள்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5400000">
              <a:off x="7252893" y="2719323"/>
              <a:ext cx="535585" cy="3996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838468" y="3457112"/>
            <a:ext cx="1670328" cy="1805385"/>
            <a:chOff x="5838468" y="3457112"/>
            <a:chExt cx="1670328" cy="1805385"/>
          </a:xfrm>
        </p:grpSpPr>
        <p:sp>
          <p:nvSpPr>
            <p:cNvPr id="80" name="Rectangle 79"/>
            <p:cNvSpPr/>
            <p:nvPr/>
          </p:nvSpPr>
          <p:spPr>
            <a:xfrm rot="18900000">
              <a:off x="5838468" y="3457112"/>
              <a:ext cx="1670328" cy="129266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கீழ்நிலை ஊழியர்களின் குறிக்கோள்களை அல்லது இலக்குகளை நிர்ணயித்தல்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8900000">
              <a:off x="6823588" y="4857991"/>
              <a:ext cx="529116" cy="40450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76800" y="4713751"/>
            <a:ext cx="1447800" cy="1722522"/>
            <a:chOff x="4876800" y="4713751"/>
            <a:chExt cx="1447800" cy="1722522"/>
          </a:xfrm>
        </p:grpSpPr>
        <p:sp>
          <p:nvSpPr>
            <p:cNvPr id="82" name="Rectangle 81"/>
            <p:cNvSpPr/>
            <p:nvPr/>
          </p:nvSpPr>
          <p:spPr>
            <a:xfrm>
              <a:off x="4876800" y="4713751"/>
              <a:ext cx="1447800" cy="923330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குறிக்கோள்களுடன் வளங்களைப்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 </a:t>
              </a:r>
              <a:r>
                <a:rPr lang="ta-IN" sz="1200" b="1" dirty="0" smtClean="0">
                  <a:solidFill>
                    <a:schemeClr val="bg1"/>
                  </a:solidFill>
                </a:rPr>
                <a:t>ஒப்புநோக்குதல்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971433" y="6031767"/>
              <a:ext cx="529116" cy="40450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05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979783" y="4872406"/>
            <a:ext cx="1657728" cy="1079744"/>
            <a:chOff x="2979783" y="4872406"/>
            <a:chExt cx="1657728" cy="1079744"/>
          </a:xfrm>
        </p:grpSpPr>
        <p:sp>
          <p:nvSpPr>
            <p:cNvPr id="84" name="Rectangle 83"/>
            <p:cNvSpPr/>
            <p:nvPr/>
          </p:nvSpPr>
          <p:spPr>
            <a:xfrm rot="2212249">
              <a:off x="3318218" y="4872406"/>
              <a:ext cx="1319293" cy="923330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endParaRPr lang="en-US" sz="1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காலவாரியான மறுஆய்வுக் கூட்டம் கூட்டுதல்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 rot="2212249">
              <a:off x="2979783" y="5547644"/>
              <a:ext cx="529116" cy="40450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06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10596" y="3545059"/>
            <a:ext cx="1138681" cy="1362969"/>
            <a:chOff x="1810596" y="3545059"/>
            <a:chExt cx="1138681" cy="1362969"/>
          </a:xfrm>
        </p:grpSpPr>
        <p:sp>
          <p:nvSpPr>
            <p:cNvPr id="86" name="Rectangle 85"/>
            <p:cNvSpPr/>
            <p:nvPr/>
          </p:nvSpPr>
          <p:spPr>
            <a:xfrm rot="16200000">
              <a:off x="1990793" y="3949545"/>
              <a:ext cx="1362969" cy="55399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ta-IN" sz="1200" b="1" dirty="0" smtClean="0">
                  <a:solidFill>
                    <a:schemeClr val="bg1"/>
                  </a:solidFill>
                </a:rPr>
                <a:t>செ\யல்பாடு களை மதிப்பீடு செய்தல் 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1742614" y="3636738"/>
              <a:ext cx="535585" cy="3996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07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289872" y="1468400"/>
            <a:ext cx="875127" cy="1640116"/>
            <a:chOff x="2289872" y="1468400"/>
            <a:chExt cx="875127" cy="1640116"/>
          </a:xfrm>
        </p:grpSpPr>
        <p:sp>
          <p:nvSpPr>
            <p:cNvPr id="88" name="Rectangle 87"/>
            <p:cNvSpPr/>
            <p:nvPr/>
          </p:nvSpPr>
          <p:spPr>
            <a:xfrm rot="18812547">
              <a:off x="2245031" y="2188548"/>
              <a:ext cx="1101272" cy="738664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ta-IN" sz="1200" dirty="0" smtClean="0">
                  <a:solidFill>
                    <a:schemeClr val="bg1"/>
                  </a:solidFill>
                </a:rPr>
                <a:t>குறிக்கோள் களை மறுஆய்வு செய்தல் </a:t>
              </a:r>
              <a:r>
                <a:rPr lang="en-US" sz="1200" dirty="0" smtClean="0">
                  <a:solidFill>
                    <a:schemeClr val="bg1"/>
                  </a:solidFill>
                </a:rPr>
                <a:t>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rot="18812547">
              <a:off x="2221890" y="1536382"/>
              <a:ext cx="535585" cy="399621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a:rPr>
                <a:t>08</a:t>
              </a:r>
            </a:p>
          </p:txBody>
        </p:sp>
      </p:grpSp>
      <p:grpSp>
        <p:nvGrpSpPr>
          <p:cNvPr id="5" name="Group 89"/>
          <p:cNvGrpSpPr/>
          <p:nvPr/>
        </p:nvGrpSpPr>
        <p:grpSpPr>
          <a:xfrm>
            <a:off x="3810000" y="2971799"/>
            <a:ext cx="1981200" cy="1197182"/>
            <a:chOff x="3587951" y="2111023"/>
            <a:chExt cx="1981753" cy="1183059"/>
          </a:xfrm>
        </p:grpSpPr>
        <p:sp>
          <p:nvSpPr>
            <p:cNvPr id="91" name="Rectangle 90"/>
            <p:cNvSpPr/>
            <p:nvPr/>
          </p:nvSpPr>
          <p:spPr>
            <a:xfrm>
              <a:off x="3587951" y="2111023"/>
              <a:ext cx="1981753" cy="85160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ta-IN" sz="1400" b="1" dirty="0" smtClean="0">
                  <a:solidFill>
                    <a:srgbClr val="002060"/>
                  </a:solidFill>
                  <a:latin typeface="Aharoni" pitchFamily="2" charset="-79"/>
                </a:rPr>
                <a:t>குறியிலக்கு மேலாண்மையின் செயல்முறை (</a:t>
              </a:r>
              <a:r>
                <a:rPr lang="en-US" sz="1400" b="1" dirty="0" smtClean="0">
                  <a:solidFill>
                    <a:srgbClr val="002060"/>
                  </a:solidFill>
                  <a:latin typeface="Aharoni" pitchFamily="2" charset="-79"/>
                  <a:cs typeface="Aharoni" pitchFamily="2" charset="-79"/>
                </a:rPr>
                <a:t>Process of MBO)</a:t>
              </a:r>
              <a:endParaRPr lang="en-US" sz="14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grpSp>
          <p:nvGrpSpPr>
            <p:cNvPr id="6" name="Group 91"/>
            <p:cNvGrpSpPr/>
            <p:nvPr/>
          </p:nvGrpSpPr>
          <p:grpSpPr>
            <a:xfrm>
              <a:off x="4381500" y="3205607"/>
              <a:ext cx="381000" cy="88475"/>
              <a:chOff x="4381500" y="3205607"/>
              <a:chExt cx="381000" cy="88475"/>
            </a:xfrm>
          </p:grpSpPr>
          <p:sp>
            <p:nvSpPr>
              <p:cNvPr id="93" name="Oval 92"/>
              <p:cNvSpPr/>
              <p:nvPr/>
            </p:nvSpPr>
            <p:spPr bwMode="auto">
              <a:xfrm>
                <a:off x="4381500" y="3220420"/>
                <a:ext cx="73660" cy="73661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4483947" y="3220421"/>
                <a:ext cx="73660" cy="73661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4586394" y="3205608"/>
                <a:ext cx="73660" cy="73661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4688840" y="3205607"/>
                <a:ext cx="73660" cy="73661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74950" y="659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742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50" grpId="0" animBg="1"/>
      <p:bldP spid="49" grpId="0" animBg="1"/>
      <p:bldP spid="48" grpId="0" animBg="1"/>
      <p:bldP spid="47" grpId="0" animBg="1"/>
      <p:bldP spid="46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/>
          </a:bodyPr>
          <a:lstStyle/>
          <a:p>
            <a:r>
              <a:rPr lang="ta-IN" sz="2800" dirty="0" smtClean="0"/>
              <a:t>குறியிலக்கு மேலாண்மையின் </a:t>
            </a:r>
            <a:r>
              <a:rPr lang="ta-IN" sz="2800" b="1" dirty="0" smtClean="0"/>
              <a:t>நன்மைகள் (</a:t>
            </a:r>
            <a:r>
              <a:rPr lang="en-US" sz="2800" b="1" dirty="0" smtClean="0"/>
              <a:t>Advantages of MBO)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498080" cy="5334000"/>
          </a:xfrm>
        </p:spPr>
        <p:txBody>
          <a:bodyPr>
            <a:normAutofit fontScale="25000" lnSpcReduction="20000"/>
          </a:bodyPr>
          <a:lstStyle/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மேலாண்மையின்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கீழ், 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மேலாளர்கள்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மேலாண்மையின்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பல்வேறு மட்டங்களில் உள்ள குறிக்கோள்களை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அமைப்பதில் ஈடுபட்டுள்ளனர், இந்த செயல்திட்டம் அவர்களது கடின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உழைப்பை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உறுதி செய்து சாதனை படைக்கச் செய்கிறது.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மேலாண்மையின்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செயல்முறை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மேலாளர்களுக்கு, ஒட்டு மொத்த அமைப்பில் தங்களது பங்கைப்புரிந்து கொள்ள உதவுகிறது.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5500" b="1" dirty="0" smtClean="0">
                <a:solidFill>
                  <a:srgbClr val="0000CC"/>
                </a:solidFill>
              </a:rPr>
              <a:t>திட்டமிடலுக்கான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தேவையையும் மற்றும் திட்டமிடலுக்கான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பாராட்டுதலையும் மேலாளர்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அங்கீகரிக்கச் செய்கிறது.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பங்கேற்பு மேலாண்மைக்கு ஒரு அடித்தளத்தை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வழங்குகிறது. மேலும் கீழ்நிலை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ஊழியர்களையும் இலக்கினை அடைவதற்கு ஈடுபடச் செய்கிறது.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5500" b="1" dirty="0" smtClean="0">
                <a:solidFill>
                  <a:srgbClr val="0000CC"/>
                </a:solidFill>
              </a:rPr>
              <a:t>ஒரு துறை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மற்றொரு துறையின்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வேலையில் குறுக்கிடும் நோக்கில் ஈடுபடாது. வேறு வகையில் கூறுவதானால், ஒவ்வொரு துறையின்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குறிக்கோள்களும் ஒட்டுமொத்த அமைப்பின்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குறிக்கோள்களோடு ஒத்துப்போகும் வகையில் இருக்கவேண்டும். </a:t>
            </a:r>
          </a:p>
          <a:p>
            <a:pPr marL="344488" indent="-263525" algn="just">
              <a:lnSpc>
                <a:spcPct val="140000"/>
              </a:lnSpc>
              <a:buFont typeface="+mj-lt"/>
              <a:buAutoNum type="arabicPeriod"/>
            </a:pPr>
            <a:r>
              <a:rPr lang="ta-IN" sz="5500" b="1" dirty="0" smtClean="0">
                <a:solidFill>
                  <a:srgbClr val="0000CC"/>
                </a:solidFill>
              </a:rPr>
              <a:t>குறியிலக்கு மேலாண்மை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உதவியுடன்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செயல்திறன்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முறையாக</a:t>
            </a:r>
            <a:r>
              <a:rPr lang="en-US" sz="5500" b="1" dirty="0" smtClean="0">
                <a:solidFill>
                  <a:srgbClr val="0000CC"/>
                </a:solidFill>
              </a:rPr>
              <a:t> </a:t>
            </a:r>
            <a:r>
              <a:rPr lang="ta-IN" sz="5500" b="1" dirty="0" smtClean="0">
                <a:solidFill>
                  <a:srgbClr val="0000CC"/>
                </a:solidFill>
              </a:rPr>
              <a:t>மதிப்பீடு செய்யப்படுகிறது.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6042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sz="1200" b="1" dirty="0" smtClean="0">
                <a:solidFill>
                  <a:srgbClr val="002060"/>
                </a:solidFill>
              </a:rPr>
              <a:t>K. வடிவேல், M.Com., B.Ed.,  </a:t>
            </a:r>
            <a:r>
              <a:rPr lang="en-US" sz="1400" b="1" dirty="0" smtClean="0">
                <a:solidFill>
                  <a:srgbClr val="002060"/>
                </a:solidFill>
              </a:rPr>
              <a:t>GBHSS, </a:t>
            </a:r>
            <a:r>
              <a:rPr lang="ta-IN" sz="1200" b="1" dirty="0" smtClean="0">
                <a:solidFill>
                  <a:srgbClr val="002060"/>
                </a:solidFill>
              </a:rPr>
              <a:t>மணலூர்பேட்டை, கள்ளக்குறிச்சி</a:t>
            </a:r>
            <a:r>
              <a:rPr lang="en-US" sz="1200" b="1" dirty="0" smtClean="0">
                <a:solidFill>
                  <a:srgbClr val="002060"/>
                </a:solidFill>
              </a:rPr>
              <a:t>. </a:t>
            </a:r>
            <a:r>
              <a:rPr lang="en-US" sz="1400" b="1" dirty="0" smtClean="0">
                <a:solidFill>
                  <a:srgbClr val="002060"/>
                </a:solidFill>
              </a:rPr>
              <a:t>Cell : 7305059383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556</TotalTime>
  <Words>1646</Words>
  <Application>Microsoft Office PowerPoint</Application>
  <PresentationFormat>On-screen Show (4:3)</PresentationFormat>
  <Paragraphs>186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Solstice</vt:lpstr>
      <vt:lpstr>வணிகவியல்</vt:lpstr>
      <vt:lpstr>அலகு 1  மேலாண்மைச் செயல்முறைகள் (MANAGEMENT PROCESS)</vt:lpstr>
      <vt:lpstr>குறியிலக்கு மேலாண்மை (Management By Objectives – MBO)</vt:lpstr>
      <vt:lpstr>வரைவிலக்கணம் </vt:lpstr>
      <vt:lpstr>குறியிலக்கு மேலாண்மையின் குறிக்கோள்கள் (Objectives of MBO)</vt:lpstr>
      <vt:lpstr>குறியிலக்கு மேலாண்மையின் இயல்புகள் (Features of MBO)</vt:lpstr>
      <vt:lpstr>குறியிலக்கு மேலாண்மையின் இயல்புகள் (Features of MBO)</vt:lpstr>
      <vt:lpstr>PowerPoint Presentation</vt:lpstr>
      <vt:lpstr>குறியிலக்கு மேலாண்மையின் நன்மைகள் (Advantages of MBO)</vt:lpstr>
      <vt:lpstr>குறியிலக்கு மேலாண்மையின் நன்மைகள் (Advantages of MBO)</vt:lpstr>
      <vt:lpstr>குறியிலக்கு மேலாண்மையின் குறைபாடுகள் (Disadvantages of MBO)</vt:lpstr>
      <vt:lpstr>விதிவிலக்கு மேலாண்மை (Management By Exception – MBE)</vt:lpstr>
      <vt:lpstr>விதிவிலக்கு மேலாண்மையின் செயல்முறை (Process of MBE) </vt:lpstr>
      <vt:lpstr>விதிவிலக்கு மேலாண்மையின் நன்மைகள் </vt:lpstr>
      <vt:lpstr>விதிவிலக்கு மேலாண்மையின் குறைபாடுகள்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Retry show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வணிகவியல்</dc:title>
  <dc:creator>VADIVELK</dc:creator>
  <cp:lastModifiedBy>user</cp:lastModifiedBy>
  <cp:revision>78</cp:revision>
  <dcterms:created xsi:type="dcterms:W3CDTF">2023-03-15T14:10:21Z</dcterms:created>
  <dcterms:modified xsi:type="dcterms:W3CDTF">2023-09-18T06:58:21Z</dcterms:modified>
  <cp:contentStatus/>
</cp:coreProperties>
</file>