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handoutMasterIdLst>
    <p:handoutMasterId r:id="rId115"/>
  </p:handoutMasterIdLst>
  <p:sldIdLst>
    <p:sldId id="257" r:id="rId2"/>
    <p:sldId id="258" r:id="rId3"/>
    <p:sldId id="259" r:id="rId4"/>
    <p:sldId id="261" r:id="rId5"/>
    <p:sldId id="260" r:id="rId6"/>
    <p:sldId id="367" r:id="rId7"/>
    <p:sldId id="262" r:id="rId8"/>
    <p:sldId id="263" r:id="rId9"/>
    <p:sldId id="264" r:id="rId10"/>
    <p:sldId id="265" r:id="rId11"/>
    <p:sldId id="266" r:id="rId12"/>
    <p:sldId id="368" r:id="rId13"/>
    <p:sldId id="268" r:id="rId14"/>
    <p:sldId id="267" r:id="rId15"/>
    <p:sldId id="269" r:id="rId16"/>
    <p:sldId id="270" r:id="rId17"/>
    <p:sldId id="369"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2" r:id="rId38"/>
    <p:sldId id="293" r:id="rId39"/>
    <p:sldId id="294" r:id="rId40"/>
    <p:sldId id="295" r:id="rId41"/>
    <p:sldId id="296" r:id="rId42"/>
    <p:sldId id="290" r:id="rId43"/>
    <p:sldId id="291" r:id="rId44"/>
    <p:sldId id="370" r:id="rId45"/>
    <p:sldId id="297" r:id="rId46"/>
    <p:sldId id="298" r:id="rId47"/>
    <p:sldId id="299" r:id="rId48"/>
    <p:sldId id="300" r:id="rId49"/>
    <p:sldId id="301" r:id="rId50"/>
    <p:sldId id="302" r:id="rId51"/>
    <p:sldId id="303" r:id="rId52"/>
    <p:sldId id="304" r:id="rId53"/>
    <p:sldId id="305" r:id="rId54"/>
    <p:sldId id="307" r:id="rId55"/>
    <p:sldId id="308" r:id="rId56"/>
    <p:sldId id="309" r:id="rId57"/>
    <p:sldId id="310" r:id="rId58"/>
    <p:sldId id="311" r:id="rId59"/>
    <p:sldId id="312" r:id="rId60"/>
    <p:sldId id="313" r:id="rId61"/>
    <p:sldId id="314" r:id="rId62"/>
    <p:sldId id="316" r:id="rId63"/>
    <p:sldId id="315" r:id="rId64"/>
    <p:sldId id="306" r:id="rId65"/>
    <p:sldId id="317" r:id="rId66"/>
    <p:sldId id="326" r:id="rId67"/>
    <p:sldId id="318" r:id="rId68"/>
    <p:sldId id="320" r:id="rId69"/>
    <p:sldId id="327" r:id="rId70"/>
    <p:sldId id="323" r:id="rId71"/>
    <p:sldId id="324" r:id="rId72"/>
    <p:sldId id="328" r:id="rId73"/>
    <p:sldId id="325" r:id="rId74"/>
    <p:sldId id="319" r:id="rId75"/>
    <p:sldId id="330" r:id="rId76"/>
    <p:sldId id="334" r:id="rId77"/>
    <p:sldId id="329" r:id="rId78"/>
    <p:sldId id="331" r:id="rId79"/>
    <p:sldId id="335" r:id="rId80"/>
    <p:sldId id="332" r:id="rId81"/>
    <p:sldId id="333" r:id="rId82"/>
    <p:sldId id="336" r:id="rId83"/>
    <p:sldId id="337" r:id="rId84"/>
    <p:sldId id="338" r:id="rId85"/>
    <p:sldId id="346" r:id="rId86"/>
    <p:sldId id="339" r:id="rId87"/>
    <p:sldId id="340" r:id="rId88"/>
    <p:sldId id="341" r:id="rId89"/>
    <p:sldId id="342" r:id="rId90"/>
    <p:sldId id="343" r:id="rId91"/>
    <p:sldId id="344" r:id="rId92"/>
    <p:sldId id="345"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62827" autoAdjust="0"/>
  </p:normalViewPr>
  <p:slideViewPr>
    <p:cSldViewPr snapToGrid="0">
      <p:cViewPr varScale="1">
        <p:scale>
          <a:sx n="89" d="100"/>
          <a:sy n="89" d="100"/>
        </p:scale>
        <p:origin x="204" y="96"/>
      </p:cViewPr>
      <p:guideLst>
        <p:guide orient="horz" pos="2160"/>
        <p:guide pos="3840"/>
      </p:guideLst>
    </p:cSldViewPr>
  </p:slideViewPr>
  <p:outlineViewPr>
    <p:cViewPr>
      <p:scale>
        <a:sx n="33" d="100"/>
        <a:sy n="33" d="100"/>
      </p:scale>
      <p:origin x="0" y="11070"/>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8DC57A8-AE18-4654-B6AF-04B3577165BE}" type="slidenum">
              <a:rPr lang="en-US" smtClean="0"/>
              <a:t>12</a:t>
            </a:fld>
            <a:endParaRPr lang="en-US"/>
          </a:p>
        </p:txBody>
      </p:sp>
    </p:spTree>
    <p:extLst>
      <p:ext uri="{BB962C8B-B14F-4D97-AF65-F5344CB8AC3E}">
        <p14:creationId xmlns:p14="http://schemas.microsoft.com/office/powerpoint/2010/main" val="223401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8DC57A8-AE18-4654-B6AF-04B3577165BE}" type="slidenum">
              <a:rPr lang="en-US" smtClean="0"/>
              <a:t>108</a:t>
            </a:fld>
            <a:endParaRPr lang="en-US"/>
          </a:p>
        </p:txBody>
      </p:sp>
    </p:spTree>
    <p:extLst>
      <p:ext uri="{BB962C8B-B14F-4D97-AF65-F5344CB8AC3E}">
        <p14:creationId xmlns:p14="http://schemas.microsoft.com/office/powerpoint/2010/main" val="2458531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US"/>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US"/>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77390" y="179070"/>
            <a:ext cx="10002907" cy="4524315"/>
          </a:xfrm>
          <a:prstGeom prst="rect">
            <a:avLst/>
          </a:prstGeom>
        </p:spPr>
        <p:txBody>
          <a:bodyPr wrap="square">
            <a:spAutoFit/>
          </a:bodyPr>
          <a:lstStyle/>
          <a:p>
            <a:pPr algn="ctr"/>
            <a:r>
              <a:rPr lang="en-US" sz="9600" b="1" spc="300" dirty="0">
                <a:solidFill>
                  <a:srgbClr val="FF0000"/>
                </a:solidFill>
                <a:effectLst>
                  <a:outerShdw blurRad="38100" dist="38100" dir="2700000" algn="tl">
                    <a:srgbClr val="000000">
                      <a:alpha val="43137"/>
                    </a:srgbClr>
                  </a:outerShdw>
                </a:effectLst>
                <a:latin typeface="Bubbleboy" pitchFamily="2" charset="0"/>
                <a:cs typeface="Angsana New" pitchFamily="18" charset="-34"/>
              </a:rPr>
              <a:t>CHAPTER 13 </a:t>
            </a:r>
          </a:p>
          <a:p>
            <a:pPr algn="ctr"/>
            <a:r>
              <a:rPr lang="en-US" sz="9600" b="1" spc="300" dirty="0">
                <a:solidFill>
                  <a:srgbClr val="002060"/>
                </a:solidFill>
                <a:effectLst>
                  <a:outerShdw blurRad="38100" dist="38100" dir="2700000" algn="tl">
                    <a:srgbClr val="000000">
                      <a:alpha val="43137"/>
                    </a:srgbClr>
                  </a:outerShdw>
                </a:effectLst>
                <a:latin typeface="Bubbleboy" pitchFamily="2" charset="0"/>
                <a:cs typeface="Angsana New" pitchFamily="18" charset="-34"/>
              </a:rPr>
              <a:t>Python and </a:t>
            </a:r>
            <a:r>
              <a:rPr lang="en-US" sz="9600" b="1" spc="300" dirty="0" err="1">
                <a:solidFill>
                  <a:srgbClr val="002060"/>
                </a:solidFill>
                <a:effectLst>
                  <a:outerShdw blurRad="38100" dist="38100" dir="2700000" algn="tl">
                    <a:srgbClr val="000000">
                      <a:alpha val="43137"/>
                    </a:srgbClr>
                  </a:outerShdw>
                </a:effectLst>
                <a:latin typeface="Bubbleboy" pitchFamily="2" charset="0"/>
                <a:cs typeface="Angsana New" pitchFamily="18" charset="-34"/>
              </a:rPr>
              <a:t>csv</a:t>
            </a:r>
            <a:r>
              <a:rPr lang="en-US" sz="9600" b="1" spc="300" dirty="0">
                <a:solidFill>
                  <a:srgbClr val="002060"/>
                </a:solidFill>
                <a:effectLst>
                  <a:outerShdw blurRad="38100" dist="38100" dir="2700000" algn="tl">
                    <a:srgbClr val="000000">
                      <a:alpha val="43137"/>
                    </a:srgbClr>
                  </a:outerShdw>
                </a:effectLst>
                <a:latin typeface="Bubbleboy" pitchFamily="2" charset="0"/>
                <a:cs typeface="Angsana New" pitchFamily="18" charset="-34"/>
              </a:rPr>
              <a:t> files </a:t>
            </a:r>
          </a:p>
        </p:txBody>
      </p:sp>
      <p:sp>
        <p:nvSpPr>
          <p:cNvPr id="3" name="Rectangle 2">
            <a:extLst>
              <a:ext uri="{FF2B5EF4-FFF2-40B4-BE49-F238E27FC236}">
                <a16:creationId xmlns:a16="http://schemas.microsoft.com/office/drawing/2014/main" id="{545F821D-3585-463D-ACE7-77B9353557D6}"/>
              </a:ext>
            </a:extLst>
          </p:cNvPr>
          <p:cNvSpPr/>
          <p:nvPr/>
        </p:nvSpPr>
        <p:spPr>
          <a:xfrm>
            <a:off x="1755025" y="5755600"/>
            <a:ext cx="685315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www.Padasalai.Net</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446"/>
            <a:ext cx="12192000" cy="6555641"/>
          </a:xfrm>
          <a:prstGeom prst="rect">
            <a:avLst/>
          </a:prstGeom>
        </p:spPr>
        <p:txBody>
          <a:bodyPr wrap="square">
            <a:spAutoFit/>
          </a:bodyPr>
          <a:lstStyle/>
          <a:p>
            <a:pPr algn="just"/>
            <a:r>
              <a:rPr lang="en-US" sz="6000" b="1" dirty="0">
                <a:solidFill>
                  <a:srgbClr val="002060"/>
                </a:solidFill>
                <a:latin typeface="Times New Roman" pitchFamily="18" charset="0"/>
                <a:cs typeface="Times New Roman" pitchFamily="18" charset="0"/>
              </a:rPr>
              <a:t>To create a CSV file in Notepad, First open a new file using</a:t>
            </a:r>
          </a:p>
          <a:p>
            <a:pPr algn="ctr"/>
            <a:r>
              <a:rPr lang="en-US" sz="60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File →New or ctrl +N. </a:t>
            </a:r>
          </a:p>
          <a:p>
            <a:pPr algn="just"/>
            <a:r>
              <a:rPr lang="en-US" sz="6000" b="1" dirty="0">
                <a:solidFill>
                  <a:srgbClr val="002060"/>
                </a:solidFill>
                <a:latin typeface="Times New Roman" pitchFamily="18" charset="0"/>
                <a:cs typeface="Times New Roman" pitchFamily="18" charset="0"/>
              </a:rPr>
              <a:t>Then enter the data you want the file to contain, separating each value with a comma and each row with a new line</a:t>
            </a:r>
            <a:r>
              <a:rPr lang="en-US" sz="6000" dirty="0"/>
              <a:t>. </a:t>
            </a:r>
          </a:p>
        </p:txBody>
      </p:sp>
    </p:spTree>
    <p:extLst>
      <p:ext uri="{BB962C8B-B14F-4D97-AF65-F5344CB8AC3E}">
        <p14:creationId xmlns:p14="http://schemas.microsoft.com/office/powerpoint/2010/main" val="118052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9634"/>
            <a:ext cx="12192000" cy="3046988"/>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CSV File With A Line Terminator </a:t>
            </a:r>
          </a:p>
        </p:txBody>
      </p:sp>
    </p:spTree>
    <p:extLst>
      <p:ext uri="{BB962C8B-B14F-4D97-AF65-F5344CB8AC3E}">
        <p14:creationId xmlns:p14="http://schemas.microsoft.com/office/powerpoint/2010/main" val="259768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60"/>
            <a:ext cx="12192000" cy="3108543"/>
          </a:xfrm>
          <a:prstGeom prst="rect">
            <a:avLst/>
          </a:prstGeom>
        </p:spPr>
        <p:txBody>
          <a:bodyPr wrap="square">
            <a:spAutoFit/>
          </a:bodyPr>
          <a:lstStyle/>
          <a:p>
            <a:r>
              <a:rPr lang="en-US" sz="2800" b="1" dirty="0">
                <a:solidFill>
                  <a:srgbClr val="002060"/>
                </a:solidFill>
                <a:latin typeface="Times New Roman" pitchFamily="18" charset="0"/>
                <a:cs typeface="Times New Roman" pitchFamily="18" charset="0"/>
              </a:rPr>
              <a:t>import </a:t>
            </a:r>
            <a:r>
              <a:rPr lang="en-US" sz="2800" b="1" dirty="0" err="1">
                <a:solidFill>
                  <a:srgbClr val="002060"/>
                </a:solidFill>
                <a:latin typeface="Times New Roman" pitchFamily="18" charset="0"/>
                <a:cs typeface="Times New Roman" pitchFamily="18" charset="0"/>
              </a:rPr>
              <a:t>csv</a:t>
            </a:r>
            <a:endParaRPr lang="en-US" sz="2800" b="1" dirty="0">
              <a:solidFill>
                <a:srgbClr val="002060"/>
              </a:solidFill>
              <a:latin typeface="Times New Roman" pitchFamily="18" charset="0"/>
              <a:cs typeface="Times New Roman" pitchFamily="18" charset="0"/>
            </a:endParaRPr>
          </a:p>
          <a:p>
            <a:r>
              <a:rPr lang="en-US" sz="2800" b="1" dirty="0">
                <a:solidFill>
                  <a:srgbClr val="002060"/>
                </a:solidFill>
                <a:latin typeface="Times New Roman" pitchFamily="18" charset="0"/>
                <a:cs typeface="Times New Roman" pitchFamily="18" charset="0"/>
              </a:rPr>
              <a:t>Data = [['Fruit', 'Quantity'], ['Apple', '5'], ['Banana', '7'], ['Mango', '8']]</a:t>
            </a:r>
          </a:p>
          <a:p>
            <a:r>
              <a:rPr lang="en-US" sz="2800" b="1" dirty="0" err="1">
                <a:solidFill>
                  <a:srgbClr val="002060"/>
                </a:solidFill>
                <a:latin typeface="Times New Roman" pitchFamily="18" charset="0"/>
                <a:cs typeface="Times New Roman" pitchFamily="18" charset="0"/>
              </a:rPr>
              <a:t>csv.register_dialect</a:t>
            </a:r>
            <a:r>
              <a:rPr lang="en-US" sz="2800" b="1" dirty="0">
                <a:solidFill>
                  <a:srgbClr val="002060"/>
                </a:solidFill>
                <a:latin typeface="Times New Roman" pitchFamily="18" charset="0"/>
                <a:cs typeface="Times New Roman" pitchFamily="18" charset="0"/>
              </a:rPr>
              <a:t>('</a:t>
            </a:r>
            <a:r>
              <a:rPr lang="en-US" sz="2800" b="1" dirty="0" err="1">
                <a:solidFill>
                  <a:srgbClr val="002060"/>
                </a:solidFill>
                <a:latin typeface="Times New Roman" pitchFamily="18" charset="0"/>
                <a:cs typeface="Times New Roman" pitchFamily="18" charset="0"/>
              </a:rPr>
              <a:t>myDialect</a:t>
            </a:r>
            <a:r>
              <a:rPr lang="en-US" sz="2800" b="1" dirty="0">
                <a:solidFill>
                  <a:srgbClr val="002060"/>
                </a:solidFill>
                <a:latin typeface="Times New Roman" pitchFamily="18" charset="0"/>
                <a:cs typeface="Times New Roman" pitchFamily="18" charset="0"/>
              </a:rPr>
              <a:t>', delimiter = '|', </a:t>
            </a:r>
            <a:r>
              <a:rPr lang="en-US" sz="2800" b="1" dirty="0" err="1">
                <a:solidFill>
                  <a:srgbClr val="002060"/>
                </a:solidFill>
                <a:latin typeface="Times New Roman" pitchFamily="18" charset="0"/>
                <a:cs typeface="Times New Roman" pitchFamily="18" charset="0"/>
              </a:rPr>
              <a:t>lineterminator</a:t>
            </a:r>
            <a:r>
              <a:rPr lang="en-US" sz="2800" b="1" dirty="0">
                <a:solidFill>
                  <a:srgbClr val="002060"/>
                </a:solidFill>
                <a:latin typeface="Times New Roman" pitchFamily="18" charset="0"/>
                <a:cs typeface="Times New Roman" pitchFamily="18" charset="0"/>
              </a:rPr>
              <a:t> = '\n')</a:t>
            </a:r>
          </a:p>
          <a:p>
            <a:r>
              <a:rPr lang="en-US" sz="2800" b="1" dirty="0">
                <a:solidFill>
                  <a:srgbClr val="002060"/>
                </a:solidFill>
                <a:latin typeface="Times New Roman" pitchFamily="18" charset="0"/>
                <a:cs typeface="Times New Roman" pitchFamily="18" charset="0"/>
              </a:rPr>
              <a:t>with open('c:\\Python27\\python\\lineterminator.csv', 'w') as f:</a:t>
            </a:r>
          </a:p>
          <a:p>
            <a:r>
              <a:rPr lang="en-US" sz="2800" b="1" dirty="0">
                <a:solidFill>
                  <a:srgbClr val="002060"/>
                </a:solidFill>
                <a:latin typeface="Times New Roman" pitchFamily="18" charset="0"/>
                <a:cs typeface="Times New Roman" pitchFamily="18" charset="0"/>
              </a:rPr>
              <a:t>    writer = </a:t>
            </a:r>
            <a:r>
              <a:rPr lang="en-US" sz="2800" b="1" dirty="0" err="1">
                <a:solidFill>
                  <a:srgbClr val="002060"/>
                </a:solidFill>
                <a:latin typeface="Times New Roman" pitchFamily="18" charset="0"/>
                <a:cs typeface="Times New Roman" pitchFamily="18" charset="0"/>
              </a:rPr>
              <a:t>csv.writer</a:t>
            </a:r>
            <a:r>
              <a:rPr lang="en-US" sz="2800" b="1" dirty="0">
                <a:solidFill>
                  <a:srgbClr val="002060"/>
                </a:solidFill>
                <a:latin typeface="Times New Roman" pitchFamily="18" charset="0"/>
                <a:cs typeface="Times New Roman" pitchFamily="18" charset="0"/>
              </a:rPr>
              <a:t>(f, dialect='</a:t>
            </a:r>
            <a:r>
              <a:rPr lang="en-US" sz="2800" b="1" dirty="0" err="1">
                <a:solidFill>
                  <a:srgbClr val="002060"/>
                </a:solidFill>
                <a:latin typeface="Times New Roman" pitchFamily="18" charset="0"/>
                <a:cs typeface="Times New Roman" pitchFamily="18" charset="0"/>
              </a:rPr>
              <a:t>myDialect</a:t>
            </a:r>
            <a:r>
              <a:rPr lang="en-US" sz="2800" b="1" dirty="0">
                <a:solidFill>
                  <a:srgbClr val="002060"/>
                </a:solidFill>
                <a:latin typeface="Times New Roman" pitchFamily="18" charset="0"/>
                <a:cs typeface="Times New Roman" pitchFamily="18" charset="0"/>
              </a:rPr>
              <a:t>')</a:t>
            </a:r>
          </a:p>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writer.writerows</a:t>
            </a:r>
            <a:r>
              <a:rPr lang="en-US" sz="2800" b="1" dirty="0">
                <a:solidFill>
                  <a:srgbClr val="002060"/>
                </a:solidFill>
                <a:latin typeface="Times New Roman" pitchFamily="18" charset="0"/>
                <a:cs typeface="Times New Roman" pitchFamily="18" charset="0"/>
              </a:rPr>
              <a:t>(Data)</a:t>
            </a:r>
          </a:p>
          <a:p>
            <a:r>
              <a:rPr lang="en-US" sz="2800" b="1" dirty="0" err="1">
                <a:solidFill>
                  <a:srgbClr val="002060"/>
                </a:solidFill>
                <a:latin typeface="Times New Roman" pitchFamily="18" charset="0"/>
                <a:cs typeface="Times New Roman" pitchFamily="18" charset="0"/>
              </a:rPr>
              <a:t>f.close</a:t>
            </a:r>
            <a:r>
              <a:rPr lang="en-US" sz="2800" b="1" dirty="0">
                <a:solidFill>
                  <a:srgbClr val="002060"/>
                </a:solidFill>
                <a:latin typeface="Times New Roman" pitchFamily="18" charset="0"/>
                <a:cs typeface="Times New Roman" pitchFamily="18" charset="0"/>
              </a:rPr>
              <a:t>()</a:t>
            </a:r>
          </a:p>
        </p:txBody>
      </p:sp>
      <p:sp>
        <p:nvSpPr>
          <p:cNvPr id="3" name="Rectangle 2"/>
          <p:cNvSpPr/>
          <p:nvPr/>
        </p:nvSpPr>
        <p:spPr>
          <a:xfrm>
            <a:off x="7493000" y="3473251"/>
            <a:ext cx="4699000" cy="3416320"/>
          </a:xfrm>
          <a:prstGeom prst="rect">
            <a:avLst/>
          </a:prstGeom>
        </p:spPr>
        <p:txBody>
          <a:bodyPr wrap="square">
            <a:spAutoFit/>
          </a:bodyPr>
          <a:lstStyle/>
          <a:p>
            <a:r>
              <a:rPr lang="en-US" sz="5400" b="1" dirty="0" err="1">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Fruit|Quantity</a:t>
            </a:r>
            <a:endParaRPr lang="en-US" sz="5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endParaRPr>
          </a:p>
          <a:p>
            <a:r>
              <a:rPr lang="en-US" sz="5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Apple|5</a:t>
            </a:r>
          </a:p>
          <a:p>
            <a:r>
              <a:rPr lang="en-US" sz="5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Banana|7</a:t>
            </a:r>
          </a:p>
          <a:p>
            <a:r>
              <a:rPr lang="en-US" sz="5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Mango|</a:t>
            </a:r>
          </a:p>
        </p:txBody>
      </p:sp>
      <p:sp>
        <p:nvSpPr>
          <p:cNvPr id="4" name="Rectangle 3"/>
          <p:cNvSpPr/>
          <p:nvPr/>
        </p:nvSpPr>
        <p:spPr>
          <a:xfrm>
            <a:off x="889798" y="5136066"/>
            <a:ext cx="3009901" cy="830997"/>
          </a:xfrm>
          <a:prstGeom prst="rect">
            <a:avLst/>
          </a:prstGeom>
        </p:spPr>
        <p:txBody>
          <a:bodyPr wrap="square">
            <a:spAutoFit/>
          </a:bodyPr>
          <a:lstStyle/>
          <a:p>
            <a:r>
              <a:rPr lang="en-US" sz="4800" b="1" dirty="0">
                <a:solidFill>
                  <a:srgbClr val="FF0000"/>
                </a:solidFill>
                <a:latin typeface="Times New Roman" pitchFamily="18" charset="0"/>
                <a:cs typeface="Times New Roman" pitchFamily="18" charset="0"/>
              </a:rPr>
              <a:t>OUTPUT</a:t>
            </a:r>
            <a:endParaRPr lang="en-US" sz="4800" b="1" dirty="0"/>
          </a:p>
        </p:txBody>
      </p:sp>
    </p:spTree>
    <p:extLst>
      <p:ext uri="{BB962C8B-B14F-4D97-AF65-F5344CB8AC3E}">
        <p14:creationId xmlns:p14="http://schemas.microsoft.com/office/powerpoint/2010/main" val="259768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74234"/>
            <a:ext cx="12192000" cy="3046988"/>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CSV File with quote characters </a:t>
            </a:r>
          </a:p>
        </p:txBody>
      </p:sp>
    </p:spTree>
    <p:extLst>
      <p:ext uri="{BB962C8B-B14F-4D97-AF65-F5344CB8AC3E}">
        <p14:creationId xmlns:p14="http://schemas.microsoft.com/office/powerpoint/2010/main" val="259768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5"/>
            <a:ext cx="12192000" cy="4708981"/>
          </a:xfrm>
          <a:prstGeom prst="rect">
            <a:avLst/>
          </a:prstGeom>
        </p:spPr>
        <p:txBody>
          <a:bodyPr wrap="square">
            <a:spAutoFit/>
          </a:bodyPr>
          <a:lstStyle/>
          <a:p>
            <a:pPr algn="just"/>
            <a:r>
              <a:rPr lang="en-US" sz="6000" b="1" dirty="0">
                <a:solidFill>
                  <a:srgbClr val="002060"/>
                </a:solidFill>
                <a:latin typeface="Times New Roman" pitchFamily="18" charset="0"/>
                <a:cs typeface="Times New Roman" pitchFamily="18" charset="0"/>
              </a:rPr>
              <a:t>You can write the CSV file with custom quote characters, by registering new dialects using </a:t>
            </a:r>
            <a:r>
              <a:rPr lang="en-US" sz="6000" b="1" dirty="0" err="1">
                <a:solidFill>
                  <a:srgbClr val="FF0000"/>
                </a:solidFill>
                <a:latin typeface="Times New Roman" pitchFamily="18" charset="0"/>
                <a:cs typeface="Times New Roman" pitchFamily="18" charset="0"/>
              </a:rPr>
              <a:t>csv.register_dialect</a:t>
            </a:r>
            <a:r>
              <a:rPr lang="en-US" sz="6000" b="1" dirty="0">
                <a:solidFill>
                  <a:srgbClr val="FF0000"/>
                </a:solidFill>
                <a:latin typeface="Times New Roman" pitchFamily="18" charset="0"/>
                <a:cs typeface="Times New Roman" pitchFamily="18" charset="0"/>
              </a:rPr>
              <a:t>() </a:t>
            </a:r>
            <a:r>
              <a:rPr lang="en-US" sz="6000" b="1" dirty="0">
                <a:solidFill>
                  <a:srgbClr val="002060"/>
                </a:solidFill>
                <a:latin typeface="Times New Roman" pitchFamily="18" charset="0"/>
                <a:cs typeface="Times New Roman" pitchFamily="18" charset="0"/>
              </a:rPr>
              <a:t>class of </a:t>
            </a:r>
            <a:r>
              <a:rPr lang="en-US" sz="6000" b="1" dirty="0" err="1">
                <a:solidFill>
                  <a:srgbClr val="002060"/>
                </a:solidFill>
                <a:latin typeface="Times New Roman" pitchFamily="18" charset="0"/>
                <a:cs typeface="Times New Roman" pitchFamily="18" charset="0"/>
              </a:rPr>
              <a:t>csv</a:t>
            </a:r>
            <a:r>
              <a:rPr lang="en-US" sz="6000" b="1" dirty="0">
                <a:solidFill>
                  <a:srgbClr val="002060"/>
                </a:solidFill>
                <a:latin typeface="Times New Roman" pitchFamily="18" charset="0"/>
                <a:cs typeface="Times New Roman" pitchFamily="18" charset="0"/>
              </a:rPr>
              <a:t> module.</a:t>
            </a:r>
          </a:p>
        </p:txBody>
      </p:sp>
    </p:spTree>
    <p:extLst>
      <p:ext uri="{BB962C8B-B14F-4D97-AF65-F5344CB8AC3E}">
        <p14:creationId xmlns:p14="http://schemas.microsoft.com/office/powerpoint/2010/main" val="259768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970318"/>
          </a:xfrm>
          <a:prstGeom prst="rect">
            <a:avLst/>
          </a:prstGeom>
        </p:spPr>
        <p:txBody>
          <a:bodyPr wrap="square">
            <a:spAutoFit/>
          </a:bodyPr>
          <a:lstStyle/>
          <a:p>
            <a:r>
              <a:rPr lang="en-US" sz="2800" b="1" dirty="0">
                <a:solidFill>
                  <a:srgbClr val="002060"/>
                </a:solidFill>
                <a:latin typeface="Times New Roman" pitchFamily="18" charset="0"/>
                <a:cs typeface="Times New Roman" pitchFamily="18" charset="0"/>
              </a:rPr>
              <a:t>import </a:t>
            </a:r>
            <a:r>
              <a:rPr lang="en-US" sz="2800" b="1" dirty="0" err="1">
                <a:solidFill>
                  <a:srgbClr val="002060"/>
                </a:solidFill>
                <a:latin typeface="Times New Roman" pitchFamily="18" charset="0"/>
                <a:cs typeface="Times New Roman" pitchFamily="18" charset="0"/>
              </a:rPr>
              <a:t>csv</a:t>
            </a:r>
            <a:endParaRPr lang="en-US" sz="2800" b="1" dirty="0">
              <a:solidFill>
                <a:srgbClr val="002060"/>
              </a:solidFill>
              <a:latin typeface="Times New Roman" pitchFamily="18" charset="0"/>
              <a:cs typeface="Times New Roman" pitchFamily="18" charset="0"/>
            </a:endParaRPr>
          </a:p>
          <a:p>
            <a:r>
              <a:rPr lang="en-US" sz="2800" b="1" dirty="0" err="1">
                <a:solidFill>
                  <a:srgbClr val="002060"/>
                </a:solidFill>
                <a:latin typeface="Times New Roman" pitchFamily="18" charset="0"/>
                <a:cs typeface="Times New Roman" pitchFamily="18" charset="0"/>
              </a:rPr>
              <a:t>csvData</a:t>
            </a:r>
            <a:r>
              <a:rPr lang="en-US" sz="2800" b="1" dirty="0">
                <a:solidFill>
                  <a:srgbClr val="002060"/>
                </a:solidFill>
                <a:latin typeface="Times New Roman" pitchFamily="18" charset="0"/>
                <a:cs typeface="Times New Roman" pitchFamily="18" charset="0"/>
              </a:rPr>
              <a:t> = [['</a:t>
            </a:r>
            <a:r>
              <a:rPr lang="en-US" sz="2800" b="1" dirty="0" err="1">
                <a:solidFill>
                  <a:srgbClr val="002060"/>
                </a:solidFill>
                <a:latin typeface="Times New Roman" pitchFamily="18" charset="0"/>
                <a:cs typeface="Times New Roman" pitchFamily="18" charset="0"/>
              </a:rPr>
              <a:t>SNO','Items</a:t>
            </a:r>
            <a:r>
              <a:rPr lang="en-US" sz="2800" b="1" dirty="0">
                <a:solidFill>
                  <a:srgbClr val="002060"/>
                </a:solidFill>
                <a:latin typeface="Times New Roman" pitchFamily="18" charset="0"/>
                <a:cs typeface="Times New Roman" pitchFamily="18" charset="0"/>
              </a:rPr>
              <a:t>'], ['1','Pen'], ['2','Book'], ['3','Pencil']]</a:t>
            </a:r>
          </a:p>
          <a:p>
            <a:r>
              <a:rPr lang="en-US" sz="2800" b="1" dirty="0" err="1">
                <a:solidFill>
                  <a:srgbClr val="002060"/>
                </a:solidFill>
                <a:latin typeface="Times New Roman" pitchFamily="18" charset="0"/>
                <a:cs typeface="Times New Roman" pitchFamily="18" charset="0"/>
              </a:rPr>
              <a:t>csv.register_dialect</a:t>
            </a:r>
            <a:r>
              <a:rPr lang="en-US" sz="2800" b="1" dirty="0">
                <a:solidFill>
                  <a:srgbClr val="002060"/>
                </a:solidFill>
                <a:latin typeface="Times New Roman" pitchFamily="18" charset="0"/>
                <a:cs typeface="Times New Roman" pitchFamily="18" charset="0"/>
              </a:rPr>
              <a:t>('</a:t>
            </a:r>
            <a:r>
              <a:rPr lang="en-US" sz="2800" b="1" dirty="0" err="1">
                <a:solidFill>
                  <a:srgbClr val="002060"/>
                </a:solidFill>
                <a:latin typeface="Times New Roman" pitchFamily="18" charset="0"/>
                <a:cs typeface="Times New Roman" pitchFamily="18" charset="0"/>
              </a:rPr>
              <a:t>myDialect</a:t>
            </a:r>
            <a:r>
              <a:rPr lang="en-US" sz="2800" b="1" dirty="0">
                <a:solidFill>
                  <a:srgbClr val="002060"/>
                </a:solidFill>
                <a:latin typeface="Times New Roman" pitchFamily="18" charset="0"/>
                <a:cs typeface="Times New Roman" pitchFamily="18" charset="0"/>
              </a:rPr>
              <a:t>',delimiter = '|',</a:t>
            </a:r>
            <a:r>
              <a:rPr lang="en-US" sz="2800" b="1" dirty="0" err="1">
                <a:solidFill>
                  <a:srgbClr val="002060"/>
                </a:solidFill>
                <a:latin typeface="Times New Roman" pitchFamily="18" charset="0"/>
                <a:cs typeface="Times New Roman" pitchFamily="18" charset="0"/>
              </a:rPr>
              <a:t>quotechar</a:t>
            </a:r>
            <a:r>
              <a:rPr lang="en-US" sz="2800" b="1" dirty="0">
                <a:solidFill>
                  <a:srgbClr val="002060"/>
                </a:solidFill>
                <a:latin typeface="Times New Roman" pitchFamily="18" charset="0"/>
                <a:cs typeface="Times New Roman" pitchFamily="18" charset="0"/>
              </a:rPr>
              <a:t> = "'" ,quoting=</a:t>
            </a:r>
            <a:r>
              <a:rPr lang="en-US" sz="2800" b="1" dirty="0" err="1">
                <a:solidFill>
                  <a:srgbClr val="002060"/>
                </a:solidFill>
                <a:latin typeface="Times New Roman" pitchFamily="18" charset="0"/>
                <a:cs typeface="Times New Roman" pitchFamily="18" charset="0"/>
              </a:rPr>
              <a:t>csv.QUOTE_ALL</a:t>
            </a:r>
            <a:r>
              <a:rPr lang="en-US" sz="2800" b="1" dirty="0">
                <a:solidFill>
                  <a:srgbClr val="002060"/>
                </a:solidFill>
                <a:latin typeface="Times New Roman" pitchFamily="18" charset="0"/>
                <a:cs typeface="Times New Roman" pitchFamily="18" charset="0"/>
              </a:rPr>
              <a:t>)</a:t>
            </a:r>
          </a:p>
          <a:p>
            <a:r>
              <a:rPr lang="en-US" sz="2800" b="1" dirty="0">
                <a:solidFill>
                  <a:srgbClr val="002060"/>
                </a:solidFill>
                <a:latin typeface="Times New Roman" pitchFamily="18" charset="0"/>
                <a:cs typeface="Times New Roman" pitchFamily="18" charset="0"/>
              </a:rPr>
              <a:t>with open('c:\\Python27\\python\\quotecharacters.csv', 'w') as </a:t>
            </a:r>
            <a:r>
              <a:rPr lang="en-US" sz="2800" b="1" dirty="0" err="1">
                <a:solidFill>
                  <a:srgbClr val="002060"/>
                </a:solidFill>
                <a:latin typeface="Times New Roman" pitchFamily="18" charset="0"/>
                <a:cs typeface="Times New Roman" pitchFamily="18" charset="0"/>
              </a:rPr>
              <a:t>csvFile</a:t>
            </a:r>
            <a:r>
              <a:rPr lang="en-US" sz="2800" b="1" dirty="0">
                <a:solidFill>
                  <a:srgbClr val="002060"/>
                </a:solidFill>
                <a:latin typeface="Times New Roman" pitchFamily="18" charset="0"/>
                <a:cs typeface="Times New Roman" pitchFamily="18" charset="0"/>
              </a:rPr>
              <a:t>:</a:t>
            </a:r>
          </a:p>
          <a:p>
            <a:r>
              <a:rPr lang="en-US" sz="2800" b="1" dirty="0">
                <a:solidFill>
                  <a:srgbClr val="002060"/>
                </a:solidFill>
                <a:latin typeface="Times New Roman" pitchFamily="18" charset="0"/>
                <a:cs typeface="Times New Roman" pitchFamily="18" charset="0"/>
              </a:rPr>
              <a:t>    writer = </a:t>
            </a:r>
            <a:r>
              <a:rPr lang="en-US" sz="2800" b="1" dirty="0" err="1">
                <a:solidFill>
                  <a:srgbClr val="002060"/>
                </a:solidFill>
                <a:latin typeface="Times New Roman" pitchFamily="18" charset="0"/>
                <a:cs typeface="Times New Roman" pitchFamily="18" charset="0"/>
              </a:rPr>
              <a:t>csv.writer</a:t>
            </a:r>
            <a:r>
              <a:rPr lang="en-US" sz="2800" b="1" dirty="0">
                <a:solidFill>
                  <a:srgbClr val="002060"/>
                </a:solidFill>
                <a:latin typeface="Times New Roman" pitchFamily="18" charset="0"/>
                <a:cs typeface="Times New Roman" pitchFamily="18" charset="0"/>
              </a:rPr>
              <a:t>(</a:t>
            </a:r>
            <a:r>
              <a:rPr lang="en-US" sz="2800" b="1" dirty="0" err="1">
                <a:solidFill>
                  <a:srgbClr val="002060"/>
                </a:solidFill>
                <a:latin typeface="Times New Roman" pitchFamily="18" charset="0"/>
                <a:cs typeface="Times New Roman" pitchFamily="18" charset="0"/>
              </a:rPr>
              <a:t>csvFile</a:t>
            </a:r>
            <a:r>
              <a:rPr lang="en-US" sz="2800" b="1" dirty="0">
                <a:solidFill>
                  <a:srgbClr val="002060"/>
                </a:solidFill>
                <a:latin typeface="Times New Roman" pitchFamily="18" charset="0"/>
                <a:cs typeface="Times New Roman" pitchFamily="18" charset="0"/>
              </a:rPr>
              <a:t>, dialect='</a:t>
            </a:r>
            <a:r>
              <a:rPr lang="en-US" sz="2800" b="1" dirty="0" err="1">
                <a:solidFill>
                  <a:srgbClr val="002060"/>
                </a:solidFill>
                <a:latin typeface="Times New Roman" pitchFamily="18" charset="0"/>
                <a:cs typeface="Times New Roman" pitchFamily="18" charset="0"/>
              </a:rPr>
              <a:t>myDialect</a:t>
            </a:r>
            <a:r>
              <a:rPr lang="en-US" sz="2800" b="1" dirty="0">
                <a:solidFill>
                  <a:srgbClr val="002060"/>
                </a:solidFill>
                <a:latin typeface="Times New Roman" pitchFamily="18" charset="0"/>
                <a:cs typeface="Times New Roman" pitchFamily="18" charset="0"/>
              </a:rPr>
              <a:t>')</a:t>
            </a:r>
          </a:p>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writer.writerows</a:t>
            </a:r>
            <a:r>
              <a:rPr lang="en-US" sz="2800" b="1" dirty="0">
                <a:solidFill>
                  <a:srgbClr val="002060"/>
                </a:solidFill>
                <a:latin typeface="Times New Roman" pitchFamily="18" charset="0"/>
                <a:cs typeface="Times New Roman" pitchFamily="18" charset="0"/>
              </a:rPr>
              <a:t>(</a:t>
            </a:r>
            <a:r>
              <a:rPr lang="en-US" sz="2800" b="1" dirty="0" err="1">
                <a:solidFill>
                  <a:srgbClr val="002060"/>
                </a:solidFill>
                <a:latin typeface="Times New Roman" pitchFamily="18" charset="0"/>
                <a:cs typeface="Times New Roman" pitchFamily="18" charset="0"/>
              </a:rPr>
              <a:t>csvData</a:t>
            </a:r>
            <a:r>
              <a:rPr lang="en-US" sz="2800" b="1" dirty="0">
                <a:solidFill>
                  <a:srgbClr val="002060"/>
                </a:solidFill>
                <a:latin typeface="Times New Roman" pitchFamily="18" charset="0"/>
                <a:cs typeface="Times New Roman" pitchFamily="18" charset="0"/>
              </a:rPr>
              <a:t>)</a:t>
            </a:r>
          </a:p>
          <a:p>
            <a:r>
              <a:rPr lang="en-US" sz="2800" b="1" dirty="0">
                <a:solidFill>
                  <a:srgbClr val="002060"/>
                </a:solidFill>
                <a:latin typeface="Times New Roman" pitchFamily="18" charset="0"/>
                <a:cs typeface="Times New Roman" pitchFamily="18" charset="0"/>
              </a:rPr>
              <a:t>print('writing completed')</a:t>
            </a:r>
          </a:p>
          <a:p>
            <a:r>
              <a:rPr lang="en-US" sz="2800" b="1" dirty="0" err="1">
                <a:solidFill>
                  <a:srgbClr val="002060"/>
                </a:solidFill>
                <a:latin typeface="Times New Roman" pitchFamily="18" charset="0"/>
                <a:cs typeface="Times New Roman" pitchFamily="18" charset="0"/>
              </a:rPr>
              <a:t>csvFile.close</a:t>
            </a:r>
            <a:r>
              <a:rPr lang="en-US" sz="2800" b="1" dirty="0">
                <a:solidFill>
                  <a:srgbClr val="002060"/>
                </a:solidFill>
                <a:latin typeface="Times New Roman" pitchFamily="18" charset="0"/>
                <a:cs typeface="Times New Roman" pitchFamily="18" charset="0"/>
              </a:rPr>
              <a:t>()</a:t>
            </a:r>
            <a:endParaRPr lang="en-US" sz="5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endParaRPr>
          </a:p>
        </p:txBody>
      </p:sp>
      <p:sp>
        <p:nvSpPr>
          <p:cNvPr id="3" name="Rectangle 2"/>
          <p:cNvSpPr/>
          <p:nvPr/>
        </p:nvSpPr>
        <p:spPr>
          <a:xfrm>
            <a:off x="7975600" y="4122371"/>
            <a:ext cx="4216400" cy="2800767"/>
          </a:xfrm>
          <a:prstGeom prst="rect">
            <a:avLst/>
          </a:prstGeom>
        </p:spPr>
        <p:txBody>
          <a:bodyPr wrap="square">
            <a:spAutoFit/>
          </a:bodyPr>
          <a:lstStyle/>
          <a:p>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a:t>
            </a:r>
            <a:r>
              <a:rPr lang="en-US" sz="4400" b="1" dirty="0" err="1">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SNO'|'Items</a:t>
            </a:r>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a:t>
            </a:r>
            <a:endParaRPr lang="en-US" sz="80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endParaRPr>
          </a:p>
          <a:p>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'1'|'Pen'</a:t>
            </a:r>
          </a:p>
          <a:p>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'2'|'Book'</a:t>
            </a:r>
          </a:p>
          <a:p>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'3'|'Pencil'</a:t>
            </a:r>
          </a:p>
        </p:txBody>
      </p:sp>
      <p:sp>
        <p:nvSpPr>
          <p:cNvPr id="4" name="Rectangle 3"/>
          <p:cNvSpPr/>
          <p:nvPr/>
        </p:nvSpPr>
        <p:spPr>
          <a:xfrm>
            <a:off x="889797" y="5136066"/>
            <a:ext cx="3009901" cy="830997"/>
          </a:xfrm>
          <a:prstGeom prst="rect">
            <a:avLst/>
          </a:prstGeom>
        </p:spPr>
        <p:txBody>
          <a:bodyPr wrap="square">
            <a:spAutoFit/>
          </a:bodyPr>
          <a:lstStyle/>
          <a:p>
            <a:r>
              <a:rPr lang="en-US" sz="4800" b="1" dirty="0">
                <a:solidFill>
                  <a:srgbClr val="FF0000"/>
                </a:solidFill>
                <a:latin typeface="Times New Roman" pitchFamily="18" charset="0"/>
                <a:cs typeface="Times New Roman" pitchFamily="18" charset="0"/>
              </a:rPr>
              <a:t>OUTPUT</a:t>
            </a:r>
            <a:endParaRPr lang="en-US" sz="4800" b="1" dirty="0"/>
          </a:p>
        </p:txBody>
      </p:sp>
    </p:spTree>
    <p:extLst>
      <p:ext uri="{BB962C8B-B14F-4D97-AF65-F5344CB8AC3E}">
        <p14:creationId xmlns:p14="http://schemas.microsoft.com/office/powerpoint/2010/main" val="259768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7734"/>
            <a:ext cx="12192000" cy="3046988"/>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Writing CSV File Into A Dictionary </a:t>
            </a:r>
          </a:p>
        </p:txBody>
      </p:sp>
    </p:spTree>
    <p:extLst>
      <p:ext uri="{BB962C8B-B14F-4D97-AF65-F5344CB8AC3E}">
        <p14:creationId xmlns:p14="http://schemas.microsoft.com/office/powerpoint/2010/main" val="40977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32092"/>
          </a:xfrm>
          <a:prstGeom prst="rect">
            <a:avLst/>
          </a:prstGeom>
        </p:spPr>
        <p:txBody>
          <a:bodyPr wrap="square">
            <a:spAutoFit/>
          </a:bodyPr>
          <a:lstStyle/>
          <a:p>
            <a:r>
              <a:rPr lang="en-US" sz="2800" b="1" dirty="0">
                <a:solidFill>
                  <a:srgbClr val="002060"/>
                </a:solidFill>
                <a:latin typeface="Times New Roman" pitchFamily="18" charset="0"/>
                <a:cs typeface="Times New Roman" pitchFamily="18" charset="0"/>
              </a:rPr>
              <a:t>import </a:t>
            </a:r>
            <a:r>
              <a:rPr lang="en-US" sz="2800" b="1" dirty="0" err="1">
                <a:solidFill>
                  <a:srgbClr val="002060"/>
                </a:solidFill>
                <a:latin typeface="Times New Roman" pitchFamily="18" charset="0"/>
                <a:cs typeface="Times New Roman" pitchFamily="18" charset="0"/>
              </a:rPr>
              <a:t>csv</a:t>
            </a:r>
            <a:endParaRPr lang="en-US" sz="2800" b="1" dirty="0">
              <a:solidFill>
                <a:srgbClr val="002060"/>
              </a:solidFill>
              <a:latin typeface="Times New Roman" pitchFamily="18" charset="0"/>
              <a:cs typeface="Times New Roman" pitchFamily="18" charset="0"/>
            </a:endParaRPr>
          </a:p>
          <a:p>
            <a:r>
              <a:rPr lang="en-US" sz="2800" b="1" dirty="0">
                <a:solidFill>
                  <a:srgbClr val="002060"/>
                </a:solidFill>
                <a:latin typeface="Times New Roman" pitchFamily="18" charset="0"/>
                <a:cs typeface="Times New Roman" pitchFamily="18" charset="0"/>
              </a:rPr>
              <a:t>data = [{'MOUNTAIN' : 'Everest', 'HEIGHT': '8848'},</a:t>
            </a:r>
          </a:p>
          <a:p>
            <a:r>
              <a:rPr lang="en-US" sz="2800" b="1" dirty="0">
                <a:solidFill>
                  <a:srgbClr val="002060"/>
                </a:solidFill>
                <a:latin typeface="Times New Roman" pitchFamily="18" charset="0"/>
                <a:cs typeface="Times New Roman" pitchFamily="18" charset="0"/>
              </a:rPr>
              <a:t>{'MOUNTAIN' : '</a:t>
            </a:r>
            <a:r>
              <a:rPr lang="en-US" sz="2800" b="1" dirty="0" err="1">
                <a:solidFill>
                  <a:srgbClr val="002060"/>
                </a:solidFill>
                <a:latin typeface="Times New Roman" pitchFamily="18" charset="0"/>
                <a:cs typeface="Times New Roman" pitchFamily="18" charset="0"/>
              </a:rPr>
              <a:t>Anamudi</a:t>
            </a:r>
            <a:r>
              <a:rPr lang="en-US" sz="2800" b="1" dirty="0">
                <a:solidFill>
                  <a:srgbClr val="002060"/>
                </a:solidFill>
                <a:latin typeface="Times New Roman" pitchFamily="18" charset="0"/>
                <a:cs typeface="Times New Roman" pitchFamily="18" charset="0"/>
              </a:rPr>
              <a:t> ', 'HEIGHT': '2695'},</a:t>
            </a:r>
          </a:p>
          <a:p>
            <a:r>
              <a:rPr lang="en-US" sz="2800" b="1" dirty="0">
                <a:solidFill>
                  <a:srgbClr val="002060"/>
                </a:solidFill>
                <a:latin typeface="Times New Roman" pitchFamily="18" charset="0"/>
                <a:cs typeface="Times New Roman" pitchFamily="18" charset="0"/>
              </a:rPr>
              <a:t>{'MOUNTAIN' : 'Kanchenjunga', 'HEIGHT': '8586'}]</a:t>
            </a:r>
          </a:p>
          <a:p>
            <a:r>
              <a:rPr lang="en-US" sz="2800" b="1" dirty="0">
                <a:solidFill>
                  <a:srgbClr val="002060"/>
                </a:solidFill>
                <a:latin typeface="Times New Roman" pitchFamily="18" charset="0"/>
                <a:cs typeface="Times New Roman" pitchFamily="18" charset="0"/>
              </a:rPr>
              <a:t>with open('c:\\Python27\\python\\dictcsv.csv', 'w') as CF:</a:t>
            </a:r>
          </a:p>
          <a:p>
            <a:r>
              <a:rPr lang="en-US" sz="2800" b="1" dirty="0">
                <a:solidFill>
                  <a:srgbClr val="002060"/>
                </a:solidFill>
                <a:latin typeface="Times New Roman" pitchFamily="18" charset="0"/>
                <a:cs typeface="Times New Roman" pitchFamily="18" charset="0"/>
              </a:rPr>
              <a:t>    fields = ['MOUNTAIN', 'HEIGHT']</a:t>
            </a:r>
          </a:p>
          <a:p>
            <a:r>
              <a:rPr lang="en-US" sz="2800" b="1" dirty="0">
                <a:solidFill>
                  <a:srgbClr val="002060"/>
                </a:solidFill>
                <a:latin typeface="Times New Roman" pitchFamily="18" charset="0"/>
                <a:cs typeface="Times New Roman" pitchFamily="18" charset="0"/>
              </a:rPr>
              <a:t>    w = </a:t>
            </a:r>
            <a:r>
              <a:rPr lang="en-US" sz="2800" b="1" dirty="0" err="1">
                <a:solidFill>
                  <a:srgbClr val="002060"/>
                </a:solidFill>
                <a:latin typeface="Times New Roman" pitchFamily="18" charset="0"/>
                <a:cs typeface="Times New Roman" pitchFamily="18" charset="0"/>
              </a:rPr>
              <a:t>csv.DictWriter</a:t>
            </a:r>
            <a:r>
              <a:rPr lang="en-US" sz="2800" b="1" dirty="0">
                <a:solidFill>
                  <a:srgbClr val="002060"/>
                </a:solidFill>
                <a:latin typeface="Times New Roman" pitchFamily="18" charset="0"/>
                <a:cs typeface="Times New Roman" pitchFamily="18" charset="0"/>
              </a:rPr>
              <a:t>(CF, fieldnames=fields)</a:t>
            </a:r>
          </a:p>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w.writeheader</a:t>
            </a:r>
            <a:r>
              <a:rPr lang="en-US" sz="2800" b="1" dirty="0">
                <a:solidFill>
                  <a:srgbClr val="002060"/>
                </a:solidFill>
                <a:latin typeface="Times New Roman" pitchFamily="18" charset="0"/>
                <a:cs typeface="Times New Roman" pitchFamily="18" charset="0"/>
              </a:rPr>
              <a:t>()</a:t>
            </a:r>
          </a:p>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w.writerows</a:t>
            </a:r>
            <a:r>
              <a:rPr lang="en-US" sz="2800" b="1" dirty="0">
                <a:solidFill>
                  <a:srgbClr val="002060"/>
                </a:solidFill>
                <a:latin typeface="Times New Roman" pitchFamily="18" charset="0"/>
                <a:cs typeface="Times New Roman" pitchFamily="18" charset="0"/>
              </a:rPr>
              <a:t>(data)</a:t>
            </a:r>
          </a:p>
          <a:p>
            <a:r>
              <a:rPr lang="en-US" sz="2800" b="1" dirty="0">
                <a:solidFill>
                  <a:srgbClr val="002060"/>
                </a:solidFill>
                <a:latin typeface="Times New Roman" pitchFamily="18" charset="0"/>
                <a:cs typeface="Times New Roman" pitchFamily="18" charset="0"/>
              </a:rPr>
              <a:t>print('writing completed')</a:t>
            </a:r>
          </a:p>
          <a:p>
            <a:r>
              <a:rPr lang="en-US" sz="2800" b="1" dirty="0" err="1">
                <a:solidFill>
                  <a:srgbClr val="002060"/>
                </a:solidFill>
                <a:latin typeface="Times New Roman" pitchFamily="18" charset="0"/>
                <a:cs typeface="Times New Roman" pitchFamily="18" charset="0"/>
              </a:rPr>
              <a:t>CF.close</a:t>
            </a:r>
            <a:r>
              <a:rPr lang="en-US" sz="2800" b="1" dirty="0">
                <a:solidFill>
                  <a:srgbClr val="002060"/>
                </a:solidFill>
                <a:latin typeface="Times New Roman" pitchFamily="18" charset="0"/>
                <a:cs typeface="Times New Roman" pitchFamily="18" charset="0"/>
              </a:rPr>
              <a:t>()</a:t>
            </a:r>
          </a:p>
        </p:txBody>
      </p:sp>
      <p:sp>
        <p:nvSpPr>
          <p:cNvPr id="3" name="Rectangle 2"/>
          <p:cNvSpPr/>
          <p:nvPr/>
        </p:nvSpPr>
        <p:spPr>
          <a:xfrm>
            <a:off x="6096000" y="3758743"/>
            <a:ext cx="5549900" cy="3077766"/>
          </a:xfrm>
          <a:prstGeom prst="rect">
            <a:avLst/>
          </a:prstGeom>
        </p:spPr>
        <p:txBody>
          <a:bodyPr wrap="square">
            <a:spAutoFit/>
          </a:bodyPr>
          <a:lstStyle/>
          <a:p>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MOUNTAIN,HEIGHT</a:t>
            </a:r>
          </a:p>
          <a:p>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Everest,8848</a:t>
            </a:r>
          </a:p>
          <a:p>
            <a:r>
              <a:rPr lang="en-US" sz="4400" b="1" dirty="0" err="1">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Anamudi</a:t>
            </a:r>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 ,2695</a:t>
            </a:r>
          </a:p>
          <a:p>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Kanchenjunga,8586</a:t>
            </a:r>
          </a:p>
          <a:p>
            <a:endParaRPr lang="en-US" dirty="0"/>
          </a:p>
        </p:txBody>
      </p:sp>
      <p:sp>
        <p:nvSpPr>
          <p:cNvPr id="4" name="Rectangle 3"/>
          <p:cNvSpPr/>
          <p:nvPr/>
        </p:nvSpPr>
        <p:spPr>
          <a:xfrm>
            <a:off x="889797" y="5136066"/>
            <a:ext cx="3009901" cy="830997"/>
          </a:xfrm>
          <a:prstGeom prst="rect">
            <a:avLst/>
          </a:prstGeom>
        </p:spPr>
        <p:txBody>
          <a:bodyPr wrap="square">
            <a:spAutoFit/>
          </a:bodyPr>
          <a:lstStyle/>
          <a:p>
            <a:r>
              <a:rPr lang="en-US" sz="4800" b="1" dirty="0">
                <a:solidFill>
                  <a:srgbClr val="FF0000"/>
                </a:solidFill>
                <a:latin typeface="Times New Roman" pitchFamily="18" charset="0"/>
                <a:cs typeface="Times New Roman" pitchFamily="18" charset="0"/>
              </a:rPr>
              <a:t>OUTPUT</a:t>
            </a:r>
            <a:endParaRPr lang="en-US" sz="4800" b="1" dirty="0"/>
          </a:p>
        </p:txBody>
      </p:sp>
    </p:spTree>
    <p:extLst>
      <p:ext uri="{BB962C8B-B14F-4D97-AF65-F5344CB8AC3E}">
        <p14:creationId xmlns:p14="http://schemas.microsoft.com/office/powerpoint/2010/main" val="40977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1735"/>
            <a:ext cx="12192000" cy="4524315"/>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Writing Dictionary Into CSV File With Custom Dialects</a:t>
            </a:r>
          </a:p>
        </p:txBody>
      </p:sp>
    </p:spTree>
    <p:extLst>
      <p:ext uri="{BB962C8B-B14F-4D97-AF65-F5344CB8AC3E}">
        <p14:creationId xmlns:p14="http://schemas.microsoft.com/office/powerpoint/2010/main" val="40977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970318"/>
          </a:xfrm>
          <a:prstGeom prst="rect">
            <a:avLst/>
          </a:prstGeom>
        </p:spPr>
        <p:txBody>
          <a:bodyPr wrap="square">
            <a:spAutoFit/>
          </a:bodyPr>
          <a:lstStyle/>
          <a:p>
            <a:r>
              <a:rPr lang="en-US" sz="2800" b="1" dirty="0">
                <a:solidFill>
                  <a:srgbClr val="002060"/>
                </a:solidFill>
                <a:latin typeface="Times New Roman" pitchFamily="18" charset="0"/>
                <a:cs typeface="Times New Roman" pitchFamily="18" charset="0"/>
              </a:rPr>
              <a:t>import </a:t>
            </a:r>
            <a:r>
              <a:rPr lang="en-US" sz="2800" b="1" dirty="0" err="1">
                <a:solidFill>
                  <a:srgbClr val="002060"/>
                </a:solidFill>
                <a:latin typeface="Times New Roman" pitchFamily="18" charset="0"/>
                <a:cs typeface="Times New Roman" pitchFamily="18" charset="0"/>
              </a:rPr>
              <a:t>csv</a:t>
            </a:r>
            <a:endParaRPr lang="en-US" sz="2800" b="1" dirty="0">
              <a:solidFill>
                <a:srgbClr val="002060"/>
              </a:solidFill>
              <a:latin typeface="Times New Roman" pitchFamily="18" charset="0"/>
              <a:cs typeface="Times New Roman" pitchFamily="18" charset="0"/>
            </a:endParaRPr>
          </a:p>
          <a:p>
            <a:r>
              <a:rPr lang="en-US" sz="2800" b="1" dirty="0" err="1">
                <a:solidFill>
                  <a:srgbClr val="002060"/>
                </a:solidFill>
                <a:latin typeface="Times New Roman" pitchFamily="18" charset="0"/>
                <a:cs typeface="Times New Roman" pitchFamily="18" charset="0"/>
              </a:rPr>
              <a:t>csv.register_dialect</a:t>
            </a:r>
            <a:r>
              <a:rPr lang="en-US" sz="2800" b="1" dirty="0">
                <a:solidFill>
                  <a:srgbClr val="002060"/>
                </a:solidFill>
                <a:latin typeface="Times New Roman" pitchFamily="18" charset="0"/>
                <a:cs typeface="Times New Roman" pitchFamily="18" charset="0"/>
              </a:rPr>
              <a:t>('</a:t>
            </a:r>
            <a:r>
              <a:rPr lang="en-US" sz="2800" b="1" dirty="0" err="1">
                <a:solidFill>
                  <a:srgbClr val="002060"/>
                </a:solidFill>
                <a:latin typeface="Times New Roman" pitchFamily="18" charset="0"/>
                <a:cs typeface="Times New Roman" pitchFamily="18" charset="0"/>
              </a:rPr>
              <a:t>myDialect</a:t>
            </a:r>
            <a:r>
              <a:rPr lang="en-US" sz="2800" b="1" dirty="0">
                <a:solidFill>
                  <a:srgbClr val="002060"/>
                </a:solidFill>
                <a:latin typeface="Times New Roman" pitchFamily="18" charset="0"/>
                <a:cs typeface="Times New Roman" pitchFamily="18" charset="0"/>
              </a:rPr>
              <a:t>', delimiter = '|', quoting=</a:t>
            </a:r>
            <a:r>
              <a:rPr lang="en-US" sz="2800" b="1" dirty="0" err="1">
                <a:solidFill>
                  <a:srgbClr val="002060"/>
                </a:solidFill>
                <a:latin typeface="Times New Roman" pitchFamily="18" charset="0"/>
                <a:cs typeface="Times New Roman" pitchFamily="18" charset="0"/>
              </a:rPr>
              <a:t>csv.QUOTE_ALL</a:t>
            </a:r>
            <a:r>
              <a:rPr lang="en-US" sz="2800" b="1" dirty="0">
                <a:solidFill>
                  <a:srgbClr val="002060"/>
                </a:solidFill>
                <a:latin typeface="Times New Roman" pitchFamily="18" charset="0"/>
                <a:cs typeface="Times New Roman" pitchFamily="18" charset="0"/>
              </a:rPr>
              <a:t>)</a:t>
            </a:r>
          </a:p>
          <a:p>
            <a:r>
              <a:rPr lang="en-US" sz="2800" b="1" dirty="0">
                <a:solidFill>
                  <a:srgbClr val="002060"/>
                </a:solidFill>
                <a:latin typeface="Times New Roman" pitchFamily="18" charset="0"/>
                <a:cs typeface="Times New Roman" pitchFamily="18" charset="0"/>
              </a:rPr>
              <a:t>with open('c:\\Python27\\python\\dictcustom.csv', 'w') as </a:t>
            </a:r>
            <a:r>
              <a:rPr lang="en-US" sz="2800" b="1" dirty="0" err="1">
                <a:solidFill>
                  <a:srgbClr val="002060"/>
                </a:solidFill>
                <a:latin typeface="Times New Roman" pitchFamily="18" charset="0"/>
                <a:cs typeface="Times New Roman" pitchFamily="18" charset="0"/>
              </a:rPr>
              <a:t>csvfile</a:t>
            </a:r>
            <a:r>
              <a:rPr lang="en-US" sz="2800" b="1" dirty="0">
                <a:solidFill>
                  <a:srgbClr val="002060"/>
                </a:solidFill>
                <a:latin typeface="Times New Roman" pitchFamily="18" charset="0"/>
                <a:cs typeface="Times New Roman" pitchFamily="18" charset="0"/>
              </a:rPr>
              <a:t>:</a:t>
            </a:r>
          </a:p>
          <a:p>
            <a:r>
              <a:rPr lang="en-US" sz="2800" b="1" dirty="0">
                <a:solidFill>
                  <a:srgbClr val="002060"/>
                </a:solidFill>
                <a:latin typeface="Times New Roman" pitchFamily="18" charset="0"/>
                <a:cs typeface="Times New Roman" pitchFamily="18" charset="0"/>
              </a:rPr>
              <a:t>    fieldnames = ['Name', 'Grade']</a:t>
            </a:r>
          </a:p>
          <a:p>
            <a:r>
              <a:rPr lang="en-US" sz="2800" b="1" dirty="0">
                <a:solidFill>
                  <a:srgbClr val="002060"/>
                </a:solidFill>
                <a:latin typeface="Times New Roman" pitchFamily="18" charset="0"/>
                <a:cs typeface="Times New Roman" pitchFamily="18" charset="0"/>
              </a:rPr>
              <a:t>    writer = </a:t>
            </a:r>
            <a:r>
              <a:rPr lang="en-US" sz="2800" b="1" dirty="0" err="1">
                <a:solidFill>
                  <a:srgbClr val="002060"/>
                </a:solidFill>
                <a:latin typeface="Times New Roman" pitchFamily="18" charset="0"/>
                <a:cs typeface="Times New Roman" pitchFamily="18" charset="0"/>
              </a:rPr>
              <a:t>csv.DictWriter</a:t>
            </a:r>
            <a:r>
              <a:rPr lang="en-US" sz="2800" b="1" dirty="0">
                <a:solidFill>
                  <a:srgbClr val="002060"/>
                </a:solidFill>
                <a:latin typeface="Times New Roman" pitchFamily="18" charset="0"/>
                <a:cs typeface="Times New Roman" pitchFamily="18" charset="0"/>
              </a:rPr>
              <a:t>(</a:t>
            </a:r>
            <a:r>
              <a:rPr lang="en-US" sz="2800" b="1" dirty="0" err="1">
                <a:solidFill>
                  <a:srgbClr val="002060"/>
                </a:solidFill>
                <a:latin typeface="Times New Roman" pitchFamily="18" charset="0"/>
                <a:cs typeface="Times New Roman" pitchFamily="18" charset="0"/>
              </a:rPr>
              <a:t>csvfile</a:t>
            </a:r>
            <a:r>
              <a:rPr lang="en-US" sz="2800" b="1" dirty="0">
                <a:solidFill>
                  <a:srgbClr val="002060"/>
                </a:solidFill>
                <a:latin typeface="Times New Roman" pitchFamily="18" charset="0"/>
                <a:cs typeface="Times New Roman" pitchFamily="18" charset="0"/>
              </a:rPr>
              <a:t>, fieldnames=fieldnames, dialect='</a:t>
            </a:r>
            <a:r>
              <a:rPr lang="en-US" sz="2800" b="1" dirty="0" err="1">
                <a:solidFill>
                  <a:srgbClr val="002060"/>
                </a:solidFill>
                <a:latin typeface="Times New Roman" pitchFamily="18" charset="0"/>
                <a:cs typeface="Times New Roman" pitchFamily="18" charset="0"/>
              </a:rPr>
              <a:t>myDialect</a:t>
            </a:r>
            <a:r>
              <a:rPr lang="en-US" sz="2800" b="1" dirty="0">
                <a:solidFill>
                  <a:srgbClr val="002060"/>
                </a:solidFill>
                <a:latin typeface="Times New Roman" pitchFamily="18" charset="0"/>
                <a:cs typeface="Times New Roman" pitchFamily="18" charset="0"/>
              </a:rPr>
              <a:t>')</a:t>
            </a:r>
          </a:p>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writer.writeheader</a:t>
            </a:r>
            <a:r>
              <a:rPr lang="en-US" sz="2800" b="1" dirty="0">
                <a:solidFill>
                  <a:srgbClr val="002060"/>
                </a:solidFill>
                <a:latin typeface="Times New Roman" pitchFamily="18" charset="0"/>
                <a:cs typeface="Times New Roman" pitchFamily="18" charset="0"/>
              </a:rPr>
              <a:t>()</a:t>
            </a:r>
          </a:p>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writer.writerows</a:t>
            </a:r>
            <a:r>
              <a:rPr lang="en-US" sz="2800" b="1" dirty="0">
                <a:solidFill>
                  <a:srgbClr val="002060"/>
                </a:solidFill>
                <a:latin typeface="Times New Roman" pitchFamily="18" charset="0"/>
                <a:cs typeface="Times New Roman" pitchFamily="18" charset="0"/>
              </a:rPr>
              <a:t>([{'Grade': 'B', 'Name': '</a:t>
            </a:r>
            <a:r>
              <a:rPr lang="en-US" sz="2800" b="1" dirty="0" err="1">
                <a:solidFill>
                  <a:srgbClr val="002060"/>
                </a:solidFill>
                <a:latin typeface="Times New Roman" pitchFamily="18" charset="0"/>
                <a:cs typeface="Times New Roman" pitchFamily="18" charset="0"/>
              </a:rPr>
              <a:t>Anu</a:t>
            </a:r>
            <a:r>
              <a:rPr lang="en-US" sz="2800" b="1" dirty="0">
                <a:solidFill>
                  <a:srgbClr val="002060"/>
                </a:solidFill>
                <a:latin typeface="Times New Roman" pitchFamily="18" charset="0"/>
                <a:cs typeface="Times New Roman" pitchFamily="18" charset="0"/>
              </a:rPr>
              <a:t>'},{'Grade': 'A', 'Name': '</a:t>
            </a:r>
            <a:r>
              <a:rPr lang="en-US" sz="2800" b="1" dirty="0" err="1">
                <a:solidFill>
                  <a:srgbClr val="002060"/>
                </a:solidFill>
                <a:latin typeface="Times New Roman" pitchFamily="18" charset="0"/>
                <a:cs typeface="Times New Roman" pitchFamily="18" charset="0"/>
              </a:rPr>
              <a:t>Beena</a:t>
            </a:r>
            <a:r>
              <a:rPr lang="en-US" sz="2800" b="1" dirty="0">
                <a:solidFill>
                  <a:srgbClr val="002060"/>
                </a:solidFill>
                <a:latin typeface="Times New Roman" pitchFamily="18" charset="0"/>
                <a:cs typeface="Times New Roman" pitchFamily="18" charset="0"/>
              </a:rPr>
              <a:t>'},{'Grade': 'C', 'Name': '</a:t>
            </a:r>
            <a:r>
              <a:rPr lang="en-US" sz="2800" b="1" dirty="0" err="1">
                <a:solidFill>
                  <a:srgbClr val="002060"/>
                </a:solidFill>
                <a:latin typeface="Times New Roman" pitchFamily="18" charset="0"/>
                <a:cs typeface="Times New Roman" pitchFamily="18" charset="0"/>
              </a:rPr>
              <a:t>Tarun</a:t>
            </a:r>
            <a:r>
              <a:rPr lang="en-US" sz="2800" b="1" dirty="0">
                <a:solidFill>
                  <a:srgbClr val="002060"/>
                </a:solidFill>
                <a:latin typeface="Times New Roman" pitchFamily="18" charset="0"/>
                <a:cs typeface="Times New Roman" pitchFamily="18" charset="0"/>
              </a:rPr>
              <a:t>'}])</a:t>
            </a:r>
          </a:p>
          <a:p>
            <a:r>
              <a:rPr lang="en-US" sz="2800" b="1" dirty="0">
                <a:solidFill>
                  <a:srgbClr val="002060"/>
                </a:solidFill>
                <a:latin typeface="Times New Roman" pitchFamily="18" charset="0"/>
                <a:cs typeface="Times New Roman" pitchFamily="18" charset="0"/>
              </a:rPr>
              <a:t>print('writing completed')</a:t>
            </a:r>
          </a:p>
        </p:txBody>
      </p:sp>
      <p:sp>
        <p:nvSpPr>
          <p:cNvPr id="3" name="Rectangle 2"/>
          <p:cNvSpPr/>
          <p:nvPr/>
        </p:nvSpPr>
        <p:spPr>
          <a:xfrm>
            <a:off x="7874000" y="4057233"/>
            <a:ext cx="4330700" cy="2800767"/>
          </a:xfrm>
          <a:prstGeom prst="rect">
            <a:avLst/>
          </a:prstGeom>
        </p:spPr>
        <p:txBody>
          <a:bodyPr wrap="square">
            <a:spAutoFit/>
          </a:bodyPr>
          <a:lstStyle/>
          <a:p>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a:t>
            </a:r>
            <a:r>
              <a:rPr lang="en-US" sz="4400" b="1" dirty="0" err="1">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Grade"|"Name</a:t>
            </a:r>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a:t>
            </a:r>
          </a:p>
          <a:p>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"B"|"</a:t>
            </a:r>
            <a:r>
              <a:rPr lang="en-US" sz="4400" b="1" dirty="0" err="1">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Anu</a:t>
            </a:r>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a:t>
            </a:r>
          </a:p>
          <a:p>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"A"|"</a:t>
            </a:r>
            <a:r>
              <a:rPr lang="en-US" sz="4400" b="1" dirty="0" err="1">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Beena</a:t>
            </a:r>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a:t>
            </a:r>
          </a:p>
          <a:p>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"C"|"</a:t>
            </a:r>
            <a:r>
              <a:rPr lang="en-US" sz="4400" b="1" dirty="0" err="1">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Tarun</a:t>
            </a:r>
            <a:r>
              <a:rPr lang="en-US" sz="44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a:t>
            </a:r>
          </a:p>
        </p:txBody>
      </p:sp>
      <p:sp>
        <p:nvSpPr>
          <p:cNvPr id="4" name="Rectangle 3"/>
          <p:cNvSpPr/>
          <p:nvPr/>
        </p:nvSpPr>
        <p:spPr>
          <a:xfrm>
            <a:off x="889797" y="5136066"/>
            <a:ext cx="3009901" cy="830997"/>
          </a:xfrm>
          <a:prstGeom prst="rect">
            <a:avLst/>
          </a:prstGeom>
        </p:spPr>
        <p:txBody>
          <a:bodyPr wrap="square">
            <a:spAutoFit/>
          </a:bodyPr>
          <a:lstStyle/>
          <a:p>
            <a:r>
              <a:rPr lang="en-US" sz="4800" b="1" dirty="0">
                <a:solidFill>
                  <a:srgbClr val="FF0000"/>
                </a:solidFill>
                <a:latin typeface="Times New Roman" pitchFamily="18" charset="0"/>
                <a:cs typeface="Times New Roman" pitchFamily="18" charset="0"/>
              </a:rPr>
              <a:t>OUTPUT</a:t>
            </a:r>
            <a:endParaRPr lang="en-US" sz="4800" b="1" dirty="0"/>
          </a:p>
        </p:txBody>
      </p:sp>
    </p:spTree>
    <p:extLst>
      <p:ext uri="{BB962C8B-B14F-4D97-AF65-F5344CB8AC3E}">
        <p14:creationId xmlns:p14="http://schemas.microsoft.com/office/powerpoint/2010/main" val="40977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just"/>
            <a:r>
              <a:rPr lang="en-US" sz="7200" b="1" dirty="0">
                <a:solidFill>
                  <a:srgbClr val="002060"/>
                </a:solidFill>
                <a:latin typeface="Times New Roman" pitchFamily="18" charset="0"/>
                <a:cs typeface="Times New Roman" pitchFamily="18" charset="0"/>
              </a:rPr>
              <a:t>A custom dialect called </a:t>
            </a:r>
            <a:r>
              <a:rPr lang="en-US" sz="7200" b="1" dirty="0" err="1">
                <a:solidFill>
                  <a:srgbClr val="FF0000"/>
                </a:solidFill>
                <a:latin typeface="Times New Roman" pitchFamily="18" charset="0"/>
                <a:cs typeface="Times New Roman" pitchFamily="18" charset="0"/>
              </a:rPr>
              <a:t>myDialect</a:t>
            </a:r>
            <a:r>
              <a:rPr lang="en-US" sz="7200" b="1" dirty="0">
                <a:solidFill>
                  <a:srgbClr val="FF0000"/>
                </a:solidFill>
                <a:latin typeface="Times New Roman" pitchFamily="18" charset="0"/>
                <a:cs typeface="Times New Roman" pitchFamily="18" charset="0"/>
              </a:rPr>
              <a:t> </a:t>
            </a:r>
            <a:r>
              <a:rPr lang="en-US" sz="7200" b="1" dirty="0">
                <a:solidFill>
                  <a:srgbClr val="002060"/>
                </a:solidFill>
                <a:latin typeface="Times New Roman" pitchFamily="18" charset="0"/>
                <a:cs typeface="Times New Roman" pitchFamily="18" charset="0"/>
              </a:rPr>
              <a:t>with pipe (</a:t>
            </a:r>
            <a:r>
              <a:rPr lang="en-US" sz="7200" b="1" dirty="0">
                <a:solidFill>
                  <a:srgbClr val="FF0000"/>
                </a:solidFill>
                <a:latin typeface="Times New Roman" pitchFamily="18" charset="0"/>
                <a:cs typeface="Times New Roman" pitchFamily="18" charset="0"/>
              </a:rPr>
              <a:t>|</a:t>
            </a:r>
            <a:r>
              <a:rPr lang="en-US" sz="7200" b="1" dirty="0">
                <a:solidFill>
                  <a:srgbClr val="002060"/>
                </a:solidFill>
                <a:latin typeface="Times New Roman" pitchFamily="18" charset="0"/>
                <a:cs typeface="Times New Roman" pitchFamily="18" charset="0"/>
              </a:rPr>
              <a:t>) as delimiter uses the fieldnames as headings of each column to write in a </a:t>
            </a:r>
            <a:r>
              <a:rPr lang="en-US" sz="7200" b="1" dirty="0" err="1">
                <a:solidFill>
                  <a:srgbClr val="002060"/>
                </a:solidFill>
                <a:latin typeface="Times New Roman" pitchFamily="18" charset="0"/>
                <a:cs typeface="Times New Roman" pitchFamily="18" charset="0"/>
              </a:rPr>
              <a:t>csv</a:t>
            </a:r>
            <a:r>
              <a:rPr lang="en-US" sz="7200" b="1" dirty="0">
                <a:solidFill>
                  <a:srgbClr val="002060"/>
                </a:solidFill>
                <a:latin typeface="Times New Roman" pitchFamily="18" charset="0"/>
                <a:cs typeface="Times New Roman" pitchFamily="18" charset="0"/>
              </a:rPr>
              <a:t> file. </a:t>
            </a:r>
          </a:p>
        </p:txBody>
      </p:sp>
    </p:spTree>
    <p:extLst>
      <p:ext uri="{BB962C8B-B14F-4D97-AF65-F5344CB8AC3E}">
        <p14:creationId xmlns:p14="http://schemas.microsoft.com/office/powerpoint/2010/main" val="40977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9029"/>
            <a:ext cx="12192000" cy="6863417"/>
          </a:xfrm>
          <a:prstGeom prst="rect">
            <a:avLst/>
          </a:prstGeom>
        </p:spPr>
        <p:txBody>
          <a:bodyPr wrap="square">
            <a:spAutoFit/>
          </a:bodyPr>
          <a:lstStyle/>
          <a:p>
            <a:pPr algn="just"/>
            <a:r>
              <a:rPr lang="en-US" sz="40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For example consider the following details</a:t>
            </a:r>
          </a:p>
          <a:p>
            <a:pPr algn="just"/>
            <a:endParaRPr lang="en-US" sz="4000" dirty="0"/>
          </a:p>
          <a:p>
            <a:pPr algn="just"/>
            <a:r>
              <a:rPr lang="en-US" sz="4000" b="1" dirty="0">
                <a:solidFill>
                  <a:srgbClr val="00B050"/>
                </a:solidFill>
                <a:latin typeface="Times New Roman" pitchFamily="18" charset="0"/>
                <a:cs typeface="Times New Roman" pitchFamily="18" charset="0"/>
              </a:rPr>
              <a:t>Topic1,Topic2,Topic3</a:t>
            </a:r>
          </a:p>
          <a:p>
            <a:pPr algn="just"/>
            <a:r>
              <a:rPr lang="en-US" sz="4000" b="1" dirty="0" err="1">
                <a:solidFill>
                  <a:srgbClr val="00B050"/>
                </a:solidFill>
                <a:latin typeface="Times New Roman" pitchFamily="18" charset="0"/>
                <a:cs typeface="Times New Roman" pitchFamily="18" charset="0"/>
              </a:rPr>
              <a:t>one,two,three</a:t>
            </a:r>
            <a:endParaRPr lang="en-US" sz="4000" b="1" dirty="0">
              <a:solidFill>
                <a:srgbClr val="00B050"/>
              </a:solidFill>
              <a:latin typeface="Times New Roman" pitchFamily="18" charset="0"/>
              <a:cs typeface="Times New Roman" pitchFamily="18" charset="0"/>
            </a:endParaRPr>
          </a:p>
          <a:p>
            <a:pPr algn="just"/>
            <a:r>
              <a:rPr lang="en-US" sz="4000" b="1" dirty="0">
                <a:solidFill>
                  <a:srgbClr val="00B050"/>
                </a:solidFill>
                <a:latin typeface="Times New Roman" pitchFamily="18" charset="0"/>
                <a:cs typeface="Times New Roman" pitchFamily="18" charset="0"/>
              </a:rPr>
              <a:t>Example1,Example2,Example3</a:t>
            </a:r>
          </a:p>
          <a:p>
            <a:pPr algn="just"/>
            <a:r>
              <a:rPr lang="en-US" sz="4000" b="1" dirty="0">
                <a:solidFill>
                  <a:srgbClr val="00B050"/>
                </a:solidFill>
                <a:latin typeface="Times New Roman" pitchFamily="18" charset="0"/>
                <a:cs typeface="Times New Roman" pitchFamily="18" charset="0"/>
              </a:rPr>
              <a:t> </a:t>
            </a:r>
          </a:p>
          <a:p>
            <a:pPr algn="just"/>
            <a:r>
              <a:rPr lang="en-US" sz="4000" b="1" dirty="0">
                <a:solidFill>
                  <a:srgbClr val="002060"/>
                </a:solidFill>
                <a:latin typeface="Times New Roman" pitchFamily="18" charset="0"/>
                <a:cs typeface="Times New Roman" pitchFamily="18" charset="0"/>
              </a:rPr>
              <a:t>Save this content in a file with the extension </a:t>
            </a:r>
            <a:r>
              <a:rPr lang="en-US" sz="4000" b="1" dirty="0">
                <a:solidFill>
                  <a:srgbClr val="FF0000"/>
                </a:solidFill>
                <a:latin typeface="Times New Roman" pitchFamily="18" charset="0"/>
                <a:cs typeface="Times New Roman" pitchFamily="18" charset="0"/>
              </a:rPr>
              <a:t>.</a:t>
            </a:r>
            <a:r>
              <a:rPr lang="en-US" sz="4000" b="1" dirty="0" err="1">
                <a:solidFill>
                  <a:srgbClr val="FF0000"/>
                </a:solidFill>
                <a:latin typeface="Times New Roman" pitchFamily="18" charset="0"/>
                <a:cs typeface="Times New Roman" pitchFamily="18" charset="0"/>
              </a:rPr>
              <a:t>csv</a:t>
            </a:r>
            <a:r>
              <a:rPr lang="en-US" sz="4000" b="1" dirty="0">
                <a:solidFill>
                  <a:srgbClr val="FF0000"/>
                </a:solidFill>
                <a:latin typeface="Times New Roman" pitchFamily="18" charset="0"/>
                <a:cs typeface="Times New Roman" pitchFamily="18" charset="0"/>
              </a:rPr>
              <a:t>.</a:t>
            </a:r>
          </a:p>
          <a:p>
            <a:pPr algn="just"/>
            <a:r>
              <a:rPr lang="en-US" sz="4000" b="1" dirty="0">
                <a:solidFill>
                  <a:srgbClr val="002060"/>
                </a:solidFill>
                <a:latin typeface="Times New Roman" pitchFamily="18" charset="0"/>
                <a:cs typeface="Times New Roman" pitchFamily="18" charset="0"/>
              </a:rPr>
              <a:t>You can then open the same using Microsoft Excel or any other spreadsheet program. </a:t>
            </a:r>
          </a:p>
          <a:p>
            <a:pPr algn="just"/>
            <a:r>
              <a:rPr lang="en-US" sz="4000" b="1" dirty="0">
                <a:solidFill>
                  <a:srgbClr val="002060"/>
                </a:solidFill>
                <a:latin typeface="Times New Roman" pitchFamily="18" charset="0"/>
                <a:cs typeface="Times New Roman" pitchFamily="18" charset="0"/>
              </a:rPr>
              <a:t>Here we have opened using Microsoft Excel. It would create a table of data similar to the following: </a:t>
            </a:r>
          </a:p>
        </p:txBody>
      </p:sp>
    </p:spTree>
    <p:extLst>
      <p:ext uri="{BB962C8B-B14F-4D97-AF65-F5344CB8AC3E}">
        <p14:creationId xmlns:p14="http://schemas.microsoft.com/office/powerpoint/2010/main" val="27561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00100"/>
            <a:ext cx="12192000" cy="4524315"/>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Getting Data At Runtime And Writing It In a CSV File </a:t>
            </a:r>
          </a:p>
        </p:txBody>
      </p:sp>
    </p:spTree>
    <p:extLst>
      <p:ext uri="{BB962C8B-B14F-4D97-AF65-F5344CB8AC3E}">
        <p14:creationId xmlns:p14="http://schemas.microsoft.com/office/powerpoint/2010/main" val="40977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6735"/>
            <a:ext cx="12192000" cy="5509200"/>
          </a:xfrm>
          <a:prstGeom prst="rect">
            <a:avLst/>
          </a:prstGeom>
        </p:spPr>
        <p:txBody>
          <a:bodyPr wrap="square">
            <a:spAutoFit/>
          </a:bodyPr>
          <a:lstStyle/>
          <a:p>
            <a:pPr algn="just"/>
            <a:r>
              <a:rPr lang="en-US" sz="8800" b="1" dirty="0">
                <a:solidFill>
                  <a:srgbClr val="002060"/>
                </a:solidFill>
                <a:latin typeface="Times New Roman" pitchFamily="18" charset="0"/>
                <a:cs typeface="Times New Roman" pitchFamily="18" charset="0"/>
              </a:rPr>
              <a:t>We can even accept the data through keyboard and write in to a CSV file. </a:t>
            </a:r>
          </a:p>
        </p:txBody>
      </p:sp>
    </p:spTree>
    <p:extLst>
      <p:ext uri="{BB962C8B-B14F-4D97-AF65-F5344CB8AC3E}">
        <p14:creationId xmlns:p14="http://schemas.microsoft.com/office/powerpoint/2010/main" val="40977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r>
              <a:rPr lang="en-US" sz="2800" b="1" dirty="0">
                <a:solidFill>
                  <a:srgbClr val="002060"/>
                </a:solidFill>
                <a:latin typeface="Times New Roman" pitchFamily="18" charset="0"/>
                <a:cs typeface="Times New Roman" pitchFamily="18" charset="0"/>
              </a:rPr>
              <a:t>import </a:t>
            </a:r>
            <a:r>
              <a:rPr lang="en-US" sz="2800" b="1" dirty="0" err="1">
                <a:solidFill>
                  <a:srgbClr val="002060"/>
                </a:solidFill>
                <a:latin typeface="Times New Roman" pitchFamily="18" charset="0"/>
                <a:cs typeface="Times New Roman" pitchFamily="18" charset="0"/>
              </a:rPr>
              <a:t>csv</a:t>
            </a:r>
            <a:endParaRPr lang="en-US" sz="2800" b="1" dirty="0">
              <a:solidFill>
                <a:srgbClr val="002060"/>
              </a:solidFill>
              <a:latin typeface="Times New Roman" pitchFamily="18" charset="0"/>
              <a:cs typeface="Times New Roman" pitchFamily="18" charset="0"/>
            </a:endParaRPr>
          </a:p>
          <a:p>
            <a:r>
              <a:rPr lang="en-US" sz="2800" b="1" dirty="0">
                <a:solidFill>
                  <a:srgbClr val="002060"/>
                </a:solidFill>
                <a:latin typeface="Times New Roman" pitchFamily="18" charset="0"/>
                <a:cs typeface="Times New Roman" pitchFamily="18" charset="0"/>
              </a:rPr>
              <a:t>with open('c:\\Python27\\python\\dynamicfile.csv', 'w') as f:</a:t>
            </a:r>
          </a:p>
          <a:p>
            <a:r>
              <a:rPr lang="en-US" sz="2800" b="1" dirty="0">
                <a:solidFill>
                  <a:srgbClr val="002060"/>
                </a:solidFill>
                <a:latin typeface="Times New Roman" pitchFamily="18" charset="0"/>
                <a:cs typeface="Times New Roman" pitchFamily="18" charset="0"/>
              </a:rPr>
              <a:t>    w = </a:t>
            </a:r>
            <a:r>
              <a:rPr lang="en-US" sz="2800" b="1" dirty="0" err="1">
                <a:solidFill>
                  <a:srgbClr val="002060"/>
                </a:solidFill>
                <a:latin typeface="Times New Roman" pitchFamily="18" charset="0"/>
                <a:cs typeface="Times New Roman" pitchFamily="18" charset="0"/>
              </a:rPr>
              <a:t>csv.writer</a:t>
            </a:r>
            <a:r>
              <a:rPr lang="en-US" sz="2800" b="1" dirty="0">
                <a:solidFill>
                  <a:srgbClr val="002060"/>
                </a:solidFill>
                <a:latin typeface="Times New Roman" pitchFamily="18" charset="0"/>
                <a:cs typeface="Times New Roman" pitchFamily="18" charset="0"/>
              </a:rPr>
              <a:t>(f)</a:t>
            </a:r>
          </a:p>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ans</a:t>
            </a:r>
            <a:r>
              <a:rPr lang="en-US" sz="2800" b="1" dirty="0">
                <a:solidFill>
                  <a:srgbClr val="002060"/>
                </a:solidFill>
                <a:latin typeface="Times New Roman" pitchFamily="18" charset="0"/>
                <a:cs typeface="Times New Roman" pitchFamily="18" charset="0"/>
              </a:rPr>
              <a:t>='y'</a:t>
            </a:r>
          </a:p>
          <a:p>
            <a:r>
              <a:rPr lang="en-US" sz="2800" b="1" dirty="0">
                <a:solidFill>
                  <a:srgbClr val="002060"/>
                </a:solidFill>
                <a:latin typeface="Times New Roman" pitchFamily="18" charset="0"/>
                <a:cs typeface="Times New Roman" pitchFamily="18" charset="0"/>
              </a:rPr>
              <a:t>    while (</a:t>
            </a:r>
            <a:r>
              <a:rPr lang="en-US" sz="2800" b="1" dirty="0" err="1">
                <a:solidFill>
                  <a:srgbClr val="002060"/>
                </a:solidFill>
                <a:latin typeface="Times New Roman" pitchFamily="18" charset="0"/>
                <a:cs typeface="Times New Roman" pitchFamily="18" charset="0"/>
              </a:rPr>
              <a:t>ans</a:t>
            </a:r>
            <a:r>
              <a:rPr lang="en-US" sz="2800" b="1" dirty="0">
                <a:solidFill>
                  <a:srgbClr val="002060"/>
                </a:solidFill>
                <a:latin typeface="Times New Roman" pitchFamily="18" charset="0"/>
                <a:cs typeface="Times New Roman" pitchFamily="18" charset="0"/>
              </a:rPr>
              <a:t>=='y'):</a:t>
            </a:r>
          </a:p>
          <a:p>
            <a:r>
              <a:rPr lang="en-US" sz="2800" b="1" dirty="0">
                <a:solidFill>
                  <a:srgbClr val="002060"/>
                </a:solidFill>
                <a:latin typeface="Times New Roman" pitchFamily="18" charset="0"/>
                <a:cs typeface="Times New Roman" pitchFamily="18" charset="0"/>
              </a:rPr>
              <a:t>        name = input('Name?: ')</a:t>
            </a:r>
          </a:p>
          <a:p>
            <a:r>
              <a:rPr lang="en-US" sz="2800" b="1" dirty="0">
                <a:solidFill>
                  <a:srgbClr val="002060"/>
                </a:solidFill>
                <a:latin typeface="Times New Roman" pitchFamily="18" charset="0"/>
                <a:cs typeface="Times New Roman" pitchFamily="18" charset="0"/>
              </a:rPr>
              <a:t>        date = input('Date of birth: ')</a:t>
            </a:r>
          </a:p>
          <a:p>
            <a:r>
              <a:rPr lang="en-US" sz="2800" b="1" dirty="0">
                <a:solidFill>
                  <a:srgbClr val="002060"/>
                </a:solidFill>
                <a:latin typeface="Times New Roman" pitchFamily="18" charset="0"/>
                <a:cs typeface="Times New Roman" pitchFamily="18" charset="0"/>
              </a:rPr>
              <a:t>        place = input('Place: ')</a:t>
            </a:r>
          </a:p>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w.writerow</a:t>
            </a:r>
            <a:r>
              <a:rPr lang="en-US" sz="2800" b="1" dirty="0">
                <a:solidFill>
                  <a:srgbClr val="002060"/>
                </a:solidFill>
                <a:latin typeface="Times New Roman" pitchFamily="18" charset="0"/>
                <a:cs typeface="Times New Roman" pitchFamily="18" charset="0"/>
              </a:rPr>
              <a:t>([name, date, place])</a:t>
            </a:r>
          </a:p>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ans</a:t>
            </a:r>
            <a:r>
              <a:rPr lang="en-US" sz="2800" b="1" dirty="0">
                <a:solidFill>
                  <a:srgbClr val="002060"/>
                </a:solidFill>
                <a:latin typeface="Times New Roman" pitchFamily="18" charset="0"/>
                <a:cs typeface="Times New Roman" pitchFamily="18" charset="0"/>
              </a:rPr>
              <a:t>=input('Do you want to enter more y/n?: ')</a:t>
            </a:r>
          </a:p>
          <a:p>
            <a:r>
              <a:rPr lang="en-US" sz="2800" b="1" dirty="0">
                <a:solidFill>
                  <a:srgbClr val="002060"/>
                </a:solidFill>
                <a:latin typeface="Times New Roman" pitchFamily="18" charset="0"/>
                <a:cs typeface="Times New Roman" pitchFamily="18" charset="0"/>
              </a:rPr>
              <a:t>        F=open('c:\\Python27\\python\\dynamicfile.</a:t>
            </a:r>
            <a:r>
              <a:rPr lang="en-US" sz="2800" b="1" dirty="0" err="1">
                <a:solidFill>
                  <a:srgbClr val="002060"/>
                </a:solidFill>
                <a:latin typeface="Times New Roman" pitchFamily="18" charset="0"/>
                <a:cs typeface="Times New Roman" pitchFamily="18" charset="0"/>
              </a:rPr>
              <a:t>csv</a:t>
            </a:r>
            <a:r>
              <a:rPr lang="en-US" sz="2800" b="1" dirty="0">
                <a:solidFill>
                  <a:srgbClr val="002060"/>
                </a:solidFill>
                <a:latin typeface="Times New Roman" pitchFamily="18" charset="0"/>
                <a:cs typeface="Times New Roman" pitchFamily="18" charset="0"/>
              </a:rPr>
              <a:t>','r')</a:t>
            </a:r>
          </a:p>
          <a:p>
            <a:r>
              <a:rPr lang="en-US" sz="2800" b="1" dirty="0">
                <a:solidFill>
                  <a:srgbClr val="002060"/>
                </a:solidFill>
                <a:latin typeface="Times New Roman" pitchFamily="18" charset="0"/>
                <a:cs typeface="Times New Roman" pitchFamily="18" charset="0"/>
              </a:rPr>
              <a:t>        reader = </a:t>
            </a:r>
            <a:r>
              <a:rPr lang="en-US" sz="2800" b="1" dirty="0" err="1">
                <a:solidFill>
                  <a:srgbClr val="002060"/>
                </a:solidFill>
                <a:latin typeface="Times New Roman" pitchFamily="18" charset="0"/>
                <a:cs typeface="Times New Roman" pitchFamily="18" charset="0"/>
              </a:rPr>
              <a:t>csv.reader</a:t>
            </a:r>
            <a:r>
              <a:rPr lang="en-US" sz="2800" b="1" dirty="0">
                <a:solidFill>
                  <a:srgbClr val="002060"/>
                </a:solidFill>
                <a:latin typeface="Times New Roman" pitchFamily="18" charset="0"/>
                <a:cs typeface="Times New Roman" pitchFamily="18" charset="0"/>
              </a:rPr>
              <a:t>(F)</a:t>
            </a:r>
          </a:p>
          <a:p>
            <a:r>
              <a:rPr lang="en-US" sz="2800" b="1" dirty="0">
                <a:solidFill>
                  <a:srgbClr val="002060"/>
                </a:solidFill>
                <a:latin typeface="Times New Roman" pitchFamily="18" charset="0"/>
                <a:cs typeface="Times New Roman" pitchFamily="18" charset="0"/>
              </a:rPr>
              <a:t>for row in reader:</a:t>
            </a:r>
          </a:p>
          <a:p>
            <a:r>
              <a:rPr lang="en-US" sz="2800" b="1" dirty="0">
                <a:solidFill>
                  <a:srgbClr val="002060"/>
                </a:solidFill>
                <a:latin typeface="Times New Roman" pitchFamily="18" charset="0"/>
                <a:cs typeface="Times New Roman" pitchFamily="18" charset="0"/>
              </a:rPr>
              <a:t>    print(row)</a:t>
            </a:r>
          </a:p>
          <a:p>
            <a:r>
              <a:rPr lang="en-US" sz="2800" b="1" dirty="0" err="1">
                <a:solidFill>
                  <a:srgbClr val="002060"/>
                </a:solidFill>
                <a:latin typeface="Times New Roman" pitchFamily="18" charset="0"/>
                <a:cs typeface="Times New Roman" pitchFamily="18" charset="0"/>
              </a:rPr>
              <a:t>F.close</a:t>
            </a:r>
            <a:r>
              <a:rPr lang="en-US" sz="2800" b="1" dirty="0">
                <a:solidFill>
                  <a:srgbClr val="002060"/>
                </a:solidFill>
                <a:latin typeface="Times New Roman" pitchFamily="18" charset="0"/>
                <a:cs typeface="Times New Roman" pitchFamily="18" charset="0"/>
              </a:rPr>
              <a:t>()</a:t>
            </a:r>
          </a:p>
        </p:txBody>
      </p:sp>
      <p:sp>
        <p:nvSpPr>
          <p:cNvPr id="3" name="Rectangle 2"/>
          <p:cNvSpPr/>
          <p:nvPr/>
        </p:nvSpPr>
        <p:spPr>
          <a:xfrm>
            <a:off x="5549900" y="5560655"/>
            <a:ext cx="6642100" cy="1323439"/>
          </a:xfrm>
          <a:prstGeom prst="rect">
            <a:avLst/>
          </a:prstGeom>
        </p:spPr>
        <p:txBody>
          <a:bodyPr wrap="square">
            <a:spAutoFit/>
          </a:bodyPr>
          <a:lstStyle/>
          <a:p>
            <a:r>
              <a:rPr lang="en-US" sz="40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sunesh,16/06/2010,mtm</a:t>
            </a:r>
          </a:p>
          <a:p>
            <a:r>
              <a:rPr lang="en-US" sz="40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ramesh,17/10/2008,kerala</a:t>
            </a:r>
          </a:p>
        </p:txBody>
      </p:sp>
      <p:sp>
        <p:nvSpPr>
          <p:cNvPr id="4" name="Rectangle 3"/>
          <p:cNvSpPr/>
          <p:nvPr/>
        </p:nvSpPr>
        <p:spPr>
          <a:xfrm>
            <a:off x="2539999" y="5724644"/>
            <a:ext cx="3009901" cy="830997"/>
          </a:xfrm>
          <a:prstGeom prst="rect">
            <a:avLst/>
          </a:prstGeom>
        </p:spPr>
        <p:txBody>
          <a:bodyPr wrap="square">
            <a:spAutoFit/>
          </a:bodyPr>
          <a:lstStyle/>
          <a:p>
            <a:r>
              <a:rPr lang="en-US" sz="4800" b="1" dirty="0">
                <a:solidFill>
                  <a:srgbClr val="FF0000"/>
                </a:solidFill>
                <a:latin typeface="Times New Roman" pitchFamily="18" charset="0"/>
                <a:cs typeface="Times New Roman" pitchFamily="18" charset="0"/>
              </a:rPr>
              <a:t>OUTPUT</a:t>
            </a:r>
            <a:endParaRPr lang="en-US" sz="4800" b="1" dirty="0"/>
          </a:p>
        </p:txBody>
      </p:sp>
    </p:spTree>
    <p:extLst>
      <p:ext uri="{BB962C8B-B14F-4D97-AF65-F5344CB8AC3E}">
        <p14:creationId xmlns:p14="http://schemas.microsoft.com/office/powerpoint/2010/main" val="40977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6540" b="56944"/>
          <a:stretch/>
        </p:blipFill>
        <p:spPr bwMode="auto">
          <a:xfrm>
            <a:off x="0" y="533400"/>
            <a:ext cx="12319000"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83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01" t="17500" r="14085" b="9687"/>
          <a:stretch/>
        </p:blipFill>
        <p:spPr bwMode="auto">
          <a:xfrm>
            <a:off x="320040" y="297180"/>
            <a:ext cx="11578590" cy="6046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30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57045"/>
            <a:ext cx="12192000" cy="4154984"/>
          </a:xfrm>
          <a:prstGeom prst="rect">
            <a:avLst/>
          </a:prstGeom>
        </p:spPr>
        <p:txBody>
          <a:bodyPr wrap="square">
            <a:spAutoFit/>
          </a:bodyPr>
          <a:lstStyle/>
          <a:p>
            <a:pPr algn="ctr"/>
            <a:r>
              <a:rPr lang="en-US" sz="88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Creating CSV File That contains Comma With Data </a:t>
            </a:r>
          </a:p>
        </p:txBody>
      </p:sp>
    </p:spTree>
    <p:extLst>
      <p:ext uri="{BB962C8B-B14F-4D97-AF65-F5344CB8AC3E}">
        <p14:creationId xmlns:p14="http://schemas.microsoft.com/office/powerpoint/2010/main" val="217330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323439"/>
          </a:xfrm>
          <a:prstGeom prst="rect">
            <a:avLst/>
          </a:prstGeom>
        </p:spPr>
        <p:txBody>
          <a:bodyPr wrap="square">
            <a:spAutoFit/>
          </a:bodyPr>
          <a:lstStyle/>
          <a:p>
            <a:pPr algn="just"/>
            <a:r>
              <a:rPr lang="en-US" sz="40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To retain the commas in “Address” column, you can enclose the fields in quotation marks.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8551" b="63889"/>
          <a:stretch/>
        </p:blipFill>
        <p:spPr bwMode="auto">
          <a:xfrm>
            <a:off x="342538" y="1492529"/>
            <a:ext cx="10199188" cy="38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30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3374" b="40765"/>
          <a:stretch/>
        </p:blipFill>
        <p:spPr bwMode="auto">
          <a:xfrm>
            <a:off x="952499" y="622300"/>
            <a:ext cx="10177055" cy="553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30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397" b="50000"/>
          <a:stretch/>
        </p:blipFill>
        <p:spPr bwMode="auto">
          <a:xfrm>
            <a:off x="0" y="38100"/>
            <a:ext cx="12192000"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0833" r="48536" b="21180"/>
          <a:stretch/>
        </p:blipFill>
        <p:spPr bwMode="auto">
          <a:xfrm>
            <a:off x="0" y="3390900"/>
            <a:ext cx="121920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86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2715"/>
            <a:ext cx="12192000" cy="4154984"/>
          </a:xfrm>
          <a:prstGeom prst="rect">
            <a:avLst/>
          </a:prstGeom>
        </p:spPr>
        <p:txBody>
          <a:bodyPr wrap="square">
            <a:spAutoFit/>
          </a:bodyPr>
          <a:lstStyle/>
          <a:p>
            <a:pPr algn="ctr"/>
            <a:r>
              <a:rPr lang="en-US" sz="88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Creating CSV File That contains Double Quotes With Data </a:t>
            </a:r>
          </a:p>
        </p:txBody>
      </p:sp>
    </p:spTree>
    <p:extLst>
      <p:ext uri="{BB962C8B-B14F-4D97-AF65-F5344CB8AC3E}">
        <p14:creationId xmlns:p14="http://schemas.microsoft.com/office/powerpoint/2010/main" val="217330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44" t="20937" r="16105" b="46406"/>
          <a:stretch/>
        </p:blipFill>
        <p:spPr bwMode="auto">
          <a:xfrm>
            <a:off x="0" y="3749675"/>
            <a:ext cx="12192000" cy="238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50" t="42187" r="1463" b="24479"/>
          <a:stretch/>
        </p:blipFill>
        <p:spPr bwMode="auto">
          <a:xfrm>
            <a:off x="0" y="187597"/>
            <a:ext cx="12192000" cy="333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30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40307"/>
          </a:xfrm>
          <a:prstGeom prst="rect">
            <a:avLst/>
          </a:prstGeom>
        </p:spPr>
        <p:txBody>
          <a:bodyPr wrap="square">
            <a:spAutoFit/>
          </a:bodyPr>
          <a:lstStyle/>
          <a:p>
            <a:pPr algn="just"/>
            <a:r>
              <a:rPr lang="en-US" sz="3600" b="1" dirty="0">
                <a:solidFill>
                  <a:srgbClr val="002060"/>
                </a:solidFill>
                <a:latin typeface="Times New Roman" pitchFamily="18" charset="0"/>
                <a:cs typeface="Times New Roman" pitchFamily="18" charset="0"/>
              </a:rPr>
              <a:t>Introduction </a:t>
            </a:r>
            <a:r>
              <a:rPr lang="en-US" sz="3600" b="1">
                <a:solidFill>
                  <a:srgbClr val="002060"/>
                </a:solidFill>
                <a:latin typeface="Times New Roman" pitchFamily="18" charset="0"/>
                <a:cs typeface="Times New Roman" pitchFamily="18" charset="0"/>
              </a:rPr>
              <a:t>13.1 </a:t>
            </a:r>
          </a:p>
          <a:p>
            <a:pPr algn="just"/>
            <a:r>
              <a:rPr lang="en-US" sz="3600" b="1">
                <a:solidFill>
                  <a:srgbClr val="002060"/>
                </a:solidFill>
                <a:latin typeface="Times New Roman" pitchFamily="18" charset="0"/>
                <a:cs typeface="Times New Roman" pitchFamily="18" charset="0"/>
              </a:rPr>
              <a:t>Python </a:t>
            </a:r>
            <a:r>
              <a:rPr lang="en-US" sz="3600" b="1" dirty="0">
                <a:solidFill>
                  <a:srgbClr val="002060"/>
                </a:solidFill>
                <a:latin typeface="Times New Roman" pitchFamily="18" charset="0"/>
                <a:cs typeface="Times New Roman" pitchFamily="18" charset="0"/>
              </a:rPr>
              <a:t>has a vast library of modules that are included with its distribution. </a:t>
            </a:r>
          </a:p>
          <a:p>
            <a:pPr algn="just"/>
            <a:r>
              <a:rPr lang="en-US" sz="3600" b="1" dirty="0">
                <a:solidFill>
                  <a:srgbClr val="00B050"/>
                </a:solidFill>
                <a:latin typeface="Times New Roman" pitchFamily="18" charset="0"/>
                <a:cs typeface="Times New Roman" pitchFamily="18" charset="0"/>
              </a:rPr>
              <a:t>One among the module is the CSV module which gives the Python programmer the ability to parse CSV (Comma Separated Values) files. </a:t>
            </a:r>
          </a:p>
          <a:p>
            <a:pPr algn="just"/>
            <a:r>
              <a:rPr lang="en-US" sz="3600" b="1" dirty="0">
                <a:solidFill>
                  <a:srgbClr val="002060"/>
                </a:solidFill>
                <a:latin typeface="Times New Roman" pitchFamily="18" charset="0"/>
                <a:cs typeface="Times New Roman" pitchFamily="18" charset="0"/>
              </a:rPr>
              <a:t>A CSV file is a human readable text file where each line has a number of fields, separated by commas or some other delimiter. </a:t>
            </a:r>
          </a:p>
          <a:p>
            <a:pPr algn="just"/>
            <a:r>
              <a:rPr lang="en-US" sz="3600" b="1" dirty="0">
                <a:solidFill>
                  <a:srgbClr val="00B050"/>
                </a:solidFill>
                <a:latin typeface="Times New Roman" pitchFamily="18" charset="0"/>
                <a:cs typeface="Times New Roman" pitchFamily="18" charset="0"/>
              </a:rPr>
              <a:t>You can assume each line as a row and each field as a column. The CSV module will be able to read and write the vast majority of CSV files. </a:t>
            </a:r>
          </a:p>
        </p:txBody>
      </p:sp>
    </p:spTree>
    <p:extLst>
      <p:ext uri="{BB962C8B-B14F-4D97-AF65-F5344CB8AC3E}">
        <p14:creationId xmlns:p14="http://schemas.microsoft.com/office/powerpoint/2010/main" val="235864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4114"/>
            <a:ext cx="12192000" cy="3785652"/>
          </a:xfrm>
          <a:prstGeom prst="rect">
            <a:avLst/>
          </a:prstGeom>
        </p:spPr>
        <p:txBody>
          <a:bodyPr wrap="square">
            <a:spAutoFit/>
          </a:bodyPr>
          <a:lstStyle/>
          <a:p>
            <a:pPr algn="ctr"/>
            <a:r>
              <a:rPr lang="en-US" sz="80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RULES TO BE FOLLOWED TO FORMAT DATA IN A CSV FILE</a:t>
            </a:r>
          </a:p>
        </p:txBody>
      </p:sp>
    </p:spTree>
    <p:extLst>
      <p:ext uri="{BB962C8B-B14F-4D97-AF65-F5344CB8AC3E}">
        <p14:creationId xmlns:p14="http://schemas.microsoft.com/office/powerpoint/2010/main" val="217330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535"/>
            <a:ext cx="12192000" cy="4247317"/>
          </a:xfrm>
          <a:prstGeom prst="rect">
            <a:avLst/>
          </a:prstGeom>
        </p:spPr>
        <p:txBody>
          <a:bodyPr wrap="square">
            <a:spAutoFit/>
          </a:bodyPr>
          <a:lstStyle/>
          <a:p>
            <a:pPr algn="just"/>
            <a:r>
              <a:rPr lang="en-US" sz="5400" b="1" dirty="0">
                <a:solidFill>
                  <a:srgbClr val="002060"/>
                </a:solidFill>
                <a:latin typeface="Times New Roman" pitchFamily="18" charset="0"/>
                <a:cs typeface="Times New Roman" pitchFamily="18" charset="0"/>
              </a:rPr>
              <a:t>1. Each record (row of data) is to be located on a separate line, delimited by a line break by pressing </a:t>
            </a:r>
            <a:r>
              <a:rPr lang="en-US" sz="5400" b="1" dirty="0">
                <a:solidFill>
                  <a:srgbClr val="FF0000"/>
                </a:solidFill>
                <a:latin typeface="Times New Roman" pitchFamily="18" charset="0"/>
                <a:cs typeface="Times New Roman" pitchFamily="18" charset="0"/>
              </a:rPr>
              <a:t>enter</a:t>
            </a:r>
            <a:r>
              <a:rPr lang="en-US" sz="5400" b="1" dirty="0">
                <a:solidFill>
                  <a:srgbClr val="002060"/>
                </a:solidFill>
                <a:latin typeface="Times New Roman" pitchFamily="18" charset="0"/>
                <a:cs typeface="Times New Roman" pitchFamily="18" charset="0"/>
              </a:rPr>
              <a:t> key. For example: </a:t>
            </a:r>
          </a:p>
          <a:p>
            <a:pPr algn="just"/>
            <a:endParaRPr lang="en-US" sz="5400" b="1" dirty="0">
              <a:solidFill>
                <a:srgbClr val="002060"/>
              </a:solidFill>
              <a:latin typeface="Times New Roman" pitchFamily="18" charset="0"/>
              <a:cs typeface="Times New Roman" pitchFamily="18" charset="0"/>
            </a:endParaRPr>
          </a:p>
        </p:txBody>
      </p:sp>
      <p:sp>
        <p:nvSpPr>
          <p:cNvPr id="4" name="Rectangle 3"/>
          <p:cNvSpPr/>
          <p:nvPr/>
        </p:nvSpPr>
        <p:spPr>
          <a:xfrm>
            <a:off x="0" y="3648670"/>
            <a:ext cx="12192000" cy="2308324"/>
          </a:xfrm>
          <a:prstGeom prst="rect">
            <a:avLst/>
          </a:prstGeom>
        </p:spPr>
        <p:txBody>
          <a:bodyPr wrap="square">
            <a:spAutoFit/>
          </a:bodyPr>
          <a:lstStyle/>
          <a:p>
            <a:r>
              <a:rPr lang="en-US" sz="4800" b="1" dirty="0" err="1">
                <a:solidFill>
                  <a:srgbClr val="002060"/>
                </a:solidFill>
                <a:latin typeface="Times New Roman" pitchFamily="18" charset="0"/>
                <a:cs typeface="Times New Roman" pitchFamily="18" charset="0"/>
              </a:rPr>
              <a:t>xxx,yyy</a:t>
            </a:r>
            <a:r>
              <a:rPr lang="en-US" sz="4800" b="1" dirty="0">
                <a:solidFill>
                  <a:srgbClr val="002060"/>
                </a:solidFill>
                <a:latin typeface="Times New Roman" pitchFamily="18" charset="0"/>
                <a:cs typeface="Times New Roman" pitchFamily="18" charset="0"/>
              </a:rPr>
              <a:t> </a:t>
            </a:r>
            <a:r>
              <a:rPr lang="en-US" sz="4800" b="1" dirty="0">
                <a:solidFill>
                  <a:srgbClr val="FF0000"/>
                </a:solidFill>
                <a:latin typeface="Times New Roman" pitchFamily="18" charset="0"/>
                <a:cs typeface="Times New Roman" pitchFamily="18" charset="0"/>
                <a:sym typeface="Symbol"/>
              </a:rPr>
              <a:t></a:t>
            </a:r>
            <a:endParaRPr lang="en-US" sz="4800" b="1" dirty="0">
              <a:solidFill>
                <a:srgbClr val="FF0000"/>
              </a:solidFill>
              <a:latin typeface="Times New Roman" pitchFamily="18" charset="0"/>
              <a:cs typeface="Times New Roman" pitchFamily="18" charset="0"/>
            </a:endParaRPr>
          </a:p>
          <a:p>
            <a:endParaRPr lang="en-US" sz="4800" b="1" dirty="0">
              <a:solidFill>
                <a:srgbClr val="002060"/>
              </a:solidFill>
              <a:latin typeface="Times New Roman" pitchFamily="18" charset="0"/>
              <a:cs typeface="Times New Roman" pitchFamily="18" charset="0"/>
            </a:endParaRPr>
          </a:p>
          <a:p>
            <a:r>
              <a:rPr lang="en-US" sz="4800" b="1" dirty="0">
                <a:solidFill>
                  <a:srgbClr val="FF0000"/>
                </a:solidFill>
                <a:latin typeface="Times New Roman" pitchFamily="18" charset="0"/>
                <a:cs typeface="Times New Roman" pitchFamily="18" charset="0"/>
                <a:sym typeface="Symbol"/>
              </a:rPr>
              <a:t></a:t>
            </a:r>
            <a:r>
              <a:rPr lang="en-US" sz="4800" b="1" dirty="0">
                <a:solidFill>
                  <a:srgbClr val="002060"/>
                </a:solidFill>
                <a:latin typeface="Times New Roman" pitchFamily="18" charset="0"/>
                <a:cs typeface="Times New Roman" pitchFamily="18" charset="0"/>
                <a:sym typeface="Symbol"/>
              </a:rPr>
              <a:t> </a:t>
            </a:r>
            <a:r>
              <a:rPr lang="en-US" sz="4800" b="1" dirty="0">
                <a:solidFill>
                  <a:srgbClr val="002060"/>
                </a:solidFill>
                <a:latin typeface="Times New Roman" pitchFamily="18" charset="0"/>
                <a:cs typeface="Times New Roman" pitchFamily="18" charset="0"/>
              </a:rPr>
              <a:t>denotes enter Key to be pressed</a:t>
            </a:r>
          </a:p>
        </p:txBody>
      </p:sp>
    </p:spTree>
    <p:extLst>
      <p:ext uri="{BB962C8B-B14F-4D97-AF65-F5344CB8AC3E}">
        <p14:creationId xmlns:p14="http://schemas.microsoft.com/office/powerpoint/2010/main" val="217330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6735"/>
            <a:ext cx="12192000" cy="2585323"/>
          </a:xfrm>
          <a:prstGeom prst="rect">
            <a:avLst/>
          </a:prstGeom>
        </p:spPr>
        <p:txBody>
          <a:bodyPr wrap="square">
            <a:spAutoFit/>
          </a:bodyPr>
          <a:lstStyle/>
          <a:p>
            <a:pPr algn="just"/>
            <a:r>
              <a:rPr lang="en-US" sz="5400" b="1" dirty="0">
                <a:solidFill>
                  <a:srgbClr val="002060"/>
                </a:solidFill>
                <a:latin typeface="Times New Roman" pitchFamily="18" charset="0"/>
                <a:cs typeface="Times New Roman" pitchFamily="18" charset="0"/>
              </a:rPr>
              <a:t>2. The last record in the file may or may not have an ending line break. For example: </a:t>
            </a:r>
          </a:p>
        </p:txBody>
      </p:sp>
      <p:sp>
        <p:nvSpPr>
          <p:cNvPr id="3" name="Rectangle 2"/>
          <p:cNvSpPr/>
          <p:nvPr/>
        </p:nvSpPr>
        <p:spPr>
          <a:xfrm>
            <a:off x="0" y="3028434"/>
            <a:ext cx="12192000" cy="2123658"/>
          </a:xfrm>
          <a:prstGeom prst="rect">
            <a:avLst/>
          </a:prstGeom>
        </p:spPr>
        <p:txBody>
          <a:bodyPr wrap="square">
            <a:spAutoFit/>
          </a:bodyPr>
          <a:lstStyle/>
          <a:p>
            <a:r>
              <a:rPr lang="en-US" sz="4800" b="1" dirty="0" err="1">
                <a:solidFill>
                  <a:srgbClr val="002060"/>
                </a:solidFill>
                <a:latin typeface="Times New Roman" pitchFamily="18" charset="0"/>
                <a:cs typeface="Times New Roman" pitchFamily="18" charset="0"/>
              </a:rPr>
              <a:t>xxx,yyy</a:t>
            </a:r>
            <a:r>
              <a:rPr lang="en-US" sz="4800" b="1" dirty="0">
                <a:solidFill>
                  <a:srgbClr val="002060"/>
                </a:solidFill>
                <a:latin typeface="Times New Roman" pitchFamily="18" charset="0"/>
                <a:cs typeface="Times New Roman" pitchFamily="18" charset="0"/>
              </a:rPr>
              <a:t> </a:t>
            </a:r>
            <a:r>
              <a:rPr lang="en-US" sz="4800" b="1" dirty="0">
                <a:solidFill>
                  <a:srgbClr val="FF0000"/>
                </a:solidFill>
                <a:latin typeface="Times New Roman" pitchFamily="18" charset="0"/>
                <a:cs typeface="Times New Roman" pitchFamily="18" charset="0"/>
                <a:sym typeface="Symbol"/>
              </a:rPr>
              <a:t></a:t>
            </a:r>
          </a:p>
          <a:p>
            <a:endParaRPr lang="en-US" b="1" dirty="0">
              <a:solidFill>
                <a:srgbClr val="FF0000"/>
              </a:solidFill>
              <a:latin typeface="Times New Roman" pitchFamily="18" charset="0"/>
              <a:cs typeface="Times New Roman" pitchFamily="18" charset="0"/>
              <a:sym typeface="Symbol"/>
            </a:endParaRPr>
          </a:p>
          <a:p>
            <a:r>
              <a:rPr lang="en-US" sz="4800" b="1" dirty="0" err="1">
                <a:solidFill>
                  <a:srgbClr val="002060"/>
                </a:solidFill>
                <a:latin typeface="Times New Roman" pitchFamily="18" charset="0"/>
                <a:cs typeface="Times New Roman" pitchFamily="18" charset="0"/>
              </a:rPr>
              <a:t>xxx,yyy</a:t>
            </a:r>
            <a:r>
              <a:rPr lang="en-US" sz="4800" b="1" dirty="0">
                <a:solidFill>
                  <a:srgbClr val="002060"/>
                </a:solidFill>
                <a:latin typeface="Times New Roman" pitchFamily="18" charset="0"/>
                <a:cs typeface="Times New Roman" pitchFamily="18" charset="0"/>
              </a:rPr>
              <a:t> </a:t>
            </a:r>
          </a:p>
          <a:p>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7330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062"/>
            <a:ext cx="12192000" cy="4401205"/>
          </a:xfrm>
          <a:prstGeom prst="rect">
            <a:avLst/>
          </a:prstGeom>
        </p:spPr>
        <p:txBody>
          <a:bodyPr wrap="square">
            <a:spAutoFit/>
          </a:bodyPr>
          <a:lstStyle/>
          <a:p>
            <a:pPr algn="just"/>
            <a:r>
              <a:rPr lang="en-US" sz="4000" b="1" dirty="0">
                <a:solidFill>
                  <a:srgbClr val="002060"/>
                </a:solidFill>
                <a:latin typeface="Times New Roman" pitchFamily="18" charset="0"/>
                <a:cs typeface="Times New Roman" pitchFamily="18" charset="0"/>
              </a:rPr>
              <a:t>3. There may be an optional header line appearing as the first line of the file with the same format as normal record lines. The header will contain names corresponding to the fields in the file and should contain the same number of fields as the records in the rest of the file. For example: field_name1,field_name2,field_name3 </a:t>
            </a:r>
          </a:p>
        </p:txBody>
      </p:sp>
      <p:sp>
        <p:nvSpPr>
          <p:cNvPr id="3" name="Rectangle 2"/>
          <p:cNvSpPr/>
          <p:nvPr/>
        </p:nvSpPr>
        <p:spPr>
          <a:xfrm>
            <a:off x="0" y="4732635"/>
            <a:ext cx="12192000" cy="1569660"/>
          </a:xfrm>
          <a:prstGeom prst="rect">
            <a:avLst/>
          </a:prstGeom>
        </p:spPr>
        <p:txBody>
          <a:bodyPr wrap="square">
            <a:spAutoFit/>
          </a:bodyPr>
          <a:lstStyle/>
          <a:p>
            <a:r>
              <a:rPr lang="en-US" sz="4800" b="1" dirty="0" err="1">
                <a:solidFill>
                  <a:srgbClr val="002060"/>
                </a:solidFill>
                <a:latin typeface="Times New Roman" pitchFamily="18" charset="0"/>
                <a:cs typeface="Times New Roman" pitchFamily="18" charset="0"/>
              </a:rPr>
              <a:t>aaa,bbb,ccc</a:t>
            </a:r>
            <a:r>
              <a:rPr lang="en-US" sz="4800" b="1" dirty="0">
                <a:solidFill>
                  <a:srgbClr val="002060"/>
                </a:solidFill>
                <a:latin typeface="Times New Roman" pitchFamily="18" charset="0"/>
                <a:cs typeface="Times New Roman" pitchFamily="18" charset="0"/>
              </a:rPr>
              <a:t> </a:t>
            </a:r>
            <a:r>
              <a:rPr lang="en-US" sz="4800" b="1" dirty="0">
                <a:solidFill>
                  <a:srgbClr val="FF0000"/>
                </a:solidFill>
                <a:latin typeface="Times New Roman" pitchFamily="18" charset="0"/>
                <a:cs typeface="Times New Roman" pitchFamily="18" charset="0"/>
                <a:sym typeface="Symbol"/>
              </a:rPr>
              <a:t></a:t>
            </a:r>
            <a:endParaRPr lang="en-US" sz="4800" b="1" dirty="0">
              <a:solidFill>
                <a:srgbClr val="FF0000"/>
              </a:solidFill>
              <a:latin typeface="Times New Roman" pitchFamily="18" charset="0"/>
              <a:cs typeface="Times New Roman" pitchFamily="18" charset="0"/>
            </a:endParaRPr>
          </a:p>
          <a:p>
            <a:r>
              <a:rPr lang="en-US" sz="4800" b="1" dirty="0" err="1">
                <a:solidFill>
                  <a:srgbClr val="002060"/>
                </a:solidFill>
                <a:latin typeface="Times New Roman" pitchFamily="18" charset="0"/>
                <a:cs typeface="Times New Roman" pitchFamily="18" charset="0"/>
              </a:rPr>
              <a:t>zzz,yyy,xxx</a:t>
            </a:r>
            <a:r>
              <a:rPr lang="en-US" sz="4800" b="1" dirty="0">
                <a:solidFill>
                  <a:srgbClr val="002060"/>
                </a:solidFill>
                <a:latin typeface="Times New Roman" pitchFamily="18" charset="0"/>
                <a:cs typeface="Times New Roman" pitchFamily="18" charset="0"/>
              </a:rPr>
              <a:t> </a:t>
            </a:r>
            <a:r>
              <a:rPr lang="en-US" sz="4800" b="1" u="sng" dirty="0">
                <a:solidFill>
                  <a:srgbClr val="FF0000"/>
                </a:solidFill>
                <a:latin typeface="Times New Roman" pitchFamily="18" charset="0"/>
                <a:cs typeface="Times New Roman" pitchFamily="18" charset="0"/>
              </a:rPr>
              <a:t>CRLF</a:t>
            </a:r>
            <a:r>
              <a:rPr lang="en-US" sz="3600" b="1" dirty="0">
                <a:solidFill>
                  <a:srgbClr val="002060"/>
                </a:solidFill>
                <a:latin typeface="Times New Roman" pitchFamily="18" charset="0"/>
                <a:cs typeface="Times New Roman" pitchFamily="18" charset="0"/>
              </a:rPr>
              <a:t>(</a:t>
            </a:r>
            <a:r>
              <a:rPr lang="en-US" sz="3600" b="1" u="sng" dirty="0">
                <a:solidFill>
                  <a:srgbClr val="FF0000"/>
                </a:solidFill>
                <a:latin typeface="Times New Roman" pitchFamily="18" charset="0"/>
                <a:cs typeface="Times New Roman" pitchFamily="18" charset="0"/>
              </a:rPr>
              <a:t>C</a:t>
            </a:r>
            <a:r>
              <a:rPr lang="en-US" sz="3600" b="1" dirty="0">
                <a:solidFill>
                  <a:srgbClr val="002060"/>
                </a:solidFill>
                <a:latin typeface="Times New Roman" pitchFamily="18" charset="0"/>
                <a:cs typeface="Times New Roman" pitchFamily="18" charset="0"/>
              </a:rPr>
              <a:t>arriage </a:t>
            </a:r>
            <a:r>
              <a:rPr lang="en-US" sz="3600" b="1" u="sng" dirty="0">
                <a:solidFill>
                  <a:srgbClr val="FF0000"/>
                </a:solidFill>
                <a:latin typeface="Times New Roman" pitchFamily="18" charset="0"/>
                <a:cs typeface="Times New Roman" pitchFamily="18" charset="0"/>
              </a:rPr>
              <a:t>R</a:t>
            </a:r>
            <a:r>
              <a:rPr lang="en-US" sz="3600" b="1" dirty="0">
                <a:solidFill>
                  <a:srgbClr val="002060"/>
                </a:solidFill>
                <a:latin typeface="Times New Roman" pitchFamily="18" charset="0"/>
                <a:cs typeface="Times New Roman" pitchFamily="18" charset="0"/>
              </a:rPr>
              <a:t>eturn and </a:t>
            </a:r>
            <a:r>
              <a:rPr lang="en-US" sz="3600" b="1" u="sng" dirty="0">
                <a:solidFill>
                  <a:srgbClr val="FF0000"/>
                </a:solidFill>
                <a:latin typeface="Times New Roman" pitchFamily="18" charset="0"/>
                <a:cs typeface="Times New Roman" pitchFamily="18" charset="0"/>
              </a:rPr>
              <a:t>L</a:t>
            </a:r>
            <a:r>
              <a:rPr lang="en-US" sz="3600" b="1" dirty="0">
                <a:solidFill>
                  <a:srgbClr val="002060"/>
                </a:solidFill>
                <a:latin typeface="Times New Roman" pitchFamily="18" charset="0"/>
                <a:cs typeface="Times New Roman" pitchFamily="18" charset="0"/>
              </a:rPr>
              <a:t>ine </a:t>
            </a:r>
            <a:r>
              <a:rPr lang="en-US" sz="3600" b="1" u="sng" dirty="0">
                <a:solidFill>
                  <a:srgbClr val="FF0000"/>
                </a:solidFill>
                <a:latin typeface="Times New Roman" pitchFamily="18" charset="0"/>
                <a:cs typeface="Times New Roman" pitchFamily="18" charset="0"/>
              </a:rPr>
              <a:t>F</a:t>
            </a:r>
            <a:r>
              <a:rPr lang="en-US" sz="3600" b="1" dirty="0">
                <a:solidFill>
                  <a:srgbClr val="002060"/>
                </a:solidFill>
                <a:latin typeface="Times New Roman" pitchFamily="18" charset="0"/>
                <a:cs typeface="Times New Roman" pitchFamily="18" charset="0"/>
              </a:rPr>
              <a:t>eed) </a:t>
            </a:r>
          </a:p>
        </p:txBody>
      </p:sp>
    </p:spTree>
    <p:extLst>
      <p:ext uri="{BB962C8B-B14F-4D97-AF65-F5344CB8AC3E}">
        <p14:creationId xmlns:p14="http://schemas.microsoft.com/office/powerpoint/2010/main" val="217330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r>
              <a:rPr lang="en-US" sz="5400" b="1" dirty="0">
                <a:solidFill>
                  <a:srgbClr val="002060"/>
                </a:solidFill>
                <a:latin typeface="Times New Roman" pitchFamily="18" charset="0"/>
                <a:cs typeface="Times New Roman" pitchFamily="18" charset="0"/>
              </a:rPr>
              <a:t>4. Within the header and each record, there may be one or more fields, separated by commas. Spaces are considered part of a field and should not be ignored. The last field in the record must not be followed by a comma. </a:t>
            </a:r>
          </a:p>
          <a:p>
            <a:pPr algn="just"/>
            <a:endParaRPr lang="en-US" sz="5400" b="1" dirty="0">
              <a:solidFill>
                <a:srgbClr val="002060"/>
              </a:solidFill>
              <a:latin typeface="Times New Roman" pitchFamily="18" charset="0"/>
              <a:cs typeface="Times New Roman" pitchFamily="18" charset="0"/>
            </a:endParaRPr>
          </a:p>
          <a:p>
            <a:pPr algn="just"/>
            <a:r>
              <a:rPr lang="en-US" sz="5400" b="1" dirty="0">
                <a:solidFill>
                  <a:srgbClr val="FF0000"/>
                </a:solidFill>
                <a:latin typeface="Times New Roman" pitchFamily="18" charset="0"/>
                <a:cs typeface="Times New Roman" pitchFamily="18" charset="0"/>
              </a:rPr>
              <a:t>For example: Red , Blue</a:t>
            </a:r>
          </a:p>
        </p:txBody>
      </p:sp>
    </p:spTree>
    <p:extLst>
      <p:ext uri="{BB962C8B-B14F-4D97-AF65-F5344CB8AC3E}">
        <p14:creationId xmlns:p14="http://schemas.microsoft.com/office/powerpoint/2010/main" val="93008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862"/>
            <a:ext cx="12192000" cy="5632311"/>
          </a:xfrm>
          <a:prstGeom prst="rect">
            <a:avLst/>
          </a:prstGeom>
        </p:spPr>
        <p:txBody>
          <a:bodyPr wrap="square">
            <a:spAutoFit/>
          </a:bodyPr>
          <a:lstStyle/>
          <a:p>
            <a:pPr algn="just"/>
            <a:r>
              <a:rPr lang="en-US" sz="4000" b="1" dirty="0">
                <a:solidFill>
                  <a:srgbClr val="002060"/>
                </a:solidFill>
                <a:latin typeface="Times New Roman" pitchFamily="18" charset="0"/>
                <a:cs typeface="Times New Roman" pitchFamily="18" charset="0"/>
              </a:rPr>
              <a:t>5. Each field may or may not be enclosed in double quotes. If fields are not enclosed with double quotes, then double quotes may not appear inside the fields. </a:t>
            </a:r>
          </a:p>
          <a:p>
            <a:endParaRPr lang="en-US" sz="4000" b="1" dirty="0">
              <a:solidFill>
                <a:srgbClr val="002060"/>
              </a:solidFill>
              <a:latin typeface="Times New Roman" pitchFamily="18" charset="0"/>
              <a:cs typeface="Times New Roman" pitchFamily="18" charset="0"/>
            </a:endParaRPr>
          </a:p>
          <a:p>
            <a:endParaRPr lang="en-US" sz="4000" b="1" dirty="0">
              <a:solidFill>
                <a:srgbClr val="002060"/>
              </a:solidFill>
              <a:latin typeface="Times New Roman" pitchFamily="18" charset="0"/>
              <a:cs typeface="Times New Roman" pitchFamily="18" charset="0"/>
            </a:endParaRPr>
          </a:p>
          <a:p>
            <a:r>
              <a:rPr lang="en-US" sz="4000" b="1" dirty="0">
                <a:solidFill>
                  <a:srgbClr val="002060"/>
                </a:solidFill>
                <a:latin typeface="Times New Roman" pitchFamily="18" charset="0"/>
                <a:cs typeface="Times New Roman" pitchFamily="18" charset="0"/>
              </a:rPr>
              <a:t>For example:</a:t>
            </a:r>
          </a:p>
          <a:p>
            <a:endParaRPr lang="en-US" sz="4000" b="1" dirty="0">
              <a:solidFill>
                <a:srgbClr val="002060"/>
              </a:solidFill>
              <a:latin typeface="Times New Roman" pitchFamily="18" charset="0"/>
              <a:cs typeface="Times New Roman" pitchFamily="18" charset="0"/>
            </a:endParaRPr>
          </a:p>
          <a:p>
            <a:pPr algn="just"/>
            <a:r>
              <a:rPr lang="en-US" sz="4000" b="1" dirty="0">
                <a:solidFill>
                  <a:srgbClr val="002060"/>
                </a:solidFill>
                <a:latin typeface="Times New Roman" pitchFamily="18" charset="0"/>
                <a:cs typeface="Times New Roman" pitchFamily="18" charset="0"/>
              </a:rPr>
              <a:t>"</a:t>
            </a:r>
            <a:r>
              <a:rPr lang="en-US" sz="4000" b="1" dirty="0" err="1">
                <a:solidFill>
                  <a:srgbClr val="002060"/>
                </a:solidFill>
                <a:latin typeface="Times New Roman" pitchFamily="18" charset="0"/>
                <a:cs typeface="Times New Roman" pitchFamily="18" charset="0"/>
              </a:rPr>
              <a:t>Red","Blue","Green</a:t>
            </a:r>
            <a:r>
              <a:rPr lang="en-US" sz="4000" b="1" dirty="0">
                <a:solidFill>
                  <a:srgbClr val="002060"/>
                </a:solidFill>
                <a:latin typeface="Times New Roman" pitchFamily="18" charset="0"/>
                <a:cs typeface="Times New Roman" pitchFamily="18" charset="0"/>
              </a:rPr>
              <a:t>" #Field data with </a:t>
            </a:r>
            <a:r>
              <a:rPr lang="en-US" sz="4000" b="1" dirty="0" err="1">
                <a:solidFill>
                  <a:srgbClr val="002060"/>
                </a:solidFill>
                <a:latin typeface="Times New Roman" pitchFamily="18" charset="0"/>
                <a:cs typeface="Times New Roman" pitchFamily="18" charset="0"/>
              </a:rPr>
              <a:t>doule</a:t>
            </a:r>
            <a:r>
              <a:rPr lang="en-US" sz="4000" b="1" dirty="0">
                <a:solidFill>
                  <a:srgbClr val="002060"/>
                </a:solidFill>
                <a:latin typeface="Times New Roman" pitchFamily="18" charset="0"/>
                <a:cs typeface="Times New Roman" pitchFamily="18" charset="0"/>
              </a:rPr>
              <a:t> quotes</a:t>
            </a:r>
          </a:p>
          <a:p>
            <a:r>
              <a:rPr lang="en-US" sz="4000" b="1" dirty="0" err="1">
                <a:solidFill>
                  <a:srgbClr val="002060"/>
                </a:solidFill>
                <a:latin typeface="Times New Roman" pitchFamily="18" charset="0"/>
                <a:cs typeface="Times New Roman" pitchFamily="18" charset="0"/>
              </a:rPr>
              <a:t>Black,White,Yellow</a:t>
            </a:r>
            <a:r>
              <a:rPr lang="en-US" sz="4000" b="1" dirty="0">
                <a:solidFill>
                  <a:srgbClr val="002060"/>
                </a:solidFill>
                <a:latin typeface="Times New Roman" pitchFamily="18" charset="0"/>
                <a:cs typeface="Times New Roman" pitchFamily="18" charset="0"/>
              </a:rPr>
              <a:t> #Field data without </a:t>
            </a:r>
            <a:r>
              <a:rPr lang="en-US" sz="4000" b="1" dirty="0" err="1">
                <a:solidFill>
                  <a:srgbClr val="002060"/>
                </a:solidFill>
                <a:latin typeface="Times New Roman" pitchFamily="18" charset="0"/>
                <a:cs typeface="Times New Roman" pitchFamily="18" charset="0"/>
              </a:rPr>
              <a:t>doule</a:t>
            </a:r>
            <a:r>
              <a:rPr lang="en-US" sz="4000" b="1" dirty="0">
                <a:solidFill>
                  <a:srgbClr val="002060"/>
                </a:solidFill>
                <a:latin typeface="Times New Roman" pitchFamily="18" charset="0"/>
                <a:cs typeface="Times New Roman" pitchFamily="18" charset="0"/>
              </a:rPr>
              <a:t> quotes</a:t>
            </a:r>
          </a:p>
        </p:txBody>
      </p:sp>
    </p:spTree>
    <p:extLst>
      <p:ext uri="{BB962C8B-B14F-4D97-AF65-F5344CB8AC3E}">
        <p14:creationId xmlns:p14="http://schemas.microsoft.com/office/powerpoint/2010/main" val="93008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algn="just"/>
            <a:r>
              <a:rPr lang="en-US" sz="4800" b="1" dirty="0">
                <a:solidFill>
                  <a:srgbClr val="002060"/>
                </a:solidFill>
                <a:latin typeface="Times New Roman" pitchFamily="18" charset="0"/>
                <a:cs typeface="Times New Roman" pitchFamily="18" charset="0"/>
              </a:rPr>
              <a:t>6. Fields containing line breaks (CRLF), double quotes, and commas should be enclosed in double-quotes. </a:t>
            </a:r>
          </a:p>
          <a:p>
            <a:pPr algn="just"/>
            <a:r>
              <a:rPr lang="en-US" sz="4800" b="1" dirty="0">
                <a:solidFill>
                  <a:srgbClr val="002060"/>
                </a:solidFill>
                <a:latin typeface="Times New Roman" pitchFamily="18" charset="0"/>
                <a:cs typeface="Times New Roman" pitchFamily="18" charset="0"/>
              </a:rPr>
              <a:t>For example:</a:t>
            </a:r>
          </a:p>
          <a:p>
            <a:pPr algn="just"/>
            <a:endParaRPr lang="en-US" sz="4800" b="1" dirty="0">
              <a:solidFill>
                <a:srgbClr val="002060"/>
              </a:solidFill>
              <a:latin typeface="Times New Roman" pitchFamily="18" charset="0"/>
              <a:cs typeface="Times New Roman" pitchFamily="18" charset="0"/>
            </a:endParaRPr>
          </a:p>
          <a:p>
            <a:pPr algn="just"/>
            <a:r>
              <a:rPr lang="en-US" sz="4800" b="1" dirty="0">
                <a:solidFill>
                  <a:srgbClr val="002060"/>
                </a:solidFill>
                <a:latin typeface="Times New Roman" pitchFamily="18" charset="0"/>
                <a:cs typeface="Times New Roman" pitchFamily="18" charset="0"/>
              </a:rPr>
              <a:t>Red, “,”, Blue CRLF # comma itself is a field value.so it is enclosed with double quotes </a:t>
            </a:r>
          </a:p>
          <a:p>
            <a:pPr algn="just"/>
            <a:r>
              <a:rPr lang="en-US" sz="4800" b="1" dirty="0">
                <a:solidFill>
                  <a:srgbClr val="002060"/>
                </a:solidFill>
                <a:latin typeface="Times New Roman" pitchFamily="18" charset="0"/>
                <a:cs typeface="Times New Roman" pitchFamily="18" charset="0"/>
              </a:rPr>
              <a:t>Red, Blue , Green</a:t>
            </a:r>
          </a:p>
        </p:txBody>
      </p:sp>
    </p:spTree>
    <p:extLst>
      <p:ext uri="{BB962C8B-B14F-4D97-AF65-F5344CB8AC3E}">
        <p14:creationId xmlns:p14="http://schemas.microsoft.com/office/powerpoint/2010/main" val="93008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just"/>
            <a:r>
              <a:rPr lang="en-US" sz="4800" b="1" dirty="0">
                <a:solidFill>
                  <a:srgbClr val="002060"/>
                </a:solidFill>
                <a:latin typeface="Times New Roman" pitchFamily="18" charset="0"/>
                <a:cs typeface="Times New Roman" pitchFamily="18" charset="0"/>
              </a:rPr>
              <a:t>7. If double-quotes are used to enclose fields, then a double-quote appearing inside a field must be preceded with another double quote. For example:</a:t>
            </a:r>
          </a:p>
          <a:p>
            <a:pPr algn="just"/>
            <a:endParaRPr lang="en-US" sz="4800" b="1" dirty="0">
              <a:solidFill>
                <a:srgbClr val="002060"/>
              </a:solidFill>
              <a:latin typeface="Times New Roman" pitchFamily="18" charset="0"/>
              <a:cs typeface="Times New Roman" pitchFamily="18" charset="0"/>
            </a:endParaRPr>
          </a:p>
          <a:p>
            <a:r>
              <a:rPr lang="en-US" sz="4800" b="1" dirty="0">
                <a:solidFill>
                  <a:srgbClr val="002060"/>
                </a:solidFill>
                <a:latin typeface="Times New Roman" pitchFamily="18" charset="0"/>
                <a:cs typeface="Times New Roman" pitchFamily="18" charset="0"/>
              </a:rPr>
              <a:t>“Red”, “Blue”, “Green”, </a:t>
            </a:r>
          </a:p>
          <a:p>
            <a:pPr algn="r"/>
            <a:r>
              <a:rPr lang="en-US" sz="2400" b="1" dirty="0">
                <a:solidFill>
                  <a:srgbClr val="002060"/>
                </a:solidFill>
                <a:latin typeface="Times New Roman" pitchFamily="18" charset="0"/>
                <a:cs typeface="Times New Roman" pitchFamily="18" charset="0"/>
              </a:rPr>
              <a:t># since double quotes is a field value it is enclosed with another double quotes</a:t>
            </a:r>
          </a:p>
          <a:p>
            <a:pPr algn="just"/>
            <a:r>
              <a:rPr lang="en-US" sz="4800" b="1" dirty="0">
                <a:solidFill>
                  <a:srgbClr val="002060"/>
                </a:solidFill>
                <a:latin typeface="Times New Roman" pitchFamily="18" charset="0"/>
                <a:cs typeface="Times New Roman" pitchFamily="18" charset="0"/>
              </a:rPr>
              <a:t>, , White </a:t>
            </a:r>
          </a:p>
        </p:txBody>
      </p:sp>
    </p:spTree>
    <p:extLst>
      <p:ext uri="{BB962C8B-B14F-4D97-AF65-F5344CB8AC3E}">
        <p14:creationId xmlns:p14="http://schemas.microsoft.com/office/powerpoint/2010/main" val="93008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0172"/>
            <a:ext cx="12192000" cy="4893647"/>
          </a:xfrm>
          <a:prstGeom prst="rect">
            <a:avLst/>
          </a:prstGeom>
        </p:spPr>
        <p:txBody>
          <a:bodyPr wrap="square">
            <a:spAutoFit/>
          </a:bodyPr>
          <a:lstStyle/>
          <a:p>
            <a:endParaRPr lang="en-US" sz="2400" dirty="0"/>
          </a:p>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CREATE A CSV FILE USING MICROSOFT EXCEL</a:t>
            </a:r>
          </a:p>
        </p:txBody>
      </p:sp>
    </p:spTree>
    <p:extLst>
      <p:ext uri="{BB962C8B-B14F-4D97-AF65-F5344CB8AC3E}">
        <p14:creationId xmlns:p14="http://schemas.microsoft.com/office/powerpoint/2010/main" val="93008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6035"/>
            <a:ext cx="12192000" cy="6247864"/>
          </a:xfrm>
          <a:prstGeom prst="rect">
            <a:avLst/>
          </a:prstGeom>
        </p:spPr>
        <p:txBody>
          <a:bodyPr wrap="square">
            <a:spAutoFit/>
          </a:bodyPr>
          <a:lstStyle/>
          <a:p>
            <a:pPr algn="just"/>
            <a:r>
              <a:rPr lang="en-US" sz="8000" b="1" dirty="0">
                <a:solidFill>
                  <a:srgbClr val="002060"/>
                </a:solidFill>
                <a:latin typeface="Times New Roman" pitchFamily="18" charset="0"/>
                <a:cs typeface="Times New Roman" pitchFamily="18" charset="0"/>
              </a:rPr>
              <a:t>To create a CSV file using Microsoft Excel, launch Excel and then open the file you want to save in CSV format. </a:t>
            </a:r>
          </a:p>
        </p:txBody>
      </p:sp>
    </p:spTree>
    <p:extLst>
      <p:ext uri="{BB962C8B-B14F-4D97-AF65-F5344CB8AC3E}">
        <p14:creationId xmlns:p14="http://schemas.microsoft.com/office/powerpoint/2010/main" val="93008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88" t="12344" r="14085" b="9219"/>
          <a:stretch/>
        </p:blipFill>
        <p:spPr bwMode="auto">
          <a:xfrm>
            <a:off x="137160" y="171450"/>
            <a:ext cx="11715750" cy="632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2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7910" b="23066"/>
          <a:stretch/>
        </p:blipFill>
        <p:spPr>
          <a:xfrm>
            <a:off x="1285875" y="419100"/>
            <a:ext cx="10207625" cy="5613399"/>
          </a:xfrm>
          <a:prstGeom prst="rect">
            <a:avLst/>
          </a:prstGeom>
        </p:spPr>
      </p:pic>
    </p:spTree>
    <p:extLst>
      <p:ext uri="{BB962C8B-B14F-4D97-AF65-F5344CB8AC3E}">
        <p14:creationId xmlns:p14="http://schemas.microsoft.com/office/powerpoint/2010/main" val="101061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3234"/>
            <a:ext cx="12192000" cy="3631763"/>
          </a:xfrm>
          <a:prstGeom prst="rect">
            <a:avLst/>
          </a:prstGeom>
        </p:spPr>
        <p:txBody>
          <a:bodyPr wrap="square">
            <a:spAutoFit/>
          </a:bodyPr>
          <a:lstStyle/>
          <a:p>
            <a:pPr algn="ctr"/>
            <a:r>
              <a:rPr lang="en-US" sz="115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Microsoft Excel to open a CSV file </a:t>
            </a:r>
          </a:p>
        </p:txBody>
      </p:sp>
    </p:spTree>
    <p:extLst>
      <p:ext uri="{BB962C8B-B14F-4D97-AF65-F5344CB8AC3E}">
        <p14:creationId xmlns:p14="http://schemas.microsoft.com/office/powerpoint/2010/main" val="101061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r>
              <a:rPr lang="en-US" sz="5400" b="1" dirty="0">
                <a:solidFill>
                  <a:srgbClr val="002060"/>
                </a:solidFill>
                <a:latin typeface="Times New Roman" pitchFamily="18" charset="0"/>
                <a:cs typeface="Times New Roman" pitchFamily="18" charset="0"/>
              </a:rPr>
              <a:t>If Microsoft Excel has been installed on the computer, by default CSV files should open automatically in Excel when the file is double-clicked. If you are getting an Open With prompt when opening the CSV file, choose Microsoft Excel from the available programs to open the file. </a:t>
            </a:r>
          </a:p>
        </p:txBody>
      </p:sp>
    </p:spTree>
    <p:extLst>
      <p:ext uri="{BB962C8B-B14F-4D97-AF65-F5344CB8AC3E}">
        <p14:creationId xmlns:p14="http://schemas.microsoft.com/office/powerpoint/2010/main" val="101061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5335"/>
            <a:ext cx="12192000" cy="5678478"/>
          </a:xfrm>
          <a:prstGeom prst="rect">
            <a:avLst/>
          </a:prstGeom>
        </p:spPr>
        <p:txBody>
          <a:bodyPr wrap="square">
            <a:spAutoFit/>
          </a:bodyPr>
          <a:lstStyle/>
          <a:p>
            <a:pPr algn="ctr"/>
            <a:endParaRPr lang="en-US" dirty="0"/>
          </a:p>
          <a:p>
            <a:pPr algn="ctr"/>
            <a:r>
              <a:rPr lang="en-US" sz="115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Read and write a CSV file Using Python</a:t>
            </a:r>
          </a:p>
        </p:txBody>
      </p:sp>
    </p:spTree>
    <p:extLst>
      <p:ext uri="{BB962C8B-B14F-4D97-AF65-F5344CB8AC3E}">
        <p14:creationId xmlns:p14="http://schemas.microsoft.com/office/powerpoint/2010/main" val="101061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5900"/>
            <a:ext cx="12192000" cy="5632311"/>
          </a:xfrm>
          <a:prstGeom prst="rect">
            <a:avLst/>
          </a:prstGeom>
        </p:spPr>
        <p:txBody>
          <a:bodyPr wrap="square">
            <a:spAutoFit/>
          </a:bodyPr>
          <a:lstStyle/>
          <a:p>
            <a:pPr algn="just"/>
            <a:r>
              <a:rPr lang="en-US" sz="6000" b="1" dirty="0">
                <a:solidFill>
                  <a:srgbClr val="002060"/>
                </a:solidFill>
                <a:latin typeface="Times New Roman" pitchFamily="18" charset="0"/>
                <a:cs typeface="Times New Roman" pitchFamily="18" charset="0"/>
              </a:rPr>
              <a:t>Python provides a module named CSV, using this you can do several operations on the CSV files. </a:t>
            </a:r>
          </a:p>
          <a:p>
            <a:pPr algn="just"/>
            <a:r>
              <a:rPr lang="en-US" sz="6000" b="1" dirty="0">
                <a:solidFill>
                  <a:srgbClr val="002060"/>
                </a:solidFill>
                <a:latin typeface="Times New Roman" pitchFamily="18" charset="0"/>
                <a:cs typeface="Times New Roman" pitchFamily="18" charset="0"/>
              </a:rPr>
              <a:t>The CSV library contains objects and other code to </a:t>
            </a: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read, write, and process data </a:t>
            </a:r>
            <a:r>
              <a:rPr lang="en-US" sz="6000" b="1" dirty="0">
                <a:solidFill>
                  <a:srgbClr val="002060"/>
                </a:solidFill>
                <a:latin typeface="Times New Roman" pitchFamily="18" charset="0"/>
                <a:cs typeface="Times New Roman" pitchFamily="18" charset="0"/>
              </a:rPr>
              <a:t>from and to CSV files. </a:t>
            </a:r>
          </a:p>
        </p:txBody>
      </p:sp>
    </p:spTree>
    <p:extLst>
      <p:ext uri="{BB962C8B-B14F-4D97-AF65-F5344CB8AC3E}">
        <p14:creationId xmlns:p14="http://schemas.microsoft.com/office/powerpoint/2010/main" val="101061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r>
              <a:rPr lang="en-US" sz="6000" b="1" dirty="0">
                <a:solidFill>
                  <a:srgbClr val="C00000"/>
                </a:solidFill>
                <a:latin typeface="Times New Roman" pitchFamily="18" charset="0"/>
                <a:cs typeface="Times New Roman" pitchFamily="18" charset="0"/>
              </a:rPr>
              <a:t>Read a CSV File Using Python</a:t>
            </a:r>
          </a:p>
          <a:p>
            <a:r>
              <a:rPr lang="en-US" sz="6000" b="1" dirty="0">
                <a:solidFill>
                  <a:srgbClr val="002060"/>
                </a:solidFill>
                <a:latin typeface="Times New Roman" pitchFamily="18" charset="0"/>
                <a:cs typeface="Times New Roman" pitchFamily="18" charset="0"/>
              </a:rPr>
              <a:t>There are </a:t>
            </a:r>
            <a:r>
              <a:rPr lang="en-US" sz="6000" b="1" dirty="0">
                <a:solidFill>
                  <a:srgbClr val="7030A0"/>
                </a:solidFill>
                <a:latin typeface="Times New Roman" pitchFamily="18" charset="0"/>
                <a:cs typeface="Times New Roman" pitchFamily="18" charset="0"/>
              </a:rPr>
              <a:t>two ways to read a CSV file</a:t>
            </a:r>
            <a:r>
              <a:rPr lang="en-US" sz="6000" b="1" dirty="0">
                <a:solidFill>
                  <a:srgbClr val="002060"/>
                </a:solidFill>
                <a:latin typeface="Times New Roman" pitchFamily="18" charset="0"/>
                <a:cs typeface="Times New Roman" pitchFamily="18" charset="0"/>
              </a:rPr>
              <a:t>. </a:t>
            </a:r>
          </a:p>
          <a:p>
            <a:pPr algn="just"/>
            <a:r>
              <a:rPr lang="en-US" sz="7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1. Use the </a:t>
            </a:r>
            <a:r>
              <a:rPr lang="en-US" sz="72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csv</a:t>
            </a:r>
            <a:r>
              <a:rPr lang="en-US" sz="7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 module’s reader function </a:t>
            </a:r>
          </a:p>
          <a:p>
            <a:pPr algn="just"/>
            <a:r>
              <a:rPr lang="en-US" sz="7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2. Use the </a:t>
            </a:r>
            <a:r>
              <a:rPr lang="en-US" sz="72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DictReader</a:t>
            </a:r>
            <a:r>
              <a:rPr lang="en-US" sz="7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 class.</a:t>
            </a:r>
          </a:p>
        </p:txBody>
      </p:sp>
    </p:spTree>
    <p:extLst>
      <p:ext uri="{BB962C8B-B14F-4D97-AF65-F5344CB8AC3E}">
        <p14:creationId xmlns:p14="http://schemas.microsoft.com/office/powerpoint/2010/main" val="101061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1" t="37500" r="21034" b="16840"/>
          <a:stretch/>
        </p:blipFill>
        <p:spPr bwMode="auto">
          <a:xfrm>
            <a:off x="0" y="304800"/>
            <a:ext cx="12192000"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61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r>
              <a:rPr lang="en-US" sz="5400" b="1" dirty="0">
                <a:solidFill>
                  <a:srgbClr val="002060"/>
                </a:solidFill>
                <a:latin typeface="Times New Roman" pitchFamily="18" charset="0"/>
                <a:cs typeface="Times New Roman" pitchFamily="18" charset="0"/>
              </a:rPr>
              <a:t>When you want to read from or write to a file ,you need to </a:t>
            </a:r>
            <a:r>
              <a:rPr lang="en-US" sz="5400" b="1" dirty="0">
                <a:solidFill>
                  <a:srgbClr val="C00000"/>
                </a:solidFill>
                <a:latin typeface="Times New Roman" pitchFamily="18" charset="0"/>
                <a:cs typeface="Times New Roman" pitchFamily="18" charset="0"/>
              </a:rPr>
              <a:t>open</a:t>
            </a:r>
            <a:r>
              <a:rPr lang="en-US" sz="5400" b="1" dirty="0">
                <a:solidFill>
                  <a:srgbClr val="002060"/>
                </a:solidFill>
                <a:latin typeface="Times New Roman" pitchFamily="18" charset="0"/>
                <a:cs typeface="Times New Roman" pitchFamily="18" charset="0"/>
              </a:rPr>
              <a:t> it. </a:t>
            </a:r>
          </a:p>
          <a:p>
            <a:pPr algn="just"/>
            <a:r>
              <a:rPr lang="en-US" sz="5400" b="1" dirty="0">
                <a:solidFill>
                  <a:srgbClr val="002060"/>
                </a:solidFill>
                <a:latin typeface="Times New Roman" pitchFamily="18" charset="0"/>
                <a:cs typeface="Times New Roman" pitchFamily="18" charset="0"/>
              </a:rPr>
              <a:t>Once the reading is over it needs to be </a:t>
            </a:r>
            <a:r>
              <a:rPr lang="en-US" sz="5400" b="1" dirty="0">
                <a:solidFill>
                  <a:srgbClr val="C00000"/>
                </a:solidFill>
                <a:latin typeface="Times New Roman" pitchFamily="18" charset="0"/>
                <a:cs typeface="Times New Roman" pitchFamily="18" charset="0"/>
              </a:rPr>
              <a:t>closed</a:t>
            </a:r>
            <a:r>
              <a:rPr lang="en-US" sz="5400" b="1" dirty="0">
                <a:solidFill>
                  <a:srgbClr val="002060"/>
                </a:solidFill>
                <a:latin typeface="Times New Roman" pitchFamily="18" charset="0"/>
                <a:cs typeface="Times New Roman" pitchFamily="18" charset="0"/>
              </a:rPr>
              <a:t>. </a:t>
            </a:r>
          </a:p>
          <a:p>
            <a:pPr algn="just"/>
            <a:r>
              <a:rPr lang="en-US" sz="5400" b="1" dirty="0">
                <a:solidFill>
                  <a:srgbClr val="002060"/>
                </a:solidFill>
                <a:latin typeface="Times New Roman" pitchFamily="18" charset="0"/>
                <a:cs typeface="Times New Roman" pitchFamily="18" charset="0"/>
              </a:rPr>
              <a:t>So that, resources that are tied with the file are freed. </a:t>
            </a:r>
          </a:p>
          <a:p>
            <a:pPr algn="just"/>
            <a:r>
              <a:rPr lang="en-US" sz="5400" b="1" dirty="0">
                <a:solidFill>
                  <a:srgbClr val="002060"/>
                </a:solidFill>
                <a:latin typeface="Times New Roman" pitchFamily="18" charset="0"/>
                <a:cs typeface="Times New Roman" pitchFamily="18" charset="0"/>
              </a:rPr>
              <a:t>Hence, in Python, a file operation takes place in the following order</a:t>
            </a:r>
          </a:p>
        </p:txBody>
      </p:sp>
    </p:spTree>
    <p:extLst>
      <p:ext uri="{BB962C8B-B14F-4D97-AF65-F5344CB8AC3E}">
        <p14:creationId xmlns:p14="http://schemas.microsoft.com/office/powerpoint/2010/main" val="44154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20" t="42015" r="16081" b="6250"/>
          <a:stretch/>
        </p:blipFill>
        <p:spPr bwMode="auto">
          <a:xfrm>
            <a:off x="-127000" y="749300"/>
            <a:ext cx="12319000" cy="43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54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r>
              <a:rPr lang="en-US" sz="7200" b="1" dirty="0">
                <a:solidFill>
                  <a:srgbClr val="002060"/>
                </a:solidFill>
                <a:latin typeface="Times New Roman" pitchFamily="18" charset="0"/>
                <a:cs typeface="Times New Roman" pitchFamily="18" charset="0"/>
              </a:rPr>
              <a:t>Python has a built-in function </a:t>
            </a:r>
            <a:r>
              <a:rPr lang="en-US" sz="7200" b="1" dirty="0">
                <a:solidFill>
                  <a:srgbClr val="FF0000"/>
                </a:solidFill>
                <a:latin typeface="Times New Roman" pitchFamily="18" charset="0"/>
                <a:cs typeface="Times New Roman" pitchFamily="18" charset="0"/>
              </a:rPr>
              <a:t>open() </a:t>
            </a:r>
            <a:r>
              <a:rPr lang="en-US" sz="7200" b="1" dirty="0">
                <a:solidFill>
                  <a:srgbClr val="002060"/>
                </a:solidFill>
                <a:latin typeface="Times New Roman" pitchFamily="18" charset="0"/>
                <a:cs typeface="Times New Roman" pitchFamily="18" charset="0"/>
              </a:rPr>
              <a:t>to open a file. </a:t>
            </a:r>
          </a:p>
          <a:p>
            <a:pPr algn="just"/>
            <a:r>
              <a:rPr lang="en-US" sz="7200" b="1" dirty="0">
                <a:solidFill>
                  <a:srgbClr val="002060"/>
                </a:solidFill>
                <a:latin typeface="Times New Roman" pitchFamily="18" charset="0"/>
                <a:cs typeface="Times New Roman" pitchFamily="18" charset="0"/>
              </a:rPr>
              <a:t>This function returns a file object, also called a </a:t>
            </a:r>
            <a:r>
              <a:rPr lang="en-US" sz="7200" b="1" dirty="0">
                <a:solidFill>
                  <a:srgbClr val="C00000"/>
                </a:solidFill>
                <a:latin typeface="Times New Roman" pitchFamily="18" charset="0"/>
                <a:cs typeface="Times New Roman" pitchFamily="18" charset="0"/>
              </a:rPr>
              <a:t>handle</a:t>
            </a:r>
            <a:r>
              <a:rPr lang="en-US" sz="7200" b="1" dirty="0">
                <a:solidFill>
                  <a:srgbClr val="002060"/>
                </a:solidFill>
                <a:latin typeface="Times New Roman" pitchFamily="18" charset="0"/>
                <a:cs typeface="Times New Roman" pitchFamily="18" charset="0"/>
              </a:rPr>
              <a:t>, as it is used to read or modify the file accordingly.</a:t>
            </a:r>
          </a:p>
        </p:txBody>
      </p:sp>
    </p:spTree>
    <p:extLst>
      <p:ext uri="{BB962C8B-B14F-4D97-AF65-F5344CB8AC3E}">
        <p14:creationId xmlns:p14="http://schemas.microsoft.com/office/powerpoint/2010/main" val="44154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310" y="238244"/>
            <a:ext cx="11715750" cy="5201424"/>
          </a:xfrm>
          <a:prstGeom prst="rect">
            <a:avLst/>
          </a:prstGeom>
        </p:spPr>
        <p:txBody>
          <a:bodyPr wrap="square">
            <a:spAutoFit/>
          </a:bodyPr>
          <a:lstStyle/>
          <a:p>
            <a:pPr algn="ctr"/>
            <a:r>
              <a:rPr lang="en-US" sz="16600" b="1" dirty="0">
                <a:solidFill>
                  <a:srgbClr val="C00000"/>
                </a:solidFill>
                <a:effectLst>
                  <a:outerShdw blurRad="38100" dist="38100" dir="2700000" algn="tl">
                    <a:srgbClr val="000000">
                      <a:alpha val="43137"/>
                    </a:srgbClr>
                  </a:outerShdw>
                </a:effectLst>
                <a:latin typeface="Berlin Sans FB Demi" pitchFamily="34" charset="0"/>
                <a:cs typeface="Angsana New" pitchFamily="18" charset="-34"/>
              </a:rPr>
              <a:t>Purpose Of CSV File</a:t>
            </a:r>
          </a:p>
        </p:txBody>
      </p:sp>
    </p:spTree>
    <p:extLst>
      <p:ext uri="{BB962C8B-B14F-4D97-AF65-F5344CB8AC3E}">
        <p14:creationId xmlns:p14="http://schemas.microsoft.com/office/powerpoint/2010/main" val="112949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just"/>
            <a:r>
              <a:rPr lang="en-US" sz="4000" b="1" dirty="0">
                <a:solidFill>
                  <a:srgbClr val="002060"/>
                </a:solidFill>
                <a:latin typeface="Times New Roman" pitchFamily="18" charset="0"/>
                <a:cs typeface="Times New Roman" pitchFamily="18" charset="0"/>
              </a:rPr>
              <a:t>You can specify the mode while opening a file. In mode, you can specify whether you want to </a:t>
            </a:r>
            <a:r>
              <a:rPr lang="en-US" sz="4000" b="1" dirty="0">
                <a:solidFill>
                  <a:srgbClr val="C00000"/>
                </a:solidFill>
                <a:latin typeface="Times New Roman" pitchFamily="18" charset="0"/>
                <a:cs typeface="Times New Roman" pitchFamily="18" charset="0"/>
              </a:rPr>
              <a:t>read 'r', write 'w' or append 'a' to the file. </a:t>
            </a:r>
            <a:r>
              <a:rPr lang="en-US" sz="4000" b="1" dirty="0">
                <a:solidFill>
                  <a:srgbClr val="002060"/>
                </a:solidFill>
                <a:latin typeface="Times New Roman" pitchFamily="18" charset="0"/>
                <a:cs typeface="Times New Roman" pitchFamily="18" charset="0"/>
              </a:rPr>
              <a:t>you can also specify “</a:t>
            </a:r>
            <a:r>
              <a:rPr lang="en-US" sz="4000" b="1" dirty="0">
                <a:solidFill>
                  <a:srgbClr val="C00000"/>
                </a:solidFill>
                <a:latin typeface="Times New Roman" pitchFamily="18" charset="0"/>
                <a:cs typeface="Times New Roman" pitchFamily="18" charset="0"/>
              </a:rPr>
              <a:t>text</a:t>
            </a:r>
            <a:r>
              <a:rPr lang="en-US" sz="4000" b="1" dirty="0">
                <a:solidFill>
                  <a:srgbClr val="002060"/>
                </a:solidFill>
                <a:latin typeface="Times New Roman" pitchFamily="18" charset="0"/>
                <a:cs typeface="Times New Roman" pitchFamily="18" charset="0"/>
              </a:rPr>
              <a:t> or </a:t>
            </a:r>
            <a:r>
              <a:rPr lang="en-US" sz="4000" b="1" dirty="0">
                <a:solidFill>
                  <a:srgbClr val="C00000"/>
                </a:solidFill>
                <a:latin typeface="Times New Roman" pitchFamily="18" charset="0"/>
                <a:cs typeface="Times New Roman" pitchFamily="18" charset="0"/>
              </a:rPr>
              <a:t>binary</a:t>
            </a:r>
            <a:r>
              <a:rPr lang="en-US" sz="4000" b="1" dirty="0">
                <a:solidFill>
                  <a:srgbClr val="002060"/>
                </a:solidFill>
                <a:latin typeface="Times New Roman" pitchFamily="18" charset="0"/>
                <a:cs typeface="Times New Roman" pitchFamily="18" charset="0"/>
              </a:rPr>
              <a:t>” in which the file is to be opened. </a:t>
            </a:r>
          </a:p>
          <a:p>
            <a:pPr algn="just"/>
            <a:r>
              <a:rPr lang="en-US" sz="4000" b="1" dirty="0">
                <a:solidFill>
                  <a:srgbClr val="002060"/>
                </a:solidFill>
                <a:latin typeface="Times New Roman" pitchFamily="18" charset="0"/>
                <a:cs typeface="Times New Roman" pitchFamily="18" charset="0"/>
              </a:rPr>
              <a:t>The </a:t>
            </a:r>
            <a:r>
              <a:rPr lang="en-US" sz="4000" b="1" dirty="0">
                <a:solidFill>
                  <a:srgbClr val="C00000"/>
                </a:solidFill>
                <a:latin typeface="Times New Roman" pitchFamily="18" charset="0"/>
                <a:cs typeface="Times New Roman" pitchFamily="18" charset="0"/>
              </a:rPr>
              <a:t>default is reading in text mode</a:t>
            </a:r>
            <a:r>
              <a:rPr lang="en-US" sz="4000" b="1" dirty="0">
                <a:solidFill>
                  <a:srgbClr val="002060"/>
                </a:solidFill>
                <a:latin typeface="Times New Roman" pitchFamily="18" charset="0"/>
                <a:cs typeface="Times New Roman" pitchFamily="18" charset="0"/>
              </a:rPr>
              <a:t>. </a:t>
            </a:r>
          </a:p>
          <a:p>
            <a:pPr algn="just"/>
            <a:r>
              <a:rPr lang="en-US" sz="4000" b="1" dirty="0">
                <a:solidFill>
                  <a:srgbClr val="002060"/>
                </a:solidFill>
                <a:latin typeface="Times New Roman" pitchFamily="18" charset="0"/>
                <a:cs typeface="Times New Roman" pitchFamily="18" charset="0"/>
              </a:rPr>
              <a:t>In this mode, while reading from the file the data would be in the format of strings. </a:t>
            </a:r>
          </a:p>
          <a:p>
            <a:pPr algn="just"/>
            <a:r>
              <a:rPr lang="en-US" sz="4000" b="1" dirty="0">
                <a:solidFill>
                  <a:srgbClr val="002060"/>
                </a:solidFill>
                <a:latin typeface="Times New Roman" pitchFamily="18" charset="0"/>
                <a:cs typeface="Times New Roman" pitchFamily="18" charset="0"/>
              </a:rPr>
              <a:t>On the other hand, </a:t>
            </a:r>
            <a:r>
              <a:rPr lang="en-US" sz="4000" b="1" dirty="0">
                <a:solidFill>
                  <a:srgbClr val="C00000"/>
                </a:solidFill>
                <a:latin typeface="Times New Roman" pitchFamily="18" charset="0"/>
                <a:cs typeface="Times New Roman" pitchFamily="18" charset="0"/>
              </a:rPr>
              <a:t>binary mode returns bytes and this is the mode to be used when dealing with non-text files like image or exe files.</a:t>
            </a:r>
          </a:p>
        </p:txBody>
      </p:sp>
    </p:spTree>
    <p:extLst>
      <p:ext uri="{BB962C8B-B14F-4D97-AF65-F5344CB8AC3E}">
        <p14:creationId xmlns:p14="http://schemas.microsoft.com/office/powerpoint/2010/main" val="44154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2065010"/>
              </p:ext>
            </p:extLst>
          </p:nvPr>
        </p:nvGraphicFramePr>
        <p:xfrm>
          <a:off x="0" y="0"/>
          <a:ext cx="12192000" cy="6766560"/>
        </p:xfrm>
        <a:graphic>
          <a:graphicData uri="http://schemas.openxmlformats.org/drawingml/2006/table">
            <a:tbl>
              <a:tblPr firstRow="1" bandRow="1">
                <a:tableStyleId>{5940675A-B579-460E-94D1-54222C63F5DA}</a:tableStyleId>
              </a:tblPr>
              <a:tblGrid>
                <a:gridCol w="1913267">
                  <a:extLst>
                    <a:ext uri="{9D8B030D-6E8A-4147-A177-3AD203B41FA5}">
                      <a16:colId xmlns:a16="http://schemas.microsoft.com/office/drawing/2014/main" val="20000"/>
                    </a:ext>
                  </a:extLst>
                </a:gridCol>
                <a:gridCol w="10278733">
                  <a:extLst>
                    <a:ext uri="{9D8B030D-6E8A-4147-A177-3AD203B41FA5}">
                      <a16:colId xmlns:a16="http://schemas.microsoft.com/office/drawing/2014/main" val="20001"/>
                    </a:ext>
                  </a:extLst>
                </a:gridCol>
              </a:tblGrid>
              <a:tr h="215900">
                <a:tc>
                  <a:txBody>
                    <a:bodyPr/>
                    <a:lstStyle/>
                    <a:p>
                      <a:pPr algn="ctr"/>
                      <a:r>
                        <a:rPr lang="en-US" sz="3300" b="1" kern="1200" dirty="0">
                          <a:solidFill>
                            <a:srgbClr val="FF0000"/>
                          </a:solidFill>
                          <a:latin typeface="Times New Roman" pitchFamily="18" charset="0"/>
                          <a:ea typeface="+mn-ea"/>
                          <a:cs typeface="Times New Roman" pitchFamily="18" charset="0"/>
                        </a:rPr>
                        <a:t>Mode</a:t>
                      </a:r>
                    </a:p>
                  </a:txBody>
                  <a:tcPr anchor="ctr"/>
                </a:tc>
                <a:tc>
                  <a:txBody>
                    <a:bodyPr/>
                    <a:lstStyle/>
                    <a:p>
                      <a:pPr algn="ctr"/>
                      <a:r>
                        <a:rPr lang="en-US" sz="3300" b="1" kern="1200" dirty="0">
                          <a:solidFill>
                            <a:srgbClr val="FF0000"/>
                          </a:solidFill>
                          <a:latin typeface="Times New Roman" pitchFamily="18" charset="0"/>
                          <a:ea typeface="+mn-ea"/>
                          <a:cs typeface="Times New Roman" pitchFamily="18" charset="0"/>
                        </a:rPr>
                        <a:t>Description	</a:t>
                      </a:r>
                    </a:p>
                  </a:txBody>
                  <a:tcPr anchor="ctr"/>
                </a:tc>
                <a:extLst>
                  <a:ext uri="{0D108BD9-81ED-4DB2-BD59-A6C34878D82A}">
                    <a16:rowId xmlns:a16="http://schemas.microsoft.com/office/drawing/2014/main" val="10000"/>
                  </a:ext>
                </a:extLst>
              </a:tr>
              <a:tr h="0">
                <a:tc>
                  <a:txBody>
                    <a:bodyPr/>
                    <a:lstStyle/>
                    <a:p>
                      <a:pPr algn="ctr"/>
                      <a:r>
                        <a:rPr lang="en-US" sz="3300" b="1" kern="1200" dirty="0">
                          <a:solidFill>
                            <a:srgbClr val="C00000"/>
                          </a:solidFill>
                          <a:latin typeface="Times New Roman" pitchFamily="18" charset="0"/>
                          <a:ea typeface="+mn-ea"/>
                          <a:cs typeface="Times New Roman" pitchFamily="18" charset="0"/>
                        </a:rPr>
                        <a:t>‘r’</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300" b="1" kern="1200" dirty="0">
                          <a:solidFill>
                            <a:srgbClr val="002060"/>
                          </a:solidFill>
                          <a:latin typeface="Times New Roman" pitchFamily="18" charset="0"/>
                          <a:ea typeface="+mn-ea"/>
                          <a:cs typeface="Times New Roman" pitchFamily="18" charset="0"/>
                        </a:rPr>
                        <a:t>Open a file for reading. (default)	</a:t>
                      </a:r>
                    </a:p>
                  </a:txBody>
                  <a:tcPr anchor="ctr"/>
                </a:tc>
                <a:extLst>
                  <a:ext uri="{0D108BD9-81ED-4DB2-BD59-A6C34878D82A}">
                    <a16:rowId xmlns:a16="http://schemas.microsoft.com/office/drawing/2014/main" val="1000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300" b="1" kern="1200" dirty="0">
                          <a:solidFill>
                            <a:srgbClr val="C00000"/>
                          </a:solidFill>
                          <a:latin typeface="Times New Roman" pitchFamily="18" charset="0"/>
                          <a:ea typeface="+mn-ea"/>
                          <a:cs typeface="Times New Roman" pitchFamily="18" charset="0"/>
                        </a:rPr>
                        <a:t>‘w’</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300" b="1" kern="1200" dirty="0">
                          <a:solidFill>
                            <a:srgbClr val="002060"/>
                          </a:solidFill>
                          <a:latin typeface="Times New Roman" pitchFamily="18" charset="0"/>
                          <a:ea typeface="+mn-ea"/>
                          <a:cs typeface="Times New Roman" pitchFamily="18" charset="0"/>
                        </a:rPr>
                        <a:t>Open a file for writing. Creates a new file if it does not exist or truncates the file if it exists.	</a:t>
                      </a:r>
                    </a:p>
                  </a:txBody>
                  <a:tcPr anchor="ct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300" b="1" kern="1200" dirty="0">
                          <a:solidFill>
                            <a:srgbClr val="C00000"/>
                          </a:solidFill>
                          <a:latin typeface="Times New Roman" pitchFamily="18" charset="0"/>
                          <a:ea typeface="+mn-ea"/>
                          <a:cs typeface="Times New Roman" pitchFamily="18" charset="0"/>
                        </a:rPr>
                        <a:t>‘x’</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300" b="1" kern="1200" dirty="0">
                          <a:solidFill>
                            <a:srgbClr val="002060"/>
                          </a:solidFill>
                          <a:latin typeface="Times New Roman" pitchFamily="18" charset="0"/>
                          <a:ea typeface="+mn-ea"/>
                          <a:cs typeface="Times New Roman" pitchFamily="18" charset="0"/>
                        </a:rPr>
                        <a:t>Open a file for exclusive creation.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300" b="1" kern="1200" dirty="0">
                          <a:solidFill>
                            <a:srgbClr val="002060"/>
                          </a:solidFill>
                          <a:latin typeface="Times New Roman" pitchFamily="18" charset="0"/>
                          <a:ea typeface="+mn-ea"/>
                          <a:cs typeface="Times New Roman" pitchFamily="18" charset="0"/>
                        </a:rPr>
                        <a:t>If the file already exists, the operation fails. 	</a:t>
                      </a:r>
                    </a:p>
                  </a:txBody>
                  <a:tcPr anchor="ctr"/>
                </a:tc>
                <a:extLst>
                  <a:ext uri="{0D108BD9-81ED-4DB2-BD59-A6C34878D82A}">
                    <a16:rowId xmlns:a16="http://schemas.microsoft.com/office/drawing/2014/main" val="1000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300" b="1" kern="1200" dirty="0">
                          <a:solidFill>
                            <a:srgbClr val="C00000"/>
                          </a:solidFill>
                          <a:latin typeface="Times New Roman" pitchFamily="18" charset="0"/>
                          <a:ea typeface="+mn-ea"/>
                          <a:cs typeface="Times New Roman" pitchFamily="18" charset="0"/>
                        </a:rPr>
                        <a:t>‘a’</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300" b="1" kern="1200" dirty="0">
                          <a:solidFill>
                            <a:srgbClr val="002060"/>
                          </a:solidFill>
                          <a:latin typeface="Times New Roman" pitchFamily="18" charset="0"/>
                          <a:ea typeface="+mn-ea"/>
                          <a:cs typeface="Times New Roman" pitchFamily="18" charset="0"/>
                        </a:rPr>
                        <a:t>Open for appending at the end of the file without truncating it.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300" b="1" kern="1200" dirty="0">
                          <a:solidFill>
                            <a:srgbClr val="002060"/>
                          </a:solidFill>
                          <a:latin typeface="Times New Roman" pitchFamily="18" charset="0"/>
                          <a:ea typeface="+mn-ea"/>
                          <a:cs typeface="Times New Roman" pitchFamily="18" charset="0"/>
                        </a:rPr>
                        <a:t>Creates a new file if it does not exist.	</a:t>
                      </a:r>
                    </a:p>
                  </a:txBody>
                  <a:tcPr anchor="ct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300" b="1" kern="1200" dirty="0">
                          <a:solidFill>
                            <a:srgbClr val="C00000"/>
                          </a:solidFill>
                          <a:latin typeface="Times New Roman" pitchFamily="18" charset="0"/>
                          <a:ea typeface="+mn-ea"/>
                          <a:cs typeface="Times New Roman" pitchFamily="18" charset="0"/>
                        </a:rPr>
                        <a:t>‘t’</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300" b="1" kern="1200" dirty="0">
                          <a:solidFill>
                            <a:srgbClr val="002060"/>
                          </a:solidFill>
                          <a:latin typeface="Times New Roman" pitchFamily="18" charset="0"/>
                          <a:ea typeface="+mn-ea"/>
                          <a:cs typeface="Times New Roman" pitchFamily="18" charset="0"/>
                        </a:rPr>
                        <a:t>Open in text mode. (default)	</a:t>
                      </a:r>
                    </a:p>
                  </a:txBody>
                  <a:tcPr anchor="ctr"/>
                </a:tc>
                <a:extLst>
                  <a:ext uri="{0D108BD9-81ED-4DB2-BD59-A6C34878D82A}">
                    <a16:rowId xmlns:a16="http://schemas.microsoft.com/office/drawing/2014/main" val="10005"/>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300" b="1" kern="1200" dirty="0">
                          <a:solidFill>
                            <a:srgbClr val="C00000"/>
                          </a:solidFill>
                          <a:latin typeface="Times New Roman" pitchFamily="18" charset="0"/>
                          <a:ea typeface="+mn-ea"/>
                          <a:cs typeface="Times New Roman" pitchFamily="18" charset="0"/>
                        </a:rPr>
                        <a:t>‘b’</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300" b="1" kern="1200" dirty="0">
                          <a:solidFill>
                            <a:srgbClr val="002060"/>
                          </a:solidFill>
                          <a:latin typeface="Times New Roman" pitchFamily="18" charset="0"/>
                          <a:ea typeface="+mn-ea"/>
                          <a:cs typeface="Times New Roman" pitchFamily="18" charset="0"/>
                        </a:rPr>
                        <a:t>Open in binary mode.	</a:t>
                      </a:r>
                    </a:p>
                  </a:txBody>
                  <a:tcPr anchor="ctr"/>
                </a:tc>
                <a:extLst>
                  <a:ext uri="{0D108BD9-81ED-4DB2-BD59-A6C34878D82A}">
                    <a16:rowId xmlns:a16="http://schemas.microsoft.com/office/drawing/2014/main" val="1000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300" b="1" kern="1200">
                          <a:solidFill>
                            <a:srgbClr val="C00000"/>
                          </a:solidFill>
                          <a:latin typeface="Times New Roman" pitchFamily="18" charset="0"/>
                          <a:ea typeface="+mn-ea"/>
                          <a:cs typeface="Times New Roman" pitchFamily="18" charset="0"/>
                        </a:rPr>
                        <a:t>‘+’</a:t>
                      </a:r>
                      <a:endParaRPr lang="en-US" sz="3300" b="1" kern="1200" dirty="0">
                        <a:solidFill>
                          <a:srgbClr val="C00000"/>
                        </a:solidFill>
                        <a:latin typeface="Times New Roman" pitchFamily="18" charset="0"/>
                        <a:ea typeface="+mn-ea"/>
                        <a:cs typeface="Times New Roman"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300" b="1" kern="1200" dirty="0">
                          <a:solidFill>
                            <a:srgbClr val="002060"/>
                          </a:solidFill>
                          <a:latin typeface="Times New Roman" pitchFamily="18" charset="0"/>
                          <a:ea typeface="+mn-ea"/>
                          <a:cs typeface="Times New Roman" pitchFamily="18" charset="0"/>
                        </a:rPr>
                        <a:t>Open a file for updating (reading and writing)	</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4154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2055"/>
            <a:ext cx="12192000" cy="2800767"/>
          </a:xfrm>
          <a:prstGeom prst="rect">
            <a:avLst/>
          </a:prstGeom>
        </p:spPr>
        <p:txBody>
          <a:bodyPr wrap="square">
            <a:spAutoFit/>
          </a:bodyPr>
          <a:lstStyle/>
          <a:p>
            <a:pPr algn="ctr"/>
            <a:r>
              <a:rPr lang="en-US" sz="88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CSV Module’s Reader Function </a:t>
            </a:r>
          </a:p>
        </p:txBody>
      </p:sp>
    </p:spTree>
    <p:extLst>
      <p:ext uri="{BB962C8B-B14F-4D97-AF65-F5344CB8AC3E}">
        <p14:creationId xmlns:p14="http://schemas.microsoft.com/office/powerpoint/2010/main" val="101061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24973"/>
          </a:xfrm>
          <a:prstGeom prst="rect">
            <a:avLst/>
          </a:prstGeom>
        </p:spPr>
        <p:txBody>
          <a:bodyPr wrap="square">
            <a:spAutoFit/>
          </a:bodyPr>
          <a:lstStyle/>
          <a:p>
            <a:pPr algn="just"/>
            <a:r>
              <a:rPr lang="en-US" sz="4800" b="1" dirty="0">
                <a:solidFill>
                  <a:srgbClr val="002060"/>
                </a:solidFill>
                <a:latin typeface="Times New Roman" pitchFamily="18" charset="0"/>
                <a:cs typeface="Times New Roman" pitchFamily="18" charset="0"/>
              </a:rPr>
              <a:t>You can read the contents of CSV file with the help of </a:t>
            </a:r>
            <a:r>
              <a:rPr lang="en-US" sz="4800" b="1" dirty="0" err="1">
                <a:solidFill>
                  <a:srgbClr val="C00000"/>
                </a:solidFill>
                <a:latin typeface="Times New Roman" pitchFamily="18" charset="0"/>
                <a:cs typeface="Times New Roman" pitchFamily="18" charset="0"/>
              </a:rPr>
              <a:t>csv.reader</a:t>
            </a:r>
            <a:r>
              <a:rPr lang="en-US" sz="4800" b="1" dirty="0">
                <a:solidFill>
                  <a:srgbClr val="C00000"/>
                </a:solidFill>
                <a:latin typeface="Times New Roman" pitchFamily="18" charset="0"/>
                <a:cs typeface="Times New Roman" pitchFamily="18" charset="0"/>
              </a:rPr>
              <a:t>() </a:t>
            </a:r>
            <a:r>
              <a:rPr lang="en-US" sz="4800" b="1" dirty="0">
                <a:solidFill>
                  <a:srgbClr val="002060"/>
                </a:solidFill>
                <a:latin typeface="Times New Roman" pitchFamily="18" charset="0"/>
                <a:cs typeface="Times New Roman" pitchFamily="18" charset="0"/>
              </a:rPr>
              <a:t>method. </a:t>
            </a:r>
          </a:p>
          <a:p>
            <a:pPr algn="just"/>
            <a:r>
              <a:rPr lang="en-US" sz="4800" b="1" dirty="0">
                <a:solidFill>
                  <a:srgbClr val="002060"/>
                </a:solidFill>
                <a:latin typeface="Times New Roman" pitchFamily="18" charset="0"/>
                <a:cs typeface="Times New Roman" pitchFamily="18" charset="0"/>
              </a:rPr>
              <a:t>The </a:t>
            </a:r>
            <a:r>
              <a:rPr lang="en-US" sz="4800" b="1" u="sng" dirty="0">
                <a:solidFill>
                  <a:srgbClr val="0070C0"/>
                </a:solidFill>
                <a:latin typeface="Times New Roman" pitchFamily="18" charset="0"/>
                <a:cs typeface="Times New Roman" pitchFamily="18" charset="0"/>
              </a:rPr>
              <a:t>reader function is designed to take each line of the file and make a list of all columns. </a:t>
            </a:r>
          </a:p>
          <a:p>
            <a:pPr algn="just"/>
            <a:r>
              <a:rPr lang="en-US" sz="4800" b="1" dirty="0">
                <a:solidFill>
                  <a:srgbClr val="002060"/>
                </a:solidFill>
                <a:latin typeface="Times New Roman" pitchFamily="18" charset="0"/>
                <a:cs typeface="Times New Roman" pitchFamily="18" charset="0"/>
              </a:rPr>
              <a:t>Then, you just choose the column you want the variable data for. </a:t>
            </a:r>
          </a:p>
          <a:p>
            <a:pPr algn="just"/>
            <a:r>
              <a:rPr lang="en-US" sz="4800" b="1" dirty="0">
                <a:solidFill>
                  <a:srgbClr val="002060"/>
                </a:solidFill>
                <a:latin typeface="Times New Roman" pitchFamily="18" charset="0"/>
                <a:cs typeface="Times New Roman" pitchFamily="18" charset="0"/>
              </a:rPr>
              <a:t>Using this method one can read data from </a:t>
            </a:r>
            <a:r>
              <a:rPr lang="en-US" sz="4800" b="1" dirty="0" err="1">
                <a:solidFill>
                  <a:srgbClr val="002060"/>
                </a:solidFill>
                <a:latin typeface="Times New Roman" pitchFamily="18" charset="0"/>
                <a:cs typeface="Times New Roman" pitchFamily="18" charset="0"/>
              </a:rPr>
              <a:t>csv</a:t>
            </a:r>
            <a:r>
              <a:rPr lang="en-US" sz="4800" b="1" dirty="0">
                <a:solidFill>
                  <a:srgbClr val="002060"/>
                </a:solidFill>
                <a:latin typeface="Times New Roman" pitchFamily="18" charset="0"/>
                <a:cs typeface="Times New Roman" pitchFamily="18" charset="0"/>
              </a:rPr>
              <a:t> files of different formats like </a:t>
            </a:r>
          </a:p>
          <a:p>
            <a:pPr algn="ctr"/>
            <a:r>
              <a:rPr lang="en-US" sz="6000" b="1" dirty="0">
                <a:solidFill>
                  <a:srgbClr val="C00000"/>
                </a:solidFill>
                <a:latin typeface="Times New Roman" pitchFamily="18" charset="0"/>
                <a:cs typeface="Times New Roman" pitchFamily="18" charset="0"/>
              </a:rPr>
              <a:t>quotes (" "), pipe (|) and comma (,). </a:t>
            </a:r>
          </a:p>
        </p:txBody>
      </p:sp>
    </p:spTree>
    <p:extLst>
      <p:ext uri="{BB962C8B-B14F-4D97-AF65-F5344CB8AC3E}">
        <p14:creationId xmlns:p14="http://schemas.microsoft.com/office/powerpoint/2010/main" val="101061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17251"/>
          </a:xfrm>
          <a:prstGeom prst="rect">
            <a:avLst/>
          </a:prstGeom>
        </p:spPr>
        <p:txBody>
          <a:bodyPr wrap="square">
            <a:spAutoFit/>
          </a:bodyPr>
          <a:lstStyle/>
          <a:p>
            <a:pPr lvl="0" algn="just" eaLnBrk="0" fontAlgn="base" hangingPunct="0">
              <a:spcBef>
                <a:spcPct val="0"/>
              </a:spcBef>
              <a:spcAft>
                <a:spcPct val="0"/>
              </a:spcAft>
            </a:pPr>
            <a:r>
              <a:rPr lang="en-US" sz="2300" b="1" dirty="0">
                <a:solidFill>
                  <a:srgbClr val="FF0000"/>
                </a:solidFill>
                <a:latin typeface="Times New Roman" pitchFamily="18" charset="0"/>
                <a:cs typeface="Times New Roman" pitchFamily="18" charset="0"/>
              </a:rPr>
              <a:t>delimiter</a:t>
            </a:r>
          </a:p>
          <a:p>
            <a:pPr lvl="1" indent="-457200" algn="just" eaLnBrk="0" fontAlgn="base" hangingPunct="0">
              <a:spcBef>
                <a:spcPct val="0"/>
              </a:spcBef>
              <a:spcAft>
                <a:spcPct val="0"/>
              </a:spcAft>
            </a:pPr>
            <a:r>
              <a:rPr lang="en-US" sz="2300" b="1" dirty="0">
                <a:solidFill>
                  <a:srgbClr val="002060"/>
                </a:solidFill>
                <a:latin typeface="Times New Roman" pitchFamily="18" charset="0"/>
                <a:cs typeface="Times New Roman" pitchFamily="18" charset="0"/>
              </a:rPr>
              <a:t>A one-character string used to separate fields. It defaults to ','.</a:t>
            </a:r>
          </a:p>
          <a:p>
            <a:pPr lvl="0" algn="just" eaLnBrk="0" fontAlgn="base" hangingPunct="0">
              <a:spcBef>
                <a:spcPct val="0"/>
              </a:spcBef>
              <a:spcAft>
                <a:spcPct val="0"/>
              </a:spcAft>
            </a:pPr>
            <a:r>
              <a:rPr lang="en-US" sz="2300" b="1" dirty="0" err="1">
                <a:solidFill>
                  <a:srgbClr val="FF0000"/>
                </a:solidFill>
                <a:latin typeface="Times New Roman" pitchFamily="18" charset="0"/>
                <a:cs typeface="Times New Roman" pitchFamily="18" charset="0"/>
              </a:rPr>
              <a:t>doublequote</a:t>
            </a:r>
            <a:endParaRPr lang="en-US" sz="2300" b="1" dirty="0">
              <a:solidFill>
                <a:srgbClr val="FF0000"/>
              </a:solidFill>
              <a:latin typeface="Times New Roman" pitchFamily="18" charset="0"/>
              <a:cs typeface="Times New Roman" pitchFamily="18" charset="0"/>
            </a:endParaRPr>
          </a:p>
          <a:p>
            <a:pPr lvl="1" indent="-457200" algn="just" eaLnBrk="0" fontAlgn="base" hangingPunct="0">
              <a:spcBef>
                <a:spcPct val="0"/>
              </a:spcBef>
              <a:spcAft>
                <a:spcPct val="0"/>
              </a:spcAft>
            </a:pPr>
            <a:r>
              <a:rPr lang="en-US" sz="2300" b="1" dirty="0">
                <a:solidFill>
                  <a:srgbClr val="002060"/>
                </a:solidFill>
                <a:latin typeface="Times New Roman" pitchFamily="18" charset="0"/>
                <a:cs typeface="Times New Roman" pitchFamily="18" charset="0"/>
              </a:rPr>
              <a:t>Controls how instances of </a:t>
            </a:r>
            <a:r>
              <a:rPr lang="en-US" sz="2300" b="1" dirty="0" err="1">
                <a:solidFill>
                  <a:srgbClr val="002060"/>
                </a:solidFill>
                <a:latin typeface="Times New Roman" pitchFamily="18" charset="0"/>
                <a:cs typeface="Times New Roman" pitchFamily="18" charset="0"/>
              </a:rPr>
              <a:t>quotechar</a:t>
            </a:r>
            <a:r>
              <a:rPr lang="en-US" sz="2300" b="1" dirty="0">
                <a:solidFill>
                  <a:srgbClr val="002060"/>
                </a:solidFill>
                <a:latin typeface="Times New Roman" pitchFamily="18" charset="0"/>
                <a:cs typeface="Times New Roman" pitchFamily="18" charset="0"/>
              </a:rPr>
              <a:t> appearing inside a field should be themselves </a:t>
            </a:r>
          </a:p>
          <a:p>
            <a:pPr lvl="1" indent="-457200" algn="just" eaLnBrk="0" fontAlgn="base" hangingPunct="0">
              <a:spcBef>
                <a:spcPct val="0"/>
              </a:spcBef>
              <a:spcAft>
                <a:spcPct val="0"/>
              </a:spcAft>
            </a:pPr>
            <a:r>
              <a:rPr lang="en-US" sz="2300" b="1" dirty="0">
                <a:solidFill>
                  <a:srgbClr val="002060"/>
                </a:solidFill>
                <a:latin typeface="Times New Roman" pitchFamily="18" charset="0"/>
                <a:cs typeface="Times New Roman" pitchFamily="18" charset="0"/>
              </a:rPr>
              <a:t>be quoted. When True, the character is doubled. When False, the </a:t>
            </a:r>
            <a:r>
              <a:rPr lang="en-US" sz="2300" b="1" dirty="0" err="1">
                <a:solidFill>
                  <a:srgbClr val="002060"/>
                </a:solidFill>
                <a:latin typeface="Times New Roman" pitchFamily="18" charset="0"/>
                <a:cs typeface="Times New Roman" pitchFamily="18" charset="0"/>
              </a:rPr>
              <a:t>escapechar</a:t>
            </a:r>
            <a:r>
              <a:rPr lang="en-US" sz="2300" b="1" dirty="0">
                <a:solidFill>
                  <a:srgbClr val="002060"/>
                </a:solidFill>
                <a:latin typeface="Times New Roman" pitchFamily="18" charset="0"/>
                <a:cs typeface="Times New Roman" pitchFamily="18" charset="0"/>
              </a:rPr>
              <a:t> must be a one-</a:t>
            </a:r>
          </a:p>
          <a:p>
            <a:pPr lvl="1" indent="-457200" algn="just" eaLnBrk="0" fontAlgn="base" hangingPunct="0">
              <a:spcBef>
                <a:spcPct val="0"/>
              </a:spcBef>
              <a:spcAft>
                <a:spcPct val="0"/>
              </a:spcAft>
            </a:pPr>
            <a:r>
              <a:rPr lang="en-US" sz="2300" b="1" dirty="0">
                <a:solidFill>
                  <a:srgbClr val="002060"/>
                </a:solidFill>
                <a:latin typeface="Times New Roman" pitchFamily="18" charset="0"/>
                <a:cs typeface="Times New Roman" pitchFamily="18" charset="0"/>
              </a:rPr>
              <a:t>character string which is used as a prefix to the </a:t>
            </a:r>
            <a:r>
              <a:rPr lang="en-US" sz="2300" b="1" dirty="0" err="1">
                <a:solidFill>
                  <a:srgbClr val="002060"/>
                </a:solidFill>
                <a:latin typeface="Times New Roman" pitchFamily="18" charset="0"/>
                <a:cs typeface="Times New Roman" pitchFamily="18" charset="0"/>
              </a:rPr>
              <a:t>quotechar</a:t>
            </a:r>
            <a:r>
              <a:rPr lang="en-US" sz="2300" b="1" dirty="0">
                <a:solidFill>
                  <a:srgbClr val="002060"/>
                </a:solidFill>
                <a:latin typeface="Times New Roman" pitchFamily="18" charset="0"/>
                <a:cs typeface="Times New Roman" pitchFamily="18" charset="0"/>
              </a:rPr>
              <a:t>. It defaults to True.</a:t>
            </a:r>
          </a:p>
          <a:p>
            <a:pPr lvl="0" algn="just" eaLnBrk="0" fontAlgn="base" hangingPunct="0">
              <a:spcBef>
                <a:spcPct val="0"/>
              </a:spcBef>
              <a:spcAft>
                <a:spcPct val="0"/>
              </a:spcAft>
            </a:pPr>
            <a:r>
              <a:rPr lang="en-US" sz="2300" b="1" dirty="0" err="1">
                <a:solidFill>
                  <a:srgbClr val="FF0000"/>
                </a:solidFill>
                <a:latin typeface="Times New Roman" pitchFamily="18" charset="0"/>
                <a:cs typeface="Times New Roman" pitchFamily="18" charset="0"/>
              </a:rPr>
              <a:t>escapechar</a:t>
            </a:r>
            <a:endParaRPr lang="en-US" sz="2300" b="1" dirty="0">
              <a:solidFill>
                <a:srgbClr val="FF0000"/>
              </a:solidFill>
              <a:latin typeface="Times New Roman" pitchFamily="18" charset="0"/>
              <a:cs typeface="Times New Roman" pitchFamily="18" charset="0"/>
            </a:endParaRPr>
          </a:p>
          <a:p>
            <a:pPr lvl="1" indent="-457200" algn="just" eaLnBrk="0" fontAlgn="base" hangingPunct="0">
              <a:spcBef>
                <a:spcPct val="0"/>
              </a:spcBef>
              <a:spcAft>
                <a:spcPct val="0"/>
              </a:spcAft>
            </a:pPr>
            <a:r>
              <a:rPr lang="en-US" sz="2300" b="1" dirty="0">
                <a:solidFill>
                  <a:srgbClr val="002060"/>
                </a:solidFill>
                <a:latin typeface="Times New Roman" pitchFamily="18" charset="0"/>
                <a:cs typeface="Times New Roman" pitchFamily="18" charset="0"/>
              </a:rPr>
              <a:t>A one-character string used to escape the delimiter if quoting is set to QUOTE_NONE. It </a:t>
            </a:r>
          </a:p>
          <a:p>
            <a:pPr lvl="1" indent="-457200" algn="just" eaLnBrk="0" fontAlgn="base" hangingPunct="0">
              <a:spcBef>
                <a:spcPct val="0"/>
              </a:spcBef>
              <a:spcAft>
                <a:spcPct val="0"/>
              </a:spcAft>
            </a:pPr>
            <a:r>
              <a:rPr lang="en-US" sz="2300" b="1" dirty="0">
                <a:solidFill>
                  <a:srgbClr val="002060"/>
                </a:solidFill>
                <a:latin typeface="Times New Roman" pitchFamily="18" charset="0"/>
                <a:cs typeface="Times New Roman" pitchFamily="18" charset="0"/>
              </a:rPr>
              <a:t>defaults to None.</a:t>
            </a:r>
          </a:p>
          <a:p>
            <a:pPr lvl="0" algn="just" eaLnBrk="0" fontAlgn="base" hangingPunct="0">
              <a:spcBef>
                <a:spcPct val="0"/>
              </a:spcBef>
              <a:spcAft>
                <a:spcPct val="0"/>
              </a:spcAft>
            </a:pPr>
            <a:r>
              <a:rPr lang="en-US" sz="2300" b="1" dirty="0" err="1">
                <a:solidFill>
                  <a:srgbClr val="FF0000"/>
                </a:solidFill>
                <a:latin typeface="Times New Roman" pitchFamily="18" charset="0"/>
                <a:cs typeface="Times New Roman" pitchFamily="18" charset="0"/>
              </a:rPr>
              <a:t>lineterminator</a:t>
            </a:r>
            <a:endParaRPr lang="en-US" sz="2300" b="1" dirty="0">
              <a:solidFill>
                <a:srgbClr val="FF0000"/>
              </a:solidFill>
              <a:latin typeface="Times New Roman" pitchFamily="18" charset="0"/>
              <a:cs typeface="Times New Roman" pitchFamily="18" charset="0"/>
            </a:endParaRPr>
          </a:p>
          <a:p>
            <a:pPr lvl="1" indent="-457200" algn="just" eaLnBrk="0" fontAlgn="base" hangingPunct="0">
              <a:spcBef>
                <a:spcPct val="0"/>
              </a:spcBef>
              <a:spcAft>
                <a:spcPct val="0"/>
              </a:spcAft>
            </a:pPr>
            <a:r>
              <a:rPr lang="en-US" sz="2300" b="1" dirty="0">
                <a:solidFill>
                  <a:srgbClr val="002060"/>
                </a:solidFill>
                <a:latin typeface="Times New Roman" pitchFamily="18" charset="0"/>
                <a:cs typeface="Times New Roman" pitchFamily="18" charset="0"/>
              </a:rPr>
              <a:t>The string used to terminate lines in the CSV file. It defaults to '\r\n'.</a:t>
            </a:r>
          </a:p>
          <a:p>
            <a:pPr lvl="0" algn="just" eaLnBrk="0" fontAlgn="base" hangingPunct="0">
              <a:spcBef>
                <a:spcPct val="0"/>
              </a:spcBef>
              <a:spcAft>
                <a:spcPct val="0"/>
              </a:spcAft>
            </a:pPr>
            <a:r>
              <a:rPr lang="en-US" sz="2300" b="1" dirty="0" err="1">
                <a:solidFill>
                  <a:srgbClr val="FF0000"/>
                </a:solidFill>
                <a:latin typeface="Times New Roman" pitchFamily="18" charset="0"/>
                <a:cs typeface="Times New Roman" pitchFamily="18" charset="0"/>
              </a:rPr>
              <a:t>quotechar</a:t>
            </a:r>
            <a:endParaRPr lang="en-US" sz="2300" b="1" dirty="0">
              <a:solidFill>
                <a:srgbClr val="FF0000"/>
              </a:solidFill>
              <a:latin typeface="Times New Roman" pitchFamily="18" charset="0"/>
              <a:cs typeface="Times New Roman" pitchFamily="18" charset="0"/>
            </a:endParaRPr>
          </a:p>
          <a:p>
            <a:pPr lvl="1" indent="-457200" algn="just" eaLnBrk="0" fontAlgn="base" hangingPunct="0">
              <a:spcBef>
                <a:spcPct val="0"/>
              </a:spcBef>
              <a:spcAft>
                <a:spcPct val="0"/>
              </a:spcAft>
            </a:pPr>
            <a:r>
              <a:rPr lang="en-US" sz="2300" b="1" dirty="0">
                <a:solidFill>
                  <a:srgbClr val="002060"/>
                </a:solidFill>
                <a:latin typeface="Times New Roman" pitchFamily="18" charset="0"/>
                <a:cs typeface="Times New Roman" pitchFamily="18" charset="0"/>
              </a:rPr>
              <a:t>A one-character string used to quote elements containing the delimiter or which start with </a:t>
            </a:r>
          </a:p>
          <a:p>
            <a:pPr lvl="1" indent="-457200" algn="just" eaLnBrk="0" fontAlgn="base" hangingPunct="0">
              <a:spcBef>
                <a:spcPct val="0"/>
              </a:spcBef>
              <a:spcAft>
                <a:spcPct val="0"/>
              </a:spcAft>
            </a:pPr>
            <a:r>
              <a:rPr lang="en-US" sz="2300" b="1" dirty="0">
                <a:solidFill>
                  <a:srgbClr val="002060"/>
                </a:solidFill>
                <a:latin typeface="Times New Roman" pitchFamily="18" charset="0"/>
                <a:cs typeface="Times New Roman" pitchFamily="18" charset="0"/>
              </a:rPr>
              <a:t>the </a:t>
            </a:r>
            <a:r>
              <a:rPr lang="en-US" sz="2300" b="1" dirty="0" err="1">
                <a:solidFill>
                  <a:srgbClr val="002060"/>
                </a:solidFill>
                <a:latin typeface="Times New Roman" pitchFamily="18" charset="0"/>
                <a:cs typeface="Times New Roman" pitchFamily="18" charset="0"/>
              </a:rPr>
              <a:t>quotechar</a:t>
            </a:r>
            <a:r>
              <a:rPr lang="en-US" sz="2300" b="1" dirty="0">
                <a:solidFill>
                  <a:srgbClr val="002060"/>
                </a:solidFill>
                <a:latin typeface="Times New Roman" pitchFamily="18" charset="0"/>
                <a:cs typeface="Times New Roman" pitchFamily="18" charset="0"/>
              </a:rPr>
              <a:t>. It defaults to '"'.</a:t>
            </a:r>
          </a:p>
          <a:p>
            <a:pPr lvl="0" algn="just" eaLnBrk="0" fontAlgn="base" hangingPunct="0">
              <a:spcBef>
                <a:spcPct val="0"/>
              </a:spcBef>
              <a:spcAft>
                <a:spcPct val="0"/>
              </a:spcAft>
            </a:pPr>
            <a:r>
              <a:rPr lang="en-US" sz="2300" b="1" dirty="0">
                <a:solidFill>
                  <a:srgbClr val="FF0000"/>
                </a:solidFill>
                <a:latin typeface="Times New Roman" pitchFamily="18" charset="0"/>
                <a:cs typeface="Times New Roman" pitchFamily="18" charset="0"/>
              </a:rPr>
              <a:t>quoting</a:t>
            </a:r>
          </a:p>
          <a:p>
            <a:pPr lvl="1" indent="-457200" algn="just" eaLnBrk="0" fontAlgn="base" hangingPunct="0">
              <a:spcBef>
                <a:spcPct val="0"/>
              </a:spcBef>
              <a:spcAft>
                <a:spcPct val="0"/>
              </a:spcAft>
            </a:pPr>
            <a:r>
              <a:rPr lang="en-US" sz="2300" b="1" dirty="0">
                <a:solidFill>
                  <a:srgbClr val="002060"/>
                </a:solidFill>
                <a:latin typeface="Times New Roman" pitchFamily="18" charset="0"/>
                <a:cs typeface="Times New Roman" pitchFamily="18" charset="0"/>
              </a:rPr>
              <a:t>Controls when quotes should be generated by the writer. It can take on any of </a:t>
            </a:r>
          </a:p>
          <a:p>
            <a:pPr lvl="1" indent="-457200" algn="just" eaLnBrk="0" fontAlgn="base" hangingPunct="0">
              <a:spcBef>
                <a:spcPct val="0"/>
              </a:spcBef>
              <a:spcAft>
                <a:spcPct val="0"/>
              </a:spcAft>
            </a:pPr>
            <a:r>
              <a:rPr lang="en-US" sz="2300" b="1" dirty="0">
                <a:solidFill>
                  <a:srgbClr val="002060"/>
                </a:solidFill>
                <a:latin typeface="Times New Roman" pitchFamily="18" charset="0"/>
                <a:cs typeface="Times New Roman" pitchFamily="18" charset="0"/>
              </a:rPr>
              <a:t>the QUOTE_*</a:t>
            </a:r>
          </a:p>
          <a:p>
            <a:pPr lvl="1" indent="-457200" algn="just" eaLnBrk="0" fontAlgn="base" hangingPunct="0">
              <a:spcBef>
                <a:spcPct val="0"/>
              </a:spcBef>
              <a:spcAft>
                <a:spcPct val="0"/>
              </a:spcAft>
            </a:pPr>
            <a:r>
              <a:rPr lang="en-US" sz="2300" b="1" dirty="0" err="1">
                <a:solidFill>
                  <a:srgbClr val="FF0000"/>
                </a:solidFill>
                <a:latin typeface="Times New Roman" pitchFamily="18" charset="0"/>
                <a:cs typeface="Times New Roman" pitchFamily="18" charset="0"/>
              </a:rPr>
              <a:t>skipinitialspace</a:t>
            </a:r>
            <a:endParaRPr lang="en-US" sz="2300" b="1" dirty="0">
              <a:solidFill>
                <a:srgbClr val="FF0000"/>
              </a:solidFill>
              <a:latin typeface="Times New Roman" pitchFamily="18" charset="0"/>
              <a:cs typeface="Times New Roman" pitchFamily="18" charset="0"/>
            </a:endParaRPr>
          </a:p>
          <a:p>
            <a:pPr lvl="1" indent="-457200" algn="just" eaLnBrk="0" fontAlgn="base" hangingPunct="0">
              <a:spcBef>
                <a:spcPct val="0"/>
              </a:spcBef>
              <a:spcAft>
                <a:spcPct val="0"/>
              </a:spcAft>
            </a:pPr>
            <a:r>
              <a:rPr lang="en-US" sz="2300" b="1" dirty="0">
                <a:solidFill>
                  <a:srgbClr val="002060"/>
                </a:solidFill>
                <a:latin typeface="Times New Roman" pitchFamily="18" charset="0"/>
                <a:cs typeface="Times New Roman" pitchFamily="18" charset="0"/>
              </a:rPr>
              <a:t>When True, whitespace immediately following the delimiter is ignored. The default is </a:t>
            </a:r>
            <a:r>
              <a:rPr lang="en-US" sz="2300" b="1" dirty="0">
                <a:solidFill>
                  <a:srgbClr val="FF0000"/>
                </a:solidFill>
                <a:latin typeface="Times New Roman" pitchFamily="18" charset="0"/>
                <a:cs typeface="Times New Roman" pitchFamily="18" charset="0"/>
              </a:rPr>
              <a:t>False</a:t>
            </a:r>
            <a:r>
              <a:rPr lang="en-US" sz="2300" b="1" dirty="0">
                <a:solidFill>
                  <a:srgbClr val="002060"/>
                </a:solidFill>
                <a:latin typeface="Times New Roman" pitchFamily="18" charset="0"/>
                <a:cs typeface="Times New Roman" pitchFamily="18" charset="0"/>
              </a:rPr>
              <a:t>.</a:t>
            </a:r>
            <a:endParaRPr lang="en-US" sz="2300" dirty="0"/>
          </a:p>
        </p:txBody>
      </p:sp>
    </p:spTree>
    <p:extLst>
      <p:ext uri="{BB962C8B-B14F-4D97-AF65-F5344CB8AC3E}">
        <p14:creationId xmlns:p14="http://schemas.microsoft.com/office/powerpoint/2010/main" val="26297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34"/>
            <a:ext cx="12192000" cy="1015663"/>
          </a:xfrm>
          <a:prstGeom prst="rect">
            <a:avLst/>
          </a:prstGeom>
        </p:spPr>
        <p:txBody>
          <a:bodyPr wrap="square">
            <a:spAutoFit/>
          </a:bodyPr>
          <a:lstStyle/>
          <a:p>
            <a:pPr algn="ctr"/>
            <a:r>
              <a:rPr lang="en-US" sz="6000" b="1" dirty="0">
                <a:solidFill>
                  <a:srgbClr val="C00000"/>
                </a:solidFill>
                <a:latin typeface="Times New Roman" pitchFamily="18" charset="0"/>
                <a:cs typeface="Times New Roman" pitchFamily="18" charset="0"/>
              </a:rPr>
              <a:t>The syntax for </a:t>
            </a:r>
            <a:r>
              <a:rPr lang="en-US" sz="6000" b="1" dirty="0" err="1">
                <a:solidFill>
                  <a:srgbClr val="C00000"/>
                </a:solidFill>
                <a:latin typeface="Times New Roman" pitchFamily="18" charset="0"/>
                <a:cs typeface="Times New Roman" pitchFamily="18" charset="0"/>
              </a:rPr>
              <a:t>csv.reader</a:t>
            </a:r>
            <a:r>
              <a:rPr lang="en-US" sz="6000" b="1" dirty="0">
                <a:solidFill>
                  <a:srgbClr val="C00000"/>
                </a:solidFill>
                <a:latin typeface="Times New Roman" pitchFamily="18" charset="0"/>
                <a:cs typeface="Times New Roman" pitchFamily="18" charset="0"/>
              </a:rPr>
              <a:t>() is </a:t>
            </a:r>
          </a:p>
        </p:txBody>
      </p:sp>
      <p:sp>
        <p:nvSpPr>
          <p:cNvPr id="3" name="Rectangle 2"/>
          <p:cNvSpPr/>
          <p:nvPr/>
        </p:nvSpPr>
        <p:spPr>
          <a:xfrm>
            <a:off x="38100" y="1084997"/>
            <a:ext cx="12192000" cy="2308324"/>
          </a:xfrm>
          <a:prstGeom prst="rect">
            <a:avLst/>
          </a:prstGeom>
        </p:spPr>
        <p:txBody>
          <a:bodyPr wrap="square">
            <a:spAutoFit/>
          </a:bodyPr>
          <a:lstStyle/>
          <a:p>
            <a:pPr algn="ctr"/>
            <a:r>
              <a:rPr lang="en-US" sz="72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csv.reader</a:t>
            </a:r>
            <a:r>
              <a:rPr lang="en-US" sz="7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a:t>
            </a:r>
            <a:r>
              <a:rPr lang="en-US" sz="72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fileobject</a:t>
            </a:r>
            <a:r>
              <a:rPr lang="en-US" sz="7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a:t>
            </a:r>
          </a:p>
          <a:p>
            <a:pPr algn="ctr"/>
            <a:r>
              <a:rPr lang="en-US" sz="72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delimiter,fmtparams</a:t>
            </a:r>
            <a:r>
              <a:rPr lang="en-US" sz="7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a:t>
            </a:r>
          </a:p>
        </p:txBody>
      </p:sp>
      <p:sp>
        <p:nvSpPr>
          <p:cNvPr id="4" name="Rectangle 3"/>
          <p:cNvSpPr/>
          <p:nvPr/>
        </p:nvSpPr>
        <p:spPr>
          <a:xfrm>
            <a:off x="0" y="3368963"/>
            <a:ext cx="12192000" cy="3477875"/>
          </a:xfrm>
          <a:prstGeom prst="rect">
            <a:avLst/>
          </a:prstGeom>
        </p:spPr>
        <p:txBody>
          <a:bodyPr wrap="square">
            <a:spAutoFit/>
          </a:bodyPr>
          <a:lstStyle/>
          <a:p>
            <a:pPr algn="just"/>
            <a:r>
              <a:rPr lang="en-US" sz="6000" b="1" dirty="0">
                <a:solidFill>
                  <a:srgbClr val="C00000"/>
                </a:solidFill>
                <a:latin typeface="Times New Roman" pitchFamily="18" charset="0"/>
                <a:cs typeface="Times New Roman" pitchFamily="18" charset="0"/>
              </a:rPr>
              <a:t>where </a:t>
            </a:r>
          </a:p>
          <a:p>
            <a:pPr algn="just"/>
            <a:r>
              <a:rPr lang="en-US" sz="3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file</a:t>
            </a:r>
            <a:r>
              <a:rPr lang="en-US" sz="3200" b="1" dirty="0">
                <a:solidFill>
                  <a:srgbClr val="002060"/>
                </a:solidFill>
                <a:latin typeface="Times New Roman" pitchFamily="18" charset="0"/>
                <a:cs typeface="Times New Roman" pitchFamily="18" charset="0"/>
              </a:rPr>
              <a:t> </a:t>
            </a:r>
            <a:r>
              <a:rPr lang="en-US" sz="3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object</a:t>
            </a:r>
            <a:r>
              <a:rPr lang="en-US" sz="3200" b="1" dirty="0">
                <a:solidFill>
                  <a:srgbClr val="002060"/>
                </a:solidFill>
                <a:latin typeface="Times New Roman" pitchFamily="18" charset="0"/>
                <a:cs typeface="Times New Roman" pitchFamily="18" charset="0"/>
              </a:rPr>
              <a:t> :- passes the path and the mode of the file</a:t>
            </a:r>
          </a:p>
          <a:p>
            <a:pPr algn="just"/>
            <a:r>
              <a:rPr lang="en-US" sz="3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delimiter</a:t>
            </a:r>
            <a:r>
              <a:rPr lang="en-US" sz="3200" b="1" dirty="0">
                <a:solidFill>
                  <a:srgbClr val="002060"/>
                </a:solidFill>
                <a:latin typeface="Times New Roman" pitchFamily="18" charset="0"/>
                <a:cs typeface="Times New Roman" pitchFamily="18" charset="0"/>
              </a:rPr>
              <a:t> :- an optional parameter containing the standard dilects like , | </a:t>
            </a:r>
            <a:r>
              <a:rPr lang="en-US" sz="3200" b="1" dirty="0" err="1">
                <a:solidFill>
                  <a:srgbClr val="002060"/>
                </a:solidFill>
                <a:latin typeface="Times New Roman" pitchFamily="18" charset="0"/>
                <a:cs typeface="Times New Roman" pitchFamily="18" charset="0"/>
              </a:rPr>
              <a:t>etc</a:t>
            </a:r>
            <a:r>
              <a:rPr lang="en-US" sz="3200" b="1" dirty="0">
                <a:solidFill>
                  <a:srgbClr val="002060"/>
                </a:solidFill>
                <a:latin typeface="Times New Roman" pitchFamily="18" charset="0"/>
                <a:cs typeface="Times New Roman" pitchFamily="18" charset="0"/>
              </a:rPr>
              <a:t> can be omitted</a:t>
            </a:r>
          </a:p>
          <a:p>
            <a:pPr algn="just"/>
            <a:r>
              <a:rPr lang="en-US" sz="32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fmtparams</a:t>
            </a:r>
            <a:r>
              <a:rPr lang="en-US" sz="3200" b="1" dirty="0">
                <a:solidFill>
                  <a:srgbClr val="002060"/>
                </a:solidFill>
                <a:latin typeface="Times New Roman" pitchFamily="18" charset="0"/>
                <a:cs typeface="Times New Roman" pitchFamily="18" charset="0"/>
              </a:rPr>
              <a:t>: optional parameter which help to override the default values of the dialects like </a:t>
            </a:r>
            <a:r>
              <a:rPr lang="en-US" sz="3200" b="1" dirty="0" err="1">
                <a:solidFill>
                  <a:srgbClr val="002060"/>
                </a:solidFill>
                <a:latin typeface="Times New Roman" pitchFamily="18" charset="0"/>
                <a:cs typeface="Times New Roman" pitchFamily="18" charset="0"/>
              </a:rPr>
              <a:t>skipinitialspace,quoting</a:t>
            </a:r>
            <a:r>
              <a:rPr lang="en-US" sz="3200" b="1" dirty="0">
                <a:solidFill>
                  <a:srgbClr val="002060"/>
                </a:solidFill>
                <a:latin typeface="Times New Roman" pitchFamily="18" charset="0"/>
                <a:cs typeface="Times New Roman" pitchFamily="18" charset="0"/>
              </a:rPr>
              <a:t> etc. Can be omitted</a:t>
            </a:r>
          </a:p>
        </p:txBody>
      </p:sp>
    </p:spTree>
    <p:extLst>
      <p:ext uri="{BB962C8B-B14F-4D97-AF65-F5344CB8AC3E}">
        <p14:creationId xmlns:p14="http://schemas.microsoft.com/office/powerpoint/2010/main" val="30463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11" t="19966" r="15764" b="24652"/>
          <a:stretch/>
        </p:blipFill>
        <p:spPr bwMode="auto">
          <a:xfrm>
            <a:off x="0" y="927100"/>
            <a:ext cx="12192000"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3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9042"/>
            <a:ext cx="12192000" cy="2554545"/>
          </a:xfrm>
          <a:prstGeom prst="rect">
            <a:avLst/>
          </a:prstGeom>
        </p:spPr>
        <p:txBody>
          <a:bodyPr wrap="square">
            <a:spAutoFit/>
          </a:bodyPr>
          <a:lstStyle/>
          <a:p>
            <a:pPr algn="ctr"/>
            <a:r>
              <a:rPr lang="en-US" sz="80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CSV file with default delimiter comma (,) </a:t>
            </a:r>
          </a:p>
        </p:txBody>
      </p:sp>
    </p:spTree>
    <p:extLst>
      <p:ext uri="{BB962C8B-B14F-4D97-AF65-F5344CB8AC3E}">
        <p14:creationId xmlns:p14="http://schemas.microsoft.com/office/powerpoint/2010/main" val="30463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612"/>
            <a:ext cx="12192000" cy="2308324"/>
          </a:xfrm>
          <a:prstGeom prst="rect">
            <a:avLst/>
          </a:prstGeom>
        </p:spPr>
        <p:txBody>
          <a:bodyPr wrap="square">
            <a:spAutoFit/>
          </a:bodyPr>
          <a:lstStyle/>
          <a:p>
            <a:pPr algn="just"/>
            <a:r>
              <a:rPr lang="en-US" sz="3600" b="1" dirty="0">
                <a:solidFill>
                  <a:srgbClr val="C00000"/>
                </a:solidFill>
                <a:latin typeface="Times New Roman" pitchFamily="18" charset="0"/>
                <a:cs typeface="Times New Roman" pitchFamily="18" charset="0"/>
              </a:rPr>
              <a:t>SNO, NAME, CITY</a:t>
            </a:r>
          </a:p>
          <a:p>
            <a:pPr algn="just"/>
            <a:r>
              <a:rPr lang="en-US" sz="3600" b="1" dirty="0">
                <a:solidFill>
                  <a:srgbClr val="C00000"/>
                </a:solidFill>
                <a:latin typeface="Times New Roman" pitchFamily="18" charset="0"/>
                <a:cs typeface="Times New Roman" pitchFamily="18" charset="0"/>
              </a:rPr>
              <a:t>12101, RAM, CHENNAI</a:t>
            </a:r>
          </a:p>
          <a:p>
            <a:pPr algn="just"/>
            <a:r>
              <a:rPr lang="en-US" sz="3600" b="1" dirty="0">
                <a:solidFill>
                  <a:srgbClr val="C00000"/>
                </a:solidFill>
                <a:latin typeface="Times New Roman" pitchFamily="18" charset="0"/>
                <a:cs typeface="Times New Roman" pitchFamily="18" charset="0"/>
              </a:rPr>
              <a:t>12102, LAVANYA, TIRUCHY</a:t>
            </a:r>
          </a:p>
          <a:p>
            <a:pPr algn="just"/>
            <a:r>
              <a:rPr lang="en-US" sz="3600" b="1" dirty="0">
                <a:solidFill>
                  <a:srgbClr val="C00000"/>
                </a:solidFill>
                <a:latin typeface="Times New Roman" pitchFamily="18" charset="0"/>
                <a:cs typeface="Times New Roman" pitchFamily="18" charset="0"/>
              </a:rPr>
              <a:t>12103, LAKSHMAN, MADURAI</a:t>
            </a:r>
          </a:p>
        </p:txBody>
      </p:sp>
      <p:sp>
        <p:nvSpPr>
          <p:cNvPr id="3" name="Rectangle 2"/>
          <p:cNvSpPr/>
          <p:nvPr/>
        </p:nvSpPr>
        <p:spPr>
          <a:xfrm>
            <a:off x="0" y="2514938"/>
            <a:ext cx="12192000" cy="3785652"/>
          </a:xfrm>
          <a:prstGeom prst="rect">
            <a:avLst/>
          </a:prstGeom>
        </p:spPr>
        <p:txBody>
          <a:bodyPr wrap="square">
            <a:spAutoFit/>
          </a:bodyPr>
          <a:lstStyle/>
          <a:p>
            <a:r>
              <a:rPr lang="en-US" sz="4000" b="1" dirty="0">
                <a:solidFill>
                  <a:srgbClr val="002060"/>
                </a:solidFill>
                <a:latin typeface="Times New Roman" pitchFamily="18" charset="0"/>
                <a:cs typeface="Times New Roman" pitchFamily="18" charset="0"/>
              </a:rPr>
              <a:t>import </a:t>
            </a:r>
            <a:r>
              <a:rPr lang="en-US" sz="4000" b="1" dirty="0" err="1">
                <a:solidFill>
                  <a:srgbClr val="002060"/>
                </a:solidFill>
                <a:latin typeface="Times New Roman" pitchFamily="18" charset="0"/>
                <a:cs typeface="Times New Roman" pitchFamily="18" charset="0"/>
              </a:rPr>
              <a:t>csv</a:t>
            </a:r>
            <a:endParaRPr lang="en-US" sz="4000" b="1" dirty="0">
              <a:solidFill>
                <a:srgbClr val="002060"/>
              </a:solidFill>
              <a:latin typeface="Times New Roman" pitchFamily="18" charset="0"/>
              <a:cs typeface="Times New Roman" pitchFamily="18" charset="0"/>
            </a:endParaRPr>
          </a:p>
          <a:p>
            <a:r>
              <a:rPr lang="en-US" sz="4000" b="1" dirty="0">
                <a:solidFill>
                  <a:srgbClr val="002060"/>
                </a:solidFill>
                <a:latin typeface="Times New Roman" pitchFamily="18" charset="0"/>
                <a:cs typeface="Times New Roman" pitchFamily="18" charset="0"/>
              </a:rPr>
              <a:t>with open(</a:t>
            </a:r>
            <a:r>
              <a:rPr lang="en-US" sz="4000" b="1" dirty="0">
                <a:solidFill>
                  <a:srgbClr val="FF0000"/>
                </a:solidFill>
                <a:latin typeface="Times New Roman" pitchFamily="18" charset="0"/>
                <a:cs typeface="Times New Roman" pitchFamily="18" charset="0"/>
              </a:rPr>
              <a:t>'c:\Python27\python\sample1.csv','r'</a:t>
            </a:r>
            <a:r>
              <a:rPr lang="en-US" sz="4000" b="1" dirty="0">
                <a:solidFill>
                  <a:srgbClr val="002060"/>
                </a:solidFill>
                <a:latin typeface="Times New Roman" pitchFamily="18" charset="0"/>
                <a:cs typeface="Times New Roman" pitchFamily="18" charset="0"/>
              </a:rPr>
              <a:t>) as F:</a:t>
            </a:r>
          </a:p>
          <a:p>
            <a:r>
              <a:rPr lang="en-US" sz="4000" b="1" dirty="0">
                <a:solidFill>
                  <a:srgbClr val="002060"/>
                </a:solidFill>
                <a:latin typeface="Times New Roman" pitchFamily="18" charset="0"/>
                <a:cs typeface="Times New Roman" pitchFamily="18" charset="0"/>
              </a:rPr>
              <a:t>    reader = </a:t>
            </a:r>
            <a:r>
              <a:rPr lang="en-US" sz="4000" b="1" dirty="0" err="1">
                <a:solidFill>
                  <a:srgbClr val="002060"/>
                </a:solidFill>
                <a:latin typeface="Times New Roman" pitchFamily="18" charset="0"/>
                <a:cs typeface="Times New Roman" pitchFamily="18" charset="0"/>
              </a:rPr>
              <a:t>csv.reader</a:t>
            </a:r>
            <a:r>
              <a:rPr lang="en-US" sz="4000" b="1" dirty="0">
                <a:solidFill>
                  <a:srgbClr val="002060"/>
                </a:solidFill>
                <a:latin typeface="Times New Roman" pitchFamily="18" charset="0"/>
                <a:cs typeface="Times New Roman" pitchFamily="18" charset="0"/>
              </a:rPr>
              <a:t>(F)</a:t>
            </a:r>
          </a:p>
          <a:p>
            <a:r>
              <a:rPr lang="en-US" sz="4000" b="1" dirty="0">
                <a:solidFill>
                  <a:srgbClr val="002060"/>
                </a:solidFill>
                <a:latin typeface="Times New Roman" pitchFamily="18" charset="0"/>
                <a:cs typeface="Times New Roman" pitchFamily="18" charset="0"/>
              </a:rPr>
              <a:t>    for row in reader:</a:t>
            </a:r>
          </a:p>
          <a:p>
            <a:r>
              <a:rPr lang="en-US" sz="4000" b="1" dirty="0">
                <a:solidFill>
                  <a:srgbClr val="002060"/>
                </a:solidFill>
                <a:latin typeface="Times New Roman" pitchFamily="18" charset="0"/>
                <a:cs typeface="Times New Roman" pitchFamily="18" charset="0"/>
              </a:rPr>
              <a:t>        print(row)</a:t>
            </a:r>
          </a:p>
          <a:p>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F.close</a:t>
            </a:r>
            <a:r>
              <a:rPr lang="en-US" sz="40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0463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63282"/>
            <a:ext cx="12192000" cy="2554545"/>
          </a:xfrm>
          <a:prstGeom prst="rect">
            <a:avLst/>
          </a:prstGeom>
        </p:spPr>
        <p:txBody>
          <a:bodyPr wrap="square">
            <a:spAutoFit/>
          </a:bodyPr>
          <a:lstStyle/>
          <a:p>
            <a:pPr algn="ctr"/>
            <a:r>
              <a:rPr lang="en-US" sz="80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CSV files- data with Spaces at the beginning </a:t>
            </a:r>
          </a:p>
        </p:txBody>
      </p:sp>
    </p:spTree>
    <p:extLst>
      <p:ext uri="{BB962C8B-B14F-4D97-AF65-F5344CB8AC3E}">
        <p14:creationId xmlns:p14="http://schemas.microsoft.com/office/powerpoint/2010/main" val="30463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790" y="339150"/>
            <a:ext cx="11776710" cy="6186309"/>
          </a:xfrm>
          <a:prstGeom prst="rect">
            <a:avLst/>
          </a:prstGeom>
        </p:spPr>
        <p:txBody>
          <a:bodyPr wrap="square">
            <a:spAutoFit/>
          </a:bodyPr>
          <a:lstStyle/>
          <a:p>
            <a:pPr algn="just"/>
            <a:r>
              <a:rPr lang="en-US" sz="4400" b="1" dirty="0">
                <a:solidFill>
                  <a:srgbClr val="002060"/>
                </a:solidFill>
                <a:latin typeface="Times New Roman" pitchFamily="18" charset="0"/>
                <a:cs typeface="Times New Roman" pitchFamily="18" charset="0"/>
              </a:rPr>
              <a:t>CSV is a simple file format used to store tabular data, such as a spreadsheet or database. </a:t>
            </a:r>
          </a:p>
          <a:p>
            <a:pPr algn="just"/>
            <a:r>
              <a:rPr lang="en-US" sz="4400" b="1" dirty="0">
                <a:solidFill>
                  <a:srgbClr val="00B050"/>
                </a:solidFill>
                <a:latin typeface="Times New Roman" pitchFamily="18" charset="0"/>
                <a:cs typeface="Times New Roman" pitchFamily="18" charset="0"/>
              </a:rPr>
              <a:t>Since they're plain text, they're easier to import into a spreadsheet or another storage database, regardless of the specific software you're using. </a:t>
            </a:r>
          </a:p>
          <a:p>
            <a:pPr algn="just"/>
            <a:r>
              <a:rPr lang="en-US" sz="4400" b="1" dirty="0">
                <a:solidFill>
                  <a:srgbClr val="002060"/>
                </a:solidFill>
                <a:latin typeface="Times New Roman" pitchFamily="18" charset="0"/>
                <a:cs typeface="Times New Roman" pitchFamily="18" charset="0"/>
              </a:rPr>
              <a:t>You can open CSV files in a spreadsheet program like Microsoft Excel or in a text editor or through a database which make them easier to read. </a:t>
            </a:r>
          </a:p>
        </p:txBody>
      </p:sp>
    </p:spTree>
    <p:extLst>
      <p:ext uri="{BB962C8B-B14F-4D97-AF65-F5344CB8AC3E}">
        <p14:creationId xmlns:p14="http://schemas.microsoft.com/office/powerpoint/2010/main" val="31940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235"/>
            <a:ext cx="12192000" cy="1754326"/>
          </a:xfrm>
          <a:prstGeom prst="rect">
            <a:avLst/>
          </a:prstGeom>
        </p:spPr>
        <p:txBody>
          <a:bodyPr wrap="square">
            <a:spAutoFit/>
          </a:bodyPr>
          <a:lstStyle/>
          <a:p>
            <a:pPr algn="just"/>
            <a:r>
              <a:rPr lang="en-US" sz="3600" b="1" dirty="0">
                <a:solidFill>
                  <a:srgbClr val="C00000"/>
                </a:solidFill>
                <a:latin typeface="Times New Roman" pitchFamily="18" charset="0"/>
                <a:cs typeface="Times New Roman" pitchFamily="18" charset="0"/>
              </a:rPr>
              <a:t>Topic1,            Topic2,               Topic3</a:t>
            </a:r>
          </a:p>
          <a:p>
            <a:pPr algn="just"/>
            <a:r>
              <a:rPr lang="en-US" sz="3600" b="1" dirty="0">
                <a:solidFill>
                  <a:srgbClr val="C00000"/>
                </a:solidFill>
                <a:latin typeface="Times New Roman" pitchFamily="18" charset="0"/>
                <a:cs typeface="Times New Roman" pitchFamily="18" charset="0"/>
              </a:rPr>
              <a:t>one,                two,               three</a:t>
            </a:r>
          </a:p>
          <a:p>
            <a:pPr algn="just"/>
            <a:r>
              <a:rPr lang="en-US" sz="3600" b="1" dirty="0">
                <a:solidFill>
                  <a:srgbClr val="C00000"/>
                </a:solidFill>
                <a:latin typeface="Times New Roman" pitchFamily="18" charset="0"/>
                <a:cs typeface="Times New Roman" pitchFamily="18" charset="0"/>
              </a:rPr>
              <a:t>Example1,         Example2,         Example3</a:t>
            </a:r>
          </a:p>
        </p:txBody>
      </p:sp>
      <p:sp>
        <p:nvSpPr>
          <p:cNvPr id="4" name="Rectangle 3"/>
          <p:cNvSpPr/>
          <p:nvPr/>
        </p:nvSpPr>
        <p:spPr>
          <a:xfrm>
            <a:off x="0" y="1762560"/>
            <a:ext cx="12192000" cy="3046988"/>
          </a:xfrm>
          <a:prstGeom prst="rect">
            <a:avLst/>
          </a:prstGeom>
        </p:spPr>
        <p:txBody>
          <a:bodyPr wrap="square">
            <a:spAutoFit/>
          </a:bodyPr>
          <a:lstStyle/>
          <a:p>
            <a:r>
              <a:rPr lang="en-US" sz="3200" b="1" dirty="0">
                <a:solidFill>
                  <a:srgbClr val="002060"/>
                </a:solidFill>
                <a:latin typeface="Times New Roman" pitchFamily="18" charset="0"/>
                <a:cs typeface="Times New Roman" pitchFamily="18" charset="0"/>
              </a:rPr>
              <a:t>import </a:t>
            </a:r>
            <a:r>
              <a:rPr lang="en-US" sz="3200" b="1" dirty="0" err="1">
                <a:solidFill>
                  <a:srgbClr val="002060"/>
                </a:solidFill>
                <a:latin typeface="Times New Roman" pitchFamily="18" charset="0"/>
                <a:cs typeface="Times New Roman" pitchFamily="18" charset="0"/>
              </a:rPr>
              <a:t>csv</a:t>
            </a:r>
            <a:endParaRPr lang="en-US" sz="3200" b="1" dirty="0">
              <a:solidFill>
                <a:srgbClr val="002060"/>
              </a:solidFill>
              <a:latin typeface="Times New Roman" pitchFamily="18" charset="0"/>
              <a:cs typeface="Times New Roman" pitchFamily="18" charset="0"/>
            </a:endParaRPr>
          </a:p>
          <a:p>
            <a:r>
              <a:rPr lang="en-US" sz="3200" b="1" dirty="0" err="1">
                <a:solidFill>
                  <a:srgbClr val="002060"/>
                </a:solidFill>
                <a:latin typeface="Times New Roman" pitchFamily="18" charset="0"/>
                <a:cs typeface="Times New Roman" pitchFamily="18" charset="0"/>
              </a:rPr>
              <a:t>csv.register_dialect</a:t>
            </a:r>
            <a:r>
              <a:rPr lang="en-US" sz="3200" b="1" dirty="0">
                <a:solidFill>
                  <a:srgbClr val="002060"/>
                </a:solidFill>
                <a:latin typeface="Times New Roman" pitchFamily="18" charset="0"/>
                <a:cs typeface="Times New Roman" pitchFamily="18" charset="0"/>
              </a:rPr>
              <a:t>('</a:t>
            </a:r>
            <a:r>
              <a:rPr lang="en-US" sz="3200" b="1" dirty="0" err="1">
                <a:solidFill>
                  <a:srgbClr val="002060"/>
                </a:solidFill>
                <a:latin typeface="Times New Roman" pitchFamily="18" charset="0"/>
                <a:cs typeface="Times New Roman" pitchFamily="18" charset="0"/>
              </a:rPr>
              <a:t>myDialect</a:t>
            </a:r>
            <a:r>
              <a:rPr lang="en-US" sz="3200" b="1" dirty="0">
                <a:solidFill>
                  <a:srgbClr val="002060"/>
                </a:solidFill>
                <a:latin typeface="Times New Roman" pitchFamily="18" charset="0"/>
                <a:cs typeface="Times New Roman" pitchFamily="18" charset="0"/>
              </a:rPr>
              <a:t>',delimiter = ‘,' ,</a:t>
            </a:r>
            <a:r>
              <a:rPr lang="en-US" sz="3200" b="1" dirty="0" err="1">
                <a:solidFill>
                  <a:srgbClr val="002060"/>
                </a:solidFill>
                <a:latin typeface="Times New Roman" pitchFamily="18" charset="0"/>
                <a:cs typeface="Times New Roman" pitchFamily="18" charset="0"/>
              </a:rPr>
              <a:t>skipinitialspace</a:t>
            </a:r>
            <a:r>
              <a:rPr lang="en-US" sz="3200" b="1" dirty="0">
                <a:solidFill>
                  <a:srgbClr val="002060"/>
                </a:solidFill>
                <a:latin typeface="Times New Roman" pitchFamily="18" charset="0"/>
                <a:cs typeface="Times New Roman" pitchFamily="18" charset="0"/>
              </a:rPr>
              <a:t>=True)</a:t>
            </a:r>
          </a:p>
          <a:p>
            <a:r>
              <a:rPr lang="en-US" sz="3200" b="1" dirty="0">
                <a:solidFill>
                  <a:srgbClr val="002060"/>
                </a:solidFill>
                <a:latin typeface="Times New Roman" pitchFamily="18" charset="0"/>
                <a:cs typeface="Times New Roman" pitchFamily="18" charset="0"/>
              </a:rPr>
              <a:t>F=open('c:\\Python27\\python\\music.</a:t>
            </a:r>
            <a:r>
              <a:rPr lang="en-US" sz="3200" b="1" dirty="0" err="1">
                <a:solidFill>
                  <a:srgbClr val="002060"/>
                </a:solidFill>
                <a:latin typeface="Times New Roman" pitchFamily="18" charset="0"/>
                <a:cs typeface="Times New Roman" pitchFamily="18" charset="0"/>
              </a:rPr>
              <a:t>csv</a:t>
            </a:r>
            <a:r>
              <a:rPr lang="en-US" sz="3200" b="1" dirty="0">
                <a:solidFill>
                  <a:srgbClr val="002060"/>
                </a:solidFill>
                <a:latin typeface="Times New Roman" pitchFamily="18" charset="0"/>
                <a:cs typeface="Times New Roman" pitchFamily="18" charset="0"/>
              </a:rPr>
              <a:t>','r')</a:t>
            </a:r>
          </a:p>
          <a:p>
            <a:r>
              <a:rPr lang="en-US" sz="3200" b="1" dirty="0">
                <a:solidFill>
                  <a:srgbClr val="002060"/>
                </a:solidFill>
                <a:latin typeface="Times New Roman" pitchFamily="18" charset="0"/>
                <a:cs typeface="Times New Roman" pitchFamily="18" charset="0"/>
              </a:rPr>
              <a:t>reader = </a:t>
            </a:r>
            <a:r>
              <a:rPr lang="en-US" sz="3200" b="1" dirty="0" err="1">
                <a:solidFill>
                  <a:srgbClr val="002060"/>
                </a:solidFill>
                <a:latin typeface="Times New Roman" pitchFamily="18" charset="0"/>
                <a:cs typeface="Times New Roman" pitchFamily="18" charset="0"/>
              </a:rPr>
              <a:t>csv.reader</a:t>
            </a:r>
            <a:r>
              <a:rPr lang="en-US" sz="3200" b="1" dirty="0">
                <a:solidFill>
                  <a:srgbClr val="002060"/>
                </a:solidFill>
                <a:latin typeface="Times New Roman" pitchFamily="18" charset="0"/>
                <a:cs typeface="Times New Roman" pitchFamily="18" charset="0"/>
              </a:rPr>
              <a:t>(F, dialect='</a:t>
            </a:r>
            <a:r>
              <a:rPr lang="en-US" sz="3200" b="1" dirty="0" err="1">
                <a:solidFill>
                  <a:srgbClr val="002060"/>
                </a:solidFill>
                <a:latin typeface="Times New Roman" pitchFamily="18" charset="0"/>
                <a:cs typeface="Times New Roman" pitchFamily="18" charset="0"/>
              </a:rPr>
              <a:t>myDialect</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for row in reader:</a:t>
            </a:r>
          </a:p>
          <a:p>
            <a:r>
              <a:rPr lang="en-US" sz="3200" b="1" dirty="0">
                <a:solidFill>
                  <a:srgbClr val="002060"/>
                </a:solidFill>
                <a:latin typeface="Times New Roman" pitchFamily="18" charset="0"/>
                <a:cs typeface="Times New Roman" pitchFamily="18" charset="0"/>
              </a:rPr>
              <a:t>    print(row)</a:t>
            </a:r>
          </a:p>
        </p:txBody>
      </p:sp>
    </p:spTree>
    <p:extLst>
      <p:ext uri="{BB962C8B-B14F-4D97-AF65-F5344CB8AC3E}">
        <p14:creationId xmlns:p14="http://schemas.microsoft.com/office/powerpoint/2010/main" val="30463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498600"/>
            <a:ext cx="12192000" cy="4953000"/>
            <a:chOff x="0" y="317500"/>
            <a:chExt cx="12192000" cy="510540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8" t="54168" r="54709" b="4860"/>
            <a:stretch/>
          </p:blipFill>
          <p:spPr bwMode="auto">
            <a:xfrm>
              <a:off x="0" y="317500"/>
              <a:ext cx="12192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2146300"/>
              <a:ext cx="12192000" cy="15875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 name="Rectangle 3"/>
          <p:cNvSpPr/>
          <p:nvPr/>
        </p:nvSpPr>
        <p:spPr>
          <a:xfrm>
            <a:off x="0" y="175161"/>
            <a:ext cx="12192000" cy="1323439"/>
          </a:xfrm>
          <a:prstGeom prst="rect">
            <a:avLst/>
          </a:prstGeom>
        </p:spPr>
        <p:txBody>
          <a:bodyPr wrap="square">
            <a:spAutoFit/>
          </a:bodyPr>
          <a:lstStyle/>
          <a:p>
            <a:pPr algn="ctr"/>
            <a:r>
              <a:rPr lang="en-US" sz="4000" b="1" dirty="0" err="1">
                <a:solidFill>
                  <a:srgbClr val="002060"/>
                </a:solidFill>
                <a:latin typeface="Times New Roman" pitchFamily="18" charset="0"/>
                <a:cs typeface="Times New Roman" pitchFamily="18" charset="0"/>
              </a:rPr>
              <a:t>csv.register_dialect</a:t>
            </a:r>
            <a:r>
              <a:rPr lang="en-US" sz="4000" b="1" dirty="0">
                <a:solidFill>
                  <a:srgbClr val="002060"/>
                </a:solidFill>
                <a:latin typeface="Times New Roman" pitchFamily="18" charset="0"/>
                <a:cs typeface="Times New Roman" pitchFamily="18" charset="0"/>
              </a:rPr>
              <a:t>('</a:t>
            </a:r>
            <a:r>
              <a:rPr lang="en-US" sz="4000" b="1" dirty="0" err="1">
                <a:solidFill>
                  <a:srgbClr val="002060"/>
                </a:solidFill>
                <a:latin typeface="Times New Roman" pitchFamily="18" charset="0"/>
                <a:cs typeface="Times New Roman" pitchFamily="18" charset="0"/>
              </a:rPr>
              <a:t>myDialect</a:t>
            </a:r>
            <a:r>
              <a:rPr lang="en-US" sz="4000" b="1" dirty="0">
                <a:solidFill>
                  <a:srgbClr val="002060"/>
                </a:solidFill>
                <a:latin typeface="Times New Roman" pitchFamily="18" charset="0"/>
                <a:cs typeface="Times New Roman" pitchFamily="18" charset="0"/>
              </a:rPr>
              <a:t>',delimiter = ',' ,</a:t>
            </a:r>
            <a:r>
              <a:rPr lang="en-US" sz="4000" b="1" dirty="0" err="1">
                <a:solidFill>
                  <a:srgbClr val="002060"/>
                </a:solidFill>
                <a:latin typeface="Times New Roman" pitchFamily="18" charset="0"/>
                <a:cs typeface="Times New Roman" pitchFamily="18" charset="0"/>
              </a:rPr>
              <a:t>skipinitialspace</a:t>
            </a:r>
            <a:r>
              <a:rPr lang="en-US" sz="4000" b="1" dirty="0">
                <a:solidFill>
                  <a:srgbClr val="002060"/>
                </a:solidFill>
                <a:latin typeface="Times New Roman" pitchFamily="18" charset="0"/>
                <a:cs typeface="Times New Roman" pitchFamily="18" charset="0"/>
              </a:rPr>
              <a:t>=</a:t>
            </a:r>
            <a:r>
              <a:rPr lang="en-US" sz="4000" b="1" dirty="0">
                <a:solidFill>
                  <a:srgbClr val="FF0000"/>
                </a:solidFill>
                <a:latin typeface="Times New Roman" pitchFamily="18" charset="0"/>
                <a:cs typeface="Times New Roman" pitchFamily="18" charset="0"/>
              </a:rPr>
              <a:t>False</a:t>
            </a:r>
            <a:r>
              <a:rPr lang="en-US" sz="4000" b="1" dirty="0">
                <a:solidFill>
                  <a:srgbClr val="002060"/>
                </a:solidFill>
                <a:latin typeface="Times New Roman" pitchFamily="18" charset="0"/>
                <a:cs typeface="Times New Roman" pitchFamily="18" charset="0"/>
              </a:rPr>
              <a:t>)</a:t>
            </a:r>
          </a:p>
        </p:txBody>
      </p:sp>
      <p:sp>
        <p:nvSpPr>
          <p:cNvPr id="6" name="Rectangle 5"/>
          <p:cNvSpPr/>
          <p:nvPr/>
        </p:nvSpPr>
        <p:spPr>
          <a:xfrm>
            <a:off x="0" y="3048000"/>
            <a:ext cx="12192000" cy="1323439"/>
          </a:xfrm>
          <a:prstGeom prst="rect">
            <a:avLst/>
          </a:prstGeom>
        </p:spPr>
        <p:txBody>
          <a:bodyPr wrap="square">
            <a:spAutoFit/>
          </a:bodyPr>
          <a:lstStyle/>
          <a:p>
            <a:pPr algn="ctr"/>
            <a:r>
              <a:rPr lang="en-US" sz="4000" b="1" dirty="0" err="1">
                <a:solidFill>
                  <a:srgbClr val="002060"/>
                </a:solidFill>
                <a:latin typeface="Times New Roman" pitchFamily="18" charset="0"/>
                <a:cs typeface="Times New Roman" pitchFamily="18" charset="0"/>
              </a:rPr>
              <a:t>csv.register_dialect</a:t>
            </a:r>
            <a:r>
              <a:rPr lang="en-US" sz="4000" b="1" dirty="0">
                <a:solidFill>
                  <a:srgbClr val="002060"/>
                </a:solidFill>
                <a:latin typeface="Times New Roman" pitchFamily="18" charset="0"/>
                <a:cs typeface="Times New Roman" pitchFamily="18" charset="0"/>
              </a:rPr>
              <a:t>('</a:t>
            </a:r>
            <a:r>
              <a:rPr lang="en-US" sz="4000" b="1" dirty="0" err="1">
                <a:solidFill>
                  <a:srgbClr val="002060"/>
                </a:solidFill>
                <a:latin typeface="Times New Roman" pitchFamily="18" charset="0"/>
                <a:cs typeface="Times New Roman" pitchFamily="18" charset="0"/>
              </a:rPr>
              <a:t>myDialect</a:t>
            </a:r>
            <a:r>
              <a:rPr lang="en-US" sz="4000" b="1" dirty="0">
                <a:solidFill>
                  <a:srgbClr val="002060"/>
                </a:solidFill>
                <a:latin typeface="Times New Roman" pitchFamily="18" charset="0"/>
                <a:cs typeface="Times New Roman" pitchFamily="18" charset="0"/>
              </a:rPr>
              <a:t>',delimiter = ',' ,</a:t>
            </a:r>
            <a:r>
              <a:rPr lang="en-US" sz="4000" b="1" dirty="0" err="1">
                <a:solidFill>
                  <a:srgbClr val="002060"/>
                </a:solidFill>
                <a:latin typeface="Times New Roman" pitchFamily="18" charset="0"/>
                <a:cs typeface="Times New Roman" pitchFamily="18" charset="0"/>
              </a:rPr>
              <a:t>skipinitialspace</a:t>
            </a:r>
            <a:r>
              <a:rPr lang="en-US" sz="4000" b="1" dirty="0">
                <a:solidFill>
                  <a:srgbClr val="002060"/>
                </a:solidFill>
                <a:latin typeface="Times New Roman" pitchFamily="18" charset="0"/>
                <a:cs typeface="Times New Roman" pitchFamily="18" charset="0"/>
              </a:rPr>
              <a:t>=</a:t>
            </a:r>
            <a:r>
              <a:rPr lang="en-US" sz="4000" b="1" dirty="0">
                <a:solidFill>
                  <a:srgbClr val="FF0000"/>
                </a:solidFill>
                <a:latin typeface="Times New Roman" pitchFamily="18" charset="0"/>
                <a:cs typeface="Times New Roman" pitchFamily="18" charset="0"/>
              </a:rPr>
              <a:t>True</a:t>
            </a:r>
            <a:r>
              <a:rPr lang="en-US" sz="40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0463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pPr algn="just"/>
            <a:r>
              <a:rPr lang="en-US" sz="4400" b="1" dirty="0">
                <a:solidFill>
                  <a:srgbClr val="002060"/>
                </a:solidFill>
                <a:latin typeface="Times New Roman" pitchFamily="18" charset="0"/>
                <a:cs typeface="Times New Roman" pitchFamily="18" charset="0"/>
              </a:rPr>
              <a:t>These whitespaces can be removed, by registering new dialects using </a:t>
            </a:r>
            <a:r>
              <a:rPr lang="en-US" sz="4400" b="1" dirty="0" err="1">
                <a:solidFill>
                  <a:srgbClr val="C00000"/>
                </a:solidFill>
                <a:latin typeface="Times New Roman" pitchFamily="18" charset="0"/>
                <a:cs typeface="Times New Roman" pitchFamily="18" charset="0"/>
              </a:rPr>
              <a:t>csv.register_dialect</a:t>
            </a:r>
            <a:r>
              <a:rPr lang="en-US" sz="4400" b="1" dirty="0">
                <a:solidFill>
                  <a:srgbClr val="C00000"/>
                </a:solidFill>
                <a:latin typeface="Times New Roman" pitchFamily="18" charset="0"/>
                <a:cs typeface="Times New Roman" pitchFamily="18" charset="0"/>
              </a:rPr>
              <a:t>() </a:t>
            </a:r>
            <a:r>
              <a:rPr lang="en-US" sz="4400" b="1" dirty="0">
                <a:solidFill>
                  <a:srgbClr val="002060"/>
                </a:solidFill>
                <a:latin typeface="Times New Roman" pitchFamily="18" charset="0"/>
                <a:cs typeface="Times New Roman" pitchFamily="18" charset="0"/>
              </a:rPr>
              <a:t>class of </a:t>
            </a:r>
            <a:r>
              <a:rPr lang="en-US" sz="4400" b="1" dirty="0" err="1">
                <a:solidFill>
                  <a:srgbClr val="002060"/>
                </a:solidFill>
                <a:latin typeface="Times New Roman" pitchFamily="18" charset="0"/>
                <a:cs typeface="Times New Roman" pitchFamily="18" charset="0"/>
              </a:rPr>
              <a:t>csv</a:t>
            </a:r>
            <a:r>
              <a:rPr lang="en-US" sz="4400" b="1" dirty="0">
                <a:solidFill>
                  <a:srgbClr val="002060"/>
                </a:solidFill>
                <a:latin typeface="Times New Roman" pitchFamily="18" charset="0"/>
                <a:cs typeface="Times New Roman" pitchFamily="18" charset="0"/>
              </a:rPr>
              <a:t> module. </a:t>
            </a:r>
          </a:p>
          <a:p>
            <a:pPr algn="just"/>
            <a:endParaRPr lang="en-US" sz="4400" b="1" dirty="0">
              <a:solidFill>
                <a:srgbClr val="002060"/>
              </a:solidFill>
              <a:latin typeface="Times New Roman" pitchFamily="18" charset="0"/>
              <a:cs typeface="Times New Roman" pitchFamily="18" charset="0"/>
            </a:endParaRPr>
          </a:p>
          <a:p>
            <a:pPr algn="just"/>
            <a:r>
              <a:rPr lang="en-US" sz="4400" b="1" dirty="0">
                <a:solidFill>
                  <a:srgbClr val="002060"/>
                </a:solidFill>
                <a:latin typeface="Times New Roman" pitchFamily="18" charset="0"/>
                <a:cs typeface="Times New Roman" pitchFamily="18" charset="0"/>
              </a:rPr>
              <a:t>A </a:t>
            </a:r>
            <a:r>
              <a:rPr lang="en-US" sz="4400" b="1" dirty="0">
                <a:solidFill>
                  <a:srgbClr val="C00000"/>
                </a:solidFill>
                <a:latin typeface="Times New Roman" pitchFamily="18" charset="0"/>
                <a:cs typeface="Times New Roman" pitchFamily="18" charset="0"/>
              </a:rPr>
              <a:t>dialect</a:t>
            </a:r>
            <a:r>
              <a:rPr lang="en-US" sz="4400" b="1" dirty="0">
                <a:solidFill>
                  <a:srgbClr val="002060"/>
                </a:solidFill>
                <a:latin typeface="Times New Roman" pitchFamily="18" charset="0"/>
                <a:cs typeface="Times New Roman" pitchFamily="18" charset="0"/>
              </a:rPr>
              <a:t> describes the format of the </a:t>
            </a:r>
            <a:r>
              <a:rPr lang="en-US" sz="4400" b="1" dirty="0" err="1">
                <a:solidFill>
                  <a:srgbClr val="002060"/>
                </a:solidFill>
                <a:latin typeface="Times New Roman" pitchFamily="18" charset="0"/>
                <a:cs typeface="Times New Roman" pitchFamily="18" charset="0"/>
              </a:rPr>
              <a:t>csv</a:t>
            </a:r>
            <a:r>
              <a:rPr lang="en-US" sz="4400" b="1" dirty="0">
                <a:solidFill>
                  <a:srgbClr val="002060"/>
                </a:solidFill>
                <a:latin typeface="Times New Roman" pitchFamily="18" charset="0"/>
                <a:cs typeface="Times New Roman" pitchFamily="18" charset="0"/>
              </a:rPr>
              <a:t> file that is to be read. </a:t>
            </a:r>
          </a:p>
          <a:p>
            <a:pPr algn="just"/>
            <a:endParaRPr lang="en-US" sz="4400" b="1" dirty="0">
              <a:solidFill>
                <a:srgbClr val="002060"/>
              </a:solidFill>
              <a:latin typeface="Times New Roman" pitchFamily="18" charset="0"/>
              <a:cs typeface="Times New Roman" pitchFamily="18" charset="0"/>
            </a:endParaRPr>
          </a:p>
          <a:p>
            <a:pPr algn="just"/>
            <a:r>
              <a:rPr lang="en-US" sz="4400" b="1" dirty="0">
                <a:solidFill>
                  <a:srgbClr val="002060"/>
                </a:solidFill>
                <a:latin typeface="Times New Roman" pitchFamily="18" charset="0"/>
                <a:cs typeface="Times New Roman" pitchFamily="18" charset="0"/>
              </a:rPr>
              <a:t>In dialects the parameter </a:t>
            </a:r>
            <a:r>
              <a:rPr lang="en-US" sz="4400" b="1" dirty="0">
                <a:solidFill>
                  <a:srgbClr val="C00000"/>
                </a:solidFill>
                <a:latin typeface="Times New Roman" pitchFamily="18" charset="0"/>
                <a:cs typeface="Times New Roman" pitchFamily="18" charset="0"/>
              </a:rPr>
              <a:t>“</a:t>
            </a:r>
            <a:r>
              <a:rPr lang="en-US" sz="4400" b="1" dirty="0" err="1">
                <a:solidFill>
                  <a:srgbClr val="C00000"/>
                </a:solidFill>
                <a:latin typeface="Times New Roman" pitchFamily="18" charset="0"/>
                <a:cs typeface="Times New Roman" pitchFamily="18" charset="0"/>
              </a:rPr>
              <a:t>skipinitialspace</a:t>
            </a:r>
            <a:r>
              <a:rPr lang="en-US" sz="4400" b="1" dirty="0">
                <a:solidFill>
                  <a:srgbClr val="C00000"/>
                </a:solidFill>
                <a:latin typeface="Times New Roman" pitchFamily="18" charset="0"/>
                <a:cs typeface="Times New Roman" pitchFamily="18" charset="0"/>
              </a:rPr>
              <a:t>” </a:t>
            </a:r>
            <a:r>
              <a:rPr lang="en-US" sz="4400" b="1" dirty="0">
                <a:solidFill>
                  <a:srgbClr val="002060"/>
                </a:solidFill>
                <a:latin typeface="Times New Roman" pitchFamily="18" charset="0"/>
                <a:cs typeface="Times New Roman" pitchFamily="18" charset="0"/>
              </a:rPr>
              <a:t>is used for removing whitespaces after the delimiter.</a:t>
            </a:r>
          </a:p>
        </p:txBody>
      </p:sp>
    </p:spTree>
    <p:extLst>
      <p:ext uri="{BB962C8B-B14F-4D97-AF65-F5344CB8AC3E}">
        <p14:creationId xmlns:p14="http://schemas.microsoft.com/office/powerpoint/2010/main" val="30463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8535"/>
            <a:ext cx="12192000" cy="5016758"/>
          </a:xfrm>
          <a:prstGeom prst="rect">
            <a:avLst/>
          </a:prstGeom>
        </p:spPr>
        <p:txBody>
          <a:bodyPr wrap="square">
            <a:spAutoFit/>
          </a:bodyPr>
          <a:lstStyle/>
          <a:p>
            <a:pPr algn="ctr"/>
            <a:r>
              <a:rPr lang="en-US" sz="8000" b="1" dirty="0">
                <a:solidFill>
                  <a:srgbClr val="C00000"/>
                </a:solidFill>
                <a:effectLst>
                  <a:outerShdw blurRad="38100" dist="38100" dir="2700000" algn="tl">
                    <a:srgbClr val="000000">
                      <a:alpha val="43137"/>
                    </a:srgbClr>
                  </a:outerShdw>
                </a:effectLst>
                <a:latin typeface="Berlin Sans FB Demi" pitchFamily="34" charset="0"/>
                <a:cs typeface="Angsana New" pitchFamily="18" charset="-34"/>
              </a:rPr>
              <a:t>By default “</a:t>
            </a:r>
            <a:r>
              <a:rPr lang="en-US" sz="8000" b="1" dirty="0" err="1">
                <a:solidFill>
                  <a:srgbClr val="002060"/>
                </a:solidFill>
                <a:effectLst>
                  <a:outerShdw blurRad="38100" dist="38100" dir="2700000" algn="tl">
                    <a:srgbClr val="000000">
                      <a:alpha val="43137"/>
                    </a:srgbClr>
                  </a:outerShdw>
                </a:effectLst>
                <a:latin typeface="Berlin Sans FB Demi" pitchFamily="34" charset="0"/>
                <a:cs typeface="Angsana New" pitchFamily="18" charset="-34"/>
              </a:rPr>
              <a:t>skipinitialspace</a:t>
            </a:r>
            <a:r>
              <a:rPr lang="en-US" sz="8000" b="1" dirty="0">
                <a:solidFill>
                  <a:srgbClr val="C00000"/>
                </a:solidFill>
                <a:effectLst>
                  <a:outerShdw blurRad="38100" dist="38100" dir="2700000" algn="tl">
                    <a:srgbClr val="000000">
                      <a:alpha val="43137"/>
                    </a:srgbClr>
                  </a:outerShdw>
                </a:effectLst>
                <a:latin typeface="Berlin Sans FB Demi" pitchFamily="34" charset="0"/>
                <a:cs typeface="Angsana New" pitchFamily="18" charset="-34"/>
              </a:rPr>
              <a:t>” has a value </a:t>
            </a:r>
          </a:p>
          <a:p>
            <a:pPr algn="ctr"/>
            <a:r>
              <a:rPr lang="en-US" sz="8000" b="1" dirty="0">
                <a:solidFill>
                  <a:srgbClr val="FFC000"/>
                </a:solidFill>
                <a:effectLst>
                  <a:outerShdw blurRad="38100" dist="38100" dir="2700000" algn="tl">
                    <a:srgbClr val="000000">
                      <a:alpha val="43137"/>
                    </a:srgbClr>
                  </a:outerShdw>
                </a:effectLst>
                <a:latin typeface="Berlin Sans FB Demi" pitchFamily="34" charset="0"/>
                <a:cs typeface="Angsana New" pitchFamily="18" charset="-34"/>
              </a:rPr>
              <a:t>false </a:t>
            </a:r>
          </a:p>
        </p:txBody>
      </p:sp>
    </p:spTree>
    <p:extLst>
      <p:ext uri="{BB962C8B-B14F-4D97-AF65-F5344CB8AC3E}">
        <p14:creationId xmlns:p14="http://schemas.microsoft.com/office/powerpoint/2010/main" val="30463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34271"/>
            <a:ext cx="12192000" cy="2554545"/>
          </a:xfrm>
          <a:prstGeom prst="rect">
            <a:avLst/>
          </a:prstGeom>
        </p:spPr>
        <p:txBody>
          <a:bodyPr wrap="square">
            <a:spAutoFit/>
          </a:bodyPr>
          <a:lstStyle/>
          <a:p>
            <a:pPr algn="ctr"/>
            <a:r>
              <a:rPr lang="en-US" sz="80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CSV File-Data With Quotes</a:t>
            </a:r>
          </a:p>
        </p:txBody>
      </p:sp>
    </p:spTree>
    <p:extLst>
      <p:ext uri="{BB962C8B-B14F-4D97-AF65-F5344CB8AC3E}">
        <p14:creationId xmlns:p14="http://schemas.microsoft.com/office/powerpoint/2010/main" val="417090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2739"/>
            <a:ext cx="12192000" cy="3046988"/>
          </a:xfrm>
          <a:prstGeom prst="rect">
            <a:avLst/>
          </a:prstGeom>
        </p:spPr>
        <p:txBody>
          <a:bodyPr wrap="square">
            <a:spAutoFit/>
          </a:bodyPr>
          <a:lstStyle/>
          <a:p>
            <a:pPr algn="just"/>
            <a:r>
              <a:rPr lang="en-US" sz="3200" b="1" dirty="0" err="1">
                <a:solidFill>
                  <a:srgbClr val="C00000"/>
                </a:solidFill>
                <a:latin typeface="Times New Roman" pitchFamily="18" charset="0"/>
                <a:cs typeface="Times New Roman" pitchFamily="18" charset="0"/>
              </a:rPr>
              <a:t>SNO,Quotes</a:t>
            </a:r>
            <a:endParaRPr lang="en-US" sz="3200" b="1" dirty="0">
              <a:solidFill>
                <a:srgbClr val="C00000"/>
              </a:solidFill>
              <a:latin typeface="Times New Roman" pitchFamily="18" charset="0"/>
              <a:cs typeface="Times New Roman" pitchFamily="18" charset="0"/>
            </a:endParaRPr>
          </a:p>
          <a:p>
            <a:pPr algn="just"/>
            <a:r>
              <a:rPr lang="en-US" sz="3200" b="1" dirty="0">
                <a:solidFill>
                  <a:srgbClr val="C00000"/>
                </a:solidFill>
                <a:latin typeface="Times New Roman" pitchFamily="18" charset="0"/>
                <a:cs typeface="Times New Roman" pitchFamily="18" charset="0"/>
              </a:rPr>
              <a:t>1, "The secret to getting ahead is getting started."</a:t>
            </a:r>
          </a:p>
          <a:p>
            <a:pPr algn="just"/>
            <a:r>
              <a:rPr lang="en-US" sz="3200" b="1" dirty="0">
                <a:solidFill>
                  <a:srgbClr val="C00000"/>
                </a:solidFill>
                <a:latin typeface="Times New Roman" pitchFamily="18" charset="0"/>
                <a:cs typeface="Times New Roman" pitchFamily="18" charset="0"/>
              </a:rPr>
              <a:t>2, "Excellence is a continuous process and not an accident."</a:t>
            </a:r>
          </a:p>
          <a:p>
            <a:pPr algn="just"/>
            <a:r>
              <a:rPr lang="en-US" sz="3200" b="1" dirty="0">
                <a:solidFill>
                  <a:srgbClr val="C00000"/>
                </a:solidFill>
                <a:latin typeface="Times New Roman" pitchFamily="18" charset="0"/>
                <a:cs typeface="Times New Roman" pitchFamily="18" charset="0"/>
              </a:rPr>
              <a:t>3, "Work hard dream big never give up and believe yourself."</a:t>
            </a:r>
          </a:p>
          <a:p>
            <a:pPr algn="just"/>
            <a:r>
              <a:rPr lang="en-US" sz="3200" b="1" dirty="0">
                <a:solidFill>
                  <a:srgbClr val="C00000"/>
                </a:solidFill>
                <a:latin typeface="Times New Roman" pitchFamily="18" charset="0"/>
                <a:cs typeface="Times New Roman" pitchFamily="18" charset="0"/>
              </a:rPr>
              <a:t>4, "Failure is the opportunity to begin again more intelligently."</a:t>
            </a:r>
          </a:p>
          <a:p>
            <a:pPr algn="just"/>
            <a:r>
              <a:rPr lang="en-US" sz="3200" b="1" dirty="0">
                <a:solidFill>
                  <a:srgbClr val="C00000"/>
                </a:solidFill>
                <a:latin typeface="Times New Roman" pitchFamily="18" charset="0"/>
                <a:cs typeface="Times New Roman" pitchFamily="18" charset="0"/>
              </a:rPr>
              <a:t>5, "The successful warrior is the average man, with laser-like focus."</a:t>
            </a:r>
          </a:p>
        </p:txBody>
      </p:sp>
    </p:spTree>
    <p:extLst>
      <p:ext uri="{BB962C8B-B14F-4D97-AF65-F5344CB8AC3E}">
        <p14:creationId xmlns:p14="http://schemas.microsoft.com/office/powerpoint/2010/main" val="417090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738"/>
            <a:ext cx="12192000" cy="3539430"/>
          </a:xfrm>
          <a:prstGeom prst="rect">
            <a:avLst/>
          </a:prstGeom>
        </p:spPr>
        <p:txBody>
          <a:bodyPr wrap="square">
            <a:spAutoFit/>
          </a:bodyPr>
          <a:lstStyle/>
          <a:p>
            <a:r>
              <a:rPr lang="en-US" sz="3200" b="1" dirty="0">
                <a:solidFill>
                  <a:srgbClr val="002060"/>
                </a:solidFill>
                <a:latin typeface="Times New Roman" pitchFamily="18" charset="0"/>
                <a:cs typeface="Times New Roman" pitchFamily="18" charset="0"/>
              </a:rPr>
              <a:t>import </a:t>
            </a:r>
            <a:r>
              <a:rPr lang="en-US" sz="3200" b="1" dirty="0" err="1">
                <a:solidFill>
                  <a:srgbClr val="002060"/>
                </a:solidFill>
                <a:latin typeface="Times New Roman" pitchFamily="18" charset="0"/>
                <a:cs typeface="Times New Roman" pitchFamily="18" charset="0"/>
              </a:rPr>
              <a:t>csv</a:t>
            </a:r>
            <a:endParaRPr lang="en-US" sz="3200" b="1" dirty="0">
              <a:solidFill>
                <a:srgbClr val="002060"/>
              </a:solidFill>
              <a:latin typeface="Times New Roman" pitchFamily="18" charset="0"/>
              <a:cs typeface="Times New Roman" pitchFamily="18" charset="0"/>
            </a:endParaRPr>
          </a:p>
          <a:p>
            <a:r>
              <a:rPr lang="en-US" sz="3200" b="1" dirty="0" err="1">
                <a:solidFill>
                  <a:srgbClr val="002060"/>
                </a:solidFill>
                <a:latin typeface="Times New Roman" pitchFamily="18" charset="0"/>
                <a:cs typeface="Times New Roman" pitchFamily="18" charset="0"/>
              </a:rPr>
              <a:t>csv.register_dialect</a:t>
            </a:r>
            <a:r>
              <a:rPr lang="en-US" sz="3200" b="1" dirty="0">
                <a:solidFill>
                  <a:srgbClr val="002060"/>
                </a:solidFill>
                <a:latin typeface="Times New Roman" pitchFamily="18" charset="0"/>
                <a:cs typeface="Times New Roman" pitchFamily="18" charset="0"/>
              </a:rPr>
              <a:t>('</a:t>
            </a:r>
            <a:r>
              <a:rPr lang="en-US" sz="3200" b="1" dirty="0" err="1">
                <a:solidFill>
                  <a:srgbClr val="002060"/>
                </a:solidFill>
                <a:latin typeface="Times New Roman" pitchFamily="18" charset="0"/>
                <a:cs typeface="Times New Roman" pitchFamily="18" charset="0"/>
              </a:rPr>
              <a:t>myDialect</a:t>
            </a:r>
            <a:r>
              <a:rPr lang="en-US" sz="3200" b="1" dirty="0">
                <a:solidFill>
                  <a:srgbClr val="002060"/>
                </a:solidFill>
                <a:latin typeface="Times New Roman" pitchFamily="18" charset="0"/>
                <a:cs typeface="Times New Roman" pitchFamily="18" charset="0"/>
              </a:rPr>
              <a:t>',delimiter = ',',quoting=</a:t>
            </a:r>
            <a:r>
              <a:rPr lang="en-US" sz="3200" b="1" dirty="0" err="1">
                <a:solidFill>
                  <a:srgbClr val="002060"/>
                </a:solidFill>
                <a:latin typeface="Times New Roman" pitchFamily="18" charset="0"/>
                <a:cs typeface="Times New Roman" pitchFamily="18" charset="0"/>
              </a:rPr>
              <a:t>csv.QUOTE_ALL,skipinitialspace</a:t>
            </a:r>
            <a:r>
              <a:rPr lang="en-US" sz="3200" b="1" dirty="0">
                <a:solidFill>
                  <a:srgbClr val="002060"/>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True</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f=open('c:\Python27\python\quotes.</a:t>
            </a:r>
            <a:r>
              <a:rPr lang="en-US" sz="3200" b="1" dirty="0" err="1">
                <a:solidFill>
                  <a:srgbClr val="002060"/>
                </a:solidFill>
                <a:latin typeface="Times New Roman" pitchFamily="18" charset="0"/>
                <a:cs typeface="Times New Roman" pitchFamily="18" charset="0"/>
              </a:rPr>
              <a:t>csv</a:t>
            </a:r>
            <a:r>
              <a:rPr lang="en-US" sz="3200" b="1" dirty="0">
                <a:solidFill>
                  <a:srgbClr val="002060"/>
                </a:solidFill>
                <a:latin typeface="Times New Roman" pitchFamily="18" charset="0"/>
                <a:cs typeface="Times New Roman" pitchFamily="18" charset="0"/>
              </a:rPr>
              <a:t>','r')</a:t>
            </a:r>
          </a:p>
          <a:p>
            <a:r>
              <a:rPr lang="en-US" sz="3200" b="1" dirty="0">
                <a:solidFill>
                  <a:srgbClr val="002060"/>
                </a:solidFill>
                <a:latin typeface="Times New Roman" pitchFamily="18" charset="0"/>
                <a:cs typeface="Times New Roman" pitchFamily="18" charset="0"/>
              </a:rPr>
              <a:t>reader = </a:t>
            </a:r>
            <a:r>
              <a:rPr lang="en-US" sz="3200" b="1" dirty="0" err="1">
                <a:solidFill>
                  <a:srgbClr val="002060"/>
                </a:solidFill>
                <a:latin typeface="Times New Roman" pitchFamily="18" charset="0"/>
                <a:cs typeface="Times New Roman" pitchFamily="18" charset="0"/>
              </a:rPr>
              <a:t>csv.reader</a:t>
            </a:r>
            <a:r>
              <a:rPr lang="en-US" sz="3200" b="1" dirty="0">
                <a:solidFill>
                  <a:srgbClr val="002060"/>
                </a:solidFill>
                <a:latin typeface="Times New Roman" pitchFamily="18" charset="0"/>
                <a:cs typeface="Times New Roman" pitchFamily="18" charset="0"/>
              </a:rPr>
              <a:t>(f, dialect='</a:t>
            </a:r>
            <a:r>
              <a:rPr lang="en-US" sz="3200" b="1" dirty="0" err="1">
                <a:solidFill>
                  <a:srgbClr val="002060"/>
                </a:solidFill>
                <a:latin typeface="Times New Roman" pitchFamily="18" charset="0"/>
                <a:cs typeface="Times New Roman" pitchFamily="18" charset="0"/>
              </a:rPr>
              <a:t>myDialect</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for row in reader:</a:t>
            </a:r>
          </a:p>
          <a:p>
            <a:r>
              <a:rPr lang="en-US" sz="3200" b="1" dirty="0">
                <a:solidFill>
                  <a:srgbClr val="002060"/>
                </a:solidFill>
                <a:latin typeface="Times New Roman" pitchFamily="18" charset="0"/>
                <a:cs typeface="Times New Roman" pitchFamily="18" charset="0"/>
              </a:rPr>
              <a:t>    print(row)</a:t>
            </a:r>
          </a:p>
        </p:txBody>
      </p:sp>
    </p:spTree>
    <p:extLst>
      <p:ext uri="{BB962C8B-B14F-4D97-AF65-F5344CB8AC3E}">
        <p14:creationId xmlns:p14="http://schemas.microsoft.com/office/powerpoint/2010/main" val="417090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050" y="-5665"/>
            <a:ext cx="12338050" cy="1323439"/>
          </a:xfrm>
          <a:prstGeom prst="rect">
            <a:avLst/>
          </a:prstGeom>
        </p:spPr>
        <p:txBody>
          <a:bodyPr wrap="square">
            <a:spAutoFit/>
          </a:bodyPr>
          <a:lstStyle/>
          <a:p>
            <a:pPr algn="ctr"/>
            <a:r>
              <a:rPr lang="en-US" sz="4000" b="1" dirty="0" err="1">
                <a:solidFill>
                  <a:srgbClr val="002060"/>
                </a:solidFill>
                <a:latin typeface="Times New Roman" pitchFamily="18" charset="0"/>
                <a:cs typeface="Times New Roman" pitchFamily="18" charset="0"/>
              </a:rPr>
              <a:t>csv.register_dialect</a:t>
            </a:r>
            <a:r>
              <a:rPr lang="en-US" sz="4000" b="1" dirty="0">
                <a:solidFill>
                  <a:srgbClr val="002060"/>
                </a:solidFill>
                <a:latin typeface="Times New Roman" pitchFamily="18" charset="0"/>
                <a:cs typeface="Times New Roman" pitchFamily="18" charset="0"/>
              </a:rPr>
              <a:t>('</a:t>
            </a:r>
            <a:r>
              <a:rPr lang="en-US" sz="4000" b="1" dirty="0" err="1">
                <a:solidFill>
                  <a:srgbClr val="002060"/>
                </a:solidFill>
                <a:latin typeface="Times New Roman" pitchFamily="18" charset="0"/>
                <a:cs typeface="Times New Roman" pitchFamily="18" charset="0"/>
              </a:rPr>
              <a:t>myDialect</a:t>
            </a:r>
            <a:r>
              <a:rPr lang="en-US" sz="4000" b="1" dirty="0">
                <a:solidFill>
                  <a:srgbClr val="002060"/>
                </a:solidFill>
                <a:latin typeface="Times New Roman" pitchFamily="18" charset="0"/>
                <a:cs typeface="Times New Roman" pitchFamily="18" charset="0"/>
              </a:rPr>
              <a:t>',delimiter = ',',quoting=</a:t>
            </a:r>
            <a:r>
              <a:rPr lang="en-US" sz="4000" b="1" dirty="0" err="1">
                <a:solidFill>
                  <a:srgbClr val="002060"/>
                </a:solidFill>
                <a:latin typeface="Times New Roman" pitchFamily="18" charset="0"/>
                <a:cs typeface="Times New Roman" pitchFamily="18" charset="0"/>
              </a:rPr>
              <a:t>csv.QUOTE_ALL,skipinitialspace</a:t>
            </a:r>
            <a:r>
              <a:rPr lang="en-US" sz="4000" b="1" dirty="0">
                <a:solidFill>
                  <a:srgbClr val="002060"/>
                </a:solidFill>
                <a:latin typeface="Times New Roman" pitchFamily="18" charset="0"/>
                <a:cs typeface="Times New Roman" pitchFamily="18" charset="0"/>
              </a:rPr>
              <a:t>=</a:t>
            </a:r>
            <a:r>
              <a:rPr lang="en-US" sz="4000" b="1" dirty="0">
                <a:solidFill>
                  <a:srgbClr val="FF0000"/>
                </a:solidFill>
                <a:latin typeface="Times New Roman" pitchFamily="18" charset="0"/>
                <a:cs typeface="Times New Roman" pitchFamily="18" charset="0"/>
              </a:rPr>
              <a:t>True</a:t>
            </a:r>
            <a:r>
              <a:rPr lang="en-US" sz="4000" b="1" dirty="0">
                <a:solidFill>
                  <a:srgbClr val="002060"/>
                </a:solidFill>
                <a:latin typeface="Times New Roman" pitchFamily="18" charset="0"/>
                <a:cs typeface="Times New Roman" pitchFamily="18" charset="0"/>
              </a:rPr>
              <a:t>)</a:t>
            </a:r>
          </a:p>
        </p:txBody>
      </p:sp>
      <p:grpSp>
        <p:nvGrpSpPr>
          <p:cNvPr id="4" name="Group 3"/>
          <p:cNvGrpSpPr/>
          <p:nvPr/>
        </p:nvGrpSpPr>
        <p:grpSpPr>
          <a:xfrm>
            <a:off x="0" y="1422400"/>
            <a:ext cx="12192000" cy="5118100"/>
            <a:chOff x="0" y="1422400"/>
            <a:chExt cx="11899900" cy="511810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3" t="34027" r="36665" b="4514"/>
            <a:stretch/>
          </p:blipFill>
          <p:spPr bwMode="auto">
            <a:xfrm>
              <a:off x="0" y="1422400"/>
              <a:ext cx="118999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3594100"/>
              <a:ext cx="11899900" cy="6858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grpSp>
      <p:sp>
        <p:nvSpPr>
          <p:cNvPr id="6" name="Rectangle 5"/>
          <p:cNvSpPr/>
          <p:nvPr/>
        </p:nvSpPr>
        <p:spPr>
          <a:xfrm>
            <a:off x="0" y="3512235"/>
            <a:ext cx="12192000" cy="954107"/>
          </a:xfrm>
          <a:prstGeom prst="rect">
            <a:avLst/>
          </a:prstGeom>
        </p:spPr>
        <p:txBody>
          <a:bodyPr wrap="square">
            <a:spAutoFit/>
          </a:bodyPr>
          <a:lstStyle/>
          <a:p>
            <a:pPr algn="ctr"/>
            <a:r>
              <a:rPr lang="en-US" sz="2800" b="1" dirty="0" err="1">
                <a:solidFill>
                  <a:srgbClr val="002060"/>
                </a:solidFill>
                <a:latin typeface="Times New Roman" pitchFamily="18" charset="0"/>
                <a:cs typeface="Times New Roman" pitchFamily="18" charset="0"/>
              </a:rPr>
              <a:t>csv.register_dialect</a:t>
            </a:r>
            <a:r>
              <a:rPr lang="en-US" sz="2800" b="1" dirty="0">
                <a:solidFill>
                  <a:srgbClr val="002060"/>
                </a:solidFill>
                <a:latin typeface="Times New Roman" pitchFamily="18" charset="0"/>
                <a:cs typeface="Times New Roman" pitchFamily="18" charset="0"/>
              </a:rPr>
              <a:t>('</a:t>
            </a:r>
            <a:r>
              <a:rPr lang="en-US" sz="2800" b="1" dirty="0" err="1">
                <a:solidFill>
                  <a:srgbClr val="002060"/>
                </a:solidFill>
                <a:latin typeface="Times New Roman" pitchFamily="18" charset="0"/>
                <a:cs typeface="Times New Roman" pitchFamily="18" charset="0"/>
              </a:rPr>
              <a:t>myDialect</a:t>
            </a:r>
            <a:r>
              <a:rPr lang="en-US" sz="2800" b="1" dirty="0">
                <a:solidFill>
                  <a:srgbClr val="002060"/>
                </a:solidFill>
                <a:latin typeface="Times New Roman" pitchFamily="18" charset="0"/>
                <a:cs typeface="Times New Roman" pitchFamily="18" charset="0"/>
              </a:rPr>
              <a:t>',delimiter = ',',quoting=</a:t>
            </a:r>
            <a:r>
              <a:rPr lang="en-US" sz="2800" b="1" dirty="0" err="1">
                <a:solidFill>
                  <a:srgbClr val="002060"/>
                </a:solidFill>
                <a:latin typeface="Times New Roman" pitchFamily="18" charset="0"/>
                <a:cs typeface="Times New Roman" pitchFamily="18" charset="0"/>
              </a:rPr>
              <a:t>csv.QUOTE_ALL,skipinitialspace</a:t>
            </a:r>
            <a:r>
              <a:rPr lang="en-US" sz="2800" b="1" dirty="0">
                <a:solidFill>
                  <a:srgbClr val="00206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False</a:t>
            </a:r>
            <a:r>
              <a:rPr lang="en-US" sz="28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417090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2334"/>
            <a:ext cx="12192000" cy="3046988"/>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CSV files with Custom Delimiters </a:t>
            </a:r>
          </a:p>
        </p:txBody>
      </p:sp>
    </p:spTree>
    <p:extLst>
      <p:ext uri="{BB962C8B-B14F-4D97-AF65-F5344CB8AC3E}">
        <p14:creationId xmlns:p14="http://schemas.microsoft.com/office/powerpoint/2010/main" val="417090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pPr algn="just"/>
            <a:r>
              <a:rPr lang="en-US" sz="6600" b="1" dirty="0">
                <a:solidFill>
                  <a:srgbClr val="002060"/>
                </a:solidFill>
                <a:latin typeface="Times New Roman" pitchFamily="18" charset="0"/>
                <a:cs typeface="Times New Roman" pitchFamily="18" charset="0"/>
              </a:rPr>
              <a:t>You can read CSV file having custom delimiter by registering a new dialect with the help of </a:t>
            </a:r>
          </a:p>
          <a:p>
            <a:pPr algn="ctr"/>
            <a:r>
              <a:rPr lang="en-US" sz="6600" b="1" dirty="0" err="1">
                <a:solidFill>
                  <a:srgbClr val="FF0000"/>
                </a:solidFill>
                <a:latin typeface="Times New Roman" pitchFamily="18" charset="0"/>
                <a:cs typeface="Times New Roman" pitchFamily="18" charset="0"/>
              </a:rPr>
              <a:t>csv.register_dialect</a:t>
            </a:r>
            <a:r>
              <a:rPr lang="en-US" sz="6600" b="1" dirty="0">
                <a:solidFill>
                  <a:srgbClr val="FF0000"/>
                </a:solidFill>
                <a:latin typeface="Times New Roman" pitchFamily="18" charset="0"/>
                <a:cs typeface="Times New Roman" pitchFamily="18" charset="0"/>
              </a:rPr>
              <a:t>()</a:t>
            </a:r>
          </a:p>
          <a:p>
            <a:pPr algn="just"/>
            <a:r>
              <a:rPr lang="en-US" sz="6600" b="1" dirty="0">
                <a:solidFill>
                  <a:srgbClr val="002060"/>
                </a:solidFill>
                <a:latin typeface="Times New Roman" pitchFamily="18" charset="0"/>
                <a:cs typeface="Times New Roman" pitchFamily="18" charset="0"/>
              </a:rPr>
              <a:t>In the following </a:t>
            </a:r>
            <a:r>
              <a:rPr lang="en-US" sz="6600" b="1" dirty="0" err="1">
                <a:solidFill>
                  <a:srgbClr val="002060"/>
                </a:solidFill>
                <a:latin typeface="Times New Roman" pitchFamily="18" charset="0"/>
                <a:cs typeface="Times New Roman" pitchFamily="18" charset="0"/>
              </a:rPr>
              <a:t>file,each</a:t>
            </a:r>
            <a:r>
              <a:rPr lang="en-US" sz="6600" b="1" dirty="0">
                <a:solidFill>
                  <a:srgbClr val="002060"/>
                </a:solidFill>
                <a:latin typeface="Times New Roman" pitchFamily="18" charset="0"/>
                <a:cs typeface="Times New Roman" pitchFamily="18" charset="0"/>
              </a:rPr>
              <a:t> column is separated with </a:t>
            </a:r>
            <a:r>
              <a:rPr lang="en-US" sz="6600" b="1" dirty="0">
                <a:solidFill>
                  <a:srgbClr val="FF0000"/>
                </a:solidFill>
                <a:latin typeface="Times New Roman" pitchFamily="18" charset="0"/>
                <a:cs typeface="Times New Roman" pitchFamily="18" charset="0"/>
              </a:rPr>
              <a:t>|</a:t>
            </a:r>
            <a:r>
              <a:rPr lang="en-US" sz="6600" b="1" dirty="0">
                <a:solidFill>
                  <a:srgbClr val="002060"/>
                </a:solidFill>
                <a:latin typeface="Times New Roman" pitchFamily="18" charset="0"/>
                <a:cs typeface="Times New Roman" pitchFamily="18" charset="0"/>
              </a:rPr>
              <a:t> (Pipe symbol) </a:t>
            </a:r>
          </a:p>
        </p:txBody>
      </p:sp>
    </p:spTree>
    <p:extLst>
      <p:ext uri="{BB962C8B-B14F-4D97-AF65-F5344CB8AC3E}">
        <p14:creationId xmlns:p14="http://schemas.microsoft.com/office/powerpoint/2010/main" val="417090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78" t="27952" r="14983" b="27431"/>
          <a:stretch/>
        </p:blipFill>
        <p:spPr bwMode="auto">
          <a:xfrm>
            <a:off x="0" y="1066800"/>
            <a:ext cx="1219200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1" t="28299" r="53050" b="30902"/>
          <a:stretch/>
        </p:blipFill>
        <p:spPr bwMode="auto">
          <a:xfrm>
            <a:off x="749300" y="731841"/>
            <a:ext cx="9931400" cy="546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90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32092"/>
          </a:xfrm>
          <a:prstGeom prst="rect">
            <a:avLst/>
          </a:prstGeom>
        </p:spPr>
        <p:txBody>
          <a:bodyPr wrap="square">
            <a:spAutoFit/>
          </a:bodyPr>
          <a:lstStyle/>
          <a:p>
            <a:r>
              <a:rPr lang="en-US" sz="4400" b="1" dirty="0">
                <a:solidFill>
                  <a:srgbClr val="002060"/>
                </a:solidFill>
                <a:latin typeface="Times New Roman" pitchFamily="18" charset="0"/>
                <a:cs typeface="Times New Roman" pitchFamily="18" charset="0"/>
              </a:rPr>
              <a:t> import </a:t>
            </a:r>
            <a:r>
              <a:rPr lang="en-US" sz="4400" b="1" dirty="0" err="1">
                <a:solidFill>
                  <a:srgbClr val="002060"/>
                </a:solidFill>
                <a:latin typeface="Times New Roman" pitchFamily="18" charset="0"/>
                <a:cs typeface="Times New Roman" pitchFamily="18" charset="0"/>
              </a:rPr>
              <a:t>csv</a:t>
            </a:r>
            <a:endParaRPr lang="en-US" sz="4400" b="1" dirty="0">
              <a:solidFill>
                <a:srgbClr val="002060"/>
              </a:solidFill>
              <a:latin typeface="Times New Roman" pitchFamily="18" charset="0"/>
              <a:cs typeface="Times New Roman" pitchFamily="18" charset="0"/>
            </a:endParaRPr>
          </a:p>
          <a:p>
            <a:r>
              <a:rPr lang="en-US" sz="4400" b="1" dirty="0" err="1">
                <a:solidFill>
                  <a:srgbClr val="002060"/>
                </a:solidFill>
                <a:latin typeface="Times New Roman" pitchFamily="18" charset="0"/>
                <a:cs typeface="Times New Roman" pitchFamily="18" charset="0"/>
              </a:rPr>
              <a:t>csv.register_dialect</a:t>
            </a:r>
            <a:r>
              <a:rPr lang="en-US" sz="4400" b="1" dirty="0">
                <a:solidFill>
                  <a:srgbClr val="002060"/>
                </a:solidFill>
                <a:latin typeface="Times New Roman" pitchFamily="18" charset="0"/>
                <a:cs typeface="Times New Roman" pitchFamily="18" charset="0"/>
              </a:rPr>
              <a:t>('</a:t>
            </a:r>
            <a:r>
              <a:rPr lang="en-US" sz="4400" b="1" dirty="0" err="1">
                <a:solidFill>
                  <a:srgbClr val="002060"/>
                </a:solidFill>
                <a:latin typeface="Times New Roman" pitchFamily="18" charset="0"/>
                <a:cs typeface="Times New Roman" pitchFamily="18" charset="0"/>
              </a:rPr>
              <a:t>myDialect</a:t>
            </a:r>
            <a:r>
              <a:rPr lang="en-US" sz="4400" b="1" dirty="0">
                <a:solidFill>
                  <a:srgbClr val="002060"/>
                </a:solidFill>
                <a:latin typeface="Times New Roman" pitchFamily="18" charset="0"/>
                <a:cs typeface="Times New Roman" pitchFamily="18" charset="0"/>
              </a:rPr>
              <a:t>', delimiter = '</a:t>
            </a:r>
            <a:r>
              <a:rPr lang="en-US" sz="4400" b="1" dirty="0">
                <a:solidFill>
                  <a:srgbClr val="FF0000"/>
                </a:solidFill>
                <a:latin typeface="Times New Roman" pitchFamily="18" charset="0"/>
                <a:cs typeface="Times New Roman" pitchFamily="18" charset="0"/>
              </a:rPr>
              <a:t>|</a:t>
            </a:r>
            <a:r>
              <a:rPr lang="en-US" sz="4400" b="1" dirty="0">
                <a:solidFill>
                  <a:srgbClr val="002060"/>
                </a:solidFill>
                <a:latin typeface="Times New Roman" pitchFamily="18" charset="0"/>
                <a:cs typeface="Times New Roman" pitchFamily="18" charset="0"/>
              </a:rPr>
              <a:t>')</a:t>
            </a:r>
          </a:p>
          <a:p>
            <a:r>
              <a:rPr lang="en-US" sz="4400" b="1" dirty="0">
                <a:solidFill>
                  <a:srgbClr val="002060"/>
                </a:solidFill>
                <a:latin typeface="Times New Roman" pitchFamily="18" charset="0"/>
                <a:cs typeface="Times New Roman" pitchFamily="18" charset="0"/>
              </a:rPr>
              <a:t>with open('c:\Python27\python\place.</a:t>
            </a:r>
            <a:r>
              <a:rPr lang="en-US" sz="4400" b="1" dirty="0" err="1">
                <a:solidFill>
                  <a:srgbClr val="002060"/>
                </a:solidFill>
                <a:latin typeface="Times New Roman" pitchFamily="18" charset="0"/>
                <a:cs typeface="Times New Roman" pitchFamily="18" charset="0"/>
              </a:rPr>
              <a:t>csv</a:t>
            </a:r>
            <a:r>
              <a:rPr lang="en-US" sz="4400" b="1" dirty="0">
                <a:solidFill>
                  <a:srgbClr val="002060"/>
                </a:solidFill>
                <a:latin typeface="Times New Roman" pitchFamily="18" charset="0"/>
                <a:cs typeface="Times New Roman" pitchFamily="18" charset="0"/>
              </a:rPr>
              <a:t>','r') as f:</a:t>
            </a:r>
          </a:p>
          <a:p>
            <a:r>
              <a:rPr lang="en-US" sz="4400" b="1" dirty="0">
                <a:solidFill>
                  <a:srgbClr val="002060"/>
                </a:solidFill>
                <a:latin typeface="Times New Roman" pitchFamily="18" charset="0"/>
                <a:cs typeface="Times New Roman" pitchFamily="18" charset="0"/>
              </a:rPr>
              <a:t>    reader = </a:t>
            </a:r>
            <a:r>
              <a:rPr lang="en-US" sz="4400" b="1" dirty="0" err="1">
                <a:solidFill>
                  <a:srgbClr val="002060"/>
                </a:solidFill>
                <a:latin typeface="Times New Roman" pitchFamily="18" charset="0"/>
                <a:cs typeface="Times New Roman" pitchFamily="18" charset="0"/>
              </a:rPr>
              <a:t>csv.reader</a:t>
            </a:r>
            <a:r>
              <a:rPr lang="en-US" sz="4400" b="1" dirty="0">
                <a:solidFill>
                  <a:srgbClr val="002060"/>
                </a:solidFill>
                <a:latin typeface="Times New Roman" pitchFamily="18" charset="0"/>
                <a:cs typeface="Times New Roman" pitchFamily="18" charset="0"/>
              </a:rPr>
              <a:t>(f, dialect='</a:t>
            </a:r>
            <a:r>
              <a:rPr lang="en-US" sz="4400" b="1" dirty="0" err="1">
                <a:solidFill>
                  <a:srgbClr val="002060"/>
                </a:solidFill>
                <a:latin typeface="Times New Roman" pitchFamily="18" charset="0"/>
                <a:cs typeface="Times New Roman" pitchFamily="18" charset="0"/>
              </a:rPr>
              <a:t>myDialect</a:t>
            </a:r>
            <a:r>
              <a:rPr lang="en-US" sz="4400" b="1" dirty="0">
                <a:solidFill>
                  <a:srgbClr val="002060"/>
                </a:solidFill>
                <a:latin typeface="Times New Roman" pitchFamily="18" charset="0"/>
                <a:cs typeface="Times New Roman" pitchFamily="18" charset="0"/>
              </a:rPr>
              <a:t>')</a:t>
            </a:r>
          </a:p>
          <a:p>
            <a:r>
              <a:rPr lang="en-US" sz="4400" b="1" dirty="0">
                <a:solidFill>
                  <a:srgbClr val="002060"/>
                </a:solidFill>
                <a:latin typeface="Times New Roman" pitchFamily="18" charset="0"/>
                <a:cs typeface="Times New Roman" pitchFamily="18" charset="0"/>
              </a:rPr>
              <a:t>    for row in reader:</a:t>
            </a:r>
          </a:p>
          <a:p>
            <a:r>
              <a:rPr lang="en-US" sz="2800" dirty="0"/>
              <a:t>        </a:t>
            </a:r>
            <a:r>
              <a:rPr lang="en-US" sz="4400" b="1" dirty="0">
                <a:solidFill>
                  <a:srgbClr val="002060"/>
                </a:solidFill>
                <a:latin typeface="Times New Roman" pitchFamily="18" charset="0"/>
                <a:cs typeface="Times New Roman" pitchFamily="18" charset="0"/>
              </a:rPr>
              <a:t>print(row</a:t>
            </a:r>
            <a:r>
              <a:rPr lang="en-US" sz="2800" dirty="0"/>
              <a:t>)</a:t>
            </a:r>
          </a:p>
          <a:p>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f.close</a:t>
            </a:r>
            <a:r>
              <a:rPr lang="en-US" sz="4400" b="1" dirty="0">
                <a:solidFill>
                  <a:srgbClr val="002060"/>
                </a:solidFill>
                <a:latin typeface="Times New Roman" pitchFamily="18" charset="0"/>
                <a:cs typeface="Times New Roman" pitchFamily="18" charset="0"/>
              </a:rPr>
              <a:t>()</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7" t="67014" r="70132" b="5729"/>
          <a:stretch/>
        </p:blipFill>
        <p:spPr bwMode="auto">
          <a:xfrm>
            <a:off x="5105400" y="2884442"/>
            <a:ext cx="7086600" cy="397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49142" y="5517634"/>
            <a:ext cx="3390672" cy="1015663"/>
          </a:xfrm>
          <a:prstGeom prst="rect">
            <a:avLst/>
          </a:prstGeom>
        </p:spPr>
        <p:txBody>
          <a:bodyPr wrap="none">
            <a:spAutoFit/>
          </a:bodyPr>
          <a:lstStyle/>
          <a:p>
            <a:r>
              <a:rPr lang="en-US" sz="6000" b="1" dirty="0">
                <a:solidFill>
                  <a:srgbClr val="FF0000"/>
                </a:solidFill>
                <a:latin typeface="Times New Roman" pitchFamily="18" charset="0"/>
                <a:cs typeface="Times New Roman" pitchFamily="18" charset="0"/>
              </a:rPr>
              <a:t>OUTPUT</a:t>
            </a:r>
            <a:endParaRPr lang="en-US" sz="6000" b="1" dirty="0"/>
          </a:p>
        </p:txBody>
      </p:sp>
    </p:spTree>
    <p:extLst>
      <p:ext uri="{BB962C8B-B14F-4D97-AF65-F5344CB8AC3E}">
        <p14:creationId xmlns:p14="http://schemas.microsoft.com/office/powerpoint/2010/main" val="417090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25907"/>
            <a:ext cx="12192000" cy="3046988"/>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Read a specific column In a File </a:t>
            </a:r>
          </a:p>
        </p:txBody>
      </p:sp>
    </p:spTree>
    <p:extLst>
      <p:ext uri="{BB962C8B-B14F-4D97-AF65-F5344CB8AC3E}">
        <p14:creationId xmlns:p14="http://schemas.microsoft.com/office/powerpoint/2010/main" val="417090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1" t="28299" r="53050" b="30902"/>
          <a:stretch/>
        </p:blipFill>
        <p:spPr bwMode="auto">
          <a:xfrm>
            <a:off x="749300" y="731841"/>
            <a:ext cx="9931400" cy="546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90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63"/>
            <a:ext cx="12192000" cy="4154984"/>
          </a:xfrm>
          <a:prstGeom prst="rect">
            <a:avLst/>
          </a:prstGeom>
        </p:spPr>
        <p:txBody>
          <a:bodyPr wrap="square">
            <a:spAutoFit/>
          </a:bodyPr>
          <a:lstStyle/>
          <a:p>
            <a:r>
              <a:rPr lang="en-US" sz="4400" b="1" dirty="0">
                <a:solidFill>
                  <a:srgbClr val="002060"/>
                </a:solidFill>
                <a:latin typeface="Times New Roman" pitchFamily="18" charset="0"/>
                <a:cs typeface="Times New Roman" pitchFamily="18" charset="0"/>
              </a:rPr>
              <a:t>import </a:t>
            </a:r>
            <a:r>
              <a:rPr lang="en-US" sz="4400" b="1" dirty="0" err="1">
                <a:solidFill>
                  <a:srgbClr val="002060"/>
                </a:solidFill>
                <a:latin typeface="Times New Roman" pitchFamily="18" charset="0"/>
                <a:cs typeface="Times New Roman" pitchFamily="18" charset="0"/>
              </a:rPr>
              <a:t>csv</a:t>
            </a:r>
            <a:endParaRPr lang="en-US" sz="4400" b="1" dirty="0">
              <a:solidFill>
                <a:srgbClr val="002060"/>
              </a:solidFill>
              <a:latin typeface="Times New Roman" pitchFamily="18" charset="0"/>
              <a:cs typeface="Times New Roman" pitchFamily="18" charset="0"/>
            </a:endParaRPr>
          </a:p>
          <a:p>
            <a:r>
              <a:rPr lang="en-US" sz="4400" b="1" dirty="0">
                <a:solidFill>
                  <a:srgbClr val="002060"/>
                </a:solidFill>
                <a:latin typeface="Times New Roman" pitchFamily="18" charset="0"/>
                <a:cs typeface="Times New Roman" pitchFamily="18" charset="0"/>
              </a:rPr>
              <a:t>f=open('c:\Python27\python\place.</a:t>
            </a:r>
            <a:r>
              <a:rPr lang="en-US" sz="4400" b="1" dirty="0" err="1">
                <a:solidFill>
                  <a:srgbClr val="002060"/>
                </a:solidFill>
                <a:latin typeface="Times New Roman" pitchFamily="18" charset="0"/>
                <a:cs typeface="Times New Roman" pitchFamily="18" charset="0"/>
              </a:rPr>
              <a:t>csv</a:t>
            </a:r>
            <a:r>
              <a:rPr lang="en-US" sz="4400" b="1" dirty="0">
                <a:solidFill>
                  <a:srgbClr val="002060"/>
                </a:solidFill>
                <a:latin typeface="Times New Roman" pitchFamily="18" charset="0"/>
                <a:cs typeface="Times New Roman" pitchFamily="18" charset="0"/>
              </a:rPr>
              <a:t>','r')</a:t>
            </a:r>
          </a:p>
          <a:p>
            <a:r>
              <a:rPr lang="en-US" sz="4400" b="1" dirty="0" err="1">
                <a:solidFill>
                  <a:srgbClr val="002060"/>
                </a:solidFill>
                <a:latin typeface="Times New Roman" pitchFamily="18" charset="0"/>
                <a:cs typeface="Times New Roman" pitchFamily="18" charset="0"/>
              </a:rPr>
              <a:t>readFile</a:t>
            </a:r>
            <a:r>
              <a:rPr lang="en-US" sz="4400" b="1" dirty="0">
                <a:solidFill>
                  <a:srgbClr val="002060"/>
                </a:solidFill>
                <a:latin typeface="Times New Roman" pitchFamily="18" charset="0"/>
                <a:cs typeface="Times New Roman" pitchFamily="18" charset="0"/>
              </a:rPr>
              <a:t>=</a:t>
            </a:r>
            <a:r>
              <a:rPr lang="en-US" sz="4400" b="1" dirty="0" err="1">
                <a:solidFill>
                  <a:srgbClr val="002060"/>
                </a:solidFill>
                <a:latin typeface="Times New Roman" pitchFamily="18" charset="0"/>
                <a:cs typeface="Times New Roman" pitchFamily="18" charset="0"/>
              </a:rPr>
              <a:t>csv.reader</a:t>
            </a:r>
            <a:r>
              <a:rPr lang="en-US" sz="4400" b="1" dirty="0">
                <a:solidFill>
                  <a:srgbClr val="002060"/>
                </a:solidFill>
                <a:latin typeface="Times New Roman" pitchFamily="18" charset="0"/>
                <a:cs typeface="Times New Roman" pitchFamily="18" charset="0"/>
              </a:rPr>
              <a:t>(f)</a:t>
            </a:r>
          </a:p>
          <a:p>
            <a:r>
              <a:rPr lang="en-US" sz="4400" b="1" dirty="0">
                <a:solidFill>
                  <a:srgbClr val="002060"/>
                </a:solidFill>
                <a:latin typeface="Times New Roman" pitchFamily="18" charset="0"/>
                <a:cs typeface="Times New Roman" pitchFamily="18" charset="0"/>
              </a:rPr>
              <a:t>for col in </a:t>
            </a:r>
            <a:r>
              <a:rPr lang="en-US" sz="4400" b="1" dirty="0" err="1">
                <a:solidFill>
                  <a:srgbClr val="002060"/>
                </a:solidFill>
                <a:latin typeface="Times New Roman" pitchFamily="18" charset="0"/>
                <a:cs typeface="Times New Roman" pitchFamily="18" charset="0"/>
              </a:rPr>
              <a:t>readFile</a:t>
            </a:r>
            <a:r>
              <a:rPr lang="en-US" sz="4400" b="1" dirty="0">
                <a:solidFill>
                  <a:srgbClr val="002060"/>
                </a:solidFill>
                <a:latin typeface="Times New Roman" pitchFamily="18" charset="0"/>
                <a:cs typeface="Times New Roman" pitchFamily="18" charset="0"/>
              </a:rPr>
              <a:t> :</a:t>
            </a:r>
          </a:p>
          <a:p>
            <a:r>
              <a:rPr lang="en-US" sz="4400" b="1" dirty="0">
                <a:solidFill>
                  <a:srgbClr val="002060"/>
                </a:solidFill>
                <a:latin typeface="Times New Roman" pitchFamily="18" charset="0"/>
                <a:cs typeface="Times New Roman" pitchFamily="18" charset="0"/>
              </a:rPr>
              <a:t>    print (col[0],col[2])</a:t>
            </a:r>
          </a:p>
          <a:p>
            <a:r>
              <a:rPr lang="en-US" sz="4400" b="1" dirty="0" err="1">
                <a:solidFill>
                  <a:srgbClr val="002060"/>
                </a:solidFill>
                <a:latin typeface="Times New Roman" pitchFamily="18" charset="0"/>
                <a:cs typeface="Times New Roman" pitchFamily="18" charset="0"/>
              </a:rPr>
              <a:t>f.close</a:t>
            </a:r>
            <a:r>
              <a:rPr lang="en-US" sz="4400" b="1" dirty="0">
                <a:solidFill>
                  <a:srgbClr val="002060"/>
                </a:solidFill>
                <a:latin typeface="Times New Roman" pitchFamily="18" charset="0"/>
                <a:cs typeface="Times New Roman" pitchFamily="18" charset="0"/>
              </a:rPr>
              <a:t>()</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6" t="68056" r="72669" b="5729"/>
          <a:stretch/>
        </p:blipFill>
        <p:spPr bwMode="auto">
          <a:xfrm>
            <a:off x="5511800" y="2871003"/>
            <a:ext cx="6680200" cy="398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21128" y="4844935"/>
            <a:ext cx="3390672" cy="1015663"/>
          </a:xfrm>
          <a:prstGeom prst="rect">
            <a:avLst/>
          </a:prstGeom>
        </p:spPr>
        <p:txBody>
          <a:bodyPr wrap="none">
            <a:spAutoFit/>
          </a:bodyPr>
          <a:lstStyle/>
          <a:p>
            <a:r>
              <a:rPr lang="en-US" sz="6000" b="1" dirty="0">
                <a:solidFill>
                  <a:srgbClr val="FF0000"/>
                </a:solidFill>
                <a:latin typeface="Times New Roman" pitchFamily="18" charset="0"/>
                <a:cs typeface="Times New Roman" pitchFamily="18" charset="0"/>
              </a:rPr>
              <a:t>OUTPUT</a:t>
            </a:r>
            <a:endParaRPr lang="en-US" sz="6000" b="1" dirty="0"/>
          </a:p>
        </p:txBody>
      </p:sp>
    </p:spTree>
    <p:extLst>
      <p:ext uri="{BB962C8B-B14F-4D97-AF65-F5344CB8AC3E}">
        <p14:creationId xmlns:p14="http://schemas.microsoft.com/office/powerpoint/2010/main" val="30463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0840"/>
            <a:ext cx="12192000" cy="3046988"/>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Read A CSV File And Store It In A List </a:t>
            </a:r>
          </a:p>
        </p:txBody>
      </p:sp>
    </p:spTree>
    <p:extLst>
      <p:ext uri="{BB962C8B-B14F-4D97-AF65-F5344CB8AC3E}">
        <p14:creationId xmlns:p14="http://schemas.microsoft.com/office/powerpoint/2010/main" val="421862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1" t="28299" r="53050" b="30902"/>
          <a:stretch/>
        </p:blipFill>
        <p:spPr bwMode="auto">
          <a:xfrm>
            <a:off x="749300" y="731841"/>
            <a:ext cx="9931400" cy="546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88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524315"/>
          </a:xfrm>
          <a:prstGeom prst="rect">
            <a:avLst/>
          </a:prstGeom>
        </p:spPr>
        <p:txBody>
          <a:bodyPr wrap="square">
            <a:spAutoFit/>
          </a:bodyPr>
          <a:lstStyle/>
          <a:p>
            <a:r>
              <a:rPr lang="en-US" sz="3200" b="1" dirty="0">
                <a:solidFill>
                  <a:srgbClr val="002060"/>
                </a:solidFill>
                <a:latin typeface="Times New Roman" pitchFamily="18" charset="0"/>
                <a:cs typeface="Times New Roman" pitchFamily="18" charset="0"/>
              </a:rPr>
              <a:t>import </a:t>
            </a:r>
            <a:r>
              <a:rPr lang="en-US" sz="3200" b="1" dirty="0" err="1">
                <a:solidFill>
                  <a:srgbClr val="002060"/>
                </a:solidFill>
                <a:latin typeface="Times New Roman" pitchFamily="18" charset="0"/>
                <a:cs typeface="Times New Roman" pitchFamily="18" charset="0"/>
              </a:rPr>
              <a:t>csv</a:t>
            </a:r>
            <a:endParaRPr lang="en-US" sz="3200" b="1" dirty="0">
              <a:solidFill>
                <a:srgbClr val="002060"/>
              </a:solidFill>
              <a:latin typeface="Times New Roman" pitchFamily="18" charset="0"/>
              <a:cs typeface="Times New Roman" pitchFamily="18" charset="0"/>
            </a:endParaRPr>
          </a:p>
          <a:p>
            <a:r>
              <a:rPr lang="en-US" sz="3200" b="1" dirty="0" err="1">
                <a:solidFill>
                  <a:srgbClr val="002060"/>
                </a:solidFill>
                <a:latin typeface="Times New Roman" pitchFamily="18" charset="0"/>
                <a:cs typeface="Times New Roman" pitchFamily="18" charset="0"/>
              </a:rPr>
              <a:t>inFile</a:t>
            </a:r>
            <a:r>
              <a:rPr lang="en-US" sz="3200" b="1" dirty="0">
                <a:solidFill>
                  <a:srgbClr val="002060"/>
                </a:solidFill>
                <a:latin typeface="Times New Roman" pitchFamily="18" charset="0"/>
                <a:cs typeface="Times New Roman" pitchFamily="18" charset="0"/>
              </a:rPr>
              <a:t>= 'c:\Python27\python\place.csv'</a:t>
            </a:r>
          </a:p>
          <a:p>
            <a:r>
              <a:rPr lang="en-US" sz="3200" b="1" dirty="0">
                <a:solidFill>
                  <a:srgbClr val="002060"/>
                </a:solidFill>
                <a:latin typeface="Times New Roman" pitchFamily="18" charset="0"/>
                <a:cs typeface="Times New Roman" pitchFamily="18" charset="0"/>
              </a:rPr>
              <a:t>F=open(</a:t>
            </a:r>
            <a:r>
              <a:rPr lang="en-US" sz="3200" b="1" dirty="0" err="1">
                <a:solidFill>
                  <a:srgbClr val="002060"/>
                </a:solidFill>
                <a:latin typeface="Times New Roman" pitchFamily="18" charset="0"/>
                <a:cs typeface="Times New Roman" pitchFamily="18" charset="0"/>
              </a:rPr>
              <a:t>inFile</a:t>
            </a:r>
            <a:r>
              <a:rPr lang="en-US" sz="3200" b="1" dirty="0">
                <a:solidFill>
                  <a:srgbClr val="002060"/>
                </a:solidFill>
                <a:latin typeface="Times New Roman" pitchFamily="18" charset="0"/>
                <a:cs typeface="Times New Roman" pitchFamily="18" charset="0"/>
              </a:rPr>
              <a:t>,'r')</a:t>
            </a:r>
          </a:p>
          <a:p>
            <a:r>
              <a:rPr lang="en-US" sz="3200" b="1" dirty="0">
                <a:solidFill>
                  <a:srgbClr val="002060"/>
                </a:solidFill>
                <a:latin typeface="Times New Roman" pitchFamily="18" charset="0"/>
                <a:cs typeface="Times New Roman" pitchFamily="18" charset="0"/>
              </a:rPr>
              <a:t>reader = </a:t>
            </a:r>
            <a:r>
              <a:rPr lang="en-US" sz="3200" b="1" dirty="0" err="1">
                <a:solidFill>
                  <a:srgbClr val="002060"/>
                </a:solidFill>
                <a:latin typeface="Times New Roman" pitchFamily="18" charset="0"/>
                <a:cs typeface="Times New Roman" pitchFamily="18" charset="0"/>
              </a:rPr>
              <a:t>csv.reader</a:t>
            </a:r>
            <a:r>
              <a:rPr lang="en-US" sz="3200" b="1" dirty="0">
                <a:solidFill>
                  <a:srgbClr val="002060"/>
                </a:solidFill>
                <a:latin typeface="Times New Roman" pitchFamily="18" charset="0"/>
                <a:cs typeface="Times New Roman" pitchFamily="18" charset="0"/>
              </a:rPr>
              <a:t>(F)</a:t>
            </a:r>
          </a:p>
          <a:p>
            <a:r>
              <a:rPr lang="en-US" sz="3200" b="1" dirty="0" err="1">
                <a:solidFill>
                  <a:srgbClr val="002060"/>
                </a:solidFill>
                <a:latin typeface="Times New Roman" pitchFamily="18" charset="0"/>
                <a:cs typeface="Times New Roman" pitchFamily="18" charset="0"/>
              </a:rPr>
              <a:t>arrayValue</a:t>
            </a:r>
            <a:r>
              <a:rPr lang="en-US" sz="3200" b="1" dirty="0">
                <a:solidFill>
                  <a:srgbClr val="002060"/>
                </a:solidFill>
                <a:latin typeface="Times New Roman" pitchFamily="18" charset="0"/>
                <a:cs typeface="Times New Roman" pitchFamily="18" charset="0"/>
              </a:rPr>
              <a:t> = []</a:t>
            </a:r>
          </a:p>
          <a:p>
            <a:r>
              <a:rPr lang="en-US" sz="3200" b="1" dirty="0">
                <a:solidFill>
                  <a:srgbClr val="002060"/>
                </a:solidFill>
                <a:latin typeface="Times New Roman" pitchFamily="18" charset="0"/>
                <a:cs typeface="Times New Roman" pitchFamily="18" charset="0"/>
              </a:rPr>
              <a:t>for row in reader:</a:t>
            </a:r>
          </a:p>
          <a:p>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arrayValue.append</a:t>
            </a:r>
            <a:r>
              <a:rPr lang="en-US" sz="3200" b="1" dirty="0">
                <a:solidFill>
                  <a:srgbClr val="002060"/>
                </a:solidFill>
                <a:latin typeface="Times New Roman" pitchFamily="18" charset="0"/>
                <a:cs typeface="Times New Roman" pitchFamily="18" charset="0"/>
              </a:rPr>
              <a:t>(row)</a:t>
            </a:r>
          </a:p>
          <a:p>
            <a:r>
              <a:rPr lang="en-US" sz="3200" b="1" dirty="0">
                <a:solidFill>
                  <a:srgbClr val="002060"/>
                </a:solidFill>
                <a:latin typeface="Times New Roman" pitchFamily="18" charset="0"/>
                <a:cs typeface="Times New Roman" pitchFamily="18" charset="0"/>
              </a:rPr>
              <a:t>    print(row)</a:t>
            </a:r>
          </a:p>
          <a:p>
            <a:r>
              <a:rPr lang="en-US" sz="3200" b="1" dirty="0" err="1">
                <a:solidFill>
                  <a:srgbClr val="002060"/>
                </a:solidFill>
                <a:latin typeface="Times New Roman" pitchFamily="18" charset="0"/>
                <a:cs typeface="Times New Roman" pitchFamily="18" charset="0"/>
              </a:rPr>
              <a:t>F.close</a:t>
            </a:r>
            <a:r>
              <a:rPr lang="en-US" sz="3200" b="1" dirty="0">
                <a:solidFill>
                  <a:srgbClr val="002060"/>
                </a:solidFill>
                <a:latin typeface="Times New Roman" pitchFamily="18" charset="0"/>
                <a:cs typeface="Times New Roman" pitchFamily="18" charset="0"/>
              </a:rPr>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92" t="27257" r="69058" b="45313"/>
          <a:stretch/>
        </p:blipFill>
        <p:spPr bwMode="auto">
          <a:xfrm>
            <a:off x="5020841" y="2692400"/>
            <a:ext cx="7171159"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36928" y="4844935"/>
            <a:ext cx="3390672" cy="1015663"/>
          </a:xfrm>
          <a:prstGeom prst="rect">
            <a:avLst/>
          </a:prstGeom>
        </p:spPr>
        <p:txBody>
          <a:bodyPr wrap="none">
            <a:spAutoFit/>
          </a:bodyPr>
          <a:lstStyle/>
          <a:p>
            <a:r>
              <a:rPr lang="en-US" sz="6000" b="1" dirty="0">
                <a:solidFill>
                  <a:srgbClr val="FF0000"/>
                </a:solidFill>
                <a:latin typeface="Times New Roman" pitchFamily="18" charset="0"/>
                <a:cs typeface="Times New Roman" pitchFamily="18" charset="0"/>
              </a:rPr>
              <a:t>OUTPUT</a:t>
            </a:r>
            <a:endParaRPr lang="en-US" sz="6000" b="1" dirty="0"/>
          </a:p>
        </p:txBody>
      </p:sp>
    </p:spTree>
    <p:extLst>
      <p:ext uri="{BB962C8B-B14F-4D97-AF65-F5344CB8AC3E}">
        <p14:creationId xmlns:p14="http://schemas.microsoft.com/office/powerpoint/2010/main" val="421862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3635"/>
            <a:ext cx="12192000" cy="4524315"/>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Read A CSV File And Store A Column Value In A List For Sorting </a:t>
            </a:r>
          </a:p>
        </p:txBody>
      </p:sp>
    </p:spTree>
    <p:extLst>
      <p:ext uri="{BB962C8B-B14F-4D97-AF65-F5344CB8AC3E}">
        <p14:creationId xmlns:p14="http://schemas.microsoft.com/office/powerpoint/2010/main" val="36998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1" t="28299" r="53050" b="30902"/>
          <a:stretch/>
        </p:blipFill>
        <p:spPr bwMode="auto">
          <a:xfrm>
            <a:off x="0" y="1392241"/>
            <a:ext cx="12192000" cy="546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88900"/>
            <a:ext cx="117983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7200" b="1" dirty="0">
                <a:solidFill>
                  <a:srgbClr val="FF0000"/>
                </a:solidFill>
                <a:effectLst>
                  <a:outerShdw blurRad="38100" dist="38100" dir="2700000" algn="tl">
                    <a:srgbClr val="000000">
                      <a:alpha val="43137"/>
                    </a:srgbClr>
                  </a:outerShdw>
                </a:effectLst>
                <a:latin typeface="Bebas" pitchFamily="2" charset="0"/>
                <a:cs typeface="Angsana New" pitchFamily="18" charset="-34"/>
              </a:rPr>
              <a:t>		0				1				2</a:t>
            </a:r>
          </a:p>
        </p:txBody>
      </p:sp>
    </p:spTree>
    <p:extLst>
      <p:ext uri="{BB962C8B-B14F-4D97-AF65-F5344CB8AC3E}">
        <p14:creationId xmlns:p14="http://schemas.microsoft.com/office/powerpoint/2010/main" val="321337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2755"/>
            <a:ext cx="12192000" cy="4708981"/>
          </a:xfrm>
          <a:prstGeom prst="rect">
            <a:avLst/>
          </a:prstGeom>
        </p:spPr>
        <p:txBody>
          <a:bodyPr wrap="square">
            <a:spAutoFit/>
          </a:bodyPr>
          <a:lstStyle/>
          <a:p>
            <a:endParaRPr lang="en-US" sz="1200" dirty="0"/>
          </a:p>
          <a:p>
            <a:pPr algn="ctr"/>
            <a:r>
              <a:rPr lang="en-US" sz="9600" b="1" dirty="0">
                <a:solidFill>
                  <a:srgbClr val="C00000"/>
                </a:solidFill>
                <a:effectLst>
                  <a:outerShdw blurRad="38100" dist="38100" dir="2700000" algn="tl">
                    <a:srgbClr val="000000">
                      <a:alpha val="43137"/>
                    </a:srgbClr>
                  </a:outerShdw>
                </a:effectLst>
                <a:latin typeface="Berlin Sans FB Demi" pitchFamily="34" charset="0"/>
                <a:cs typeface="Angsana New" pitchFamily="18" charset="-34"/>
              </a:rPr>
              <a:t>Creating a CSV file using Notepad (or any text editor)</a:t>
            </a:r>
          </a:p>
        </p:txBody>
      </p:sp>
    </p:spTree>
    <p:extLst>
      <p:ext uri="{BB962C8B-B14F-4D97-AF65-F5344CB8AC3E}">
        <p14:creationId xmlns:p14="http://schemas.microsoft.com/office/powerpoint/2010/main" val="191570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093428"/>
          </a:xfrm>
          <a:prstGeom prst="rect">
            <a:avLst/>
          </a:prstGeom>
        </p:spPr>
        <p:txBody>
          <a:bodyPr wrap="square">
            <a:spAutoFit/>
          </a:bodyPr>
          <a:lstStyle/>
          <a:p>
            <a:r>
              <a:rPr lang="en-US" sz="2000" b="1" dirty="0">
                <a:solidFill>
                  <a:srgbClr val="002060"/>
                </a:solidFill>
                <a:latin typeface="Times New Roman" pitchFamily="18" charset="0"/>
                <a:cs typeface="Times New Roman" pitchFamily="18" charset="0"/>
              </a:rPr>
              <a:t>import </a:t>
            </a:r>
            <a:r>
              <a:rPr lang="en-US" sz="2000" b="1" dirty="0" err="1">
                <a:solidFill>
                  <a:srgbClr val="002060"/>
                </a:solidFill>
                <a:latin typeface="Times New Roman" pitchFamily="18" charset="0"/>
                <a:cs typeface="Times New Roman" pitchFamily="18" charset="0"/>
              </a:rPr>
              <a:t>csv</a:t>
            </a:r>
            <a:endParaRPr lang="en-US" sz="2000" b="1" dirty="0">
              <a:solidFill>
                <a:srgbClr val="002060"/>
              </a:solidFill>
              <a:latin typeface="Times New Roman" pitchFamily="18" charset="0"/>
              <a:cs typeface="Times New Roman" pitchFamily="18" charset="0"/>
            </a:endParaRPr>
          </a:p>
          <a:p>
            <a:r>
              <a:rPr lang="en-US" sz="2000" b="1" dirty="0" err="1">
                <a:solidFill>
                  <a:srgbClr val="002060"/>
                </a:solidFill>
                <a:latin typeface="Times New Roman" pitchFamily="18" charset="0"/>
                <a:cs typeface="Times New Roman" pitchFamily="18" charset="0"/>
              </a:rPr>
              <a:t>inFile</a:t>
            </a:r>
            <a:r>
              <a:rPr lang="en-US" sz="2000" b="1" dirty="0">
                <a:solidFill>
                  <a:srgbClr val="002060"/>
                </a:solidFill>
                <a:latin typeface="Times New Roman" pitchFamily="18" charset="0"/>
                <a:cs typeface="Times New Roman" pitchFamily="18" charset="0"/>
              </a:rPr>
              <a:t>=  'c:\Python27\python\place.csv'</a:t>
            </a:r>
          </a:p>
          <a:p>
            <a:r>
              <a:rPr lang="en-US" sz="2000" b="1" dirty="0">
                <a:solidFill>
                  <a:srgbClr val="002060"/>
                </a:solidFill>
                <a:latin typeface="Times New Roman" pitchFamily="18" charset="0"/>
                <a:cs typeface="Times New Roman" pitchFamily="18" charset="0"/>
              </a:rPr>
              <a:t>F=open(</a:t>
            </a:r>
            <a:r>
              <a:rPr lang="en-US" sz="2000" b="1" dirty="0" err="1">
                <a:solidFill>
                  <a:srgbClr val="002060"/>
                </a:solidFill>
                <a:latin typeface="Times New Roman" pitchFamily="18" charset="0"/>
                <a:cs typeface="Times New Roman" pitchFamily="18" charset="0"/>
              </a:rPr>
              <a:t>inFile</a:t>
            </a:r>
            <a:r>
              <a:rPr lang="en-US" sz="2000" b="1" dirty="0">
                <a:solidFill>
                  <a:srgbClr val="002060"/>
                </a:solidFill>
                <a:latin typeface="Times New Roman" pitchFamily="18" charset="0"/>
                <a:cs typeface="Times New Roman" pitchFamily="18" charset="0"/>
              </a:rPr>
              <a:t>,'r')</a:t>
            </a:r>
          </a:p>
          <a:p>
            <a:r>
              <a:rPr lang="en-US" sz="2000" b="1" dirty="0">
                <a:solidFill>
                  <a:srgbClr val="002060"/>
                </a:solidFill>
                <a:latin typeface="Times New Roman" pitchFamily="18" charset="0"/>
                <a:cs typeface="Times New Roman" pitchFamily="18" charset="0"/>
              </a:rPr>
              <a:t>reader = </a:t>
            </a:r>
            <a:r>
              <a:rPr lang="en-US" sz="2000" b="1" dirty="0" err="1">
                <a:solidFill>
                  <a:srgbClr val="002060"/>
                </a:solidFill>
                <a:latin typeface="Times New Roman" pitchFamily="18" charset="0"/>
                <a:cs typeface="Times New Roman" pitchFamily="18" charset="0"/>
              </a:rPr>
              <a:t>csv.reader</a:t>
            </a:r>
            <a:r>
              <a:rPr lang="en-US" sz="2000" b="1" dirty="0">
                <a:solidFill>
                  <a:srgbClr val="002060"/>
                </a:solidFill>
                <a:latin typeface="Times New Roman" pitchFamily="18" charset="0"/>
                <a:cs typeface="Times New Roman" pitchFamily="18" charset="0"/>
              </a:rPr>
              <a:t>(F)</a:t>
            </a:r>
          </a:p>
          <a:p>
            <a:r>
              <a:rPr lang="en-US" sz="2000" b="1" dirty="0">
                <a:solidFill>
                  <a:srgbClr val="002060"/>
                </a:solidFill>
                <a:latin typeface="Times New Roman" pitchFamily="18" charset="0"/>
                <a:cs typeface="Times New Roman" pitchFamily="18" charset="0"/>
              </a:rPr>
              <a:t>next(reader)</a:t>
            </a:r>
          </a:p>
          <a:p>
            <a:r>
              <a:rPr lang="en-US" sz="2000" b="1" dirty="0" err="1">
                <a:solidFill>
                  <a:srgbClr val="002060"/>
                </a:solidFill>
                <a:latin typeface="Times New Roman" pitchFamily="18" charset="0"/>
                <a:cs typeface="Times New Roman" pitchFamily="18" charset="0"/>
              </a:rPr>
              <a:t>arrayValue</a:t>
            </a:r>
            <a:r>
              <a:rPr lang="en-US" sz="2000" b="1" dirty="0">
                <a:solidFill>
                  <a:srgbClr val="002060"/>
                </a:solidFill>
                <a:latin typeface="Times New Roman" pitchFamily="18" charset="0"/>
                <a:cs typeface="Times New Roman" pitchFamily="18" charset="0"/>
              </a:rPr>
              <a:t> = []</a:t>
            </a:r>
          </a:p>
          <a:p>
            <a:r>
              <a:rPr lang="en-US" sz="2000" b="1" dirty="0">
                <a:solidFill>
                  <a:srgbClr val="002060"/>
                </a:solidFill>
                <a:latin typeface="Times New Roman" pitchFamily="18" charset="0"/>
                <a:cs typeface="Times New Roman" pitchFamily="18" charset="0"/>
              </a:rPr>
              <a:t>a = </a:t>
            </a:r>
            <a:r>
              <a:rPr lang="en-US" sz="2000" b="1" dirty="0" err="1">
                <a:solidFill>
                  <a:srgbClr val="002060"/>
                </a:solidFill>
                <a:latin typeface="Times New Roman" pitchFamily="18" charset="0"/>
                <a:cs typeface="Times New Roman" pitchFamily="18" charset="0"/>
              </a:rPr>
              <a:t>int</a:t>
            </a:r>
            <a:r>
              <a:rPr lang="en-US" sz="2000" b="1" dirty="0">
                <a:solidFill>
                  <a:srgbClr val="002060"/>
                </a:solidFill>
                <a:latin typeface="Times New Roman" pitchFamily="18" charset="0"/>
                <a:cs typeface="Times New Roman" pitchFamily="18" charset="0"/>
              </a:rPr>
              <a:t>(input ("Enter the column number 0 to 2:-"))</a:t>
            </a:r>
          </a:p>
          <a:p>
            <a:r>
              <a:rPr lang="en-US" sz="2000" b="1" dirty="0">
                <a:solidFill>
                  <a:srgbClr val="002060"/>
                </a:solidFill>
                <a:latin typeface="Times New Roman" pitchFamily="18" charset="0"/>
                <a:cs typeface="Times New Roman" pitchFamily="18" charset="0"/>
              </a:rPr>
              <a:t>for row in reader:</a:t>
            </a:r>
          </a:p>
          <a:p>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arrayValue.append</a:t>
            </a:r>
            <a:r>
              <a:rPr lang="en-US" sz="2000" b="1" dirty="0">
                <a:solidFill>
                  <a:srgbClr val="002060"/>
                </a:solidFill>
                <a:latin typeface="Times New Roman" pitchFamily="18" charset="0"/>
                <a:cs typeface="Times New Roman" pitchFamily="18" charset="0"/>
              </a:rPr>
              <a:t>(row[a])</a:t>
            </a:r>
          </a:p>
          <a:p>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arrayValue.sort</a:t>
            </a:r>
            <a:r>
              <a:rPr lang="en-US" sz="2000" b="1" dirty="0">
                <a:solidFill>
                  <a:srgbClr val="002060"/>
                </a:solidFill>
                <a:latin typeface="Times New Roman" pitchFamily="18" charset="0"/>
                <a:cs typeface="Times New Roman" pitchFamily="18" charset="0"/>
              </a:rPr>
              <a:t>()</a:t>
            </a:r>
          </a:p>
          <a:p>
            <a:r>
              <a:rPr lang="en-US" sz="2000" b="1" dirty="0">
                <a:solidFill>
                  <a:srgbClr val="002060"/>
                </a:solidFill>
                <a:latin typeface="Times New Roman" pitchFamily="18" charset="0"/>
                <a:cs typeface="Times New Roman" pitchFamily="18" charset="0"/>
              </a:rPr>
              <a:t>for row in </a:t>
            </a:r>
            <a:r>
              <a:rPr lang="en-US" sz="2000" b="1" dirty="0" err="1">
                <a:solidFill>
                  <a:srgbClr val="002060"/>
                </a:solidFill>
                <a:latin typeface="Times New Roman" pitchFamily="18" charset="0"/>
                <a:cs typeface="Times New Roman" pitchFamily="18" charset="0"/>
              </a:rPr>
              <a:t>arrayValue</a:t>
            </a:r>
            <a:r>
              <a:rPr lang="en-US" sz="2000" b="1" dirty="0">
                <a:solidFill>
                  <a:srgbClr val="002060"/>
                </a:solidFill>
                <a:latin typeface="Times New Roman" pitchFamily="18" charset="0"/>
                <a:cs typeface="Times New Roman" pitchFamily="18" charset="0"/>
              </a:rPr>
              <a:t>:</a:t>
            </a:r>
          </a:p>
          <a:p>
            <a:r>
              <a:rPr lang="en-US" sz="2000" b="1" dirty="0">
                <a:solidFill>
                  <a:srgbClr val="002060"/>
                </a:solidFill>
                <a:latin typeface="Times New Roman" pitchFamily="18" charset="0"/>
                <a:cs typeface="Times New Roman" pitchFamily="18" charset="0"/>
              </a:rPr>
              <a:t>    print (row)</a:t>
            </a:r>
          </a:p>
          <a:p>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F.close</a:t>
            </a:r>
            <a:r>
              <a:rPr lang="en-US" sz="2000" b="1" dirty="0">
                <a:solidFill>
                  <a:srgbClr val="002060"/>
                </a:solidFill>
                <a:latin typeface="Times New Roman" pitchFamily="18" charset="0"/>
                <a:cs typeface="Times New Roman" pitchFamily="18" charset="0"/>
              </a:rPr>
              <a:t>()</a:t>
            </a:r>
          </a:p>
        </p:txBody>
      </p:sp>
      <p:grpSp>
        <p:nvGrpSpPr>
          <p:cNvPr id="7" name="Group 6"/>
          <p:cNvGrpSpPr/>
          <p:nvPr/>
        </p:nvGrpSpPr>
        <p:grpSpPr>
          <a:xfrm>
            <a:off x="3009901" y="3198314"/>
            <a:ext cx="9048465" cy="3659686"/>
            <a:chOff x="2743201" y="3198314"/>
            <a:chExt cx="9048465" cy="3659686"/>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090" r="69854" b="65672"/>
            <a:stretch/>
          </p:blipFill>
          <p:spPr bwMode="auto">
            <a:xfrm>
              <a:off x="2743201" y="3198314"/>
              <a:ext cx="3016155" cy="365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1418" r="69091" b="31903"/>
            <a:stretch/>
          </p:blipFill>
          <p:spPr bwMode="auto">
            <a:xfrm>
              <a:off x="5759356" y="3198314"/>
              <a:ext cx="3016155" cy="365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2691" r="69943" b="10193"/>
            <a:stretch/>
          </p:blipFill>
          <p:spPr bwMode="auto">
            <a:xfrm>
              <a:off x="8775511" y="3198314"/>
              <a:ext cx="3016155" cy="365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0" y="4705235"/>
            <a:ext cx="3009901" cy="830997"/>
          </a:xfrm>
          <a:prstGeom prst="rect">
            <a:avLst/>
          </a:prstGeom>
        </p:spPr>
        <p:txBody>
          <a:bodyPr wrap="square">
            <a:spAutoFit/>
          </a:bodyPr>
          <a:lstStyle/>
          <a:p>
            <a:r>
              <a:rPr lang="en-US" sz="4800" b="1" dirty="0">
                <a:solidFill>
                  <a:srgbClr val="FF0000"/>
                </a:solidFill>
                <a:latin typeface="Times New Roman" pitchFamily="18" charset="0"/>
                <a:cs typeface="Times New Roman" pitchFamily="18" charset="0"/>
              </a:rPr>
              <a:t>OUTPUT</a:t>
            </a:r>
            <a:endParaRPr lang="en-US" sz="4800" b="1" dirty="0"/>
          </a:p>
        </p:txBody>
      </p:sp>
    </p:spTree>
    <p:extLst>
      <p:ext uri="{BB962C8B-B14F-4D97-AF65-F5344CB8AC3E}">
        <p14:creationId xmlns:p14="http://schemas.microsoft.com/office/powerpoint/2010/main" val="36998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708323"/>
            <a:ext cx="12192001" cy="5401479"/>
          </a:xfrm>
          <a:prstGeom prst="rect">
            <a:avLst/>
          </a:prstGeom>
        </p:spPr>
        <p:txBody>
          <a:bodyPr wrap="square">
            <a:spAutoFit/>
          </a:bodyPr>
          <a:lstStyle/>
          <a:p>
            <a:pPr algn="ctr"/>
            <a:r>
              <a:rPr lang="en-US" sz="115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Sorting A CSV File With A Specified Column </a:t>
            </a:r>
          </a:p>
        </p:txBody>
      </p:sp>
    </p:spTree>
    <p:extLst>
      <p:ext uri="{BB962C8B-B14F-4D97-AF65-F5344CB8AC3E}">
        <p14:creationId xmlns:p14="http://schemas.microsoft.com/office/powerpoint/2010/main" val="36998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1" t="28299" r="53050" b="30902"/>
          <a:stretch/>
        </p:blipFill>
        <p:spPr bwMode="auto">
          <a:xfrm>
            <a:off x="152400" y="1392241"/>
            <a:ext cx="11798300" cy="546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88900"/>
            <a:ext cx="117983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7200" b="1" dirty="0">
                <a:solidFill>
                  <a:srgbClr val="FF0000"/>
                </a:solidFill>
                <a:effectLst>
                  <a:outerShdw blurRad="38100" dist="38100" dir="2700000" algn="tl">
                    <a:srgbClr val="000000">
                      <a:alpha val="43137"/>
                    </a:srgbClr>
                  </a:outerShdw>
                </a:effectLst>
                <a:latin typeface="Bebas" pitchFamily="2" charset="0"/>
                <a:cs typeface="Angsana New" pitchFamily="18" charset="-34"/>
              </a:rPr>
              <a:t>		0				1				2</a:t>
            </a:r>
          </a:p>
        </p:txBody>
      </p:sp>
    </p:spTree>
    <p:extLst>
      <p:ext uri="{BB962C8B-B14F-4D97-AF65-F5344CB8AC3E}">
        <p14:creationId xmlns:p14="http://schemas.microsoft.com/office/powerpoint/2010/main" val="81450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48"/>
            <a:ext cx="12192000" cy="3046988"/>
          </a:xfrm>
          <a:prstGeom prst="rect">
            <a:avLst/>
          </a:prstGeom>
        </p:spPr>
        <p:txBody>
          <a:bodyPr wrap="square">
            <a:spAutoFit/>
          </a:bodyPr>
          <a:lstStyle/>
          <a:p>
            <a:r>
              <a:rPr lang="en-US" sz="3200" b="1" dirty="0">
                <a:solidFill>
                  <a:srgbClr val="002060"/>
                </a:solidFill>
                <a:latin typeface="Times New Roman" pitchFamily="18" charset="0"/>
                <a:cs typeface="Times New Roman" pitchFamily="18" charset="0"/>
              </a:rPr>
              <a:t>import </a:t>
            </a:r>
            <a:r>
              <a:rPr lang="en-US" sz="3200" b="1" dirty="0" err="1">
                <a:solidFill>
                  <a:srgbClr val="002060"/>
                </a:solidFill>
                <a:latin typeface="Times New Roman" pitchFamily="18" charset="0"/>
                <a:cs typeface="Times New Roman" pitchFamily="18" charset="0"/>
              </a:rPr>
              <a:t>csv</a:t>
            </a:r>
            <a:r>
              <a:rPr lang="en-US" sz="3200" b="1" dirty="0">
                <a:solidFill>
                  <a:srgbClr val="002060"/>
                </a:solidFill>
                <a:latin typeface="Times New Roman" pitchFamily="18" charset="0"/>
                <a:cs typeface="Times New Roman" pitchFamily="18" charset="0"/>
              </a:rPr>
              <a:t> ,operator</a:t>
            </a:r>
          </a:p>
          <a:p>
            <a:r>
              <a:rPr lang="en-US" sz="3200" b="1" dirty="0">
                <a:solidFill>
                  <a:srgbClr val="002060"/>
                </a:solidFill>
                <a:latin typeface="Times New Roman" pitchFamily="18" charset="0"/>
                <a:cs typeface="Times New Roman" pitchFamily="18" charset="0"/>
              </a:rPr>
              <a:t>data = </a:t>
            </a:r>
            <a:r>
              <a:rPr lang="en-US" sz="3200" b="1" dirty="0" err="1">
                <a:solidFill>
                  <a:srgbClr val="002060"/>
                </a:solidFill>
                <a:latin typeface="Times New Roman" pitchFamily="18" charset="0"/>
                <a:cs typeface="Times New Roman" pitchFamily="18" charset="0"/>
              </a:rPr>
              <a:t>csv.reader</a:t>
            </a:r>
            <a:r>
              <a:rPr lang="en-US" sz="3200" b="1" dirty="0">
                <a:solidFill>
                  <a:srgbClr val="002060"/>
                </a:solidFill>
                <a:latin typeface="Times New Roman" pitchFamily="18" charset="0"/>
                <a:cs typeface="Times New Roman" pitchFamily="18" charset="0"/>
              </a:rPr>
              <a:t>(open( 'c:\Python27\python\place.csv'))</a:t>
            </a:r>
          </a:p>
          <a:p>
            <a:r>
              <a:rPr lang="en-US" sz="3200" b="1" dirty="0">
                <a:solidFill>
                  <a:srgbClr val="002060"/>
                </a:solidFill>
                <a:latin typeface="Times New Roman" pitchFamily="18" charset="0"/>
                <a:cs typeface="Times New Roman" pitchFamily="18" charset="0"/>
              </a:rPr>
              <a:t>next(data)</a:t>
            </a:r>
          </a:p>
          <a:p>
            <a:r>
              <a:rPr lang="en-US" sz="3200" b="1" dirty="0" err="1">
                <a:solidFill>
                  <a:srgbClr val="002060"/>
                </a:solidFill>
                <a:latin typeface="Times New Roman" pitchFamily="18" charset="0"/>
                <a:cs typeface="Times New Roman" pitchFamily="18" charset="0"/>
              </a:rPr>
              <a:t>sortedlist</a:t>
            </a:r>
            <a:r>
              <a:rPr lang="en-US" sz="3200" b="1" dirty="0">
                <a:solidFill>
                  <a:srgbClr val="002060"/>
                </a:solidFill>
                <a:latin typeface="Times New Roman" pitchFamily="18" charset="0"/>
                <a:cs typeface="Times New Roman" pitchFamily="18" charset="0"/>
              </a:rPr>
              <a:t> = sorted (data, key=</a:t>
            </a:r>
            <a:r>
              <a:rPr lang="en-US" sz="3200" b="1" dirty="0" err="1">
                <a:solidFill>
                  <a:srgbClr val="002060"/>
                </a:solidFill>
                <a:latin typeface="Times New Roman" pitchFamily="18" charset="0"/>
                <a:cs typeface="Times New Roman" pitchFamily="18" charset="0"/>
              </a:rPr>
              <a:t>operator.itemgetter</a:t>
            </a:r>
            <a:r>
              <a:rPr lang="en-US" sz="3200" b="1" dirty="0">
                <a:solidFill>
                  <a:srgbClr val="002060"/>
                </a:solidFill>
                <a:latin typeface="Times New Roman" pitchFamily="18" charset="0"/>
                <a:cs typeface="Times New Roman" pitchFamily="18" charset="0"/>
              </a:rPr>
              <a:t>(0)) </a:t>
            </a:r>
          </a:p>
          <a:p>
            <a:r>
              <a:rPr lang="en-US" sz="3200" b="1" dirty="0">
                <a:solidFill>
                  <a:srgbClr val="002060"/>
                </a:solidFill>
                <a:latin typeface="Times New Roman" pitchFamily="18" charset="0"/>
                <a:cs typeface="Times New Roman" pitchFamily="18" charset="0"/>
              </a:rPr>
              <a:t>for row in </a:t>
            </a:r>
            <a:r>
              <a:rPr lang="en-US" sz="3200" b="1" dirty="0" err="1">
                <a:solidFill>
                  <a:srgbClr val="002060"/>
                </a:solidFill>
                <a:latin typeface="Times New Roman" pitchFamily="18" charset="0"/>
                <a:cs typeface="Times New Roman" pitchFamily="18" charset="0"/>
              </a:rPr>
              <a:t>sortedlist</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    print(row)</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764" r="73158" b="6250"/>
          <a:stretch/>
        </p:blipFill>
        <p:spPr bwMode="auto">
          <a:xfrm>
            <a:off x="5016500" y="2380040"/>
            <a:ext cx="48260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5400000">
            <a:off x="2368877" y="4225270"/>
            <a:ext cx="4247317" cy="743129"/>
          </a:xfrm>
          <a:prstGeom prst="rect">
            <a:avLst/>
          </a:prstGeom>
        </p:spPr>
        <p:style>
          <a:lnRef idx="2">
            <a:schemeClr val="accent1"/>
          </a:lnRef>
          <a:fillRef idx="1">
            <a:schemeClr val="lt1"/>
          </a:fillRef>
          <a:effectRef idx="0">
            <a:schemeClr val="accent1"/>
          </a:effectRef>
          <a:fontRef idx="minor">
            <a:schemeClr val="dk1"/>
          </a:fontRef>
        </p:style>
        <p:txBody>
          <a:bodyPr vert="vert270" wrap="square" rtlCol="0">
            <a:spAutoFit/>
          </a:bodyPr>
          <a:lstStyle/>
          <a:p>
            <a:pPr algn="ctr"/>
            <a:r>
              <a:rPr lang="en-US" sz="4400" b="1" dirty="0">
                <a:solidFill>
                  <a:srgbClr val="FF0000"/>
                </a:solidFill>
                <a:effectLst>
                  <a:outerShdw blurRad="38100" dist="38100" dir="2700000" algn="tl">
                    <a:srgbClr val="000000">
                      <a:alpha val="43137"/>
                    </a:srgbClr>
                  </a:outerShdw>
                </a:effectLst>
                <a:latin typeface="Bebas" pitchFamily="2" charset="0"/>
                <a:cs typeface="Angsana New" pitchFamily="18" charset="-34"/>
              </a:rPr>
              <a:t>1</a:t>
            </a:r>
          </a:p>
          <a:p>
            <a:pPr algn="ctr"/>
            <a:endParaRPr lang="en-US" sz="4400" b="1" dirty="0">
              <a:solidFill>
                <a:srgbClr val="FF0000"/>
              </a:solidFill>
              <a:effectLst>
                <a:outerShdw blurRad="38100" dist="38100" dir="2700000" algn="tl">
                  <a:srgbClr val="000000">
                    <a:alpha val="43137"/>
                  </a:srgbClr>
                </a:outerShdw>
              </a:effectLst>
              <a:latin typeface="Bebas" pitchFamily="2" charset="0"/>
              <a:cs typeface="Angsana New" pitchFamily="18" charset="-34"/>
            </a:endParaRPr>
          </a:p>
          <a:p>
            <a:pPr algn="ctr"/>
            <a:r>
              <a:rPr lang="en-US" sz="4400" b="1" dirty="0">
                <a:solidFill>
                  <a:srgbClr val="FF0000"/>
                </a:solidFill>
                <a:effectLst>
                  <a:outerShdw blurRad="38100" dist="38100" dir="2700000" algn="tl">
                    <a:srgbClr val="000000">
                      <a:alpha val="43137"/>
                    </a:srgbClr>
                  </a:outerShdw>
                </a:effectLst>
                <a:latin typeface="Bebas" pitchFamily="2" charset="0"/>
                <a:cs typeface="Angsana New" pitchFamily="18" charset="-34"/>
              </a:rPr>
              <a:t>0</a:t>
            </a:r>
          </a:p>
          <a:p>
            <a:pPr algn="ctr"/>
            <a:endParaRPr lang="en-US" sz="4400" b="1" dirty="0">
              <a:solidFill>
                <a:srgbClr val="FF0000"/>
              </a:solidFill>
              <a:effectLst>
                <a:outerShdw blurRad="38100" dist="38100" dir="2700000" algn="tl">
                  <a:srgbClr val="000000">
                    <a:alpha val="43137"/>
                  </a:srgbClr>
                </a:outerShdw>
              </a:effectLst>
              <a:latin typeface="Bebas" pitchFamily="2" charset="0"/>
              <a:cs typeface="Angsana New" pitchFamily="18" charset="-34"/>
            </a:endParaRPr>
          </a:p>
          <a:p>
            <a:pPr algn="ctr"/>
            <a:r>
              <a:rPr lang="en-US" sz="4400" b="1" dirty="0">
                <a:solidFill>
                  <a:srgbClr val="FF0000"/>
                </a:solidFill>
                <a:effectLst>
                  <a:outerShdw blurRad="38100" dist="38100" dir="2700000" algn="tl">
                    <a:srgbClr val="000000">
                      <a:alpha val="43137"/>
                    </a:srgbClr>
                  </a:outerShdw>
                </a:effectLst>
                <a:latin typeface="Bebas" pitchFamily="2" charset="0"/>
                <a:cs typeface="Angsana New" pitchFamily="18" charset="-34"/>
              </a:rPr>
              <a:t>2</a:t>
            </a:r>
          </a:p>
          <a:p>
            <a:endParaRPr lang="en-US" sz="4400" b="1" dirty="0">
              <a:solidFill>
                <a:srgbClr val="FF0000"/>
              </a:solidFill>
              <a:effectLst>
                <a:outerShdw blurRad="38100" dist="38100" dir="2700000" algn="tl">
                  <a:srgbClr val="000000">
                    <a:alpha val="43137"/>
                  </a:srgbClr>
                </a:outerShdw>
              </a:effectLst>
              <a:latin typeface="Bebas" pitchFamily="2" charset="0"/>
              <a:cs typeface="Angsana New" pitchFamily="18" charset="-34"/>
            </a:endParaRPr>
          </a:p>
        </p:txBody>
      </p:sp>
      <p:sp>
        <p:nvSpPr>
          <p:cNvPr id="5" name="Rectangle 4"/>
          <p:cNvSpPr/>
          <p:nvPr/>
        </p:nvSpPr>
        <p:spPr>
          <a:xfrm>
            <a:off x="719528" y="4705235"/>
            <a:ext cx="3009901" cy="830997"/>
          </a:xfrm>
          <a:prstGeom prst="rect">
            <a:avLst/>
          </a:prstGeom>
        </p:spPr>
        <p:txBody>
          <a:bodyPr wrap="square">
            <a:spAutoFit/>
          </a:bodyPr>
          <a:lstStyle/>
          <a:p>
            <a:r>
              <a:rPr lang="en-US" sz="4800" b="1" dirty="0">
                <a:solidFill>
                  <a:srgbClr val="FF0000"/>
                </a:solidFill>
                <a:latin typeface="Times New Roman" pitchFamily="18" charset="0"/>
                <a:cs typeface="Times New Roman" pitchFamily="18" charset="0"/>
              </a:rPr>
              <a:t>OUTPUT</a:t>
            </a:r>
            <a:endParaRPr lang="en-US" sz="4800" b="1" dirty="0"/>
          </a:p>
        </p:txBody>
      </p:sp>
    </p:spTree>
    <p:extLst>
      <p:ext uri="{BB962C8B-B14F-4D97-AF65-F5344CB8AC3E}">
        <p14:creationId xmlns:p14="http://schemas.microsoft.com/office/powerpoint/2010/main" val="36998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3434"/>
            <a:ext cx="12192000" cy="3631763"/>
          </a:xfrm>
          <a:prstGeom prst="rect">
            <a:avLst/>
          </a:prstGeom>
        </p:spPr>
        <p:txBody>
          <a:bodyPr wrap="square">
            <a:spAutoFit/>
          </a:bodyPr>
          <a:lstStyle/>
          <a:p>
            <a:pPr algn="ctr"/>
            <a:r>
              <a:rPr lang="en-US" sz="115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Reading CSV File Into A Dictionary </a:t>
            </a:r>
          </a:p>
        </p:txBody>
      </p:sp>
    </p:spTree>
    <p:extLst>
      <p:ext uri="{BB962C8B-B14F-4D97-AF65-F5344CB8AC3E}">
        <p14:creationId xmlns:p14="http://schemas.microsoft.com/office/powerpoint/2010/main" val="421862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just"/>
            <a:r>
              <a:rPr lang="en-US" sz="4000" b="1" dirty="0">
                <a:solidFill>
                  <a:srgbClr val="002060"/>
                </a:solidFill>
                <a:latin typeface="Times New Roman" pitchFamily="18" charset="0"/>
                <a:cs typeface="Times New Roman" pitchFamily="18" charset="0"/>
              </a:rPr>
              <a:t>To read a CSV file into a dictionary can be done by using </a:t>
            </a:r>
            <a:r>
              <a:rPr lang="en-US" sz="4000" b="1" dirty="0" err="1">
                <a:solidFill>
                  <a:srgbClr val="FF0000"/>
                </a:solidFill>
                <a:latin typeface="Times New Roman" pitchFamily="18" charset="0"/>
                <a:cs typeface="Times New Roman" pitchFamily="18" charset="0"/>
              </a:rPr>
              <a:t>DictReader</a:t>
            </a:r>
            <a:r>
              <a:rPr lang="en-US" sz="4000" b="1" dirty="0">
                <a:solidFill>
                  <a:srgbClr val="002060"/>
                </a:solidFill>
                <a:latin typeface="Times New Roman" pitchFamily="18" charset="0"/>
                <a:cs typeface="Times New Roman" pitchFamily="18" charset="0"/>
              </a:rPr>
              <a:t> class of </a:t>
            </a:r>
            <a:r>
              <a:rPr lang="en-US" sz="4000" b="1" dirty="0" err="1">
                <a:solidFill>
                  <a:srgbClr val="002060"/>
                </a:solidFill>
                <a:latin typeface="Times New Roman" pitchFamily="18" charset="0"/>
                <a:cs typeface="Times New Roman" pitchFamily="18" charset="0"/>
              </a:rPr>
              <a:t>csv</a:t>
            </a:r>
            <a:r>
              <a:rPr lang="en-US" sz="4000" b="1" dirty="0">
                <a:solidFill>
                  <a:srgbClr val="002060"/>
                </a:solidFill>
                <a:latin typeface="Times New Roman" pitchFamily="18" charset="0"/>
                <a:cs typeface="Times New Roman" pitchFamily="18" charset="0"/>
              </a:rPr>
              <a:t> module which works similar to the reader() class but creates an object which maps data to a dictionary. </a:t>
            </a:r>
          </a:p>
          <a:p>
            <a:pPr algn="just"/>
            <a:r>
              <a:rPr lang="en-US" sz="4000" b="1" dirty="0">
                <a:solidFill>
                  <a:srgbClr val="002060"/>
                </a:solidFill>
                <a:latin typeface="Times New Roman" pitchFamily="18" charset="0"/>
                <a:cs typeface="Times New Roman" pitchFamily="18" charset="0"/>
              </a:rPr>
              <a:t>The keys are given by the fieldnames as parameter. </a:t>
            </a:r>
            <a:r>
              <a:rPr lang="en-US" sz="4000" b="1" dirty="0" err="1">
                <a:solidFill>
                  <a:srgbClr val="FF0000"/>
                </a:solidFill>
                <a:latin typeface="Times New Roman" pitchFamily="18" charset="0"/>
                <a:cs typeface="Times New Roman" pitchFamily="18" charset="0"/>
              </a:rPr>
              <a:t>DictReader</a:t>
            </a:r>
            <a:r>
              <a:rPr lang="en-US" sz="4000" b="1" dirty="0">
                <a:solidFill>
                  <a:srgbClr val="FF0000"/>
                </a:solidFill>
                <a:latin typeface="Times New Roman" pitchFamily="18" charset="0"/>
                <a:cs typeface="Times New Roman" pitchFamily="18" charset="0"/>
              </a:rPr>
              <a:t> </a:t>
            </a:r>
            <a:r>
              <a:rPr lang="en-US" sz="4000" b="1" dirty="0">
                <a:solidFill>
                  <a:srgbClr val="002060"/>
                </a:solidFill>
                <a:latin typeface="Times New Roman" pitchFamily="18" charset="0"/>
                <a:cs typeface="Times New Roman" pitchFamily="18" charset="0"/>
              </a:rPr>
              <a:t>works by reading the first line of the CSV and using each comma separated value in this line as a dictionary key.</a:t>
            </a:r>
          </a:p>
          <a:p>
            <a:pPr algn="just"/>
            <a:r>
              <a:rPr lang="en-US" sz="4000" b="1" dirty="0">
                <a:solidFill>
                  <a:srgbClr val="002060"/>
                </a:solidFill>
                <a:latin typeface="Times New Roman" pitchFamily="18" charset="0"/>
                <a:cs typeface="Times New Roman" pitchFamily="18" charset="0"/>
              </a:rPr>
              <a:t>The columns in each subsequent row then behave like dictionary values and can be accessed with the appropriate key (i.e. fieldname).  </a:t>
            </a:r>
          </a:p>
        </p:txBody>
      </p:sp>
    </p:spTree>
    <p:extLst>
      <p:ext uri="{BB962C8B-B14F-4D97-AF65-F5344CB8AC3E}">
        <p14:creationId xmlns:p14="http://schemas.microsoft.com/office/powerpoint/2010/main" val="210851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1" t="28299" r="53050" b="30902"/>
          <a:stretch/>
        </p:blipFill>
        <p:spPr bwMode="auto">
          <a:xfrm>
            <a:off x="152400" y="1392241"/>
            <a:ext cx="11798300" cy="546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88900"/>
            <a:ext cx="117983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7200" b="1" dirty="0">
                <a:solidFill>
                  <a:srgbClr val="FF0000"/>
                </a:solidFill>
                <a:effectLst>
                  <a:outerShdw blurRad="38100" dist="38100" dir="2700000" algn="tl">
                    <a:srgbClr val="000000">
                      <a:alpha val="43137"/>
                    </a:srgbClr>
                  </a:outerShdw>
                </a:effectLst>
                <a:latin typeface="Bebas" pitchFamily="2" charset="0"/>
                <a:cs typeface="Angsana New" pitchFamily="18" charset="-34"/>
              </a:rPr>
              <a:t>		0				1				2</a:t>
            </a:r>
          </a:p>
        </p:txBody>
      </p:sp>
    </p:spTree>
    <p:extLst>
      <p:ext uri="{BB962C8B-B14F-4D97-AF65-F5344CB8AC3E}">
        <p14:creationId xmlns:p14="http://schemas.microsoft.com/office/powerpoint/2010/main" val="237337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097"/>
            <a:ext cx="12192000" cy="2554545"/>
          </a:xfrm>
          <a:prstGeom prst="rect">
            <a:avLst/>
          </a:prstGeom>
        </p:spPr>
        <p:txBody>
          <a:bodyPr wrap="square">
            <a:spAutoFit/>
          </a:bodyPr>
          <a:lstStyle/>
          <a:p>
            <a:r>
              <a:rPr lang="en-US" sz="3200" b="1" dirty="0">
                <a:solidFill>
                  <a:srgbClr val="002060"/>
                </a:solidFill>
                <a:latin typeface="Times New Roman" pitchFamily="18" charset="0"/>
                <a:cs typeface="Times New Roman" pitchFamily="18" charset="0"/>
              </a:rPr>
              <a:t>import </a:t>
            </a:r>
            <a:r>
              <a:rPr lang="en-US" sz="3200" b="1" dirty="0" err="1">
                <a:solidFill>
                  <a:srgbClr val="002060"/>
                </a:solidFill>
                <a:latin typeface="Times New Roman" pitchFamily="18" charset="0"/>
                <a:cs typeface="Times New Roman" pitchFamily="18" charset="0"/>
              </a:rPr>
              <a:t>csv</a:t>
            </a:r>
            <a:endParaRPr lang="en-US" sz="3200" b="1" dirty="0">
              <a:solidFill>
                <a:srgbClr val="002060"/>
              </a:solidFill>
              <a:latin typeface="Times New Roman" pitchFamily="18" charset="0"/>
              <a:cs typeface="Times New Roman" pitchFamily="18" charset="0"/>
            </a:endParaRPr>
          </a:p>
          <a:p>
            <a:r>
              <a:rPr lang="en-US" sz="3200" b="1" dirty="0">
                <a:solidFill>
                  <a:srgbClr val="002060"/>
                </a:solidFill>
                <a:latin typeface="Times New Roman" pitchFamily="18" charset="0"/>
                <a:cs typeface="Times New Roman" pitchFamily="18" charset="0"/>
              </a:rPr>
              <a:t>filename = 'c:\Python27\python\place.csv'</a:t>
            </a:r>
          </a:p>
          <a:p>
            <a:r>
              <a:rPr lang="en-US" sz="3200" b="1" dirty="0" err="1">
                <a:solidFill>
                  <a:srgbClr val="002060"/>
                </a:solidFill>
                <a:latin typeface="Times New Roman" pitchFamily="18" charset="0"/>
                <a:cs typeface="Times New Roman" pitchFamily="18" charset="0"/>
              </a:rPr>
              <a:t>input_file</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csv.</a:t>
            </a:r>
            <a:r>
              <a:rPr lang="en-US" sz="3200" b="1" dirty="0" err="1">
                <a:solidFill>
                  <a:srgbClr val="FF0000"/>
                </a:solidFill>
                <a:latin typeface="Times New Roman" pitchFamily="18" charset="0"/>
                <a:cs typeface="Times New Roman" pitchFamily="18" charset="0"/>
              </a:rPr>
              <a:t>DictReader</a:t>
            </a:r>
            <a:r>
              <a:rPr lang="en-US" sz="3200" b="1" dirty="0">
                <a:solidFill>
                  <a:srgbClr val="002060"/>
                </a:solidFill>
                <a:latin typeface="Times New Roman" pitchFamily="18" charset="0"/>
                <a:cs typeface="Times New Roman" pitchFamily="18" charset="0"/>
              </a:rPr>
              <a:t>(open(</a:t>
            </a:r>
            <a:r>
              <a:rPr lang="en-US" sz="3200" b="1" dirty="0" err="1">
                <a:solidFill>
                  <a:srgbClr val="002060"/>
                </a:solidFill>
                <a:latin typeface="Times New Roman" pitchFamily="18" charset="0"/>
                <a:cs typeface="Times New Roman" pitchFamily="18" charset="0"/>
              </a:rPr>
              <a:t>filename,'r</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for row in </a:t>
            </a:r>
            <a:r>
              <a:rPr lang="en-US" sz="3200" b="1" dirty="0" err="1">
                <a:solidFill>
                  <a:srgbClr val="002060"/>
                </a:solidFill>
                <a:latin typeface="Times New Roman" pitchFamily="18" charset="0"/>
                <a:cs typeface="Times New Roman" pitchFamily="18" charset="0"/>
              </a:rPr>
              <a:t>input_file</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    print(</a:t>
            </a:r>
            <a:r>
              <a:rPr lang="en-US" sz="3200" b="1" dirty="0" err="1">
                <a:solidFill>
                  <a:srgbClr val="002060"/>
                </a:solidFill>
                <a:latin typeface="Times New Roman" pitchFamily="18" charset="0"/>
                <a:cs typeface="Times New Roman" pitchFamily="18" charset="0"/>
              </a:rPr>
              <a:t>dict</a:t>
            </a:r>
            <a:r>
              <a:rPr lang="en-US" sz="3200" b="1" dirty="0">
                <a:solidFill>
                  <a:srgbClr val="002060"/>
                </a:solidFill>
                <a:latin typeface="Times New Roman" pitchFamily="18" charset="0"/>
                <a:cs typeface="Times New Roman" pitchFamily="18" charset="0"/>
              </a:rPr>
              <a:t>(row))</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6" t="32172" r="40574" b="44877"/>
          <a:stretch/>
        </p:blipFill>
        <p:spPr bwMode="auto">
          <a:xfrm>
            <a:off x="3286167" y="4212236"/>
            <a:ext cx="8905833" cy="264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6266" y="4705235"/>
            <a:ext cx="3009901" cy="830997"/>
          </a:xfrm>
          <a:prstGeom prst="rect">
            <a:avLst/>
          </a:prstGeom>
        </p:spPr>
        <p:txBody>
          <a:bodyPr wrap="square">
            <a:spAutoFit/>
          </a:bodyPr>
          <a:lstStyle/>
          <a:p>
            <a:r>
              <a:rPr lang="en-US" sz="4800" b="1" dirty="0">
                <a:solidFill>
                  <a:srgbClr val="FF0000"/>
                </a:solidFill>
                <a:latin typeface="Times New Roman" pitchFamily="18" charset="0"/>
                <a:cs typeface="Times New Roman" pitchFamily="18" charset="0"/>
              </a:rPr>
              <a:t>OUTPUT</a:t>
            </a:r>
            <a:endParaRPr lang="en-US" sz="4800" b="1" dirty="0"/>
          </a:p>
        </p:txBody>
      </p:sp>
    </p:spTree>
    <p:extLst>
      <p:ext uri="{BB962C8B-B14F-4D97-AF65-F5344CB8AC3E}">
        <p14:creationId xmlns:p14="http://schemas.microsoft.com/office/powerpoint/2010/main" val="210851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8335"/>
            <a:ext cx="12192000" cy="6001643"/>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Reading CSV File With User Defined Delimiter Into A Dictionary </a:t>
            </a:r>
          </a:p>
        </p:txBody>
      </p:sp>
    </p:spTree>
    <p:extLst>
      <p:ext uri="{BB962C8B-B14F-4D97-AF65-F5344CB8AC3E}">
        <p14:creationId xmlns:p14="http://schemas.microsoft.com/office/powerpoint/2010/main" val="210851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1" t="28299" r="53050" b="30902"/>
          <a:stretch/>
        </p:blipFill>
        <p:spPr bwMode="auto">
          <a:xfrm>
            <a:off x="152400" y="1392241"/>
            <a:ext cx="11798300" cy="546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88900"/>
            <a:ext cx="117983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7200" b="1" dirty="0">
                <a:solidFill>
                  <a:srgbClr val="FF0000"/>
                </a:solidFill>
                <a:effectLst>
                  <a:outerShdw blurRad="38100" dist="38100" dir="2700000" algn="tl">
                    <a:srgbClr val="000000">
                      <a:alpha val="43137"/>
                    </a:srgbClr>
                  </a:outerShdw>
                </a:effectLst>
                <a:latin typeface="Bebas" pitchFamily="2" charset="0"/>
                <a:cs typeface="Angsana New" pitchFamily="18" charset="-34"/>
              </a:rPr>
              <a:t>		0				1				2</a:t>
            </a:r>
          </a:p>
        </p:txBody>
      </p:sp>
    </p:spTree>
    <p:extLst>
      <p:ext uri="{BB962C8B-B14F-4D97-AF65-F5344CB8AC3E}">
        <p14:creationId xmlns:p14="http://schemas.microsoft.com/office/powerpoint/2010/main" val="104371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5736"/>
            <a:ext cx="12192000" cy="5632311"/>
          </a:xfrm>
          <a:prstGeom prst="rect">
            <a:avLst/>
          </a:prstGeom>
        </p:spPr>
        <p:txBody>
          <a:bodyPr wrap="square">
            <a:spAutoFit/>
          </a:bodyPr>
          <a:lstStyle/>
          <a:p>
            <a:pPr algn="just"/>
            <a:r>
              <a:rPr lang="en-US" sz="6000" b="1" dirty="0">
                <a:solidFill>
                  <a:srgbClr val="002060"/>
                </a:solidFill>
                <a:latin typeface="Times New Roman" pitchFamily="18" charset="0"/>
                <a:cs typeface="Times New Roman" pitchFamily="18" charset="0"/>
              </a:rPr>
              <a:t>A CSV file is a text file, so it can be created and edited using any text editor, But more frequently a CSV file is created by exporting a spreadsheet or database in the program that created it.</a:t>
            </a:r>
          </a:p>
        </p:txBody>
      </p:sp>
    </p:spTree>
    <p:extLst>
      <p:ext uri="{BB962C8B-B14F-4D97-AF65-F5344CB8AC3E}">
        <p14:creationId xmlns:p14="http://schemas.microsoft.com/office/powerpoint/2010/main" val="286412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639"/>
            <a:ext cx="12192000" cy="4031873"/>
          </a:xfrm>
          <a:prstGeom prst="rect">
            <a:avLst/>
          </a:prstGeom>
        </p:spPr>
        <p:txBody>
          <a:bodyPr wrap="square">
            <a:spAutoFit/>
          </a:bodyPr>
          <a:lstStyle/>
          <a:p>
            <a:r>
              <a:rPr lang="en-US" sz="3200" b="1" dirty="0">
                <a:solidFill>
                  <a:srgbClr val="002060"/>
                </a:solidFill>
                <a:latin typeface="Times New Roman" pitchFamily="18" charset="0"/>
                <a:cs typeface="Times New Roman" pitchFamily="18" charset="0"/>
              </a:rPr>
              <a:t>import </a:t>
            </a:r>
            <a:r>
              <a:rPr lang="en-US" sz="3200" b="1" dirty="0" err="1">
                <a:solidFill>
                  <a:srgbClr val="002060"/>
                </a:solidFill>
                <a:latin typeface="Times New Roman" pitchFamily="18" charset="0"/>
                <a:cs typeface="Times New Roman" pitchFamily="18" charset="0"/>
              </a:rPr>
              <a:t>csv</a:t>
            </a:r>
            <a:endParaRPr lang="en-US" sz="3200" b="1" dirty="0">
              <a:solidFill>
                <a:srgbClr val="002060"/>
              </a:solidFill>
              <a:latin typeface="Times New Roman" pitchFamily="18" charset="0"/>
              <a:cs typeface="Times New Roman" pitchFamily="18" charset="0"/>
            </a:endParaRPr>
          </a:p>
          <a:p>
            <a:r>
              <a:rPr lang="en-US" sz="3200" b="1" dirty="0" err="1">
                <a:solidFill>
                  <a:srgbClr val="002060"/>
                </a:solidFill>
                <a:latin typeface="Times New Roman" pitchFamily="18" charset="0"/>
                <a:cs typeface="Times New Roman" pitchFamily="18" charset="0"/>
              </a:rPr>
              <a:t>csv.register_dialect</a:t>
            </a:r>
            <a:r>
              <a:rPr lang="en-US" sz="3200" b="1" dirty="0">
                <a:solidFill>
                  <a:srgbClr val="002060"/>
                </a:solidFill>
                <a:latin typeface="Times New Roman" pitchFamily="18" charset="0"/>
                <a:cs typeface="Times New Roman" pitchFamily="18" charset="0"/>
              </a:rPr>
              <a:t>('</a:t>
            </a:r>
            <a:r>
              <a:rPr lang="en-US" sz="3200" b="1" dirty="0" err="1">
                <a:solidFill>
                  <a:srgbClr val="002060"/>
                </a:solidFill>
                <a:latin typeface="Times New Roman" pitchFamily="18" charset="0"/>
                <a:cs typeface="Times New Roman" pitchFamily="18" charset="0"/>
              </a:rPr>
              <a:t>myDialect</a:t>
            </a:r>
            <a:r>
              <a:rPr lang="en-US" sz="3200" b="1" dirty="0">
                <a:solidFill>
                  <a:srgbClr val="002060"/>
                </a:solidFill>
                <a:latin typeface="Times New Roman" pitchFamily="18" charset="0"/>
                <a:cs typeface="Times New Roman" pitchFamily="18" charset="0"/>
              </a:rPr>
              <a:t>',delimiter = '</a:t>
            </a:r>
            <a:r>
              <a:rPr lang="en-US" sz="3200" b="1" dirty="0">
                <a:solidFill>
                  <a:srgbClr val="FF000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a:t>
            </a:r>
            <a:r>
              <a:rPr lang="en-US" sz="3200" b="1" dirty="0" err="1">
                <a:solidFill>
                  <a:srgbClr val="002060"/>
                </a:solidFill>
                <a:latin typeface="Times New Roman" pitchFamily="18" charset="0"/>
                <a:cs typeface="Times New Roman" pitchFamily="18" charset="0"/>
              </a:rPr>
              <a:t>skipinitialspace</a:t>
            </a:r>
            <a:r>
              <a:rPr lang="en-US" sz="3200" b="1" dirty="0">
                <a:solidFill>
                  <a:srgbClr val="002060"/>
                </a:solidFill>
                <a:latin typeface="Times New Roman" pitchFamily="18" charset="0"/>
                <a:cs typeface="Times New Roman" pitchFamily="18" charset="0"/>
              </a:rPr>
              <a:t>=True)</a:t>
            </a:r>
          </a:p>
          <a:p>
            <a:r>
              <a:rPr lang="en-US" sz="3200" b="1" dirty="0">
                <a:solidFill>
                  <a:srgbClr val="002060"/>
                </a:solidFill>
                <a:latin typeface="Times New Roman" pitchFamily="18" charset="0"/>
                <a:cs typeface="Times New Roman" pitchFamily="18" charset="0"/>
              </a:rPr>
              <a:t>filename = 'c:\Python27\python\place.csv'</a:t>
            </a:r>
          </a:p>
          <a:p>
            <a:r>
              <a:rPr lang="en-US" sz="3200" b="1" dirty="0">
                <a:solidFill>
                  <a:srgbClr val="002060"/>
                </a:solidFill>
                <a:latin typeface="Times New Roman" pitchFamily="18" charset="0"/>
                <a:cs typeface="Times New Roman" pitchFamily="18" charset="0"/>
              </a:rPr>
              <a:t>with open(filename, 'r') as </a:t>
            </a:r>
            <a:r>
              <a:rPr lang="en-US" sz="3200" b="1" dirty="0" err="1">
                <a:solidFill>
                  <a:srgbClr val="002060"/>
                </a:solidFill>
                <a:latin typeface="Times New Roman" pitchFamily="18" charset="0"/>
                <a:cs typeface="Times New Roman" pitchFamily="18" charset="0"/>
              </a:rPr>
              <a:t>csvfile</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    reader = </a:t>
            </a:r>
            <a:r>
              <a:rPr lang="en-US" sz="3200" b="1" dirty="0" err="1">
                <a:solidFill>
                  <a:srgbClr val="002060"/>
                </a:solidFill>
                <a:latin typeface="Times New Roman" pitchFamily="18" charset="0"/>
                <a:cs typeface="Times New Roman" pitchFamily="18" charset="0"/>
              </a:rPr>
              <a:t>csv.DictReader</a:t>
            </a:r>
            <a:r>
              <a:rPr lang="en-US" sz="3200" b="1" dirty="0">
                <a:solidFill>
                  <a:srgbClr val="002060"/>
                </a:solidFill>
                <a:latin typeface="Times New Roman" pitchFamily="18" charset="0"/>
                <a:cs typeface="Times New Roman" pitchFamily="18" charset="0"/>
              </a:rPr>
              <a:t>(</a:t>
            </a:r>
            <a:r>
              <a:rPr lang="en-US" sz="3200" b="1" dirty="0" err="1">
                <a:solidFill>
                  <a:srgbClr val="002060"/>
                </a:solidFill>
                <a:latin typeface="Times New Roman" pitchFamily="18" charset="0"/>
                <a:cs typeface="Times New Roman" pitchFamily="18" charset="0"/>
              </a:rPr>
              <a:t>csvfile</a:t>
            </a:r>
            <a:r>
              <a:rPr lang="en-US" sz="3200" b="1" dirty="0">
                <a:solidFill>
                  <a:srgbClr val="002060"/>
                </a:solidFill>
                <a:latin typeface="Times New Roman" pitchFamily="18" charset="0"/>
                <a:cs typeface="Times New Roman" pitchFamily="18" charset="0"/>
              </a:rPr>
              <a:t>, dialect='</a:t>
            </a:r>
            <a:r>
              <a:rPr lang="en-US" sz="3200" b="1" dirty="0" err="1">
                <a:solidFill>
                  <a:srgbClr val="002060"/>
                </a:solidFill>
                <a:latin typeface="Times New Roman" pitchFamily="18" charset="0"/>
                <a:cs typeface="Times New Roman" pitchFamily="18" charset="0"/>
              </a:rPr>
              <a:t>myDialect</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    for row in reader:</a:t>
            </a:r>
          </a:p>
          <a:p>
            <a:r>
              <a:rPr lang="en-US" sz="3200" b="1" dirty="0">
                <a:solidFill>
                  <a:srgbClr val="002060"/>
                </a:solidFill>
                <a:latin typeface="Times New Roman" pitchFamily="18" charset="0"/>
                <a:cs typeface="Times New Roman" pitchFamily="18" charset="0"/>
              </a:rPr>
              <a:t>        print(</a:t>
            </a:r>
            <a:r>
              <a:rPr lang="en-US" sz="3200" b="1" dirty="0" err="1">
                <a:solidFill>
                  <a:srgbClr val="002060"/>
                </a:solidFill>
                <a:latin typeface="Times New Roman" pitchFamily="18" charset="0"/>
                <a:cs typeface="Times New Roman" pitchFamily="18" charset="0"/>
              </a:rPr>
              <a:t>dict</a:t>
            </a:r>
            <a:r>
              <a:rPr lang="en-US" sz="3200" b="1" dirty="0">
                <a:solidFill>
                  <a:srgbClr val="002060"/>
                </a:solidFill>
                <a:latin typeface="Times New Roman" pitchFamily="18" charset="0"/>
                <a:cs typeface="Times New Roman" pitchFamily="18" charset="0"/>
              </a:rPr>
              <a:t>(row))</a:t>
            </a:r>
          </a:p>
          <a:p>
            <a:r>
              <a:rPr lang="en-US" sz="3200" b="1" dirty="0" err="1">
                <a:solidFill>
                  <a:srgbClr val="002060"/>
                </a:solidFill>
                <a:latin typeface="Times New Roman" pitchFamily="18" charset="0"/>
                <a:cs typeface="Times New Roman" pitchFamily="18" charset="0"/>
              </a:rPr>
              <a:t>csvfile.close</a:t>
            </a:r>
            <a:r>
              <a:rPr lang="en-US" sz="3200" b="1" dirty="0">
                <a:solidFill>
                  <a:srgbClr val="002060"/>
                </a:solidFill>
                <a:latin typeface="Times New Roman" pitchFamily="18" charset="0"/>
                <a:cs typeface="Times New Roman" pitchFamily="18" charset="0"/>
              </a:rPr>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9" t="66493" r="60371" b="11458"/>
          <a:stretch/>
        </p:blipFill>
        <p:spPr bwMode="auto">
          <a:xfrm>
            <a:off x="3899700" y="4178300"/>
            <a:ext cx="829230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89798" y="5136066"/>
            <a:ext cx="3009901" cy="830997"/>
          </a:xfrm>
          <a:prstGeom prst="rect">
            <a:avLst/>
          </a:prstGeom>
        </p:spPr>
        <p:txBody>
          <a:bodyPr wrap="square">
            <a:spAutoFit/>
          </a:bodyPr>
          <a:lstStyle/>
          <a:p>
            <a:r>
              <a:rPr lang="en-US" sz="4800" b="1" dirty="0">
                <a:solidFill>
                  <a:srgbClr val="FF0000"/>
                </a:solidFill>
                <a:latin typeface="Times New Roman" pitchFamily="18" charset="0"/>
                <a:cs typeface="Times New Roman" pitchFamily="18" charset="0"/>
              </a:rPr>
              <a:t>OUTPUT</a:t>
            </a:r>
            <a:endParaRPr lang="en-US" sz="4800" b="1" dirty="0"/>
          </a:p>
        </p:txBody>
      </p:sp>
    </p:spTree>
    <p:extLst>
      <p:ext uri="{BB962C8B-B14F-4D97-AF65-F5344CB8AC3E}">
        <p14:creationId xmlns:p14="http://schemas.microsoft.com/office/powerpoint/2010/main" val="210851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0435"/>
            <a:ext cx="12192000" cy="4801314"/>
          </a:xfrm>
          <a:prstGeom prst="rect">
            <a:avLst/>
          </a:prstGeom>
        </p:spPr>
        <p:txBody>
          <a:bodyPr wrap="square">
            <a:spAutoFit/>
          </a:bodyPr>
          <a:lstStyle/>
          <a:p>
            <a:endParaRPr lang="en-US" dirty="0"/>
          </a:p>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Writing Data Into Different Types in </a:t>
            </a:r>
            <a:r>
              <a:rPr lang="en-US" sz="96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Csv</a:t>
            </a: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 Files</a:t>
            </a:r>
          </a:p>
        </p:txBody>
      </p:sp>
    </p:spTree>
    <p:extLst>
      <p:ext uri="{BB962C8B-B14F-4D97-AF65-F5344CB8AC3E}">
        <p14:creationId xmlns:p14="http://schemas.microsoft.com/office/powerpoint/2010/main" val="210851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71" t="14584" r="18594" b="7812"/>
          <a:stretch/>
        </p:blipFill>
        <p:spPr bwMode="auto">
          <a:xfrm>
            <a:off x="215900" y="203200"/>
            <a:ext cx="11823700" cy="652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02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38049"/>
            <a:ext cx="12192000" cy="3046988"/>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Creating A New Normal CSV File </a:t>
            </a:r>
          </a:p>
        </p:txBody>
      </p:sp>
    </p:spTree>
    <p:extLst>
      <p:ext uri="{BB962C8B-B14F-4D97-AF65-F5344CB8AC3E}">
        <p14:creationId xmlns:p14="http://schemas.microsoft.com/office/powerpoint/2010/main" val="360202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just"/>
            <a:r>
              <a:rPr lang="en-US" sz="4800" b="1" dirty="0">
                <a:solidFill>
                  <a:srgbClr val="002060"/>
                </a:solidFill>
                <a:latin typeface="Times New Roman" pitchFamily="18" charset="0"/>
                <a:cs typeface="Times New Roman" pitchFamily="18" charset="0"/>
              </a:rPr>
              <a:t>The </a:t>
            </a:r>
            <a:r>
              <a:rPr lang="en-US" sz="4800" b="1" dirty="0" err="1">
                <a:solidFill>
                  <a:srgbClr val="FF0000"/>
                </a:solidFill>
                <a:latin typeface="Times New Roman" pitchFamily="18" charset="0"/>
                <a:cs typeface="Times New Roman" pitchFamily="18" charset="0"/>
              </a:rPr>
              <a:t>csv.writer</a:t>
            </a:r>
            <a:r>
              <a:rPr lang="en-US" sz="4800" b="1" dirty="0">
                <a:solidFill>
                  <a:srgbClr val="FF0000"/>
                </a:solidFill>
                <a:latin typeface="Times New Roman" pitchFamily="18" charset="0"/>
                <a:cs typeface="Times New Roman" pitchFamily="18" charset="0"/>
              </a:rPr>
              <a:t>() </a:t>
            </a:r>
            <a:r>
              <a:rPr lang="en-US" sz="4800" b="1" dirty="0">
                <a:solidFill>
                  <a:srgbClr val="002060"/>
                </a:solidFill>
                <a:latin typeface="Times New Roman" pitchFamily="18" charset="0"/>
                <a:cs typeface="Times New Roman" pitchFamily="18" charset="0"/>
              </a:rPr>
              <a:t>method returns a writer object which converts the user’s data into delimited strings on the given file-like object. The </a:t>
            </a:r>
            <a:r>
              <a:rPr lang="en-US" sz="4800" b="1" dirty="0" err="1">
                <a:solidFill>
                  <a:srgbClr val="FF0000"/>
                </a:solidFill>
                <a:latin typeface="Times New Roman" pitchFamily="18" charset="0"/>
                <a:cs typeface="Times New Roman" pitchFamily="18" charset="0"/>
              </a:rPr>
              <a:t>writerow</a:t>
            </a:r>
            <a:r>
              <a:rPr lang="en-US" sz="4800" b="1" dirty="0">
                <a:solidFill>
                  <a:srgbClr val="FF0000"/>
                </a:solidFill>
                <a:latin typeface="Times New Roman" pitchFamily="18" charset="0"/>
                <a:cs typeface="Times New Roman" pitchFamily="18" charset="0"/>
              </a:rPr>
              <a:t>() </a:t>
            </a:r>
            <a:r>
              <a:rPr lang="en-US" sz="4800" b="1" dirty="0">
                <a:solidFill>
                  <a:srgbClr val="002060"/>
                </a:solidFill>
                <a:latin typeface="Times New Roman" pitchFamily="18" charset="0"/>
                <a:cs typeface="Times New Roman" pitchFamily="18" charset="0"/>
              </a:rPr>
              <a:t>method writes a row of data into the specified file.</a:t>
            </a:r>
          </a:p>
        </p:txBody>
      </p:sp>
    </p:spTree>
    <p:extLst>
      <p:ext uri="{BB962C8B-B14F-4D97-AF65-F5344CB8AC3E}">
        <p14:creationId xmlns:p14="http://schemas.microsoft.com/office/powerpoint/2010/main" val="360202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34"/>
            <a:ext cx="12192000" cy="1015663"/>
          </a:xfrm>
          <a:prstGeom prst="rect">
            <a:avLst/>
          </a:prstGeom>
        </p:spPr>
        <p:txBody>
          <a:bodyPr wrap="square">
            <a:spAutoFit/>
          </a:bodyPr>
          <a:lstStyle/>
          <a:p>
            <a:pPr algn="ctr"/>
            <a:r>
              <a:rPr lang="en-US" sz="6000" b="1" dirty="0">
                <a:solidFill>
                  <a:srgbClr val="C00000"/>
                </a:solidFill>
                <a:latin typeface="Times New Roman" pitchFamily="18" charset="0"/>
                <a:cs typeface="Times New Roman" pitchFamily="18" charset="0"/>
              </a:rPr>
              <a:t>The syntax for </a:t>
            </a:r>
            <a:r>
              <a:rPr lang="en-US" sz="6000" b="1" dirty="0" err="1">
                <a:solidFill>
                  <a:srgbClr val="C00000"/>
                </a:solidFill>
                <a:latin typeface="Times New Roman" pitchFamily="18" charset="0"/>
                <a:cs typeface="Times New Roman" pitchFamily="18" charset="0"/>
              </a:rPr>
              <a:t>csv.reader</a:t>
            </a:r>
            <a:r>
              <a:rPr lang="en-US" sz="6000" b="1" dirty="0">
                <a:solidFill>
                  <a:srgbClr val="C00000"/>
                </a:solidFill>
                <a:latin typeface="Times New Roman" pitchFamily="18" charset="0"/>
                <a:cs typeface="Times New Roman" pitchFamily="18" charset="0"/>
              </a:rPr>
              <a:t>() is </a:t>
            </a:r>
          </a:p>
        </p:txBody>
      </p:sp>
      <p:sp>
        <p:nvSpPr>
          <p:cNvPr id="3" name="Rectangle 2"/>
          <p:cNvSpPr/>
          <p:nvPr/>
        </p:nvSpPr>
        <p:spPr>
          <a:xfrm>
            <a:off x="38100" y="1084997"/>
            <a:ext cx="12192000" cy="2308324"/>
          </a:xfrm>
          <a:prstGeom prst="rect">
            <a:avLst/>
          </a:prstGeom>
        </p:spPr>
        <p:txBody>
          <a:bodyPr wrap="square">
            <a:spAutoFit/>
          </a:bodyPr>
          <a:lstStyle/>
          <a:p>
            <a:pPr algn="ctr"/>
            <a:r>
              <a:rPr lang="en-US" sz="72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csv.reader</a:t>
            </a:r>
            <a:r>
              <a:rPr lang="en-US" sz="7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a:t>
            </a:r>
            <a:r>
              <a:rPr lang="en-US" sz="72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fileobject</a:t>
            </a:r>
            <a:r>
              <a:rPr lang="en-US" sz="7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a:t>
            </a:r>
          </a:p>
          <a:p>
            <a:pPr algn="ctr"/>
            <a:r>
              <a:rPr lang="en-US" sz="72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delimiter,fmtparams</a:t>
            </a:r>
            <a:r>
              <a:rPr lang="en-US" sz="7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a:t>
            </a:r>
          </a:p>
        </p:txBody>
      </p:sp>
      <p:sp>
        <p:nvSpPr>
          <p:cNvPr id="4" name="Rectangle 3"/>
          <p:cNvSpPr/>
          <p:nvPr/>
        </p:nvSpPr>
        <p:spPr>
          <a:xfrm>
            <a:off x="0" y="3368963"/>
            <a:ext cx="12192000" cy="3477875"/>
          </a:xfrm>
          <a:prstGeom prst="rect">
            <a:avLst/>
          </a:prstGeom>
        </p:spPr>
        <p:txBody>
          <a:bodyPr wrap="square">
            <a:spAutoFit/>
          </a:bodyPr>
          <a:lstStyle/>
          <a:p>
            <a:pPr algn="just"/>
            <a:r>
              <a:rPr lang="en-US" sz="6000" b="1" dirty="0">
                <a:solidFill>
                  <a:srgbClr val="C00000"/>
                </a:solidFill>
                <a:latin typeface="Times New Roman" pitchFamily="18" charset="0"/>
                <a:cs typeface="Times New Roman" pitchFamily="18" charset="0"/>
              </a:rPr>
              <a:t>where </a:t>
            </a:r>
          </a:p>
          <a:p>
            <a:pPr algn="just"/>
            <a:r>
              <a:rPr lang="en-US" sz="3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file</a:t>
            </a:r>
            <a:r>
              <a:rPr lang="en-US" sz="3200" b="1" dirty="0">
                <a:solidFill>
                  <a:srgbClr val="002060"/>
                </a:solidFill>
                <a:latin typeface="Times New Roman" pitchFamily="18" charset="0"/>
                <a:cs typeface="Times New Roman" pitchFamily="18" charset="0"/>
              </a:rPr>
              <a:t> </a:t>
            </a:r>
            <a:r>
              <a:rPr lang="en-US" sz="3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object</a:t>
            </a:r>
            <a:r>
              <a:rPr lang="en-US" sz="3200" b="1" dirty="0">
                <a:solidFill>
                  <a:srgbClr val="002060"/>
                </a:solidFill>
                <a:latin typeface="Times New Roman" pitchFamily="18" charset="0"/>
                <a:cs typeface="Times New Roman" pitchFamily="18" charset="0"/>
              </a:rPr>
              <a:t> :- passes the path and the mode of the file</a:t>
            </a:r>
          </a:p>
          <a:p>
            <a:pPr algn="just"/>
            <a:r>
              <a:rPr lang="en-US" sz="3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delimiter</a:t>
            </a:r>
            <a:r>
              <a:rPr lang="en-US" sz="3200" b="1" dirty="0">
                <a:solidFill>
                  <a:srgbClr val="002060"/>
                </a:solidFill>
                <a:latin typeface="Times New Roman" pitchFamily="18" charset="0"/>
                <a:cs typeface="Times New Roman" pitchFamily="18" charset="0"/>
              </a:rPr>
              <a:t> :- an optional parameter containing the standard dilects like , | </a:t>
            </a:r>
            <a:r>
              <a:rPr lang="en-US" sz="3200" b="1" dirty="0" err="1">
                <a:solidFill>
                  <a:srgbClr val="002060"/>
                </a:solidFill>
                <a:latin typeface="Times New Roman" pitchFamily="18" charset="0"/>
                <a:cs typeface="Times New Roman" pitchFamily="18" charset="0"/>
              </a:rPr>
              <a:t>etc</a:t>
            </a:r>
            <a:r>
              <a:rPr lang="en-US" sz="3200" b="1" dirty="0">
                <a:solidFill>
                  <a:srgbClr val="002060"/>
                </a:solidFill>
                <a:latin typeface="Times New Roman" pitchFamily="18" charset="0"/>
                <a:cs typeface="Times New Roman" pitchFamily="18" charset="0"/>
              </a:rPr>
              <a:t> can be omitted</a:t>
            </a:r>
          </a:p>
          <a:p>
            <a:pPr algn="just"/>
            <a:r>
              <a:rPr lang="en-US" sz="32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fmtparams</a:t>
            </a:r>
            <a:r>
              <a:rPr lang="en-US" sz="3200" b="1" dirty="0">
                <a:solidFill>
                  <a:srgbClr val="002060"/>
                </a:solidFill>
                <a:latin typeface="Times New Roman" pitchFamily="18" charset="0"/>
                <a:cs typeface="Times New Roman" pitchFamily="18" charset="0"/>
              </a:rPr>
              <a:t>: optional parameter which help to override the default values of the dialects like </a:t>
            </a:r>
            <a:r>
              <a:rPr lang="en-US" sz="3200" b="1" dirty="0" err="1">
                <a:solidFill>
                  <a:srgbClr val="002060"/>
                </a:solidFill>
                <a:latin typeface="Times New Roman" pitchFamily="18" charset="0"/>
                <a:cs typeface="Times New Roman" pitchFamily="18" charset="0"/>
              </a:rPr>
              <a:t>skipinitialspace,quoting</a:t>
            </a:r>
            <a:r>
              <a:rPr lang="en-US" sz="3200" b="1" dirty="0">
                <a:solidFill>
                  <a:srgbClr val="002060"/>
                </a:solidFill>
                <a:latin typeface="Times New Roman" pitchFamily="18" charset="0"/>
                <a:cs typeface="Times New Roman" pitchFamily="18" charset="0"/>
              </a:rPr>
              <a:t> etc. Can be omitted</a:t>
            </a:r>
          </a:p>
        </p:txBody>
      </p:sp>
    </p:spTree>
    <p:extLst>
      <p:ext uri="{BB962C8B-B14F-4D97-AF65-F5344CB8AC3E}">
        <p14:creationId xmlns:p14="http://schemas.microsoft.com/office/powerpoint/2010/main" val="9305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34"/>
            <a:ext cx="12192000" cy="1015663"/>
          </a:xfrm>
          <a:prstGeom prst="rect">
            <a:avLst/>
          </a:prstGeom>
        </p:spPr>
        <p:txBody>
          <a:bodyPr wrap="square">
            <a:spAutoFit/>
          </a:bodyPr>
          <a:lstStyle/>
          <a:p>
            <a:pPr algn="ctr"/>
            <a:r>
              <a:rPr lang="en-US" sz="6000" b="1" dirty="0">
                <a:solidFill>
                  <a:srgbClr val="C00000"/>
                </a:solidFill>
                <a:latin typeface="Times New Roman" pitchFamily="18" charset="0"/>
                <a:cs typeface="Times New Roman" pitchFamily="18" charset="0"/>
              </a:rPr>
              <a:t>The syntax for </a:t>
            </a:r>
            <a:r>
              <a:rPr lang="en-US" sz="6000" b="1" dirty="0" err="1">
                <a:solidFill>
                  <a:srgbClr val="C00000"/>
                </a:solidFill>
                <a:latin typeface="Times New Roman" pitchFamily="18" charset="0"/>
                <a:cs typeface="Times New Roman" pitchFamily="18" charset="0"/>
              </a:rPr>
              <a:t>csv.writer</a:t>
            </a:r>
            <a:r>
              <a:rPr lang="en-US" sz="6000" b="1" dirty="0">
                <a:solidFill>
                  <a:srgbClr val="C00000"/>
                </a:solidFill>
                <a:latin typeface="Times New Roman" pitchFamily="18" charset="0"/>
                <a:cs typeface="Times New Roman" pitchFamily="18" charset="0"/>
              </a:rPr>
              <a:t>() is </a:t>
            </a:r>
          </a:p>
        </p:txBody>
      </p:sp>
      <p:sp>
        <p:nvSpPr>
          <p:cNvPr id="3" name="Rectangle 2"/>
          <p:cNvSpPr/>
          <p:nvPr/>
        </p:nvSpPr>
        <p:spPr>
          <a:xfrm>
            <a:off x="38100" y="1084997"/>
            <a:ext cx="12192000" cy="2308324"/>
          </a:xfrm>
          <a:prstGeom prst="rect">
            <a:avLst/>
          </a:prstGeom>
        </p:spPr>
        <p:txBody>
          <a:bodyPr wrap="square">
            <a:spAutoFit/>
          </a:bodyPr>
          <a:lstStyle/>
          <a:p>
            <a:pPr algn="ctr"/>
            <a:r>
              <a:rPr lang="en-US" sz="72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csv.writer</a:t>
            </a:r>
            <a:r>
              <a:rPr lang="en-US" sz="7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a:t>
            </a:r>
            <a:r>
              <a:rPr lang="en-US" sz="72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fileobject</a:t>
            </a:r>
            <a:r>
              <a:rPr lang="en-US" sz="7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a:t>
            </a:r>
          </a:p>
          <a:p>
            <a:pPr algn="ctr"/>
            <a:r>
              <a:rPr lang="en-US" sz="72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delimiter,fmtparams</a:t>
            </a:r>
            <a:r>
              <a:rPr lang="en-US" sz="7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a:t>
            </a:r>
          </a:p>
        </p:txBody>
      </p:sp>
      <p:sp>
        <p:nvSpPr>
          <p:cNvPr id="4" name="Rectangle 3"/>
          <p:cNvSpPr/>
          <p:nvPr/>
        </p:nvSpPr>
        <p:spPr>
          <a:xfrm>
            <a:off x="0" y="3368963"/>
            <a:ext cx="12192000" cy="3477875"/>
          </a:xfrm>
          <a:prstGeom prst="rect">
            <a:avLst/>
          </a:prstGeom>
        </p:spPr>
        <p:txBody>
          <a:bodyPr wrap="square">
            <a:spAutoFit/>
          </a:bodyPr>
          <a:lstStyle/>
          <a:p>
            <a:pPr algn="just"/>
            <a:r>
              <a:rPr lang="en-US" sz="6000" b="1" dirty="0">
                <a:solidFill>
                  <a:srgbClr val="C00000"/>
                </a:solidFill>
                <a:latin typeface="Times New Roman" pitchFamily="18" charset="0"/>
                <a:cs typeface="Times New Roman" pitchFamily="18" charset="0"/>
              </a:rPr>
              <a:t>where </a:t>
            </a:r>
          </a:p>
          <a:p>
            <a:pPr algn="just"/>
            <a:r>
              <a:rPr lang="en-US" sz="3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file</a:t>
            </a:r>
            <a:r>
              <a:rPr lang="en-US" sz="3200" b="1" dirty="0">
                <a:solidFill>
                  <a:srgbClr val="002060"/>
                </a:solidFill>
                <a:latin typeface="Times New Roman" pitchFamily="18" charset="0"/>
                <a:cs typeface="Times New Roman" pitchFamily="18" charset="0"/>
              </a:rPr>
              <a:t> </a:t>
            </a:r>
            <a:r>
              <a:rPr lang="en-US" sz="3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object</a:t>
            </a:r>
            <a:r>
              <a:rPr lang="en-US" sz="3200" b="1" dirty="0">
                <a:solidFill>
                  <a:srgbClr val="002060"/>
                </a:solidFill>
                <a:latin typeface="Times New Roman" pitchFamily="18" charset="0"/>
                <a:cs typeface="Times New Roman" pitchFamily="18" charset="0"/>
              </a:rPr>
              <a:t> :- passes the path and the mode of the file</a:t>
            </a:r>
          </a:p>
          <a:p>
            <a:pPr algn="just"/>
            <a:r>
              <a:rPr lang="en-US" sz="32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delimiter</a:t>
            </a:r>
            <a:r>
              <a:rPr lang="en-US" sz="3200" b="1" dirty="0">
                <a:solidFill>
                  <a:srgbClr val="002060"/>
                </a:solidFill>
                <a:latin typeface="Times New Roman" pitchFamily="18" charset="0"/>
                <a:cs typeface="Times New Roman" pitchFamily="18" charset="0"/>
              </a:rPr>
              <a:t> :- an optional parameter containing the standard dilects like , | </a:t>
            </a:r>
            <a:r>
              <a:rPr lang="en-US" sz="3200" b="1" dirty="0" err="1">
                <a:solidFill>
                  <a:srgbClr val="002060"/>
                </a:solidFill>
                <a:latin typeface="Times New Roman" pitchFamily="18" charset="0"/>
                <a:cs typeface="Times New Roman" pitchFamily="18" charset="0"/>
              </a:rPr>
              <a:t>etc</a:t>
            </a:r>
            <a:r>
              <a:rPr lang="en-US" sz="3200" b="1" dirty="0">
                <a:solidFill>
                  <a:srgbClr val="002060"/>
                </a:solidFill>
                <a:latin typeface="Times New Roman" pitchFamily="18" charset="0"/>
                <a:cs typeface="Times New Roman" pitchFamily="18" charset="0"/>
              </a:rPr>
              <a:t> can be omitted</a:t>
            </a:r>
          </a:p>
          <a:p>
            <a:pPr algn="just"/>
            <a:r>
              <a:rPr lang="en-US" sz="3200" b="1" dirty="0" err="1">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fmtparams</a:t>
            </a:r>
            <a:r>
              <a:rPr lang="en-US" sz="3200" b="1" dirty="0">
                <a:solidFill>
                  <a:srgbClr val="002060"/>
                </a:solidFill>
                <a:latin typeface="Times New Roman" pitchFamily="18" charset="0"/>
                <a:cs typeface="Times New Roman" pitchFamily="18" charset="0"/>
              </a:rPr>
              <a:t>: optional parameter which help to override the default values of the dialects like </a:t>
            </a:r>
            <a:r>
              <a:rPr lang="en-US" sz="3200" b="1" dirty="0" err="1">
                <a:solidFill>
                  <a:srgbClr val="002060"/>
                </a:solidFill>
                <a:latin typeface="Times New Roman" pitchFamily="18" charset="0"/>
                <a:cs typeface="Times New Roman" pitchFamily="18" charset="0"/>
              </a:rPr>
              <a:t>skipinitialspace,quoting</a:t>
            </a:r>
            <a:r>
              <a:rPr lang="en-US" sz="3200" b="1" dirty="0">
                <a:solidFill>
                  <a:srgbClr val="002060"/>
                </a:solidFill>
                <a:latin typeface="Times New Roman" pitchFamily="18" charset="0"/>
                <a:cs typeface="Times New Roman" pitchFamily="18" charset="0"/>
              </a:rPr>
              <a:t> etc. Can be omitted</a:t>
            </a:r>
          </a:p>
        </p:txBody>
      </p:sp>
    </p:spTree>
    <p:extLst>
      <p:ext uri="{BB962C8B-B14F-4D97-AF65-F5344CB8AC3E}">
        <p14:creationId xmlns:p14="http://schemas.microsoft.com/office/powerpoint/2010/main" val="360202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41"/>
            <a:ext cx="12192000" cy="3539430"/>
          </a:xfrm>
          <a:prstGeom prst="rect">
            <a:avLst/>
          </a:prstGeom>
        </p:spPr>
        <p:txBody>
          <a:bodyPr wrap="square">
            <a:spAutoFit/>
          </a:bodyPr>
          <a:lstStyle/>
          <a:p>
            <a:r>
              <a:rPr lang="en-US" sz="3200" b="1" dirty="0">
                <a:solidFill>
                  <a:srgbClr val="002060"/>
                </a:solidFill>
                <a:latin typeface="Times New Roman" pitchFamily="18" charset="0"/>
                <a:cs typeface="Times New Roman" pitchFamily="18" charset="0"/>
              </a:rPr>
              <a:t>import </a:t>
            </a:r>
            <a:r>
              <a:rPr lang="en-US" sz="3200" b="1" dirty="0" err="1">
                <a:solidFill>
                  <a:srgbClr val="002060"/>
                </a:solidFill>
                <a:latin typeface="Times New Roman" pitchFamily="18" charset="0"/>
                <a:cs typeface="Times New Roman" pitchFamily="18" charset="0"/>
              </a:rPr>
              <a:t>csv</a:t>
            </a:r>
            <a:endParaRPr lang="en-US" sz="3200" b="1" dirty="0">
              <a:solidFill>
                <a:srgbClr val="002060"/>
              </a:solidFill>
              <a:latin typeface="Times New Roman" pitchFamily="18" charset="0"/>
              <a:cs typeface="Times New Roman" pitchFamily="18" charset="0"/>
            </a:endParaRPr>
          </a:p>
          <a:p>
            <a:r>
              <a:rPr lang="en-US" sz="3200" b="1" dirty="0" err="1">
                <a:solidFill>
                  <a:srgbClr val="002060"/>
                </a:solidFill>
                <a:latin typeface="Times New Roman" pitchFamily="18" charset="0"/>
                <a:cs typeface="Times New Roman" pitchFamily="18" charset="0"/>
              </a:rPr>
              <a:t>csvData</a:t>
            </a:r>
            <a:r>
              <a:rPr lang="en-US" sz="3200" b="1" dirty="0">
                <a:solidFill>
                  <a:srgbClr val="002060"/>
                </a:solidFill>
                <a:latin typeface="Times New Roman" pitchFamily="18" charset="0"/>
                <a:cs typeface="Times New Roman" pitchFamily="18" charset="0"/>
              </a:rPr>
              <a:t> = [['Student', '</a:t>
            </a:r>
            <a:r>
              <a:rPr lang="en-US" sz="3200" b="1" dirty="0" err="1">
                <a:solidFill>
                  <a:srgbClr val="002060"/>
                </a:solidFill>
                <a:latin typeface="Times New Roman" pitchFamily="18" charset="0"/>
                <a:cs typeface="Times New Roman" pitchFamily="18" charset="0"/>
              </a:rPr>
              <a:t>Age','place</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Dhanush</a:t>
            </a:r>
            <a:r>
              <a:rPr lang="en-US" sz="3200" b="1" dirty="0">
                <a:solidFill>
                  <a:srgbClr val="002060"/>
                </a:solidFill>
                <a:latin typeface="Times New Roman" pitchFamily="18" charset="0"/>
                <a:cs typeface="Times New Roman" pitchFamily="18" charset="0"/>
              </a:rPr>
              <a:t>', '17','kerala'],['</a:t>
            </a:r>
            <a:r>
              <a:rPr lang="en-US" sz="3200" b="1" dirty="0" err="1">
                <a:solidFill>
                  <a:srgbClr val="002060"/>
                </a:solidFill>
                <a:latin typeface="Times New Roman" pitchFamily="18" charset="0"/>
                <a:cs typeface="Times New Roman" pitchFamily="18" charset="0"/>
              </a:rPr>
              <a:t>Kalyani</a:t>
            </a:r>
            <a:r>
              <a:rPr lang="en-US" sz="3200" b="1" dirty="0">
                <a:solidFill>
                  <a:srgbClr val="002060"/>
                </a:solidFill>
                <a:latin typeface="Times New Roman" pitchFamily="18" charset="0"/>
                <a:cs typeface="Times New Roman" pitchFamily="18" charset="0"/>
              </a:rPr>
              <a:t>', '18','tvm'], ['Ram', '15','cochin']]</a:t>
            </a:r>
          </a:p>
          <a:p>
            <a:r>
              <a:rPr lang="en-US" sz="3200" b="1" dirty="0">
                <a:solidFill>
                  <a:srgbClr val="002060"/>
                </a:solidFill>
                <a:latin typeface="Times New Roman" pitchFamily="18" charset="0"/>
                <a:cs typeface="Times New Roman" pitchFamily="18" charset="0"/>
              </a:rPr>
              <a:t>with open('c:\Python27\python\pupil.csv', 'w') as CF:</a:t>
            </a:r>
          </a:p>
          <a:p>
            <a:r>
              <a:rPr lang="en-US" sz="3200" b="1" dirty="0">
                <a:solidFill>
                  <a:srgbClr val="002060"/>
                </a:solidFill>
                <a:latin typeface="Times New Roman" pitchFamily="18" charset="0"/>
                <a:cs typeface="Times New Roman" pitchFamily="18" charset="0"/>
              </a:rPr>
              <a:t>    writer = </a:t>
            </a:r>
            <a:r>
              <a:rPr lang="en-US" sz="3200" b="1" dirty="0" err="1">
                <a:solidFill>
                  <a:srgbClr val="002060"/>
                </a:solidFill>
                <a:latin typeface="Times New Roman" pitchFamily="18" charset="0"/>
                <a:cs typeface="Times New Roman" pitchFamily="18" charset="0"/>
              </a:rPr>
              <a:t>csv.writer</a:t>
            </a:r>
            <a:r>
              <a:rPr lang="en-US" sz="3200" b="1" dirty="0">
                <a:solidFill>
                  <a:srgbClr val="002060"/>
                </a:solidFill>
                <a:latin typeface="Times New Roman" pitchFamily="18" charset="0"/>
                <a:cs typeface="Times New Roman" pitchFamily="18" charset="0"/>
              </a:rPr>
              <a:t>(CF) </a:t>
            </a:r>
          </a:p>
          <a:p>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writer.writerows</a:t>
            </a:r>
            <a:r>
              <a:rPr lang="en-US" sz="3200" b="1" dirty="0">
                <a:solidFill>
                  <a:srgbClr val="002060"/>
                </a:solidFill>
                <a:latin typeface="Times New Roman" pitchFamily="18" charset="0"/>
                <a:cs typeface="Times New Roman" pitchFamily="18" charset="0"/>
              </a:rPr>
              <a:t>(</a:t>
            </a:r>
            <a:r>
              <a:rPr lang="en-US" sz="3200" b="1" dirty="0" err="1">
                <a:solidFill>
                  <a:srgbClr val="002060"/>
                </a:solidFill>
                <a:latin typeface="Times New Roman" pitchFamily="18" charset="0"/>
                <a:cs typeface="Times New Roman" pitchFamily="18" charset="0"/>
              </a:rPr>
              <a:t>csvData</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CF.close</a:t>
            </a:r>
            <a:r>
              <a:rPr lang="en-US" sz="3200" b="1" dirty="0">
                <a:solidFill>
                  <a:srgbClr val="002060"/>
                </a:solidFill>
                <a:latin typeface="Times New Roman" pitchFamily="18" charset="0"/>
                <a:cs typeface="Times New Roman" pitchFamily="18" charset="0"/>
              </a:rPr>
              <a:t>()</a:t>
            </a:r>
          </a:p>
        </p:txBody>
      </p:sp>
      <p:sp>
        <p:nvSpPr>
          <p:cNvPr id="3" name="Rectangle 2"/>
          <p:cNvSpPr/>
          <p:nvPr/>
        </p:nvSpPr>
        <p:spPr>
          <a:xfrm>
            <a:off x="0" y="3525589"/>
            <a:ext cx="12192000" cy="1569660"/>
          </a:xfrm>
          <a:prstGeom prst="rect">
            <a:avLst/>
          </a:prstGeom>
        </p:spPr>
        <p:txBody>
          <a:bodyPr wrap="square">
            <a:spAutoFit/>
          </a:bodyPr>
          <a:lstStyle/>
          <a:p>
            <a:pPr algn="ctr"/>
            <a:r>
              <a:rPr lang="en-US" sz="48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The </a:t>
            </a:r>
            <a:r>
              <a:rPr lang="en-US" sz="4800" b="1" dirty="0" err="1">
                <a:solidFill>
                  <a:srgbClr val="92D050"/>
                </a:solidFill>
                <a:effectLst>
                  <a:outerShdw blurRad="38100" dist="38100" dir="2700000" algn="tl">
                    <a:srgbClr val="000000">
                      <a:alpha val="43137"/>
                    </a:srgbClr>
                  </a:outerShdw>
                </a:effectLst>
                <a:latin typeface="Berlin Sans FB Demi" pitchFamily="34" charset="0"/>
                <a:cs typeface="Angsana New" pitchFamily="18" charset="-34"/>
              </a:rPr>
              <a:t>writerows</a:t>
            </a:r>
            <a:r>
              <a:rPr lang="en-US" sz="4800" b="1" dirty="0">
                <a:solidFill>
                  <a:srgbClr val="92D050"/>
                </a:solidFill>
                <a:effectLst>
                  <a:outerShdw blurRad="38100" dist="38100" dir="2700000" algn="tl">
                    <a:srgbClr val="000000">
                      <a:alpha val="43137"/>
                    </a:srgbClr>
                  </a:outerShdw>
                </a:effectLst>
                <a:latin typeface="Berlin Sans FB Demi" pitchFamily="34" charset="0"/>
                <a:cs typeface="Angsana New" pitchFamily="18" charset="-34"/>
              </a:rPr>
              <a:t> </a:t>
            </a:r>
            <a:r>
              <a:rPr lang="en-US" sz="48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 method writes all the data in to the new CSV file </a:t>
            </a:r>
          </a:p>
        </p:txBody>
      </p:sp>
      <p:sp>
        <p:nvSpPr>
          <p:cNvPr id="4" name="Rectangle 3"/>
          <p:cNvSpPr/>
          <p:nvPr/>
        </p:nvSpPr>
        <p:spPr>
          <a:xfrm>
            <a:off x="0" y="5095249"/>
            <a:ext cx="12192000" cy="1877437"/>
          </a:xfrm>
          <a:prstGeom prst="rect">
            <a:avLst/>
          </a:prstGeom>
        </p:spPr>
        <p:txBody>
          <a:bodyPr wrap="square">
            <a:spAutoFit/>
          </a:bodyPr>
          <a:lstStyle/>
          <a:p>
            <a:r>
              <a:rPr lang="en-US" sz="3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The </a:t>
            </a:r>
            <a:r>
              <a:rPr lang="en-US" sz="4400" b="1" dirty="0" err="1">
                <a:solidFill>
                  <a:srgbClr val="92D050"/>
                </a:solidFill>
                <a:effectLst>
                  <a:outerShdw blurRad="38100" dist="38100" dir="2700000" algn="tl">
                    <a:srgbClr val="000000">
                      <a:alpha val="43137"/>
                    </a:srgbClr>
                  </a:outerShdw>
                </a:effectLst>
                <a:latin typeface="Berlin Sans FB Demi" pitchFamily="34" charset="0"/>
                <a:cs typeface="Angsana New" pitchFamily="18" charset="-34"/>
              </a:rPr>
              <a:t>writerow</a:t>
            </a:r>
            <a:r>
              <a:rPr lang="en-US" sz="3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 method writes one row at a time. </a:t>
            </a:r>
          </a:p>
          <a:p>
            <a:pPr algn="just"/>
            <a:r>
              <a:rPr lang="en-US" sz="3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If you need to write all the data at once you can use </a:t>
            </a:r>
            <a:r>
              <a:rPr lang="en-US" sz="3600" b="1" dirty="0" err="1">
                <a:solidFill>
                  <a:srgbClr val="92D050"/>
                </a:solidFill>
                <a:effectLst>
                  <a:outerShdw blurRad="38100" dist="38100" dir="2700000" algn="tl">
                    <a:srgbClr val="000000">
                      <a:alpha val="43137"/>
                    </a:srgbClr>
                  </a:outerShdw>
                </a:effectLst>
                <a:latin typeface="Berlin Sans FB Demi" pitchFamily="34" charset="0"/>
                <a:cs typeface="Angsana New" pitchFamily="18" charset="-34"/>
              </a:rPr>
              <a:t>writerows</a:t>
            </a:r>
            <a:r>
              <a:rPr lang="en-US" sz="3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 method.</a:t>
            </a:r>
          </a:p>
        </p:txBody>
      </p:sp>
    </p:spTree>
    <p:extLst>
      <p:ext uri="{BB962C8B-B14F-4D97-AF65-F5344CB8AC3E}">
        <p14:creationId xmlns:p14="http://schemas.microsoft.com/office/powerpoint/2010/main" val="360202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77434"/>
            <a:ext cx="12192000" cy="3046988"/>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Modifying An Existing File </a:t>
            </a:r>
          </a:p>
        </p:txBody>
      </p:sp>
    </p:spTree>
    <p:extLst>
      <p:ext uri="{BB962C8B-B14F-4D97-AF65-F5344CB8AC3E}">
        <p14:creationId xmlns:p14="http://schemas.microsoft.com/office/powerpoint/2010/main" val="360202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509200"/>
          </a:xfrm>
          <a:prstGeom prst="rect">
            <a:avLst/>
          </a:prstGeom>
        </p:spPr>
        <p:txBody>
          <a:bodyPr wrap="square">
            <a:spAutoFit/>
          </a:bodyPr>
          <a:lstStyle/>
          <a:p>
            <a:pPr algn="just"/>
            <a:r>
              <a:rPr lang="en-US" sz="8800" b="1" dirty="0">
                <a:solidFill>
                  <a:srgbClr val="002060"/>
                </a:solidFill>
                <a:latin typeface="Times New Roman" pitchFamily="18" charset="0"/>
                <a:cs typeface="Times New Roman" pitchFamily="18" charset="0"/>
              </a:rPr>
              <a:t>Making some changes in the data of the existing file or adding more data is called </a:t>
            </a:r>
            <a:r>
              <a:rPr lang="en-US" sz="8800" b="1" dirty="0">
                <a:solidFill>
                  <a:srgbClr val="92D050"/>
                </a:solidFill>
                <a:latin typeface="Times New Roman" pitchFamily="18" charset="0"/>
                <a:cs typeface="Times New Roman" pitchFamily="18" charset="0"/>
              </a:rPr>
              <a:t>modification.</a:t>
            </a:r>
          </a:p>
        </p:txBody>
      </p:sp>
    </p:spTree>
    <p:extLst>
      <p:ext uri="{BB962C8B-B14F-4D97-AF65-F5344CB8AC3E}">
        <p14:creationId xmlns:p14="http://schemas.microsoft.com/office/powerpoint/2010/main" val="295864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09794"/>
            <a:ext cx="12192000" cy="4339650"/>
          </a:xfrm>
          <a:prstGeom prst="rect">
            <a:avLst/>
          </a:prstGeom>
        </p:spPr>
        <p:txBody>
          <a:bodyPr wrap="square">
            <a:spAutoFit/>
          </a:bodyPr>
          <a:lstStyle/>
          <a:p>
            <a:pPr algn="ctr"/>
            <a:r>
              <a:rPr lang="en-US" sz="138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Creating CSV Normal File </a:t>
            </a:r>
          </a:p>
        </p:txBody>
      </p:sp>
    </p:spTree>
    <p:extLst>
      <p:ext uri="{BB962C8B-B14F-4D97-AF65-F5344CB8AC3E}">
        <p14:creationId xmlns:p14="http://schemas.microsoft.com/office/powerpoint/2010/main" val="380640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509200"/>
          </a:xfrm>
          <a:prstGeom prst="rect">
            <a:avLst/>
          </a:prstGeom>
        </p:spPr>
        <p:txBody>
          <a:bodyPr wrap="square">
            <a:spAutoFit/>
          </a:bodyPr>
          <a:lstStyle/>
          <a:p>
            <a:r>
              <a:rPr lang="en-US" sz="3200" b="1" dirty="0">
                <a:solidFill>
                  <a:srgbClr val="002060"/>
                </a:solidFill>
                <a:latin typeface="Times New Roman" pitchFamily="18" charset="0"/>
                <a:cs typeface="Times New Roman" pitchFamily="18" charset="0"/>
              </a:rPr>
              <a:t>import </a:t>
            </a:r>
            <a:r>
              <a:rPr lang="en-US" sz="3200" b="1" dirty="0" err="1">
                <a:solidFill>
                  <a:srgbClr val="002060"/>
                </a:solidFill>
                <a:latin typeface="Times New Roman" pitchFamily="18" charset="0"/>
                <a:cs typeface="Times New Roman" pitchFamily="18" charset="0"/>
              </a:rPr>
              <a:t>csv</a:t>
            </a:r>
            <a:endParaRPr lang="en-US" sz="3200" b="1" dirty="0">
              <a:solidFill>
                <a:srgbClr val="002060"/>
              </a:solidFill>
              <a:latin typeface="Times New Roman" pitchFamily="18" charset="0"/>
              <a:cs typeface="Times New Roman" pitchFamily="18" charset="0"/>
            </a:endParaRPr>
          </a:p>
          <a:p>
            <a:r>
              <a:rPr lang="en-US" sz="3200" b="1" dirty="0">
                <a:solidFill>
                  <a:srgbClr val="002060"/>
                </a:solidFill>
                <a:latin typeface="Times New Roman" pitchFamily="18" charset="0"/>
                <a:cs typeface="Times New Roman" pitchFamily="18" charset="0"/>
              </a:rPr>
              <a:t>row = ['</a:t>
            </a:r>
            <a:r>
              <a:rPr lang="en-US" sz="3200" b="1" dirty="0" err="1">
                <a:solidFill>
                  <a:srgbClr val="002060"/>
                </a:solidFill>
                <a:latin typeface="Times New Roman" pitchFamily="18" charset="0"/>
                <a:cs typeface="Times New Roman" pitchFamily="18" charset="0"/>
              </a:rPr>
              <a:t>meena</a:t>
            </a:r>
            <a:r>
              <a:rPr lang="en-US" sz="3200" b="1" dirty="0">
                <a:solidFill>
                  <a:srgbClr val="002060"/>
                </a:solidFill>
                <a:latin typeface="Times New Roman" pitchFamily="18" charset="0"/>
                <a:cs typeface="Times New Roman" pitchFamily="18" charset="0"/>
              </a:rPr>
              <a:t>', '3','Bangalore']</a:t>
            </a:r>
          </a:p>
          <a:p>
            <a:r>
              <a:rPr lang="en-US" sz="3200" b="1" dirty="0">
                <a:solidFill>
                  <a:srgbClr val="002060"/>
                </a:solidFill>
                <a:latin typeface="Times New Roman" pitchFamily="18" charset="0"/>
                <a:cs typeface="Times New Roman" pitchFamily="18" charset="0"/>
              </a:rPr>
              <a:t>with open('c:\Python27\python\pupil.csv', 'r') as </a:t>
            </a:r>
            <a:r>
              <a:rPr lang="en-US" sz="3200" b="1" dirty="0" err="1">
                <a:solidFill>
                  <a:srgbClr val="002060"/>
                </a:solidFill>
                <a:latin typeface="Times New Roman" pitchFamily="18" charset="0"/>
                <a:cs typeface="Times New Roman" pitchFamily="18" charset="0"/>
              </a:rPr>
              <a:t>readFile</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    reader = </a:t>
            </a:r>
            <a:r>
              <a:rPr lang="en-US" sz="3200" b="1" dirty="0" err="1">
                <a:solidFill>
                  <a:srgbClr val="002060"/>
                </a:solidFill>
                <a:latin typeface="Times New Roman" pitchFamily="18" charset="0"/>
                <a:cs typeface="Times New Roman" pitchFamily="18" charset="0"/>
              </a:rPr>
              <a:t>csv.reader</a:t>
            </a:r>
            <a:r>
              <a:rPr lang="en-US" sz="3200" b="1" dirty="0">
                <a:solidFill>
                  <a:srgbClr val="002060"/>
                </a:solidFill>
                <a:latin typeface="Times New Roman" pitchFamily="18" charset="0"/>
                <a:cs typeface="Times New Roman" pitchFamily="18" charset="0"/>
              </a:rPr>
              <a:t>(</a:t>
            </a:r>
            <a:r>
              <a:rPr lang="en-US" sz="3200" b="1" dirty="0" err="1">
                <a:solidFill>
                  <a:srgbClr val="002060"/>
                </a:solidFill>
                <a:latin typeface="Times New Roman" pitchFamily="18" charset="0"/>
                <a:cs typeface="Times New Roman" pitchFamily="18" charset="0"/>
              </a:rPr>
              <a:t>readFile</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    lines = </a:t>
            </a:r>
            <a:r>
              <a:rPr lang="en-US" sz="3200" b="1" dirty="0">
                <a:solidFill>
                  <a:srgbClr val="FF0000"/>
                </a:solidFill>
                <a:latin typeface="Times New Roman" pitchFamily="18" charset="0"/>
                <a:cs typeface="Times New Roman" pitchFamily="18" charset="0"/>
              </a:rPr>
              <a:t>list</a:t>
            </a:r>
            <a:r>
              <a:rPr lang="en-US" sz="3200" b="1" dirty="0">
                <a:solidFill>
                  <a:srgbClr val="002060"/>
                </a:solidFill>
                <a:latin typeface="Times New Roman" pitchFamily="18" charset="0"/>
                <a:cs typeface="Times New Roman" pitchFamily="18" charset="0"/>
              </a:rPr>
              <a:t>(reader) </a:t>
            </a:r>
          </a:p>
          <a:p>
            <a:r>
              <a:rPr lang="en-US" sz="3200" b="1" dirty="0">
                <a:solidFill>
                  <a:srgbClr val="002060"/>
                </a:solidFill>
                <a:latin typeface="Times New Roman" pitchFamily="18" charset="0"/>
                <a:cs typeface="Times New Roman" pitchFamily="18" charset="0"/>
              </a:rPr>
              <a:t>    lines[3] = row</a:t>
            </a:r>
          </a:p>
          <a:p>
            <a:r>
              <a:rPr lang="en-US" sz="3200" b="1" dirty="0">
                <a:solidFill>
                  <a:srgbClr val="002060"/>
                </a:solidFill>
                <a:latin typeface="Times New Roman" pitchFamily="18" charset="0"/>
                <a:cs typeface="Times New Roman" pitchFamily="18" charset="0"/>
              </a:rPr>
              <a:t>with open('c:\Python27\python\pupil.csv', 'w') as </a:t>
            </a:r>
            <a:r>
              <a:rPr lang="en-US" sz="3200" b="1" dirty="0" err="1">
                <a:solidFill>
                  <a:srgbClr val="002060"/>
                </a:solidFill>
                <a:latin typeface="Times New Roman" pitchFamily="18" charset="0"/>
                <a:cs typeface="Times New Roman" pitchFamily="18" charset="0"/>
              </a:rPr>
              <a:t>writeFile</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    writer = </a:t>
            </a:r>
            <a:r>
              <a:rPr lang="en-US" sz="3200" b="1" dirty="0" err="1">
                <a:solidFill>
                  <a:srgbClr val="002060"/>
                </a:solidFill>
                <a:latin typeface="Times New Roman" pitchFamily="18" charset="0"/>
                <a:cs typeface="Times New Roman" pitchFamily="18" charset="0"/>
              </a:rPr>
              <a:t>csv.writer</a:t>
            </a:r>
            <a:r>
              <a:rPr lang="en-US" sz="3200" b="1" dirty="0">
                <a:solidFill>
                  <a:srgbClr val="002060"/>
                </a:solidFill>
                <a:latin typeface="Times New Roman" pitchFamily="18" charset="0"/>
                <a:cs typeface="Times New Roman" pitchFamily="18" charset="0"/>
              </a:rPr>
              <a:t>(</a:t>
            </a:r>
            <a:r>
              <a:rPr lang="en-US" sz="3200" b="1" dirty="0" err="1">
                <a:solidFill>
                  <a:srgbClr val="002060"/>
                </a:solidFill>
                <a:latin typeface="Times New Roman" pitchFamily="18" charset="0"/>
                <a:cs typeface="Times New Roman" pitchFamily="18" charset="0"/>
              </a:rPr>
              <a:t>writeFile</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writer.writerows</a:t>
            </a:r>
            <a:r>
              <a:rPr lang="en-US" sz="3200" b="1" dirty="0">
                <a:solidFill>
                  <a:srgbClr val="002060"/>
                </a:solidFill>
                <a:latin typeface="Times New Roman" pitchFamily="18" charset="0"/>
                <a:cs typeface="Times New Roman" pitchFamily="18" charset="0"/>
              </a:rPr>
              <a:t>(lines)</a:t>
            </a:r>
          </a:p>
          <a:p>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readFile.close</a:t>
            </a:r>
            <a:r>
              <a:rPr lang="en-US" sz="3200" b="1" dirty="0">
                <a:solidFill>
                  <a:srgbClr val="002060"/>
                </a:solidFill>
                <a:latin typeface="Times New Roman" pitchFamily="18" charset="0"/>
                <a:cs typeface="Times New Roman" pitchFamily="18" charset="0"/>
              </a:rPr>
              <a:t>()</a:t>
            </a:r>
          </a:p>
          <a:p>
            <a:r>
              <a:rPr lang="en-US" sz="3200" b="1" dirty="0" err="1">
                <a:solidFill>
                  <a:srgbClr val="002060"/>
                </a:solidFill>
                <a:latin typeface="Times New Roman" pitchFamily="18" charset="0"/>
                <a:cs typeface="Times New Roman" pitchFamily="18" charset="0"/>
              </a:rPr>
              <a:t>writeFile.close</a:t>
            </a:r>
            <a:r>
              <a:rPr lang="en-US" sz="3200" b="1" dirty="0">
                <a:solidFill>
                  <a:srgbClr val="002060"/>
                </a:solidFill>
                <a:latin typeface="Times New Roman" pitchFamily="18" charset="0"/>
                <a:cs typeface="Times New Roman" pitchFamily="18" charset="0"/>
              </a:rPr>
              <a:t>()</a:t>
            </a:r>
          </a:p>
        </p:txBody>
      </p:sp>
      <p:sp>
        <p:nvSpPr>
          <p:cNvPr id="3" name="Rectangle 2"/>
          <p:cNvSpPr/>
          <p:nvPr/>
        </p:nvSpPr>
        <p:spPr>
          <a:xfrm>
            <a:off x="0" y="5553134"/>
            <a:ext cx="12192000" cy="1015663"/>
          </a:xfrm>
          <a:prstGeom prst="rect">
            <a:avLst/>
          </a:prstGeom>
        </p:spPr>
        <p:txBody>
          <a:bodyPr wrap="square">
            <a:spAutoFit/>
          </a:bodyPr>
          <a:lstStyle/>
          <a:p>
            <a:pPr algn="ctr"/>
            <a:r>
              <a:rPr lang="en-US" sz="6000" b="1" dirty="0">
                <a:solidFill>
                  <a:srgbClr val="002060"/>
                </a:solidFill>
                <a:latin typeface="Times New Roman" pitchFamily="18" charset="0"/>
                <a:cs typeface="Times New Roman" pitchFamily="18" charset="0"/>
              </a:rPr>
              <a:t>The </a:t>
            </a:r>
            <a:r>
              <a:rPr lang="en-US" sz="6000" b="1" dirty="0">
                <a:solidFill>
                  <a:srgbClr val="FF0000"/>
                </a:solidFill>
                <a:latin typeface="Times New Roman" pitchFamily="18" charset="0"/>
                <a:cs typeface="Times New Roman" pitchFamily="18" charset="0"/>
              </a:rPr>
              <a:t>list() </a:t>
            </a:r>
            <a:r>
              <a:rPr lang="en-US" sz="6000" b="1" dirty="0">
                <a:solidFill>
                  <a:srgbClr val="002060"/>
                </a:solidFill>
                <a:latin typeface="Times New Roman" pitchFamily="18" charset="0"/>
                <a:cs typeface="Times New Roman" pitchFamily="18" charset="0"/>
              </a:rPr>
              <a:t>stores each row of the file. </a:t>
            </a:r>
          </a:p>
        </p:txBody>
      </p:sp>
    </p:spTree>
    <p:extLst>
      <p:ext uri="{BB962C8B-B14F-4D97-AF65-F5344CB8AC3E}">
        <p14:creationId xmlns:p14="http://schemas.microsoft.com/office/powerpoint/2010/main" val="295864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51187"/>
            <a:ext cx="12192000" cy="1569660"/>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ADDING NEW ROW </a:t>
            </a:r>
          </a:p>
        </p:txBody>
      </p:sp>
    </p:spTree>
    <p:extLst>
      <p:ext uri="{BB962C8B-B14F-4D97-AF65-F5344CB8AC3E}">
        <p14:creationId xmlns:p14="http://schemas.microsoft.com/office/powerpoint/2010/main" val="295864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0700"/>
            <a:ext cx="12192000" cy="3785652"/>
          </a:xfrm>
          <a:prstGeom prst="rect">
            <a:avLst/>
          </a:prstGeom>
        </p:spPr>
        <p:txBody>
          <a:bodyPr wrap="square">
            <a:spAutoFit/>
          </a:bodyPr>
          <a:lstStyle/>
          <a:p>
            <a:r>
              <a:rPr lang="en-US" sz="4000" b="1" dirty="0">
                <a:solidFill>
                  <a:srgbClr val="002060"/>
                </a:solidFill>
                <a:latin typeface="Times New Roman" pitchFamily="18" charset="0"/>
                <a:cs typeface="Times New Roman" pitchFamily="18" charset="0"/>
              </a:rPr>
              <a:t>import </a:t>
            </a:r>
            <a:r>
              <a:rPr lang="en-US" sz="4000" b="1" dirty="0" err="1">
                <a:solidFill>
                  <a:srgbClr val="002060"/>
                </a:solidFill>
                <a:latin typeface="Times New Roman" pitchFamily="18" charset="0"/>
                <a:cs typeface="Times New Roman" pitchFamily="18" charset="0"/>
              </a:rPr>
              <a:t>csv</a:t>
            </a:r>
            <a:endParaRPr lang="en-US" sz="4000" b="1" dirty="0">
              <a:solidFill>
                <a:srgbClr val="002060"/>
              </a:solidFill>
              <a:latin typeface="Times New Roman" pitchFamily="18" charset="0"/>
              <a:cs typeface="Times New Roman" pitchFamily="18" charset="0"/>
            </a:endParaRPr>
          </a:p>
          <a:p>
            <a:r>
              <a:rPr lang="en-US" sz="4000" b="1" dirty="0">
                <a:solidFill>
                  <a:srgbClr val="002060"/>
                </a:solidFill>
                <a:latin typeface="Times New Roman" pitchFamily="18" charset="0"/>
                <a:cs typeface="Times New Roman" pitchFamily="18" charset="0"/>
              </a:rPr>
              <a:t>row = ['6', '</a:t>
            </a:r>
            <a:r>
              <a:rPr lang="en-US" sz="4000" b="1" dirty="0" err="1">
                <a:solidFill>
                  <a:srgbClr val="002060"/>
                </a:solidFill>
                <a:latin typeface="Times New Roman" pitchFamily="18" charset="0"/>
                <a:cs typeface="Times New Roman" pitchFamily="18" charset="0"/>
              </a:rPr>
              <a:t>Sajini</a:t>
            </a:r>
            <a:r>
              <a:rPr lang="en-US" sz="4000" b="1" dirty="0">
                <a:solidFill>
                  <a:srgbClr val="002060"/>
                </a:solidFill>
                <a:latin typeface="Times New Roman" pitchFamily="18" charset="0"/>
                <a:cs typeface="Times New Roman" pitchFamily="18" charset="0"/>
              </a:rPr>
              <a:t> ', 'Madurai']</a:t>
            </a:r>
          </a:p>
          <a:p>
            <a:r>
              <a:rPr lang="en-US" sz="4000" b="1" dirty="0">
                <a:solidFill>
                  <a:srgbClr val="002060"/>
                </a:solidFill>
                <a:latin typeface="Times New Roman" pitchFamily="18" charset="0"/>
                <a:cs typeface="Times New Roman" pitchFamily="18" charset="0"/>
              </a:rPr>
              <a:t>with open('c</a:t>
            </a:r>
            <a:r>
              <a:rPr lang="en-US" sz="4000" b="1">
                <a:solidFill>
                  <a:srgbClr val="002060"/>
                </a:solidFill>
                <a:latin typeface="Times New Roman" pitchFamily="18" charset="0"/>
                <a:cs typeface="Times New Roman" pitchFamily="18" charset="0"/>
              </a:rPr>
              <a:t>:\Python27\python\sanchai.csv</a:t>
            </a:r>
            <a:r>
              <a:rPr lang="en-US" sz="4000" b="1" dirty="0">
                <a:solidFill>
                  <a:srgbClr val="002060"/>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a</a:t>
            </a:r>
            <a:r>
              <a:rPr lang="en-US" sz="4000" b="1" dirty="0">
                <a:solidFill>
                  <a:srgbClr val="002060"/>
                </a:solidFill>
                <a:latin typeface="Times New Roman" pitchFamily="18" charset="0"/>
                <a:cs typeface="Times New Roman" pitchFamily="18" charset="0"/>
              </a:rPr>
              <a:t>') as CF: </a:t>
            </a:r>
          </a:p>
          <a:p>
            <a:r>
              <a:rPr lang="en-US" sz="4000" b="1" dirty="0">
                <a:solidFill>
                  <a:srgbClr val="002060"/>
                </a:solidFill>
                <a:latin typeface="Times New Roman" pitchFamily="18" charset="0"/>
                <a:cs typeface="Times New Roman" pitchFamily="18" charset="0"/>
              </a:rPr>
              <a:t>    writer = </a:t>
            </a:r>
            <a:r>
              <a:rPr lang="en-US" sz="4000" b="1" dirty="0" err="1">
                <a:solidFill>
                  <a:srgbClr val="002060"/>
                </a:solidFill>
                <a:latin typeface="Times New Roman" pitchFamily="18" charset="0"/>
                <a:cs typeface="Times New Roman" pitchFamily="18" charset="0"/>
              </a:rPr>
              <a:t>csv.writer</a:t>
            </a:r>
            <a:r>
              <a:rPr lang="en-US" sz="4000" b="1" dirty="0">
                <a:solidFill>
                  <a:srgbClr val="002060"/>
                </a:solidFill>
                <a:latin typeface="Times New Roman" pitchFamily="18" charset="0"/>
                <a:cs typeface="Times New Roman" pitchFamily="18" charset="0"/>
              </a:rPr>
              <a:t>(CF)</a:t>
            </a:r>
          </a:p>
          <a:p>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writer.writerow</a:t>
            </a:r>
            <a:r>
              <a:rPr lang="en-US" sz="4000" b="1" dirty="0">
                <a:solidFill>
                  <a:srgbClr val="002060"/>
                </a:solidFill>
                <a:latin typeface="Times New Roman" pitchFamily="18" charset="0"/>
                <a:cs typeface="Times New Roman" pitchFamily="18" charset="0"/>
              </a:rPr>
              <a:t>(row) </a:t>
            </a:r>
          </a:p>
          <a:p>
            <a:r>
              <a:rPr lang="en-US" sz="4000" b="1" dirty="0" err="1">
                <a:solidFill>
                  <a:srgbClr val="002060"/>
                </a:solidFill>
                <a:latin typeface="Times New Roman" pitchFamily="18" charset="0"/>
                <a:cs typeface="Times New Roman" pitchFamily="18" charset="0"/>
              </a:rPr>
              <a:t>CF.close</a:t>
            </a:r>
            <a:r>
              <a:rPr lang="en-US" sz="40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295864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837"/>
            <a:ext cx="12192000" cy="5909310"/>
          </a:xfrm>
          <a:prstGeom prst="rect">
            <a:avLst/>
          </a:prstGeom>
        </p:spPr>
        <p:txBody>
          <a:bodyPr wrap="square">
            <a:spAutoFit/>
          </a:bodyPr>
          <a:lstStyle/>
          <a:p>
            <a:pPr algn="just"/>
            <a:r>
              <a:rPr lang="en-US" sz="5400" b="1" dirty="0">
                <a:solidFill>
                  <a:srgbClr val="002060"/>
                </a:solidFill>
                <a:latin typeface="Times New Roman" pitchFamily="18" charset="0"/>
                <a:cs typeface="Times New Roman" pitchFamily="18" charset="0"/>
              </a:rPr>
              <a:t>The </a:t>
            </a:r>
            <a:r>
              <a:rPr lang="en-US" sz="5400" b="1" dirty="0">
                <a:solidFill>
                  <a:srgbClr val="92D050"/>
                </a:solidFill>
                <a:latin typeface="Times New Roman" pitchFamily="18" charset="0"/>
                <a:cs typeface="Times New Roman" pitchFamily="18" charset="0"/>
              </a:rPr>
              <a:t>‘w’ </a:t>
            </a:r>
            <a:r>
              <a:rPr lang="en-US" sz="5400" b="1" dirty="0">
                <a:solidFill>
                  <a:srgbClr val="002060"/>
                </a:solidFill>
                <a:latin typeface="Times New Roman" pitchFamily="18" charset="0"/>
                <a:cs typeface="Times New Roman" pitchFamily="18" charset="0"/>
              </a:rPr>
              <a:t>write mode creates a new file. </a:t>
            </a:r>
          </a:p>
          <a:p>
            <a:pPr algn="just"/>
            <a:r>
              <a:rPr lang="en-US" sz="5400" b="1" dirty="0">
                <a:solidFill>
                  <a:srgbClr val="002060"/>
                </a:solidFill>
                <a:latin typeface="Times New Roman" pitchFamily="18" charset="0"/>
                <a:cs typeface="Times New Roman" pitchFamily="18" charset="0"/>
              </a:rPr>
              <a:t>If the file is already existing </a:t>
            </a:r>
            <a:r>
              <a:rPr lang="en-US" sz="5400" b="1" dirty="0">
                <a:solidFill>
                  <a:srgbClr val="00B050"/>
                </a:solidFill>
                <a:latin typeface="Times New Roman" pitchFamily="18" charset="0"/>
                <a:cs typeface="Times New Roman" pitchFamily="18" charset="0"/>
              </a:rPr>
              <a:t>‘w’</a:t>
            </a:r>
            <a:r>
              <a:rPr lang="en-US" sz="5400" b="1" dirty="0">
                <a:solidFill>
                  <a:srgbClr val="002060"/>
                </a:solidFill>
                <a:latin typeface="Times New Roman" pitchFamily="18" charset="0"/>
                <a:cs typeface="Times New Roman" pitchFamily="18" charset="0"/>
              </a:rPr>
              <a:t> mode over writes it. </a:t>
            </a:r>
          </a:p>
          <a:p>
            <a:pPr algn="just"/>
            <a:endParaRPr lang="en-US" sz="5400" b="1" dirty="0">
              <a:solidFill>
                <a:srgbClr val="002060"/>
              </a:solidFill>
              <a:latin typeface="Times New Roman" pitchFamily="18" charset="0"/>
              <a:cs typeface="Times New Roman" pitchFamily="18" charset="0"/>
            </a:endParaRPr>
          </a:p>
          <a:p>
            <a:pPr algn="just"/>
            <a:r>
              <a:rPr lang="en-US" sz="5400" b="1" dirty="0">
                <a:solidFill>
                  <a:srgbClr val="002060"/>
                </a:solidFill>
                <a:latin typeface="Times New Roman" pitchFamily="18" charset="0"/>
                <a:cs typeface="Times New Roman" pitchFamily="18" charset="0"/>
              </a:rPr>
              <a:t>Where as </a:t>
            </a:r>
            <a:r>
              <a:rPr lang="en-US" sz="5400" b="1" dirty="0">
                <a:solidFill>
                  <a:srgbClr val="FF0000"/>
                </a:solidFill>
                <a:latin typeface="Times New Roman" pitchFamily="18" charset="0"/>
                <a:cs typeface="Times New Roman" pitchFamily="18" charset="0"/>
              </a:rPr>
              <a:t>‘a’ </a:t>
            </a:r>
            <a:r>
              <a:rPr lang="en-US" sz="5400" b="1" dirty="0">
                <a:solidFill>
                  <a:srgbClr val="002060"/>
                </a:solidFill>
                <a:latin typeface="Times New Roman" pitchFamily="18" charset="0"/>
                <a:cs typeface="Times New Roman" pitchFamily="18" charset="0"/>
              </a:rPr>
              <a:t>append mode add the data at the end of the file if the file already exists otherwise creates a new one. </a:t>
            </a:r>
          </a:p>
        </p:txBody>
      </p:sp>
    </p:spTree>
    <p:extLst>
      <p:ext uri="{BB962C8B-B14F-4D97-AF65-F5344CB8AC3E}">
        <p14:creationId xmlns:p14="http://schemas.microsoft.com/office/powerpoint/2010/main" val="259768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16065286"/>
              </p:ext>
            </p:extLst>
          </p:nvPr>
        </p:nvGraphicFramePr>
        <p:xfrm>
          <a:off x="88900" y="520700"/>
          <a:ext cx="12103100" cy="5212080"/>
        </p:xfrm>
        <a:graphic>
          <a:graphicData uri="http://schemas.openxmlformats.org/drawingml/2006/table">
            <a:tbl>
              <a:tblPr firstRow="1" bandRow="1">
                <a:tableStyleId>{5940675A-B579-460E-94D1-54222C63F5DA}</a:tableStyleId>
              </a:tblPr>
              <a:tblGrid>
                <a:gridCol w="53213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pPr algn="ctr"/>
                      <a:r>
                        <a:rPr lang="en-US" sz="6600" b="1" kern="1200" dirty="0" err="1">
                          <a:solidFill>
                            <a:srgbClr val="00B050"/>
                          </a:solidFill>
                          <a:latin typeface="Times New Roman" pitchFamily="18" charset="0"/>
                          <a:ea typeface="+mn-ea"/>
                          <a:cs typeface="Times New Roman" pitchFamily="18" charset="0"/>
                        </a:rPr>
                        <a:t>writerow</a:t>
                      </a:r>
                      <a:r>
                        <a:rPr lang="en-US" sz="6600" b="1" kern="1200" dirty="0">
                          <a:solidFill>
                            <a:srgbClr val="00B050"/>
                          </a:solidFill>
                          <a:latin typeface="Times New Roman" pitchFamily="18" charset="0"/>
                          <a:ea typeface="+mn-ea"/>
                          <a:cs typeface="Times New Roman" pitchFamily="18" charset="0"/>
                        </a:rPr>
                        <a:t>() </a:t>
                      </a:r>
                    </a:p>
                  </a:txBody>
                  <a:tcPr/>
                </a:tc>
                <a:tc>
                  <a:txBody>
                    <a:bodyPr/>
                    <a:lstStyle/>
                    <a:p>
                      <a:pPr algn="ctr"/>
                      <a:r>
                        <a:rPr lang="en-US" sz="6600" b="1" kern="1200" dirty="0" err="1">
                          <a:solidFill>
                            <a:srgbClr val="00B050"/>
                          </a:solidFill>
                          <a:latin typeface="Times New Roman" pitchFamily="18" charset="0"/>
                          <a:ea typeface="+mn-ea"/>
                          <a:cs typeface="Times New Roman" pitchFamily="18" charset="0"/>
                        </a:rPr>
                        <a:t>writerows</a:t>
                      </a:r>
                      <a:r>
                        <a:rPr lang="en-US" sz="6600" b="1" kern="1200" dirty="0">
                          <a:solidFill>
                            <a:srgbClr val="00B050"/>
                          </a:solidFill>
                          <a:latin typeface="Times New Roman" pitchFamily="18" charset="0"/>
                          <a:ea typeface="+mn-ea"/>
                          <a:cs typeface="Times New Roman" pitchFamily="18" charset="0"/>
                        </a:rPr>
                        <a:t>()</a:t>
                      </a:r>
                    </a:p>
                  </a:txBody>
                  <a:tcPr/>
                </a:tc>
                <a:extLst>
                  <a:ext uri="{0D108BD9-81ED-4DB2-BD59-A6C34878D82A}">
                    <a16:rowId xmlns:a16="http://schemas.microsoft.com/office/drawing/2014/main" val="10000"/>
                  </a:ext>
                </a:extLst>
              </a:tr>
              <a:tr h="370840">
                <a:tc>
                  <a:txBody>
                    <a:bodyPr/>
                    <a:lstStyle/>
                    <a:p>
                      <a:pPr algn="l"/>
                      <a:r>
                        <a:rPr lang="en-US" sz="6600" b="1" kern="1200" dirty="0">
                          <a:solidFill>
                            <a:srgbClr val="002060"/>
                          </a:solidFill>
                          <a:latin typeface="Times New Roman" pitchFamily="18" charset="0"/>
                          <a:ea typeface="+mn-ea"/>
                          <a:cs typeface="Times New Roman" pitchFamily="18" charset="0"/>
                        </a:rPr>
                        <a:t>takes one dimensional data (one row)</a:t>
                      </a:r>
                    </a:p>
                  </a:txBody>
                  <a:tcPr/>
                </a:tc>
                <a:tc>
                  <a:txBody>
                    <a:bodyPr/>
                    <a:lstStyle/>
                    <a:p>
                      <a:pPr algn="l"/>
                      <a:r>
                        <a:rPr lang="en-US" sz="6600" b="1" kern="1200" dirty="0">
                          <a:solidFill>
                            <a:srgbClr val="002060"/>
                          </a:solidFill>
                          <a:latin typeface="Times New Roman" pitchFamily="18" charset="0"/>
                          <a:ea typeface="+mn-ea"/>
                          <a:cs typeface="Times New Roman" pitchFamily="18" charset="0"/>
                        </a:rPr>
                        <a:t>takes two dimensional data (multiple rows) to write in a file.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768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264620"/>
            <a:ext cx="12191999" cy="1569660"/>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CSV Files With Quotes </a:t>
            </a:r>
          </a:p>
        </p:txBody>
      </p:sp>
    </p:spTree>
    <p:extLst>
      <p:ext uri="{BB962C8B-B14F-4D97-AF65-F5344CB8AC3E}">
        <p14:creationId xmlns:p14="http://schemas.microsoft.com/office/powerpoint/2010/main" val="259768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3035"/>
            <a:ext cx="12192000" cy="3785652"/>
          </a:xfrm>
          <a:prstGeom prst="rect">
            <a:avLst/>
          </a:prstGeom>
        </p:spPr>
        <p:txBody>
          <a:bodyPr wrap="square">
            <a:spAutoFit/>
          </a:bodyPr>
          <a:lstStyle/>
          <a:p>
            <a:pPr algn="just"/>
            <a:r>
              <a:rPr lang="en-US" sz="6000" b="1" dirty="0">
                <a:solidFill>
                  <a:srgbClr val="002060"/>
                </a:solidFill>
                <a:latin typeface="Times New Roman" pitchFamily="18" charset="0"/>
                <a:cs typeface="Times New Roman" pitchFamily="18" charset="0"/>
              </a:rPr>
              <a:t>You can write the </a:t>
            </a:r>
            <a:r>
              <a:rPr lang="en-US" sz="6000" b="1" dirty="0" err="1">
                <a:solidFill>
                  <a:srgbClr val="002060"/>
                </a:solidFill>
                <a:latin typeface="Times New Roman" pitchFamily="18" charset="0"/>
                <a:cs typeface="Times New Roman" pitchFamily="18" charset="0"/>
              </a:rPr>
              <a:t>csv</a:t>
            </a:r>
            <a:r>
              <a:rPr lang="en-US" sz="6000" b="1" dirty="0">
                <a:solidFill>
                  <a:srgbClr val="002060"/>
                </a:solidFill>
                <a:latin typeface="Times New Roman" pitchFamily="18" charset="0"/>
                <a:cs typeface="Times New Roman" pitchFamily="18" charset="0"/>
              </a:rPr>
              <a:t> file with quotes, by registering new dialects using </a:t>
            </a:r>
            <a:r>
              <a:rPr lang="en-US" sz="6000" b="1" dirty="0" err="1">
                <a:solidFill>
                  <a:srgbClr val="FF0000"/>
                </a:solidFill>
                <a:latin typeface="Times New Roman" pitchFamily="18" charset="0"/>
                <a:cs typeface="Times New Roman" pitchFamily="18" charset="0"/>
              </a:rPr>
              <a:t>csv.register_dialect</a:t>
            </a:r>
            <a:r>
              <a:rPr lang="en-US" sz="6000" b="1" dirty="0">
                <a:solidFill>
                  <a:srgbClr val="FF0000"/>
                </a:solidFill>
                <a:latin typeface="Times New Roman" pitchFamily="18" charset="0"/>
                <a:cs typeface="Times New Roman" pitchFamily="18" charset="0"/>
              </a:rPr>
              <a:t>() </a:t>
            </a:r>
            <a:r>
              <a:rPr lang="en-US" sz="6000" b="1" dirty="0">
                <a:solidFill>
                  <a:srgbClr val="002060"/>
                </a:solidFill>
                <a:latin typeface="Times New Roman" pitchFamily="18" charset="0"/>
                <a:cs typeface="Times New Roman" pitchFamily="18" charset="0"/>
              </a:rPr>
              <a:t>class of </a:t>
            </a:r>
            <a:r>
              <a:rPr lang="en-US" sz="6000" b="1" dirty="0" err="1">
                <a:solidFill>
                  <a:srgbClr val="002060"/>
                </a:solidFill>
                <a:latin typeface="Times New Roman" pitchFamily="18" charset="0"/>
                <a:cs typeface="Times New Roman" pitchFamily="18" charset="0"/>
              </a:rPr>
              <a:t>csv</a:t>
            </a:r>
            <a:r>
              <a:rPr lang="en-US" sz="6000" b="1" dirty="0">
                <a:solidFill>
                  <a:srgbClr val="002060"/>
                </a:solidFill>
                <a:latin typeface="Times New Roman" pitchFamily="18" charset="0"/>
                <a:cs typeface="Times New Roman" pitchFamily="18" charset="0"/>
              </a:rPr>
              <a:t> module. </a:t>
            </a:r>
          </a:p>
        </p:txBody>
      </p:sp>
    </p:spTree>
    <p:extLst>
      <p:ext uri="{BB962C8B-B14F-4D97-AF65-F5344CB8AC3E}">
        <p14:creationId xmlns:p14="http://schemas.microsoft.com/office/powerpoint/2010/main" val="259768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458"/>
            <a:ext cx="12192000" cy="6494085"/>
          </a:xfrm>
          <a:prstGeom prst="rect">
            <a:avLst/>
          </a:prstGeom>
        </p:spPr>
        <p:txBody>
          <a:bodyPr wrap="square">
            <a:spAutoFit/>
          </a:bodyPr>
          <a:lstStyle/>
          <a:p>
            <a:r>
              <a:rPr lang="en-US" sz="3200" b="1" dirty="0">
                <a:solidFill>
                  <a:srgbClr val="002060"/>
                </a:solidFill>
                <a:latin typeface="Times New Roman" pitchFamily="18" charset="0"/>
                <a:cs typeface="Times New Roman" pitchFamily="18" charset="0"/>
              </a:rPr>
              <a:t>import </a:t>
            </a:r>
            <a:r>
              <a:rPr lang="en-US" sz="3200" b="1" dirty="0" err="1">
                <a:solidFill>
                  <a:srgbClr val="002060"/>
                </a:solidFill>
                <a:latin typeface="Times New Roman" pitchFamily="18" charset="0"/>
                <a:cs typeface="Times New Roman" pitchFamily="18" charset="0"/>
              </a:rPr>
              <a:t>csv</a:t>
            </a:r>
            <a:endParaRPr lang="en-US" sz="3200" b="1" dirty="0">
              <a:solidFill>
                <a:srgbClr val="002060"/>
              </a:solidFill>
              <a:latin typeface="Times New Roman" pitchFamily="18" charset="0"/>
              <a:cs typeface="Times New Roman" pitchFamily="18" charset="0"/>
            </a:endParaRPr>
          </a:p>
          <a:p>
            <a:r>
              <a:rPr lang="en-US" sz="3200" b="1" dirty="0">
                <a:solidFill>
                  <a:srgbClr val="002060"/>
                </a:solidFill>
                <a:latin typeface="Times New Roman" pitchFamily="18" charset="0"/>
                <a:cs typeface="Times New Roman" pitchFamily="18" charset="0"/>
              </a:rPr>
              <a:t>info = [['SNO', 'Person', 'DOB'],</a:t>
            </a:r>
          </a:p>
          <a:p>
            <a:r>
              <a:rPr lang="en-US" sz="3200" b="1" dirty="0">
                <a:solidFill>
                  <a:srgbClr val="002060"/>
                </a:solidFill>
                <a:latin typeface="Times New Roman" pitchFamily="18" charset="0"/>
                <a:cs typeface="Times New Roman" pitchFamily="18" charset="0"/>
              </a:rPr>
              <a:t>['1', '</a:t>
            </a:r>
            <a:r>
              <a:rPr lang="en-US" sz="3200" b="1" dirty="0" err="1">
                <a:solidFill>
                  <a:srgbClr val="002060"/>
                </a:solidFill>
                <a:latin typeface="Times New Roman" pitchFamily="18" charset="0"/>
                <a:cs typeface="Times New Roman" pitchFamily="18" charset="0"/>
              </a:rPr>
              <a:t>Madhu</a:t>
            </a:r>
            <a:r>
              <a:rPr lang="en-US" sz="3200" b="1" dirty="0">
                <a:solidFill>
                  <a:srgbClr val="002060"/>
                </a:solidFill>
                <a:latin typeface="Times New Roman" pitchFamily="18" charset="0"/>
                <a:cs typeface="Times New Roman" pitchFamily="18" charset="0"/>
              </a:rPr>
              <a:t>', '18/12/2001'],</a:t>
            </a:r>
          </a:p>
          <a:p>
            <a:r>
              <a:rPr lang="en-US" sz="3200" b="1" dirty="0">
                <a:solidFill>
                  <a:srgbClr val="002060"/>
                </a:solidFill>
                <a:latin typeface="Times New Roman" pitchFamily="18" charset="0"/>
                <a:cs typeface="Times New Roman" pitchFamily="18" charset="0"/>
              </a:rPr>
              <a:t>['2', 'Sowmya','19/2/1998'],</a:t>
            </a:r>
          </a:p>
          <a:p>
            <a:r>
              <a:rPr lang="en-US" sz="3200" b="1" dirty="0">
                <a:solidFill>
                  <a:srgbClr val="002060"/>
                </a:solidFill>
                <a:latin typeface="Times New Roman" pitchFamily="18" charset="0"/>
                <a:cs typeface="Times New Roman" pitchFamily="18" charset="0"/>
              </a:rPr>
              <a:t>['3', 'Sangeetha','20/3/1999'],</a:t>
            </a:r>
          </a:p>
          <a:p>
            <a:r>
              <a:rPr lang="en-US" sz="3200" b="1" dirty="0">
                <a:solidFill>
                  <a:srgbClr val="002060"/>
                </a:solidFill>
                <a:latin typeface="Times New Roman" pitchFamily="18" charset="0"/>
                <a:cs typeface="Times New Roman" pitchFamily="18" charset="0"/>
              </a:rPr>
              <a:t>['4', '</a:t>
            </a:r>
            <a:r>
              <a:rPr lang="en-US" sz="3200" b="1" dirty="0" err="1">
                <a:solidFill>
                  <a:srgbClr val="002060"/>
                </a:solidFill>
                <a:latin typeface="Times New Roman" pitchFamily="18" charset="0"/>
                <a:cs typeface="Times New Roman" pitchFamily="18" charset="0"/>
              </a:rPr>
              <a:t>Eshwar</a:t>
            </a:r>
            <a:r>
              <a:rPr lang="en-US" sz="3200" b="1" dirty="0">
                <a:solidFill>
                  <a:srgbClr val="002060"/>
                </a:solidFill>
                <a:latin typeface="Times New Roman" pitchFamily="18" charset="0"/>
                <a:cs typeface="Times New Roman" pitchFamily="18" charset="0"/>
              </a:rPr>
              <a:t>', '21/4/2000'],</a:t>
            </a:r>
          </a:p>
          <a:p>
            <a:r>
              <a:rPr lang="en-US" sz="3200" b="1" dirty="0">
                <a:solidFill>
                  <a:srgbClr val="002060"/>
                </a:solidFill>
                <a:latin typeface="Times New Roman" pitchFamily="18" charset="0"/>
                <a:cs typeface="Times New Roman" pitchFamily="18" charset="0"/>
              </a:rPr>
              <a:t>['5', '</a:t>
            </a:r>
            <a:r>
              <a:rPr lang="en-US" sz="3200" b="1" dirty="0" err="1">
                <a:solidFill>
                  <a:srgbClr val="002060"/>
                </a:solidFill>
                <a:latin typeface="Times New Roman" pitchFamily="18" charset="0"/>
                <a:cs typeface="Times New Roman" pitchFamily="18" charset="0"/>
              </a:rPr>
              <a:t>Anand</a:t>
            </a:r>
            <a:r>
              <a:rPr lang="en-US" sz="3200" b="1" dirty="0">
                <a:solidFill>
                  <a:srgbClr val="002060"/>
                </a:solidFill>
                <a:latin typeface="Times New Roman" pitchFamily="18" charset="0"/>
                <a:cs typeface="Times New Roman" pitchFamily="18" charset="0"/>
              </a:rPr>
              <a:t>', '22/5/2001']]</a:t>
            </a:r>
          </a:p>
          <a:p>
            <a:r>
              <a:rPr lang="en-US" sz="3200" b="1" dirty="0" err="1">
                <a:solidFill>
                  <a:srgbClr val="002060"/>
                </a:solidFill>
                <a:latin typeface="Times New Roman" pitchFamily="18" charset="0"/>
                <a:cs typeface="Times New Roman" pitchFamily="18" charset="0"/>
              </a:rPr>
              <a:t>csv.register_dialect</a:t>
            </a:r>
            <a:r>
              <a:rPr lang="en-US" sz="3200" b="1" dirty="0">
                <a:solidFill>
                  <a:srgbClr val="002060"/>
                </a:solidFill>
                <a:latin typeface="Times New Roman" pitchFamily="18" charset="0"/>
                <a:cs typeface="Times New Roman" pitchFamily="18" charset="0"/>
              </a:rPr>
              <a:t>('</a:t>
            </a:r>
            <a:r>
              <a:rPr lang="en-US" sz="3200" b="1" dirty="0" err="1">
                <a:solidFill>
                  <a:srgbClr val="002060"/>
                </a:solidFill>
                <a:latin typeface="Times New Roman" pitchFamily="18" charset="0"/>
                <a:cs typeface="Times New Roman" pitchFamily="18" charset="0"/>
              </a:rPr>
              <a:t>myDialect</a:t>
            </a:r>
            <a:r>
              <a:rPr lang="en-US" sz="3200" b="1" dirty="0">
                <a:solidFill>
                  <a:srgbClr val="002060"/>
                </a:solidFill>
                <a:latin typeface="Times New Roman" pitchFamily="18" charset="0"/>
                <a:cs typeface="Times New Roman" pitchFamily="18" charset="0"/>
              </a:rPr>
              <a:t>',quoting=</a:t>
            </a:r>
            <a:r>
              <a:rPr lang="en-US" sz="3200" b="1" dirty="0" err="1">
                <a:solidFill>
                  <a:srgbClr val="002060"/>
                </a:solidFill>
                <a:latin typeface="Times New Roman" pitchFamily="18" charset="0"/>
                <a:cs typeface="Times New Roman" pitchFamily="18" charset="0"/>
              </a:rPr>
              <a:t>csv.QUOTE_ALL</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with open('c:\Python27\python\dog.csv', '</a:t>
            </a:r>
            <a:r>
              <a:rPr lang="en-US" sz="3200" b="1" dirty="0">
                <a:solidFill>
                  <a:srgbClr val="FF0000"/>
                </a:solidFill>
                <a:latin typeface="Times New Roman" pitchFamily="18" charset="0"/>
                <a:cs typeface="Times New Roman" pitchFamily="18" charset="0"/>
              </a:rPr>
              <a:t>w</a:t>
            </a:r>
            <a:r>
              <a:rPr lang="en-US" sz="3200" b="1" dirty="0">
                <a:solidFill>
                  <a:srgbClr val="002060"/>
                </a:solidFill>
                <a:latin typeface="Times New Roman" pitchFamily="18" charset="0"/>
                <a:cs typeface="Times New Roman" pitchFamily="18" charset="0"/>
              </a:rPr>
              <a:t>') as f:</a:t>
            </a:r>
          </a:p>
          <a:p>
            <a:r>
              <a:rPr lang="en-US" sz="3200" b="1" dirty="0">
                <a:solidFill>
                  <a:srgbClr val="002060"/>
                </a:solidFill>
                <a:latin typeface="Times New Roman" pitchFamily="18" charset="0"/>
                <a:cs typeface="Times New Roman" pitchFamily="18" charset="0"/>
              </a:rPr>
              <a:t>    writer = </a:t>
            </a:r>
            <a:r>
              <a:rPr lang="en-US" sz="3200" b="1" dirty="0" err="1">
                <a:solidFill>
                  <a:srgbClr val="002060"/>
                </a:solidFill>
                <a:latin typeface="Times New Roman" pitchFamily="18" charset="0"/>
                <a:cs typeface="Times New Roman" pitchFamily="18" charset="0"/>
              </a:rPr>
              <a:t>csv.writer</a:t>
            </a:r>
            <a:r>
              <a:rPr lang="en-US" sz="3200" b="1" dirty="0">
                <a:solidFill>
                  <a:srgbClr val="002060"/>
                </a:solidFill>
                <a:latin typeface="Times New Roman" pitchFamily="18" charset="0"/>
                <a:cs typeface="Times New Roman" pitchFamily="18" charset="0"/>
              </a:rPr>
              <a:t>(f, dialect='</a:t>
            </a:r>
            <a:r>
              <a:rPr lang="en-US" sz="3200" b="1" dirty="0" err="1">
                <a:solidFill>
                  <a:srgbClr val="002060"/>
                </a:solidFill>
                <a:latin typeface="Times New Roman" pitchFamily="18" charset="0"/>
                <a:cs typeface="Times New Roman" pitchFamily="18" charset="0"/>
              </a:rPr>
              <a:t>myDialect</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    for row in info:</a:t>
            </a:r>
          </a:p>
          <a:p>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writer.writerow</a:t>
            </a:r>
            <a:r>
              <a:rPr lang="en-US" sz="3200" b="1" dirty="0">
                <a:solidFill>
                  <a:srgbClr val="002060"/>
                </a:solidFill>
                <a:latin typeface="Times New Roman" pitchFamily="18" charset="0"/>
                <a:cs typeface="Times New Roman" pitchFamily="18" charset="0"/>
              </a:rPr>
              <a:t>(row)</a:t>
            </a:r>
          </a:p>
          <a:p>
            <a:r>
              <a:rPr lang="en-US" sz="3200" b="1" dirty="0" err="1">
                <a:solidFill>
                  <a:srgbClr val="002060"/>
                </a:solidFill>
                <a:latin typeface="Times New Roman" pitchFamily="18" charset="0"/>
                <a:cs typeface="Times New Roman" pitchFamily="18" charset="0"/>
              </a:rPr>
              <a:t>f.close</a:t>
            </a:r>
            <a:r>
              <a:rPr lang="en-US" sz="32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259768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04334"/>
            <a:ext cx="12192000" cy="3046988"/>
          </a:xfrm>
          <a:prstGeom prst="rect">
            <a:avLst/>
          </a:prstGeom>
        </p:spPr>
        <p:txBody>
          <a:bodyPr wrap="square">
            <a:spAutoFit/>
          </a:bodyPr>
          <a:lstStyle/>
          <a:p>
            <a:pPr algn="ctr"/>
            <a:r>
              <a:rPr lang="en-US" sz="9600" b="1" dirty="0">
                <a:solidFill>
                  <a:srgbClr val="FF0000"/>
                </a:solidFill>
                <a:effectLst>
                  <a:outerShdw blurRad="38100" dist="38100" dir="2700000" algn="tl">
                    <a:srgbClr val="000000">
                      <a:alpha val="43137"/>
                    </a:srgbClr>
                  </a:outerShdw>
                </a:effectLst>
                <a:latin typeface="Berlin Sans FB Demi" pitchFamily="34" charset="0"/>
                <a:cs typeface="Angsana New" pitchFamily="18" charset="-34"/>
              </a:rPr>
              <a:t>CSV Files With Custom Delimiters </a:t>
            </a:r>
          </a:p>
        </p:txBody>
      </p:sp>
    </p:spTree>
    <p:extLst>
      <p:ext uri="{BB962C8B-B14F-4D97-AF65-F5344CB8AC3E}">
        <p14:creationId xmlns:p14="http://schemas.microsoft.com/office/powerpoint/2010/main" val="259768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r>
              <a:rPr lang="en-US" sz="3200" b="1" dirty="0">
                <a:solidFill>
                  <a:srgbClr val="002060"/>
                </a:solidFill>
                <a:latin typeface="Times New Roman" pitchFamily="18" charset="0"/>
                <a:cs typeface="Times New Roman" pitchFamily="18" charset="0"/>
              </a:rPr>
              <a:t>import </a:t>
            </a:r>
            <a:r>
              <a:rPr lang="en-US" sz="3200" b="1" dirty="0" err="1">
                <a:solidFill>
                  <a:srgbClr val="002060"/>
                </a:solidFill>
                <a:latin typeface="Times New Roman" pitchFamily="18" charset="0"/>
                <a:cs typeface="Times New Roman" pitchFamily="18" charset="0"/>
              </a:rPr>
              <a:t>csv</a:t>
            </a:r>
            <a:endParaRPr lang="en-US" sz="3200" b="1" dirty="0">
              <a:solidFill>
                <a:srgbClr val="002060"/>
              </a:solidFill>
              <a:latin typeface="Times New Roman" pitchFamily="18" charset="0"/>
              <a:cs typeface="Times New Roman" pitchFamily="18" charset="0"/>
            </a:endParaRPr>
          </a:p>
          <a:p>
            <a:r>
              <a:rPr lang="en-US" sz="3200" b="1" dirty="0">
                <a:solidFill>
                  <a:srgbClr val="002060"/>
                </a:solidFill>
                <a:latin typeface="Times New Roman" pitchFamily="18" charset="0"/>
                <a:cs typeface="Times New Roman" pitchFamily="18" charset="0"/>
              </a:rPr>
              <a:t>info = [['SNO', 'Person', 'DOB'],</a:t>
            </a:r>
          </a:p>
          <a:p>
            <a:r>
              <a:rPr lang="en-US" sz="3200" b="1" dirty="0">
                <a:solidFill>
                  <a:srgbClr val="002060"/>
                </a:solidFill>
                <a:latin typeface="Times New Roman" pitchFamily="18" charset="0"/>
                <a:cs typeface="Times New Roman" pitchFamily="18" charset="0"/>
              </a:rPr>
              <a:t>['1', '</a:t>
            </a:r>
            <a:r>
              <a:rPr lang="en-US" sz="3200" b="1" dirty="0" err="1">
                <a:solidFill>
                  <a:srgbClr val="002060"/>
                </a:solidFill>
                <a:latin typeface="Times New Roman" pitchFamily="18" charset="0"/>
                <a:cs typeface="Times New Roman" pitchFamily="18" charset="0"/>
              </a:rPr>
              <a:t>Madhu</a:t>
            </a:r>
            <a:r>
              <a:rPr lang="en-US" sz="3200" b="1" dirty="0">
                <a:solidFill>
                  <a:srgbClr val="002060"/>
                </a:solidFill>
                <a:latin typeface="Times New Roman" pitchFamily="18" charset="0"/>
                <a:cs typeface="Times New Roman" pitchFamily="18" charset="0"/>
              </a:rPr>
              <a:t>', '18/12/2001'],</a:t>
            </a:r>
          </a:p>
          <a:p>
            <a:r>
              <a:rPr lang="en-US" sz="3200" b="1" dirty="0">
                <a:solidFill>
                  <a:srgbClr val="002060"/>
                </a:solidFill>
                <a:latin typeface="Times New Roman" pitchFamily="18" charset="0"/>
                <a:cs typeface="Times New Roman" pitchFamily="18" charset="0"/>
              </a:rPr>
              <a:t>['2', 'Sowmya','19/2/1998'],</a:t>
            </a:r>
          </a:p>
          <a:p>
            <a:r>
              <a:rPr lang="en-US" sz="3200" b="1" dirty="0">
                <a:solidFill>
                  <a:srgbClr val="002060"/>
                </a:solidFill>
                <a:latin typeface="Times New Roman" pitchFamily="18" charset="0"/>
                <a:cs typeface="Times New Roman" pitchFamily="18" charset="0"/>
              </a:rPr>
              <a:t>['3', 'Sangeetha','20/3/1999'],</a:t>
            </a:r>
          </a:p>
          <a:p>
            <a:r>
              <a:rPr lang="en-US" sz="3200" b="1" dirty="0">
                <a:solidFill>
                  <a:srgbClr val="002060"/>
                </a:solidFill>
                <a:latin typeface="Times New Roman" pitchFamily="18" charset="0"/>
                <a:cs typeface="Times New Roman" pitchFamily="18" charset="0"/>
              </a:rPr>
              <a:t>['4', '</a:t>
            </a:r>
            <a:r>
              <a:rPr lang="en-US" sz="3200" b="1" dirty="0" err="1">
                <a:solidFill>
                  <a:srgbClr val="002060"/>
                </a:solidFill>
                <a:latin typeface="Times New Roman" pitchFamily="18" charset="0"/>
                <a:cs typeface="Times New Roman" pitchFamily="18" charset="0"/>
              </a:rPr>
              <a:t>Eshwar</a:t>
            </a:r>
            <a:r>
              <a:rPr lang="en-US" sz="3200" b="1" dirty="0">
                <a:solidFill>
                  <a:srgbClr val="002060"/>
                </a:solidFill>
                <a:latin typeface="Times New Roman" pitchFamily="18" charset="0"/>
                <a:cs typeface="Times New Roman" pitchFamily="18" charset="0"/>
              </a:rPr>
              <a:t>', '21/4/2000'],</a:t>
            </a:r>
          </a:p>
          <a:p>
            <a:r>
              <a:rPr lang="en-US" sz="3200" b="1" dirty="0">
                <a:solidFill>
                  <a:srgbClr val="002060"/>
                </a:solidFill>
                <a:latin typeface="Times New Roman" pitchFamily="18" charset="0"/>
                <a:cs typeface="Times New Roman" pitchFamily="18" charset="0"/>
              </a:rPr>
              <a:t>['5', '</a:t>
            </a:r>
            <a:r>
              <a:rPr lang="en-US" sz="3200" b="1" dirty="0" err="1">
                <a:solidFill>
                  <a:srgbClr val="002060"/>
                </a:solidFill>
                <a:latin typeface="Times New Roman" pitchFamily="18" charset="0"/>
                <a:cs typeface="Times New Roman" pitchFamily="18" charset="0"/>
              </a:rPr>
              <a:t>Anand</a:t>
            </a:r>
            <a:r>
              <a:rPr lang="en-US" sz="3200" b="1" dirty="0">
                <a:solidFill>
                  <a:srgbClr val="002060"/>
                </a:solidFill>
                <a:latin typeface="Times New Roman" pitchFamily="18" charset="0"/>
                <a:cs typeface="Times New Roman" pitchFamily="18" charset="0"/>
              </a:rPr>
              <a:t>', '22/5/2001'],</a:t>
            </a:r>
          </a:p>
          <a:p>
            <a:r>
              <a:rPr lang="en-US" sz="3200" b="1" dirty="0">
                <a:solidFill>
                  <a:srgbClr val="002060"/>
                </a:solidFill>
                <a:latin typeface="Times New Roman" pitchFamily="18" charset="0"/>
                <a:cs typeface="Times New Roman" pitchFamily="18" charset="0"/>
              </a:rPr>
              <a:t>['6', '</a:t>
            </a:r>
            <a:r>
              <a:rPr lang="en-US" sz="3200" b="1" dirty="0" err="1">
                <a:solidFill>
                  <a:srgbClr val="002060"/>
                </a:solidFill>
                <a:latin typeface="Times New Roman" pitchFamily="18" charset="0"/>
                <a:cs typeface="Times New Roman" pitchFamily="18" charset="0"/>
              </a:rPr>
              <a:t>eric</a:t>
            </a:r>
            <a:r>
              <a:rPr lang="en-US" sz="3200" b="1" dirty="0">
                <a:solidFill>
                  <a:srgbClr val="002060"/>
                </a:solidFill>
                <a:latin typeface="Times New Roman" pitchFamily="18" charset="0"/>
                <a:cs typeface="Times New Roman" pitchFamily="18" charset="0"/>
              </a:rPr>
              <a:t>', '22/7/2001']]</a:t>
            </a:r>
          </a:p>
          <a:p>
            <a:r>
              <a:rPr lang="en-US" sz="3200" b="1" dirty="0" err="1">
                <a:solidFill>
                  <a:srgbClr val="002060"/>
                </a:solidFill>
                <a:latin typeface="Times New Roman" pitchFamily="18" charset="0"/>
                <a:cs typeface="Times New Roman" pitchFamily="18" charset="0"/>
              </a:rPr>
              <a:t>csv.register_dialect</a:t>
            </a:r>
            <a:r>
              <a:rPr lang="en-US" sz="3200" b="1" dirty="0">
                <a:solidFill>
                  <a:srgbClr val="002060"/>
                </a:solidFill>
                <a:latin typeface="Times New Roman" pitchFamily="18" charset="0"/>
                <a:cs typeface="Times New Roman" pitchFamily="18" charset="0"/>
              </a:rPr>
              <a:t>('</a:t>
            </a:r>
            <a:r>
              <a:rPr lang="en-US" sz="3200" b="1" dirty="0" err="1">
                <a:solidFill>
                  <a:srgbClr val="002060"/>
                </a:solidFill>
                <a:latin typeface="Times New Roman" pitchFamily="18" charset="0"/>
                <a:cs typeface="Times New Roman" pitchFamily="18" charset="0"/>
              </a:rPr>
              <a:t>myDialect</a:t>
            </a:r>
            <a:r>
              <a:rPr lang="en-US" sz="3200" b="1" dirty="0">
                <a:solidFill>
                  <a:srgbClr val="002060"/>
                </a:solidFill>
                <a:latin typeface="Times New Roman" pitchFamily="18" charset="0"/>
                <a:cs typeface="Times New Roman" pitchFamily="18" charset="0"/>
              </a:rPr>
              <a:t>',delimiter = '|')</a:t>
            </a:r>
          </a:p>
          <a:p>
            <a:r>
              <a:rPr lang="en-US" sz="3200" b="1" dirty="0">
                <a:solidFill>
                  <a:srgbClr val="002060"/>
                </a:solidFill>
                <a:latin typeface="Times New Roman" pitchFamily="18" charset="0"/>
                <a:cs typeface="Times New Roman" pitchFamily="18" charset="0"/>
              </a:rPr>
              <a:t>with open('c:\\Python27\\python\\customdelimit.csv', '</a:t>
            </a:r>
            <a:r>
              <a:rPr lang="en-US" sz="3200" b="1" dirty="0">
                <a:solidFill>
                  <a:srgbClr val="FF0000"/>
                </a:solidFill>
                <a:latin typeface="Times New Roman" pitchFamily="18" charset="0"/>
                <a:cs typeface="Times New Roman" pitchFamily="18" charset="0"/>
              </a:rPr>
              <a:t>w</a:t>
            </a:r>
            <a:r>
              <a:rPr lang="en-US" sz="3200" b="1" dirty="0">
                <a:solidFill>
                  <a:srgbClr val="002060"/>
                </a:solidFill>
                <a:latin typeface="Times New Roman" pitchFamily="18" charset="0"/>
                <a:cs typeface="Times New Roman" pitchFamily="18" charset="0"/>
              </a:rPr>
              <a:t>') as f:</a:t>
            </a:r>
          </a:p>
          <a:p>
            <a:r>
              <a:rPr lang="en-US" sz="3200" b="1" dirty="0">
                <a:solidFill>
                  <a:srgbClr val="002060"/>
                </a:solidFill>
                <a:latin typeface="Times New Roman" pitchFamily="18" charset="0"/>
                <a:cs typeface="Times New Roman" pitchFamily="18" charset="0"/>
              </a:rPr>
              <a:t>    writer = </a:t>
            </a:r>
            <a:r>
              <a:rPr lang="en-US" sz="3200" b="1" dirty="0" err="1">
                <a:solidFill>
                  <a:srgbClr val="002060"/>
                </a:solidFill>
                <a:latin typeface="Times New Roman" pitchFamily="18" charset="0"/>
                <a:cs typeface="Times New Roman" pitchFamily="18" charset="0"/>
              </a:rPr>
              <a:t>csv.writer</a:t>
            </a:r>
            <a:r>
              <a:rPr lang="en-US" sz="3200" b="1" dirty="0">
                <a:solidFill>
                  <a:srgbClr val="002060"/>
                </a:solidFill>
                <a:latin typeface="Times New Roman" pitchFamily="18" charset="0"/>
                <a:cs typeface="Times New Roman" pitchFamily="18" charset="0"/>
              </a:rPr>
              <a:t>(f, dialect='</a:t>
            </a:r>
            <a:r>
              <a:rPr lang="en-US" sz="3200" b="1" dirty="0" err="1">
                <a:solidFill>
                  <a:srgbClr val="002060"/>
                </a:solidFill>
                <a:latin typeface="Times New Roman" pitchFamily="18" charset="0"/>
                <a:cs typeface="Times New Roman" pitchFamily="18" charset="0"/>
              </a:rPr>
              <a:t>myDialect</a:t>
            </a:r>
            <a:r>
              <a:rPr lang="en-US" sz="3200" b="1" dirty="0">
                <a:solidFill>
                  <a:srgbClr val="002060"/>
                </a:solidFill>
                <a:latin typeface="Times New Roman" pitchFamily="18" charset="0"/>
                <a:cs typeface="Times New Roman" pitchFamily="18" charset="0"/>
              </a:rPr>
              <a:t>')</a:t>
            </a:r>
          </a:p>
          <a:p>
            <a:r>
              <a:rPr lang="en-US" sz="3200" b="1" dirty="0">
                <a:solidFill>
                  <a:srgbClr val="002060"/>
                </a:solidFill>
                <a:latin typeface="Times New Roman" pitchFamily="18" charset="0"/>
                <a:cs typeface="Times New Roman" pitchFamily="18" charset="0"/>
              </a:rPr>
              <a:t>    for row in info:</a:t>
            </a:r>
          </a:p>
          <a:p>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writer.writerow</a:t>
            </a:r>
            <a:r>
              <a:rPr lang="en-US" sz="3200" b="1" dirty="0">
                <a:solidFill>
                  <a:srgbClr val="002060"/>
                </a:solidFill>
                <a:latin typeface="Times New Roman" pitchFamily="18" charset="0"/>
                <a:cs typeface="Times New Roman" pitchFamily="18" charset="0"/>
              </a:rPr>
              <a:t>(row)</a:t>
            </a:r>
          </a:p>
          <a:p>
            <a:r>
              <a:rPr lang="en-US" sz="3200" b="1" dirty="0" err="1">
                <a:solidFill>
                  <a:srgbClr val="002060"/>
                </a:solidFill>
                <a:latin typeface="Times New Roman" pitchFamily="18" charset="0"/>
                <a:cs typeface="Times New Roman" pitchFamily="18" charset="0"/>
              </a:rPr>
              <a:t>f.close</a:t>
            </a:r>
            <a:r>
              <a:rPr lang="en-US" sz="3200" b="1" dirty="0">
                <a:solidFill>
                  <a:srgbClr val="002060"/>
                </a:solidFill>
                <a:latin typeface="Times New Roman" pitchFamily="18" charset="0"/>
                <a:cs typeface="Times New Roman" pitchFamily="18" charset="0"/>
              </a:rPr>
              <a:t>()</a:t>
            </a:r>
          </a:p>
        </p:txBody>
      </p:sp>
      <p:sp>
        <p:nvSpPr>
          <p:cNvPr id="3" name="Rectangle 2"/>
          <p:cNvSpPr/>
          <p:nvPr/>
        </p:nvSpPr>
        <p:spPr>
          <a:xfrm>
            <a:off x="8128000" y="0"/>
            <a:ext cx="4064000" cy="3108543"/>
          </a:xfrm>
          <a:prstGeom prst="rect">
            <a:avLst/>
          </a:prstGeom>
        </p:spPr>
        <p:txBody>
          <a:bodyPr wrap="square">
            <a:spAutoFit/>
          </a:bodyPr>
          <a:lstStyle/>
          <a:p>
            <a:r>
              <a:rPr lang="en-US" sz="2800" b="1" dirty="0" err="1">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SNO|Person|DOB</a:t>
            </a:r>
            <a:endParaRPr lang="en-US" sz="28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endParaRPr>
          </a:p>
          <a:p>
            <a:r>
              <a:rPr lang="en-US" sz="28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1|Madhu|18/12/2001</a:t>
            </a:r>
          </a:p>
          <a:p>
            <a:r>
              <a:rPr lang="en-US" sz="28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2|Sowmya|19/2/1998</a:t>
            </a:r>
          </a:p>
          <a:p>
            <a:r>
              <a:rPr lang="en-US" sz="28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3|Sangeetha|20/3/1999</a:t>
            </a:r>
          </a:p>
          <a:p>
            <a:r>
              <a:rPr lang="en-US" sz="28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4|Eshwar|21/4/2000</a:t>
            </a:r>
          </a:p>
          <a:p>
            <a:r>
              <a:rPr lang="en-US" sz="28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5|Anand|22/5/2001</a:t>
            </a:r>
          </a:p>
          <a:p>
            <a:r>
              <a:rPr lang="en-US" sz="2800" b="1" dirty="0">
                <a:solidFill>
                  <a:schemeClr val="tx2">
                    <a:lumMod val="95000"/>
                    <a:lumOff val="5000"/>
                  </a:schemeClr>
                </a:solidFill>
                <a:effectLst>
                  <a:outerShdw blurRad="38100" dist="38100" dir="2700000" algn="tl">
                    <a:srgbClr val="000000">
                      <a:alpha val="43137"/>
                    </a:srgbClr>
                  </a:outerShdw>
                </a:effectLst>
                <a:latin typeface="Berlin Sans FB Demi" pitchFamily="34" charset="0"/>
                <a:cs typeface="Angsana New" pitchFamily="18" charset="-34"/>
              </a:rPr>
              <a:t>6|eric|22/7/2001</a:t>
            </a:r>
          </a:p>
        </p:txBody>
      </p:sp>
      <p:sp>
        <p:nvSpPr>
          <p:cNvPr id="4" name="Rectangle 3"/>
          <p:cNvSpPr/>
          <p:nvPr/>
        </p:nvSpPr>
        <p:spPr>
          <a:xfrm>
            <a:off x="5118099" y="1389566"/>
            <a:ext cx="3009901" cy="830997"/>
          </a:xfrm>
          <a:prstGeom prst="rect">
            <a:avLst/>
          </a:prstGeom>
        </p:spPr>
        <p:txBody>
          <a:bodyPr wrap="square">
            <a:spAutoFit/>
          </a:bodyPr>
          <a:lstStyle/>
          <a:p>
            <a:r>
              <a:rPr lang="en-US" sz="4800" b="1" dirty="0">
                <a:solidFill>
                  <a:srgbClr val="FF0000"/>
                </a:solidFill>
                <a:latin typeface="Times New Roman" pitchFamily="18" charset="0"/>
                <a:cs typeface="Times New Roman" pitchFamily="18" charset="0"/>
              </a:rPr>
              <a:t>OUTPUT</a:t>
            </a:r>
            <a:endParaRPr lang="en-US" sz="4800" b="1" dirty="0"/>
          </a:p>
        </p:txBody>
      </p:sp>
    </p:spTree>
    <p:extLst>
      <p:ext uri="{BB962C8B-B14F-4D97-AF65-F5344CB8AC3E}">
        <p14:creationId xmlns:p14="http://schemas.microsoft.com/office/powerpoint/2010/main" val="259768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984</TotalTime>
  <Words>4006</Words>
  <Application>Microsoft Office PowerPoint</Application>
  <PresentationFormat>Widescreen</PresentationFormat>
  <Paragraphs>440</Paragraphs>
  <Slides>112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112</vt:i4>
      </vt:variant>
    </vt:vector>
  </HeadingPairs>
  <TitlesOfParts>
    <vt:vector size="119" baseType="lpstr">
      <vt:lpstr>Arial</vt:lpstr>
      <vt:lpstr>Bebas</vt:lpstr>
      <vt:lpstr>Berlin Sans FB Demi</vt:lpstr>
      <vt:lpstr>Bubbleboy</vt:lpstr>
      <vt:lpstr>Segoe Print</vt:lpstr>
      <vt:lpstr>Times New Roman</vt:lpstr>
      <vt:lpstr>TF03431377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SysSoft</cp:lastModifiedBy>
  <cp:revision>179</cp:revision>
  <dcterms:created xsi:type="dcterms:W3CDTF">2019-07-07T12:51:29Z</dcterms:created>
  <dcterms:modified xsi:type="dcterms:W3CDTF">2024-05-19T04:31:25Z</dcterms:modified>
</cp:coreProperties>
</file>