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2"/>
  </p:notesMasterIdLst>
  <p:sldIdLst>
    <p:sldId id="256" r:id="rId3"/>
    <p:sldId id="257" r:id="rId4"/>
    <p:sldId id="258" r:id="rId5"/>
    <p:sldId id="259" r:id="rId6"/>
    <p:sldId id="260" r:id="rId7"/>
    <p:sldId id="31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7" r:id="rId23"/>
    <p:sldId id="288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75" r:id="rId36"/>
    <p:sldId id="306" r:id="rId37"/>
    <p:sldId id="289" r:id="rId38"/>
    <p:sldId id="290" r:id="rId39"/>
    <p:sldId id="291" r:id="rId40"/>
    <p:sldId id="292" r:id="rId41"/>
    <p:sldId id="293" r:id="rId42"/>
    <p:sldId id="307" r:id="rId43"/>
    <p:sldId id="294" r:id="rId44"/>
    <p:sldId id="295" r:id="rId45"/>
    <p:sldId id="296" r:id="rId46"/>
    <p:sldId id="297" r:id="rId47"/>
    <p:sldId id="308" r:id="rId48"/>
    <p:sldId id="298" r:id="rId49"/>
    <p:sldId id="299" r:id="rId50"/>
    <p:sldId id="300" r:id="rId51"/>
    <p:sldId id="309" r:id="rId52"/>
    <p:sldId id="301" r:id="rId53"/>
    <p:sldId id="302" r:id="rId54"/>
    <p:sldId id="303" r:id="rId55"/>
    <p:sldId id="310" r:id="rId56"/>
    <p:sldId id="304" r:id="rId57"/>
    <p:sldId id="305" r:id="rId58"/>
    <p:sldId id="313" r:id="rId59"/>
    <p:sldId id="311" r:id="rId60"/>
    <p:sldId id="31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2845" autoAdjust="0"/>
  </p:normalViewPr>
  <p:slideViewPr>
    <p:cSldViewPr>
      <p:cViewPr varScale="1">
        <p:scale>
          <a:sx n="82" d="100"/>
          <a:sy n="82" d="100"/>
        </p:scale>
        <p:origin x="124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1598-FADA-4336-9496-1956D18130F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70140-67BC-46BF-B5F3-6179DA15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6CDF08-3328-4EA4-A2DE-425D5039FBE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EAD743-8AF8-4E87-9CE2-42992F0920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071" y="152400"/>
            <a:ext cx="7543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Source Sans Pro Black" pitchFamily="34" charset="0"/>
              </a:rPr>
              <a:t>CHAPTER 14 </a:t>
            </a:r>
            <a:r>
              <a:rPr lang="en-US" sz="8800" b="1" dirty="0">
                <a:solidFill>
                  <a:srgbClr val="C00000"/>
                </a:solidFill>
                <a:latin typeface="Source Sans Pro Black" pitchFamily="34" charset="0"/>
              </a:rPr>
              <a:t>IMPORTING C++ PROGRAMS IN PYTHON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0289FA-547A-490C-A707-F23FF4AA0502}"/>
              </a:ext>
            </a:extLst>
          </p:cNvPr>
          <p:cNvSpPr/>
          <p:nvPr/>
        </p:nvSpPr>
        <p:spPr>
          <a:xfrm>
            <a:off x="2819400" y="2590800"/>
            <a:ext cx="3845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25128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9600" b="1" dirty="0">
                <a:solidFill>
                  <a:srgbClr val="C00000"/>
                </a:solidFill>
                <a:latin typeface="Source Sans Pro Black" pitchFamily="34" charset="0"/>
              </a:rPr>
              <a:t>Features of Python over C++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7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Python uses Automatic Garbage Collection whereas C++ does not.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C++ is a statically typed language, while Python is a dynamically typed language.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Python runs through an interpreter, while C++ is pre-compiled.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6" y="-5773"/>
            <a:ext cx="91305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Python code tends to be 5 to 10 times shorter than that written in C++.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Python, there is no need to declare types explicitly where as it should be done in C++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Python, a function may accept an argument of any type, and return multiple values without any kind of declaration beforehand. Whereas in C++ return statement can return only one value.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13787" r="15879" b="6250"/>
          <a:stretch/>
        </p:blipFill>
        <p:spPr bwMode="auto">
          <a:xfrm>
            <a:off x="17929" y="134471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376" y="1066799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9600" b="1" dirty="0">
                <a:solidFill>
                  <a:srgbClr val="C00000"/>
                </a:solidFill>
                <a:latin typeface="Source Sans Pro Black" pitchFamily="34" charset="0"/>
              </a:rPr>
              <a:t>Importing C++ Files in </a:t>
            </a:r>
            <a:r>
              <a:rPr lang="en-US" sz="9600" b="1" dirty="0" err="1">
                <a:solidFill>
                  <a:srgbClr val="C00000"/>
                </a:solidFill>
                <a:latin typeface="Source Sans Pro Black" pitchFamily="34" charset="0"/>
              </a:rPr>
              <a:t>Pythona</a:t>
            </a:r>
            <a:endParaRPr lang="en-US" sz="9600" b="1" dirty="0">
              <a:solidFill>
                <a:srgbClr val="C00000"/>
              </a:solidFill>
              <a:latin typeface="Source Sans Pro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Importing C++ program in a Python program is called wrapping up of C++ in Python.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41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Wrapping or creating Python interfaces for C++ programs are done in many ways. The commonly used interfaces are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Python-C-API (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pplication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rogramming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nterface for interfacing with C programs)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Ctypes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(for interfacing with c programs)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implified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rapper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nterface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enerator- Both C and C++)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Cython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Cython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both a Python-like language for writing C-extensions)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Boost. Python (a framework for interfacing Python and C++)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MinGW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(Minimalist GNU for Windows)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7467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solidFill>
                  <a:srgbClr val="C00000"/>
                </a:solidFill>
                <a:latin typeface="Source Sans Pro Black" pitchFamily="34" charset="0"/>
              </a:rPr>
              <a:t>MinGW</a:t>
            </a:r>
            <a:r>
              <a:rPr lang="en-US" sz="13800" b="1" dirty="0">
                <a:solidFill>
                  <a:srgbClr val="C00000"/>
                </a:solidFill>
                <a:latin typeface="Source Sans Pro Black" pitchFamily="34" charset="0"/>
              </a:rPr>
              <a:t> Interface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22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MinGW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refers to a set of runtime header files, used in compiling and linking the code of C, C++ and FORTRAN to be run on Windows Operating System.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MinGw-W64 (version of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MinGW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is the best compiler for C++ on Windows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compile and execute the C++ program, you need ‘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g++’ for Windows.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MinGW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allows to compile and execute C++ program dynamically through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 program using g++.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5" y="1600200"/>
            <a:ext cx="91578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latin typeface="Source Sans Pro Black" pitchFamily="34" charset="0"/>
              </a:rPr>
              <a:t>Executing C++ Program through Python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41098" r="15879" b="6250"/>
          <a:stretch/>
        </p:blipFill>
        <p:spPr bwMode="auto">
          <a:xfrm>
            <a:off x="152400" y="381000"/>
            <a:ext cx="8839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15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54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Double click the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terminal of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MinGW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to the folder where the Python software is located (Python.exe) is located.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this example “Python folder” is located 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37865"/>
            <a:ext cx="91484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C:\Python27\python&gt;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0" t="30515" r="25365" b="24756"/>
          <a:stretch/>
        </p:blipFill>
        <p:spPr bwMode="auto">
          <a:xfrm>
            <a:off x="0" y="0"/>
            <a:ext cx="9144000" cy="355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Python &lt;filename.py&gt; -i &lt;C++ filename without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extension&gt;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C:\Python27\python&gt;exe.py -i hello</a:t>
            </a:r>
          </a:p>
        </p:txBody>
      </p:sp>
    </p:spTree>
    <p:extLst>
      <p:ext uri="{BB962C8B-B14F-4D97-AF65-F5344CB8AC3E}">
        <p14:creationId xmlns:p14="http://schemas.microsoft.com/office/powerpoint/2010/main" val="422700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55114" r="14175" b="9090"/>
          <a:stretch/>
        </p:blipFill>
        <p:spPr bwMode="auto">
          <a:xfrm>
            <a:off x="-13856" y="990600"/>
            <a:ext cx="915785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8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9600" b="1" dirty="0">
                <a:solidFill>
                  <a:srgbClr val="C00000"/>
                </a:solidFill>
                <a:latin typeface="Source Sans Pro Black" pitchFamily="34" charset="0"/>
              </a:rPr>
              <a:t>Python Program to import C++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Python contains many 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a problem Python allow programmers to have the flexibility in using different module as per their convenience.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Python program what we have written contains a few new commands which we have not come across in basic Python program.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Since our program is an integration of two different languages, we have to import the modules like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sys and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Modules refer to a file containing Python statements and definitions.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file containing Python code, for e.g.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factorial.py,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called a module and its module name would be factorial.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use modules to break down large programs into small manageable and organized files. 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894" y="0"/>
            <a:ext cx="91708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Modules provide reusability of code.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can define our most used functions in a module and import it, instead of copying their definitions into different programs.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6700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Source Sans Pro Black" pitchFamily="34" charset="0"/>
              </a:rPr>
              <a:t>How to import modules in Python? 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91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Python’s sys module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module provides access to some variables used by the interpreter and to functions that interact strongly with the interpreter.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list of command-line arguments passed to the Python program.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contains all the items that come along via the command-line input, it's basically an array holding the command-line arguments of the program.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use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you will first have to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first argument,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[0], is always the name of the program as it was invoked, and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[1] is the first argument you pass to the program (here it is the C++ file). For example 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C00000"/>
                </a:solidFill>
                <a:latin typeface="Source Sans Pro Black" pitchFamily="34" charset="0"/>
              </a:rPr>
              <a:t>Scripting Language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59091" r="14601" b="17046"/>
          <a:stretch/>
        </p:blipFill>
        <p:spPr bwMode="auto">
          <a:xfrm>
            <a:off x="0" y="685800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Python's OS Module 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module in Python provides a way of using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operating system dependent functionality. 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functions that the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module allows you to interface with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Windows operating system where Python is running on. 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(): 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Execute the C++ compiling command (a string contains Unix, C command which also supports C++ command) in the shell (Here it is Command Window). For Example to compile C++ program g++ compiler should be invoked. To do so the following command is used.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(‘g++’ + &lt;varaiable_name1&gt; ‘-&lt;mode&gt;’ + &lt;variable_name2&gt;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8282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5809" r="9064" b="34470"/>
          <a:stretch/>
        </p:blipFill>
        <p:spPr bwMode="auto">
          <a:xfrm>
            <a:off x="0" y="17929"/>
            <a:ext cx="9144000" cy="280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971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54146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g++ compiler compiles the file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–o (output) send to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291872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‘+’ </a:t>
            </a:r>
          </a:p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() indicates that all strings are concatenated as a single string and send that as a List.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2148759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22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module 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module of Python helps you to parse (split) command-line options and arguments. 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module provides two functions to enable command-line argument parsing.</a:t>
            </a:r>
          </a:p>
          <a:p>
            <a:pPr algn="just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method 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method parses command-line options and parameter list. Following is the syntax for this method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&lt;opts&gt;,&lt;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&gt;=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options, [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long_options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34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opts,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"i:",['ifile='])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48" y="0"/>
            <a:ext cx="915744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is the argument list of values to be parsed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splited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In our program the complete command will be passed as a list.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options −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is string of option letters that the Python program recognize as, for input or for output, with options (like ‘i’ or ‘o’) that followed by a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colon (:).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 is used to denote the mode.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long_options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−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parameter is passed with a list of strings.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Argument of Long options should be followed by an equal sign ('=').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our program the C++ file name will be passed as string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‘i’ also will be passed along with to indicate it as the input file. 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 method returns value consisting of two elements. 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Each of these values are stored separately in two different list (arrays) </a:t>
            </a:r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opts and </a:t>
            </a:r>
            <a:r>
              <a:rPr lang="en-US" sz="40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Opts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contains list of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splitted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strings like mode, path and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contains any string if at all not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splitted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because of wrong path or mode. </a:t>
            </a:r>
          </a:p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an empty array if there is no error in splitting strings by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(). 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opts,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"i:",['ifile='])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45833" r="972" b="21591"/>
          <a:stretch/>
        </p:blipFill>
        <p:spPr bwMode="auto">
          <a:xfrm>
            <a:off x="-31376" y="1752600"/>
            <a:ext cx="9150927" cy="23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568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 scripting language is a programming language designed for integrating and communicating with other programming languages. 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Some of the most widely used scripting languages are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JavaScript, VBScript, PHP, Perl, Python, Ruby, ASP and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Tcl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Since a scripting language is normally used in conjunction with another programming language, they are often found alongside HTML, Java or C++.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12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Source Sans Pro Black" pitchFamily="34" charset="0"/>
              </a:rPr>
              <a:t>Some more command for wrapping C++ code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2525794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930" y="-31359"/>
            <a:ext cx="9161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__name__ =='__main__':     main(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3830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__name__ (A Special variable) in Python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966" y="3107961"/>
            <a:ext cx="9152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__name__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one such special variable which by default stores the name of the file.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source file is executed as the main program, the interpreter sets the __name__ variable to have a value as “__main__”.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__name__ is a built-in variable which evaluates to the name of the current module.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Thus it can be used to check whether the current script is being run on its own.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__name__ =='__main__':     main(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389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command line Python program itself is going to execute first, then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__main__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contains the name of that Python program and the Python special variable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__name__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also contain the Python program name.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condition is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it calls the main which is passed with C++ file as argument.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859" y="3810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Source Sans Pro Black" pitchFamily="34" charset="0"/>
              </a:rPr>
              <a:t>Python program Executing C++ Program using control statement 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t="27462" r="19606" b="10228"/>
          <a:stretch/>
        </p:blipFill>
        <p:spPr bwMode="auto">
          <a:xfrm>
            <a:off x="0" y="439271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1720550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digit, rev = 0;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 "Enter a positive number: ";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n =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while(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digit =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% 10;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rev = (rev * 10) + digit;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10;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 " The reverse of the number is: " &lt;&lt; rev &lt;&lt;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if (n == rev)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 " The number is a palindrome";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else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 " The number is not a palindrome";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return 0;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5331" r="41761" b="54517"/>
          <a:stretch/>
        </p:blipFill>
        <p:spPr bwMode="auto">
          <a:xfrm>
            <a:off x="8965" y="228600"/>
            <a:ext cx="91440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8000" b="1" dirty="0">
                <a:solidFill>
                  <a:srgbClr val="C00000"/>
                </a:solidFill>
                <a:latin typeface="Source Sans Pro Black" pitchFamily="34" charset="0"/>
              </a:rPr>
              <a:t>Python program Executing C++ Program Containing Arrays 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31036"/>
              </p:ext>
            </p:extLst>
          </p:nvPr>
        </p:nvGraphicFramePr>
        <p:xfrm>
          <a:off x="0" y="0"/>
          <a:ext cx="914400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b="1" kern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Scripting Language </a:t>
                      </a:r>
                      <a:endParaRPr lang="en-US" sz="32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kern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Programming</a:t>
                      </a:r>
                      <a:r>
                        <a:rPr lang="en-US" sz="3200" b="1" kern="1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Language </a:t>
                      </a:r>
                      <a:endParaRPr lang="en-US" sz="32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b="0" i="0" u="none" strike="noStrike" kern="12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not require the compilation </a:t>
                      </a:r>
                      <a:endParaRPr lang="en-US" sz="4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0" i="0" u="none" strike="noStrike" kern="12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Require the compilation </a:t>
                      </a:r>
                      <a:endParaRPr lang="en-US" sz="4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0" u="none" strike="noStrike" kern="12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JavaScript or Python </a:t>
                      </a:r>
                      <a:endParaRPr lang="en-US" sz="4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r>
                        <a:rPr lang="en-US" sz="4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C++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b="0" i="0" u="none" strike="noStrike" kern="12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Requires an interpreter </a:t>
                      </a:r>
                      <a:endParaRPr lang="en-US" sz="4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0" i="0" u="none" strike="noStrike" kern="12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Requires a compiler </a:t>
                      </a:r>
                      <a:endParaRPr lang="en-US" sz="4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1906733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a[3][3], i, j;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for(i=0; i&lt;3; i++)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for(j=0; j&lt;3; j++)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{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&lt;&lt;"enter the value for array["&lt;&lt;i+1&lt;&lt;"]"&lt;&lt;"["&lt;&lt;j+1&lt;&lt;"] :";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&gt;&gt;a[i][j];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}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system("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");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&lt;&lt;"\n\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nOriginal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Array\n";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for(i=0; i&lt;3; i++)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43"/>
            <a:ext cx="916333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for(j=0; j&lt;3; j++)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&lt;&lt;a[i][j]&lt;&lt;' ';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}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&lt;&lt;"\n\n The Transpose of Matrix\n";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for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= 0; i &lt; 3; i++)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 = 0; j &lt; 3; j++)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&lt;&lt;a[j][i]&lt;&lt;' ';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return 0;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415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8000" b="1" dirty="0">
                <a:solidFill>
                  <a:srgbClr val="C00000"/>
                </a:solidFill>
                <a:latin typeface="Source Sans Pro Black" pitchFamily="34" charset="0"/>
              </a:rPr>
              <a:t>Python program Executing C++ Program Containing Functions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1906733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cube(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&lt;&lt;"Enter any number: "&lt;&lt;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 = cube(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&lt;&lt;"Cube of " &lt;&lt;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 " is "&lt;&lt;c;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return 0;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cube(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return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Source Sans Pro Black" pitchFamily="34" charset="0"/>
              </a:rPr>
              <a:t>C++ program to implement Multilevel Inheritance </a:t>
            </a:r>
          </a:p>
        </p:txBody>
      </p:sp>
    </p:spTree>
    <p:extLst>
      <p:ext uri="{BB962C8B-B14F-4D97-AF65-F5344CB8AC3E}">
        <p14:creationId xmlns:p14="http://schemas.microsoft.com/office/powerpoint/2010/main" val="1444256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8" y="0"/>
            <a:ext cx="91260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sys,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''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opts,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getopt.getopt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"i:",['ifile='])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o, a in opts: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if o in ("-i", "--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'.exe'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print("Compiling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('g++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' -o '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print("Running " 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print("-----------------------")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os.system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exe_file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print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__name__ =='__main__': #program starts executing from here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main(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sys.argv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[1:])</a:t>
            </a:r>
          </a:p>
        </p:txBody>
      </p:sp>
    </p:spTree>
    <p:extLst>
      <p:ext uri="{BB962C8B-B14F-4D97-AF65-F5344CB8AC3E}">
        <p14:creationId xmlns:p14="http://schemas.microsoft.com/office/powerpoint/2010/main" val="3259275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 base class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Vehicle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public: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Vehicle()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 "This is a Vehicle" &lt;&lt;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threeWheeler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public Vehicle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public: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threeWheeler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&lt;&lt;"Objects with 3 wheels are vehicles"&lt;&lt;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172225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Auto: public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threeWheeler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public: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Auto()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&lt;&lt;"Auto has 3 Wheels"&lt;&lt;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};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 main function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//creating object of sub class will invoke the constructor of base classes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Auto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return 0;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7222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0"/>
            <a:ext cx="9171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Source Sans Pro Black" pitchFamily="34" charset="0"/>
              </a:rPr>
              <a:t>Applications of Scripting Languages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To automate certain tasks in a program</a:t>
            </a:r>
          </a:p>
          <a:p>
            <a:pPr algn="just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Extracting information from a data set</a:t>
            </a:r>
          </a:p>
          <a:p>
            <a:pPr algn="just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 Less code intensive as compared to traditional programming language</a:t>
            </a:r>
          </a:p>
          <a:p>
            <a:pPr algn="just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4. can bring new functions to applications and glue complex systems together </a:t>
            </a:r>
          </a:p>
        </p:txBody>
      </p:sp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26103" r="15135" b="30303"/>
          <a:stretch/>
        </p:blipFill>
        <p:spPr bwMode="auto">
          <a:xfrm>
            <a:off x="0" y="533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419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1240</TotalTime>
  <Words>2876</Words>
  <Application>Microsoft Office PowerPoint</Application>
  <PresentationFormat>On-screen Show (4:3)</PresentationFormat>
  <Paragraphs>358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Georgia</vt:lpstr>
      <vt:lpstr>Gill Sans MT</vt:lpstr>
      <vt:lpstr>Source Sans Pro Black</vt:lpstr>
      <vt:lpstr>Times New Roman</vt:lpstr>
      <vt:lpstr>Trebuchet MS</vt:lpstr>
      <vt:lpstr>Verdana</vt:lpstr>
      <vt:lpstr>Wingdings 2</vt:lpstr>
      <vt:lpstr>Slipstream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SysSoft</cp:lastModifiedBy>
  <cp:revision>293</cp:revision>
  <dcterms:created xsi:type="dcterms:W3CDTF">2019-06-28T06:35:00Z</dcterms:created>
  <dcterms:modified xsi:type="dcterms:W3CDTF">2024-05-19T04:37:25Z</dcterms:modified>
</cp:coreProperties>
</file>