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60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9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7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1" r:id="rId54"/>
    <p:sldId id="310" r:id="rId55"/>
    <p:sldId id="312" r:id="rId56"/>
    <p:sldId id="313" r:id="rId57"/>
    <p:sldId id="314" r:id="rId58"/>
    <p:sldId id="315" r:id="rId5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EBD06A-ED0E-40AE-9F28-37229593F93C}">
  <a:tblStyle styleId="{A4EBD06A-ED0E-40AE-9F28-37229593F9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79829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13164" y="1424069"/>
            <a:ext cx="9157393" cy="3719422"/>
            <a:chOff x="187960" y="1453515"/>
            <a:chExt cx="3861435" cy="1568450"/>
          </a:xfrm>
        </p:grpSpPr>
        <p:sp>
          <p:nvSpPr>
            <p:cNvPr id="11" name="Google Shape;11;p2"/>
            <p:cNvSpPr/>
            <p:nvPr/>
          </p:nvSpPr>
          <p:spPr>
            <a:xfrm>
              <a:off x="187960" y="1453515"/>
              <a:ext cx="3860800" cy="1568450"/>
            </a:xfrm>
            <a:custGeom>
              <a:avLst/>
              <a:gdLst/>
              <a:ahLst/>
              <a:cxnLst/>
              <a:rect l="l" t="t" r="r" b="b"/>
              <a:pathLst>
                <a:path w="3860800" h="1568450" extrusionOk="0">
                  <a:moveTo>
                    <a:pt x="1304290" y="810260"/>
                  </a:moveTo>
                  <a:cubicBezTo>
                    <a:pt x="857250" y="810260"/>
                    <a:pt x="421005" y="740410"/>
                    <a:pt x="0" y="608330"/>
                  </a:cubicBezTo>
                  <a:lnTo>
                    <a:pt x="0" y="1570355"/>
                  </a:lnTo>
                  <a:lnTo>
                    <a:pt x="3864610" y="1570355"/>
                  </a:lnTo>
                  <a:lnTo>
                    <a:pt x="3864610" y="0"/>
                  </a:lnTo>
                  <a:cubicBezTo>
                    <a:pt x="3082290" y="520700"/>
                    <a:pt x="2216150" y="810260"/>
                    <a:pt x="1304290" y="810260"/>
                  </a:cubicBezTo>
                  <a:close/>
                </a:path>
              </a:pathLst>
            </a:custGeom>
            <a:gradFill>
              <a:gsLst>
                <a:gs pos="0">
                  <a:srgbClr val="FFC486">
                    <a:alpha val="20000"/>
                  </a:srgbClr>
                </a:gs>
                <a:gs pos="100000">
                  <a:srgbClr val="FF866B">
                    <a:alpha val="2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87960" y="2182495"/>
              <a:ext cx="3860800" cy="838200"/>
            </a:xfrm>
            <a:custGeom>
              <a:avLst/>
              <a:gdLst/>
              <a:ahLst/>
              <a:cxnLst/>
              <a:rect l="l" t="t" r="r" b="b"/>
              <a:pathLst>
                <a:path w="3860800" h="838200" extrusionOk="0">
                  <a:moveTo>
                    <a:pt x="1932305" y="451485"/>
                  </a:moveTo>
                  <a:cubicBezTo>
                    <a:pt x="1258570" y="451485"/>
                    <a:pt x="608965" y="293370"/>
                    <a:pt x="0" y="0"/>
                  </a:cubicBezTo>
                  <a:lnTo>
                    <a:pt x="0" y="840740"/>
                  </a:lnTo>
                  <a:lnTo>
                    <a:pt x="3864610" y="840740"/>
                  </a:lnTo>
                  <a:lnTo>
                    <a:pt x="3864610" y="635"/>
                  </a:lnTo>
                  <a:cubicBezTo>
                    <a:pt x="3255645" y="293370"/>
                    <a:pt x="2606675" y="451485"/>
                    <a:pt x="1932305" y="451485"/>
                  </a:cubicBezTo>
                  <a:close/>
                </a:path>
              </a:pathLst>
            </a:custGeom>
            <a:gradFill>
              <a:gsLst>
                <a:gs pos="0">
                  <a:srgbClr val="F20122">
                    <a:alpha val="51764"/>
                    <a:alpha val="20000"/>
                  </a:srgbClr>
                </a:gs>
                <a:gs pos="100000">
                  <a:srgbClr val="FF6A00">
                    <a:alpha val="71764"/>
                    <a:alpha val="20000"/>
                  </a:srgbClr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88595" y="1819275"/>
              <a:ext cx="3860800" cy="1200150"/>
            </a:xfrm>
            <a:custGeom>
              <a:avLst/>
              <a:gdLst/>
              <a:ahLst/>
              <a:cxnLst/>
              <a:rect l="l" t="t" r="r" b="b"/>
              <a:pathLst>
                <a:path w="3860800" h="1200150" extrusionOk="0">
                  <a:moveTo>
                    <a:pt x="2672715" y="887095"/>
                  </a:moveTo>
                  <a:cubicBezTo>
                    <a:pt x="1717040" y="887095"/>
                    <a:pt x="811530" y="568960"/>
                    <a:pt x="0" y="0"/>
                  </a:cubicBezTo>
                  <a:lnTo>
                    <a:pt x="0" y="1204595"/>
                  </a:lnTo>
                  <a:lnTo>
                    <a:pt x="3864610" y="1204595"/>
                  </a:lnTo>
                  <a:lnTo>
                    <a:pt x="3864610" y="718820"/>
                  </a:lnTo>
                  <a:cubicBezTo>
                    <a:pt x="3478530" y="829310"/>
                    <a:pt x="3079750" y="887095"/>
                    <a:pt x="2672715" y="887095"/>
                  </a:cubicBezTo>
                  <a:close/>
                </a:path>
              </a:pathLst>
            </a:custGeom>
            <a:gradFill>
              <a:gsLst>
                <a:gs pos="0">
                  <a:srgbClr val="FF9F00">
                    <a:alpha val="56470"/>
                    <a:alpha val="20000"/>
                  </a:srgbClr>
                </a:gs>
                <a:gs pos="100000">
                  <a:srgbClr val="CC0000">
                    <a:alpha val="57254"/>
                    <a:alpha val="200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34300" y="925025"/>
            <a:ext cx="7075500" cy="115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37850" y="517525"/>
            <a:ext cx="6034500" cy="7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ato Black"/>
              <a:buNone/>
              <a:defRPr sz="300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37850" y="1475700"/>
            <a:ext cx="6034500" cy="30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Lato Light"/>
              <a:buChar char="◦"/>
              <a:defRPr sz="24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 rtl="0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 rtl="0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 rtl="0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 rtl="0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 rtl="0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 rtl="0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 rtl="0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 rtl="0">
              <a:buNone/>
              <a:defRPr sz="1300">
                <a:solidFill>
                  <a:schemeClr val="lt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819150"/>
            <a:ext cx="9144000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chapter 15 </a:t>
            </a:r>
          </a:p>
          <a:p>
            <a:pPr algn="ctr"/>
            <a:r>
              <a:rPr lang="en-US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Data Manipulation Through SQL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0B81DE-1C9E-4568-99EC-57C1BD89D95F}"/>
              </a:ext>
            </a:extLst>
          </p:cNvPr>
          <p:cNvSpPr/>
          <p:nvPr/>
        </p:nvSpPr>
        <p:spPr>
          <a:xfrm>
            <a:off x="1524000" y="3862685"/>
            <a:ext cx="6603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www.Padasalai.Net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89535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Adding Records 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055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populate (add record) the table "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 command is passed to SQLite.</a:t>
            </a:r>
          </a:p>
          <a:p>
            <a:pPr algn="just"/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execute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 method executes the SQL command to perform some action. 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" y="209550"/>
            <a:ext cx="917448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dirty="0"/>
          </a:p>
          <a:p>
            <a:pPr algn="ctr"/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SQL Query Using Python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2038350"/>
            <a:ext cx="65405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SELECT Query 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35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“Select” is the most commonly used statement in SQL. </a:t>
            </a:r>
          </a:p>
          <a:p>
            <a:pPr algn="just"/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SELECT Statement in SQL is used to retrieve or fetch data from a table in a database. </a:t>
            </a:r>
          </a:p>
          <a:p>
            <a:pPr algn="just"/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syntax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for using this statement is 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“Select * from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table_name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all the table data can be fetched in an object in the form of list of lists. 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048" y="66675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Displaying all records </a:t>
            </a:r>
          </a:p>
          <a:p>
            <a:pPr algn="ctr"/>
            <a:r>
              <a:rPr lang="en-US" sz="60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using </a:t>
            </a:r>
            <a:r>
              <a:rPr lang="en-US" sz="6000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fetchall</a:t>
            </a:r>
            <a:r>
              <a:rPr lang="en-US" sz="60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()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0446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fetchall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 is used to fetch all rows from the database table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195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algn="just"/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* FROM eat")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fetchall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r in result: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print(r)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35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600" dirty="0"/>
          </a:p>
          <a:p>
            <a:pPr algn="just"/>
            <a:r>
              <a:rPr lang="en-US" sz="3600" cap="all" dirty="0" err="1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cursor.fetchall</a:t>
            </a:r>
            <a:r>
              <a:rPr lang="en-US" sz="36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() -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fetchall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() method is to fetch all rows from the database table</a:t>
            </a:r>
          </a:p>
          <a:p>
            <a:pPr algn="just"/>
            <a:r>
              <a:rPr lang="en-US" sz="3600" cap="all" dirty="0" err="1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cursor.fetchone</a:t>
            </a:r>
            <a:r>
              <a:rPr lang="en-US" sz="36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() -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fetchone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() method returns the next row of a query result set or None in case there is no row left.</a:t>
            </a:r>
          </a:p>
          <a:p>
            <a:pPr algn="just"/>
            <a:r>
              <a:rPr lang="en-US" sz="3600" cap="all" dirty="0" err="1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cursor.fetchmany</a:t>
            </a:r>
            <a:r>
              <a:rPr lang="en-US" sz="36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()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 that returns the next number of rows (n) of the result set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1950"/>
            <a:ext cx="91439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Displaying A record using </a:t>
            </a:r>
          </a:p>
          <a:p>
            <a:pPr algn="ctr"/>
            <a:r>
              <a:rPr lang="en-US" sz="5400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fetchone</a:t>
            </a:r>
            <a:r>
              <a:rPr lang="en-US" sz="54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() 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2116276"/>
            <a:ext cx="91439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fetchone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 returns the next row of a query result set or None in case there is no row left.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5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algn="just"/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* FROM eat")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print("\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nfetch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one:")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cursor.fetchone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print(res)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" y="552331"/>
            <a:ext cx="912495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Displaying all records using </a:t>
            </a:r>
          </a:p>
          <a:p>
            <a:pPr algn="ctr"/>
            <a:r>
              <a:rPr lang="en-US" sz="5400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fetchone</a:t>
            </a:r>
            <a:r>
              <a:rPr lang="en-US" sz="44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()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18134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 while loop and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fetchone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 we can display all the records from a table.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" y="57150"/>
            <a:ext cx="9140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database is an organized collection of data.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term "database" can both refer to the data themselves or to the database management system.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Database management system is a software application for the interaction between users and the databases.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Users don't have to be human users.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can be other programs and applications as well.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will learn how Python program can interact as a user of an SQL database. </a:t>
            </a:r>
          </a:p>
        </p:txBody>
      </p:sp>
    </p:spTree>
    <p:extLst>
      <p:ext uri="{BB962C8B-B14F-4D97-AF65-F5344CB8AC3E}">
        <p14:creationId xmlns:p14="http://schemas.microsoft.com/office/powerpoint/2010/main" val="2147464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8576" y="209550"/>
            <a:ext cx="91725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algn="just"/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* FROM eat")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print("fetching all records one by one:")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cursor.fetchone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while result is not None: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print(result)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result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cursor.fetchone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37912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Displaying using </a:t>
            </a:r>
          </a:p>
          <a:p>
            <a:pPr algn="ctr"/>
            <a:r>
              <a:rPr lang="en-US" sz="5400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fetchmany</a:t>
            </a:r>
            <a:r>
              <a:rPr lang="en-US" sz="44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()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03835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Displaying specified number of records is done by using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fetchman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(). </a:t>
            </a:r>
          </a:p>
          <a:p>
            <a:pPr algn="just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method returns the next number of rows (n) of the result set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5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algn="just"/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* FROM eat")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print("fetching first 3 records:")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cursor.fetchmany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(5)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print(result)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825" y="13335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Program to display the content of tuples in newline without using loops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" y="1456789"/>
            <a:ext cx="90297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algn="just"/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* FROM eat")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print("fetching first 3 records:")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cursor.fetchmany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(9)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print(*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result,sep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="\n")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8576" y="1276350"/>
            <a:ext cx="917257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CLAUSES IN SQL 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525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SQL provides various clauses that can be used in the SELECT statements. </a:t>
            </a:r>
          </a:p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clauses can be called through python script. </a:t>
            </a:r>
          </a:p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Almost all clauses will work with SQLite. </a:t>
            </a:r>
          </a:p>
          <a:p>
            <a:pPr algn="just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following frequently used clauses are discussed here </a:t>
            </a:r>
          </a:p>
          <a:p>
            <a:pPr marL="571500" lvl="8" indent="-571500">
              <a:buFont typeface="Arial" pitchFamily="34" charset="0"/>
              <a:buChar char="•"/>
            </a:pPr>
            <a:r>
              <a:rPr lang="en-US" sz="4000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BN Machine" pitchFamily="2" charset="0"/>
              </a:rPr>
              <a:t>DISTINCT</a:t>
            </a:r>
          </a:p>
          <a:p>
            <a:pPr marL="571500" lvl="8" indent="-571500">
              <a:buFont typeface="Arial" pitchFamily="34" charset="0"/>
              <a:buChar char="•"/>
            </a:pPr>
            <a:r>
              <a:rPr lang="en-US" sz="4000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BN Machine" pitchFamily="2" charset="0"/>
              </a:rPr>
              <a:t>WHERE</a:t>
            </a:r>
          </a:p>
          <a:p>
            <a:pPr marL="571500" lvl="8" indent="-571500">
              <a:buFont typeface="Arial" pitchFamily="34" charset="0"/>
              <a:buChar char="•"/>
            </a:pPr>
            <a:r>
              <a:rPr lang="en-US" sz="4000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BN Machine" pitchFamily="2" charset="0"/>
              </a:rPr>
              <a:t>GROUP BY</a:t>
            </a:r>
          </a:p>
          <a:p>
            <a:pPr marL="571500" lvl="8" indent="-571500">
              <a:buFont typeface="Arial" pitchFamily="34" charset="0"/>
              <a:buChar char="•"/>
            </a:pPr>
            <a:r>
              <a:rPr lang="en-US" sz="4000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BN Machine" pitchFamily="2" charset="0"/>
              </a:rPr>
              <a:t>ORDER BY. </a:t>
            </a:r>
          </a:p>
          <a:p>
            <a:pPr marL="571500" lvl="8" indent="-571500">
              <a:buFont typeface="Arial" pitchFamily="34" charset="0"/>
              <a:buChar char="•"/>
            </a:pPr>
            <a:r>
              <a:rPr lang="en-US" sz="4000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BN Machine" pitchFamily="2" charset="0"/>
              </a:rPr>
              <a:t>HAVING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8575" y="36195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SQL </a:t>
            </a:r>
            <a:r>
              <a:rPr lang="en-US" sz="72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DISTINCT 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CLAUSE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-28577" y="1657350"/>
            <a:ext cx="91440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clause is helpful when there is need of avoiding the duplicate values present in any specific columns/table. </a:t>
            </a:r>
          </a:p>
          <a:p>
            <a:pPr algn="just"/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When we use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keyword only the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unique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values are fetched. 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525" y="13335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DISTINCT (GRADE) FROM eat")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print(result)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487" y="200025"/>
            <a:ext cx="89630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SQL </a:t>
            </a:r>
            <a:r>
              <a:rPr lang="en-US" sz="72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WHERE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 CLAUSE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571625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clause is used to extract only those records that fulfill a specified condition. </a:t>
            </a:r>
          </a:p>
        </p:txBody>
      </p:sp>
    </p:spTree>
    <p:extLst>
      <p:ext uri="{BB962C8B-B14F-4D97-AF65-F5344CB8AC3E}">
        <p14:creationId xmlns:p14="http://schemas.microsoft.com/office/powerpoint/2010/main" val="1650496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955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DISTINCT (GRADE) FROM eat WHERE GENDER='M'")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print(*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result,sep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="\n")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38150"/>
            <a:ext cx="9144000" cy="37702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3900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ccidental Presidency" pitchFamily="2" charset="0"/>
              </a:rPr>
              <a:t>SQLite </a:t>
            </a:r>
          </a:p>
        </p:txBody>
      </p:sp>
    </p:spTree>
    <p:extLst>
      <p:ext uri="{BB962C8B-B14F-4D97-AF65-F5344CB8AC3E}">
        <p14:creationId xmlns:p14="http://schemas.microsoft.com/office/powerpoint/2010/main" val="1418130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" y="258991"/>
            <a:ext cx="9144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SQL </a:t>
            </a:r>
            <a:r>
              <a:rPr lang="en-US" sz="72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Group By 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Clause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733550"/>
            <a:ext cx="914400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SELECT statement can be used along with GROUP BY clause. </a:t>
            </a: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 BY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clause groups records into summary rows. </a:t>
            </a: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It returns one records for each group. It is often used with aggregate functions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(COUNT, MAX, MIN, SUM, AVG)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to group the result-set by one or more columns. 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406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GENDER,count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(GENDER) FROM eat Group BY GENDER")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print(*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result,sep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="\n")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8575" y="36195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SQL </a:t>
            </a:r>
            <a:r>
              <a:rPr lang="en-US" sz="72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ORDERBY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CLAUSE 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1591033"/>
            <a:ext cx="91154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ORDER BY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Clause can be used along with the SELECT statement to sort the data of specific fields in an ordered way. </a:t>
            </a:r>
          </a:p>
          <a:p>
            <a:pPr algn="just"/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It is used to sort the result-set in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ASCENDING OR DESCENDING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order 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955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id,name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FROM eat Order BY name")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print(*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result,sep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="\n")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8575" y="36195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SQL </a:t>
            </a:r>
            <a:r>
              <a:rPr lang="en-US" sz="72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HAVING 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CLAUSE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" y="1428750"/>
            <a:ext cx="91249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Having clause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used to filter data based on the group functions. </a:t>
            </a:r>
          </a:p>
          <a:p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is similar to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condition but can be used only with group functions</a:t>
            </a:r>
            <a:r>
              <a:rPr 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526" y="209550"/>
            <a:ext cx="91535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GENDER,COUNT('GENDER') FROM eat GROUP BY GENDER HAVING COUNT(GENDER)&gt;3")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 = [i[0] for i in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cursor.description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print(co)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print(result)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0773"/>
            <a:ext cx="9144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The SQL </a:t>
            </a:r>
            <a:r>
              <a:rPr lang="en-US" sz="72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AND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, </a:t>
            </a:r>
            <a:r>
              <a:rPr lang="en-US" sz="72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OR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 and </a:t>
            </a:r>
            <a:r>
              <a:rPr lang="en-US" sz="72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NOT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 Operators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4" y="285750"/>
            <a:ext cx="91344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WHERE clause can be combined with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AND, OR, and NOT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operators. </a:t>
            </a:r>
          </a:p>
          <a:p>
            <a:pPr algn="just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operators are used to filter records based on more than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 condition 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241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Operator : </a:t>
            </a:r>
          </a:p>
          <a:p>
            <a:pPr algn="just"/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operators displays only those records where both the conditions condition1 and condition2 evaluates to True.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9055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WHERE WITH </a:t>
            </a:r>
            <a:r>
              <a:rPr lang="en-US" sz="7200" b="1" cap="all" dirty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AND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 Operator 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ID,NAME,SALARY FROM EAT WHERE (SALARY&gt;=15000 AND SALARY&lt;=30000)")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print(*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result,sep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="\n")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" y="0"/>
            <a:ext cx="9137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SQLite is a simple relational database system, which saves its data in regular data files or even in the internal memory of the computer. </a:t>
            </a:r>
          </a:p>
          <a:p>
            <a:pPr algn="just"/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designed to be embedded in applications, instead of using a separate database server program such as MySQL or Oracle. </a:t>
            </a:r>
          </a:p>
          <a:p>
            <a:pPr algn="just"/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SQLite is fast, rigorously tested, and flexible, making it easier to work. </a:t>
            </a:r>
          </a:p>
          <a:p>
            <a:pPr algn="just"/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Python has a native library for SQLite. 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055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WHERE WITH </a:t>
            </a:r>
            <a:r>
              <a:rPr lang="en-US" sz="7200" b="1" cap="all" dirty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NOT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 Operator 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* FROM EAT where grade&lt;&gt;'A' and Grade&lt;&gt;'B'")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print(*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result,sep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="\n")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055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WHERE WITH </a:t>
            </a:r>
            <a:r>
              <a:rPr lang="en-US" sz="7200" b="1" cap="all" dirty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OR</a:t>
            </a:r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 Operator 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id,name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FROM eat WHERE (age&lt;15 OR age&gt;30)")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print(*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result,sep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="\n")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2076"/>
            <a:ext cx="91440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/>
          </a:p>
          <a:p>
            <a:pPr algn="ctr"/>
            <a:r>
              <a:rPr 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Aggregate Functions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350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just"/>
            <a:r>
              <a:rPr lang="en-US" sz="3200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BN Machine" pitchFamily="2" charset="0"/>
              </a:rPr>
              <a:t>These functions are used to do operations from the values of the column and a single value is returned.</a:t>
            </a:r>
          </a:p>
          <a:p>
            <a:pPr algn="just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8" indent="-571500" algn="just">
              <a:buFont typeface="Arial" pitchFamily="34" charset="0"/>
              <a:buChar char="•"/>
            </a:pPr>
            <a:r>
              <a:rPr lang="en-US" sz="3200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COUNT()	</a:t>
            </a:r>
          </a:p>
          <a:p>
            <a:pPr marL="571500" lvl="8" indent="-571500" algn="just">
              <a:buFont typeface="Arial" pitchFamily="34" charset="0"/>
              <a:buChar char="•"/>
            </a:pPr>
            <a:r>
              <a:rPr lang="en-US" sz="3200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AVG()	</a:t>
            </a:r>
          </a:p>
          <a:p>
            <a:pPr marL="571500" lvl="8" indent="-571500" algn="just">
              <a:buFont typeface="Arial" pitchFamily="34" charset="0"/>
              <a:buChar char="•"/>
            </a:pPr>
            <a:r>
              <a:rPr lang="en-US" sz="3200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SUM()	</a:t>
            </a:r>
          </a:p>
          <a:p>
            <a:pPr marL="571500" lvl="8" indent="-571500" algn="just">
              <a:buFont typeface="Arial" pitchFamily="34" charset="0"/>
              <a:buChar char="•"/>
            </a:pPr>
            <a:r>
              <a:rPr lang="en-US" sz="3200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MAX()	</a:t>
            </a:r>
          </a:p>
          <a:p>
            <a:pPr marL="571500" lvl="8" indent="-571500" algn="just">
              <a:buFont typeface="Arial" pitchFamily="34" charset="0"/>
              <a:buChar char="•"/>
            </a:pPr>
            <a:r>
              <a:rPr lang="en-US" sz="3200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MIN()</a:t>
            </a:r>
          </a:p>
          <a:p>
            <a:pPr algn="just"/>
            <a:r>
              <a:rPr lang="en-US" sz="7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76350"/>
            <a:ext cx="794320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COUNT() function 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514350"/>
            <a:ext cx="91725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SQL COUNT() function returns the number of rows in a table satisfying the criteria specified in the WHERE clause. </a:t>
            </a:r>
          </a:p>
          <a:p>
            <a:pPr algn="just"/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COUNT() returns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if there were no matching rows.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(*) FROM eat 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print(result)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7131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AVG() function  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7125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800" dirty="0"/>
          </a:p>
          <a:p>
            <a:pPr algn="ctr"/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Creating a Database </a:t>
            </a:r>
          </a:p>
          <a:p>
            <a:pPr algn="ctr"/>
            <a: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using </a:t>
            </a:r>
            <a:r>
              <a:rPr lang="en-US" sz="72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SQLite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AVG(SALARY) FROM EAT 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print(result)</a:t>
            </a:r>
          </a:p>
        </p:txBody>
      </p:sp>
    </p:spTree>
    <p:extLst>
      <p:ext uri="{BB962C8B-B14F-4D97-AF65-F5344CB8AC3E}">
        <p14:creationId xmlns:p14="http://schemas.microsoft.com/office/powerpoint/2010/main" val="1951607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526" y="1352550"/>
            <a:ext cx="91535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SUM() function </a:t>
            </a:r>
          </a:p>
        </p:txBody>
      </p:sp>
    </p:spTree>
    <p:extLst>
      <p:ext uri="{BB962C8B-B14F-4D97-AF65-F5344CB8AC3E}">
        <p14:creationId xmlns:p14="http://schemas.microsoft.com/office/powerpoint/2010/main" val="31447734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SUM(SALARY) FROM EAT ")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print(result)</a:t>
            </a:r>
          </a:p>
        </p:txBody>
      </p:sp>
    </p:spTree>
    <p:extLst>
      <p:ext uri="{BB962C8B-B14F-4D97-AF65-F5344CB8AC3E}">
        <p14:creationId xmlns:p14="http://schemas.microsoft.com/office/powerpoint/2010/main" val="31447734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6" y="1352550"/>
            <a:ext cx="91535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MAX() AND MIN() function </a:t>
            </a:r>
          </a:p>
        </p:txBody>
      </p:sp>
    </p:spTree>
    <p:extLst>
      <p:ext uri="{BB962C8B-B14F-4D97-AF65-F5344CB8AC3E}">
        <p14:creationId xmlns:p14="http://schemas.microsoft.com/office/powerpoint/2010/main" val="31447734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2937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MAX() </a:t>
            </a:r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returns the largest value of the selected column. </a:t>
            </a:r>
          </a:p>
          <a:p>
            <a:pPr algn="just"/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MIN() </a:t>
            </a:r>
            <a: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function returns the smallest value of the selected column</a:t>
            </a:r>
            <a:r>
              <a:rPr 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447734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8576" y="0"/>
            <a:ext cx="91725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print("Displaying the name of the Highest SALARY")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name,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(SALARY) FROM EAT ")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print(result)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print("Displaying the name of the Least SALARY")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("SELECT name,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(SALARY) FROM EAT ")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print(result)</a:t>
            </a:r>
          </a:p>
        </p:txBody>
      </p:sp>
    </p:spTree>
    <p:extLst>
      <p:ext uri="{BB962C8B-B14F-4D97-AF65-F5344CB8AC3E}">
        <p14:creationId xmlns:p14="http://schemas.microsoft.com/office/powerpoint/2010/main" val="31447734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47750"/>
            <a:ext cx="9144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8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Data input by User</a:t>
            </a:r>
          </a:p>
        </p:txBody>
      </p:sp>
    </p:spTree>
    <p:extLst>
      <p:ext uri="{BB962C8B-B14F-4D97-AF65-F5344CB8AC3E}">
        <p14:creationId xmlns:p14="http://schemas.microsoft.com/office/powerpoint/2010/main" val="30371699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 =sqlite3.connect("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 =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con.cursor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cur.execute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("DROP Table eat")</a:t>
            </a:r>
          </a:p>
          <a:p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cur.execute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("create table eat (name, age, id)")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print("Enter 5 students names:")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who =[input() for i in range(5)]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print("Enter their ages respectively:")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age =[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(input()) for i in range(5)]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print("Enter their ids respectively:")</a:t>
            </a:r>
          </a:p>
          <a:p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p_id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=[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(input())for i in range(5)]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=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(who)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i in range(n):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cur.execute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("insert into eat values (?, ?, ?)", (who[i], age[i], 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p_id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[i]))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cur.execute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("select * from eat")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print("Displaying All the Records From eat Table")</a:t>
            </a:r>
          </a:p>
          <a:p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print (*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cur.fetchall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sep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='\n' )</a:t>
            </a:r>
          </a:p>
        </p:txBody>
      </p:sp>
    </p:spTree>
    <p:extLst>
      <p:ext uri="{BB962C8B-B14F-4D97-AF65-F5344CB8AC3E}">
        <p14:creationId xmlns:p14="http://schemas.microsoft.com/office/powerpoint/2010/main" val="24700364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7145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import sqlite3</a:t>
            </a:r>
          </a:p>
          <a:p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connection = sqlite3.connect("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("""DROP TABLE mouse;""")</a:t>
            </a:r>
          </a:p>
          <a:p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sql_command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"""</a:t>
            </a:r>
          </a:p>
          <a:p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CREATE TABLE mouse(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primarkey,Duty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varchar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(10),age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)"""</a:t>
            </a:r>
          </a:p>
          <a:p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sql_command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sql_command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"""INSERT INTO mouse (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rollno,Duty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,age )VALUES ("1", "Prefect", "17");"""</a:t>
            </a:r>
          </a:p>
          <a:p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sql_command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sql_command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"""INSERT INTO mouse (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rollno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Duty, age)VALUES ("2", "Secretary", "16");"""</a:t>
            </a:r>
          </a:p>
          <a:p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sql_command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connection.commit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cursor.execute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("SELECT eat.id, eat.name,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mouse.Duty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mouse.Age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eat,mouse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where eat.id=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mouse.rollno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= [i[0] for i in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cursor.description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print(co)</a:t>
            </a:r>
          </a:p>
          <a:p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result = </a:t>
            </a:r>
            <a:r>
              <a:rPr lang="en-US" sz="165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cursor.fetchall</a:t>
            </a:r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r in result:</a:t>
            </a:r>
          </a:p>
          <a:p>
            <a:r>
              <a:rPr lang="en-US" sz="16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print(r)</a:t>
            </a:r>
          </a:p>
        </p:txBody>
      </p:sp>
    </p:spTree>
    <p:extLst>
      <p:ext uri="{BB962C8B-B14F-4D97-AF65-F5344CB8AC3E}">
        <p14:creationId xmlns:p14="http://schemas.microsoft.com/office/powerpoint/2010/main" val="193194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67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import sqlite3 </a:t>
            </a:r>
          </a:p>
          <a:p>
            <a:pPr algn="just"/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# connecting to the database</a:t>
            </a:r>
          </a:p>
          <a:p>
            <a:pPr algn="just"/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connection = sqlite3.connect (“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excel.db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") </a:t>
            </a:r>
          </a:p>
          <a:p>
            <a:pPr algn="just"/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# cursor</a:t>
            </a:r>
          </a:p>
          <a:p>
            <a:pPr algn="just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cursor = </a:t>
            </a:r>
            <a:r>
              <a:rPr lang="en-US" sz="3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connection.cursor</a:t>
            </a: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()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57175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database with the name "Academy“</a:t>
            </a:r>
          </a:p>
          <a:p>
            <a:pPr algn="just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///r to "CREATE DATABASE Academy;" to SQL server.“</a:t>
            </a:r>
          </a:p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"connect"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command just opens the already created database. 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71257"/>
            <a:ext cx="91440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115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Creating table</a:t>
            </a:r>
            <a:endParaRPr lang="en-US" sz="115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ATRO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055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CREATE TABLE  eat(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ID INT PRIMARY KEY     NOT NULL,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NAME           TEXT    NOT NULL,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AGE               INT     NOT NULL,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GRADE         CHAR(1),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GENDER     CHAR(1),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ADDRESS     CHAR(50),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SALARY        REAL);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1950"/>
            <a:ext cx="9144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600" dirty="0">
              <a:solidFill>
                <a:srgbClr val="7030A0"/>
              </a:solidFill>
            </a:endParaRPr>
          </a:p>
          <a:p>
            <a:pPr algn="ctr"/>
            <a:r>
              <a:rPr lang="en-US" sz="48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ATROX" pitchFamily="2" charset="0"/>
              </a:rPr>
              <a:t>Cursor is used for performing all SQL commands.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11455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cursor object is created by calling the cursor() method of connection. </a:t>
            </a:r>
          </a:p>
          <a:p>
            <a:pPr algn="just"/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cursor is used to traverse the records from the result set. </a:t>
            </a:r>
          </a:p>
          <a:p>
            <a:pPr algn="just"/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 can define a SQL command with a triple quoted string in Python. </a:t>
            </a:r>
          </a:p>
          <a:p>
            <a:pPr algn="just"/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reason behind the triple quotes is sometime the values in the table might contain single or double quotes.</a:t>
            </a:r>
          </a:p>
        </p:txBody>
      </p:sp>
    </p:spTree>
    <p:extLst>
      <p:ext uri="{BB962C8B-B14F-4D97-AF65-F5344CB8AC3E}">
        <p14:creationId xmlns:p14="http://schemas.microsoft.com/office/powerpoint/2010/main" val="2798952270"/>
      </p:ext>
    </p:extLst>
  </p:cSld>
  <p:clrMapOvr>
    <a:masterClrMapping/>
  </p:clrMapOvr>
</p:sld>
</file>

<file path=ppt/theme/theme1.xml><?xml version="1.0" encoding="utf-8"?>
<a:theme xmlns:a="http://schemas.openxmlformats.org/drawingml/2006/main" name="Silvia template">
  <a:themeElements>
    <a:clrScheme name="Custom 347">
      <a:dk1>
        <a:srgbClr val="222222"/>
      </a:dk1>
      <a:lt1>
        <a:srgbClr val="FFFFFF"/>
      </a:lt1>
      <a:dk2>
        <a:srgbClr val="111111"/>
      </a:dk2>
      <a:lt2>
        <a:srgbClr val="FFFFFF"/>
      </a:lt2>
      <a:accent1>
        <a:srgbClr val="F20122"/>
      </a:accent1>
      <a:accent2>
        <a:srgbClr val="CA0000"/>
      </a:accent2>
      <a:accent3>
        <a:srgbClr val="FF6A00"/>
      </a:accent3>
      <a:accent4>
        <a:srgbClr val="FF9F00"/>
      </a:accent4>
      <a:accent5>
        <a:srgbClr val="999999"/>
      </a:accent5>
      <a:accent6>
        <a:srgbClr val="D9D9D9"/>
      </a:accent6>
      <a:hlink>
        <a:srgbClr val="F20122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2237</Words>
  <Application>Microsoft Office PowerPoint</Application>
  <PresentationFormat>On-screen Show (16:9)</PresentationFormat>
  <Paragraphs>283</Paragraphs>
  <Slides>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Accidental Presidency</vt:lpstr>
      <vt:lpstr>Arial</vt:lpstr>
      <vt:lpstr>ATROX</vt:lpstr>
      <vt:lpstr>BN Machine</vt:lpstr>
      <vt:lpstr>Bodoni MT Black</vt:lpstr>
      <vt:lpstr>Lato Black</vt:lpstr>
      <vt:lpstr>Lato Light</vt:lpstr>
      <vt:lpstr>Times New Roman</vt:lpstr>
      <vt:lpstr>Silvia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USER</dc:creator>
  <cp:lastModifiedBy>SysSoft</cp:lastModifiedBy>
  <cp:revision>86</cp:revision>
  <dcterms:modified xsi:type="dcterms:W3CDTF">2024-05-19T04:40:24Z</dcterms:modified>
</cp:coreProperties>
</file>