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76" r:id="rId33"/>
    <p:sldId id="277" r:id="rId34"/>
    <p:sldId id="278" r:id="rId35"/>
    <p:sldId id="279" r:id="rId36"/>
    <p:sldId id="280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4" d="100"/>
          <a:sy n="84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079C-D38D-455E-876E-61C98E3A1E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D83C-D941-42F2-B557-F112BB0F0E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079C-D38D-455E-876E-61C98E3A1E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D83C-D941-42F2-B557-F112BB0F0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079C-D38D-455E-876E-61C98E3A1E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D83C-D941-42F2-B557-F112BB0F0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079C-D38D-455E-876E-61C98E3A1E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D83C-D941-42F2-B557-F112BB0F0E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079C-D38D-455E-876E-61C98E3A1E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D83C-D941-42F2-B557-F112BB0F0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079C-D38D-455E-876E-61C98E3A1E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D83C-D941-42F2-B557-F112BB0F0E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079C-D38D-455E-876E-61C98E3A1E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D83C-D941-42F2-B557-F112BB0F0E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079C-D38D-455E-876E-61C98E3A1E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D83C-D941-42F2-B557-F112BB0F0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079C-D38D-455E-876E-61C98E3A1E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D83C-D941-42F2-B557-F112BB0F0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079C-D38D-455E-876E-61C98E3A1E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D83C-D941-42F2-B557-F112BB0F0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079C-D38D-455E-876E-61C98E3A1E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D83C-D941-42F2-B557-F112BB0F0E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39079C-D38D-455E-876E-61C98E3A1EF0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69D83C-D941-42F2-B557-F112BB0F0E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78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DATA VISUALIZATION USING PYPLOT: LINE CHART, PIE CHART AND BAR CHART </a:t>
            </a:r>
            <a:endParaRPr lang="en-US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096447-2EAC-48FA-B754-B10008F01396}"/>
              </a:ext>
            </a:extLst>
          </p:cNvPr>
          <p:cNvSpPr/>
          <p:nvPr/>
        </p:nvSpPr>
        <p:spPr>
          <a:xfrm>
            <a:off x="1600200" y="4038600"/>
            <a:ext cx="6351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www.Padasalai.Net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1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Types of Visualizations in </a:t>
            </a:r>
            <a:r>
              <a:rPr lang="en-US" sz="4800" b="1" dirty="0" err="1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Matplotlib</a:t>
            </a:r>
            <a:r>
              <a:rPr lang="en-US" sz="48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48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There are many types of Visualizations under </a:t>
            </a:r>
            <a:r>
              <a:rPr lang="en-US" sz="4800" b="1" dirty="0" err="1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Matplotlib</a:t>
            </a:r>
            <a:r>
              <a:rPr lang="en-US" sz="48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. Some of them are: </a:t>
            </a:r>
          </a:p>
          <a:p>
            <a:pPr algn="just"/>
            <a:r>
              <a:rPr lang="en-US" sz="48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Line plot</a:t>
            </a:r>
          </a:p>
          <a:p>
            <a:pPr algn="just"/>
            <a:r>
              <a:rPr lang="en-US" sz="48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Scatter plot</a:t>
            </a:r>
          </a:p>
          <a:p>
            <a:pPr algn="just"/>
            <a:r>
              <a:rPr lang="en-US" sz="48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Histogram</a:t>
            </a:r>
          </a:p>
          <a:p>
            <a:pPr algn="just"/>
            <a:r>
              <a:rPr lang="en-US" sz="48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Box plot</a:t>
            </a:r>
          </a:p>
          <a:p>
            <a:pPr algn="just"/>
            <a:r>
              <a:rPr lang="en-US" sz="48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Bar chart and </a:t>
            </a:r>
          </a:p>
          <a:p>
            <a:pPr algn="just"/>
            <a:r>
              <a:rPr lang="en-US" sz="48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Pie chart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334" y="0"/>
            <a:ext cx="91633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Scatter plot: </a:t>
            </a:r>
          </a:p>
          <a:p>
            <a:pPr algn="just"/>
            <a:r>
              <a:rPr lang="en-US" sz="54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A scatter plot is a type of plot that shows the data as a collection of points. </a:t>
            </a:r>
          </a:p>
          <a:p>
            <a:pPr algn="just"/>
            <a:r>
              <a:rPr lang="en-US" sz="54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The position of a point depends on its two-dimensional value, where each value is a position on either the horizontal or vertical dimension.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Desktop\SC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5181600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Scatter plot 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824" y="0"/>
            <a:ext cx="91508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Box plot: </a:t>
            </a:r>
          </a:p>
          <a:p>
            <a:pPr algn="just"/>
            <a:r>
              <a:rPr lang="en-US" sz="6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The box plot is a standardized way of displaying the distribution of data based on the five number summary: minimum, first quartile, median, third quartile, and maximum.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Desktop\boxplo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17060"/>
            <a:ext cx="9133764" cy="68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Installing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Matplotlib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Getting Started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After installing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, we will begin coding by importing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using the command:</a:t>
            </a:r>
          </a:p>
          <a:p>
            <a:pPr algn="just"/>
            <a:endParaRPr lang="en-US" sz="3200" b="1" dirty="0">
              <a:solidFill>
                <a:srgbClr val="002060"/>
              </a:solidFill>
              <a:latin typeface="Agency FB" pitchFamily="34" charset="0"/>
              <a:cs typeface="Times New Roman" pitchFamily="18" charset="0"/>
            </a:endParaRP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import </a:t>
            </a:r>
            <a:r>
              <a:rPr lang="en-US" sz="6600" b="1" dirty="0" err="1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matplotlib.pyplot</a:t>
            </a:r>
            <a:r>
              <a:rPr lang="en-US" sz="66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 as </a:t>
            </a:r>
            <a:r>
              <a:rPr lang="en-US" sz="6600" b="1" dirty="0" err="1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plt</a:t>
            </a:r>
            <a:r>
              <a:rPr lang="en-US" sz="66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 </a:t>
            </a:r>
          </a:p>
          <a:p>
            <a:pPr algn="just"/>
            <a:endParaRPr lang="en-US" sz="3200" b="1" dirty="0">
              <a:solidFill>
                <a:srgbClr val="FF0000"/>
              </a:solidFill>
              <a:latin typeface="Agency FB" pitchFamily="34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Now you have imported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in your workspace.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You need to display the plots. 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Using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from within a Python script</a:t>
            </a:r>
          </a:p>
          <a:p>
            <a:pPr algn="just"/>
            <a:endParaRPr lang="en-US" sz="3200" b="1" dirty="0">
              <a:solidFill>
                <a:srgbClr val="002060"/>
              </a:solidFill>
              <a:latin typeface="Agency FB" pitchFamily="34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Add </a:t>
            </a:r>
            <a:r>
              <a:rPr lang="en-US" sz="6000" b="1" dirty="0" err="1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plt.show</a:t>
            </a:r>
            <a:r>
              <a:rPr lang="en-US" sz="60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() 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method inside the file to display your plot.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49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import </a:t>
            </a:r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matplotlib.pyplot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as </a:t>
            </a:r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</a:t>
            </a:r>
            <a:endParaRPr lang="en-US" sz="6600" b="1" dirty="0">
              <a:solidFill>
                <a:srgbClr val="002060"/>
              </a:solidFill>
              <a:latin typeface="Agency FB" pitchFamily="34" charset="0"/>
              <a:cs typeface="Times New Roman" pitchFamily="18" charset="0"/>
            </a:endParaRPr>
          </a:p>
          <a:p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plt.plot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([1,2,3,4])</a:t>
            </a:r>
          </a:p>
          <a:p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plt.show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()</a:t>
            </a:r>
          </a:p>
        </p:txBody>
      </p:sp>
      <p:pic>
        <p:nvPicPr>
          <p:cNvPr id="3074" name="Picture 2" descr="C:\Users\USER\Downloads\Desktop\Figur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06" y="3636465"/>
            <a:ext cx="4274894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374" y="-33150"/>
            <a:ext cx="915537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8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plot() </a:t>
            </a:r>
            <a:r>
              <a:rPr lang="en-US" sz="88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is a versatile command, and will take an arbitrary number of arguments. 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import </a:t>
            </a:r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matplotlib.pyplot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as </a:t>
            </a:r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</a:t>
            </a:r>
            <a:endParaRPr lang="en-US" sz="6600" b="1" dirty="0">
              <a:solidFill>
                <a:srgbClr val="002060"/>
              </a:solidFill>
              <a:latin typeface="Agency FB" pitchFamily="34" charset="0"/>
              <a:cs typeface="Times New Roman" pitchFamily="18" charset="0"/>
            </a:endParaRPr>
          </a:p>
          <a:p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plt.plot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([1,2,3,4], [1,4,9,16])</a:t>
            </a:r>
          </a:p>
          <a:p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plt.show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()</a:t>
            </a:r>
          </a:p>
        </p:txBody>
      </p:sp>
      <p:pic>
        <p:nvPicPr>
          <p:cNvPr id="4098" name="Picture 2" descr="C:\Users\USER\Downloads\Desktop\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97342"/>
            <a:ext cx="5410200" cy="40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276600"/>
            <a:ext cx="373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.plot takes many parameters, but the first two here are 'x' and 'y' coordinates.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means, you have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co-ordinates according to these lists: 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(1,1), (2,4), (3,9) and (4,16).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668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DATA VISUALIZATION DEFINITION </a:t>
            </a:r>
          </a:p>
        </p:txBody>
      </p:sp>
    </p:spTree>
    <p:extLst>
      <p:ext uri="{BB962C8B-B14F-4D97-AF65-F5344CB8AC3E}">
        <p14:creationId xmlns:p14="http://schemas.microsoft.com/office/powerpoint/2010/main" val="3925563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4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import 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matplotlib.pyplot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as </a:t>
            </a:r>
            <a:r>
              <a:rPr lang="en-US" sz="3600" b="1" dirty="0" err="1">
                <a:solidFill>
                  <a:srgbClr val="92D050"/>
                </a:solidFill>
                <a:latin typeface="Agency FB" pitchFamily="34" charset="0"/>
                <a:cs typeface="Times New Roman" pitchFamily="18" charset="0"/>
              </a:rPr>
              <a:t>plt</a:t>
            </a:r>
            <a:endParaRPr lang="en-US" sz="3600" b="1" dirty="0">
              <a:solidFill>
                <a:srgbClr val="92D050"/>
              </a:solidFill>
              <a:latin typeface="Agency FB" pitchFamily="34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x = [1,2,3]</a:t>
            </a:r>
          </a:p>
          <a:p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y = [5,7,4]</a:t>
            </a:r>
          </a:p>
          <a:p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x2 = [1,2,3]</a:t>
            </a:r>
          </a:p>
          <a:p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y2 = [10,14,12]</a:t>
            </a:r>
          </a:p>
          <a:p>
            <a:r>
              <a:rPr lang="en-US" sz="3600" b="1" dirty="0" err="1">
                <a:solidFill>
                  <a:srgbClr val="92D050"/>
                </a:solidFill>
                <a:latin typeface="Agency FB" pitchFamily="34" charset="0"/>
                <a:cs typeface="Times New Roman" pitchFamily="18" charset="0"/>
              </a:rPr>
              <a:t>plt.</a:t>
            </a:r>
            <a:r>
              <a:rPr lang="en-US" sz="3600" b="1" dirty="0" err="1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plot</a:t>
            </a:r>
            <a:r>
              <a:rPr lang="en-US" sz="36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(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x, y, label='Line 1')</a:t>
            </a:r>
          </a:p>
          <a:p>
            <a:r>
              <a:rPr lang="en-US" sz="3600" b="1" dirty="0" err="1">
                <a:solidFill>
                  <a:srgbClr val="92D050"/>
                </a:solidFill>
                <a:latin typeface="Agency FB" pitchFamily="34" charset="0"/>
                <a:cs typeface="Times New Roman" pitchFamily="18" charset="0"/>
              </a:rPr>
              <a:t>plt.</a:t>
            </a:r>
            <a:r>
              <a:rPr lang="en-US" sz="3600" b="1" dirty="0" err="1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plot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(x2, y2, label='Line 2')</a:t>
            </a:r>
          </a:p>
          <a:p>
            <a:r>
              <a:rPr lang="en-US" sz="3600" b="1" dirty="0" err="1">
                <a:solidFill>
                  <a:srgbClr val="92D050"/>
                </a:solidFill>
                <a:latin typeface="Agency FB" pitchFamily="34" charset="0"/>
                <a:cs typeface="Times New Roman" pitchFamily="18" charset="0"/>
              </a:rPr>
              <a:t>plt</a:t>
            </a:r>
            <a:r>
              <a:rPr lang="en-US" sz="3600" b="1" dirty="0" err="1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.xlabel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('X-Axis')</a:t>
            </a:r>
          </a:p>
          <a:p>
            <a:r>
              <a:rPr lang="en-US" sz="3600" b="1" dirty="0" err="1">
                <a:solidFill>
                  <a:srgbClr val="92D050"/>
                </a:solidFill>
                <a:latin typeface="Agency FB" pitchFamily="34" charset="0"/>
                <a:cs typeface="Times New Roman" pitchFamily="18" charset="0"/>
              </a:rPr>
              <a:t>plt</a:t>
            </a:r>
            <a:r>
              <a:rPr lang="en-US" sz="3600" b="1" dirty="0" err="1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.ylabel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('Y-Axis')</a:t>
            </a:r>
          </a:p>
          <a:p>
            <a:r>
              <a:rPr lang="en-US" sz="3600" b="1" dirty="0" err="1">
                <a:solidFill>
                  <a:srgbClr val="92D050"/>
                </a:solidFill>
                <a:latin typeface="Agency FB" pitchFamily="34" charset="0"/>
                <a:cs typeface="Times New Roman" pitchFamily="18" charset="0"/>
              </a:rPr>
              <a:t>plt</a:t>
            </a:r>
            <a:r>
              <a:rPr lang="en-US" sz="3600" b="1" dirty="0" err="1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.title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('LINE GRAPH')</a:t>
            </a:r>
          </a:p>
          <a:p>
            <a:r>
              <a:rPr lang="en-US" sz="3600" b="1" dirty="0" err="1">
                <a:solidFill>
                  <a:srgbClr val="92D050"/>
                </a:solidFill>
                <a:latin typeface="Agency FB" pitchFamily="34" charset="0"/>
                <a:cs typeface="Times New Roman" pitchFamily="18" charset="0"/>
              </a:rPr>
              <a:t>plt</a:t>
            </a:r>
            <a:r>
              <a:rPr lang="en-US" sz="3600" b="1" dirty="0" err="1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.legend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()</a:t>
            </a:r>
          </a:p>
          <a:p>
            <a:r>
              <a:rPr lang="en-US" sz="3600" b="1" dirty="0" err="1">
                <a:solidFill>
                  <a:srgbClr val="92D050"/>
                </a:solidFill>
                <a:latin typeface="Agency FB" pitchFamily="34" charset="0"/>
                <a:cs typeface="Times New Roman" pitchFamily="18" charset="0"/>
              </a:rPr>
              <a:t>plt</a:t>
            </a:r>
            <a:r>
              <a:rPr lang="en-US" sz="3600" b="1" dirty="0" err="1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.show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()</a:t>
            </a:r>
          </a:p>
        </p:txBody>
      </p:sp>
      <p:pic>
        <p:nvPicPr>
          <p:cNvPr id="5122" name="Picture 2" descr="C:\Users\USER\Downloads\Desktop\x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595884" cy="344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1" t="13619" r="27667" b="7884"/>
          <a:stretch/>
        </p:blipFill>
        <p:spPr bwMode="auto">
          <a:xfrm>
            <a:off x="-30707" y="0"/>
            <a:ext cx="91747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44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Special Plot Types</a:t>
            </a:r>
          </a:p>
        </p:txBody>
      </p:sp>
    </p:spTree>
    <p:extLst>
      <p:ext uri="{BB962C8B-B14F-4D97-AF65-F5344CB8AC3E}">
        <p14:creationId xmlns:p14="http://schemas.microsoft.com/office/powerpoint/2010/main" val="3421154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Line Chart </a:t>
            </a:r>
          </a:p>
          <a:p>
            <a:r>
              <a:rPr lang="en-US" sz="44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A Line Chart or Line Graph is a type of chart which displays information as a series of data points called ‘markers’ connected by straight line segments. </a:t>
            </a:r>
          </a:p>
          <a:p>
            <a:r>
              <a:rPr lang="en-US" sz="44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A Line Chart is often used to visualize a trend in data over intervals of time – a time series – thus the line is often drawn chronologically. </a:t>
            </a:r>
            <a:r>
              <a:rPr lang="en-US" sz="3200" b="1" dirty="0" err="1">
                <a:solidFill>
                  <a:srgbClr val="002060"/>
                </a:solidFill>
                <a:latin typeface="Tamil Bible"/>
                <a:cs typeface="Times New Roman" pitchFamily="18" charset="0"/>
              </a:rPr>
              <a:t>fhyfzpg;GKiw</a:t>
            </a:r>
            <a:endParaRPr lang="en-US" sz="3200" b="1" dirty="0">
              <a:solidFill>
                <a:srgbClr val="002060"/>
              </a:solidFill>
              <a:latin typeface="Tamil Bible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54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import 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matplotlib.pyplot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as 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</a:t>
            </a:r>
            <a:endParaRPr lang="en-US" sz="3600" b="1" dirty="0">
              <a:solidFill>
                <a:srgbClr val="002060"/>
              </a:solidFill>
              <a:latin typeface="Agency FB" pitchFamily="34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years = [2014, 2015, 2016, 2017, 2018]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total_populations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= [8939007, 8954518, 8960387, 8956741, 8943721]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plt.plot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(years, 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total_populations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)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plt.title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("Year 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vs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Population in India")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plt.xlabel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("Year")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plt.ylabel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("Total Population")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plt.show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()</a:t>
            </a:r>
          </a:p>
        </p:txBody>
      </p:sp>
      <p:pic>
        <p:nvPicPr>
          <p:cNvPr id="6146" name="Picture 2" descr="C:\Users\USER\Downloads\Desktop\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7987"/>
            <a:ext cx="4585855" cy="34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92544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Plt.title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() →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specifies title to the graph</a:t>
            </a:r>
          </a:p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Plt.xlabel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() →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specifies label for X-axis</a:t>
            </a:r>
          </a:p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Plt.ylabel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() →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specifies label for Y-axis</a:t>
            </a:r>
          </a:p>
        </p:txBody>
      </p:sp>
    </p:spTree>
    <p:extLst>
      <p:ext uri="{BB962C8B-B14F-4D97-AF65-F5344CB8AC3E}">
        <p14:creationId xmlns:p14="http://schemas.microsoft.com/office/powerpoint/2010/main" val="3421154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Bar Chart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4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A </a:t>
            </a:r>
            <a:r>
              <a:rPr lang="en-US" sz="34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BarPlot</a:t>
            </a:r>
            <a:r>
              <a:rPr lang="en-US" sz="34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(or </a:t>
            </a:r>
            <a:r>
              <a:rPr lang="en-US" sz="34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BarChart</a:t>
            </a:r>
            <a:r>
              <a:rPr lang="en-US" sz="34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) is one of the most common type of plot.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4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It shows the relationship between a numerical variable and a categorical variable.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4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Bar chart represents categorical data with rectangular bars.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4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Each bar has a height corresponds to the value it represents.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4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The bars can be plotted vertically or horizontally.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4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It’s useful when we want to compare a given numeric value on different categories. To make a bar chart with </a:t>
            </a:r>
            <a:r>
              <a:rPr lang="en-US" sz="34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</a:t>
            </a:r>
            <a:r>
              <a:rPr lang="en-US" sz="34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, we can use the </a:t>
            </a:r>
            <a:r>
              <a:rPr lang="en-US" sz="3400" b="1" dirty="0" err="1">
                <a:solidFill>
                  <a:srgbClr val="00B050"/>
                </a:solidFill>
                <a:latin typeface="Agency FB" pitchFamily="34" charset="0"/>
                <a:cs typeface="Times New Roman" pitchFamily="18" charset="0"/>
              </a:rPr>
              <a:t>plt.bar</a:t>
            </a:r>
            <a:r>
              <a:rPr lang="en-US" sz="3400" b="1" dirty="0">
                <a:solidFill>
                  <a:srgbClr val="00B050"/>
                </a:solidFill>
                <a:latin typeface="Agency FB" pitchFamily="34" charset="0"/>
                <a:cs typeface="Times New Roman" pitchFamily="18" charset="0"/>
              </a:rPr>
              <a:t>() </a:t>
            </a:r>
            <a:r>
              <a:rPr lang="en-US" sz="34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function. </a:t>
            </a:r>
          </a:p>
        </p:txBody>
      </p:sp>
    </p:spTree>
    <p:extLst>
      <p:ext uri="{BB962C8B-B14F-4D97-AF65-F5344CB8AC3E}">
        <p14:creationId xmlns:p14="http://schemas.microsoft.com/office/powerpoint/2010/main" val="3421154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6" y="0"/>
            <a:ext cx="913831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import </a:t>
            </a:r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matplotlib.pyplot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as </a:t>
            </a:r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</a:t>
            </a:r>
            <a:endParaRPr lang="en-US" sz="4000" b="1" dirty="0">
              <a:solidFill>
                <a:srgbClr val="002060"/>
              </a:solidFill>
              <a:latin typeface="Agency FB" pitchFamily="34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labels = ["TAMIL", "ENGLISH", "MATHS", "PHYSICS", "CHEMISTRY", "CS"]</a:t>
            </a:r>
          </a:p>
          <a:p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usage = [79.8, 67.3, 77.8, 68.4, 70.2, 88.5]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y_</a:t>
            </a:r>
            <a:r>
              <a:rPr lang="en-US" sz="4000" b="1" dirty="0" err="1">
                <a:solidFill>
                  <a:srgbClr val="00B050"/>
                </a:solidFill>
                <a:latin typeface="Agency FB" pitchFamily="34" charset="0"/>
                <a:cs typeface="Times New Roman" pitchFamily="18" charset="0"/>
              </a:rPr>
              <a:t>positions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= range (</a:t>
            </a:r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len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(labels))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</a:t>
            </a:r>
            <a:r>
              <a:rPr lang="en-US" sz="4000" b="1" dirty="0" err="1">
                <a:solidFill>
                  <a:srgbClr val="00B050"/>
                </a:solidFill>
                <a:latin typeface="Agency FB" pitchFamily="34" charset="0"/>
                <a:cs typeface="Times New Roman" pitchFamily="18" charset="0"/>
              </a:rPr>
              <a:t>bar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y_positions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, usage)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</a:t>
            </a:r>
            <a:r>
              <a:rPr lang="en-US" sz="4000" b="1" dirty="0" err="1">
                <a:solidFill>
                  <a:srgbClr val="00B050"/>
                </a:solidFill>
                <a:latin typeface="Agency FB" pitchFamily="34" charset="0"/>
                <a:cs typeface="Times New Roman" pitchFamily="18" charset="0"/>
              </a:rPr>
              <a:t>xticks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y_positions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, labels)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</a:t>
            </a:r>
            <a:r>
              <a:rPr lang="en-US" sz="4000" b="1" dirty="0" err="1">
                <a:solidFill>
                  <a:srgbClr val="00B050"/>
                </a:solidFill>
                <a:latin typeface="Agency FB" pitchFamily="34" charset="0"/>
                <a:cs typeface="Times New Roman" pitchFamily="18" charset="0"/>
              </a:rPr>
              <a:t>ylabel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("RANGE")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</a:t>
            </a:r>
            <a:r>
              <a:rPr lang="en-US" sz="4000" b="1" dirty="0" err="1">
                <a:solidFill>
                  <a:srgbClr val="00B050"/>
                </a:solidFill>
                <a:latin typeface="Agency FB" pitchFamily="34" charset="0"/>
                <a:cs typeface="Times New Roman" pitchFamily="18" charset="0"/>
              </a:rPr>
              <a:t>title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("MARKS")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</a:t>
            </a:r>
            <a:r>
              <a:rPr lang="en-US" sz="4000" b="1" dirty="0" err="1">
                <a:solidFill>
                  <a:srgbClr val="00B050"/>
                </a:solidFill>
                <a:latin typeface="Agency FB" pitchFamily="34" charset="0"/>
                <a:cs typeface="Times New Roman" pitchFamily="18" charset="0"/>
              </a:rPr>
              <a:t>show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21154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"/>
            <a:ext cx="3738885" cy="464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142886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2236" y="5307842"/>
            <a:ext cx="2321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With </a:t>
            </a:r>
            <a:r>
              <a:rPr lang="en-US" sz="3200" b="1" dirty="0" err="1">
                <a:solidFill>
                  <a:srgbClr val="FF0000"/>
                </a:solidFill>
              </a:rPr>
              <a:t>xticks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8036" y="5340824"/>
            <a:ext cx="2959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Without </a:t>
            </a:r>
            <a:r>
              <a:rPr lang="en-US" sz="3200" b="1" dirty="0" err="1">
                <a:solidFill>
                  <a:srgbClr val="FF0000"/>
                </a:solidFill>
              </a:rPr>
              <a:t>xticks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54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12" y="-2316"/>
            <a:ext cx="91474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48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Labels</a:t>
            </a:r>
            <a:r>
              <a:rPr lang="en-US" sz="48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→ Specifies labels for the bars.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4800" b="1" dirty="0" err="1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Usgae</a:t>
            </a:r>
            <a:r>
              <a:rPr lang="en-US" sz="48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→ Assign values to the labels specified.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4800" b="1" dirty="0" err="1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Xticks</a:t>
            </a:r>
            <a:r>
              <a:rPr lang="en-US" sz="48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→ Display the tick marks along the x-axis at the values represented. Then specify the label for each tick mark.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48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Range</a:t>
            </a:r>
            <a:r>
              <a:rPr lang="en-US" sz="48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→ Create sequence of numbers. </a:t>
            </a:r>
          </a:p>
        </p:txBody>
      </p:sp>
    </p:spTree>
    <p:extLst>
      <p:ext uri="{BB962C8B-B14F-4D97-AF65-F5344CB8AC3E}">
        <p14:creationId xmlns:p14="http://schemas.microsoft.com/office/powerpoint/2010/main" val="3421154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34105"/>
              </p:ext>
            </p:extLst>
          </p:nvPr>
        </p:nvGraphicFramePr>
        <p:xfrm>
          <a:off x="32982" y="0"/>
          <a:ext cx="9144000" cy="6866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179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HISTOGRAM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BAR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799">
                <a:tc>
                  <a:txBody>
                    <a:bodyPr/>
                    <a:lstStyle/>
                    <a:p>
                      <a:pPr algn="just"/>
                      <a:r>
                        <a:rPr lang="en-US" sz="22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Refers to a graphical representation; that displays data by way of bars to show the frequency of numerical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 a pictorial representation of data that uses bars to compare different categories of data.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95">
                <a:tc>
                  <a:txBody>
                    <a:bodyPr/>
                    <a:lstStyle/>
                    <a:p>
                      <a:pPr algn="just"/>
                      <a:r>
                        <a:rPr lang="en-US" sz="22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Represents the frequency distribution of continuous variables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Is a diagrammatic comparison of discrete variables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115">
                <a:tc>
                  <a:txBody>
                    <a:bodyPr/>
                    <a:lstStyle/>
                    <a:p>
                      <a:pPr algn="just"/>
                      <a:r>
                        <a:rPr lang="en-US" sz="22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Presents numerical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Shows categorical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555">
                <a:tc>
                  <a:txBody>
                    <a:bodyPr/>
                    <a:lstStyle/>
                    <a:p>
                      <a:pPr algn="just"/>
                      <a:r>
                        <a:rPr lang="en-US" sz="22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Drawn in such a way that there is no gap between the bars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There is proper spacing between bars in a bar graph that indicates discontinuity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799">
                <a:tc>
                  <a:txBody>
                    <a:bodyPr/>
                    <a:lstStyle/>
                    <a:p>
                      <a:pPr algn="just"/>
                      <a:r>
                        <a:rPr lang="en-US" sz="22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Items of the histogram are numbers, which are categorized together, to represent ranges of data.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Items are considered as individual entities.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75">
                <a:tc>
                  <a:txBody>
                    <a:bodyPr/>
                    <a:lstStyle/>
                    <a:p>
                      <a:pPr algn="just"/>
                      <a:r>
                        <a:rPr lang="en-US" sz="22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This Cannot Be Done, As They Are Shown In The Sequence Of Classes.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It is quite common to rearrange the blocks, from highest to lowest.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95">
                <a:tc>
                  <a:txBody>
                    <a:bodyPr/>
                    <a:lstStyle/>
                    <a:p>
                      <a:pPr algn="just"/>
                      <a:r>
                        <a:rPr lang="en-US" sz="22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width of rectangular blocks  may or may not be same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b="0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Width of the bars is always same.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15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746" y="990600"/>
            <a:ext cx="91667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Data Visualization is the graphical representation of information and data. 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54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54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" t="16417" r="35236" b="182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Pie Chart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Pie Chart is probably one of the most common type of chart. 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It is a circular graphic which is divided into slices to illustrate numerical proportion. </a:t>
            </a:r>
            <a:endParaRPr lang="en-US" sz="3600" b="1" dirty="0">
              <a:solidFill>
                <a:srgbClr val="FF0000"/>
              </a:solidFill>
              <a:latin typeface="Agency FB" pitchFamily="34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The point of a pie chart is to show the relationship of parts out of a whole. 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To make a Pie Chart with 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, we can use the </a:t>
            </a:r>
            <a:r>
              <a:rPr lang="en-US" sz="3600" b="1" dirty="0" err="1">
                <a:solidFill>
                  <a:srgbClr val="00B050"/>
                </a:solidFill>
                <a:latin typeface="Agency FB" pitchFamily="34" charset="0"/>
                <a:cs typeface="Times New Roman" pitchFamily="18" charset="0"/>
              </a:rPr>
              <a:t>plt.pie</a:t>
            </a:r>
            <a:r>
              <a:rPr lang="en-US" sz="3600" b="1" dirty="0">
                <a:solidFill>
                  <a:srgbClr val="00B050"/>
                </a:solidFill>
                <a:latin typeface="Agency FB" pitchFamily="34" charset="0"/>
                <a:cs typeface="Times New Roman" pitchFamily="18" charset="0"/>
              </a:rPr>
              <a:t>() 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function.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The </a:t>
            </a:r>
            <a:r>
              <a:rPr lang="en-US" sz="3600" b="1" dirty="0" err="1">
                <a:solidFill>
                  <a:srgbClr val="00B050"/>
                </a:solidFill>
                <a:latin typeface="Agency FB" pitchFamily="34" charset="0"/>
                <a:cs typeface="Times New Roman" pitchFamily="18" charset="0"/>
              </a:rPr>
              <a:t>autopct</a:t>
            </a:r>
            <a:r>
              <a:rPr lang="en-US" sz="3600" b="1" dirty="0">
                <a:solidFill>
                  <a:srgbClr val="00B050"/>
                </a:solidFill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parameter allows us to display the percentage value using the Python string formatting.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72" y="0"/>
            <a:ext cx="91326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import </a:t>
            </a:r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matplotlib.pyplot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as </a:t>
            </a:r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</a:t>
            </a:r>
            <a:endParaRPr lang="en-US" sz="4000" b="1" dirty="0">
              <a:solidFill>
                <a:srgbClr val="002060"/>
              </a:solidFill>
              <a:latin typeface="Agency FB" pitchFamily="34" charset="0"/>
              <a:cs typeface="Times New Roman" pitchFamily="18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sizes = [89, 80, 90, 100, 75]</a:t>
            </a: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labels = ["Tamil", "English", "</a:t>
            </a:r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Maths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", "Science", "Social"]</a:t>
            </a: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plt.pie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(sizes, labels = labels, </a:t>
            </a:r>
            <a:r>
              <a:rPr lang="en-US" sz="4000" b="1" dirty="0" err="1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autopct</a:t>
            </a:r>
            <a:r>
              <a:rPr lang="en-US" sz="40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= "%.5f")</a:t>
            </a: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plt.axes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().</a:t>
            </a:r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set_aspect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("equal")</a:t>
            </a: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plt.show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()</a:t>
            </a:r>
          </a:p>
        </p:txBody>
      </p:sp>
      <p:pic>
        <p:nvPicPr>
          <p:cNvPr id="8194" name="Picture 2" descr="C:\Users\USER\Downloads\Desktop\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862002"/>
            <a:ext cx="4038601" cy="29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4408998"/>
            <a:ext cx="5105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set_aspect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method of Axes class to set aspect ratio of an Axes object.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Auto or equal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Desktop\au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7" y="609600"/>
            <a:ext cx="4038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ownloads\Desktop\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8837"/>
            <a:ext cx="403860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2236" y="5307842"/>
            <a:ext cx="1040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auto</a:t>
            </a:r>
          </a:p>
        </p:txBody>
      </p:sp>
      <p:sp>
        <p:nvSpPr>
          <p:cNvPr id="5" name="Rectangle 4"/>
          <p:cNvSpPr/>
          <p:nvPr/>
        </p:nvSpPr>
        <p:spPr>
          <a:xfrm>
            <a:off x="5408036" y="5340824"/>
            <a:ext cx="1242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equal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7877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import </a:t>
            </a:r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matplotlib.pyplot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as </a:t>
            </a:r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</a:t>
            </a:r>
            <a:endParaRPr lang="en-US" sz="6600" b="1" dirty="0">
              <a:solidFill>
                <a:srgbClr val="002060"/>
              </a:solidFill>
              <a:latin typeface="Agency FB" pitchFamily="34" charset="0"/>
              <a:cs typeface="Times New Roman" pitchFamily="18" charset="0"/>
            </a:endParaRPr>
          </a:p>
          <a:p>
            <a:pPr algn="just"/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plt.plot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([1,2,3],[4,5,1])</a:t>
            </a:r>
          </a:p>
          <a:p>
            <a:pPr algn="just"/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plt.show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()</a:t>
            </a:r>
          </a:p>
        </p:txBody>
      </p:sp>
      <p:pic>
        <p:nvPicPr>
          <p:cNvPr id="1026" name="Picture 2" descr="C:\Users\USER\Downloads\Desktop\Figur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34153"/>
            <a:ext cx="4800600" cy="360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59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877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import </a:t>
            </a:r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matplotlib.pyplot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as </a:t>
            </a:r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</a:t>
            </a:r>
            <a:endParaRPr lang="en-US" sz="6600" b="1" dirty="0">
              <a:solidFill>
                <a:srgbClr val="002060"/>
              </a:solidFill>
              <a:latin typeface="Agency FB" pitchFamily="34" charset="0"/>
              <a:cs typeface="Times New Roman" pitchFamily="18" charset="0"/>
            </a:endParaRPr>
          </a:p>
          <a:p>
            <a:pPr algn="just"/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plt.plot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([1,2],[4,5])</a:t>
            </a:r>
          </a:p>
          <a:p>
            <a:pPr algn="just"/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plt.show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()</a:t>
            </a:r>
          </a:p>
        </p:txBody>
      </p:sp>
      <p:pic>
        <p:nvPicPr>
          <p:cNvPr id="2050" name="Picture 2" descr="C:\Users\USER\Downloads\Desktop\Figure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2468562"/>
            <a:ext cx="585152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17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import </a:t>
            </a:r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matplotlib.pyplot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as </a:t>
            </a:r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</a:t>
            </a:r>
            <a:endParaRPr lang="en-US" sz="6600" b="1" dirty="0">
              <a:solidFill>
                <a:srgbClr val="002060"/>
              </a:solidFill>
              <a:latin typeface="Agency FB" pitchFamily="34" charset="0"/>
              <a:cs typeface="Times New Roman" pitchFamily="18" charset="0"/>
            </a:endParaRPr>
          </a:p>
          <a:p>
            <a:pPr algn="just"/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plt.plot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([2,3],[5,1])</a:t>
            </a:r>
          </a:p>
          <a:p>
            <a:pPr algn="just"/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plt.show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()</a:t>
            </a:r>
          </a:p>
        </p:txBody>
      </p:sp>
      <p:pic>
        <p:nvPicPr>
          <p:cNvPr id="3074" name="Picture 2" descr="C:\Users\USER\Downloads\Desktop\Figure_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45" y="2468563"/>
            <a:ext cx="585152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1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61" y="83820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of Data Visualization is to communicate information visually to users. 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import </a:t>
            </a:r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matplotlib.pyplot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as </a:t>
            </a:r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plt.plot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([1,3],[4,1]) </a:t>
            </a:r>
          </a:p>
          <a:p>
            <a:pPr algn="just"/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plt.show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()</a:t>
            </a:r>
          </a:p>
        </p:txBody>
      </p:sp>
      <p:pic>
        <p:nvPicPr>
          <p:cNvPr id="4098" name="Picture 2" descr="C:\Users\USER\Figure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2468563"/>
            <a:ext cx="585152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17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import </a:t>
            </a:r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matplotlib.pyplot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as </a:t>
            </a:r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</a:t>
            </a:r>
            <a:endParaRPr lang="en-US" sz="6600" b="1" dirty="0">
              <a:solidFill>
                <a:srgbClr val="002060"/>
              </a:solidFill>
              <a:latin typeface="Agency FB" pitchFamily="34" charset="0"/>
              <a:cs typeface="Times New Roman" pitchFamily="18" charset="0"/>
            </a:endParaRPr>
          </a:p>
          <a:p>
            <a:pPr algn="just"/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plt.plot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(3,2)</a:t>
            </a:r>
          </a:p>
          <a:p>
            <a:pPr algn="just"/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plt.show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()</a:t>
            </a:r>
          </a:p>
        </p:txBody>
      </p:sp>
      <p:pic>
        <p:nvPicPr>
          <p:cNvPr id="5122" name="Picture 2" descr="C:\Users\USER\Downloads\Desktop\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2487897"/>
            <a:ext cx="585152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17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import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matplotlib.pyplot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as 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</a:t>
            </a:r>
            <a:endParaRPr lang="en-US" sz="3200" b="1" dirty="0">
              <a:solidFill>
                <a:srgbClr val="002060"/>
              </a:solidFill>
              <a:latin typeface="Agency FB" pitchFamily="34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plt.bar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([1,3,5,7,9],[5,2,7,8,2],label="Example one" ,color='r')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plt.bar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([2,4,6,8,10],[8,6,2,5,6],label="Example two", color='g')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plt.legend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()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plt.xlabel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('bar number')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plt.ylabel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('bar height')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plt.title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('Epic Graph\</a:t>
            </a:r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nAnother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Line! Whoa')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plt.show</a:t>
            </a:r>
            <a:r>
              <a:rPr lang="en-US" sz="32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()</a:t>
            </a:r>
          </a:p>
        </p:txBody>
      </p:sp>
      <p:pic>
        <p:nvPicPr>
          <p:cNvPr id="6146" name="Picture 2" descr="C:\Users\USER\Downloads\Desktop\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1"/>
            <a:ext cx="4953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175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6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import 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matplotlib.pyplot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as 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</a:t>
            </a:r>
            <a:endParaRPr lang="en-US" sz="3600" b="1" dirty="0">
              <a:solidFill>
                <a:srgbClr val="002060"/>
              </a:solidFill>
              <a:latin typeface="Agency FB" pitchFamily="34" charset="0"/>
              <a:cs typeface="Times New Roman" pitchFamily="18" charset="0"/>
            </a:endParaRP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val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= [29.2, 54.2, 8.3, 8.5]</a:t>
            </a: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labels = ["sleeping", "playing", "working", "eating"]</a:t>
            </a: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plt.pie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val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, labels = labels)</a:t>
            </a: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plt.pie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val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, labels = labels, 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autopct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= "%.1f")</a:t>
            </a: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plt.axes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(). </a:t>
            </a:r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set_aspect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("equal")</a:t>
            </a: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plt.title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("Interesting Graph Check it out")</a:t>
            </a: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plt.show</a:t>
            </a:r>
            <a:r>
              <a:rPr lang="en-US" sz="3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()</a:t>
            </a:r>
          </a:p>
        </p:txBody>
      </p:sp>
      <p:pic>
        <p:nvPicPr>
          <p:cNvPr id="7170" name="Picture 2" descr="C:\Users\USER\Downloads\Desktop\hj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57143"/>
            <a:ext cx="3733800" cy="28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97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550" y="0"/>
            <a:ext cx="91485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Write the difference between the following functions: </a:t>
            </a:r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plt.plot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([1,2,3,4]), </a:t>
            </a:r>
            <a:r>
              <a:rPr lang="en-US" sz="4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plt.plot</a:t>
            </a:r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([1,2,3,4], [1,4,9,16]).</a:t>
            </a:r>
          </a:p>
        </p:txBody>
      </p:sp>
      <p:pic>
        <p:nvPicPr>
          <p:cNvPr id="8194" name="Picture 2" descr="C:\Users\USER\Downloads\Desktop\x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885050"/>
            <a:ext cx="6629400" cy="497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1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394" y="0"/>
            <a:ext cx="91803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General types of Data Visualization </a:t>
            </a:r>
          </a:p>
          <a:p>
            <a:pPr algn="just"/>
            <a:r>
              <a:rPr lang="en-US" sz="6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• Charts </a:t>
            </a:r>
          </a:p>
          <a:p>
            <a:pPr algn="just"/>
            <a:r>
              <a:rPr lang="en-US" sz="6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• Tables </a:t>
            </a:r>
          </a:p>
          <a:p>
            <a:pPr algn="just"/>
            <a:r>
              <a:rPr lang="en-US" sz="6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• Graphs </a:t>
            </a:r>
          </a:p>
          <a:p>
            <a:pPr algn="just"/>
            <a:r>
              <a:rPr lang="en-US" sz="6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• Maps </a:t>
            </a:r>
          </a:p>
          <a:p>
            <a:pPr algn="just"/>
            <a:r>
              <a:rPr lang="en-US" sz="6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• </a:t>
            </a:r>
            <a:r>
              <a:rPr lang="en-US" sz="60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Infographics</a:t>
            </a:r>
            <a:r>
              <a:rPr lang="en-US" sz="6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6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• Dashboards 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648" y="0"/>
            <a:ext cx="91678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Data visualization - Uses </a:t>
            </a: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Data Visualization help users to analyze and interpret the data easily. </a:t>
            </a:r>
          </a:p>
          <a:p>
            <a:pPr algn="just"/>
            <a:endParaRPr lang="en-US" sz="4000" b="1" dirty="0">
              <a:solidFill>
                <a:srgbClr val="002060"/>
              </a:solidFill>
              <a:latin typeface="Agency FB" pitchFamily="34" charset="0"/>
              <a:cs typeface="Times New Roman" pitchFamily="18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It makes complex data understandable and usable.</a:t>
            </a:r>
          </a:p>
          <a:p>
            <a:pPr algn="just"/>
            <a:endParaRPr lang="en-US" sz="4000" b="1" dirty="0">
              <a:solidFill>
                <a:srgbClr val="002060"/>
              </a:solidFill>
              <a:latin typeface="Agency FB" pitchFamily="34" charset="0"/>
              <a:cs typeface="Times New Roman" pitchFamily="18" charset="0"/>
            </a:endParaRP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Various Charts in Data Visualization helps to show relationship in the data for one or more variables.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99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Infographics</a:t>
            </a:r>
            <a:r>
              <a:rPr lang="en-US" sz="38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 → </a:t>
            </a:r>
            <a:r>
              <a:rPr lang="en-US" sz="38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An </a:t>
            </a:r>
            <a:r>
              <a:rPr lang="en-US" sz="38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infographic</a:t>
            </a:r>
            <a:r>
              <a:rPr lang="en-US" sz="38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(information graphic) is the representation of information in a graphic format. </a:t>
            </a:r>
          </a:p>
          <a:p>
            <a:pPr algn="just"/>
            <a:endParaRPr lang="en-US" sz="3800" b="1" dirty="0">
              <a:solidFill>
                <a:srgbClr val="FF0000"/>
              </a:solidFill>
              <a:latin typeface="Agency FB" pitchFamily="34" charset="0"/>
              <a:cs typeface="Times New Roman" pitchFamily="18" charset="0"/>
            </a:endParaRPr>
          </a:p>
          <a:p>
            <a:pPr algn="just"/>
            <a:r>
              <a:rPr lang="en-US" sz="3800" b="1" dirty="0">
                <a:solidFill>
                  <a:srgbClr val="FF0000"/>
                </a:solidFill>
                <a:latin typeface="Agency FB" pitchFamily="34" charset="0"/>
                <a:cs typeface="Times New Roman" pitchFamily="18" charset="0"/>
              </a:rPr>
              <a:t>Dashboard → </a:t>
            </a:r>
            <a:r>
              <a:rPr lang="en-US" sz="38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A dashboard is a collection of resources assembled to create a single unified visual display. </a:t>
            </a:r>
          </a:p>
          <a:p>
            <a:pPr algn="just"/>
            <a:r>
              <a:rPr lang="en-US" sz="38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Data visualizations and dashboards translate complex ideas and concepts into a simple visual format. Patterns and relationships that are undetectable in text are detectable at a glance using dashboard.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 to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Matplotlib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 Data Visualization in Python 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 err="1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Matplotlib</a:t>
            </a:r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 is the most popular data visualization library in Python. </a:t>
            </a:r>
          </a:p>
          <a:p>
            <a:pPr algn="just"/>
            <a:r>
              <a:rPr lang="en-US" sz="6600" b="1" dirty="0">
                <a:solidFill>
                  <a:srgbClr val="002060"/>
                </a:solidFill>
                <a:latin typeface="Agency FB" pitchFamily="34" charset="0"/>
                <a:cs typeface="Times New Roman" pitchFamily="18" charset="0"/>
              </a:rPr>
              <a:t>It allows you to create charts in few lines of code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00488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192</TotalTime>
  <Words>1529</Words>
  <Application>Microsoft Office PowerPoint</Application>
  <PresentationFormat>On-screen Show (4:3)</PresentationFormat>
  <Paragraphs>177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Agency FB</vt:lpstr>
      <vt:lpstr>Arial</vt:lpstr>
      <vt:lpstr>Georgia</vt:lpstr>
      <vt:lpstr>Tamil Bible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SysSoft</cp:lastModifiedBy>
  <cp:revision>54</cp:revision>
  <dcterms:created xsi:type="dcterms:W3CDTF">2019-10-01T14:49:20Z</dcterms:created>
  <dcterms:modified xsi:type="dcterms:W3CDTF">2024-05-19T04:42:32Z</dcterms:modified>
</cp:coreProperties>
</file>