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9900"/>
    <a:srgbClr val="CC00CC"/>
    <a:srgbClr val="CCCC00"/>
    <a:srgbClr val="FF66CC"/>
    <a:srgbClr val="00CC00"/>
    <a:srgbClr val="CC66FF"/>
    <a:srgbClr val="66CCFF"/>
    <a:srgbClr val="99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32" y="-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6C99-8B5C-4542-8B51-4092C229B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1BF03-9E50-4AE9-BF19-C27496488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0B824-0231-4A3A-94D9-F0916AE2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BAC84-ECD7-4AC6-9501-65ABD104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ED307-B78D-45EB-A2AD-74904B3A1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8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44D86-BD67-44E5-9AE2-D9A03A0A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4CF73-B6A9-4595-AA7C-5BD94BA9B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A4B7C-D795-4EFE-BA41-C2B69741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F7B4A-AA4E-4B2C-BEA3-A2941B04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4B645-4048-4F3B-8AB7-3B471EDC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3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28DCB7-F982-492D-AC92-5CC462510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F379F-6DD8-44BA-9B98-6170320FB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D6EAD-1E99-4559-99ED-C486AD22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F7F76-94DE-44DA-9474-1EC0BF501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C3948-5EAB-40C4-9DEF-0D32C29B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4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A3BD2-303D-4B56-9C76-15F004E1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121C5-0B28-4C2A-B942-141C48A68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5CF6C-3893-4355-9EE0-E888D8B9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87DEB-7627-4C30-A8D6-ED5F93DE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9CEF6-92B8-4CF7-973E-F50ECDD6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D8BBB-BB3E-48F4-9AFC-F491C40AD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32723-B938-4433-B724-11A15C05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6E4A7-E9BD-43A1-A83C-4FFE34CE2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95A1F-7A74-466A-B60D-2FF3E1394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42C03-BB17-46CB-B9B6-60F41988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7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93243-3F24-4EB5-933E-E42B13C8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D98F9-90AC-4D4F-ABAA-728794086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DEADE-60C0-4304-9445-EF12C6AB3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35E0F-3346-43A5-9211-97E74658A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67CBC-5DF5-4421-B1F2-76F477327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5380A-582E-4CDC-9993-A29C256C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0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9149-608E-4CCF-9970-EEAA41ECE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68FB3-50D4-46EE-A889-3E2432859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C78BA-858C-47E1-86E1-AFF51F8C9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FDCD6A-AB2F-4BA1-8827-AB838A64F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5AAD30-581E-434C-B0C0-7CBA3DAAE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1A0D84-1885-4DD4-8FBF-F5AC413B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DCFC11-6672-4CB6-B23B-C5701CC5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CEF6CB-6E62-4706-94FB-8681609F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0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2142-8D2C-4E76-9460-F28FEC6A4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99EEB-F317-46FD-8FB1-1E08E3A72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FB3CE9-8DED-4190-AB86-DFF1BF5CD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EA37DC-A0C4-46F9-A933-8459F169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8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40F88B-5652-460F-AFF0-40D80EC4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15DB6B-B8A7-45FA-BD3F-50978E21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BDAAA-9A43-4DF9-918E-63461A48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ECA97-B030-4F80-9CEB-CCE8747E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9EDE-FC04-4812-9C85-E3E3B72D3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F8DC9-998F-4919-B781-D7FFC8E90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54290-E405-430B-A88B-042AE055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622FA-05FC-40B2-872E-46E0FA64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82FAD-FC5F-4B8C-B542-490D543F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9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32C46-CDC3-4A62-9720-ED97AB14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C61772-CF0C-4EF2-96F4-90F78A35E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AF550-04B1-42D4-B241-22F4B7CEE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C33EB-19FE-44D0-A4F5-9C2D7820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37BBA-D78C-454B-BE45-8CC62CCC8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DE37F-E124-4F53-AE48-8878BAC6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B6C544-1835-4531-80D6-38E9AA517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D3373-B2BB-4AE8-81B2-F8D8D42E1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DD0C4-AD29-4756-BA26-858965A70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063D2-9E3C-41F5-957C-89D62A6FA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AAB8D-9997-496A-81CF-6560536D4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jf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jf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jf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553" t="4976" r="3824" b="9651"/>
          <a:stretch/>
        </p:blipFill>
        <p:spPr>
          <a:xfrm>
            <a:off x="461749" y="501555"/>
            <a:ext cx="10931857" cy="5854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058269-D58E-48D2-9D45-5F5AB4035006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614015-67E3-4FF8-823C-F5D2EE49ECAC}"/>
              </a:ext>
            </a:extLst>
          </p:cNvPr>
          <p:cNvSpPr/>
          <p:nvPr/>
        </p:nvSpPr>
        <p:spPr>
          <a:xfrm>
            <a:off x="7538728" y="2446635"/>
            <a:ext cx="22707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>
                <a:ln/>
                <a:solidFill>
                  <a:schemeClr val="accent4"/>
                </a:solidFill>
                <a:effectLst/>
              </a:rPr>
              <a:t>www.Padasalai.Net</a:t>
            </a:r>
          </a:p>
        </p:txBody>
      </p:sp>
    </p:spTree>
    <p:extLst>
      <p:ext uri="{BB962C8B-B14F-4D97-AF65-F5344CB8AC3E}">
        <p14:creationId xmlns:p14="http://schemas.microsoft.com/office/powerpoint/2010/main" val="200470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A7E573-B1E8-4584-90FE-B1836F82EB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E59B1697-10D7-4FFC-AC38-1200AD525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4F1D440-EF0A-434A-A60F-9462DFE4C2A0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6C44949B-2117-4947-BFCB-3EA772AA61A8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F15D2CDC-6ECD-4B80-AEF3-A0AB9319B845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A36ED04B-6CAA-4166-A3A0-5C03EC36E4A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613E99-CA77-4E68-B790-5A10FB9616FA}"/>
              </a:ext>
            </a:extLst>
          </p:cNvPr>
          <p:cNvGrpSpPr/>
          <p:nvPr/>
        </p:nvGrpSpPr>
        <p:grpSpPr>
          <a:xfrm>
            <a:off x="145774" y="3030961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A0016D8C-7549-4ECD-9B9A-065267502FF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1EB22D42-C0F3-487D-9C70-7E74E7123B81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015570D9-EDE3-4134-86AB-A8CCCC4C3ECD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35457888-B1D6-4E9A-9B3B-6DF8DDFCEC47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03DDB23D-D64B-459C-BDDA-BB2A9B3E38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B156397D-EA49-42B8-BF04-4626081E334F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BEDA2D5-1A89-4A63-B2A5-603082297E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E00CF5-EFE0-4119-9869-0F22BC9A54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22133" y="1926972"/>
            <a:ext cx="6096000" cy="4347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IN" sz="2000" b="1" dirty="0">
                <a:ln>
                  <a:solidFill>
                    <a:srgbClr val="CC66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9 </a:t>
            </a:r>
            <a:r>
              <a:rPr lang="ta-IN" sz="2000" b="1" dirty="0">
                <a:ln>
                  <a:solidFill>
                    <a:srgbClr val="CC66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பொருளாதாரத்தின் தந்தை யார்</a:t>
            </a:r>
            <a:r>
              <a:rPr lang="en-US" sz="2000" b="1" dirty="0">
                <a:ln>
                  <a:solidFill>
                    <a:srgbClr val="CC66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? </a:t>
            </a:r>
            <a:endParaRPr lang="en-IN" sz="2000" dirty="0">
              <a:ln>
                <a:solidFill>
                  <a:srgbClr val="CC66FF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60273" y="4878587"/>
            <a:ext cx="3408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ஈ</a:t>
            </a:r>
            <a:r>
              <a:rPr lang="en-US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பால்</a:t>
            </a: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அ</a:t>
            </a: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சாமுவேல்சன்</a:t>
            </a:r>
            <a:endParaRPr lang="en-IN" dirty="0">
              <a:ln>
                <a:solidFill>
                  <a:srgbClr val="66CCFF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35262" y="4913498"/>
            <a:ext cx="256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இ</a:t>
            </a:r>
            <a:r>
              <a:rPr lang="en-US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கார்ல்</a:t>
            </a: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மார்க்ஸ்</a:t>
            </a:r>
            <a:endParaRPr lang="en-IN" dirty="0">
              <a:ln>
                <a:solidFill>
                  <a:srgbClr val="66CCFF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95609" y="3450810"/>
            <a:ext cx="233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ஆ</a:t>
            </a:r>
            <a:r>
              <a:rPr lang="en-US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ஆடம்</a:t>
            </a: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ஸ்மித்</a:t>
            </a:r>
            <a:endParaRPr lang="en-IN" dirty="0">
              <a:ln>
                <a:solidFill>
                  <a:srgbClr val="66CCFF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35262" y="3422572"/>
            <a:ext cx="2650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அ</a:t>
            </a:r>
            <a:r>
              <a:rPr lang="en-US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மாக்ஸ்</a:t>
            </a: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முல்லர்</a:t>
            </a:r>
            <a:endParaRPr lang="en-IN" dirty="0">
              <a:ln>
                <a:solidFill>
                  <a:srgbClr val="66CCFF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E2C7A4-F585-4163-B9A0-80BCD07F27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96BF380B-A499-4FCF-8DBD-3A0B0B97E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" y="163931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FBAB1B9-9BCC-4EAF-A30E-747CD37D6AA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072609-E8DA-40E1-B608-5BB22F84C936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F934F22A-A9A8-47F4-8F77-2240432B5AC3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2E3CD523-DAD2-46D6-9A5A-D81D01C7CFAF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9312BB0-5663-4D1C-8371-FC29103B3A35}"/>
              </a:ext>
            </a:extLst>
          </p:cNvPr>
          <p:cNvGrpSpPr/>
          <p:nvPr/>
        </p:nvGrpSpPr>
        <p:grpSpPr>
          <a:xfrm>
            <a:off x="145774" y="3030961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5C3B2DA6-0519-4C1F-BE61-6C8DBA0679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D5AEBAA1-EA62-4B26-BB8C-E919F99E1E6C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27FB041-25E9-4750-B699-E57F9B94D865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ECC4A99-B2AE-43EC-9D66-60800D64D59E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C3E62934-52EB-4304-9C4C-86C27406DE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DBB292AE-6105-4DC8-904B-4CA0FDFDAF2D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D02A838-FC10-4A93-B8EA-A0E8E3C4D8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5DB970-92E6-4E8B-972C-7D7914906C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768486" y="1775992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rgbClr val="00CC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10 </a:t>
            </a:r>
            <a:r>
              <a:rPr lang="ta-IN" b="1" dirty="0">
                <a:ln>
                  <a:solidFill>
                    <a:srgbClr val="00CC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பொருளியல் </a:t>
            </a:r>
            <a:r>
              <a:rPr lang="ta-IN" b="1" dirty="0">
                <a:ln>
                  <a:solidFill>
                    <a:srgbClr val="00CC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00CC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என்பது </a:t>
            </a:r>
            <a:r>
              <a:rPr lang="ta-IN" b="1" dirty="0">
                <a:ln>
                  <a:solidFill>
                    <a:srgbClr val="00CC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00CC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ஒரு</a:t>
            </a:r>
            <a:r>
              <a:rPr lang="ta-IN" b="1" dirty="0">
                <a:ln>
                  <a:solidFill>
                    <a:srgbClr val="00CC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00CC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சமூக அறிவியல்</a:t>
            </a:r>
            <a:r>
              <a:rPr lang="ta-IN" b="1" dirty="0">
                <a:ln>
                  <a:solidFill>
                    <a:srgbClr val="00CC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00CC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என்று</a:t>
            </a:r>
            <a:r>
              <a:rPr lang="ta-IN" b="1" dirty="0">
                <a:ln>
                  <a:solidFill>
                    <a:srgbClr val="00CC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00CC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கூறுவர்</a:t>
            </a:r>
            <a:r>
              <a:rPr lang="en-US" b="1" dirty="0">
                <a:ln>
                  <a:solidFill>
                    <a:srgbClr val="00CC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  <a:r>
              <a:rPr lang="ta-IN" b="1" dirty="0">
                <a:ln>
                  <a:solidFill>
                    <a:srgbClr val="00CC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ஏனெனில்</a:t>
            </a:r>
            <a:r>
              <a:rPr lang="en-US" b="1" dirty="0">
                <a:ln>
                  <a:solidFill>
                    <a:srgbClr val="00CC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endParaRPr lang="en-IN" dirty="0">
              <a:ln>
                <a:solidFill>
                  <a:srgbClr val="00CC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33320" y="4921099"/>
            <a:ext cx="3411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sz="16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ஈ</a:t>
            </a:r>
            <a:r>
              <a:rPr lang="en-US" sz="16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sz="16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மேற்கூறிய </a:t>
            </a:r>
            <a:r>
              <a:rPr lang="ta-IN" sz="16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அனைத்தும்</a:t>
            </a:r>
            <a:r>
              <a:rPr lang="ta-IN" sz="16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ea typeface="Calibri" panose="020F0502020204030204" pitchFamily="34" charset="0"/>
                <a:cs typeface="TAU-Mullai"/>
              </a:rPr>
              <a:t> </a:t>
            </a:r>
            <a:endParaRPr lang="en-IN" sz="1600" dirty="0">
              <a:ln>
                <a:solidFill>
                  <a:srgbClr val="FF99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34595" y="4959176"/>
            <a:ext cx="24785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sz="16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இ</a:t>
            </a:r>
            <a:r>
              <a:rPr lang="en-US" sz="16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sz="16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பரிசோதனைகள்</a:t>
            </a:r>
            <a:endParaRPr lang="en-IN" sz="1600" dirty="0">
              <a:ln>
                <a:solidFill>
                  <a:srgbClr val="FF99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30285" y="3046339"/>
            <a:ext cx="3978164" cy="107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ta-IN" sz="14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ஆ</a:t>
            </a:r>
            <a:r>
              <a:rPr lang="en-US" sz="14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sz="14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விதிகளை உருவாக்குவதற்கு</a:t>
            </a:r>
            <a:r>
              <a:rPr lang="ta-IN" sz="14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4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தொகுத்தாய்வு </a:t>
            </a:r>
            <a:r>
              <a:rPr lang="ta-IN" sz="14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4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முறையும்</a:t>
            </a:r>
            <a:r>
              <a:rPr lang="en-US" sz="14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4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பகுத்தாய்வு </a:t>
            </a:r>
            <a:r>
              <a:rPr lang="ta-IN" sz="14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4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முறையும்</a:t>
            </a:r>
            <a:r>
              <a:rPr lang="ta-IN" sz="14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4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பயன்படுத்தப்படுகின்றன</a:t>
            </a:r>
            <a:r>
              <a:rPr lang="en-US" sz="1400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  <a:endParaRPr lang="en-IN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35511" y="3112409"/>
            <a:ext cx="4210906" cy="76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ta-IN" sz="16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அ</a:t>
            </a:r>
            <a:r>
              <a:rPr lang="en-US" sz="16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sz="16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காரணம்</a:t>
            </a:r>
            <a:r>
              <a:rPr lang="ta-IN" sz="16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மற்றும்விளைவு</a:t>
            </a:r>
            <a:endParaRPr lang="en-IN" sz="1600" b="1" dirty="0">
              <a:ln>
                <a:solidFill>
                  <a:srgbClr val="FF9900"/>
                </a:solidFill>
              </a:ln>
              <a:solidFill>
                <a:srgbClr val="FFFF00"/>
              </a:solidFill>
              <a:latin typeface="TAU-Mullai"/>
              <a:ea typeface="Calibri" panose="020F0502020204030204" pitchFamily="34" charset="0"/>
            </a:endParaRPr>
          </a:p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ta-IN" sz="16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களுக்கிடையே உள்ள தொடர்பு</a:t>
            </a:r>
            <a:r>
              <a:rPr lang="ta-IN" sz="16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endParaRPr lang="en-IN" sz="1600" dirty="0">
              <a:ln>
                <a:solidFill>
                  <a:srgbClr val="FF99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2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C3343-3542-43AD-A5E9-93DEF91FC1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7F4E5399-2F65-426C-8893-9DD86297C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4258874-0454-40C5-80CE-250A037F2A3B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420D5F16-BB37-402E-927B-5AFA735846BA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890940C2-6CC4-4055-A2A8-505BBB700507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F4DBC977-7B2B-4886-8E8D-0DBEC6F5D85C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0E0FB79-366F-4E04-8CE0-873FAD3A9D79}"/>
              </a:ext>
            </a:extLst>
          </p:cNvPr>
          <p:cNvGrpSpPr/>
          <p:nvPr/>
        </p:nvGrpSpPr>
        <p:grpSpPr>
          <a:xfrm>
            <a:off x="225287" y="2954609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6433B75E-9919-4B56-A0EA-AAD2241439D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50FEC42-C975-4E9E-B131-4BA71C0ACF6B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BDAC405A-BAA9-4287-AC7B-02537FEAB37C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66107E1D-357E-4801-A51B-944E1B4F31F3}"/>
              </a:ext>
            </a:extLst>
          </p:cNvPr>
          <p:cNvGrpSpPr/>
          <p:nvPr/>
        </p:nvGrpSpPr>
        <p:grpSpPr>
          <a:xfrm>
            <a:off x="55056" y="1558999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04EBE924-A7C4-46C6-8704-E7890C2F8D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2FB41ECF-ECD9-440C-9433-9F42CEF4C963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25A1E69-5CF4-4BA1-8BC0-E9437D1717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7CF6A1-BF05-48ED-9D5A-199A61B54F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59538" y="1875084"/>
            <a:ext cx="8179809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</a:rPr>
              <a:t>11  </a:t>
            </a:r>
            <a:r>
              <a:rPr lang="ta-IN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</a:rPr>
              <a:t>பயன்பாடு</a:t>
            </a:r>
            <a:r>
              <a:rPr lang="ta-IN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</a:rPr>
              <a:t>என்பது</a:t>
            </a:r>
            <a:r>
              <a:rPr lang="ta-IN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endParaRPr lang="en-IN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19741" y="2983846"/>
            <a:ext cx="4122405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ஆ</a:t>
            </a:r>
            <a:r>
              <a:rPr lang="en-US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மனித</a:t>
            </a:r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விருப்பங்களை நிறைவு</a:t>
            </a:r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endParaRPr lang="en-IN" sz="1600" b="1" dirty="0">
              <a:ln>
                <a:solidFill>
                  <a:srgbClr val="CC00FF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AU-Mullai"/>
            </a:endParaRPr>
          </a:p>
          <a:p>
            <a:pPr lvl="0" algn="ctr">
              <a:spcAft>
                <a:spcPts val="800"/>
              </a:spcAft>
            </a:pPr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செய்யும்</a:t>
            </a:r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பண்டங்கள்</a:t>
            </a:r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மற்றும்</a:t>
            </a:r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பணிகளின் சக்தி</a:t>
            </a:r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endParaRPr lang="en-IN" sz="1600" dirty="0">
              <a:ln>
                <a:solidFill>
                  <a:srgbClr val="CC00FF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86378" y="3059668"/>
            <a:ext cx="3960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அ</a:t>
            </a:r>
            <a:r>
              <a:rPr lang="en-US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தேவையும்</a:t>
            </a:r>
            <a:r>
              <a:rPr lang="en-US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அளிப்பும்</a:t>
            </a:r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சமமாக இருக்கும் </a:t>
            </a:r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சமநிலைப்புள்ளி</a:t>
            </a:r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endParaRPr lang="en-IN" sz="1600" dirty="0">
              <a:ln>
                <a:solidFill>
                  <a:srgbClr val="CC00FF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61202" y="4771275"/>
            <a:ext cx="3970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இ</a:t>
            </a:r>
            <a:r>
              <a:rPr lang="en-US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பண்டங்களின்  மொத்த மதிப்பு</a:t>
            </a:r>
            <a:r>
              <a:rPr lang="en-US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endParaRPr lang="en-IN" sz="1600" dirty="0">
              <a:ln>
                <a:solidFill>
                  <a:srgbClr val="CC00FF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84943" y="4665261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600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69085" y="4771275"/>
            <a:ext cx="3769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ஈ</a:t>
            </a:r>
            <a:r>
              <a:rPr lang="en-US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பண்டங்கள் மற்றும்</a:t>
            </a:r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 பணிகளுக்கான</a:t>
            </a:r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 விருப்பம்</a:t>
            </a:r>
            <a:r>
              <a:rPr lang="ta-IN" sz="1600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ea typeface="Calibri" panose="020F0502020204030204" pitchFamily="34" charset="0"/>
                <a:cs typeface="TAU-Mullai"/>
              </a:rPr>
              <a:t> </a:t>
            </a:r>
            <a:endParaRPr lang="en-IN" sz="1600" dirty="0">
              <a:ln>
                <a:solidFill>
                  <a:srgbClr val="CC00FF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8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A9B87A-DA63-4D95-AD72-5D51798A73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7777BA19-7AAB-47D9-BD0F-AA2DF213B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78288FB-96D3-4F15-AA05-9400F176C7E9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9D728A87-7C51-4589-B5AF-5C6EEABD42F0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1D200057-0CDE-4F76-8C8C-AF1B42A43ACB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A3168E12-78D2-4BA3-A27D-6EE62362DD9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CCA71DA-4B8A-406C-A86D-2A31C49DDACD}"/>
              </a:ext>
            </a:extLst>
          </p:cNvPr>
          <p:cNvGrpSpPr/>
          <p:nvPr/>
        </p:nvGrpSpPr>
        <p:grpSpPr>
          <a:xfrm>
            <a:off x="240822" y="3016597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32EAD2F4-C19F-4613-B780-5CE81A6236F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6C8D3253-18D7-4F11-9862-477BD5ED6CAC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002E2512-0F2C-4BE4-A782-A52534E67A67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9CF93A06-4053-4FC8-8D27-376D20ADD853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2149152D-0917-43A4-9397-F10F466B04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41060AA3-4D95-4FE1-9974-FD764404BE4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4925A93-9FAB-4D4D-99C3-68F17161CE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CFEC70-E2EA-48B6-A6EB-1A9A7C381D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64013" y="1885853"/>
            <a:ext cx="3642344" cy="503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</a:rPr>
              <a:t>12  </a:t>
            </a: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</a:rPr>
              <a:t>அங்காடி</a:t>
            </a: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</a:rPr>
              <a:t>என்பது</a:t>
            </a: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endParaRPr lang="en-IN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80314" y="4609423"/>
            <a:ext cx="41723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a-IN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ஈ</a:t>
            </a:r>
            <a:r>
              <a:rPr lang="en-US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நபர்கள் நேரடியாகவோ  அல்லது மறைமுகமாகவோ  பொருட்கள் வாங்கும்</a:t>
            </a:r>
            <a:r>
              <a:rPr lang="en-US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விற்கும்</a:t>
            </a:r>
            <a:r>
              <a:rPr lang="ta-IN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ea typeface="Calibri" panose="020F0502020204030204" pitchFamily="34" charset="0"/>
                <a:cs typeface="TAU-Mullai"/>
              </a:rPr>
              <a:t> </a:t>
            </a:r>
            <a:r>
              <a:rPr lang="ta-IN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முறையைக் குறிக்கும்</a:t>
            </a:r>
            <a:r>
              <a:rPr lang="en-US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  <a:endParaRPr lang="en-IN" sz="1500" dirty="0">
              <a:ln>
                <a:solidFill>
                  <a:srgbClr val="FF99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83926" y="4794025"/>
            <a:ext cx="3873535" cy="614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ta-IN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இ</a:t>
            </a:r>
            <a:r>
              <a:rPr lang="en-US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விலைகள் சரி</a:t>
            </a:r>
            <a:r>
              <a:rPr lang="ta-IN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 செய்யும்</a:t>
            </a:r>
            <a:r>
              <a:rPr lang="ta-IN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 இடத்தை மட்டும் </a:t>
            </a:r>
            <a:r>
              <a:rPr lang="ta-IN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குறிக்கும்</a:t>
            </a:r>
            <a:r>
              <a:rPr lang="ta-IN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endParaRPr lang="en-IN" sz="1500" dirty="0">
              <a:ln>
                <a:solidFill>
                  <a:srgbClr val="FF99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49092" y="3193839"/>
            <a:ext cx="3834786" cy="614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ta-IN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ஆ</a:t>
            </a:r>
            <a:r>
              <a:rPr lang="en-US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பொருட்கள் விற்கும்</a:t>
            </a:r>
            <a:r>
              <a:rPr lang="ta-IN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 இடத்தை மட்டும்</a:t>
            </a:r>
            <a:r>
              <a:rPr lang="ta-IN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 குறிக்கும்</a:t>
            </a:r>
            <a:r>
              <a:rPr lang="ta-IN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endParaRPr lang="en-IN" sz="1500" dirty="0">
              <a:ln>
                <a:solidFill>
                  <a:srgbClr val="FF99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85907" y="3126975"/>
            <a:ext cx="3994306" cy="72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ta-IN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அ</a:t>
            </a:r>
            <a:r>
              <a:rPr lang="en-US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பொருட்கள் வாங்கும் </a:t>
            </a:r>
            <a:r>
              <a:rPr lang="ta-IN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endParaRPr lang="en-IN" sz="1500" b="1" dirty="0">
              <a:ln>
                <a:solidFill>
                  <a:srgbClr val="FF99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AU-Mullai"/>
            </a:endParaRPr>
          </a:p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ta-IN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இடத்தை மட்டும்</a:t>
            </a:r>
            <a:r>
              <a:rPr lang="ta-IN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5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 குறிக்கும்</a:t>
            </a:r>
            <a:endParaRPr lang="en-IN" sz="1500" dirty="0">
              <a:ln>
                <a:solidFill>
                  <a:srgbClr val="FF99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2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052D97-868F-429F-817B-607D03A5A4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9C43BA5B-F694-4AA9-89CC-9DAC28005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B6CD30B-B0EF-4E5A-83B4-AAC2EE6DE6E3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7CC2E29D-147A-4420-A28C-9590EA6B9D32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0AFFFDC6-E2F5-4410-A603-FE56FE0A2BEB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u="dbl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endParaRPr>
            </a:p>
            <a:p>
              <a:pPr algn="ctr"/>
              <a:endParaRPr lang="de-AT" dirty="0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B698ADC4-1A7D-4EFC-A819-170197012BA0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AFBEAA3-B59F-4815-B713-57BB0B7C3627}"/>
              </a:ext>
            </a:extLst>
          </p:cNvPr>
          <p:cNvGrpSpPr/>
          <p:nvPr/>
        </p:nvGrpSpPr>
        <p:grpSpPr>
          <a:xfrm>
            <a:off x="145774" y="3030961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4C0D6880-1862-4966-AC21-F2D18486C60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F53684F6-1BCC-4ABD-976D-B5F99715B2B1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endParaRPr>
            </a:p>
            <a:p>
              <a:pPr algn="ctr"/>
              <a:r>
                <a:rPr lang="ta-IN" sz="1600" b="1" dirty="0">
                  <a:ln>
                    <a:solidFill>
                      <a:srgbClr val="FF66CC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ஆ</a:t>
              </a:r>
              <a:r>
                <a:rPr lang="en-US" sz="1600" b="1" dirty="0">
                  <a:ln>
                    <a:solidFill>
                      <a:srgbClr val="FF66CC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) </a:t>
              </a:r>
              <a:r>
                <a:rPr lang="ta-IN" sz="1600" b="1" dirty="0">
                  <a:ln>
                    <a:solidFill>
                      <a:srgbClr val="FF66CC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பொருளாதாரம் </a:t>
              </a:r>
              <a:r>
                <a:rPr lang="ta-IN" sz="1600" b="1" dirty="0">
                  <a:ln>
                    <a:solidFill>
                      <a:srgbClr val="FF66CC"/>
                    </a:solidFill>
                  </a:ln>
                  <a:solidFill>
                    <a:srgbClr val="FFFF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600" b="1" dirty="0">
                  <a:ln>
                    <a:solidFill>
                      <a:srgbClr val="FF66CC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செல்வம் </a:t>
              </a:r>
              <a:r>
                <a:rPr lang="ta-IN" sz="1600" b="1" dirty="0">
                  <a:ln>
                    <a:solidFill>
                      <a:srgbClr val="FF66CC"/>
                    </a:solidFill>
                  </a:ln>
                  <a:solidFill>
                    <a:srgbClr val="FFFF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600" b="1" dirty="0">
                  <a:ln>
                    <a:solidFill>
                      <a:srgbClr val="FF66CC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மீது </a:t>
              </a:r>
              <a:r>
                <a:rPr lang="ta-IN" sz="1600" b="1" dirty="0">
                  <a:ln>
                    <a:solidFill>
                      <a:srgbClr val="FF66CC"/>
                    </a:solidFill>
                  </a:ln>
                  <a:solidFill>
                    <a:srgbClr val="FFFF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600" b="1" dirty="0">
                  <a:ln>
                    <a:solidFill>
                      <a:srgbClr val="FF66CC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மட்டும்</a:t>
              </a:r>
              <a:r>
                <a:rPr lang="ta-IN" sz="1600" b="1" dirty="0">
                  <a:ln>
                    <a:solidFill>
                      <a:srgbClr val="FF66CC"/>
                    </a:solidFill>
                  </a:ln>
                  <a:solidFill>
                    <a:srgbClr val="FFFF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600" b="1" dirty="0">
                  <a:ln>
                    <a:solidFill>
                      <a:srgbClr val="FF66CC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தனி</a:t>
              </a:r>
              <a:r>
                <a:rPr lang="ta-IN" sz="1600" b="1" dirty="0">
                  <a:ln>
                    <a:solidFill>
                      <a:srgbClr val="FF66CC"/>
                    </a:solidFill>
                  </a:ln>
                  <a:solidFill>
                    <a:srgbClr val="FFFF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600" b="1" dirty="0">
                  <a:ln>
                    <a:solidFill>
                      <a:srgbClr val="FF66CC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கவனம்</a:t>
              </a:r>
              <a:r>
                <a:rPr lang="ta-IN" sz="1600" b="1" dirty="0">
                  <a:ln>
                    <a:solidFill>
                      <a:srgbClr val="FF66CC"/>
                    </a:solidFill>
                  </a:ln>
                  <a:solidFill>
                    <a:srgbClr val="FFFF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600" b="1" dirty="0">
                  <a:ln>
                    <a:solidFill>
                      <a:srgbClr val="FF66CC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செலுத்துவதில்லை</a:t>
              </a:r>
              <a:endParaRPr lang="en-IN" sz="1600" dirty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dirty="0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4DCDFFC3-7118-4042-A05F-7314E0D2C048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1600" b="1" dirty="0">
                  <a:ln>
                    <a:solidFill>
                      <a:srgbClr val="FF66CC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அ</a:t>
              </a:r>
              <a:r>
                <a:rPr lang="en-US" sz="1600" b="1" dirty="0">
                  <a:ln>
                    <a:solidFill>
                      <a:srgbClr val="FF66CC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) </a:t>
              </a:r>
              <a:r>
                <a:rPr lang="ta-IN" sz="1600" b="1" dirty="0">
                  <a:ln>
                    <a:solidFill>
                      <a:srgbClr val="FF66CC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சாதாரண</a:t>
              </a:r>
              <a:r>
                <a:rPr lang="ta-IN" sz="1600" b="1" dirty="0">
                  <a:ln>
                    <a:solidFill>
                      <a:srgbClr val="FF66CC"/>
                    </a:solidFill>
                  </a:ln>
                  <a:solidFill>
                    <a:srgbClr val="FFFF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600" b="1" dirty="0">
                  <a:ln>
                    <a:solidFill>
                      <a:srgbClr val="FF66CC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மனிதனைப்</a:t>
              </a:r>
              <a:r>
                <a:rPr lang="ta-IN" sz="1600" b="1" dirty="0">
                  <a:ln>
                    <a:solidFill>
                      <a:srgbClr val="FF66CC"/>
                    </a:solidFill>
                  </a:ln>
                  <a:solidFill>
                    <a:srgbClr val="FFFF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600" b="1" dirty="0">
                  <a:ln>
                    <a:solidFill>
                      <a:srgbClr val="FF66CC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 பற்றிப்</a:t>
              </a:r>
              <a:r>
                <a:rPr lang="ta-IN" sz="1600" b="1" dirty="0">
                  <a:ln>
                    <a:solidFill>
                      <a:srgbClr val="FF66CC"/>
                    </a:solidFill>
                  </a:ln>
                  <a:solidFill>
                    <a:srgbClr val="FFFF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600" b="1" dirty="0">
                  <a:ln>
                    <a:solidFill>
                      <a:srgbClr val="FF66CC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படிப்பது</a:t>
              </a:r>
              <a:endParaRPr lang="en-IN" sz="1600" dirty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6042D38B-AD08-48CF-88A0-A47A4B6FAD9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924130FD-BE17-4EE9-AC86-77D2C7164D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32ECFA71-99A0-434F-B87D-6D9D9981A8F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597C0AD-B033-437A-B846-57746B9739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0AF0F0-C29D-4116-A213-EB8821D325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CB184CD-ABBF-4F75-936A-9F8D69F622B8}"/>
              </a:ext>
            </a:extLst>
          </p:cNvPr>
          <p:cNvSpPr txBox="1"/>
          <p:nvPr/>
        </p:nvSpPr>
        <p:spPr>
          <a:xfrm>
            <a:off x="1733877" y="4757050"/>
            <a:ext cx="46021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</a:p>
        </p:txBody>
      </p:sp>
      <p:pic>
        <p:nvPicPr>
          <p:cNvPr id="18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88196" y="1912233"/>
            <a:ext cx="85823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</a:rPr>
              <a:t>13  </a:t>
            </a:r>
            <a:r>
              <a:rPr lang="ta-I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</a:rPr>
              <a:t>எது</a:t>
            </a:r>
            <a:r>
              <a:rPr lang="ta-I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</a:rPr>
              <a:t> பொருளாதார நல இலக்கணம்</a:t>
            </a:r>
            <a:r>
              <a:rPr lang="ta-I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</a:rPr>
              <a:t>சார்ந்ததல்ல</a:t>
            </a:r>
            <a:r>
              <a:rPr 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? </a:t>
            </a:r>
            <a:endParaRPr lang="en-IN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88197" y="4755171"/>
            <a:ext cx="3907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1600" b="1" dirty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இ</a:t>
            </a:r>
            <a:r>
              <a:rPr lang="en-US" sz="1600" b="1" dirty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sz="1600" b="1" dirty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பொருளாதாரம் என்பது</a:t>
            </a:r>
            <a:r>
              <a:rPr lang="ta-IN" sz="1600" b="1" dirty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 </a:t>
            </a:r>
            <a:r>
              <a:rPr lang="ta-IN" sz="1600" b="1" dirty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பருப்பொருள்</a:t>
            </a:r>
            <a:r>
              <a:rPr lang="ta-IN" sz="1600" b="1" dirty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நலம்</a:t>
            </a:r>
            <a:r>
              <a:rPr lang="ta-IN" sz="1600" b="1" dirty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சார்ந்த</a:t>
            </a:r>
            <a:r>
              <a:rPr lang="ta-IN" sz="1600" b="1" dirty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படிப்பு</a:t>
            </a:r>
            <a:r>
              <a:rPr lang="ta-IN" sz="1600" b="1" dirty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endParaRPr lang="en-IN" sz="1600" dirty="0">
              <a:ln>
                <a:solidFill>
                  <a:srgbClr val="FF66CC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A7AB7-9FE2-45EC-4E9E-7F1AD7778D03}"/>
              </a:ext>
            </a:extLst>
          </p:cNvPr>
          <p:cNvSpPr txBox="1"/>
          <p:nvPr/>
        </p:nvSpPr>
        <p:spPr>
          <a:xfrm>
            <a:off x="6490325" y="4605757"/>
            <a:ext cx="416233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1600" b="1" i="0" u="none" strike="noStrike" kern="1200" cap="none" spc="0" normalizeH="0" baseline="0" noProof="0" dirty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kumimoji="0" lang="ta-IN" sz="1600" b="1" i="0" u="none" strike="noStrike" kern="1200" cap="none" spc="0" normalizeH="0" baseline="0" noProof="0" dirty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பொருளாதாரம் </a:t>
            </a:r>
            <a:r>
              <a:rPr kumimoji="0" lang="ta-IN" sz="1600" b="1" i="0" u="none" strike="noStrike" kern="1200" cap="none" spc="0" normalizeH="0" baseline="0" noProof="0" dirty="0" err="1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எண்ணற்ற</a:t>
            </a:r>
            <a:r>
              <a:rPr kumimoji="0" lang="ta-IN" sz="1600" b="1" i="0" u="none" strike="noStrike" kern="1200" cap="none" spc="0" normalizeH="0" baseline="0" noProof="0" dirty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1600" b="1" i="0" u="none" strike="noStrike" kern="1200" cap="none" spc="0" normalizeH="0" baseline="0" noProof="0" dirty="0" err="1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விருப்பங்களையும்</a:t>
            </a: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kumimoji="0" lang="ta-IN" sz="1600" b="1" i="0" u="none" strike="noStrike" kern="1200" cap="none" spc="0" normalizeH="0" baseline="0" noProof="0" dirty="0" err="1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வரையறுக்கப்பட்ட</a:t>
            </a:r>
            <a:r>
              <a:rPr lang="en-IN" sz="1600" b="1" dirty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kumimoji="0" lang="ta-IN" sz="1600" b="1" i="0" u="none" strike="noStrike" kern="1200" cap="none" spc="0" normalizeH="0" baseline="0" noProof="0" dirty="0" err="1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வளங்களையும்</a:t>
            </a:r>
            <a:r>
              <a:rPr kumimoji="0" lang="ta-IN" sz="1600" b="1" i="0" u="none" strike="noStrike" kern="1200" cap="none" spc="0" normalizeH="0" baseline="0" noProof="0" dirty="0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1600" b="1" i="0" u="none" strike="noStrike" kern="1200" cap="none" spc="0" normalizeH="0" baseline="0" noProof="0" dirty="0" err="1">
                <a:ln>
                  <a:solidFill>
                    <a:srgbClr val="FF66CC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பற்றியது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73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61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2218CD-F7AB-4B0D-ACD6-3406151A6F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C6E7F7C1-F051-467F-9E91-CC2589264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7" y="228537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9321FF-F361-46A5-B4D3-C7FF0CEFCFA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D9E7DEFD-FD84-48BF-A5BA-539F0ABDE1F4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AF47A4A-192A-463B-8290-CD7ED5C3FD94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22BB9E95-286E-4816-99F3-3362DD6FE2EF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E1CE5B-671E-492C-8B35-212D73A280C1}"/>
              </a:ext>
            </a:extLst>
          </p:cNvPr>
          <p:cNvGrpSpPr/>
          <p:nvPr/>
        </p:nvGrpSpPr>
        <p:grpSpPr>
          <a:xfrm>
            <a:off x="225286" y="3030961"/>
            <a:ext cx="11820939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2E2A76FC-C96F-4F08-A754-59EDAB9E094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BABBF225-C6F4-41C2-877E-366E510743BE}"/>
                </a:ext>
              </a:extLst>
            </p:cNvPr>
            <p:cNvSpPr/>
            <p:nvPr/>
          </p:nvSpPr>
          <p:spPr>
            <a:xfrm>
              <a:off x="6598790" y="4178681"/>
              <a:ext cx="4199770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 b="1" dirty="0">
                <a:ln>
                  <a:solidFill>
                    <a:srgbClr val="CCCC00"/>
                  </a:solidFill>
                </a:ln>
                <a:solidFill>
                  <a:srgbClr val="FFFF00"/>
                </a:solidFill>
              </a:endParaRPr>
            </a:p>
            <a:p>
              <a:pPr algn="ctr"/>
              <a:r>
                <a:rPr lang="ta-IN" sz="1600" b="1" dirty="0">
                  <a:ln>
                    <a:solidFill>
                      <a:srgbClr val="CCCC00"/>
                    </a:solidFill>
                  </a:ln>
                  <a:solidFill>
                    <a:srgbClr val="FFFF00"/>
                  </a:solidFill>
                </a:rPr>
                <a:t>ஆ</a:t>
              </a:r>
              <a:r>
                <a:rPr lang="en-US" sz="1600" b="1" dirty="0">
                  <a:ln>
                    <a:solidFill>
                      <a:srgbClr val="CCCC00"/>
                    </a:solidFill>
                  </a:ln>
                  <a:solidFill>
                    <a:srgbClr val="FFFF00"/>
                  </a:solidFill>
                </a:rPr>
                <a:t>) </a:t>
              </a:r>
              <a:r>
                <a:rPr lang="ta-IN" sz="1600" b="1" dirty="0">
                  <a:ln>
                    <a:solidFill>
                      <a:srgbClr val="CCCC00"/>
                    </a:solidFill>
                  </a:ln>
                  <a:solidFill>
                    <a:srgbClr val="FFFF00"/>
                  </a:solidFill>
                </a:rPr>
                <a:t>எண்ணற்ற  வளங்கள் மற்றும்  விருப்பங்களுக்கான பிரச்சனையாகும்</a:t>
              </a:r>
              <a:r>
                <a:rPr lang="en-US" sz="1600" b="1" dirty="0">
                  <a:ln>
                    <a:solidFill>
                      <a:srgbClr val="CCCC00"/>
                    </a:solidFill>
                  </a:ln>
                  <a:solidFill>
                    <a:srgbClr val="FFFF00"/>
                  </a:solidFill>
                </a:rPr>
                <a:t>. </a:t>
              </a:r>
              <a:endParaRPr lang="en-IN" sz="1600" dirty="0">
                <a:ln>
                  <a:solidFill>
                    <a:srgbClr val="CCCC00"/>
                  </a:solidFill>
                </a:ln>
                <a:solidFill>
                  <a:srgbClr val="FFFF00"/>
                </a:solidFill>
              </a:endParaRPr>
            </a:p>
            <a:p>
              <a:pPr algn="ctr"/>
              <a:endParaRPr lang="de-AT" sz="1600" dirty="0">
                <a:ln>
                  <a:solidFill>
                    <a:srgbClr val="CCCC00"/>
                  </a:solidFill>
                </a:ln>
              </a:endParaRPr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E4D5D8A3-54F8-4894-AC8B-862512F7217F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388A6BA1-81BE-4331-99FC-A1DBF7F9721C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0A9DCA3E-0DF2-4C95-9FA0-FCB061E4CC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4D73A8A5-10DF-4762-B3AF-B9E5A5EAFFC4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14  </a:t>
              </a:r>
              <a:r>
                <a:rPr lang="ta-IN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வளர்ச்சி இலக்கணம் என்பது </a:t>
              </a:r>
              <a:endParaRPr lang="en-IN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8248D06-6CD1-4E67-88B0-5CF8476020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87B011-4455-414B-BE7C-4A9EE063F6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586767" y="4780689"/>
            <a:ext cx="3904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a-IN" sz="1600" b="1" dirty="0">
                <a:ln>
                  <a:solidFill>
                    <a:srgbClr val="CCCC00"/>
                  </a:solidFill>
                </a:ln>
                <a:solidFill>
                  <a:srgbClr val="FFFF00"/>
                </a:solidFill>
              </a:rPr>
              <a:t>ஈ</a:t>
            </a:r>
            <a:r>
              <a:rPr lang="en-US" sz="1600" b="1" dirty="0">
                <a:ln>
                  <a:solidFill>
                    <a:srgbClr val="CCCC00"/>
                  </a:solidFill>
                </a:ln>
                <a:solidFill>
                  <a:srgbClr val="FFFF00"/>
                </a:solidFill>
              </a:rPr>
              <a:t>) </a:t>
            </a:r>
            <a:r>
              <a:rPr lang="ta-IN" sz="1600" b="1" dirty="0">
                <a:ln>
                  <a:solidFill>
                    <a:srgbClr val="CCCC00"/>
                  </a:solidFill>
                </a:ln>
                <a:solidFill>
                  <a:srgbClr val="FFFF00"/>
                </a:solidFill>
              </a:rPr>
              <a:t>மனிதர்களின் பருப்பொருள் சார்ந்த நலன்</a:t>
            </a:r>
            <a:endParaRPr lang="de-AT" sz="1600" baseline="-25000" dirty="0">
              <a:ln>
                <a:solidFill>
                  <a:srgbClr val="CCCC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17262" y="4653918"/>
            <a:ext cx="3741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a-IN" sz="1600" b="1" dirty="0">
                <a:ln>
                  <a:solidFill>
                    <a:srgbClr val="CCCC00"/>
                  </a:solidFill>
                </a:ln>
                <a:solidFill>
                  <a:srgbClr val="FFFF00"/>
                </a:solidFill>
              </a:rPr>
              <a:t>இ</a:t>
            </a:r>
            <a:r>
              <a:rPr lang="en-US" sz="1600" b="1" dirty="0">
                <a:ln>
                  <a:solidFill>
                    <a:srgbClr val="CCCC00"/>
                  </a:solidFill>
                </a:ln>
                <a:solidFill>
                  <a:srgbClr val="FFFF00"/>
                </a:solidFill>
              </a:rPr>
              <a:t>) </a:t>
            </a:r>
            <a:r>
              <a:rPr lang="ta-IN" sz="1600" b="1" dirty="0">
                <a:ln>
                  <a:solidFill>
                    <a:srgbClr val="CCCC00"/>
                  </a:solidFill>
                </a:ln>
                <a:solidFill>
                  <a:srgbClr val="FFFF00"/>
                </a:solidFill>
              </a:rPr>
              <a:t>செல்வத்தை உற்பத்தி  செய்வது  </a:t>
            </a:r>
            <a:endParaRPr lang="en-IN" sz="1600" b="1" dirty="0">
              <a:ln>
                <a:solidFill>
                  <a:srgbClr val="CCCC00"/>
                </a:solidFill>
              </a:ln>
              <a:solidFill>
                <a:srgbClr val="FFFF00"/>
              </a:solidFill>
            </a:endParaRPr>
          </a:p>
          <a:p>
            <a:pPr lvl="0" algn="ctr"/>
            <a:r>
              <a:rPr lang="ta-IN" sz="1600" b="1" dirty="0">
                <a:ln>
                  <a:solidFill>
                    <a:srgbClr val="CCCC00"/>
                  </a:solidFill>
                </a:ln>
                <a:solidFill>
                  <a:srgbClr val="FFFF00"/>
                </a:solidFill>
              </a:rPr>
              <a:t>மற்றும் பகிர்வது</a:t>
            </a:r>
            <a:endParaRPr lang="de-AT" sz="1600" baseline="-25000" dirty="0">
              <a:ln>
                <a:solidFill>
                  <a:srgbClr val="CCCC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28613" y="2846034"/>
            <a:ext cx="3429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IN" sz="1600" b="1" u="dbl" dirty="0">
              <a:ln>
                <a:solidFill>
                  <a:srgbClr val="CCCC00"/>
                </a:solidFill>
              </a:ln>
              <a:solidFill>
                <a:srgbClr val="FFFF00"/>
              </a:solidFill>
            </a:endParaRPr>
          </a:p>
          <a:p>
            <a:pPr lvl="0" algn="ctr"/>
            <a:r>
              <a:rPr lang="ta-IN" sz="1400" b="1" dirty="0">
                <a:ln>
                  <a:solidFill>
                    <a:srgbClr val="CCCC00"/>
                  </a:solidFill>
                </a:ln>
                <a:solidFill>
                  <a:srgbClr val="FFFF00"/>
                </a:solidFill>
              </a:rPr>
              <a:t>அ</a:t>
            </a:r>
            <a:r>
              <a:rPr lang="en-US" sz="1400" b="1" dirty="0">
                <a:ln>
                  <a:solidFill>
                    <a:srgbClr val="CCCC00"/>
                  </a:solidFill>
                </a:ln>
                <a:solidFill>
                  <a:srgbClr val="FFFF00"/>
                </a:solidFill>
              </a:rPr>
              <a:t>) </a:t>
            </a:r>
            <a:r>
              <a:rPr lang="ta-IN" sz="1400" b="1" dirty="0">
                <a:ln>
                  <a:solidFill>
                    <a:srgbClr val="CCCC00"/>
                  </a:solidFill>
                </a:ln>
                <a:solidFill>
                  <a:srgbClr val="FFFF00"/>
                </a:solidFill>
              </a:rPr>
              <a:t>இயங்கு நிலை பொருளாதார கட்டமைப்பில்  தேர்ந்தெடுப்பதில்  </a:t>
            </a:r>
            <a:endParaRPr lang="en-IN" sz="1400" b="1" dirty="0">
              <a:ln>
                <a:solidFill>
                  <a:srgbClr val="CCCC00"/>
                </a:solidFill>
              </a:ln>
              <a:solidFill>
                <a:srgbClr val="FFFF00"/>
              </a:solidFill>
            </a:endParaRPr>
          </a:p>
          <a:p>
            <a:pPr lvl="0" algn="ctr"/>
            <a:r>
              <a:rPr lang="ta-IN" sz="1400" b="1" dirty="0">
                <a:ln>
                  <a:solidFill>
                    <a:srgbClr val="CCCC00"/>
                  </a:solidFill>
                </a:ln>
                <a:solidFill>
                  <a:srgbClr val="FFFF00"/>
                </a:solidFill>
              </a:rPr>
              <a:t>உள்ள  பிரச்சனை</a:t>
            </a:r>
            <a:endParaRPr lang="en-IN" sz="1400" dirty="0">
              <a:ln>
                <a:solidFill>
                  <a:srgbClr val="CCCC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6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7" presetClass="exit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92CA24-192E-4D0F-B10C-3205D1E63C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71FDDD88-C616-4598-9761-93EF89D8C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2" y="171685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980CAC6-6AE2-4434-9AFE-F5CC097CF938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6747EFF3-F56C-4B28-9AF9-46440B015783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D31A84F1-CAD2-4801-A588-6FD5779A4246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endParaRPr>
            </a:p>
            <a:p>
              <a:pPr algn="ctr"/>
              <a:r>
                <a:rPr lang="ta-IN" b="1" dirty="0">
                  <a:ln>
                    <a:solidFill>
                      <a:srgbClr val="FF9900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ஈ</a:t>
              </a:r>
              <a:r>
                <a:rPr lang="en-US" b="1" dirty="0">
                  <a:ln>
                    <a:solidFill>
                      <a:srgbClr val="FF9900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) </a:t>
              </a:r>
              <a:r>
                <a:rPr lang="ta-IN" b="1" dirty="0">
                  <a:ln>
                    <a:solidFill>
                      <a:srgbClr val="FF9900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வணிகக் கோட்பாடு</a:t>
              </a:r>
              <a:r>
                <a:rPr lang="ta-IN" b="1" dirty="0">
                  <a:ln>
                    <a:solidFill>
                      <a:srgbClr val="FF9900"/>
                    </a:solidFill>
                  </a:ln>
                  <a:solidFill>
                    <a:srgbClr val="FFFF00"/>
                  </a:solidFill>
                  <a:ea typeface="Calibri" panose="020F0502020204030204" pitchFamily="34" charset="0"/>
                  <a:cs typeface="TAU-Mullai"/>
                </a:rPr>
                <a:t> </a:t>
              </a:r>
              <a:endParaRPr lang="en-IN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</a:endParaRPr>
            </a:p>
            <a:p>
              <a:pPr algn="ctr"/>
              <a:endParaRPr lang="de-AT" dirty="0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22B369D8-233F-4EA4-8D07-5FB2EB8014B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endParaRPr>
            </a:p>
            <a:p>
              <a:pPr algn="ctr"/>
              <a:r>
                <a:rPr lang="ta-IN" b="1" dirty="0">
                  <a:ln>
                    <a:solidFill>
                      <a:srgbClr val="FF9900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இ</a:t>
              </a:r>
              <a:r>
                <a:rPr lang="en-US" b="1" dirty="0">
                  <a:ln>
                    <a:solidFill>
                      <a:srgbClr val="FF9900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) </a:t>
              </a:r>
              <a:r>
                <a:rPr lang="ta-IN" b="1" dirty="0">
                  <a:ln>
                    <a:solidFill>
                      <a:srgbClr val="FF9900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வேலைவாய்ப்புக் கோட்பாடு</a:t>
              </a:r>
              <a:endParaRPr lang="en-IN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</a:endParaRPr>
            </a:p>
            <a:p>
              <a:pPr algn="ctr"/>
              <a:endParaRPr lang="de-AT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EAE4674-7E7B-4D73-85BB-16BC80207726}"/>
              </a:ext>
            </a:extLst>
          </p:cNvPr>
          <p:cNvGrpSpPr/>
          <p:nvPr/>
        </p:nvGrpSpPr>
        <p:grpSpPr>
          <a:xfrm>
            <a:off x="145773" y="3030961"/>
            <a:ext cx="11953461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2A453DC-512E-41A0-B54C-E18638DF69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6EED260A-CC6B-4129-853A-AFB87C6DB545}"/>
                </a:ext>
              </a:extLst>
            </p:cNvPr>
            <p:cNvSpPr/>
            <p:nvPr/>
          </p:nvSpPr>
          <p:spPr>
            <a:xfrm>
              <a:off x="6642566" y="4178681"/>
              <a:ext cx="4155994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endParaRPr>
            </a:p>
            <a:p>
              <a:pPr algn="ctr"/>
              <a:r>
                <a:rPr lang="ta-IN" b="1" dirty="0">
                  <a:ln>
                    <a:solidFill>
                      <a:srgbClr val="FF9900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ஆ</a:t>
              </a:r>
              <a:r>
                <a:rPr lang="en-US" b="1" dirty="0">
                  <a:ln>
                    <a:solidFill>
                      <a:srgbClr val="FF9900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) </a:t>
              </a:r>
              <a:r>
                <a:rPr lang="ta-IN" b="1" dirty="0">
                  <a:ln>
                    <a:solidFill>
                      <a:srgbClr val="FF9900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வருமானக் கோட்பாடு</a:t>
              </a:r>
              <a:endParaRPr lang="en-IN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</a:endParaRPr>
            </a:p>
            <a:p>
              <a:pPr algn="ctr"/>
              <a:endParaRPr lang="de-AT" dirty="0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FE55D960-A74D-44F8-B106-6AD37DA258EE}"/>
                </a:ext>
              </a:extLst>
            </p:cNvPr>
            <p:cNvSpPr/>
            <p:nvPr/>
          </p:nvSpPr>
          <p:spPr>
            <a:xfrm>
              <a:off x="1328652" y="4190881"/>
              <a:ext cx="3737610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u="dbl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endParaRPr>
            </a:p>
            <a:p>
              <a:pPr algn="ctr"/>
              <a:endParaRPr lang="de-AT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9BDFC3AF-FD57-4F69-B333-BE5E760E750E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8B2E5C1C-F63A-4CD5-95A1-4DA18F0940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53341772-4BA7-4525-B06E-2F25523A92BB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4CC0598-2978-4287-8643-CB3D3AAE48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93B4C4-CF6D-4DE6-A5B0-66E1659CA6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70188" y="1700659"/>
            <a:ext cx="83841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rgbClr val="CC00CC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15  </a:t>
            </a:r>
            <a:r>
              <a:rPr lang="ta-IN" b="1" dirty="0">
                <a:ln>
                  <a:solidFill>
                    <a:srgbClr val="CC00CC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பொதுவாக  எந்தக் கோட்பாடு</a:t>
            </a:r>
            <a:r>
              <a:rPr lang="ta-IN" b="1" dirty="0">
                <a:ln>
                  <a:solidFill>
                    <a:srgbClr val="CC00CC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CC00CC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 நுண்ணியல் பொருளாதாரத்தை உள்ளடக்கியுள்ளது</a:t>
            </a:r>
            <a:r>
              <a:rPr lang="en-US" b="1" dirty="0">
                <a:ln>
                  <a:solidFill>
                    <a:srgbClr val="CC00CC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? </a:t>
            </a:r>
            <a:endParaRPr lang="en-IN" dirty="0">
              <a:ln>
                <a:solidFill>
                  <a:srgbClr val="CC00CC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1133" y="3322292"/>
            <a:ext cx="3179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அ</a:t>
            </a:r>
            <a:r>
              <a:rPr lang="en-US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விலைக் கோட்பாடு</a:t>
            </a:r>
            <a:endParaRPr lang="en-IN" dirty="0">
              <a:ln>
                <a:solidFill>
                  <a:srgbClr val="FF9900"/>
                </a:solidFill>
              </a:ln>
              <a:solidFill>
                <a:srgbClr val="FFFF0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8677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8E0DB9-C174-491D-9905-A1C4E4F73C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25A6683D-2CAB-4369-AF39-9553ED180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8D36E13-957F-4DEC-BCF5-86B3E2722D4D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20488C7D-867C-4F20-AB26-19B85839D0B0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0815076A-F4DB-48BA-B14C-9CC34EFA408B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endParaRPr>
            </a:p>
            <a:p>
              <a:pPr algn="ctr"/>
              <a:r>
                <a:rPr lang="ta-IN" b="1" dirty="0">
                  <a:ln>
                    <a:solidFill>
                      <a:srgbClr val="CC00FF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ஈ</a:t>
              </a:r>
              <a:r>
                <a:rPr lang="en-US" b="1" dirty="0">
                  <a:ln>
                    <a:solidFill>
                      <a:srgbClr val="CC00FF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) </a:t>
              </a:r>
              <a:r>
                <a:rPr lang="ta-IN" b="1" dirty="0">
                  <a:ln>
                    <a:solidFill>
                      <a:srgbClr val="CC00FF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வருவாய்</a:t>
              </a:r>
              <a:endParaRPr lang="en-IN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</a:endParaRPr>
            </a:p>
            <a:p>
              <a:pPr algn="ctr"/>
              <a:endParaRPr lang="de-AT" dirty="0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6AEECABA-E70F-4AF4-A5BC-DBB36B4D7522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b="1" dirty="0">
                  <a:ln>
                    <a:solidFill>
                      <a:srgbClr val="CC00FF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இ</a:t>
              </a:r>
              <a:r>
                <a:rPr lang="en-US" b="1" dirty="0">
                  <a:ln>
                    <a:solidFill>
                      <a:srgbClr val="CC00FF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) </a:t>
              </a:r>
              <a:r>
                <a:rPr lang="ta-IN" b="1" dirty="0">
                  <a:ln>
                    <a:solidFill>
                      <a:srgbClr val="CC00FF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அங்காடிகள்</a:t>
              </a:r>
              <a:endParaRPr lang="de-AT" dirty="0">
                <a:ln>
                  <a:solidFill>
                    <a:srgbClr val="CC00FF"/>
                  </a:solidFill>
                </a:ln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CA488B-F3FE-4B08-9CC3-1C255BCCE143}"/>
              </a:ext>
            </a:extLst>
          </p:cNvPr>
          <p:cNvGrpSpPr/>
          <p:nvPr/>
        </p:nvGrpSpPr>
        <p:grpSpPr>
          <a:xfrm>
            <a:off x="212035" y="3055361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E19E40A1-0E87-408E-AADF-97D2D7FF83E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8BD553B1-502B-4805-A3F3-F84E216E5324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b="1" dirty="0">
                  <a:ln>
                    <a:solidFill>
                      <a:srgbClr val="CC00FF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ஆ</a:t>
              </a:r>
              <a:r>
                <a:rPr lang="en-US" b="1" dirty="0">
                  <a:ln>
                    <a:solidFill>
                      <a:srgbClr val="CC00FF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) </a:t>
              </a:r>
              <a:r>
                <a:rPr lang="ta-IN" b="1" dirty="0">
                  <a:ln>
                    <a:solidFill>
                      <a:srgbClr val="CC00FF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சேவைகள்</a:t>
              </a:r>
              <a:endParaRPr lang="de-AT" dirty="0">
                <a:ln>
                  <a:solidFill>
                    <a:srgbClr val="CC00FF"/>
                  </a:solidFill>
                </a:ln>
              </a:endParaRPr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0D8AF515-C7F5-4BF2-867B-8EA4EE7EE6F9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633FB7DD-8B32-4511-B79E-1CD1250624A9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78605C9C-4C7E-4763-A770-1D66098E69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D004FDFE-7B89-44D6-9D39-A0B6167D27A8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D58668E-74D5-47B7-AF12-17B4F974E2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559CED-DD59-4A97-8A93-01891C2E38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880035" y="1668058"/>
            <a:ext cx="8564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6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16 _____ </a:t>
            </a:r>
            <a:r>
              <a:rPr lang="ta-IN" sz="16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பரிமாற்ற</a:t>
            </a:r>
            <a:r>
              <a:rPr lang="ta-IN" sz="16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 மதிப்பைக் கொண்டுள்ளவை அவற்றின் உரிமையாளர்</a:t>
            </a:r>
            <a:r>
              <a:rPr lang="ta-IN" sz="16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உரிமைகளை நிறுவவும்</a:t>
            </a:r>
            <a:r>
              <a:rPr lang="en-US" sz="16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பரிமாற்றவும்</a:t>
            </a:r>
            <a:r>
              <a:rPr lang="ta-IN" sz="16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முடியும்</a:t>
            </a:r>
            <a:r>
              <a:rPr lang="en-US" sz="1600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  <a:endParaRPr lang="en-IN" sz="1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34896" y="3438610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a-IN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அ</a:t>
            </a:r>
            <a:r>
              <a:rPr lang="en-US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b="1" dirty="0">
                <a:ln>
                  <a:solidFill>
                    <a:srgbClr val="CC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பண்டங்கள்</a:t>
            </a:r>
            <a:endParaRPr lang="en-IN" dirty="0">
              <a:ln>
                <a:solidFill>
                  <a:srgbClr val="CC00FF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7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EF8769-FEC7-4A9D-8CD7-FAB4EB2996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5DCF9244-89D0-49EA-80C0-38D21AFFA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49150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DEF3650-2BFE-4A04-82DA-B7BE316397F7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6B52A9A0-421E-41DD-9542-A2D8D7C14C1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30C6A287-CCC8-4FE2-97B8-5B3F459FA92E}"/>
                </a:ext>
              </a:extLst>
            </p:cNvPr>
            <p:cNvSpPr/>
            <p:nvPr/>
          </p:nvSpPr>
          <p:spPr>
            <a:xfrm>
              <a:off x="6462215" y="5306896"/>
              <a:ext cx="4338617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u="dbl" dirty="0">
                <a:solidFill>
                  <a:srgbClr val="FFFF00"/>
                </a:solidFill>
              </a:endParaRPr>
            </a:p>
            <a:p>
              <a:pPr algn="ctr"/>
              <a:endParaRPr lang="de-AT" dirty="0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37C018BF-6C35-4819-878F-E68F8A6C93D3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>
                <a:solidFill>
                  <a:srgbClr val="FFFF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ta-IN" sz="1600" b="1" dirty="0">
                  <a:ln>
                    <a:solidFill>
                      <a:srgbClr val="00B0F0"/>
                    </a:solidFill>
                  </a:ln>
                  <a:solidFill>
                    <a:srgbClr val="FFFF00"/>
                  </a:solidFill>
                </a:rPr>
                <a:t>இ</a:t>
              </a:r>
              <a:r>
                <a:rPr lang="en-US" sz="1600" b="1" dirty="0">
                  <a:ln>
                    <a:solidFill>
                      <a:srgbClr val="00B0F0"/>
                    </a:solidFill>
                  </a:ln>
                  <a:solidFill>
                    <a:srgbClr val="FFFF00"/>
                  </a:solidFill>
                </a:rPr>
                <a:t>) </a:t>
              </a:r>
              <a:r>
                <a:rPr lang="ta-IN" sz="1600" b="1" dirty="0">
                  <a:ln>
                    <a:solidFill>
                      <a:srgbClr val="00B0F0"/>
                    </a:solidFill>
                  </a:ln>
                  <a:solidFill>
                    <a:srgbClr val="FFFF00"/>
                  </a:solidFill>
                </a:rPr>
                <a:t>இது மகிழ்வுக்கு சமமானது</a:t>
              </a:r>
              <a:endParaRPr lang="de-AT" sz="1600" baseline="-25000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endParaRPr>
            </a:p>
            <a:p>
              <a:pPr algn="ctr"/>
              <a:endParaRPr lang="de-AT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53C93AC-CDCD-47A0-8EFF-A64870BF51A3}"/>
              </a:ext>
            </a:extLst>
          </p:cNvPr>
          <p:cNvGrpSpPr/>
          <p:nvPr/>
        </p:nvGrpSpPr>
        <p:grpSpPr>
          <a:xfrm>
            <a:off x="145774" y="312202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263FE14-9161-4489-B1CA-702EDF9C02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E5C7C3F8-8A4B-41BA-A7A3-5EA91746E6A6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>
                <a:solidFill>
                  <a:srgbClr val="FFFF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ta-IN" sz="1600" b="1" dirty="0">
                  <a:ln>
                    <a:solidFill>
                      <a:srgbClr val="00B0F0"/>
                    </a:solidFill>
                  </a:ln>
                  <a:solidFill>
                    <a:srgbClr val="FFFF00"/>
                  </a:solidFill>
                </a:rPr>
                <a:t>ஆ</a:t>
              </a:r>
              <a:r>
                <a:rPr lang="en-US" sz="1600" b="1" dirty="0">
                  <a:ln>
                    <a:solidFill>
                      <a:srgbClr val="00B0F0"/>
                    </a:solidFill>
                  </a:ln>
                  <a:solidFill>
                    <a:srgbClr val="FFFF00"/>
                  </a:solidFill>
                </a:rPr>
                <a:t>) </a:t>
              </a:r>
              <a:r>
                <a:rPr lang="ta-IN" sz="1600" b="1" dirty="0">
                  <a:ln>
                    <a:solidFill>
                      <a:srgbClr val="00B0F0"/>
                    </a:solidFill>
                  </a:ln>
                  <a:solidFill>
                    <a:srgbClr val="FFFF00"/>
                  </a:solidFill>
                </a:rPr>
                <a:t>இது நீதிநெறி முக்கியத்துவம்  கொண்டது </a:t>
              </a:r>
              <a:endParaRPr lang="en-IN" sz="1600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endParaRPr>
            </a:p>
            <a:p>
              <a:pPr algn="ctr"/>
              <a:endParaRPr lang="de-AT" dirty="0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3A9F3F7A-2073-4669-B20C-22A1139D2568}"/>
                </a:ext>
              </a:extLst>
            </p:cNvPr>
            <p:cNvSpPr/>
            <p:nvPr/>
          </p:nvSpPr>
          <p:spPr>
            <a:xfrm>
              <a:off x="1571838" y="4190881"/>
              <a:ext cx="4295459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    </a:t>
              </a:r>
              <a:endParaRPr lang="en-IN" dirty="0">
                <a:solidFill>
                  <a:srgbClr val="FFFF00"/>
                </a:solidFill>
              </a:endParaRPr>
            </a:p>
            <a:p>
              <a:pPr algn="ctr"/>
              <a:endParaRPr lang="de-AT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19FE4443-F927-43A9-A173-FA84B514EFA3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2C27E64D-07F6-4D4A-B484-D6F74340E1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A9685472-882D-4EB9-9829-9CF64D1FA359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srgbClr val="FFFF00"/>
                  </a:solidFill>
                </a:rPr>
                <a:t>    </a:t>
              </a:r>
              <a:r>
                <a:rPr lang="en-IN" sz="1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17  </a:t>
              </a:r>
              <a:r>
                <a:rPr lang="ta-IN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பயன்பாட்டின் சரியான பண்புகளை அடையாளம்  காண்க</a:t>
              </a:r>
              <a:r>
                <a:rPr lang="en-US" b="1" dirty="0">
                  <a:solidFill>
                    <a:srgbClr val="FFFF00"/>
                  </a:solidFill>
                </a:rPr>
                <a:t>. </a:t>
              </a:r>
              <a:endParaRPr lang="en-IN" sz="16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63AF361-856D-43CA-BEF1-2705BD7F40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A0CC55-D0A4-49F4-B469-3EC8760D8E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37553" y="3413209"/>
            <a:ext cx="37208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a-IN" sz="16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அ</a:t>
            </a:r>
            <a:r>
              <a:rPr lang="en-US" sz="16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) </a:t>
            </a:r>
            <a:r>
              <a:rPr lang="ta-IN" sz="16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இது பயனுக்கும் சமமானது</a:t>
            </a:r>
            <a:endParaRPr lang="en-IN" sz="1600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3441" y="4634091"/>
            <a:ext cx="323197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sz="16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ஈ</a:t>
            </a:r>
            <a:r>
              <a:rPr lang="en-US" sz="16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) </a:t>
            </a:r>
            <a:r>
              <a:rPr lang="ta-IN" sz="16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இது நுகர்வோரின்</a:t>
            </a:r>
            <a:r>
              <a:rPr lang="en-IN" sz="16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 </a:t>
            </a:r>
          </a:p>
          <a:p>
            <a:pPr lvl="0" algn="ctr">
              <a:lnSpc>
                <a:spcPct val="150000"/>
              </a:lnSpc>
            </a:pPr>
            <a:r>
              <a:rPr lang="ta-IN" sz="16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மனநிலையைச் சார்ந்தது </a:t>
            </a:r>
            <a:endParaRPr lang="de-AT" sz="1600" baseline="-25000" dirty="0">
              <a:ln>
                <a:solidFill>
                  <a:srgbClr val="00B0F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1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CE4E1B-38FD-4F83-BDE1-899AEDE15B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24B7DA01-057D-424A-834A-A5753BEF6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8D50900-F29A-4945-993C-7564575B0A4C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37DC2E1B-295C-439B-BD32-900A9D5E1377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BF4F99F8-E296-4636-BD5A-2B5D94CC2B22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/>
            </a:p>
            <a:p>
              <a:pPr algn="ctr"/>
              <a:r>
                <a:rPr lang="ta-IN" b="1" dirty="0">
                  <a:ln>
                    <a:solidFill>
                      <a:schemeClr val="bg1"/>
                    </a:solidFill>
                  </a:ln>
                </a:rPr>
                <a:t>ஈ</a:t>
              </a:r>
              <a:r>
                <a:rPr lang="en-US" b="1" dirty="0">
                  <a:ln>
                    <a:solidFill>
                      <a:schemeClr val="bg1"/>
                    </a:solidFill>
                  </a:ln>
                </a:rPr>
                <a:t>) </a:t>
              </a:r>
              <a:r>
                <a:rPr lang="ta-IN" b="1" dirty="0">
                  <a:ln>
                    <a:solidFill>
                      <a:schemeClr val="bg1"/>
                    </a:solidFill>
                  </a:ln>
                </a:rPr>
                <a:t>ராபர்ட்சன்</a:t>
              </a:r>
              <a:endParaRPr lang="de-AT" baseline="-25000" dirty="0">
                <a:ln>
                  <a:solidFill>
                    <a:schemeClr val="bg1"/>
                  </a:solidFill>
                </a:ln>
              </a:endParaRPr>
            </a:p>
            <a:p>
              <a:pPr algn="ctr"/>
              <a:endParaRPr lang="de-AT" dirty="0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83EA7761-212D-4091-900B-F349A1FC0E81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u="dbl" dirty="0"/>
            </a:p>
            <a:p>
              <a:pPr algn="ctr"/>
              <a:endParaRPr lang="de-AT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A13B6BC-9039-4529-A780-BEF126C45307}"/>
              </a:ext>
            </a:extLst>
          </p:cNvPr>
          <p:cNvGrpSpPr/>
          <p:nvPr/>
        </p:nvGrpSpPr>
        <p:grpSpPr>
          <a:xfrm>
            <a:off x="145774" y="3030961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BF2933D0-2F70-4ED7-8B13-E238E3A044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346CD1C7-8E54-422E-8FB9-196BDE5406DF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3F2EFBA0-4164-4523-81BE-EED3F76D35DA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5C469D00-006A-44FB-A856-00F4B635A95B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857EBB40-70DE-4ADD-8435-7EBB4EC30F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53F06A8D-4A32-4747-9C14-3207C3F30149}"/>
                </a:ext>
              </a:extLst>
            </p:cNvPr>
            <p:cNvSpPr/>
            <p:nvPr/>
          </p:nvSpPr>
          <p:spPr>
            <a:xfrm>
              <a:off x="1534901" y="2860778"/>
              <a:ext cx="9260790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b="1" dirty="0"/>
                <a:t>    </a:t>
              </a:r>
              <a:r>
                <a:rPr lang="en-IN" b="1" dirty="0">
                  <a:ln>
                    <a:solidFill>
                      <a:srgbClr val="FFFF00"/>
                    </a:solidFill>
                  </a:ln>
                </a:rPr>
                <a:t>18  </a:t>
              </a:r>
              <a:r>
                <a:rPr lang="ta-IN" b="1" dirty="0">
                  <a:ln>
                    <a:solidFill>
                      <a:srgbClr val="FFFF00"/>
                    </a:solidFill>
                  </a:ln>
                </a:rPr>
                <a:t>பற்றாக்குறைப் பொருளாதார இலக்கணத்தின் ஆசிரியர் யார்</a:t>
              </a:r>
              <a:r>
                <a:rPr lang="en-US" b="1" dirty="0">
                  <a:ln>
                    <a:solidFill>
                      <a:srgbClr val="FFFF00"/>
                    </a:solidFill>
                  </a:ln>
                </a:rPr>
                <a:t>? </a:t>
              </a:r>
              <a:endParaRPr lang="en-IN" dirty="0">
                <a:ln>
                  <a:solidFill>
                    <a:srgbClr val="FFFF0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E96EB64-8259-4AF3-9BF5-8D67756E44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EF3963-3777-480F-9C98-0CBD3F8ED2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645241" y="3356489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a-IN" b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</a:rPr>
              <a:t>மார்ஷல்</a:t>
            </a:r>
            <a:endParaRPr lang="de-AT" baseline="-25000" dirty="0">
              <a:ln>
                <a:solidFill>
                  <a:schemeClr val="bg1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24770" y="3356489"/>
            <a:ext cx="2350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அ) ஆடம் ஸ்மித்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06898" y="4888411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a-IN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ராபின்ஸ்</a:t>
            </a:r>
            <a:endParaRPr lang="de-AT" baseline="-25000" dirty="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0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16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1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2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8C79292-4433-400F-A129-A94156CF3A1E}"/>
              </a:ext>
            </a:extLst>
          </p:cNvPr>
          <p:cNvSpPr txBox="1"/>
          <p:nvPr/>
        </p:nvSpPr>
        <p:spPr>
          <a:xfrm>
            <a:off x="2041395" y="4808277"/>
            <a:ext cx="3561230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ta-IN" sz="2000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AU-Mullai"/>
                <a:ea typeface="Calibri" panose="020F0502020204030204" pitchFamily="34" charset="0"/>
              </a:rPr>
              <a:t>இ</a:t>
            </a:r>
            <a:r>
              <a:rPr lang="en-US" sz="2000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sz="2000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AU-Mullai"/>
                <a:ea typeface="Calibri" panose="020F0502020204030204" pitchFamily="34" charset="0"/>
              </a:rPr>
              <a:t>ஆல்ஃபிரட்</a:t>
            </a:r>
            <a:r>
              <a:rPr lang="ta-IN" sz="2000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AU-Mullai"/>
                <a:ea typeface="Calibri" panose="020F0502020204030204" pitchFamily="34" charset="0"/>
              </a:rPr>
              <a:t>மார்ஷல்</a:t>
            </a:r>
            <a:endParaRPr kumimoji="0" lang="en-US" sz="2000" b="1" i="0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1395" y="1701102"/>
            <a:ext cx="8268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AU-Mullai"/>
                <a:ea typeface="Calibri" panose="020F0502020204030204" pitchFamily="34" charset="0"/>
              </a:rPr>
              <a:t>1. </a:t>
            </a:r>
            <a:r>
              <a:rPr lang="ta-IN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AU-Mullai"/>
                <a:ea typeface="Calibri" panose="020F0502020204030204" pitchFamily="34" charset="0"/>
              </a:rPr>
              <a:t>மனிதனுடைய வாழ்க்கையின் அன்றாட</a:t>
            </a:r>
            <a:r>
              <a:rPr lang="ta-IN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AU-Mullai"/>
                <a:ea typeface="Calibri" panose="020F0502020204030204" pitchFamily="34" charset="0"/>
              </a:rPr>
              <a:t>நடவடிக்கைகளை பற்றி</a:t>
            </a:r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</a:t>
            </a:r>
            <a:r>
              <a:rPr lang="ta-IN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AU-Mullai"/>
                <a:ea typeface="Calibri" panose="020F0502020204030204" pitchFamily="34" charset="0"/>
              </a:rPr>
              <a:t>பொருளியல்</a:t>
            </a:r>
            <a:r>
              <a:rPr lang="ta-IN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AU-Mullai"/>
                <a:ea typeface="Calibri" panose="020F0502020204030204" pitchFamily="34" charset="0"/>
              </a:rPr>
              <a:t>ஆராய்கிறது</a:t>
            </a:r>
            <a:r>
              <a:rPr lang="ta-IN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AU-Mullai"/>
                <a:ea typeface="Calibri" panose="020F0502020204030204" pitchFamily="34" charset="0"/>
              </a:rPr>
              <a:t>என்று</a:t>
            </a:r>
            <a:r>
              <a:rPr lang="ta-IN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AU-Mullai"/>
                <a:ea typeface="Calibri" panose="020F0502020204030204" pitchFamily="34" charset="0"/>
              </a:rPr>
              <a:t>கூறியவர்</a:t>
            </a:r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  <a:endParaRPr lang="en-IN" sz="72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1162" y="3293511"/>
            <a:ext cx="2350322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AU-Mullai"/>
                <a:ea typeface="Calibri" panose="020F0502020204030204" pitchFamily="34" charset="0"/>
              </a:rPr>
              <a:t>அ</a:t>
            </a:r>
            <a:r>
              <a:rPr lang="en-US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AU-Mullai"/>
                <a:ea typeface="Calibri" panose="020F0502020204030204" pitchFamily="34" charset="0"/>
              </a:rPr>
              <a:t>ஆடம்</a:t>
            </a:r>
            <a:r>
              <a:rPr lang="ta-IN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AU-Mullai"/>
                <a:ea typeface="Calibri" panose="020F0502020204030204" pitchFamily="34" charset="0"/>
              </a:rPr>
              <a:t>ஸ்மித்</a:t>
            </a:r>
            <a:r>
              <a:rPr lang="ta-IN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AU-Mullai"/>
              </a:rPr>
              <a:t> </a:t>
            </a:r>
            <a:endParaRPr lang="en-IN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9006" y="3293511"/>
            <a:ext cx="3320140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AU-Mullai"/>
                <a:ea typeface="Calibri" panose="020F0502020204030204" pitchFamily="34" charset="0"/>
              </a:rPr>
              <a:t>ஆ</a:t>
            </a:r>
            <a:r>
              <a:rPr lang="en-US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AU-Mullai"/>
                <a:ea typeface="Calibri" panose="020F0502020204030204" pitchFamily="34" charset="0"/>
              </a:rPr>
              <a:t>இலயனல்</a:t>
            </a:r>
            <a:r>
              <a:rPr lang="ta-IN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AU-Mullai"/>
                <a:ea typeface="Calibri" panose="020F0502020204030204" pitchFamily="34" charset="0"/>
              </a:rPr>
              <a:t>ராபின்ஸ்</a:t>
            </a:r>
            <a:r>
              <a:rPr lang="ta-IN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AU-Mullai"/>
              </a:rPr>
              <a:t> </a:t>
            </a:r>
            <a:endParaRPr lang="en-IN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27032" y="4900610"/>
            <a:ext cx="2392000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AU-Mullai"/>
                <a:ea typeface="Calibri" panose="020F0502020204030204" pitchFamily="34" charset="0"/>
              </a:rPr>
              <a:t>ஈ</a:t>
            </a:r>
            <a:r>
              <a:rPr lang="en-US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TAU-Mullai"/>
                <a:ea typeface="Calibri" panose="020F0502020204030204" pitchFamily="34" charset="0"/>
              </a:rPr>
              <a:t>சாமுவேல்சன்</a:t>
            </a:r>
            <a:endParaRPr lang="en-IN" dirty="0">
              <a:ln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61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825EBA-A962-4238-A560-3EC6BCA0B1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C78A1E77-B6D5-4B7C-A5B0-657FC3D7E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45378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6B4D394-D5AF-4AA3-9DDC-9AD10A996BE5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CCA87847-595C-47A0-9731-7D76992CBB86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9A8CBDA-0033-48FB-95FC-A83DA794CE7A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8E35215E-02B3-466A-8120-95E5BDADA52C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endParaRPr>
            </a:p>
            <a:p>
              <a:pPr algn="ctr"/>
              <a:endParaRPr lang="de-AT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BF1E021-F27A-4D8D-AA60-EE60E5474F16}"/>
              </a:ext>
            </a:extLst>
          </p:cNvPr>
          <p:cNvGrpSpPr/>
          <p:nvPr/>
        </p:nvGrpSpPr>
        <p:grpSpPr>
          <a:xfrm>
            <a:off x="145774" y="3030961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408A91CB-887E-4FF1-A3D9-2D72665981E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51890058-80CF-4D1C-9071-7894CCDF150A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B98EB24-0F5D-4872-8B06-624034EA3123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0216330-D99A-4C57-92DD-04610ED5A126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87272E02-E6CD-47D0-9607-A70A935BC9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D73EC51A-93EB-4D38-B123-8CD13636BF07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107AC5A-503F-4FFA-B441-CD346A7178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EC7A56-6E2B-4BB3-A089-CD1BB59B4D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911486" y="1951370"/>
            <a:ext cx="844854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IN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AU-Mullai"/>
                <a:ea typeface="Calibri" panose="020F0502020204030204" pitchFamily="34" charset="0"/>
              </a:rPr>
              <a:t>19  </a:t>
            </a:r>
            <a:r>
              <a:rPr lang="ta-IN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AU-Mullai"/>
                <a:ea typeface="Calibri" panose="020F0502020204030204" pitchFamily="34" charset="0"/>
              </a:rPr>
              <a:t>தனிக்கருத்திலிருந்து</a:t>
            </a:r>
            <a:r>
              <a:rPr lang="ta-IN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AU-Mullai"/>
                <a:ea typeface="Calibri" panose="020F0502020204030204" pitchFamily="34" charset="0"/>
              </a:rPr>
              <a:t>  பொதுக்கருத்து </a:t>
            </a:r>
            <a:r>
              <a:rPr lang="ta-IN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AU-Mullai"/>
                <a:ea typeface="Calibri" panose="020F0502020204030204" pitchFamily="34" charset="0"/>
              </a:rPr>
              <a:t>பெறும் </a:t>
            </a:r>
            <a:r>
              <a:rPr lang="ta-IN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AU-Mullai"/>
                <a:ea typeface="Calibri" panose="020F0502020204030204" pitchFamily="34" charset="0"/>
              </a:rPr>
              <a:t>முறை</a:t>
            </a:r>
            <a:endParaRPr lang="en-IN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06226" y="4915999"/>
            <a:ext cx="3466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a-IN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ஈ</a:t>
            </a:r>
            <a:r>
              <a:rPr lang="en-US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நெறியுரை அறிவியல்</a:t>
            </a:r>
            <a:r>
              <a:rPr lang="ta-IN" b="1" dirty="0">
                <a:solidFill>
                  <a:srgbClr val="FFFF00"/>
                </a:solidFill>
                <a:ea typeface="Calibri" panose="020F0502020204030204" pitchFamily="34" charset="0"/>
                <a:cs typeface="TAU-Mullai"/>
              </a:rPr>
              <a:t>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92707" y="4910391"/>
            <a:ext cx="350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a-IN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இ</a:t>
            </a:r>
            <a:r>
              <a:rPr lang="en-US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இயல்புரை அறிவியல்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74956" y="3381793"/>
            <a:ext cx="3581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a-IN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ஆ</a:t>
            </a:r>
            <a:r>
              <a:rPr lang="en-US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தொகுத்தாய்வு </a:t>
            </a:r>
            <a:r>
              <a:rPr lang="ta-IN" b="1" dirty="0">
                <a:solidFill>
                  <a:srgbClr val="FFFF00"/>
                </a:solidFill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முறை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28265" y="3312362"/>
            <a:ext cx="3145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a-IN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அ</a:t>
            </a:r>
            <a:r>
              <a:rPr lang="en-US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பகுத்தாய்வு</a:t>
            </a:r>
            <a:r>
              <a:rPr lang="ta-IN" b="1" dirty="0">
                <a:solidFill>
                  <a:srgbClr val="FFFF00"/>
                </a:solidFill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 முறை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6A2295-D09E-44A2-8356-505BFC4F5BE3}"/>
              </a:ext>
            </a:extLst>
          </p:cNvPr>
          <p:cNvSpPr/>
          <p:nvPr/>
        </p:nvSpPr>
        <p:spPr>
          <a:xfrm>
            <a:off x="805218" y="5933019"/>
            <a:ext cx="1039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dirty="0">
                <a:highlight>
                  <a:srgbClr val="FFFF00"/>
                </a:highlight>
              </a:rPr>
              <a:t>கோ வடிவேல் மு க ஆசிரியர் அரசு ஆண்கள் மேல்நிலைப்பள்ளி போச்சம்பள்ளி 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159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61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xit" presetSubtype="0" repeatCount="indefinite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D18DDB-3F5B-4212-805C-49E0C40368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02B74EAA-D4CB-496F-8DE6-2AE282B2C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3" y="171685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BD80225-93D3-4080-998D-5ED51F2E1B46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65609AA6-16A1-4003-8B33-12301B05769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418895A-779F-4DC5-B6D5-D7D1BB31D4CA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B1A98F4A-6F7A-45ED-A77E-C44B96450D3F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C9C9532-37AF-4FB3-A3FE-983CD961AF17}"/>
              </a:ext>
            </a:extLst>
          </p:cNvPr>
          <p:cNvGrpSpPr/>
          <p:nvPr/>
        </p:nvGrpSpPr>
        <p:grpSpPr>
          <a:xfrm>
            <a:off x="145774" y="3030961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A83FA888-8EFA-4F1C-A77D-19F0C236AE7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D3424052-F7C9-409B-BAD3-CF51F4F8EE57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FD5AB34A-3C70-401D-B167-A45CDD6E4CF3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9D78E52B-AD5D-4E9D-83E4-50386872DFAA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791325D9-FA8B-4001-81D8-86837A7029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30984EC2-483D-4395-B54C-618E39AAEA0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4E85CA2-FA10-4A1A-AE97-990B08CCB1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5D6878-C07D-44CC-B773-D9786D92FE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382120" y="1734867"/>
            <a:ext cx="80240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20  </a:t>
            </a:r>
            <a:r>
              <a:rPr lang="ta-IN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விற்பனை</a:t>
            </a:r>
            <a:r>
              <a:rPr lang="ta-IN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செய்யும்</a:t>
            </a:r>
            <a:r>
              <a:rPr lang="ta-IN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பொருட்களை எதனால் </a:t>
            </a:r>
            <a:r>
              <a:rPr lang="ta-IN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பெருக்கினால்</a:t>
            </a:r>
            <a:r>
              <a:rPr lang="ta-IN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மொத்த</a:t>
            </a:r>
            <a:r>
              <a:rPr lang="ta-IN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வருவாய் கிடைக்கும்</a:t>
            </a:r>
            <a:r>
              <a:rPr lang="en-US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? </a:t>
            </a:r>
            <a:endParaRPr lang="en-IN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44541" y="4915999"/>
            <a:ext cx="3785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ஈ</a:t>
            </a:r>
            <a:r>
              <a:rPr lang="en-US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இறுதி</a:t>
            </a:r>
            <a:r>
              <a:rPr lang="ta-IN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சமநிலைச்</a:t>
            </a:r>
            <a:r>
              <a:rPr lang="ta-IN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செலவு</a:t>
            </a:r>
            <a:endParaRPr lang="en-IN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18938" y="4912525"/>
            <a:ext cx="3951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இ</a:t>
            </a:r>
            <a:r>
              <a:rPr lang="en-US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இறுதி</a:t>
            </a:r>
            <a:r>
              <a:rPr lang="ta-IN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சமநிலை</a:t>
            </a:r>
            <a:r>
              <a:rPr lang="ta-IN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வருவாய்</a:t>
            </a:r>
            <a:endParaRPr lang="en-IN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58314" y="3349278"/>
            <a:ext cx="2821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ஆ</a:t>
            </a:r>
            <a:r>
              <a:rPr lang="en-US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மொத்தச்</a:t>
            </a:r>
            <a:r>
              <a:rPr lang="ta-IN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செலவு</a:t>
            </a:r>
            <a:endParaRPr lang="en-IN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61737" y="3312362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அ</a:t>
            </a:r>
            <a:r>
              <a:rPr lang="en-US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விலை</a:t>
            </a:r>
            <a:endParaRPr lang="en-IN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1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0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Line">
            <a:extLst>
              <a:ext uri="{FF2B5EF4-FFF2-40B4-BE49-F238E27FC236}">
                <a16:creationId xmlns:a16="http://schemas.microsoft.com/office/drawing/2014/main" id="{8993A8AC-0211-4189-A63F-FD6ED0A0B229}"/>
              </a:ext>
            </a:extLst>
          </p:cNvPr>
          <p:cNvCxnSpPr>
            <a:cxnSpLocks/>
          </p:cNvCxnSpPr>
          <p:nvPr/>
        </p:nvCxnSpPr>
        <p:spPr>
          <a:xfrm flipV="1">
            <a:off x="185530" y="3111403"/>
            <a:ext cx="11820939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ree download Abstract Festive Holiday Background 07 Stock Video Footage  [1920x1080] for your Desktop, Mobile &amp; Tablet | Explore 40+ Holiday  Background Pictures | Holiday Wallpaper, Free Holiday Wallpaper, Free  Holiday Desktop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06664" y="2887565"/>
            <a:ext cx="41408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நன்றி</a:t>
            </a:r>
            <a:r>
              <a:rPr lang="ta-IN" sz="8000" dirty="0"/>
              <a:t> </a:t>
            </a:r>
            <a:endParaRPr lang="en-IN" sz="8000" dirty="0"/>
          </a:p>
        </p:txBody>
      </p:sp>
    </p:spTree>
    <p:extLst>
      <p:ext uri="{BB962C8B-B14F-4D97-AF65-F5344CB8AC3E}">
        <p14:creationId xmlns:p14="http://schemas.microsoft.com/office/powerpoint/2010/main" val="390921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87D0D2-2435-4987-8E53-11EC59A1B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EE755654-DF3F-4DEB-9E24-48292D2F2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9813932-B84E-4885-A0F3-0E1C958AC894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411958CE-A7E9-4821-84F9-C2DE3411A283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92EF227F-BCD0-4A98-8830-D2926CB6B629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7865BFC1-1F32-4FC1-8BFA-2AD3F8B502BE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290CD3-94EC-4DFC-98C8-72564BFFE8A3}"/>
              </a:ext>
            </a:extLst>
          </p:cNvPr>
          <p:cNvGrpSpPr/>
          <p:nvPr/>
        </p:nvGrpSpPr>
        <p:grpSpPr>
          <a:xfrm>
            <a:off x="145774" y="3030961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1705B824-4255-47B3-8EEB-753AA3DDB78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8A9D3526-158E-41DC-A5F1-8444BF2F4670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EE070A04-C351-4C6F-A75E-F9F49C275DCF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140AC518-585C-4CED-9C07-0939937A1C46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1A419DF-CEEA-4516-9094-1C2ED88B53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6CE4CA69-FDCB-4508-8092-6CEDBB80072B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E7047D9-0B33-417B-9E76-66EF17306D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E0C29B-717A-4E48-B351-28A124DBF3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0" name="Rectangle 19"/>
          <p:cNvSpPr/>
          <p:nvPr/>
        </p:nvSpPr>
        <p:spPr>
          <a:xfrm>
            <a:off x="1969996" y="1940553"/>
            <a:ext cx="8513407" cy="400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2) </a:t>
            </a:r>
            <a:r>
              <a:rPr lang="ta-IN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</a:rPr>
              <a:t>பொருளாதாரத்தில்</a:t>
            </a:r>
            <a:r>
              <a:rPr lang="ta-IN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</a:rPr>
              <a:t> நாம் </a:t>
            </a:r>
            <a:r>
              <a:rPr lang="ta-IN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</a:rPr>
              <a:t>படிக்கும் </a:t>
            </a:r>
            <a:r>
              <a:rPr lang="ta-IN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</a:rPr>
              <a:t>அடிப்படைப் </a:t>
            </a:r>
            <a:r>
              <a:rPr lang="ta-IN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</a:rPr>
              <a:t>பிரச்சனை</a:t>
            </a:r>
            <a:endParaRPr lang="en-IN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13649" y="3234845"/>
            <a:ext cx="34692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TAU-Mullai"/>
                <a:ea typeface="Calibri" panose="020F0502020204030204" pitchFamily="34" charset="0"/>
              </a:rPr>
              <a:t>அ</a:t>
            </a:r>
            <a:r>
              <a:rPr lang="en-US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TAU-Mullai"/>
                <a:ea typeface="Calibri" panose="020F0502020204030204" pitchFamily="34" charset="0"/>
              </a:rPr>
              <a:t>எண்ணற்ற</a:t>
            </a:r>
            <a:r>
              <a:rPr lang="ta-IN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TAU-Mullai"/>
                <a:ea typeface="Calibri" panose="020F0502020204030204" pitchFamily="34" charset="0"/>
              </a:rPr>
              <a:t>விருப்பங்கள்</a:t>
            </a:r>
            <a:r>
              <a:rPr lang="ta-IN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endParaRPr lang="en-IN" sz="16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94192" y="3222285"/>
            <a:ext cx="31085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TAU-Mullai"/>
                <a:ea typeface="Calibri" panose="020F0502020204030204" pitchFamily="34" charset="0"/>
              </a:rPr>
              <a:t>ஆ</a:t>
            </a:r>
            <a:r>
              <a:rPr lang="en-US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</a:t>
            </a:r>
            <a:r>
              <a:rPr lang="en-US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Latha" panose="020B060402020202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Latha" panose="020B060402020202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ta-IN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TAU-Mullai"/>
                <a:ea typeface="Calibri" panose="020F0502020204030204" pitchFamily="34" charset="0"/>
              </a:rPr>
              <a:t>அளவற்ற</a:t>
            </a:r>
            <a:r>
              <a:rPr lang="ta-IN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TAU-Mullai"/>
                <a:ea typeface="Calibri" panose="020F0502020204030204" pitchFamily="34" charset="0"/>
              </a:rPr>
              <a:t>வளங்கள்</a:t>
            </a:r>
            <a:endParaRPr lang="en-IN" sz="16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25959" y="4808746"/>
            <a:ext cx="21771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TAU-Mullai"/>
                <a:ea typeface="Calibri" panose="020F0502020204030204" pitchFamily="34" charset="0"/>
              </a:rPr>
              <a:t>இ</a:t>
            </a:r>
            <a:r>
              <a:rPr lang="en-US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TAU-Mullai"/>
                <a:ea typeface="Calibri" panose="020F0502020204030204" pitchFamily="34" charset="0"/>
              </a:rPr>
              <a:t>பற்றாக்குறை</a:t>
            </a:r>
            <a:r>
              <a:rPr lang="ta-IN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endParaRPr lang="en-IN" sz="16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37173" y="4624081"/>
            <a:ext cx="3746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TAU-Mullai"/>
                <a:ea typeface="Calibri" panose="020F0502020204030204" pitchFamily="34" charset="0"/>
              </a:rPr>
              <a:t>ஈ</a:t>
            </a:r>
            <a:r>
              <a:rPr lang="en-US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TAU-Mullai"/>
                <a:ea typeface="Calibri" panose="020F0502020204030204" pitchFamily="34" charset="0"/>
              </a:rPr>
              <a:t>  நம்</a:t>
            </a:r>
            <a:r>
              <a:rPr lang="ta-IN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TAU-Mullai"/>
                <a:ea typeface="Calibri" panose="020F0502020204030204" pitchFamily="34" charset="0"/>
              </a:rPr>
              <a:t>தேவைகளைப்</a:t>
            </a:r>
            <a:r>
              <a:rPr lang="ta-IN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TAU-Mullai"/>
                <a:ea typeface="Calibri" panose="020F0502020204030204" pitchFamily="34" charset="0"/>
              </a:rPr>
              <a:t> பூர்த்தி</a:t>
            </a:r>
            <a:r>
              <a:rPr lang="ta-IN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endParaRPr lang="en-IN" sz="1600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AU-Mullai"/>
            </a:endParaRPr>
          </a:p>
          <a:p>
            <a:pPr lvl="0" algn="ctr">
              <a:lnSpc>
                <a:spcPct val="150000"/>
              </a:lnSpc>
            </a:pPr>
            <a:r>
              <a:rPr lang="ta-IN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TAU-Mullai"/>
                <a:ea typeface="Calibri" panose="020F0502020204030204" pitchFamily="34" charset="0"/>
              </a:rPr>
              <a:t>செய்வதற்கான </a:t>
            </a:r>
            <a:r>
              <a:rPr lang="ta-IN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TAU-Mullai"/>
                <a:ea typeface="Calibri" panose="020F0502020204030204" pitchFamily="34" charset="0"/>
              </a:rPr>
              <a:t>உத்தி</a:t>
            </a:r>
            <a:r>
              <a:rPr lang="ta-IN" sz="16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endParaRPr lang="en-IN" sz="16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23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61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D4999B-0002-47BA-9071-333C7B7E2C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4CEFD941-53A0-43ED-AF7C-2D73AB85E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38A0F31-89A9-45B0-A183-A097B1602EF2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BAC006F8-BDD4-47FA-9AF4-9D01865CF5C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077891E4-0387-4B06-8BC0-AA41B27A3DB7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A6DE4E64-19F6-4A2F-917B-B3894091BF56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98D9E90-31DB-41E9-8667-43923EC92B22}"/>
              </a:ext>
            </a:extLst>
          </p:cNvPr>
          <p:cNvGrpSpPr/>
          <p:nvPr/>
        </p:nvGrpSpPr>
        <p:grpSpPr>
          <a:xfrm>
            <a:off x="145774" y="3030961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ED99D8E3-EAB8-42E0-953A-9C0B73777B1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F8F5248D-E24D-401B-BC8A-E8E6AF5EC94E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5B009AAD-66F0-4902-90CF-41942B45585D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37412A9B-202D-42D9-BAE6-34276463EF61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1F0C320D-F003-422F-A0E1-8249E2AA8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7A0A9543-5FB9-4988-AA77-451081E1876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2E00D8E-40C8-45A6-8AEA-FFADCF6CC1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18A97A-9CD6-4FB5-9071-A1DEAC91E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7" name="Rectangle 16"/>
          <p:cNvSpPr/>
          <p:nvPr/>
        </p:nvSpPr>
        <p:spPr>
          <a:xfrm>
            <a:off x="1923222" y="1896308"/>
            <a:ext cx="83455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dirty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U-Mullai"/>
                <a:ea typeface="Calibri" panose="020F0502020204030204" pitchFamily="34" charset="0"/>
              </a:rPr>
              <a:t>3  </a:t>
            </a:r>
            <a:r>
              <a:rPr lang="ta-IN" sz="2200" b="1" dirty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U-Mullai"/>
                <a:ea typeface="Calibri" panose="020F0502020204030204" pitchFamily="34" charset="0"/>
              </a:rPr>
              <a:t>நுண்ணியல்</a:t>
            </a:r>
            <a:r>
              <a:rPr lang="ta-IN" sz="2200" b="1" dirty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AU-Mullai"/>
              </a:rPr>
              <a:t> </a:t>
            </a:r>
            <a:r>
              <a:rPr lang="ta-IN" sz="2200" b="1" dirty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U-Mullai"/>
                <a:ea typeface="Calibri" panose="020F0502020204030204" pitchFamily="34" charset="0"/>
              </a:rPr>
              <a:t> பொருளியல்</a:t>
            </a:r>
            <a:r>
              <a:rPr lang="ta-IN" sz="2200" b="1" dirty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AU-Mullai"/>
              </a:rPr>
              <a:t> </a:t>
            </a:r>
            <a:r>
              <a:rPr lang="ta-IN" sz="2200" b="1" dirty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U-Mullai"/>
                <a:ea typeface="Calibri" panose="020F0502020204030204" pitchFamily="34" charset="0"/>
              </a:rPr>
              <a:t>எதை உள்ளடக்கியது</a:t>
            </a:r>
            <a:r>
              <a:rPr lang="en-US" sz="2200" b="1" dirty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?</a:t>
            </a:r>
            <a:endParaRPr lang="en-IN" sz="2200" b="1" dirty="0">
              <a:ln>
                <a:solidFill>
                  <a:srgbClr val="92D05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01546" y="3125001"/>
            <a:ext cx="4027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1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அ) ஒட்டு மொத்தப் பொருளாதாரம்</a:t>
            </a:r>
            <a:endParaRPr lang="en-IN" sz="16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0496" y="3080304"/>
            <a:ext cx="3949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1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</a:rPr>
              <a:t>ஆ)பொருளாதாரத்தின் பல்வேறு</a:t>
            </a:r>
            <a:r>
              <a:rPr lang="ta-IN" sz="1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</a:rPr>
              <a:t> </a:t>
            </a:r>
            <a:endParaRPr lang="en-IN" sz="1600" b="1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AU-Mullai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ta-IN" sz="1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</a:rPr>
              <a:t>துறைகள்</a:t>
            </a:r>
            <a:endParaRPr lang="en-IN" sz="16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01546" y="4669777"/>
            <a:ext cx="39237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1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இ) தனிநபர் பொருளாதார நடவடிக்கைகள்</a:t>
            </a:r>
            <a:endParaRPr lang="en-IN" sz="1600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95420" y="4726687"/>
            <a:ext cx="4039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a-IN" sz="1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</a:rPr>
              <a:t>ஈ</a:t>
            </a:r>
            <a:r>
              <a:rPr lang="en-US" sz="1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sz="1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</a:rPr>
              <a:t>ஒட்டு</a:t>
            </a:r>
            <a:r>
              <a:rPr lang="ta-IN" sz="1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</a:rPr>
              <a:t> மொத்த பொருளாதாரத் தொடர்பு</a:t>
            </a:r>
            <a:endParaRPr lang="en-IN" sz="160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23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3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61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06C4A8-4EB9-46D8-8F2C-BD49B89772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913FEC7D-9E04-4514-8B87-503E7208E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" y="10299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143B7A1-EDA2-4312-8BCE-C74D9205928D}"/>
              </a:ext>
            </a:extLst>
          </p:cNvPr>
          <p:cNvGrpSpPr/>
          <p:nvPr/>
        </p:nvGrpSpPr>
        <p:grpSpPr>
          <a:xfrm>
            <a:off x="186456" y="4570876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4BC2A467-2115-4EED-93DF-EB9A43B4141B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2260BA7A-E43E-4C3B-B7A9-23A9FA1808B2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0F9F7162-A4E5-4796-9B83-0D28906F212D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AD0E0D7-CC02-430D-9D40-32B6313EDA9A}"/>
              </a:ext>
            </a:extLst>
          </p:cNvPr>
          <p:cNvGrpSpPr/>
          <p:nvPr/>
        </p:nvGrpSpPr>
        <p:grpSpPr>
          <a:xfrm>
            <a:off x="145774" y="3030961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5B1929C5-5FF6-43DC-B95D-5D3DB0B9D2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6E5623B4-684F-42A4-A748-5D87F2E99DD0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FEBF6377-18BA-4C18-8B0E-C3A37813AB4C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1359A1DF-9B2C-458B-BB8B-27C7F98D9F11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2A3DA2F9-5CEE-43B9-A872-981D5A3704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EFD8B4E4-D0B6-4BB5-B371-D71F7498543B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6EF0659-1349-4B6A-AB8C-6DC81F4F88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E9AB54-9B29-4AA3-AB21-209D348FF5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9" name="Rectangle 18"/>
          <p:cNvSpPr/>
          <p:nvPr/>
        </p:nvSpPr>
        <p:spPr>
          <a:xfrm>
            <a:off x="1839383" y="313205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ta-IN" sz="14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</a:rPr>
              <a:t>அ</a:t>
            </a:r>
            <a:r>
              <a:rPr lang="en-US" sz="14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sz="14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</a:rPr>
              <a:t>கடந்த ஆண்டு</a:t>
            </a:r>
            <a:r>
              <a:rPr lang="ta-IN" sz="14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4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</a:rPr>
              <a:t> உண்மை உள்நாட்டு</a:t>
            </a:r>
            <a:r>
              <a:rPr lang="ta-IN" sz="14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endParaRPr lang="en-IN" sz="1400" b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AU-Mullai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ta-IN" sz="14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</a:rPr>
              <a:t>உற்பத்தி </a:t>
            </a:r>
            <a:r>
              <a:rPr lang="en-US" sz="14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25% </a:t>
            </a:r>
            <a:r>
              <a:rPr lang="en-US" sz="14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Latha" panose="020B060402020202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ta-IN" sz="14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</a:rPr>
              <a:t>அதிகரித்துள்ளது</a:t>
            </a:r>
            <a:r>
              <a:rPr lang="en-US" sz="14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  <a:endParaRPr lang="en-IN" sz="1400" b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45212" y="1868488"/>
            <a:ext cx="880241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4) </a:t>
            </a:r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</a:rPr>
              <a:t>கீழ்க்கண்டவற்றில்</a:t>
            </a:r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</a:rPr>
              <a:t>எது</a:t>
            </a:r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</a:rPr>
              <a:t> நுண்ணியல் பொருளாதாரம்</a:t>
            </a:r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</a:rPr>
              <a:t>சார்ந்தது</a:t>
            </a:r>
            <a:r>
              <a:rPr lang="en-US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? </a:t>
            </a:r>
            <a:endParaRPr lang="en-IN" b="1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24279" y="4715944"/>
            <a:ext cx="39046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a-IN" sz="14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</a:rPr>
              <a:t>ஈ) கடந்தஆண்டு பொது விலை 4% அதிகரித்துள்ளது.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20438" y="4669826"/>
            <a:ext cx="40652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ta-IN" sz="14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</a:rPr>
              <a:t>இ</a:t>
            </a:r>
            <a:r>
              <a:rPr lang="en-US" sz="14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</a:t>
            </a:r>
            <a:r>
              <a:rPr lang="ta-IN" sz="14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</a:rPr>
              <a:t>கோதுமையின் விலை</a:t>
            </a:r>
            <a:r>
              <a:rPr lang="ta-IN" sz="14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4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</a:rPr>
              <a:t>அதன் தேவையை </a:t>
            </a:r>
            <a:r>
              <a:rPr lang="en-IN" sz="14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</a:rPr>
              <a:t> </a:t>
            </a:r>
            <a:r>
              <a:rPr lang="ta-IN" sz="14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</a:rPr>
              <a:t>நிர்ணயிக்கிறது</a:t>
            </a:r>
            <a:r>
              <a:rPr lang="en-US" sz="14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  <a:endParaRPr lang="en-IN" sz="1400" b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46412" y="3099444"/>
            <a:ext cx="3901209" cy="65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ta-IN" sz="12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</a:rPr>
              <a:t>ஆ</a:t>
            </a:r>
            <a:r>
              <a:rPr lang="en-US" sz="12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sz="12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</a:rPr>
              <a:t>கடந்த ஆண்டு </a:t>
            </a:r>
            <a:r>
              <a:rPr lang="en-US" sz="12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9.8% </a:t>
            </a:r>
            <a:r>
              <a:rPr lang="ta-IN" sz="12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</a:rPr>
              <a:t>உழைக்கும்</a:t>
            </a:r>
            <a:r>
              <a:rPr lang="ta-IN" sz="12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2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</a:rPr>
              <a:t>சக்தி</a:t>
            </a:r>
            <a:r>
              <a:rPr lang="ta-IN" sz="12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2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</a:rPr>
              <a:t>வேலையின்மை நிலைப்</a:t>
            </a:r>
            <a:r>
              <a:rPr lang="en-IN" sz="12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2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</a:rPr>
              <a:t>பெற்றுள்ளது</a:t>
            </a:r>
            <a:r>
              <a:rPr lang="en-US" sz="14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  <a:endParaRPr lang="en-IN" sz="1400" b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24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AD44D6C-4CEC-4565-A26E-F6FFC52DFA6C}"/>
              </a:ext>
            </a:extLst>
          </p:cNvPr>
          <p:cNvSpPr/>
          <p:nvPr/>
        </p:nvSpPr>
        <p:spPr>
          <a:xfrm>
            <a:off x="1594203" y="5780144"/>
            <a:ext cx="10281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dirty="0">
                <a:highlight>
                  <a:srgbClr val="FFFF00"/>
                </a:highlight>
              </a:rPr>
              <a:t>கோ</a:t>
            </a:r>
            <a:r>
              <a:rPr lang="en-IN" dirty="0">
                <a:highlight>
                  <a:srgbClr val="FFFF00"/>
                </a:highlight>
              </a:rPr>
              <a:t>.</a:t>
            </a:r>
            <a:r>
              <a:rPr lang="ta-IN" dirty="0">
                <a:highlight>
                  <a:srgbClr val="FFFF00"/>
                </a:highlight>
              </a:rPr>
              <a:t>வடிவேல்</a:t>
            </a:r>
            <a:r>
              <a:rPr lang="en-IN" dirty="0">
                <a:highlight>
                  <a:srgbClr val="FFFF00"/>
                </a:highlight>
              </a:rPr>
              <a:t>. </a:t>
            </a:r>
            <a:r>
              <a:rPr lang="ta-IN" dirty="0">
                <a:highlight>
                  <a:srgbClr val="FFFF00"/>
                </a:highlight>
              </a:rPr>
              <a:t>மு க ஆசிரியர் அரசு ஆண்கள் மேல்நிலைப்பள்ளி போச்சம்பள்ளி 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215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xit" presetSubtype="0" repeatCount="indefinite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61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E07BE3-D013-4B64-A612-E9EEA25997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02ED1F01-A476-42B2-B1C8-C030160D5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D7EC1E5-9AFB-4A9C-AD1D-19AB3B5B6D04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536FD4F9-8ED0-4F13-8A5D-093D183332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281EAD24-1804-41B2-BF2B-CB7E1C6E44B5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D4D1C936-9094-4E9E-A254-6CE61D81338F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A33F92A-58E7-43B2-A83B-E55AF7948D2A}"/>
              </a:ext>
            </a:extLst>
          </p:cNvPr>
          <p:cNvGrpSpPr/>
          <p:nvPr/>
        </p:nvGrpSpPr>
        <p:grpSpPr>
          <a:xfrm>
            <a:off x="145774" y="3030961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0DB8BC94-5F58-47AF-BA08-522CC8C587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F215D88-93BD-4773-BCAF-CB58236CA210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C7BF5FD6-9346-46B8-B80E-A7654C1CAC18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DA5F6D9E-ED86-45E4-B2F2-88F80304694B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D13876C0-4768-4812-AB0A-44E724EECB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4982CC90-5BC8-47E7-A858-9409AED1600E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3022AEA-60B2-4E52-83B0-6C29EEA37E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77C2A7-7508-4864-A79B-0D477F171F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7" name="Rectangle 16"/>
          <p:cNvSpPr/>
          <p:nvPr/>
        </p:nvSpPr>
        <p:spPr>
          <a:xfrm>
            <a:off x="2443075" y="1872449"/>
            <a:ext cx="6096000" cy="410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5) </a:t>
            </a: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AU-Mullai"/>
                <a:ea typeface="Calibri" panose="020F0502020204030204" pitchFamily="34" charset="0"/>
              </a:rPr>
              <a:t>பொருந்தா ஒன்றைக் கண்டறிக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  <a:endParaRPr lang="en-IN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18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639946" y="4915229"/>
            <a:ext cx="4001416" cy="388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ta-IN" sz="1400" b="1" dirty="0">
                <a:ln>
                  <a:solidFill>
                    <a:srgbClr val="FF66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ஈ</a:t>
            </a:r>
            <a:r>
              <a:rPr lang="en-US" sz="1400" b="1" dirty="0">
                <a:ln>
                  <a:solidFill>
                    <a:srgbClr val="FF66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“</a:t>
            </a:r>
            <a:r>
              <a:rPr lang="ta-IN" sz="1400" b="1" dirty="0">
                <a:ln>
                  <a:solidFill>
                    <a:srgbClr val="FF66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மற்றவை மாறாதிருக்கும் போது</a:t>
            </a:r>
            <a:r>
              <a:rPr lang="en-US" sz="1400" b="1" dirty="0">
                <a:ln>
                  <a:solidFill>
                    <a:srgbClr val="FF66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” </a:t>
            </a:r>
            <a:endParaRPr lang="en-IN" sz="1400" b="1" dirty="0">
              <a:ln>
                <a:solidFill>
                  <a:srgbClr val="FF66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30540" y="3356489"/>
            <a:ext cx="3817071" cy="388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ta-IN" sz="1400" b="1" dirty="0">
                <a:ln>
                  <a:solidFill>
                    <a:srgbClr val="FF66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ஆ</a:t>
            </a:r>
            <a:r>
              <a:rPr lang="en-US" sz="1400" b="1" dirty="0">
                <a:ln>
                  <a:solidFill>
                    <a:srgbClr val="FF66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“</a:t>
            </a:r>
            <a:r>
              <a:rPr lang="ta-IN" sz="1400" b="1" dirty="0">
                <a:ln>
                  <a:solidFill>
                    <a:srgbClr val="FF66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பொருளாதாரக் கோட்பாடுகள்</a:t>
            </a:r>
            <a:r>
              <a:rPr lang="en-US" sz="1400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” </a:t>
            </a:r>
            <a:endParaRPr lang="en-IN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85468" y="3187553"/>
            <a:ext cx="4450289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ta-IN" sz="1400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அ</a:t>
            </a:r>
            <a:r>
              <a:rPr lang="en-US" sz="1400" b="1" dirty="0">
                <a:ln>
                  <a:solidFill>
                    <a:srgbClr val="FF66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“</a:t>
            </a:r>
            <a:r>
              <a:rPr lang="ta-IN" sz="1400" b="1" dirty="0">
                <a:ln>
                  <a:solidFill>
                    <a:srgbClr val="FF66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நாடுகளின் செல்வங்கள் மற்றும்</a:t>
            </a:r>
            <a:r>
              <a:rPr lang="ta-IN" sz="1400" b="1" dirty="0">
                <a:ln>
                  <a:solidFill>
                    <a:srgbClr val="FF66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endParaRPr lang="en-IN" sz="1400" b="1" dirty="0">
              <a:ln>
                <a:solidFill>
                  <a:srgbClr val="FF66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AU-Mullai"/>
            </a:endParaRPr>
          </a:p>
          <a:p>
            <a:pPr lvl="0">
              <a:lnSpc>
                <a:spcPct val="150000"/>
              </a:lnSpc>
            </a:pPr>
            <a:r>
              <a:rPr lang="ta-IN" sz="1400" b="1" dirty="0">
                <a:ln>
                  <a:solidFill>
                    <a:srgbClr val="FF66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காரணங்களைக் குறித்த ஒருவிசாரணை</a:t>
            </a:r>
            <a:r>
              <a:rPr lang="en-US" sz="1400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” </a:t>
            </a:r>
            <a:endParaRPr lang="en-IN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F12E47-89C2-3160-7AB6-F331D02374E2}"/>
              </a:ext>
            </a:extLst>
          </p:cNvPr>
          <p:cNvSpPr txBox="1"/>
          <p:nvPr/>
        </p:nvSpPr>
        <p:spPr>
          <a:xfrm>
            <a:off x="2091137" y="4729409"/>
            <a:ext cx="3593750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1400" b="1" i="0" u="none" strike="noStrike" kern="1200" cap="none" spc="0" normalizeH="0" baseline="0" noProof="0" dirty="0">
                <a:ln>
                  <a:solidFill>
                    <a:srgbClr val="FF66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kumimoji="0" lang="en-US" sz="1400" b="1" i="0" u="none" strike="noStrike" kern="1200" cap="none" spc="0" normalizeH="0" baseline="0" noProof="0" dirty="0">
                <a:ln>
                  <a:solidFill>
                    <a:srgbClr val="FF66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“</a:t>
            </a:r>
            <a:r>
              <a:rPr kumimoji="0" lang="ta-IN" sz="1400" b="1" i="0" u="none" strike="noStrike" kern="1200" cap="none" spc="0" normalizeH="0" baseline="0" noProof="0" dirty="0">
                <a:ln>
                  <a:solidFill>
                    <a:srgbClr val="FF66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பொருளாதார </a:t>
            </a:r>
            <a:r>
              <a:rPr kumimoji="0" lang="ta-IN" sz="1400" b="1" i="0" u="none" strike="noStrike" kern="1200" cap="none" spc="0" normalizeH="0" baseline="0" noProof="0" dirty="0" err="1">
                <a:ln>
                  <a:solidFill>
                    <a:srgbClr val="FF66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அறிவியலின்</a:t>
            </a:r>
            <a:r>
              <a:rPr kumimoji="0" lang="ta-IN" sz="1400" b="1" i="0" u="none" strike="noStrike" kern="1200" cap="none" spc="0" normalizeH="0" baseline="0" noProof="0" dirty="0">
                <a:ln>
                  <a:solidFill>
                    <a:srgbClr val="FF66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endParaRPr kumimoji="0" lang="en-IN" sz="1400" b="1" i="0" u="none" strike="noStrike" kern="1200" cap="none" spc="0" normalizeH="0" baseline="0" noProof="0" dirty="0">
              <a:ln>
                <a:solidFill>
                  <a:srgbClr val="FF6600"/>
                </a:solidFill>
              </a:ln>
              <a:solidFill>
                <a:srgbClr val="FFFF00"/>
              </a:solidFill>
              <a:effectLst/>
              <a:uLnTx/>
              <a:uFillTx/>
              <a:latin typeface="TAU-Mullai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1400" b="1" i="0" u="none" strike="noStrike" kern="1200" cap="none" spc="0" normalizeH="0" baseline="0" noProof="0" dirty="0" err="1">
                <a:ln>
                  <a:solidFill>
                    <a:srgbClr val="FF66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இயல்பும்</a:t>
            </a:r>
            <a:r>
              <a:rPr kumimoji="0" lang="ta-IN" sz="1400" b="1" i="0" u="none" strike="noStrike" kern="1200" cap="none" spc="0" normalizeH="0" baseline="0" noProof="0" dirty="0">
                <a:ln>
                  <a:solidFill>
                    <a:srgbClr val="FF66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1400" b="1" i="0" u="none" strike="noStrike" kern="1200" cap="none" spc="0" normalizeH="0" baseline="0" noProof="0" dirty="0">
                <a:ln>
                  <a:solidFill>
                    <a:srgbClr val="FF66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அதன் சிறப்பும்</a:t>
            </a:r>
            <a:r>
              <a:rPr kumimoji="0" lang="en-US" sz="1400" b="1" i="0" u="none" strike="noStrike" kern="1200" cap="none" spc="0" normalizeH="0" baseline="0" noProof="0" dirty="0">
                <a:ln>
                  <a:solidFill>
                    <a:srgbClr val="FF66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” </a:t>
            </a:r>
            <a:endParaRPr kumimoji="0" lang="en-IN" sz="1400" b="1" i="0" u="none" strike="noStrike" kern="1200" cap="none" spc="0" normalizeH="0" baseline="0" noProof="0" dirty="0">
              <a:ln>
                <a:solidFill>
                  <a:srgbClr val="FF6600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9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61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B62BB1-42AF-427D-BDE9-3B77280EEE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1844ED22-874B-40CC-B321-D993F9D65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FDDA93F-533C-4213-9232-4DE9F7B2CE53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2B2F8DF0-AD2A-40C4-A16D-021707EBD691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D4041313-D486-4212-82E2-C8EEEF2A119E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221DC9F-A4AC-4DA8-9DAD-5C7FD4827C1A}"/>
                </a:ext>
              </a:extLst>
            </p:cNvPr>
            <p:cNvSpPr/>
            <p:nvPr/>
          </p:nvSpPr>
          <p:spPr>
            <a:xfrm>
              <a:off x="1448677" y="5306896"/>
              <a:ext cx="4530648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1600" b="1" u="dbl" dirty="0">
                <a:ln>
                  <a:solidFill>
                    <a:srgbClr val="99FF66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ta-IN" sz="1600" b="1" dirty="0">
                  <a:ln>
                    <a:solidFill>
                      <a:srgbClr val="99FF66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இ</a:t>
              </a:r>
              <a:r>
                <a:rPr lang="en-US" sz="1600" b="1" dirty="0">
                  <a:ln>
                    <a:solidFill>
                      <a:srgbClr val="99FF66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) </a:t>
              </a:r>
              <a:r>
                <a:rPr lang="ta-IN" sz="1600" b="1" dirty="0">
                  <a:ln>
                    <a:solidFill>
                      <a:srgbClr val="99FF66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தேவையின் அளவும்</a:t>
              </a:r>
              <a:r>
                <a:rPr lang="ta-IN" sz="1600" b="1" dirty="0">
                  <a:ln>
                    <a:solidFill>
                      <a:srgbClr val="99FF66"/>
                    </a:solidFill>
                  </a:ln>
                  <a:solidFill>
                    <a:srgbClr val="FFFF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600" b="1" dirty="0">
                  <a:ln>
                    <a:solidFill>
                      <a:srgbClr val="99FF66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அளிப்பின்அளவும்</a:t>
              </a:r>
              <a:r>
                <a:rPr lang="ta-IN" sz="1600" b="1" dirty="0">
                  <a:ln>
                    <a:solidFill>
                      <a:srgbClr val="99FF66"/>
                    </a:solidFill>
                  </a:ln>
                  <a:solidFill>
                    <a:srgbClr val="FFFF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600" b="1" dirty="0">
                  <a:ln>
                    <a:solidFill>
                      <a:srgbClr val="99FF66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 சமம்</a:t>
              </a:r>
              <a:endParaRPr lang="en-IN" sz="1600" b="1" dirty="0">
                <a:ln>
                  <a:solidFill>
                    <a:srgbClr val="99FF66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6E3747F-3F99-43E8-A23D-A85FFCC00519}"/>
              </a:ext>
            </a:extLst>
          </p:cNvPr>
          <p:cNvGrpSpPr/>
          <p:nvPr/>
        </p:nvGrpSpPr>
        <p:grpSpPr>
          <a:xfrm>
            <a:off x="145774" y="3030961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50E47B29-1037-4B46-B250-68D434114EC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433EF43B-37A5-4B2E-915A-07DA6101B684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1600" b="1" dirty="0">
                <a:ln>
                  <a:solidFill>
                    <a:srgbClr val="99FF66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ta-IN" sz="1600" b="1" dirty="0">
                  <a:ln>
                    <a:solidFill>
                      <a:srgbClr val="99FF66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ஆ</a:t>
              </a:r>
              <a:r>
                <a:rPr lang="en-US" sz="1600" b="1" dirty="0">
                  <a:ln>
                    <a:solidFill>
                      <a:srgbClr val="99FF66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) </a:t>
              </a:r>
              <a:r>
                <a:rPr lang="ta-IN" sz="1600" b="1" dirty="0">
                  <a:ln>
                    <a:solidFill>
                      <a:srgbClr val="99FF66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வாங்குபவர்கள் பணத்தை செலவிடுகின்றனர்</a:t>
              </a:r>
              <a:r>
                <a:rPr lang="en-US" sz="1600" b="1" dirty="0">
                  <a:ln>
                    <a:solidFill>
                      <a:srgbClr val="99FF66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</a:t>
              </a:r>
              <a:endParaRPr lang="en-IN" sz="1600" b="1" dirty="0">
                <a:ln>
                  <a:solidFill>
                    <a:srgbClr val="99FF66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dirty="0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D04CBBB1-1AEF-4DC9-B783-94DAF73C5719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1600" b="1" dirty="0">
                <a:ln>
                  <a:solidFill>
                    <a:srgbClr val="99FF66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ta-IN" sz="1600" b="1" dirty="0">
                  <a:ln>
                    <a:solidFill>
                      <a:srgbClr val="99FF66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அ</a:t>
              </a:r>
              <a:r>
                <a:rPr lang="en-US" sz="1600" b="1" dirty="0">
                  <a:ln>
                    <a:solidFill>
                      <a:srgbClr val="99FF66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) </a:t>
              </a:r>
              <a:r>
                <a:rPr lang="ta-IN" sz="1600" b="1" dirty="0">
                  <a:ln>
                    <a:solidFill>
                      <a:srgbClr val="99FF66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எல்லாம்</a:t>
              </a:r>
              <a:r>
                <a:rPr lang="ta-IN" sz="1600" b="1" dirty="0">
                  <a:ln>
                    <a:solidFill>
                      <a:srgbClr val="99FF66"/>
                    </a:solidFill>
                  </a:ln>
                  <a:solidFill>
                    <a:srgbClr val="FFFF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600" b="1" dirty="0">
                  <a:ln>
                    <a:solidFill>
                      <a:srgbClr val="99FF66"/>
                    </a:solidFill>
                  </a:ln>
                  <a:solidFill>
                    <a:srgbClr val="FFFF00"/>
                  </a:solidFill>
                  <a:latin typeface="TAU-Mullai"/>
                  <a:ea typeface="Calibri" panose="020F0502020204030204" pitchFamily="34" charset="0"/>
                </a:rPr>
                <a:t>விற்கப்படுகிறது</a:t>
              </a:r>
              <a:endParaRPr lang="en-IN" sz="1600" b="1" dirty="0">
                <a:ln>
                  <a:solidFill>
                    <a:srgbClr val="99FF66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6AAE974D-434E-49D9-AE09-EF9A15D7F3CC}"/>
              </a:ext>
            </a:extLst>
          </p:cNvPr>
          <p:cNvGrpSpPr/>
          <p:nvPr/>
        </p:nvGrpSpPr>
        <p:grpSpPr>
          <a:xfrm>
            <a:off x="225286" y="1617333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0D7CFEF5-2FAA-46C3-A66A-C6AC2BE731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819DEF6F-A206-4E02-A25E-BA045EFE478E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D832974-3C31-438A-8A00-CB3B3A566D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85AA77-5D11-49FF-898A-B688AB516E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7" name="Rectangle 16"/>
          <p:cNvSpPr/>
          <p:nvPr/>
        </p:nvSpPr>
        <p:spPr>
          <a:xfrm>
            <a:off x="2135690" y="1966916"/>
            <a:ext cx="8053141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000" b="1" dirty="0">
                <a:ln>
                  <a:solidFill>
                    <a:srgbClr val="CC00CC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6) </a:t>
            </a:r>
            <a:r>
              <a:rPr lang="ta-IN" sz="2000" b="1" dirty="0">
                <a:ln>
                  <a:solidFill>
                    <a:srgbClr val="CC00CC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சமநிலை</a:t>
            </a:r>
            <a:r>
              <a:rPr lang="ta-IN" sz="2000" b="1" dirty="0">
                <a:ln>
                  <a:solidFill>
                    <a:srgbClr val="CC00CC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ln>
                  <a:solidFill>
                    <a:srgbClr val="CC00CC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விலை</a:t>
            </a:r>
            <a:r>
              <a:rPr lang="ta-IN" sz="2000" b="1" dirty="0">
                <a:ln>
                  <a:solidFill>
                    <a:srgbClr val="CC00CC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ln>
                  <a:solidFill>
                    <a:srgbClr val="CC00CC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என்பது</a:t>
            </a:r>
            <a:r>
              <a:rPr lang="ta-IN" sz="2000" b="1" dirty="0">
                <a:ln>
                  <a:solidFill>
                    <a:srgbClr val="CC00CC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ln>
                  <a:solidFill>
                    <a:srgbClr val="CC00CC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அந்த விலையில்</a:t>
            </a:r>
            <a:r>
              <a:rPr lang="en-US" sz="2000" b="1" dirty="0">
                <a:ln>
                  <a:solidFill>
                    <a:srgbClr val="CC00CC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endParaRPr lang="en-IN" sz="2000" b="1" dirty="0">
              <a:ln>
                <a:solidFill>
                  <a:srgbClr val="CC00CC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18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603713" y="4845539"/>
            <a:ext cx="34756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sz="1600" b="1" dirty="0">
                <a:ln>
                  <a:solidFill>
                    <a:srgbClr val="99FF66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ஈ</a:t>
            </a:r>
            <a:r>
              <a:rPr lang="en-US" sz="1600" b="1" dirty="0">
                <a:ln>
                  <a:solidFill>
                    <a:srgbClr val="99FF66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sz="1600" b="1" dirty="0">
                <a:ln>
                  <a:solidFill>
                    <a:srgbClr val="99FF66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மிகைத்தேவை பூஜ்ஜியம்</a:t>
            </a:r>
            <a:r>
              <a:rPr lang="en-US" sz="1600" b="1" dirty="0">
                <a:ln>
                  <a:solidFill>
                    <a:srgbClr val="99FF66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endParaRPr lang="en-IN" sz="1600" b="1" dirty="0">
              <a:ln>
                <a:solidFill>
                  <a:srgbClr val="99FF66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61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680554-D207-42FA-8598-08AE6033B6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BBC7B11A-2952-48E8-AAB0-8D3AFBE74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4407C77-1C16-4283-B369-25DD5C5F1A93}"/>
              </a:ext>
            </a:extLst>
          </p:cNvPr>
          <p:cNvGrpSpPr/>
          <p:nvPr/>
        </p:nvGrpSpPr>
        <p:grpSpPr>
          <a:xfrm>
            <a:off x="251791" y="4608235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4F233E21-07F7-4759-87C8-C0D861656738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D1DBA9A4-F53E-440B-842D-F324722E4887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0C59A530-630C-45B3-9A0B-C5CC1746A270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284055B-CE0B-4393-9882-6A378B7A14E4}"/>
              </a:ext>
            </a:extLst>
          </p:cNvPr>
          <p:cNvGrpSpPr/>
          <p:nvPr/>
        </p:nvGrpSpPr>
        <p:grpSpPr>
          <a:xfrm>
            <a:off x="145774" y="3030961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BC546749-A363-453E-95C1-49615D380D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C70CFCA6-C898-4005-9049-9DC7856CF125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4B8BDD6B-7589-4283-A718-2D331B3B9C1A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86EF953A-0CE9-45DA-AF8F-CC22F01BF51D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926A505A-27BC-4E37-BA7A-F9B46FAFB1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C146AD45-B652-46A2-9BB6-E59FC710FF49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5641D2A-C26C-40F8-9445-A1436D7C5B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1BC1B9-7060-4762-ABDC-FF59BBB63B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91822AF-23F1-46DF-A434-0D9578C059A9}"/>
              </a:ext>
            </a:extLst>
          </p:cNvPr>
          <p:cNvSpPr txBox="1"/>
          <p:nvPr/>
        </p:nvSpPr>
        <p:spPr>
          <a:xfrm>
            <a:off x="6534581" y="4835223"/>
            <a:ext cx="4287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ஈ</a:t>
            </a:r>
            <a:r>
              <a:rPr lang="en-US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பால்</a:t>
            </a: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அ</a:t>
            </a: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சாமுவேல்சன்</a:t>
            </a:r>
            <a:endParaRPr kumimoji="0" lang="en-US" b="1" i="0" u="none" strike="noStrike" kern="1200" cap="none" spc="0" normalizeH="0" baseline="0" noProof="0" dirty="0">
              <a:ln>
                <a:solidFill>
                  <a:srgbClr val="66CCFF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216F75-6D4D-4DCC-9866-64DCB476C28A}"/>
              </a:ext>
            </a:extLst>
          </p:cNvPr>
          <p:cNvSpPr txBox="1"/>
          <p:nvPr/>
        </p:nvSpPr>
        <p:spPr>
          <a:xfrm>
            <a:off x="1828800" y="4874102"/>
            <a:ext cx="412328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இ</a:t>
            </a:r>
            <a:r>
              <a:rPr lang="en-US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இலயன்ஸ்</a:t>
            </a: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ராபின்ஸ்</a:t>
            </a:r>
            <a:endParaRPr lang="en-IN" b="1" dirty="0">
              <a:ln>
                <a:solidFill>
                  <a:srgbClr val="66CCFF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28800" y="1718323"/>
            <a:ext cx="85644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ln>
                  <a:solidFill>
                    <a:srgbClr val="99FF66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7) </a:t>
            </a:r>
            <a:r>
              <a:rPr lang="ta-IN" b="1" dirty="0">
                <a:ln>
                  <a:solidFill>
                    <a:srgbClr val="99FF66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நாடுகளின் செல்வம் </a:t>
            </a:r>
            <a:r>
              <a:rPr lang="ta-IN" b="1" dirty="0">
                <a:ln>
                  <a:solidFill>
                    <a:srgbClr val="99FF66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99FF66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மற்றும்</a:t>
            </a:r>
            <a:r>
              <a:rPr lang="ta-IN" b="1" dirty="0">
                <a:ln>
                  <a:solidFill>
                    <a:srgbClr val="99FF66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99FF66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காரணங்களைக் குறித்தஒரு</a:t>
            </a:r>
            <a:r>
              <a:rPr lang="ta-IN" b="1" dirty="0">
                <a:ln>
                  <a:solidFill>
                    <a:srgbClr val="99FF66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99FF66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விசாரணை என்ற</a:t>
            </a:r>
            <a:r>
              <a:rPr lang="ta-IN" b="1" dirty="0">
                <a:ln>
                  <a:solidFill>
                    <a:srgbClr val="99FF66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99FF66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 நூலின் ஆசிரியர்</a:t>
            </a:r>
            <a:r>
              <a:rPr lang="en-US" b="1" dirty="0">
                <a:ln>
                  <a:solidFill>
                    <a:srgbClr val="99FF66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endParaRPr lang="en-IN" b="1" dirty="0">
              <a:ln>
                <a:solidFill>
                  <a:srgbClr val="99FF66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20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534581" y="3399182"/>
            <a:ext cx="3858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ஆ</a:t>
            </a:r>
            <a:r>
              <a:rPr lang="en-US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ஆடம்</a:t>
            </a: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ஸ்மித் </a:t>
            </a:r>
            <a:endParaRPr lang="en-IN" dirty="0">
              <a:ln>
                <a:solidFill>
                  <a:srgbClr val="66CCFF"/>
                </a:solidFill>
              </a:ln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28801" y="3262970"/>
            <a:ext cx="41232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அ</a:t>
            </a:r>
            <a:r>
              <a:rPr lang="en-US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) </a:t>
            </a: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ஆல்ஃபிரட்</a:t>
            </a: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66CC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மார்ஷல்</a:t>
            </a:r>
            <a:endParaRPr lang="en-IN" b="1" dirty="0">
              <a:ln>
                <a:solidFill>
                  <a:srgbClr val="66CCFF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1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61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736785-2CF2-4A87-8CC0-7706EDAD08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383D6574-2218-4BFD-A366-0F915F66A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" y="213579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4D08412-2FAB-4F4D-89D6-AFDE28F0BDC8}"/>
              </a:ext>
            </a:extLst>
          </p:cNvPr>
          <p:cNvGrpSpPr/>
          <p:nvPr/>
        </p:nvGrpSpPr>
        <p:grpSpPr>
          <a:xfrm>
            <a:off x="225287" y="4847237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99CDD2C0-FE1D-44DD-9FF8-EB4EDAC7DCB6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E88ABFBD-A46D-4282-AC66-805B92EA07A8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6025809E-EB81-4EFB-967E-30A4A2A91042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0EC397B-E741-404F-86C2-602CC05C5E62}"/>
              </a:ext>
            </a:extLst>
          </p:cNvPr>
          <p:cNvGrpSpPr/>
          <p:nvPr/>
        </p:nvGrpSpPr>
        <p:grpSpPr>
          <a:xfrm>
            <a:off x="96191" y="3000306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7C106F9E-ADF0-40EC-88FB-4D76257B67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3222D8E5-9E4F-4BCC-908A-7F8DA0044AF7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8559CB58-A8D8-4531-941C-0778450D4762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93D21307-F7B8-40AB-A9BE-8DE4F9759241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6A3FA958-6868-4135-8886-CE802A49AD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58E108E1-65AB-420E-A758-D99DF6589120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1F336CE-7DCA-4E8D-8CBB-6381E744D8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89882B-8A64-4BE7-A5BF-8A0647DDB3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6638493-EB00-4332-8160-D1F550264F3B}"/>
              </a:ext>
            </a:extLst>
          </p:cNvPr>
          <p:cNvSpPr txBox="1"/>
          <p:nvPr/>
        </p:nvSpPr>
        <p:spPr>
          <a:xfrm>
            <a:off x="2148319" y="1591204"/>
            <a:ext cx="8375373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1400" b="1" dirty="0">
                <a:solidFill>
                  <a:srgbClr val="FFFF00"/>
                </a:solidFill>
              </a:rPr>
              <a:t>8) விருப்பங்களளோடும் கிடைப்பருமையுள்ள மாற்று</a:t>
            </a:r>
            <a:r>
              <a:rPr lang="en-IN" sz="1400" b="1" dirty="0">
                <a:solidFill>
                  <a:srgbClr val="FFFF00"/>
                </a:solidFill>
              </a:rPr>
              <a:t> </a:t>
            </a:r>
            <a:r>
              <a:rPr lang="ta-IN" sz="1400" b="1" dirty="0">
                <a:solidFill>
                  <a:srgbClr val="FFFF00"/>
                </a:solidFill>
              </a:rPr>
              <a:t>வழிகளில் பயன்படத்தக்க சாதனங்களலோடும் தொடர்புள்ள மனித நடவடிக்கைகளைப் பற்றி பயில்கின்ற அறிவியலே பொருளியலாகும்  என்று  இலக்கணம்  வகுத்தவர். </a:t>
            </a:r>
          </a:p>
        </p:txBody>
      </p:sp>
      <p:pic>
        <p:nvPicPr>
          <p:cNvPr id="19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886177" y="5186144"/>
            <a:ext cx="31838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600" b="1" dirty="0">
                <a:solidFill>
                  <a:srgbClr val="FFFF00"/>
                </a:solidFill>
              </a:rPr>
              <a:t>ஈ) பால் அ சாமுவேல்சன்</a:t>
            </a:r>
            <a:endParaRPr lang="en-IN" dirty="0"/>
          </a:p>
        </p:txBody>
      </p:sp>
      <p:sp>
        <p:nvSpPr>
          <p:cNvPr id="20" name="Rectangle 19"/>
          <p:cNvSpPr/>
          <p:nvPr/>
        </p:nvSpPr>
        <p:spPr>
          <a:xfrm>
            <a:off x="2472788" y="5065390"/>
            <a:ext cx="2929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sz="1600" b="1" dirty="0">
                <a:solidFill>
                  <a:srgbClr val="FFFF00"/>
                </a:solidFill>
              </a:rPr>
              <a:t>இ) ஆல்ஃபிரட் மார்ஷல்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07865" y="3351150"/>
            <a:ext cx="30588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600" b="1" dirty="0">
                <a:solidFill>
                  <a:srgbClr val="FFFF00"/>
                </a:solidFill>
              </a:rPr>
              <a:t>அ) இலயனல் ராபின்ஸ் </a:t>
            </a:r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6886177" y="3209795"/>
            <a:ext cx="2282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sz="1600" b="1" dirty="0">
                <a:solidFill>
                  <a:srgbClr val="FFFF00"/>
                </a:solidFill>
              </a:rPr>
              <a:t>ஆ) ஆடம் ஸ்மித் </a:t>
            </a:r>
          </a:p>
        </p:txBody>
      </p:sp>
    </p:spTree>
    <p:extLst>
      <p:ext uri="{BB962C8B-B14F-4D97-AF65-F5344CB8AC3E}">
        <p14:creationId xmlns:p14="http://schemas.microsoft.com/office/powerpoint/2010/main" val="408494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61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634</Words>
  <Application>Microsoft Office PowerPoint</Application>
  <PresentationFormat>Widescreen</PresentationFormat>
  <Paragraphs>131</Paragraphs>
  <Slides>22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Latha</vt:lpstr>
      <vt:lpstr>TAU-Mullai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Boopathy Karthik</dc:creator>
  <cp:lastModifiedBy>SysSoft</cp:lastModifiedBy>
  <cp:revision>39</cp:revision>
  <dcterms:created xsi:type="dcterms:W3CDTF">2021-09-03T16:25:07Z</dcterms:created>
  <dcterms:modified xsi:type="dcterms:W3CDTF">2024-05-18T08:40:11Z</dcterms:modified>
</cp:coreProperties>
</file>