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58"/>
  </p:notesMasterIdLst>
  <p:sldIdLst>
    <p:sldId id="256" r:id="rId2"/>
    <p:sldId id="311" r:id="rId3"/>
    <p:sldId id="312" r:id="rId4"/>
    <p:sldId id="257" r:id="rId5"/>
    <p:sldId id="258" r:id="rId6"/>
    <p:sldId id="263" r:id="rId7"/>
    <p:sldId id="264" r:id="rId8"/>
    <p:sldId id="265" r:id="rId9"/>
    <p:sldId id="268" r:id="rId10"/>
    <p:sldId id="267" r:id="rId11"/>
    <p:sldId id="275" r:id="rId12"/>
    <p:sldId id="274" r:id="rId13"/>
    <p:sldId id="272" r:id="rId14"/>
    <p:sldId id="273" r:id="rId15"/>
    <p:sldId id="277" r:id="rId16"/>
    <p:sldId id="270" r:id="rId17"/>
    <p:sldId id="314" r:id="rId18"/>
    <p:sldId id="271" r:id="rId19"/>
    <p:sldId id="262" r:id="rId20"/>
    <p:sldId id="318" r:id="rId21"/>
    <p:sldId id="286" r:id="rId22"/>
    <p:sldId id="276" r:id="rId23"/>
    <p:sldId id="288" r:id="rId24"/>
    <p:sldId id="279" r:id="rId25"/>
    <p:sldId id="280" r:id="rId26"/>
    <p:sldId id="281" r:id="rId27"/>
    <p:sldId id="290" r:id="rId28"/>
    <p:sldId id="291" r:id="rId29"/>
    <p:sldId id="292" r:id="rId30"/>
    <p:sldId id="289" r:id="rId31"/>
    <p:sldId id="294" r:id="rId32"/>
    <p:sldId id="293" r:id="rId33"/>
    <p:sldId id="298" r:id="rId34"/>
    <p:sldId id="299" r:id="rId35"/>
    <p:sldId id="300" r:id="rId36"/>
    <p:sldId id="301" r:id="rId37"/>
    <p:sldId id="302" r:id="rId38"/>
    <p:sldId id="303" r:id="rId39"/>
    <p:sldId id="320" r:id="rId40"/>
    <p:sldId id="322" r:id="rId41"/>
    <p:sldId id="323" r:id="rId42"/>
    <p:sldId id="326" r:id="rId43"/>
    <p:sldId id="324" r:id="rId44"/>
    <p:sldId id="329" r:id="rId45"/>
    <p:sldId id="330" r:id="rId46"/>
    <p:sldId id="331" r:id="rId47"/>
    <p:sldId id="332" r:id="rId48"/>
    <p:sldId id="336" r:id="rId49"/>
    <p:sldId id="337" r:id="rId50"/>
    <p:sldId id="338" r:id="rId51"/>
    <p:sldId id="339" r:id="rId52"/>
    <p:sldId id="340" r:id="rId53"/>
    <p:sldId id="341" r:id="rId54"/>
    <p:sldId id="342" r:id="rId55"/>
    <p:sldId id="344" r:id="rId56"/>
    <p:sldId id="345"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t52tTo1Y6fNFPbAjGsICkA" hashData="hH4hy529625zc/5qHqWu1dfiYUU"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FF0066"/>
    <a:srgbClr val="FF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44" autoAdjust="0"/>
    <p:restoredTop sz="94660"/>
  </p:normalViewPr>
  <p:slideViewPr>
    <p:cSldViewPr>
      <p:cViewPr varScale="1">
        <p:scale>
          <a:sx n="68" d="100"/>
          <a:sy n="68" d="100"/>
        </p:scale>
        <p:origin x="-140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2B925C-6C3A-4F45-BE6E-21E25272B9F9}" type="datetimeFigureOut">
              <a:rPr lang="en-US" smtClean="0"/>
              <a:pPr/>
              <a:t>5/20/2020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F323CB-A004-4047-8E7E-CECC17382FEE}"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F323CB-A004-4047-8E7E-CECC17382FEE}" type="slidenum">
              <a:rPr lang="en-IN" smtClean="0"/>
              <a:pPr/>
              <a:t>4</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F323CB-A004-4047-8E7E-CECC17382FEE}" type="slidenum">
              <a:rPr lang="en-IN" smtClean="0"/>
              <a:pPr/>
              <a:t>8</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F323CB-A004-4047-8E7E-CECC17382FEE}" type="slidenum">
              <a:rPr lang="en-IN" smtClean="0"/>
              <a:pPr/>
              <a:t>19</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E7F323CB-A004-4047-8E7E-CECC17382FEE}" type="slidenum">
              <a:rPr lang="en-IN" smtClean="0"/>
              <a:pPr/>
              <a:t>37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11" name="Slide Number Placeholder 10"/>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5/20/2020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7000"/>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D8BD707-D9CF-40AE-B4C6-C98DA3205C09}" type="datetimeFigureOut">
              <a:rPr lang="en-US" smtClean="0"/>
              <a:pPr/>
              <a:t>5/20/2020</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Economist" TargetMode="External"/><Relationship Id="rId2" Type="http://schemas.openxmlformats.org/officeDocument/2006/relationships/hyperlink" Target="https://en.wikipedia.org/wiki/Norway" TargetMode="Externa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hyperlink" Target="https://en.wikipedia.org/wiki/Nobel_Memorial_Prize_in_Economic_Science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990600"/>
            <a:ext cx="7772400" cy="1470025"/>
          </a:xfrm>
        </p:spPr>
        <p:txBody>
          <a:bodyPr>
            <a:scene3d>
              <a:camera prst="orthographicFront"/>
              <a:lightRig rig="threePt" dir="t"/>
            </a:scene3d>
            <a:sp3d extrusionH="57150">
              <a:bevelT w="38100" h="38100" prst="relaxedInset"/>
            </a:sp3d>
          </a:bodyPr>
          <a:lstStyle/>
          <a:p>
            <a:pPr algn="ctr"/>
            <a:r>
              <a:rPr lang="en-US" dirty="0" smtClean="0">
                <a:solidFill>
                  <a:srgbClr val="C00000"/>
                </a:solidFill>
                <a:latin typeface="Algerian" pitchFamily="82" charset="0"/>
              </a:rPr>
              <a:t>XII ECONOMICS</a:t>
            </a:r>
            <a:endParaRPr lang="en-IN" dirty="0">
              <a:solidFill>
                <a:srgbClr val="C00000"/>
              </a:solidFill>
              <a:latin typeface="Algerian" pitchFamily="82" charset="0"/>
            </a:endParaRPr>
          </a:p>
        </p:txBody>
      </p:sp>
      <p:sp>
        <p:nvSpPr>
          <p:cNvPr id="3" name="Subtitle 2"/>
          <p:cNvSpPr>
            <a:spLocks noGrp="1"/>
          </p:cNvSpPr>
          <p:nvPr>
            <p:ph type="subTitle" idx="1"/>
          </p:nvPr>
        </p:nvSpPr>
        <p:spPr>
          <a:xfrm>
            <a:off x="1295400" y="2667000"/>
            <a:ext cx="7162800" cy="2743200"/>
          </a:xfrm>
        </p:spPr>
        <p:txBody>
          <a:bodyPr>
            <a:noAutofit/>
            <a:scene3d>
              <a:camera prst="perspectiveFront"/>
              <a:lightRig rig="threePt" dir="t"/>
            </a:scene3d>
            <a:sp3d extrusionH="57150">
              <a:bevelT w="38100" h="38100"/>
            </a:sp3d>
          </a:bodyPr>
          <a:lstStyle/>
          <a:p>
            <a:pPr algn="ctr"/>
            <a:r>
              <a:rPr lang="en-US" sz="4800" b="1" dirty="0" smtClean="0">
                <a:ln>
                  <a:solidFill>
                    <a:schemeClr val="tx1"/>
                  </a:solidFill>
                </a:ln>
                <a:solidFill>
                  <a:srgbClr val="C00000"/>
                </a:solidFill>
                <a:effectLst>
                  <a:outerShdw blurRad="50800" dist="38100" dir="5400000" algn="t" rotWithShape="0">
                    <a:prstClr val="black">
                      <a:alpha val="40000"/>
                    </a:prstClr>
                  </a:outerShdw>
                </a:effectLst>
                <a:latin typeface="Algerian" pitchFamily="82" charset="0"/>
              </a:rPr>
              <a:t>LESSON 12</a:t>
            </a:r>
          </a:p>
          <a:p>
            <a:pPr algn="ctr"/>
            <a:r>
              <a:rPr lang="en-IN" sz="4800" b="1" dirty="0" smtClean="0">
                <a:ln>
                  <a:solidFill>
                    <a:schemeClr val="tx1"/>
                  </a:solidFill>
                </a:ln>
                <a:solidFill>
                  <a:srgbClr val="C00000"/>
                </a:solidFill>
                <a:effectLst>
                  <a:outerShdw blurRad="50800" dist="38100" dir="5400000" algn="t" rotWithShape="0">
                    <a:prstClr val="black">
                      <a:alpha val="40000"/>
                    </a:prstClr>
                  </a:outerShdw>
                </a:effectLst>
                <a:latin typeface="Algerian" pitchFamily="82" charset="0"/>
              </a:rPr>
              <a:t>INTRODUCTION   TO STATISTICAL  METHODS AND  ECONOMETRICS </a:t>
            </a:r>
            <a:endParaRPr lang="en-IN" sz="4800" b="1" dirty="0">
              <a:ln>
                <a:solidFill>
                  <a:schemeClr val="tx1"/>
                </a:solidFill>
              </a:ln>
              <a:solidFill>
                <a:srgbClr val="C00000"/>
              </a:solidFill>
              <a:effectLst>
                <a:outerShdw blurRad="50800" dist="38100" dir="5400000" algn="t" rotWithShape="0">
                  <a:prstClr val="black">
                    <a:alpha val="40000"/>
                  </a:prstClr>
                </a:outerShdw>
              </a:effectLst>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AutoShape 2" descr="Nature of Statistics - Science or Art: Scope and Division of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2531" name="Picture 3" descr="C:\Users\Admin\Desktop\3.jpg"/>
          <p:cNvPicPr>
            <a:picLocks noChangeAspect="1" noChangeArrowheads="1"/>
          </p:cNvPicPr>
          <p:nvPr/>
        </p:nvPicPr>
        <p:blipFill>
          <a:blip r:embed="rId2"/>
          <a:srcRect/>
          <a:stretch>
            <a:fillRect/>
          </a:stretch>
        </p:blipFill>
        <p:spPr bwMode="auto">
          <a:xfrm>
            <a:off x="304800" y="1676400"/>
            <a:ext cx="4804153" cy="2971800"/>
          </a:xfrm>
          <a:prstGeom prst="rect">
            <a:avLst/>
          </a:prstGeom>
          <a:noFill/>
        </p:spPr>
      </p:pic>
      <p:sp>
        <p:nvSpPr>
          <p:cNvPr id="4" name="Rectangle 3"/>
          <p:cNvSpPr/>
          <p:nvPr/>
        </p:nvSpPr>
        <p:spPr>
          <a:xfrm>
            <a:off x="457200" y="228600"/>
            <a:ext cx="7924800" cy="1077218"/>
          </a:xfrm>
          <a:prstGeom prst="rect">
            <a:avLst/>
          </a:prstGeom>
        </p:spPr>
        <p:txBody>
          <a:bodyPr wrap="square">
            <a:spAutoFit/>
          </a:bodyPr>
          <a:lstStyle/>
          <a:p>
            <a:endParaRPr lang="en-IN" sz="3200" dirty="0" smtClean="0">
              <a:latin typeface="Algerian" pitchFamily="82" charset="0"/>
            </a:endParaRPr>
          </a:p>
          <a:p>
            <a:r>
              <a:rPr lang="en-IN" sz="3200" b="1" dirty="0" smtClean="0">
                <a:latin typeface="Algerian" pitchFamily="82" charset="0"/>
              </a:rPr>
              <a:t>Nature of Statistics </a:t>
            </a:r>
            <a:endParaRPr lang="en-IN" sz="3200" dirty="0">
              <a:latin typeface="Algerian" pitchFamily="82" charset="0"/>
            </a:endParaRPr>
          </a:p>
        </p:txBody>
      </p:sp>
      <p:sp>
        <p:nvSpPr>
          <p:cNvPr id="5" name="Rectangle 4"/>
          <p:cNvSpPr/>
          <p:nvPr/>
        </p:nvSpPr>
        <p:spPr>
          <a:xfrm>
            <a:off x="914400" y="4572000"/>
            <a:ext cx="8001000" cy="1938992"/>
          </a:xfrm>
          <a:prstGeom prst="rect">
            <a:avLst/>
          </a:prstGeom>
        </p:spPr>
        <p:txBody>
          <a:bodyPr wrap="square">
            <a:spAutoFit/>
          </a:bodyPr>
          <a:lstStyle/>
          <a:p>
            <a:endParaRPr lang="en-IN" sz="4000" dirty="0" smtClean="0"/>
          </a:p>
          <a:p>
            <a:pPr>
              <a:buFont typeface="Wingdings" pitchFamily="2" charset="2"/>
              <a:buChar char="Ø"/>
            </a:pPr>
            <a:r>
              <a:rPr lang="en-IN" sz="4000" dirty="0" smtClean="0">
                <a:latin typeface="Algerian" pitchFamily="82" charset="0"/>
              </a:rPr>
              <a:t>TIPETT</a:t>
            </a:r>
            <a:r>
              <a:rPr lang="en-IN" sz="4000" dirty="0" smtClean="0"/>
              <a:t>  “</a:t>
            </a:r>
            <a:r>
              <a:rPr lang="en-IN" sz="4000" dirty="0" smtClean="0">
                <a:latin typeface="Andalus" pitchFamily="18" charset="-78"/>
                <a:cs typeface="Andalus" pitchFamily="18" charset="-78"/>
              </a:rPr>
              <a:t>Statistics both as a science as well as an art”. </a:t>
            </a:r>
            <a:endParaRPr lang="en-IN" sz="40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43000" y="838200"/>
            <a:ext cx="7010400"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dirty="0" smtClean="0">
                <a:ln w="0"/>
                <a:effectLst>
                  <a:reflection blurRad="12700" stA="50000" endPos="50000" dist="5000" dir="5400000" sy="-100000" rotWithShape="0"/>
                </a:effectLst>
              </a:rPr>
              <a:t>Scope of statistics</a:t>
            </a:r>
            <a:endParaRPr lang="en-US" sz="3600" b="1" cap="all" spc="0" dirty="0">
              <a:ln w="0"/>
              <a:effectLst>
                <a:reflection blurRad="12700" stA="50000" endPos="50000" dist="5000" dir="5400000" sy="-100000" rotWithShape="0"/>
              </a:effectLst>
            </a:endParaRPr>
          </a:p>
        </p:txBody>
      </p:sp>
      <p:sp>
        <p:nvSpPr>
          <p:cNvPr id="1025" name="Rectangle 1"/>
          <p:cNvSpPr>
            <a:spLocks noChangeArrowheads="1"/>
          </p:cNvSpPr>
          <p:nvPr/>
        </p:nvSpPr>
        <p:spPr bwMode="auto">
          <a:xfrm>
            <a:off x="762000" y="1676400"/>
            <a:ext cx="7229352"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buFont typeface="Wingdings" pitchFamily="2" charset="2"/>
              <a:buChar char="v"/>
            </a:pPr>
            <a:r>
              <a:rPr kumimoji="0" lang="en-US" sz="3200" b="1" i="0" u="none" strike="noStrike" cap="none" normalizeH="0" baseline="0" dirty="0" smtClean="0">
                <a:ln>
                  <a:noFill/>
                </a:ln>
                <a:solidFill>
                  <a:srgbClr val="002060"/>
                </a:solidFill>
                <a:effectLst/>
                <a:latin typeface="Andalus" pitchFamily="18" charset="-78"/>
                <a:ea typeface="Times New Roman" pitchFamily="18" charset="0"/>
                <a:cs typeface="Andalus" pitchFamily="18" charset="-78"/>
              </a:rPr>
              <a:t>Statistics and Economic</a:t>
            </a:r>
            <a:endParaRPr kumimoji="0" lang="en-US" sz="3200" b="0" i="0" u="none" strike="noStrike" cap="none" normalizeH="0" baseline="0" dirty="0" smtClean="0">
              <a:ln>
                <a:noFill/>
              </a:ln>
              <a:solidFill>
                <a:srgbClr val="002060"/>
              </a:solidFill>
              <a:effectLst/>
              <a:latin typeface="Andalus" pitchFamily="18" charset="-78"/>
              <a:cs typeface="Andalus" pitchFamily="18" charset="-78"/>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2060"/>
                </a:solidFill>
                <a:effectLst/>
                <a:latin typeface="Andalus" pitchFamily="18" charset="-78"/>
                <a:ea typeface="Times New Roman" pitchFamily="18" charset="0"/>
                <a:cs typeface="Andalus" pitchFamily="18" charset="-78"/>
              </a:rPr>
              <a:t>     Statistics and Firms</a:t>
            </a:r>
            <a:endParaRPr kumimoji="0" lang="en-US" sz="3200" b="0" i="0" u="none" strike="noStrike" cap="none" normalizeH="0" baseline="0" dirty="0" smtClean="0">
              <a:ln>
                <a:noFill/>
              </a:ln>
              <a:solidFill>
                <a:srgbClr val="002060"/>
              </a:solidFill>
              <a:effectLst/>
              <a:latin typeface="Andalus" pitchFamily="18" charset="-78"/>
              <a:cs typeface="Andalus" pitchFamily="18" charset="-78"/>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2060"/>
                </a:solidFill>
                <a:effectLst/>
                <a:latin typeface="Andalus" pitchFamily="18" charset="-78"/>
                <a:ea typeface="Times New Roman" pitchFamily="18" charset="0"/>
                <a:cs typeface="Andalus" pitchFamily="18" charset="-78"/>
              </a:rPr>
              <a:t>     Statistics and Commerce</a:t>
            </a:r>
            <a:endParaRPr kumimoji="0" lang="en-US" sz="3200" b="0" i="0" u="none" strike="noStrike" cap="none" normalizeH="0" baseline="0" dirty="0" smtClean="0">
              <a:ln>
                <a:noFill/>
              </a:ln>
              <a:solidFill>
                <a:srgbClr val="002060"/>
              </a:solidFill>
              <a:effectLst/>
              <a:latin typeface="Andalus" pitchFamily="18" charset="-78"/>
              <a:cs typeface="Andalus" pitchFamily="18" charset="-78"/>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2060"/>
                </a:solidFill>
                <a:effectLst/>
                <a:latin typeface="Andalus" pitchFamily="18" charset="-78"/>
                <a:ea typeface="Times New Roman" pitchFamily="18" charset="0"/>
                <a:cs typeface="Andalus" pitchFamily="18" charset="-78"/>
              </a:rPr>
              <a:t>     Statistics and Education</a:t>
            </a:r>
            <a:endParaRPr kumimoji="0" lang="en-US" sz="3200" b="0" i="0" u="none" strike="noStrike" cap="none" normalizeH="0" baseline="0" dirty="0" smtClean="0">
              <a:ln>
                <a:noFill/>
              </a:ln>
              <a:solidFill>
                <a:srgbClr val="002060"/>
              </a:solidFill>
              <a:effectLst/>
              <a:latin typeface="Andalus" pitchFamily="18" charset="-78"/>
              <a:cs typeface="Andalus" pitchFamily="18" charset="-78"/>
            </a:endParaRPr>
          </a:p>
          <a:p>
            <a:pPr marL="0" marR="0" lvl="0" indent="0"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2060"/>
                </a:solidFill>
                <a:effectLst/>
                <a:latin typeface="Andalus" pitchFamily="18" charset="-78"/>
                <a:ea typeface="Times New Roman" pitchFamily="18" charset="0"/>
                <a:cs typeface="Andalus" pitchFamily="18" charset="-78"/>
              </a:rPr>
              <a:t>     Statistics and Planning</a:t>
            </a:r>
            <a:endParaRPr kumimoji="0" lang="en-US" sz="3200" b="0" i="0" u="none" strike="noStrike" cap="none" normalizeH="0" baseline="0" dirty="0" smtClean="0">
              <a:ln>
                <a:noFill/>
              </a:ln>
              <a:solidFill>
                <a:srgbClr val="002060"/>
              </a:solidFill>
              <a:effectLst/>
              <a:latin typeface="Andalus" pitchFamily="18" charset="-78"/>
              <a:cs typeface="Andalus" pitchFamily="18" charset="-78"/>
            </a:endParaRPr>
          </a:p>
          <a:p>
            <a:pPr eaLnBrk="0" fontAlgn="base" hangingPunct="0">
              <a:spcBef>
                <a:spcPct val="0"/>
              </a:spcBef>
              <a:spcAft>
                <a:spcPct val="0"/>
              </a:spcAft>
              <a:buFont typeface="Wingdings" pitchFamily="2" charset="2"/>
              <a:buChar char="v"/>
            </a:pPr>
            <a:r>
              <a:rPr kumimoji="0" lang="en-US" sz="3200" b="1" i="0" u="none" strike="noStrike" cap="none" normalizeH="0" baseline="0" dirty="0" smtClean="0">
                <a:ln>
                  <a:noFill/>
                </a:ln>
                <a:solidFill>
                  <a:srgbClr val="002060"/>
                </a:solidFill>
                <a:effectLst/>
                <a:latin typeface="Andalus" pitchFamily="18" charset="-78"/>
                <a:ea typeface="Times New Roman" pitchFamily="18" charset="0"/>
                <a:cs typeface="Andalus" pitchFamily="18" charset="-78"/>
              </a:rPr>
              <a:t>     Statistics and Medicine</a:t>
            </a:r>
          </a:p>
          <a:p>
            <a:pPr eaLnBrk="0" fontAlgn="base" hangingPunct="0">
              <a:spcBef>
                <a:spcPct val="0"/>
              </a:spcBef>
              <a:spcAft>
                <a:spcPct val="0"/>
              </a:spcAft>
              <a:buFont typeface="Wingdings" pitchFamily="2" charset="2"/>
              <a:buChar char="v"/>
            </a:pPr>
            <a:r>
              <a:rPr lang="en-US" sz="3200" b="1" dirty="0" smtClean="0">
                <a:solidFill>
                  <a:srgbClr val="002060"/>
                </a:solidFill>
                <a:latin typeface="Andalus" pitchFamily="18" charset="-78"/>
                <a:cs typeface="Andalus" pitchFamily="18" charset="-78"/>
              </a:rPr>
              <a:t>     </a:t>
            </a:r>
            <a:r>
              <a:rPr lang="en-IN" sz="3200" b="1" dirty="0" smtClean="0">
                <a:solidFill>
                  <a:srgbClr val="002060"/>
                </a:solidFill>
                <a:latin typeface="Andalus" pitchFamily="18" charset="-78"/>
                <a:cs typeface="Andalus" pitchFamily="18" charset="-78"/>
              </a:rPr>
              <a:t>Statistics and Modern   applications </a:t>
            </a:r>
          </a:p>
          <a:p>
            <a:pPr marL="0" marR="0" lvl="0" indent="0" algn="l" defTabSz="914400" rtl="0" eaLnBrk="0" fontAlgn="base" latinLnBrk="0" hangingPunct="0">
              <a:lnSpc>
                <a:spcPct val="100000"/>
              </a:lnSpc>
              <a:spcBef>
                <a:spcPct val="0"/>
              </a:spcBef>
              <a:spcAft>
                <a:spcPct val="0"/>
              </a:spcAft>
              <a:buClrTx/>
              <a:buSzTx/>
              <a:tabLst/>
            </a:pPr>
            <a:endParaRPr kumimoji="0" lang="en-US" sz="3200" b="0" i="0" u="none" strike="noStrike" cap="none" normalizeH="0" baseline="0" dirty="0" smtClean="0">
              <a:ln>
                <a:noFill/>
              </a:ln>
              <a:solidFill>
                <a:srgbClr val="002060"/>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302359"/>
            <a:ext cx="7924800" cy="6555641"/>
          </a:xfrm>
          <a:prstGeom prst="rect">
            <a:avLst/>
          </a:prstGeom>
        </p:spPr>
        <p:txBody>
          <a:bodyPr wrap="square">
            <a:spAutoFit/>
          </a:bodyPr>
          <a:lstStyle/>
          <a:p>
            <a:pPr algn="just">
              <a:buFont typeface="Wingdings" pitchFamily="2" charset="2"/>
              <a:buChar char="v"/>
            </a:pPr>
            <a:r>
              <a:rPr lang="en-IN" sz="2800" b="1" dirty="0" smtClean="0">
                <a:latin typeface="Andalus" pitchFamily="18" charset="-78"/>
                <a:ea typeface="Batang" pitchFamily="18" charset="-127"/>
                <a:cs typeface="Andalus" pitchFamily="18" charset="-78"/>
              </a:rPr>
              <a:t>Statistics and Economics</a:t>
            </a:r>
          </a:p>
          <a:p>
            <a:pPr algn="just"/>
            <a:r>
              <a:rPr lang="en-IN" sz="2800" dirty="0" smtClean="0">
                <a:latin typeface="Andalus" pitchFamily="18" charset="-78"/>
                <a:ea typeface="Batang" pitchFamily="18" charset="-127"/>
                <a:cs typeface="Andalus" pitchFamily="18" charset="-78"/>
              </a:rPr>
              <a:t>Statistical data and techniques are immensely useful in solving </a:t>
            </a:r>
            <a:r>
              <a:rPr lang="en-IN" sz="2800" dirty="0" err="1" smtClean="0">
                <a:latin typeface="Andalus" pitchFamily="18" charset="-78"/>
                <a:ea typeface="Batang" pitchFamily="18" charset="-127"/>
                <a:cs typeface="Andalus" pitchFamily="18" charset="-78"/>
              </a:rPr>
              <a:t>manyeconomic</a:t>
            </a:r>
            <a:r>
              <a:rPr lang="en-IN" sz="2800" dirty="0" smtClean="0">
                <a:latin typeface="Andalus" pitchFamily="18" charset="-78"/>
                <a:ea typeface="Batang" pitchFamily="18" charset="-127"/>
                <a:cs typeface="Andalus" pitchFamily="18" charset="-78"/>
              </a:rPr>
              <a:t> problems such as fluctuation in </a:t>
            </a:r>
            <a:r>
              <a:rPr lang="en-IN" sz="2800" dirty="0" err="1" smtClean="0">
                <a:latin typeface="Andalus" pitchFamily="18" charset="-78"/>
                <a:ea typeface="Batang" pitchFamily="18" charset="-127"/>
                <a:cs typeface="Andalus" pitchFamily="18" charset="-78"/>
              </a:rPr>
              <a:t>wages,prices</a:t>
            </a:r>
            <a:r>
              <a:rPr lang="en-IN" sz="2800" dirty="0" smtClean="0">
                <a:latin typeface="Andalus" pitchFamily="18" charset="-78"/>
                <a:ea typeface="Batang" pitchFamily="18" charset="-127"/>
                <a:cs typeface="Andalus" pitchFamily="18" charset="-78"/>
              </a:rPr>
              <a:t>, production, distribution of income and wealth and so on.</a:t>
            </a:r>
          </a:p>
          <a:p>
            <a:pPr algn="just">
              <a:buFont typeface="Wingdings" pitchFamily="2" charset="2"/>
              <a:buChar char="v"/>
            </a:pPr>
            <a:r>
              <a:rPr lang="en-IN" sz="2800" b="1" dirty="0" smtClean="0">
                <a:latin typeface="Andalus" pitchFamily="18" charset="-78"/>
                <a:ea typeface="Batang" pitchFamily="18" charset="-127"/>
                <a:cs typeface="Andalus" pitchFamily="18" charset="-78"/>
              </a:rPr>
              <a:t>Statistics and Firms</a:t>
            </a:r>
          </a:p>
          <a:p>
            <a:pPr algn="just"/>
            <a:r>
              <a:rPr lang="en-IN" sz="2800" dirty="0" smtClean="0">
                <a:latin typeface="Andalus" pitchFamily="18" charset="-78"/>
                <a:ea typeface="Batang" pitchFamily="18" charset="-127"/>
                <a:cs typeface="Andalus" pitchFamily="18" charset="-78"/>
              </a:rPr>
              <a:t>      Statistics is widely used in many firms to find whether the product is conforming to specifications or not.</a:t>
            </a:r>
          </a:p>
          <a:p>
            <a:pPr algn="just">
              <a:buFont typeface="Wingdings" pitchFamily="2" charset="2"/>
              <a:buChar char="v"/>
            </a:pPr>
            <a:r>
              <a:rPr lang="en-IN" sz="2800" b="1" dirty="0" smtClean="0">
                <a:latin typeface="Andalus" pitchFamily="18" charset="-78"/>
                <a:ea typeface="Batang" pitchFamily="18" charset="-127"/>
                <a:cs typeface="Andalus" pitchFamily="18" charset="-78"/>
              </a:rPr>
              <a:t>Statistics and Commerce</a:t>
            </a:r>
          </a:p>
          <a:p>
            <a:pPr algn="just"/>
            <a:r>
              <a:rPr lang="en-IN" sz="2800" dirty="0" smtClean="0">
                <a:latin typeface="Andalus" pitchFamily="18" charset="-78"/>
                <a:ea typeface="Batang" pitchFamily="18" charset="-127"/>
                <a:cs typeface="Andalus" pitchFamily="18" charset="-78"/>
              </a:rPr>
              <a:t>      Statistics are life blood of successful commerce. Market survey plays an important role to exhibit the present conditions and to forecast the likely changes in future.</a:t>
            </a:r>
          </a:p>
          <a:p>
            <a:endParaRPr lang="en-IN" sz="2800" dirty="0">
              <a:latin typeface="Andalus" pitchFamily="18" charset="-78"/>
              <a:ea typeface="Batang" pitchFamily="18" charset="-127"/>
              <a:cs typeface="Andalus" pitchFamily="18"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04800" y="0"/>
            <a:ext cx="8153400" cy="7109639"/>
          </a:xfrm>
          <a:prstGeom prst="rect">
            <a:avLst/>
          </a:prstGeom>
        </p:spPr>
        <p:txBody>
          <a:bodyPr wrap="square">
            <a:spAutoFit/>
          </a:bodyPr>
          <a:lstStyle/>
          <a:p>
            <a:endParaRPr lang="en-IN" sz="2400" b="1" dirty="0" smtClean="0">
              <a:latin typeface="Andalus" pitchFamily="18" charset="-78"/>
              <a:cs typeface="Andalus" pitchFamily="18" charset="-78"/>
            </a:endParaRPr>
          </a:p>
          <a:p>
            <a:pPr>
              <a:buFont typeface="Wingdings" pitchFamily="2" charset="2"/>
              <a:buChar char="v"/>
            </a:pPr>
            <a:r>
              <a:rPr lang="en-IN" sz="2400" b="1" dirty="0" smtClean="0">
                <a:latin typeface="Andalus" pitchFamily="18" charset="-78"/>
                <a:cs typeface="Andalus" pitchFamily="18" charset="-78"/>
              </a:rPr>
              <a:t>Statistics and Education</a:t>
            </a:r>
          </a:p>
          <a:p>
            <a:r>
              <a:rPr lang="en-IN" sz="2400" dirty="0" smtClean="0">
                <a:latin typeface="Andalus" pitchFamily="18" charset="-78"/>
                <a:cs typeface="Andalus" pitchFamily="18" charset="-78"/>
              </a:rPr>
              <a:t>                    Statistics is necessary for the formulation of policies to start new course, according to the changing environment.</a:t>
            </a:r>
          </a:p>
          <a:p>
            <a:pPr>
              <a:buFont typeface="Wingdings" pitchFamily="2" charset="2"/>
              <a:buChar char="v"/>
            </a:pPr>
            <a:r>
              <a:rPr lang="en-IN" sz="2400" b="1" dirty="0" smtClean="0">
                <a:latin typeface="Andalus" pitchFamily="18" charset="-78"/>
                <a:cs typeface="Andalus" pitchFamily="18" charset="-78"/>
              </a:rPr>
              <a:t>Statistics and Planning:</a:t>
            </a:r>
          </a:p>
          <a:p>
            <a:r>
              <a:rPr lang="en-IN" sz="2400" dirty="0" smtClean="0">
                <a:latin typeface="Andalus" pitchFamily="18" charset="-78"/>
                <a:cs typeface="Andalus" pitchFamily="18" charset="-78"/>
              </a:rPr>
              <a:t>       Statistics is indispensable in planning. In the modern world, which can be termed as the “world of planning”, almost all</a:t>
            </a:r>
          </a:p>
          <a:p>
            <a:r>
              <a:rPr lang="en-IN" sz="2400" dirty="0" smtClean="0">
                <a:latin typeface="Andalus" pitchFamily="18" charset="-78"/>
                <a:cs typeface="Andalus" pitchFamily="18" charset="-78"/>
              </a:rPr>
              <a:t>the organisations in the government are seeking the help of planning for efficient working, for the formulation of policy</a:t>
            </a:r>
          </a:p>
          <a:p>
            <a:r>
              <a:rPr lang="en-IN" sz="2400" dirty="0" smtClean="0">
                <a:latin typeface="Andalus" pitchFamily="18" charset="-78"/>
                <a:cs typeface="Andalus" pitchFamily="18" charset="-78"/>
              </a:rPr>
              <a:t>decisions and execution of the same.</a:t>
            </a:r>
            <a:r>
              <a:rPr lang="en-IN" sz="2400" b="1" dirty="0" smtClean="0">
                <a:latin typeface="Andalus" pitchFamily="18" charset="-78"/>
                <a:cs typeface="Andalus" pitchFamily="18" charset="-78"/>
              </a:rPr>
              <a:t> </a:t>
            </a:r>
          </a:p>
          <a:p>
            <a:pPr>
              <a:buFont typeface="Wingdings" pitchFamily="2" charset="2"/>
              <a:buChar char="v"/>
            </a:pPr>
            <a:r>
              <a:rPr lang="en-IN" sz="2400" b="1" dirty="0" smtClean="0">
                <a:latin typeface="Andalus" pitchFamily="18" charset="-78"/>
                <a:cs typeface="Andalus" pitchFamily="18" charset="-78"/>
              </a:rPr>
              <a:t>Statistics and Medicine </a:t>
            </a:r>
          </a:p>
          <a:p>
            <a:r>
              <a:rPr lang="en-IN" sz="2400" b="1" dirty="0" smtClean="0">
                <a:latin typeface="Andalus" pitchFamily="18" charset="-78"/>
                <a:cs typeface="Andalus" pitchFamily="18" charset="-78"/>
              </a:rPr>
              <a:t>                                    </a:t>
            </a:r>
            <a:r>
              <a:rPr lang="en-IN" sz="2400" dirty="0" smtClean="0">
                <a:latin typeface="Andalus" pitchFamily="18" charset="-78"/>
                <a:cs typeface="Andalus" pitchFamily="18" charset="-78"/>
              </a:rPr>
              <a:t>In Medical sciences, statistical tools are</a:t>
            </a:r>
          </a:p>
          <a:p>
            <a:r>
              <a:rPr lang="en-IN" sz="2400" dirty="0" smtClean="0">
                <a:latin typeface="Andalus" pitchFamily="18" charset="-78"/>
                <a:cs typeface="Andalus" pitchFamily="18" charset="-78"/>
              </a:rPr>
              <a:t>widely used. In order to test the efficiency of a new drug or to compare the efficiency of two drugs or two medicines, t - test for the two samples is used.</a:t>
            </a:r>
          </a:p>
          <a:p>
            <a:pPr>
              <a:buFont typeface="Wingdings" pitchFamily="2" charset="2"/>
              <a:buChar char="v"/>
            </a:pPr>
            <a:r>
              <a:rPr lang="en-IN" sz="2400" b="1" dirty="0" smtClean="0">
                <a:latin typeface="Andalus" pitchFamily="18" charset="-78"/>
                <a:cs typeface="Andalus" pitchFamily="18" charset="-78"/>
              </a:rPr>
              <a:t>Statistics and Modern applications </a:t>
            </a:r>
          </a:p>
          <a:p>
            <a:r>
              <a:rPr lang="en-IN" sz="2400" b="1" dirty="0" smtClean="0">
                <a:latin typeface="Andalus" pitchFamily="18" charset="-78"/>
                <a:cs typeface="Andalus" pitchFamily="18" charset="-78"/>
              </a:rPr>
              <a:t>                       </a:t>
            </a:r>
            <a:r>
              <a:rPr lang="en-IN" sz="2400" dirty="0" smtClean="0">
                <a:latin typeface="Andalus" pitchFamily="18" charset="-78"/>
                <a:cs typeface="Andalus" pitchFamily="18" charset="-78"/>
              </a:rPr>
              <a:t>Recent developments in the fields of computer and information technology</a:t>
            </a:r>
          </a:p>
          <a:p>
            <a:endParaRPr lang="en-IN" sz="2400" dirty="0" smtClean="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
            </a:r>
            <a:br>
              <a:rPr lang="en-IN" dirty="0" smtClean="0"/>
            </a:br>
            <a:endParaRPr lang="en-IN" dirty="0"/>
          </a:p>
        </p:txBody>
      </p:sp>
      <p:sp>
        <p:nvSpPr>
          <p:cNvPr id="5" name="Rectangle 4"/>
          <p:cNvSpPr/>
          <p:nvPr/>
        </p:nvSpPr>
        <p:spPr>
          <a:xfrm>
            <a:off x="1828800" y="228600"/>
            <a:ext cx="5131932" cy="2154436"/>
          </a:xfrm>
          <a:prstGeom prst="rect">
            <a:avLst/>
          </a:prstGeom>
          <a:noFill/>
        </p:spPr>
        <p:txBody>
          <a:bodyPr wrap="square" lIns="91440" tIns="45720" rIns="91440" bIns="45720">
            <a:spAutoFit/>
          </a:bodyPr>
          <a:lstStyle/>
          <a:p>
            <a:pPr algn="ctr"/>
            <a:endParaRPr lang="en-IN"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a:p>
            <a:pPr algn="ctr"/>
            <a:r>
              <a:rPr lang="en-IN"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lgerian" pitchFamily="82" charset="0"/>
              </a:rPr>
              <a:t>Limitations of statistics </a:t>
            </a:r>
            <a:endParaRPr lang="en-IN"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lgerian" pitchFamily="82" charset="0"/>
            </a:endParaRPr>
          </a:p>
        </p:txBody>
      </p:sp>
      <p:sp>
        <p:nvSpPr>
          <p:cNvPr id="6" name="Rectangle 5"/>
          <p:cNvSpPr/>
          <p:nvPr/>
        </p:nvSpPr>
        <p:spPr>
          <a:xfrm>
            <a:off x="2286000" y="2967335"/>
            <a:ext cx="4572000" cy="923330"/>
          </a:xfrm>
          <a:prstGeom prst="rect">
            <a:avLst/>
          </a:prstGeom>
        </p:spPr>
        <p:txBody>
          <a:bodyPr>
            <a:spAutoFit/>
          </a:bodyPr>
          <a:lstStyle/>
          <a:p>
            <a:endParaRPr lang="en-IN" dirty="0" smtClean="0"/>
          </a:p>
          <a:p>
            <a:endParaRPr lang="en-IN" b="1" dirty="0" smtClean="0"/>
          </a:p>
          <a:p>
            <a:endParaRPr lang="en-IN" dirty="0"/>
          </a:p>
        </p:txBody>
      </p:sp>
      <p:sp>
        <p:nvSpPr>
          <p:cNvPr id="5121" name="Rectangle 1"/>
          <p:cNvSpPr>
            <a:spLocks noChangeArrowheads="1"/>
          </p:cNvSpPr>
          <p:nvPr/>
        </p:nvSpPr>
        <p:spPr bwMode="auto">
          <a:xfrm>
            <a:off x="381000" y="3048000"/>
            <a:ext cx="8305800"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0000"/>
                </a:solidFill>
                <a:effectLst/>
                <a:latin typeface="Andalus" pitchFamily="18" charset="-78"/>
                <a:ea typeface="Times New Roman" pitchFamily="18" charset="0"/>
                <a:cs typeface="Andalus" pitchFamily="18" charset="-78"/>
              </a:rPr>
              <a:t>Statistics is not suitable to the study of qualitative phenomenon</a:t>
            </a: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0000"/>
                </a:solidFill>
                <a:effectLst/>
                <a:latin typeface="Andalus" pitchFamily="18" charset="-78"/>
                <a:ea typeface="Times New Roman" pitchFamily="18" charset="0"/>
                <a:cs typeface="Andalus" pitchFamily="18" charset="-78"/>
              </a:rPr>
              <a:t>Statistical laws are not exact</a:t>
            </a: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0000"/>
                </a:solidFill>
                <a:effectLst/>
                <a:latin typeface="Andalus" pitchFamily="18" charset="-78"/>
                <a:ea typeface="Times New Roman" pitchFamily="18" charset="0"/>
                <a:cs typeface="Andalus" pitchFamily="18" charset="-78"/>
              </a:rPr>
              <a:t>Statistics table may be misused</a:t>
            </a: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v"/>
              <a:tabLst/>
            </a:pPr>
            <a:r>
              <a:rPr kumimoji="0" lang="en-US" sz="3200" b="1" i="0" u="none" strike="noStrike" cap="none" normalizeH="0" baseline="0" dirty="0" smtClean="0">
                <a:ln>
                  <a:noFill/>
                </a:ln>
                <a:solidFill>
                  <a:srgbClr val="000000"/>
                </a:solidFill>
                <a:effectLst/>
                <a:latin typeface="Andalus" pitchFamily="18" charset="-78"/>
                <a:ea typeface="Times New Roman" pitchFamily="18" charset="0"/>
                <a:cs typeface="Andalus" pitchFamily="18" charset="-78"/>
              </a:rPr>
              <a:t>Statistics is only one of the methods of studying a problem</a:t>
            </a:r>
            <a:endParaRPr kumimoji="0" lang="en-US" sz="32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28601" y="1333948"/>
            <a:ext cx="8458200" cy="34380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066800" y="2057400"/>
            <a:ext cx="6846887" cy="3971925"/>
          </a:xfrm>
          <a:prstGeom prst="rect">
            <a:avLst/>
          </a:prstGeom>
          <a:noFill/>
          <a:ln w="9525">
            <a:noFill/>
            <a:miter lim="800000"/>
            <a:headEnd/>
            <a:tailEnd/>
          </a:ln>
          <a:effectLst/>
        </p:spPr>
      </p:pic>
      <p:sp>
        <p:nvSpPr>
          <p:cNvPr id="4" name="Rectangle 3"/>
          <p:cNvSpPr/>
          <p:nvPr/>
        </p:nvSpPr>
        <p:spPr>
          <a:xfrm>
            <a:off x="762000" y="0"/>
            <a:ext cx="7315200" cy="1754326"/>
          </a:xfrm>
          <a:prstGeom prst="rect">
            <a:avLst/>
          </a:prstGeom>
        </p:spPr>
        <p:txBody>
          <a:bodyPr wrap="square">
            <a:spAutoFit/>
          </a:bodyPr>
          <a:lstStyle/>
          <a:p>
            <a:endParaRPr lang="en-IN" sz="5400" dirty="0" smtClean="0"/>
          </a:p>
          <a:p>
            <a:r>
              <a:rPr lang="en-IN" sz="5400" b="1" dirty="0" smtClean="0">
                <a:latin typeface="Algerian" pitchFamily="82" charset="0"/>
              </a:rPr>
              <a:t>TYPES OF STATISTICS </a:t>
            </a:r>
            <a:endParaRPr lang="en-IN" sz="5400" dirty="0">
              <a:latin typeface="Algerian" pitchFamily="82"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1123950" y="1343025"/>
            <a:ext cx="6896100" cy="4171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descr="C:\Users\Admin\Desktop\descriptive-vs-inferential-stat.png"/>
          <p:cNvPicPr>
            <a:picLocks noChangeAspect="1" noChangeArrowheads="1"/>
          </p:cNvPicPr>
          <p:nvPr/>
        </p:nvPicPr>
        <p:blipFill>
          <a:blip r:embed="rId2"/>
          <a:srcRect/>
          <a:stretch>
            <a:fillRect/>
          </a:stretch>
        </p:blipFill>
        <p:spPr bwMode="auto">
          <a:xfrm>
            <a:off x="381000" y="2362200"/>
            <a:ext cx="8226137" cy="3810000"/>
          </a:xfrm>
          <a:prstGeom prst="rect">
            <a:avLst/>
          </a:prstGeom>
          <a:noFill/>
        </p:spPr>
      </p:pic>
      <p:sp>
        <p:nvSpPr>
          <p:cNvPr id="3" name="Rectangle 2"/>
          <p:cNvSpPr/>
          <p:nvPr/>
        </p:nvSpPr>
        <p:spPr>
          <a:xfrm>
            <a:off x="990600" y="533400"/>
            <a:ext cx="7010400" cy="1384995"/>
          </a:xfrm>
          <a:prstGeom prst="rect">
            <a:avLst/>
          </a:prstGeom>
          <a:noFill/>
        </p:spPr>
        <p:txBody>
          <a:bodyPr wrap="square" lIns="91440" tIns="45720" rIns="91440" bIns="45720">
            <a:spAutoFit/>
          </a:bodyPr>
          <a:lstStyle/>
          <a:p>
            <a:pPr algn="ctr"/>
            <a:r>
              <a:rPr lang="en-IN" sz="2800" b="1" dirty="0" smtClean="0">
                <a:latin typeface="Algerian" pitchFamily="82" charset="0"/>
              </a:rPr>
              <a:t>DIFFERENCES  BETWEEN  DESCRIPTIVE  STATISTICS AND INFERENTIAL  STATISTICS </a:t>
            </a:r>
            <a:endParaRPr lang="en-US" sz="28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Algerian" pitchFamily="8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8183880" cy="1051560"/>
          </a:xfrm>
        </p:spPr>
        <p:txBody>
          <a:bodyPr/>
          <a:lstStyle/>
          <a:p>
            <a:r>
              <a:rPr lang="en-IN" b="1" dirty="0" smtClean="0">
                <a:latin typeface="Algerian" pitchFamily="82" charset="0"/>
              </a:rPr>
              <a:t>                    DATA</a:t>
            </a:r>
            <a:r>
              <a:rPr lang="en-IN" b="1" dirty="0" smtClean="0"/>
              <a:t> </a:t>
            </a:r>
            <a:endParaRPr lang="en-IN" dirty="0"/>
          </a:p>
        </p:txBody>
      </p:sp>
      <p:pic>
        <p:nvPicPr>
          <p:cNvPr id="4098" name="Picture 2" descr="C:\Users\Admin\Desktop\q vs q.png"/>
          <p:cNvPicPr>
            <a:picLocks noChangeAspect="1" noChangeArrowheads="1"/>
          </p:cNvPicPr>
          <p:nvPr/>
        </p:nvPicPr>
        <p:blipFill>
          <a:blip r:embed="rId3"/>
          <a:srcRect/>
          <a:stretch>
            <a:fillRect/>
          </a:stretch>
        </p:blipFill>
        <p:spPr bwMode="auto">
          <a:xfrm>
            <a:off x="304800" y="1828800"/>
            <a:ext cx="8445550" cy="29718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0242" name="Picture 2" descr="C:\Users\Admin\Desktop\intro.jpg"/>
          <p:cNvPicPr>
            <a:picLocks noChangeAspect="1" noChangeArrowheads="1"/>
          </p:cNvPicPr>
          <p:nvPr/>
        </p:nvPicPr>
        <p:blipFill>
          <a:blip r:embed="rId2">
            <a:duotone>
              <a:prstClr val="black"/>
              <a:schemeClr val="tx2">
                <a:tint val="45000"/>
                <a:satMod val="400000"/>
              </a:schemeClr>
            </a:duotone>
          </a:blip>
          <a:srcRect/>
          <a:stretch>
            <a:fillRect/>
          </a:stretch>
        </p:blipFill>
        <p:spPr bwMode="auto">
          <a:xfrm>
            <a:off x="457200" y="381000"/>
            <a:ext cx="8305800" cy="6057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457200" y="1066800"/>
            <a:ext cx="8458200" cy="468153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305800" cy="1143000"/>
          </a:xfrm>
        </p:spPr>
        <p:txBody>
          <a:bodyPr/>
          <a:lstStyle/>
          <a:p>
            <a:pPr algn="ctr"/>
            <a:r>
              <a:rPr lang="en-IN" b="1" dirty="0" smtClean="0">
                <a:latin typeface="Algerian" pitchFamily="82" charset="0"/>
              </a:rPr>
              <a:t>QUALITATIVE DATA </a:t>
            </a:r>
            <a:endParaRPr lang="en-IN" dirty="0">
              <a:latin typeface="Algerian" pitchFamily="82" charset="0"/>
            </a:endParaRPr>
          </a:p>
        </p:txBody>
      </p:sp>
      <p:sp>
        <p:nvSpPr>
          <p:cNvPr id="3" name="Rectangle 2"/>
          <p:cNvSpPr/>
          <p:nvPr/>
        </p:nvSpPr>
        <p:spPr>
          <a:xfrm>
            <a:off x="0" y="1066800"/>
            <a:ext cx="4572000" cy="3108543"/>
          </a:xfrm>
          <a:prstGeom prst="rect">
            <a:avLst/>
          </a:prstGeom>
        </p:spPr>
        <p:txBody>
          <a:bodyPr>
            <a:spAutoFit/>
          </a:bodyPr>
          <a:lstStyle/>
          <a:p>
            <a:pPr algn="just"/>
            <a:endParaRPr lang="en-IN" b="1" dirty="0" smtClean="0">
              <a:latin typeface="Arial Black" pitchFamily="34" charset="0"/>
            </a:endParaRPr>
          </a:p>
          <a:p>
            <a:pPr algn="just"/>
            <a:r>
              <a:rPr lang="en-IN" b="1" dirty="0" smtClean="0">
                <a:latin typeface="Arial Black" pitchFamily="34" charset="0"/>
              </a:rPr>
              <a:t>NOMINAL DATA</a:t>
            </a:r>
            <a:r>
              <a:rPr lang="en-IN" dirty="0" smtClean="0">
                <a:latin typeface="Arial Black" pitchFamily="34" charset="0"/>
              </a:rPr>
              <a:t> </a:t>
            </a:r>
          </a:p>
          <a:p>
            <a:pPr algn="just"/>
            <a:r>
              <a:rPr lang="en-IN" sz="2000" dirty="0" smtClean="0">
                <a:latin typeface="Andalus" pitchFamily="18" charset="-78"/>
                <a:cs typeface="Andalus" pitchFamily="18" charset="-78"/>
              </a:rPr>
              <a:t>        </a:t>
            </a:r>
          </a:p>
          <a:p>
            <a:pPr algn="just"/>
            <a:r>
              <a:rPr lang="en-IN" sz="2000" b="1" dirty="0" smtClean="0">
                <a:latin typeface="Andalus" pitchFamily="18" charset="-78"/>
                <a:cs typeface="Andalus" pitchFamily="18" charset="-78"/>
              </a:rPr>
              <a:t>It  can be both qualitative and quantitative. However, the quantitative labels lack a numerical value or relationship (e.g., identification number). ... Also, names of people, gender, and nationality are just a few of the most common examples of nominal data</a:t>
            </a:r>
            <a:endParaRPr lang="en-IN" sz="2000" b="1" dirty="0">
              <a:latin typeface="Andalus" pitchFamily="18" charset="-78"/>
              <a:cs typeface="Andalus" pitchFamily="18" charset="-78"/>
            </a:endParaRPr>
          </a:p>
        </p:txBody>
      </p:sp>
      <p:sp>
        <p:nvSpPr>
          <p:cNvPr id="4" name="Rectangle 3"/>
          <p:cNvSpPr/>
          <p:nvPr/>
        </p:nvSpPr>
        <p:spPr>
          <a:xfrm>
            <a:off x="4267200" y="4114800"/>
            <a:ext cx="4572000" cy="2523768"/>
          </a:xfrm>
          <a:prstGeom prst="rect">
            <a:avLst/>
          </a:prstGeom>
        </p:spPr>
        <p:txBody>
          <a:bodyPr>
            <a:spAutoFit/>
          </a:bodyPr>
          <a:lstStyle/>
          <a:p>
            <a:pPr algn="just"/>
            <a:r>
              <a:rPr lang="en-US" b="1" dirty="0" smtClean="0">
                <a:latin typeface="Arial Black" pitchFamily="34" charset="0"/>
                <a:cs typeface="Andalus" pitchFamily="18" charset="-78"/>
              </a:rPr>
              <a:t>RANK DATA</a:t>
            </a:r>
            <a:endParaRPr lang="en-IN" b="1" dirty="0" smtClean="0">
              <a:latin typeface="Arial Black" pitchFamily="34" charset="0"/>
              <a:cs typeface="Andalus" pitchFamily="18" charset="-78"/>
            </a:endParaRPr>
          </a:p>
          <a:p>
            <a:pPr algn="just"/>
            <a:r>
              <a:rPr lang="en-IN" sz="2000" b="1" dirty="0" smtClean="0">
                <a:latin typeface="Andalus" pitchFamily="18" charset="-78"/>
                <a:cs typeface="Andalus" pitchFamily="18" charset="-78"/>
              </a:rPr>
              <a:t>          In statistics, ranking is the data transformation in which numerical or ordinal values are replaced by their rank when the data are sorted. For example, the numerical data 3.4, 5.1, 2.6, 7.3 are observed, the ranks of these data items would be 2, 3, 1 and 4 respectively</a:t>
            </a:r>
            <a:r>
              <a:rPr lang="en-IN" dirty="0" smtClean="0"/>
              <a:t>.</a:t>
            </a:r>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3" name="Picture 3" descr="C:\Users\Admin\Desktop\unnamed.jpg"/>
          <p:cNvPicPr>
            <a:picLocks noChangeAspect="1" noChangeArrowheads="1"/>
          </p:cNvPicPr>
          <p:nvPr/>
        </p:nvPicPr>
        <p:blipFill>
          <a:blip r:embed="rId2"/>
          <a:srcRect/>
          <a:stretch>
            <a:fillRect/>
          </a:stretch>
        </p:blipFill>
        <p:spPr bwMode="auto">
          <a:xfrm>
            <a:off x="271463" y="304800"/>
            <a:ext cx="8601075" cy="6186488"/>
          </a:xfrm>
          <a:prstGeom prst="rect">
            <a:avLst/>
          </a:prstGeom>
          <a:noFill/>
        </p:spPr>
      </p:pic>
      <p:sp>
        <p:nvSpPr>
          <p:cNvPr id="6" name="Rectangle 5"/>
          <p:cNvSpPr/>
          <p:nvPr/>
        </p:nvSpPr>
        <p:spPr>
          <a:xfrm>
            <a:off x="1447800" y="609600"/>
            <a:ext cx="6477000" cy="800219"/>
          </a:xfrm>
          <a:prstGeom prst="rect">
            <a:avLst/>
          </a:prstGeom>
        </p:spPr>
        <p:txBody>
          <a:bodyPr wrap="square">
            <a:spAutoFit/>
          </a:bodyPr>
          <a:lstStyle/>
          <a:p>
            <a:endParaRPr lang="en-IN" dirty="0" smtClean="0"/>
          </a:p>
          <a:p>
            <a:r>
              <a:rPr lang="en-IN" sz="2800" b="1" dirty="0" smtClean="0">
                <a:latin typeface="Algerian" pitchFamily="82" charset="0"/>
              </a:rPr>
              <a:t>Sources of Collection of data </a:t>
            </a:r>
            <a:endParaRPr lang="en-IN" sz="2800" dirty="0">
              <a:latin typeface="Algerian" pitchFamily="82"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0" y="1295400"/>
            <a:ext cx="9144000" cy="41702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305800" cy="1143000"/>
          </a:xfrm>
        </p:spPr>
        <p:txBody>
          <a:bodyPr>
            <a:normAutofit fontScale="90000"/>
          </a:bodyPr>
          <a:lstStyle/>
          <a:p>
            <a:pPr algn="ctr"/>
            <a:r>
              <a:rPr lang="en-IN" dirty="0" smtClean="0">
                <a:solidFill>
                  <a:schemeClr val="tx1"/>
                </a:solidFill>
                <a:latin typeface="Algerian" pitchFamily="82" charset="0"/>
              </a:rPr>
              <a:t/>
            </a:r>
            <a:br>
              <a:rPr lang="en-IN" dirty="0" smtClean="0">
                <a:solidFill>
                  <a:schemeClr val="tx1"/>
                </a:solidFill>
                <a:latin typeface="Algerian" pitchFamily="82" charset="0"/>
              </a:rPr>
            </a:br>
            <a:r>
              <a:rPr lang="en-IN" b="1" dirty="0" smtClean="0">
                <a:solidFill>
                  <a:schemeClr val="tx1"/>
                </a:solidFill>
                <a:latin typeface="Algerian" pitchFamily="82" charset="0"/>
              </a:rPr>
              <a:t>ARITHMETIC MEAN OR MEAN </a:t>
            </a:r>
            <a:endParaRPr lang="en-IN" dirty="0">
              <a:solidFill>
                <a:schemeClr val="tx1"/>
              </a:solidFill>
              <a:latin typeface="Algerian" pitchFamily="82" charset="0"/>
            </a:endParaRPr>
          </a:p>
        </p:txBody>
      </p:sp>
      <p:sp>
        <p:nvSpPr>
          <p:cNvPr id="3" name="Rectangle 2"/>
          <p:cNvSpPr/>
          <p:nvPr/>
        </p:nvSpPr>
        <p:spPr>
          <a:xfrm>
            <a:off x="0" y="1752600"/>
            <a:ext cx="8991600" cy="830997"/>
          </a:xfrm>
          <a:prstGeom prst="rect">
            <a:avLst/>
          </a:prstGeom>
        </p:spPr>
        <p:txBody>
          <a:bodyPr wrap="square">
            <a:spAutoFit/>
          </a:bodyPr>
          <a:lstStyle/>
          <a:p>
            <a:r>
              <a:rPr lang="en-IN" sz="2400" b="1" dirty="0" smtClean="0">
                <a:latin typeface="Andalus" pitchFamily="18" charset="-78"/>
                <a:cs typeface="Andalus" pitchFamily="18" charset="-78"/>
              </a:rPr>
              <a:t>The average of a set of numerical values, as calculated by adding them together and dividing by the number of terms in the set.</a:t>
            </a:r>
            <a:endParaRPr lang="en-IN" sz="2400" b="1" dirty="0">
              <a:latin typeface="Andalus" pitchFamily="18" charset="-78"/>
              <a:cs typeface="Andalus" pitchFamily="18" charset="-78"/>
            </a:endParaRPr>
          </a:p>
        </p:txBody>
      </p:sp>
      <p:sp>
        <p:nvSpPr>
          <p:cNvPr id="4" name="Rectangle 3"/>
          <p:cNvSpPr/>
          <p:nvPr/>
        </p:nvSpPr>
        <p:spPr>
          <a:xfrm>
            <a:off x="1981200" y="2590800"/>
            <a:ext cx="5181600" cy="4038600"/>
          </a:xfrm>
          <a:prstGeom prst="rect">
            <a:avLst/>
          </a:prstGeom>
        </p:spPr>
        <p:txBody>
          <a:bodyPr wrap="square">
            <a:spAutoFit/>
          </a:bodyPr>
          <a:lstStyle/>
          <a:p>
            <a:endParaRPr lang="en-IN" dirty="0" smtClean="0"/>
          </a:p>
          <a:p>
            <a:endParaRPr lang="en-IN" dirty="0" smtClean="0"/>
          </a:p>
          <a:p>
            <a:pPr algn="just">
              <a:buFont typeface="Wingdings" pitchFamily="2" charset="2"/>
              <a:buChar char="Ø"/>
            </a:pPr>
            <a:r>
              <a:rPr lang="en-IN" sz="2400" b="1" dirty="0" smtClean="0">
                <a:latin typeface="Andalus" pitchFamily="18" charset="-78"/>
                <a:cs typeface="Andalus" pitchFamily="18" charset="-78"/>
              </a:rPr>
              <a:t> A measure of central tendency is a typical value around which other figures congregate.” </a:t>
            </a:r>
          </a:p>
          <a:p>
            <a:pPr algn="just">
              <a:buFont typeface="Wingdings" pitchFamily="2" charset="2"/>
              <a:buChar char="Ø"/>
            </a:pPr>
            <a:r>
              <a:rPr lang="en-IN" sz="2400" b="1" dirty="0" smtClean="0">
                <a:latin typeface="Andalus" pitchFamily="18" charset="-78"/>
                <a:cs typeface="Andalus" pitchFamily="18" charset="-78"/>
              </a:rPr>
              <a:t>An average stands for the whole group of which it forms a part yet represents the whole.” </a:t>
            </a:r>
          </a:p>
          <a:p>
            <a:pPr algn="just">
              <a:buFont typeface="Wingdings" pitchFamily="2" charset="2"/>
              <a:buChar char="Ø"/>
            </a:pPr>
            <a:r>
              <a:rPr lang="en-IN" sz="2400" b="1" dirty="0" smtClean="0">
                <a:latin typeface="Andalus" pitchFamily="18" charset="-78"/>
                <a:cs typeface="Andalus" pitchFamily="18" charset="-78"/>
              </a:rPr>
              <a:t>One of the most widely used set of summary figures is known as measures of location.” </a:t>
            </a:r>
            <a:endParaRPr lang="en-IN" sz="24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304800"/>
            <a:ext cx="8183880" cy="1051560"/>
          </a:xfrm>
        </p:spPr>
        <p:txBody>
          <a:bodyPr/>
          <a:lstStyle/>
          <a:p>
            <a:r>
              <a:rPr lang="en-US" b="1" dirty="0" smtClean="0">
                <a:solidFill>
                  <a:schemeClr val="accent6">
                    <a:lumMod val="50000"/>
                  </a:schemeClr>
                </a:solidFill>
                <a:latin typeface="Algerian" pitchFamily="82" charset="0"/>
              </a:rPr>
              <a:t>FORMULA</a:t>
            </a:r>
            <a:endParaRPr lang="en-IN" b="1" dirty="0">
              <a:solidFill>
                <a:schemeClr val="accent6">
                  <a:lumMod val="50000"/>
                </a:schemeClr>
              </a:solidFill>
              <a:latin typeface="Algerian" pitchFamily="82" charset="0"/>
            </a:endParaRPr>
          </a:p>
        </p:txBody>
      </p:sp>
      <p:sp>
        <p:nvSpPr>
          <p:cNvPr id="3" name="Rectangle 2"/>
          <p:cNvSpPr/>
          <p:nvPr/>
        </p:nvSpPr>
        <p:spPr>
          <a:xfrm>
            <a:off x="914400" y="1371600"/>
            <a:ext cx="3657600" cy="4801314"/>
          </a:xfrm>
          <a:prstGeom prst="rect">
            <a:avLst/>
          </a:prstGeom>
        </p:spPr>
        <p:txBody>
          <a:bodyPr wrap="square">
            <a:spAutoFit/>
          </a:bodyPr>
          <a:lstStyle/>
          <a:p>
            <a:endParaRPr lang="en-IN" dirty="0" smtClean="0"/>
          </a:p>
          <a:p>
            <a:pPr algn="just"/>
            <a:r>
              <a:rPr lang="en-IN" sz="2400" b="1" dirty="0" smtClean="0">
                <a:latin typeface="Andalus" pitchFamily="18" charset="-78"/>
                <a:cs typeface="Andalus" pitchFamily="18" charset="-78"/>
              </a:rPr>
              <a:t>The mean of a variable is defined as the sum of the observations divided by the number of observations. If the variable x assumes n values x1, x2 … </a:t>
            </a:r>
            <a:r>
              <a:rPr lang="en-IN" sz="2400" b="1" dirty="0" err="1" smtClean="0">
                <a:latin typeface="Andalus" pitchFamily="18" charset="-78"/>
                <a:cs typeface="Andalus" pitchFamily="18" charset="-78"/>
              </a:rPr>
              <a:t>xn</a:t>
            </a:r>
            <a:r>
              <a:rPr lang="en-IN" sz="2400" b="1" dirty="0" smtClean="0">
                <a:latin typeface="Andalus" pitchFamily="18" charset="-78"/>
                <a:cs typeface="Andalus" pitchFamily="18" charset="-78"/>
              </a:rPr>
              <a:t> then the mean, , is given by summing of all x values divided by the number of x values. </a:t>
            </a:r>
          </a:p>
          <a:p>
            <a:pPr algn="just"/>
            <a:r>
              <a:rPr lang="en-IN" sz="2400" b="1" dirty="0" smtClean="0">
                <a:latin typeface="Andalus" pitchFamily="18" charset="-78"/>
                <a:cs typeface="Andalus" pitchFamily="18" charset="-78"/>
              </a:rPr>
              <a:t>This formula is for ungrouped or raw data </a:t>
            </a:r>
            <a:endParaRPr lang="en-IN" sz="2400" b="1" dirty="0">
              <a:latin typeface="Andalus" pitchFamily="18" charset="-78"/>
              <a:cs typeface="Andalus" pitchFamily="18" charset="-78"/>
            </a:endParaRPr>
          </a:p>
        </p:txBody>
      </p:sp>
      <p:pic>
        <p:nvPicPr>
          <p:cNvPr id="7170" name="Picture 2" descr="C:\Users\Admin\Desktop\Arithmetic-Mean-Formula.jpg"/>
          <p:cNvPicPr>
            <a:picLocks noChangeAspect="1" noChangeArrowheads="1"/>
          </p:cNvPicPr>
          <p:nvPr/>
        </p:nvPicPr>
        <p:blipFill>
          <a:blip r:embed="rId2"/>
          <a:srcRect/>
          <a:stretch>
            <a:fillRect/>
          </a:stretch>
        </p:blipFill>
        <p:spPr bwMode="auto">
          <a:xfrm>
            <a:off x="4953000" y="3429000"/>
            <a:ext cx="4191000" cy="188676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rmAutofit fontScale="90000"/>
          </a:bodyPr>
          <a:lstStyle/>
          <a:p>
            <a:r>
              <a:rPr lang="en-IN" dirty="0" smtClean="0"/>
              <a:t/>
            </a:r>
            <a:br>
              <a:rPr lang="en-IN" dirty="0" smtClean="0"/>
            </a:br>
            <a:r>
              <a:rPr lang="en-IN" b="1" dirty="0" smtClean="0">
                <a:latin typeface="Algerian" pitchFamily="82" charset="0"/>
              </a:rPr>
              <a:t>STANDARD DEVIATION (</a:t>
            </a:r>
            <a:r>
              <a:rPr lang="el-GR" b="1" dirty="0" smtClean="0"/>
              <a:t>σ)</a:t>
            </a:r>
            <a:endParaRPr lang="en-IN" dirty="0">
              <a:latin typeface="Algerian" pitchFamily="82" charset="0"/>
            </a:endParaRPr>
          </a:p>
        </p:txBody>
      </p:sp>
      <p:sp>
        <p:nvSpPr>
          <p:cNvPr id="3" name="Rectangle 2"/>
          <p:cNvSpPr/>
          <p:nvPr/>
        </p:nvSpPr>
        <p:spPr>
          <a:xfrm>
            <a:off x="762000" y="1828800"/>
            <a:ext cx="7467600" cy="1569660"/>
          </a:xfrm>
          <a:prstGeom prst="rect">
            <a:avLst/>
          </a:prstGeom>
        </p:spPr>
        <p:txBody>
          <a:bodyPr wrap="square">
            <a:spAutoFit/>
          </a:bodyPr>
          <a:lstStyle/>
          <a:p>
            <a:pPr algn="just">
              <a:buFont typeface="Wingdings" pitchFamily="2" charset="2"/>
              <a:buChar char="v"/>
            </a:pPr>
            <a:r>
              <a:rPr lang="en-IN" sz="2400" b="1" dirty="0" smtClean="0">
                <a:latin typeface="Andalus" pitchFamily="18" charset="-78"/>
                <a:cs typeface="Andalus" pitchFamily="18" charset="-78"/>
              </a:rPr>
              <a:t>The Standard Deviation is a measure of how spread out numbers are.</a:t>
            </a:r>
          </a:p>
          <a:p>
            <a:pPr algn="just">
              <a:buFont typeface="Wingdings" pitchFamily="2" charset="2"/>
              <a:buChar char="v"/>
            </a:pPr>
            <a:r>
              <a:rPr lang="en-IN" sz="2400" b="1" dirty="0" smtClean="0">
                <a:latin typeface="Andalus" pitchFamily="18" charset="-78"/>
                <a:cs typeface="Andalus" pitchFamily="18" charset="-78"/>
              </a:rPr>
              <a:t>Its symbol is σ (the </a:t>
            </a:r>
            <a:r>
              <a:rPr lang="en-IN" sz="2400" b="1" dirty="0" err="1" smtClean="0">
                <a:latin typeface="Andalus" pitchFamily="18" charset="-78"/>
                <a:cs typeface="Andalus" pitchFamily="18" charset="-78"/>
              </a:rPr>
              <a:t>greek</a:t>
            </a:r>
            <a:r>
              <a:rPr lang="en-IN" sz="2400" b="1" dirty="0" smtClean="0">
                <a:latin typeface="Andalus" pitchFamily="18" charset="-78"/>
                <a:cs typeface="Andalus" pitchFamily="18" charset="-78"/>
              </a:rPr>
              <a:t> letter sigma)</a:t>
            </a:r>
          </a:p>
          <a:p>
            <a:pPr algn="just">
              <a:buFont typeface="Wingdings" pitchFamily="2" charset="2"/>
              <a:buChar char="v"/>
            </a:pPr>
            <a:r>
              <a:rPr lang="en-IN" sz="2400" b="1" dirty="0" smtClean="0">
                <a:latin typeface="Andalus" pitchFamily="18" charset="-78"/>
                <a:cs typeface="Andalus" pitchFamily="18" charset="-78"/>
              </a:rPr>
              <a:t>The formula is easy: it is the square root of the Variance.</a:t>
            </a:r>
            <a:endParaRPr lang="en-IN" sz="2400" b="1" dirty="0">
              <a:latin typeface="Andalus" pitchFamily="18" charset="-78"/>
              <a:cs typeface="Andalus" pitchFamily="18" charset="-78"/>
            </a:endParaRPr>
          </a:p>
        </p:txBody>
      </p:sp>
      <p:pic>
        <p:nvPicPr>
          <p:cNvPr id="8194" name="Picture 2" descr="C:\Users\Admin\Desktop\SD.png"/>
          <p:cNvPicPr>
            <a:picLocks noChangeAspect="1" noChangeArrowheads="1"/>
          </p:cNvPicPr>
          <p:nvPr/>
        </p:nvPicPr>
        <p:blipFill>
          <a:blip r:embed="rId2"/>
          <a:srcRect/>
          <a:stretch>
            <a:fillRect/>
          </a:stretch>
        </p:blipFill>
        <p:spPr bwMode="auto">
          <a:xfrm>
            <a:off x="2590800" y="4038600"/>
            <a:ext cx="4038600" cy="1743075"/>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5536" y="273716"/>
            <a:ext cx="8208912" cy="5201424"/>
          </a:xfrm>
          <a:prstGeom prst="rect">
            <a:avLst/>
          </a:prstGeom>
          <a:noFill/>
          <a:effectLst>
            <a:glow rad="63500">
              <a:schemeClr val="accent1">
                <a:satMod val="175000"/>
                <a:alpha val="40000"/>
              </a:schemeClr>
            </a:glow>
            <a:outerShdw blurRad="50800" dist="38100" dir="2700000" algn="tl" rotWithShape="0">
              <a:prstClr val="black">
                <a:alpha val="40000"/>
              </a:prstClr>
            </a:outerShdw>
          </a:effectLst>
        </p:spPr>
        <p:txBody>
          <a:bodyPr wrap="square" rtlCol="0">
            <a:spAutoFit/>
          </a:bodyPr>
          <a:lstStyle/>
          <a:p>
            <a:r>
              <a:rPr lang="en-IN" sz="2800" b="1" dirty="0" smtClean="0">
                <a:latin typeface="Algerian" pitchFamily="82" charset="0"/>
              </a:rPr>
              <a:t>                                        </a:t>
            </a:r>
            <a:r>
              <a:rPr lang="en-IN" sz="2800" b="1" u="sng" dirty="0" smtClean="0">
                <a:latin typeface="Algerian" pitchFamily="82" charset="0"/>
              </a:rPr>
              <a:t>CORRELATION</a:t>
            </a:r>
            <a:r>
              <a:rPr lang="en-IN" sz="2400" b="1" u="sng" dirty="0" smtClean="0">
                <a:latin typeface="Algerian" pitchFamily="82" charset="0"/>
              </a:rPr>
              <a:t> </a:t>
            </a:r>
            <a:r>
              <a:rPr lang="el-GR" sz="2400" b="1" u="sng" dirty="0" smtClean="0">
                <a:latin typeface="Arial Black" pitchFamily="34" charset="0"/>
              </a:rPr>
              <a:t>(Υ)</a:t>
            </a:r>
            <a:endParaRPr lang="en-IN" sz="2400" b="1" u="sng" dirty="0">
              <a:latin typeface="Algerian" pitchFamily="82" charset="0"/>
            </a:endParaRPr>
          </a:p>
          <a:p>
            <a:endParaRPr lang="en-IN" sz="2400" b="1" i="1" dirty="0">
              <a:latin typeface="Arial Black" pitchFamily="34" charset="0"/>
              <a:cs typeface="Arial" pitchFamily="34" charset="0"/>
            </a:endParaRPr>
          </a:p>
          <a:p>
            <a:pPr algn="just"/>
            <a:r>
              <a:rPr lang="en-IN" sz="3200" b="1" dirty="0" smtClean="0">
                <a:latin typeface="Andalus" pitchFamily="18" charset="-78"/>
                <a:ea typeface="Arial Unicode MS" pitchFamily="34" charset="-128"/>
                <a:cs typeface="Andalus" pitchFamily="18" charset="-78"/>
              </a:rPr>
              <a:t>1.Correlation is a statistical device</a:t>
            </a:r>
          </a:p>
          <a:p>
            <a:pPr algn="just"/>
            <a:r>
              <a:rPr lang="en-IN" sz="3200" b="1" dirty="0" smtClean="0">
                <a:latin typeface="Andalus" pitchFamily="18" charset="-78"/>
                <a:ea typeface="Arial Unicode MS" pitchFamily="34" charset="-128"/>
                <a:cs typeface="Andalus" pitchFamily="18" charset="-78"/>
              </a:rPr>
              <a:t>that helps to analyse the </a:t>
            </a:r>
            <a:r>
              <a:rPr lang="en-IN" sz="3200" b="1" dirty="0" err="1" smtClean="0">
                <a:latin typeface="Andalus" pitchFamily="18" charset="-78"/>
                <a:ea typeface="Arial Unicode MS" pitchFamily="34" charset="-128"/>
                <a:cs typeface="Andalus" pitchFamily="18" charset="-78"/>
              </a:rPr>
              <a:t>covariation</a:t>
            </a:r>
            <a:r>
              <a:rPr lang="en-IN" sz="3200" b="1" dirty="0" smtClean="0">
                <a:latin typeface="Andalus" pitchFamily="18" charset="-78"/>
                <a:ea typeface="Arial Unicode MS" pitchFamily="34" charset="-128"/>
                <a:cs typeface="Andalus" pitchFamily="18" charset="-78"/>
              </a:rPr>
              <a:t> of</a:t>
            </a:r>
          </a:p>
          <a:p>
            <a:pPr algn="just"/>
            <a:r>
              <a:rPr lang="en-IN" sz="3200" b="1" dirty="0" smtClean="0">
                <a:latin typeface="Andalus" pitchFamily="18" charset="-78"/>
                <a:ea typeface="Arial Unicode MS" pitchFamily="34" charset="-128"/>
                <a:cs typeface="Andalus" pitchFamily="18" charset="-78"/>
              </a:rPr>
              <a:t>two or more variables</a:t>
            </a:r>
            <a:r>
              <a:rPr lang="en-IN" sz="2400" b="1" dirty="0" smtClean="0">
                <a:latin typeface="Copperplate Gothic Light" pitchFamily="34" charset="0"/>
                <a:ea typeface="Arial Unicode MS" pitchFamily="34" charset="-128"/>
                <a:cs typeface="Arial" pitchFamily="34" charset="0"/>
              </a:rPr>
              <a:t>.</a:t>
            </a:r>
            <a:endParaRPr lang="en-IN" sz="2000" b="1" dirty="0" smtClean="0">
              <a:latin typeface="Copperplate Gothic Light" pitchFamily="34" charset="0"/>
              <a:ea typeface="Arial Unicode MS" pitchFamily="34" charset="-128"/>
              <a:cs typeface="Arial Unicode MS" pitchFamily="34" charset="-128"/>
            </a:endParaRPr>
          </a:p>
          <a:p>
            <a:pPr algn="just"/>
            <a:endParaRPr lang="en-IN" sz="2400" b="1" dirty="0" smtClean="0">
              <a:latin typeface="Arial Black" pitchFamily="34" charset="0"/>
            </a:endParaRPr>
          </a:p>
          <a:p>
            <a:pPr algn="just"/>
            <a:r>
              <a:rPr lang="en-IN" sz="2800" b="1" u="sng" dirty="0" smtClean="0">
                <a:latin typeface="Arial Black" pitchFamily="34" charset="0"/>
              </a:rPr>
              <a:t>TYPES:</a:t>
            </a:r>
          </a:p>
          <a:p>
            <a:endParaRPr lang="en-IN" sz="2800" b="1" i="1" u="sng" dirty="0">
              <a:latin typeface="Arial Black" pitchFamily="34" charset="0"/>
            </a:endParaRPr>
          </a:p>
          <a:p>
            <a:endParaRPr lang="en-IN" sz="2800" b="1" i="1" u="sng" dirty="0" smtClean="0">
              <a:latin typeface="Arial Black" pitchFamily="34" charset="0"/>
            </a:endParaRPr>
          </a:p>
          <a:p>
            <a:endParaRPr lang="en-IN" sz="2800" b="1" i="1" u="sng" dirty="0">
              <a:latin typeface="Arial Black" pitchFamily="34" charset="0"/>
            </a:endParaRPr>
          </a:p>
          <a:p>
            <a:endParaRPr lang="en-IN" sz="2400" i="1" dirty="0">
              <a:latin typeface="Copperplate Gothic Light" pitchFamily="34" charset="0"/>
            </a:endParaRPr>
          </a:p>
          <a:p>
            <a:endParaRPr lang="en-IN" sz="2400" b="1" i="1" dirty="0">
              <a:latin typeface="Arial Black" pitchFamily="34" charset="0"/>
            </a:endParaRPr>
          </a:p>
        </p:txBody>
      </p:sp>
      <p:pic>
        <p:nvPicPr>
          <p:cNvPr id="1026" name="Picture 2"/>
          <p:cNvPicPr>
            <a:picLocks noChangeAspect="1" noChangeArrowheads="1"/>
          </p:cNvPicPr>
          <p:nvPr/>
        </p:nvPicPr>
        <p:blipFill rotWithShape="1">
          <a:blip r:embed="rId2">
            <a:extLst>
              <a:ext uri="{28A0092B-C50C-407E-A947-70E740481C1C}">
                <a14:useLocalDpi xmlns="" xmlns:a14="http://schemas.microsoft.com/office/drawing/2010/main" val="0"/>
              </a:ext>
            </a:extLst>
          </a:blip>
          <a:srcRect/>
          <a:stretch/>
        </p:blipFill>
        <p:spPr bwMode="auto">
          <a:xfrm>
            <a:off x="2133600" y="3124200"/>
            <a:ext cx="6768751" cy="331160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476162" y="239792"/>
            <a:ext cx="1419225" cy="1733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045563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1560" y="846004"/>
            <a:ext cx="8532440" cy="646331"/>
          </a:xfrm>
          <a:prstGeom prst="rect">
            <a:avLst/>
          </a:prstGeom>
          <a:noFill/>
        </p:spPr>
        <p:txBody>
          <a:bodyPr wrap="square" rtlCol="0">
            <a:spAutoFit/>
          </a:bodyPr>
          <a:lstStyle/>
          <a:p>
            <a:endParaRPr lang="en-IN" b="1" i="1" u="sng" dirty="0" smtClean="0">
              <a:latin typeface="Arial Black" pitchFamily="34" charset="0"/>
            </a:endParaRPr>
          </a:p>
          <a:p>
            <a:r>
              <a:rPr lang="en-IN" b="1" i="1" u="sng" dirty="0" smtClean="0">
                <a:latin typeface="Arial Black" pitchFamily="34" charset="0"/>
              </a:rPr>
              <a:t>BASED ON THE DIRECTION OF CHANGE </a:t>
            </a:r>
            <a:r>
              <a:rPr lang="en-IN" b="1" i="1" u="sng" smtClean="0">
                <a:latin typeface="Arial Black" pitchFamily="34" charset="0"/>
              </a:rPr>
              <a:t>OF VARIABLE:</a:t>
            </a:r>
            <a:endParaRPr lang="en-IN" b="1" i="1" u="sng" dirty="0">
              <a:latin typeface="Arial Black" pitchFamily="34" charset="0"/>
            </a:endParaRPr>
          </a:p>
        </p:txBody>
      </p:sp>
      <p:sp>
        <p:nvSpPr>
          <p:cNvPr id="3" name="TextBox 2"/>
          <p:cNvSpPr txBox="1"/>
          <p:nvPr/>
        </p:nvSpPr>
        <p:spPr>
          <a:xfrm>
            <a:off x="611560" y="476672"/>
            <a:ext cx="3168352" cy="523220"/>
          </a:xfrm>
          <a:prstGeom prst="rect">
            <a:avLst/>
          </a:prstGeom>
          <a:noFill/>
        </p:spPr>
        <p:txBody>
          <a:bodyPr wrap="square" rtlCol="0">
            <a:spAutoFit/>
          </a:bodyPr>
          <a:lstStyle/>
          <a:p>
            <a:r>
              <a:rPr lang="en-IN" sz="2800" b="1" i="1" u="sng" dirty="0" smtClean="0">
                <a:latin typeface="Bodoni MT Black" pitchFamily="18" charset="0"/>
              </a:rPr>
              <a:t>TYPE I</a:t>
            </a:r>
            <a:endParaRPr lang="en-IN" sz="2800" b="1" i="1" u="sng" dirty="0">
              <a:latin typeface="Bodoni MT Black" pitchFamily="18" charset="0"/>
            </a:endParaRPr>
          </a:p>
        </p:txBody>
      </p:sp>
      <p:sp>
        <p:nvSpPr>
          <p:cNvPr id="4" name="TextBox 3"/>
          <p:cNvSpPr txBox="1"/>
          <p:nvPr/>
        </p:nvSpPr>
        <p:spPr>
          <a:xfrm>
            <a:off x="611560" y="1628799"/>
            <a:ext cx="4140460" cy="923330"/>
          </a:xfrm>
          <a:prstGeom prst="rect">
            <a:avLst/>
          </a:prstGeom>
          <a:noFill/>
          <a:effectLst>
            <a:outerShdw blurRad="50800" dist="38100" dir="8100000" algn="tr" rotWithShape="0">
              <a:prstClr val="black">
                <a:alpha val="40000"/>
              </a:prstClr>
            </a:outerShdw>
          </a:effectLst>
        </p:spPr>
        <p:txBody>
          <a:bodyPr wrap="square" rtlCol="0">
            <a:spAutoFit/>
          </a:bodyPr>
          <a:lstStyle/>
          <a:p>
            <a:r>
              <a:rPr lang="en-IN" dirty="0" smtClean="0"/>
              <a:t>                    </a:t>
            </a:r>
          </a:p>
          <a:p>
            <a:r>
              <a:rPr lang="en-IN" i="1" dirty="0">
                <a:latin typeface="Copperplate Gothic Light" pitchFamily="34" charset="0"/>
              </a:rPr>
              <a:t> </a:t>
            </a:r>
            <a:r>
              <a:rPr lang="en-IN" i="1" dirty="0" smtClean="0">
                <a:latin typeface="Copperplate Gothic Light" pitchFamily="34" charset="0"/>
              </a:rPr>
              <a:t>            </a:t>
            </a:r>
            <a:r>
              <a:rPr lang="en-IN" dirty="0" smtClean="0">
                <a:latin typeface="Copperplate Gothic Light" pitchFamily="34" charset="0"/>
              </a:rPr>
              <a:t>CORRELATION IS</a:t>
            </a:r>
          </a:p>
          <a:p>
            <a:r>
              <a:rPr lang="en-IN" dirty="0" smtClean="0">
                <a:latin typeface="Copperplate Gothic Light" pitchFamily="34" charset="0"/>
              </a:rPr>
              <a:t>     CLASSIFIED INTO 2 TYPES</a:t>
            </a:r>
            <a:endParaRPr lang="en-IN" dirty="0">
              <a:latin typeface="Copperplate Gothic Light" pitchFamily="34" charset="0"/>
            </a:endParaRPr>
          </a:p>
        </p:txBody>
      </p:sp>
      <p:sp>
        <p:nvSpPr>
          <p:cNvPr id="8" name="Notched Right Arrow 7"/>
          <p:cNvSpPr/>
          <p:nvPr/>
        </p:nvSpPr>
        <p:spPr>
          <a:xfrm>
            <a:off x="4860032" y="1628800"/>
            <a:ext cx="360040" cy="36933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Notched Right Arrow 8"/>
          <p:cNvSpPr/>
          <p:nvPr/>
        </p:nvSpPr>
        <p:spPr>
          <a:xfrm>
            <a:off x="4860032" y="2348880"/>
            <a:ext cx="360040" cy="36004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TextBox 9"/>
          <p:cNvSpPr txBox="1"/>
          <p:nvPr/>
        </p:nvSpPr>
        <p:spPr>
          <a:xfrm>
            <a:off x="5292080" y="1628800"/>
            <a:ext cx="3384376" cy="1200329"/>
          </a:xfrm>
          <a:prstGeom prst="rect">
            <a:avLst/>
          </a:prstGeom>
          <a:noFill/>
        </p:spPr>
        <p:txBody>
          <a:bodyPr wrap="square" rtlCol="0">
            <a:spAutoFit/>
          </a:bodyPr>
          <a:lstStyle/>
          <a:p>
            <a:r>
              <a:rPr lang="en-IN" dirty="0" smtClean="0">
                <a:latin typeface="Algerian" pitchFamily="82" charset="0"/>
              </a:rPr>
              <a:t>POSITIVE CORRELATION</a:t>
            </a:r>
          </a:p>
          <a:p>
            <a:endParaRPr lang="en-IN" dirty="0">
              <a:latin typeface="Algerian" pitchFamily="82" charset="0"/>
            </a:endParaRPr>
          </a:p>
          <a:p>
            <a:endParaRPr lang="en-IN" dirty="0" smtClean="0">
              <a:latin typeface="Algerian" pitchFamily="82" charset="0"/>
            </a:endParaRPr>
          </a:p>
          <a:p>
            <a:r>
              <a:rPr lang="en-IN" dirty="0" smtClean="0">
                <a:latin typeface="Algerian" pitchFamily="82" charset="0"/>
              </a:rPr>
              <a:t>NEGATIVE CORRELATION</a:t>
            </a:r>
            <a:endParaRPr lang="en-IN" dirty="0">
              <a:latin typeface="Algerian" pitchFamily="82" charset="0"/>
            </a:endParaRPr>
          </a:p>
        </p:txBody>
      </p:sp>
      <p:sp>
        <p:nvSpPr>
          <p:cNvPr id="16" name="TextBox 15"/>
          <p:cNvSpPr txBox="1"/>
          <p:nvPr/>
        </p:nvSpPr>
        <p:spPr>
          <a:xfrm>
            <a:off x="755576" y="2880535"/>
            <a:ext cx="7128792" cy="3693319"/>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IN" b="1" i="1" u="sng" dirty="0" smtClean="0">
                <a:latin typeface="Arial Black" pitchFamily="34" charset="0"/>
              </a:rPr>
              <a:t>POSITIVE CORRELATION:</a:t>
            </a:r>
          </a:p>
          <a:p>
            <a:endParaRPr lang="en-IN" dirty="0" smtClean="0"/>
          </a:p>
          <a:p>
            <a:r>
              <a:rPr lang="en-IN" dirty="0" smtClean="0">
                <a:latin typeface="Copperplate Gothic Light" pitchFamily="34" charset="0"/>
              </a:rPr>
              <a:t>The correlation is said to be positive if the values of two variables move in the same direction.</a:t>
            </a:r>
          </a:p>
          <a:p>
            <a:r>
              <a:rPr lang="en-IN" b="1" dirty="0" smtClean="0"/>
              <a:t> </a:t>
            </a:r>
          </a:p>
          <a:p>
            <a:r>
              <a:rPr lang="en-IN" b="1" u="sng" dirty="0" smtClean="0"/>
              <a:t>Ex. Y= a + </a:t>
            </a:r>
            <a:r>
              <a:rPr lang="en-IN" b="1" u="sng" dirty="0" err="1" smtClean="0"/>
              <a:t>bx</a:t>
            </a:r>
            <a:endParaRPr lang="en-IN" b="1" u="sng" dirty="0" smtClean="0"/>
          </a:p>
          <a:p>
            <a:endParaRPr lang="en-IN" b="1" dirty="0" smtClean="0">
              <a:latin typeface="Arial Black" pitchFamily="34" charset="0"/>
            </a:endParaRPr>
          </a:p>
          <a:p>
            <a:r>
              <a:rPr lang="en-IN" b="1" u="sng" dirty="0" smtClean="0">
                <a:latin typeface="Arial Black" pitchFamily="34" charset="0"/>
              </a:rPr>
              <a:t>NEGATIVE CORRELATION:</a:t>
            </a:r>
          </a:p>
          <a:p>
            <a:r>
              <a:rPr lang="en-IN" dirty="0" smtClean="0">
                <a:latin typeface="Copperplate Gothic Light" pitchFamily="34" charset="0"/>
              </a:rPr>
              <a:t>The Correlation is said to be negative when the values of variables move in the opposite directions</a:t>
            </a:r>
            <a:r>
              <a:rPr lang="en-IN" dirty="0" smtClean="0"/>
              <a:t>.</a:t>
            </a:r>
          </a:p>
          <a:p>
            <a:endParaRPr lang="en-IN" dirty="0" smtClean="0"/>
          </a:p>
          <a:p>
            <a:r>
              <a:rPr lang="en-IN" b="1" u="sng" dirty="0" smtClean="0"/>
              <a:t>Ex. Y= a – </a:t>
            </a:r>
            <a:r>
              <a:rPr lang="en-IN" b="1" u="sng" dirty="0" err="1" smtClean="0"/>
              <a:t>bx</a:t>
            </a:r>
            <a:endParaRPr lang="en-IN" b="1" u="sng" dirty="0"/>
          </a:p>
          <a:p>
            <a:endParaRPr lang="en-IN" b="1" dirty="0" smtClean="0"/>
          </a:p>
        </p:txBody>
      </p:sp>
      <p:sp>
        <p:nvSpPr>
          <p:cNvPr id="12" name="Down Arrow 11"/>
          <p:cNvSpPr/>
          <p:nvPr/>
        </p:nvSpPr>
        <p:spPr>
          <a:xfrm>
            <a:off x="2555776" y="1492335"/>
            <a:ext cx="360040" cy="3211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2328872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95536" y="404664"/>
            <a:ext cx="3096344" cy="523220"/>
          </a:xfrm>
          <a:prstGeom prst="rect">
            <a:avLst/>
          </a:prstGeom>
          <a:noFill/>
        </p:spPr>
        <p:txBody>
          <a:bodyPr wrap="square" rtlCol="0">
            <a:spAutoFit/>
          </a:bodyPr>
          <a:lstStyle/>
          <a:p>
            <a:r>
              <a:rPr lang="en-IN" sz="2800" b="1" u="sng" dirty="0" smtClean="0">
                <a:latin typeface="Bodoni MT Black" pitchFamily="18" charset="0"/>
              </a:rPr>
              <a:t>TYPE</a:t>
            </a:r>
            <a:r>
              <a:rPr lang="en-IN" sz="2800" b="1" i="1" u="sng" dirty="0" smtClean="0">
                <a:latin typeface="Bodoni MT Black" pitchFamily="18" charset="0"/>
              </a:rPr>
              <a:t> </a:t>
            </a:r>
            <a:r>
              <a:rPr lang="en-IN" sz="2800" b="1" dirty="0" smtClean="0">
                <a:latin typeface="Bodoni MT Black" pitchFamily="18" charset="0"/>
              </a:rPr>
              <a:t>II</a:t>
            </a:r>
            <a:endParaRPr lang="en-IN" sz="2800" b="1" dirty="0">
              <a:latin typeface="Bodoni MT Black" pitchFamily="18" charset="0"/>
            </a:endParaRPr>
          </a:p>
        </p:txBody>
      </p:sp>
      <p:sp>
        <p:nvSpPr>
          <p:cNvPr id="3" name="TextBox 2"/>
          <p:cNvSpPr txBox="1"/>
          <p:nvPr/>
        </p:nvSpPr>
        <p:spPr>
          <a:xfrm>
            <a:off x="539552" y="1052736"/>
            <a:ext cx="8136904" cy="338554"/>
          </a:xfrm>
          <a:prstGeom prst="rect">
            <a:avLst/>
          </a:prstGeom>
          <a:noFill/>
        </p:spPr>
        <p:txBody>
          <a:bodyPr wrap="square" rtlCol="0">
            <a:spAutoFit/>
          </a:bodyPr>
          <a:lstStyle/>
          <a:p>
            <a:r>
              <a:rPr lang="en-IN" sz="1600" b="1" u="sng" dirty="0" smtClean="0"/>
              <a:t>BASED UPON THE NUMBER OF VARIABLE STUDIED.</a:t>
            </a:r>
            <a:endParaRPr lang="en-IN" sz="1600" b="1" u="sng" dirty="0"/>
          </a:p>
        </p:txBody>
      </p:sp>
      <p:sp>
        <p:nvSpPr>
          <p:cNvPr id="5" name="Rounded Rectangle 4"/>
          <p:cNvSpPr/>
          <p:nvPr/>
        </p:nvSpPr>
        <p:spPr>
          <a:xfrm>
            <a:off x="5955610" y="914400"/>
            <a:ext cx="3188390" cy="832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lphaLcParenR"/>
            </a:pPr>
            <a:r>
              <a:rPr lang="fr-FR" dirty="0" smtClean="0"/>
              <a:t>Simple </a:t>
            </a:r>
            <a:r>
              <a:rPr lang="fr-FR" dirty="0" err="1" smtClean="0"/>
              <a:t>Correlation</a:t>
            </a:r>
            <a:r>
              <a:rPr lang="fr-FR" dirty="0" smtClean="0"/>
              <a:t> </a:t>
            </a:r>
          </a:p>
          <a:p>
            <a:pPr algn="ctr"/>
            <a:r>
              <a:rPr lang="fr-FR" dirty="0" smtClean="0"/>
              <a:t>b) Multiple </a:t>
            </a:r>
            <a:r>
              <a:rPr lang="fr-FR" dirty="0" err="1" smtClean="0"/>
              <a:t>Correlation</a:t>
            </a:r>
            <a:r>
              <a:rPr lang="fr-FR" dirty="0" smtClean="0"/>
              <a:t> </a:t>
            </a:r>
          </a:p>
          <a:p>
            <a:pPr algn="ctr"/>
            <a:r>
              <a:rPr lang="fr-FR" dirty="0" smtClean="0"/>
              <a:t>c) Partial </a:t>
            </a:r>
            <a:r>
              <a:rPr lang="fr-FR" dirty="0" err="1" smtClean="0"/>
              <a:t>Correlation</a:t>
            </a:r>
            <a:endParaRPr lang="en-IN" dirty="0"/>
          </a:p>
        </p:txBody>
      </p:sp>
      <p:sp>
        <p:nvSpPr>
          <p:cNvPr id="6" name="TextBox 5"/>
          <p:cNvSpPr txBox="1"/>
          <p:nvPr/>
        </p:nvSpPr>
        <p:spPr>
          <a:xfrm>
            <a:off x="497213" y="1894647"/>
            <a:ext cx="7992888" cy="5016758"/>
          </a:xfrm>
          <a:prstGeom prst="rect">
            <a:avLst/>
          </a:prstGeom>
          <a:noFill/>
          <a:effectLst>
            <a:outerShdw blurRad="50800" dist="38100" dir="8100000" algn="tr" rotWithShape="0">
              <a:prstClr val="black">
                <a:alpha val="40000"/>
              </a:prstClr>
            </a:outerShdw>
          </a:effectLst>
        </p:spPr>
        <p:txBody>
          <a:bodyPr wrap="square" rtlCol="0">
            <a:spAutoFit/>
          </a:bodyPr>
          <a:lstStyle/>
          <a:p>
            <a:pPr marL="342900" indent="-342900">
              <a:buAutoNum type="alphaUcPeriod"/>
            </a:pPr>
            <a:r>
              <a:rPr lang="en-IN" b="1" u="sng" dirty="0" smtClean="0">
                <a:latin typeface="Arial Black" pitchFamily="34" charset="0"/>
              </a:rPr>
              <a:t>SIMPLE CORRELATION:</a:t>
            </a:r>
          </a:p>
          <a:p>
            <a:endParaRPr lang="en-IN" dirty="0" smtClean="0"/>
          </a:p>
          <a:p>
            <a:r>
              <a:rPr lang="en-IN" sz="2400" dirty="0" smtClean="0">
                <a:latin typeface="Andalus" pitchFamily="18" charset="-78"/>
                <a:cs typeface="Andalus" pitchFamily="18" charset="-78"/>
              </a:rPr>
              <a:t>if only two variables are taken for study then it is said to be simple correlation</a:t>
            </a:r>
            <a:r>
              <a:rPr lang="en-IN" sz="2800" dirty="0" smtClean="0">
                <a:latin typeface="Andalus" pitchFamily="18" charset="-78"/>
                <a:cs typeface="Andalus" pitchFamily="18" charset="-78"/>
              </a:rPr>
              <a:t>.</a:t>
            </a:r>
          </a:p>
          <a:p>
            <a:endParaRPr lang="en-IN" dirty="0" smtClean="0">
              <a:latin typeface="Copperplate Gothic Light" pitchFamily="34" charset="0"/>
            </a:endParaRPr>
          </a:p>
          <a:p>
            <a:r>
              <a:rPr lang="en-IN" b="1" dirty="0" smtClean="0"/>
              <a:t> Ex. Y= a + </a:t>
            </a:r>
            <a:r>
              <a:rPr lang="en-IN" b="1" dirty="0" err="1" smtClean="0"/>
              <a:t>bx</a:t>
            </a:r>
            <a:endParaRPr lang="en-IN" b="1" dirty="0" smtClean="0"/>
          </a:p>
          <a:p>
            <a:endParaRPr lang="en-IN" dirty="0"/>
          </a:p>
          <a:p>
            <a:r>
              <a:rPr lang="en-IN" b="1" u="sng" dirty="0" smtClean="0">
                <a:latin typeface="Arial Black" pitchFamily="34" charset="0"/>
              </a:rPr>
              <a:t>B.MULTIPLE CORRELATION:</a:t>
            </a:r>
          </a:p>
          <a:p>
            <a:endParaRPr lang="en-IN" dirty="0"/>
          </a:p>
          <a:p>
            <a:r>
              <a:rPr lang="en-IN" sz="2400" dirty="0" smtClean="0">
                <a:latin typeface="Andalus" pitchFamily="18" charset="-78"/>
                <a:cs typeface="Andalus" pitchFamily="18" charset="-78"/>
              </a:rPr>
              <a:t>If three or more than three variables are studied simultaneously, then it is termed as multiple correlation.</a:t>
            </a:r>
          </a:p>
          <a:p>
            <a:endParaRPr lang="en-IN" dirty="0" smtClean="0"/>
          </a:p>
          <a:p>
            <a:r>
              <a:rPr lang="en-IN" b="1" dirty="0" smtClean="0"/>
              <a:t>Ex: Determinants of Quantity demanded</a:t>
            </a:r>
          </a:p>
          <a:p>
            <a:r>
              <a:rPr lang="fr-FR" b="1" dirty="0" err="1" smtClean="0"/>
              <a:t>Qd</a:t>
            </a:r>
            <a:r>
              <a:rPr lang="fr-FR" b="1" dirty="0" smtClean="0"/>
              <a:t> = f (P, Pc, Ps, t, y).</a:t>
            </a:r>
          </a:p>
          <a:p>
            <a:endParaRPr lang="fr-FR" b="1" dirty="0" smtClean="0"/>
          </a:p>
          <a:p>
            <a:endParaRPr lang="en-IN" b="1" dirty="0"/>
          </a:p>
        </p:txBody>
      </p:sp>
      <p:sp>
        <p:nvSpPr>
          <p:cNvPr id="9" name="Right Arrow 8"/>
          <p:cNvSpPr/>
          <p:nvPr/>
        </p:nvSpPr>
        <p:spPr>
          <a:xfrm>
            <a:off x="5584157" y="1084793"/>
            <a:ext cx="288032"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2709113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2" descr="C:\Users\Admin\Desktop\intro 1.jpg"/>
          <p:cNvPicPr>
            <a:picLocks noChangeAspect="1" noChangeArrowheads="1"/>
          </p:cNvPicPr>
          <p:nvPr/>
        </p:nvPicPr>
        <p:blipFill>
          <a:blip r:embed="rId2">
            <a:duotone>
              <a:prstClr val="black"/>
              <a:srgbClr val="D9C3A5">
                <a:tint val="50000"/>
                <a:satMod val="180000"/>
              </a:srgbClr>
            </a:duotone>
          </a:blip>
          <a:srcRect/>
          <a:stretch>
            <a:fillRect/>
          </a:stretch>
        </p:blipFill>
        <p:spPr bwMode="auto">
          <a:xfrm>
            <a:off x="609600" y="533400"/>
            <a:ext cx="8001000" cy="562927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66800" y="2819400"/>
            <a:ext cx="7239000" cy="2339102"/>
          </a:xfrm>
          <a:prstGeom prst="rect">
            <a:avLst/>
          </a:prstGeom>
        </p:spPr>
        <p:txBody>
          <a:bodyPr wrap="square">
            <a:spAutoFit/>
          </a:bodyPr>
          <a:lstStyle/>
          <a:p>
            <a:endParaRPr lang="en-IN" dirty="0" smtClean="0"/>
          </a:p>
          <a:p>
            <a:r>
              <a:rPr lang="en-IN" sz="3200" dirty="0" smtClean="0">
                <a:latin typeface="Andalus" pitchFamily="18" charset="-78"/>
                <a:cs typeface="Andalus" pitchFamily="18" charset="-78"/>
              </a:rPr>
              <a:t>If there are more than two variables but only two variables are considered keeping the other variables constant, then the correlation is said to be Partial Correlation </a:t>
            </a:r>
            <a:endParaRPr lang="en-IN" sz="3200" dirty="0">
              <a:latin typeface="Andalus" pitchFamily="18" charset="-78"/>
              <a:cs typeface="Andalus" pitchFamily="18" charset="-78"/>
            </a:endParaRPr>
          </a:p>
        </p:txBody>
      </p:sp>
      <p:sp>
        <p:nvSpPr>
          <p:cNvPr id="3" name="Rectangle 2"/>
          <p:cNvSpPr/>
          <p:nvPr/>
        </p:nvSpPr>
        <p:spPr>
          <a:xfrm>
            <a:off x="1371600" y="838200"/>
            <a:ext cx="7239000" cy="1077218"/>
          </a:xfrm>
          <a:prstGeom prst="rect">
            <a:avLst/>
          </a:prstGeom>
        </p:spPr>
        <p:txBody>
          <a:bodyPr wrap="square">
            <a:spAutoFit/>
          </a:bodyPr>
          <a:lstStyle/>
          <a:p>
            <a:endParaRPr lang="en-IN" sz="3200" dirty="0" smtClean="0"/>
          </a:p>
          <a:p>
            <a:pPr algn="ctr"/>
            <a:r>
              <a:rPr lang="en-IN" sz="3200" b="1" dirty="0" smtClean="0">
                <a:latin typeface="Algerian" pitchFamily="82" charset="0"/>
              </a:rPr>
              <a:t>PARTIAL  CORRELATION</a:t>
            </a:r>
            <a:r>
              <a:rPr lang="en-IN" sz="3200" b="1" i="1" dirty="0" smtClean="0"/>
              <a:t>: </a:t>
            </a:r>
            <a:endParaRPr lang="en-IN" sz="32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533400" y="1305342"/>
            <a:ext cx="8305800" cy="5139869"/>
          </a:xfrm>
          <a:prstGeom prst="rect">
            <a:avLst/>
          </a:prstGeom>
        </p:spPr>
        <p:txBody>
          <a:bodyPr wrap="square">
            <a:spAutoFit/>
          </a:bodyPr>
          <a:lstStyle/>
          <a:p>
            <a:r>
              <a:rPr lang="en-IN" sz="2400" b="1" dirty="0" smtClean="0">
                <a:latin typeface="Algerian" pitchFamily="82" charset="0"/>
              </a:rPr>
              <a:t>Linear  correlation:</a:t>
            </a:r>
          </a:p>
          <a:p>
            <a:endParaRPr lang="en-IN" sz="2400" dirty="0" smtClean="0"/>
          </a:p>
          <a:p>
            <a:r>
              <a:rPr lang="en-IN" sz="2800" dirty="0" smtClean="0">
                <a:latin typeface="Andalus" pitchFamily="18" charset="-78"/>
                <a:cs typeface="Andalus" pitchFamily="18" charset="-78"/>
              </a:rPr>
              <a:t>Correlation is said to be linear when the amount of change in one variable tends to bear a constant ratio to the amount of change in the other.</a:t>
            </a:r>
          </a:p>
          <a:p>
            <a:r>
              <a:rPr lang="en-IN" sz="2800" dirty="0" smtClean="0">
                <a:latin typeface="Andalus" pitchFamily="18" charset="-78"/>
                <a:cs typeface="Andalus" pitchFamily="18" charset="-78"/>
              </a:rPr>
              <a:t> </a:t>
            </a:r>
            <a:r>
              <a:rPr lang="en-IN" sz="2800" b="1" dirty="0" smtClean="0">
                <a:latin typeface="Andalus" pitchFamily="18" charset="-78"/>
                <a:cs typeface="Andalus" pitchFamily="18" charset="-78"/>
              </a:rPr>
              <a:t>Ex. Y= a + </a:t>
            </a:r>
            <a:r>
              <a:rPr lang="en-IN" sz="2800" b="1" dirty="0" err="1" smtClean="0">
                <a:latin typeface="Andalus" pitchFamily="18" charset="-78"/>
                <a:cs typeface="Andalus" pitchFamily="18" charset="-78"/>
              </a:rPr>
              <a:t>bx</a:t>
            </a:r>
            <a:r>
              <a:rPr lang="en-IN" sz="2800" b="1" dirty="0" smtClean="0">
                <a:latin typeface="Andalus" pitchFamily="18" charset="-78"/>
                <a:cs typeface="Andalus" pitchFamily="18" charset="-78"/>
              </a:rPr>
              <a:t> </a:t>
            </a:r>
          </a:p>
          <a:p>
            <a:endParaRPr lang="en-IN" sz="2800" b="1" u="sng" dirty="0" smtClean="0">
              <a:latin typeface="Andalus" pitchFamily="18" charset="-78"/>
              <a:cs typeface="Andalus" pitchFamily="18" charset="-78"/>
            </a:endParaRPr>
          </a:p>
          <a:p>
            <a:r>
              <a:rPr lang="en-IN" sz="2800" b="1" dirty="0" smtClean="0">
                <a:latin typeface="Andalus" pitchFamily="18" charset="-78"/>
                <a:cs typeface="Andalus" pitchFamily="18" charset="-78"/>
              </a:rPr>
              <a:t>Non linear correlation:</a:t>
            </a:r>
            <a:endParaRPr lang="en-IN" sz="2800" dirty="0" smtClean="0">
              <a:latin typeface="Andalus" pitchFamily="18" charset="-78"/>
              <a:cs typeface="Andalus" pitchFamily="18" charset="-78"/>
            </a:endParaRPr>
          </a:p>
          <a:p>
            <a:r>
              <a:rPr lang="en-IN" sz="2800" dirty="0" smtClean="0">
                <a:latin typeface="Andalus" pitchFamily="18" charset="-78"/>
                <a:cs typeface="Andalus" pitchFamily="18" charset="-78"/>
              </a:rPr>
              <a:t>The correlation would be non-linear if the amount of change in one variable does not bear a constant ratio to the amount of change in the other variables.</a:t>
            </a:r>
          </a:p>
          <a:p>
            <a:r>
              <a:rPr lang="en-IN" sz="2800" dirty="0" smtClean="0">
                <a:latin typeface="Andalus" pitchFamily="18" charset="-78"/>
                <a:cs typeface="Andalus" pitchFamily="18" charset="-78"/>
              </a:rPr>
              <a:t> </a:t>
            </a:r>
            <a:r>
              <a:rPr lang="en-IN" sz="2800" b="1" dirty="0" smtClean="0">
                <a:latin typeface="Andalus" pitchFamily="18" charset="-78"/>
                <a:cs typeface="Andalus" pitchFamily="18" charset="-78"/>
              </a:rPr>
              <a:t>Ex. Y= a + bx2</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143000"/>
          </a:xfrm>
        </p:spPr>
        <p:txBody>
          <a:bodyPr>
            <a:normAutofit fontScale="90000"/>
          </a:bodyPr>
          <a:lstStyle/>
          <a:p>
            <a:r>
              <a:rPr lang="en-IN" sz="4000" b="1" u="sng" dirty="0" smtClean="0">
                <a:latin typeface="Algerian" pitchFamily="82" charset="0"/>
              </a:rPr>
              <a:t>METHODS OF STUDYING CORRELATION</a:t>
            </a:r>
            <a:r>
              <a:rPr lang="en-IN" b="1" u="sng" dirty="0" smtClean="0">
                <a:latin typeface="Copperplate Gothic Light" pitchFamily="34" charset="0"/>
              </a:rPr>
              <a:t>:</a:t>
            </a:r>
            <a:endParaRPr lang="en-IN" dirty="0"/>
          </a:p>
        </p:txBody>
      </p:sp>
      <p:pic>
        <p:nvPicPr>
          <p:cNvPr id="9218" name="Picture 2" descr="C:\Users\Admin\Desktop\CORR.jpg"/>
          <p:cNvPicPr>
            <a:picLocks noChangeAspect="1" noChangeArrowheads="1"/>
          </p:cNvPicPr>
          <p:nvPr/>
        </p:nvPicPr>
        <p:blipFill>
          <a:blip r:embed="rId2"/>
          <a:srcRect/>
          <a:stretch>
            <a:fillRect/>
          </a:stretch>
        </p:blipFill>
        <p:spPr bwMode="auto">
          <a:xfrm>
            <a:off x="457200" y="1905000"/>
            <a:ext cx="8203720" cy="41148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5576" y="620688"/>
            <a:ext cx="7632848" cy="1754326"/>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pPr marL="457200" indent="-457200">
              <a:buAutoNum type="arabicPeriod"/>
            </a:pPr>
            <a:r>
              <a:rPr lang="en-IN" sz="2800" b="1" dirty="0" smtClean="0">
                <a:latin typeface="Algerian" pitchFamily="82" charset="0"/>
              </a:rPr>
              <a:t>SCATTER  DIAGRAM   METHOD:</a:t>
            </a:r>
          </a:p>
          <a:p>
            <a:endParaRPr lang="en-IN" sz="2000" b="1" i="1" u="sng" dirty="0" smtClean="0">
              <a:latin typeface="Arial Black" pitchFamily="34" charset="0"/>
            </a:endParaRPr>
          </a:p>
          <a:p>
            <a:r>
              <a:rPr lang="en-IN" sz="2000" dirty="0" smtClean="0">
                <a:latin typeface="Andalus" pitchFamily="18" charset="-78"/>
                <a:cs typeface="Andalus" pitchFamily="18" charset="-78"/>
              </a:rPr>
              <a:t>scatter diagram is a graph of observed plotted points where each point represents the values of x and y as a coordinate. it portrays the relationship between these two variables graphically</a:t>
            </a:r>
            <a:r>
              <a:rPr lang="en-IN" dirty="0" smtClean="0">
                <a:latin typeface="Copperplate Gothic Light" pitchFamily="34" charset="0"/>
              </a:rPr>
              <a:t>.</a:t>
            </a:r>
            <a:endParaRPr lang="en-IN" dirty="0">
              <a:latin typeface="Copperplate Gothic Light" pitchFamily="34" charset="0"/>
            </a:endParaRPr>
          </a:p>
        </p:txBody>
      </p:sp>
      <p:sp>
        <p:nvSpPr>
          <p:cNvPr id="3" name="TextBox 2"/>
          <p:cNvSpPr txBox="1"/>
          <p:nvPr/>
        </p:nvSpPr>
        <p:spPr>
          <a:xfrm>
            <a:off x="971600" y="2852936"/>
            <a:ext cx="2177134" cy="400110"/>
          </a:xfrm>
          <a:prstGeom prst="rect">
            <a:avLst/>
          </a:prstGeom>
          <a:noFill/>
          <a:effectLst>
            <a:glow rad="63500">
              <a:schemeClr val="accent2">
                <a:satMod val="175000"/>
                <a:alpha val="40000"/>
              </a:schemeClr>
            </a:glow>
            <a:reflection blurRad="6350" stA="50000" endA="300" endPos="55500" dist="50800" dir="5400000" sy="-100000" algn="bl" rotWithShape="0"/>
          </a:effectLst>
        </p:spPr>
        <p:txBody>
          <a:bodyPr wrap="none" rtlCol="0">
            <a:spAutoFit/>
          </a:bodyPr>
          <a:lstStyle/>
          <a:p>
            <a:r>
              <a:rPr lang="en-IN" sz="2000" b="1" u="sng" dirty="0" smtClean="0">
                <a:latin typeface="Bodoni MT Black" pitchFamily="18" charset="0"/>
              </a:rPr>
              <a:t>ADVANTAGES</a:t>
            </a:r>
            <a:r>
              <a:rPr lang="en-IN" sz="2000" b="1" i="1" u="sng" dirty="0" smtClean="0">
                <a:latin typeface="Bodoni MT Black" pitchFamily="18" charset="0"/>
              </a:rPr>
              <a:t> </a:t>
            </a:r>
            <a:endParaRPr lang="en-IN" sz="2000" b="1" i="1" u="sng" dirty="0">
              <a:latin typeface="Bodoni MT Black" pitchFamily="18" charset="0"/>
            </a:endParaRPr>
          </a:p>
        </p:txBody>
      </p:sp>
      <p:sp>
        <p:nvSpPr>
          <p:cNvPr id="4" name="TextBox 3"/>
          <p:cNvSpPr txBox="1"/>
          <p:nvPr/>
        </p:nvSpPr>
        <p:spPr>
          <a:xfrm>
            <a:off x="5148064" y="2913345"/>
            <a:ext cx="3240360" cy="400110"/>
          </a:xfrm>
          <a:prstGeom prst="rect">
            <a:avLst/>
          </a:prstGeom>
          <a:noFill/>
          <a:effectLst>
            <a:reflection blurRad="6350" stA="50000" endA="300" endPos="55000" dir="5400000" sy="-100000" algn="bl" rotWithShape="0"/>
          </a:effectLst>
        </p:spPr>
        <p:txBody>
          <a:bodyPr wrap="square" rtlCol="0">
            <a:spAutoFit/>
          </a:bodyPr>
          <a:lstStyle/>
          <a:p>
            <a:r>
              <a:rPr lang="en-IN" sz="2000" b="1" u="sng" dirty="0" smtClean="0">
                <a:latin typeface="Bodoni MT Black" pitchFamily="18" charset="0"/>
              </a:rPr>
              <a:t>DISADVANTAGES</a:t>
            </a:r>
            <a:endParaRPr lang="en-IN" sz="2000" b="1" u="sng" dirty="0">
              <a:latin typeface="Bodoni MT Black" pitchFamily="18" charset="0"/>
            </a:endParaRPr>
          </a:p>
        </p:txBody>
      </p:sp>
      <p:sp>
        <p:nvSpPr>
          <p:cNvPr id="5" name="TextBox 4"/>
          <p:cNvSpPr txBox="1"/>
          <p:nvPr/>
        </p:nvSpPr>
        <p:spPr>
          <a:xfrm>
            <a:off x="539552" y="3789040"/>
            <a:ext cx="4248472" cy="2554545"/>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marL="342900" indent="-342900">
              <a:buAutoNum type="arabicParenBoth"/>
            </a:pPr>
            <a:r>
              <a:rPr lang="en-IN" sz="2000" dirty="0" smtClean="0">
                <a:latin typeface="Andalus" pitchFamily="18" charset="-78"/>
                <a:cs typeface="Andalus" pitchFamily="18" charset="-78"/>
              </a:rPr>
              <a:t>It is very simple and non- mathematical method .</a:t>
            </a:r>
          </a:p>
          <a:p>
            <a:endParaRPr lang="en-IN" sz="2000" dirty="0" smtClean="0">
              <a:latin typeface="Andalus" pitchFamily="18" charset="-78"/>
              <a:cs typeface="Andalus" pitchFamily="18" charset="-78"/>
            </a:endParaRPr>
          </a:p>
          <a:p>
            <a:r>
              <a:rPr lang="en-IN" sz="2000" dirty="0" smtClean="0">
                <a:latin typeface="Andalus" pitchFamily="18" charset="-78"/>
                <a:cs typeface="Andalus" pitchFamily="18" charset="-78"/>
              </a:rPr>
              <a:t>(2) it is not influenced by the size of extreme item. </a:t>
            </a:r>
          </a:p>
          <a:p>
            <a:endParaRPr lang="en-IN" sz="2000" dirty="0">
              <a:latin typeface="Andalus" pitchFamily="18" charset="-78"/>
              <a:cs typeface="Andalus" pitchFamily="18" charset="-78"/>
            </a:endParaRPr>
          </a:p>
          <a:p>
            <a:r>
              <a:rPr lang="en-IN" sz="2000" dirty="0" smtClean="0">
                <a:latin typeface="Andalus" pitchFamily="18" charset="-78"/>
                <a:cs typeface="Andalus" pitchFamily="18" charset="-78"/>
              </a:rPr>
              <a:t>(3) It is the first step in resting the relationship between two variables. </a:t>
            </a:r>
            <a:endParaRPr lang="en-IN" sz="2000" dirty="0">
              <a:latin typeface="Andalus" pitchFamily="18" charset="-78"/>
              <a:cs typeface="Andalus" pitchFamily="18" charset="-78"/>
            </a:endParaRPr>
          </a:p>
        </p:txBody>
      </p:sp>
      <p:cxnSp>
        <p:nvCxnSpPr>
          <p:cNvPr id="7" name="Straight Connector 6"/>
          <p:cNvCxnSpPr/>
          <p:nvPr/>
        </p:nvCxnSpPr>
        <p:spPr>
          <a:xfrm>
            <a:off x="4788024" y="2708920"/>
            <a:ext cx="0" cy="41490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48064" y="3810388"/>
            <a:ext cx="3600400" cy="163121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IN" sz="2000" dirty="0" smtClean="0">
                <a:latin typeface="Andalus" pitchFamily="18" charset="-78"/>
                <a:cs typeface="Andalus" pitchFamily="18" charset="-78"/>
              </a:rPr>
              <a:t>(1) It cannot establish the exact degree of correlation between the variables, but provides direction of correlation and depicts it is high or low.</a:t>
            </a:r>
            <a:endParaRPr lang="en-IN" sz="2000" dirty="0">
              <a:latin typeface="Andalus" pitchFamily="18" charset="-78"/>
              <a:cs typeface="Andalus" pitchFamily="18" charset="-78"/>
            </a:endParaRPr>
          </a:p>
        </p:txBody>
      </p:sp>
      <p:sp>
        <p:nvSpPr>
          <p:cNvPr id="15" name="Isosceles Triangle 14"/>
          <p:cNvSpPr/>
          <p:nvPr/>
        </p:nvSpPr>
        <p:spPr>
          <a:xfrm>
            <a:off x="3563888" y="2913345"/>
            <a:ext cx="504056" cy="33970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Isosceles Triangle 15"/>
          <p:cNvSpPr/>
          <p:nvPr/>
        </p:nvSpPr>
        <p:spPr>
          <a:xfrm rot="10800000">
            <a:off x="7956376" y="2913344"/>
            <a:ext cx="576064" cy="376009"/>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1384560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00075" y="1196752"/>
            <a:ext cx="7943850" cy="48992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55576" y="404664"/>
            <a:ext cx="7788349" cy="584775"/>
          </a:xfrm>
          <a:prstGeom prst="rect">
            <a:avLst/>
          </a:prstGeom>
          <a:noFill/>
          <a:scene3d>
            <a:camera prst="orthographicFront"/>
            <a:lightRig rig="threePt" dir="t"/>
          </a:scene3d>
          <a:sp3d>
            <a:bevelT prst="relaxedInset"/>
          </a:sp3d>
        </p:spPr>
        <p:txBody>
          <a:bodyPr wrap="square" rtlCol="0">
            <a:spAutoFit/>
          </a:bodyPr>
          <a:lstStyle/>
          <a:p>
            <a:pPr algn="ctr"/>
            <a:r>
              <a:rPr lang="en-IN" sz="3200" b="1" dirty="0" smtClean="0">
                <a:latin typeface="Bodoni MT Black" pitchFamily="18" charset="0"/>
              </a:rPr>
              <a:t>REPRESENTATION:</a:t>
            </a:r>
            <a:endParaRPr lang="en-IN" sz="3200" b="1" dirty="0">
              <a:latin typeface="Bodoni MT Black" pitchFamily="18" charset="0"/>
            </a:endParaRPr>
          </a:p>
        </p:txBody>
      </p:sp>
    </p:spTree>
    <p:extLst>
      <p:ext uri="{BB962C8B-B14F-4D97-AF65-F5344CB8AC3E}">
        <p14:creationId xmlns="" xmlns:p14="http://schemas.microsoft.com/office/powerpoint/2010/main" val="13452115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55576" y="620688"/>
            <a:ext cx="7245424" cy="400110"/>
          </a:xfrm>
          <a:prstGeom prst="rect">
            <a:avLst/>
          </a:prstGeom>
          <a:effectLst>
            <a:outerShdw blurRad="50800" dist="38100" dir="8100000" algn="tr" rotWithShape="0">
              <a:prstClr val="black">
                <a:alpha val="40000"/>
              </a:prstClr>
            </a:outerShdw>
          </a:effectLst>
        </p:spPr>
        <p:txBody>
          <a:bodyPr wrap="square">
            <a:spAutoFit/>
          </a:bodyPr>
          <a:lstStyle/>
          <a:p>
            <a:pPr algn="ctr"/>
            <a:r>
              <a:rPr lang="en-IN" sz="2000" b="1" u="sng" dirty="0" smtClean="0">
                <a:latin typeface="Arial Black" pitchFamily="34" charset="0"/>
              </a:rPr>
              <a:t>2. GRAPHIC METHOD</a:t>
            </a:r>
            <a:r>
              <a:rPr lang="en-IN" sz="2000" b="1" i="1" u="sng" dirty="0" smtClean="0">
                <a:latin typeface="Arial Black" pitchFamily="34" charset="0"/>
              </a:rPr>
              <a:t>:</a:t>
            </a:r>
            <a:endParaRPr lang="en-IN" sz="2000" b="1" i="1" u="sng" dirty="0">
              <a:latin typeface="Arial Black" pitchFamily="34" charset="0"/>
            </a:endParaRPr>
          </a:p>
        </p:txBody>
      </p:sp>
      <p:sp>
        <p:nvSpPr>
          <p:cNvPr id="3" name="Rectangle 2"/>
          <p:cNvSpPr/>
          <p:nvPr/>
        </p:nvSpPr>
        <p:spPr>
          <a:xfrm>
            <a:off x="611560" y="1039348"/>
            <a:ext cx="8064896" cy="2831544"/>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IN" dirty="0" smtClean="0">
                <a:latin typeface="Andalus" pitchFamily="18" charset="-78"/>
                <a:cs typeface="Andalus" pitchFamily="18" charset="-78"/>
              </a:rPr>
              <a:t>  In this method, </a:t>
            </a:r>
          </a:p>
          <a:p>
            <a:r>
              <a:rPr lang="en-IN" sz="2000" dirty="0" smtClean="0">
                <a:latin typeface="Andalus" pitchFamily="18" charset="-78"/>
                <a:cs typeface="Andalus" pitchFamily="18" charset="-78"/>
              </a:rPr>
              <a:t>the individual values of two variables are plotted on the graph sheet and draw the curves of both the variables say x and y.</a:t>
            </a:r>
          </a:p>
          <a:p>
            <a:r>
              <a:rPr lang="en-IN" sz="2000" dirty="0" smtClean="0">
                <a:latin typeface="Andalus" pitchFamily="18" charset="-78"/>
                <a:cs typeface="Andalus" pitchFamily="18" charset="-78"/>
              </a:rPr>
              <a:t> </a:t>
            </a:r>
          </a:p>
          <a:p>
            <a:endParaRPr lang="en-IN" sz="2000" dirty="0" smtClean="0">
              <a:latin typeface="Andalus" pitchFamily="18" charset="-78"/>
              <a:cs typeface="Andalus" pitchFamily="18" charset="-78"/>
            </a:endParaRPr>
          </a:p>
          <a:p>
            <a:r>
              <a:rPr lang="en-IN" sz="2000" dirty="0" smtClean="0">
                <a:latin typeface="Andalus" pitchFamily="18" charset="-78"/>
                <a:cs typeface="Andalus" pitchFamily="18" charset="-78"/>
              </a:rPr>
              <a:t> If both X and Y are moving in the same direction either upward or downward, then the correlation is said to be positive. </a:t>
            </a:r>
          </a:p>
          <a:p>
            <a:r>
              <a:rPr lang="en-IN" sz="2000" dirty="0" smtClean="0">
                <a:latin typeface="Andalus" pitchFamily="18" charset="-78"/>
                <a:cs typeface="Andalus" pitchFamily="18" charset="-78"/>
              </a:rPr>
              <a:t>If the curves of X and Y move in the opposite direction;</a:t>
            </a:r>
          </a:p>
          <a:p>
            <a:r>
              <a:rPr lang="en-IN" sz="2000" dirty="0" smtClean="0">
                <a:latin typeface="Andalus" pitchFamily="18" charset="-78"/>
                <a:cs typeface="Andalus" pitchFamily="18" charset="-78"/>
              </a:rPr>
              <a:t>then the correlation is said to be negative</a:t>
            </a:r>
            <a:r>
              <a:rPr lang="en-IN" sz="2000" i="1" dirty="0" smtClean="0">
                <a:latin typeface="Andalus" pitchFamily="18" charset="-78"/>
                <a:cs typeface="Andalus" pitchFamily="18" charset="-78"/>
              </a:rPr>
              <a:t>.</a:t>
            </a:r>
            <a:endParaRPr lang="en-IN" sz="2000" i="1" dirty="0">
              <a:latin typeface="Andalus" pitchFamily="18" charset="-78"/>
              <a:cs typeface="Andalus" pitchFamily="18" charset="-78"/>
            </a:endParaRPr>
          </a:p>
        </p:txBody>
      </p:sp>
      <p:pic>
        <p:nvPicPr>
          <p:cNvPr id="512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62891" y="3901671"/>
            <a:ext cx="6912768" cy="272880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137548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73444" y="334985"/>
            <a:ext cx="7272808" cy="646331"/>
          </a:xfrm>
          <a:prstGeom prst="rect">
            <a:avLst/>
          </a:prstGeom>
          <a:noFill/>
          <a:effectLst>
            <a:outerShdw blurRad="50800" dist="38100" dir="8100000" algn="tr" rotWithShape="0">
              <a:prstClr val="black">
                <a:alpha val="40000"/>
              </a:prstClr>
            </a:outerShdw>
            <a:reflection blurRad="6350" stA="50000" endA="295" endPos="92000" dist="101600" dir="5400000" sy="-100000" algn="bl" rotWithShape="0"/>
          </a:effectLst>
          <a:scene3d>
            <a:camera prst="perspectiveLeft"/>
            <a:lightRig rig="threePt" dir="t"/>
          </a:scene3d>
        </p:spPr>
        <p:txBody>
          <a:bodyPr wrap="square" rtlCol="0">
            <a:spAutoFit/>
          </a:bodyPr>
          <a:lstStyle/>
          <a:p>
            <a:r>
              <a:rPr lang="en-IN" dirty="0" smtClean="0"/>
              <a:t>                                   </a:t>
            </a:r>
            <a:r>
              <a:rPr lang="en-IN" sz="3600" b="1" u="sng" dirty="0" smtClean="0">
                <a:latin typeface="Berlin Sans FB Demi" pitchFamily="34" charset="0"/>
              </a:rPr>
              <a:t>REGRESSION</a:t>
            </a:r>
            <a:endParaRPr lang="en-IN" sz="3600" b="1" u="sng" dirty="0">
              <a:latin typeface="Berlin Sans FB Demi" pitchFamily="34" charset="0"/>
            </a:endParaRPr>
          </a:p>
        </p:txBody>
      </p:sp>
      <p:sp>
        <p:nvSpPr>
          <p:cNvPr id="3" name="TextBox 2"/>
          <p:cNvSpPr txBox="1"/>
          <p:nvPr/>
        </p:nvSpPr>
        <p:spPr>
          <a:xfrm>
            <a:off x="179512" y="1143503"/>
            <a:ext cx="8776490" cy="6401753"/>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endParaRPr lang="en-IN" sz="2800" b="1" i="1" u="sng" dirty="0" smtClean="0">
              <a:latin typeface="Bodoni MT Black" pitchFamily="18" charset="0"/>
            </a:endParaRPr>
          </a:p>
          <a:p>
            <a:r>
              <a:rPr lang="en-IN" b="1" u="sng" dirty="0" smtClean="0">
                <a:latin typeface="Andalus" pitchFamily="18" charset="-78"/>
                <a:cs typeface="Andalus" pitchFamily="18" charset="-78"/>
              </a:rPr>
              <a:t>ITS EVOLUTION:</a:t>
            </a:r>
          </a:p>
          <a:p>
            <a:endParaRPr lang="en-IN" b="1" u="sng" dirty="0">
              <a:latin typeface="Andalus" pitchFamily="18" charset="-78"/>
              <a:cs typeface="Andalus" pitchFamily="18" charset="-78"/>
            </a:endParaRPr>
          </a:p>
          <a:p>
            <a:endParaRPr lang="en-IN" b="1" dirty="0">
              <a:latin typeface="Andalus" pitchFamily="18" charset="-78"/>
              <a:cs typeface="Andalus" pitchFamily="18" charset="-78"/>
            </a:endParaRPr>
          </a:p>
          <a:p>
            <a:r>
              <a:rPr lang="en-IN" b="1" dirty="0" smtClean="0">
                <a:latin typeface="Andalus" pitchFamily="18" charset="-78"/>
                <a:ea typeface="Arial Unicode MS" pitchFamily="34" charset="-128"/>
                <a:cs typeface="Andalus" pitchFamily="18" charset="-78"/>
              </a:rPr>
              <a:t>     The term ‘Regression’ was first coined and used in 1877 by Francis Galton.</a:t>
            </a:r>
          </a:p>
          <a:p>
            <a:endParaRPr lang="en-IN" b="1" dirty="0">
              <a:latin typeface="Andalus" pitchFamily="18" charset="-78"/>
              <a:ea typeface="Arial Unicode MS" pitchFamily="34" charset="-128"/>
              <a:cs typeface="Andalus" pitchFamily="18" charset="-78"/>
            </a:endParaRPr>
          </a:p>
          <a:p>
            <a:r>
              <a:rPr lang="en-IN" b="1" dirty="0" smtClean="0">
                <a:latin typeface="Andalus" pitchFamily="18" charset="-78"/>
                <a:ea typeface="Arial Unicode MS" pitchFamily="34" charset="-128"/>
                <a:cs typeface="Andalus" pitchFamily="18" charset="-78"/>
              </a:rPr>
              <a:t>      Galton’s law of universal regression was confirmed by his friend Karl Pearson, who</a:t>
            </a:r>
          </a:p>
          <a:p>
            <a:endParaRPr lang="en-IN" b="1" dirty="0" smtClean="0">
              <a:latin typeface="Andalus" pitchFamily="18" charset="-78"/>
              <a:ea typeface="Arial Unicode MS" pitchFamily="34" charset="-128"/>
              <a:cs typeface="Andalus" pitchFamily="18" charset="-78"/>
            </a:endParaRPr>
          </a:p>
          <a:p>
            <a:r>
              <a:rPr lang="en-IN" b="1" dirty="0" smtClean="0">
                <a:latin typeface="Andalus" pitchFamily="18" charset="-78"/>
                <a:ea typeface="Arial Unicode MS" pitchFamily="34" charset="-128"/>
                <a:cs typeface="Andalus" pitchFamily="18" charset="-78"/>
              </a:rPr>
              <a:t> collected more than a thousand records of heights of members of family groups.</a:t>
            </a:r>
          </a:p>
          <a:p>
            <a:endParaRPr lang="en-IN" b="1" dirty="0">
              <a:latin typeface="Andalus" pitchFamily="18" charset="-78"/>
              <a:ea typeface="Arial Unicode MS" pitchFamily="34" charset="-128"/>
              <a:cs typeface="Andalus" pitchFamily="18" charset="-78"/>
            </a:endParaRPr>
          </a:p>
          <a:p>
            <a:endParaRPr lang="en-IN" b="1" dirty="0">
              <a:latin typeface="Andalus" pitchFamily="18" charset="-78"/>
              <a:ea typeface="Arial Unicode MS" pitchFamily="34" charset="-128"/>
              <a:cs typeface="Andalus" pitchFamily="18" charset="-78"/>
            </a:endParaRPr>
          </a:p>
          <a:p>
            <a:r>
              <a:rPr lang="en-IN" b="1" dirty="0" smtClean="0">
                <a:latin typeface="Andalus" pitchFamily="18" charset="-78"/>
                <a:ea typeface="Arial Unicode MS" pitchFamily="34" charset="-128"/>
                <a:cs typeface="Andalus" pitchFamily="18" charset="-78"/>
              </a:rPr>
              <a:t>        Regression is the study of the relationship between the variables.</a:t>
            </a:r>
          </a:p>
          <a:p>
            <a:endParaRPr lang="en-IN" b="1" dirty="0" smtClean="0">
              <a:latin typeface="Andalus" pitchFamily="18" charset="-78"/>
              <a:ea typeface="Arial Unicode MS" pitchFamily="34" charset="-128"/>
              <a:cs typeface="Andalus" pitchFamily="18" charset="-78"/>
            </a:endParaRPr>
          </a:p>
          <a:p>
            <a:r>
              <a:rPr lang="en-IN" b="1" dirty="0" smtClean="0">
                <a:latin typeface="Andalus" pitchFamily="18" charset="-78"/>
                <a:ea typeface="Arial Unicode MS" pitchFamily="34" charset="-128"/>
                <a:cs typeface="Andalus" pitchFamily="18" charset="-78"/>
              </a:rPr>
              <a:t>      The line describing this tendency to regress or going back was called by Galton a “Regression Line”.</a:t>
            </a:r>
            <a:r>
              <a:rPr lang="en-IN" b="1" i="1" dirty="0" smtClean="0">
                <a:latin typeface="Andalus" pitchFamily="18" charset="-78"/>
                <a:ea typeface="Arial Unicode MS" pitchFamily="34" charset="-128"/>
                <a:cs typeface="Andalus" pitchFamily="18" charset="-78"/>
              </a:rPr>
              <a:t> </a:t>
            </a:r>
          </a:p>
          <a:p>
            <a:endParaRPr lang="en-IN" sz="2400" b="1" i="1" dirty="0">
              <a:latin typeface="Arial Unicode MS" pitchFamily="34" charset="-128"/>
              <a:ea typeface="Arial Unicode MS" pitchFamily="34" charset="-128"/>
              <a:cs typeface="Arial Unicode MS" pitchFamily="34" charset="-128"/>
            </a:endParaRPr>
          </a:p>
          <a:p>
            <a:r>
              <a:rPr lang="en-IN" sz="2400" i="1" dirty="0" smtClean="0">
                <a:latin typeface="Algerian" pitchFamily="82" charset="0"/>
                <a:ea typeface="Arial Unicode MS" pitchFamily="34" charset="-128"/>
                <a:cs typeface="Arial Unicode MS" pitchFamily="34" charset="-128"/>
              </a:rPr>
              <a:t>The literal meaning of the word “regression” is   “</a:t>
            </a:r>
            <a:r>
              <a:rPr lang="en-IN" sz="2800" i="1" u="sng" dirty="0" smtClean="0">
                <a:latin typeface="Algerian" pitchFamily="82" charset="0"/>
                <a:ea typeface="Arial Unicode MS" pitchFamily="34" charset="-128"/>
                <a:cs typeface="Arial Unicode MS" pitchFamily="34" charset="-128"/>
              </a:rPr>
              <a:t>Stepping back towards the average”.</a:t>
            </a:r>
          </a:p>
          <a:p>
            <a:endParaRPr lang="en-IN" sz="2400" i="1" dirty="0" smtClean="0">
              <a:latin typeface="Arial Unicode MS" pitchFamily="34" charset="-128"/>
              <a:ea typeface="Arial Unicode MS" pitchFamily="34" charset="-128"/>
              <a:cs typeface="Arial Unicode MS" pitchFamily="34" charset="-128"/>
            </a:endParaRPr>
          </a:p>
          <a:p>
            <a:endParaRPr lang="en-IN" sz="2400" b="1" i="1" dirty="0">
              <a:latin typeface="Arial Unicode MS" pitchFamily="34" charset="-128"/>
              <a:ea typeface="Arial Unicode MS" pitchFamily="34" charset="-128"/>
              <a:cs typeface="Arial Unicode MS" pitchFamily="34" charset="-128"/>
            </a:endParaRPr>
          </a:p>
        </p:txBody>
      </p:sp>
      <p:pic>
        <p:nvPicPr>
          <p:cNvPr id="614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7422477" y="99084"/>
            <a:ext cx="1533525" cy="176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0" name="Action Button: Forward or Next 9">
            <a:hlinkClick r:id="" action="ppaction://hlinkshowjump?jump=nextslide" highlightClick="1"/>
          </p:cNvPr>
          <p:cNvSpPr/>
          <p:nvPr/>
        </p:nvSpPr>
        <p:spPr>
          <a:xfrm>
            <a:off x="307970" y="3140968"/>
            <a:ext cx="216024" cy="28803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ction Button: Forward or Next 10">
            <a:hlinkClick r:id="" action="ppaction://hlinkshowjump?jump=nextslide" highlightClick="1"/>
          </p:cNvPr>
          <p:cNvSpPr/>
          <p:nvPr/>
        </p:nvSpPr>
        <p:spPr>
          <a:xfrm>
            <a:off x="279522" y="2693876"/>
            <a:ext cx="216024"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Action Button: Forward or Next 11">
            <a:hlinkClick r:id="" action="ppaction://hlinkshowjump?jump=nextslide" highlightClick="1"/>
          </p:cNvPr>
          <p:cNvSpPr/>
          <p:nvPr/>
        </p:nvSpPr>
        <p:spPr>
          <a:xfrm>
            <a:off x="301049" y="4298386"/>
            <a:ext cx="284521" cy="18705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Action Button: Forward or Next 14">
            <a:hlinkClick r:id="" action="ppaction://hlinkshowjump?jump=nextslide" highlightClick="1"/>
          </p:cNvPr>
          <p:cNvSpPr/>
          <p:nvPr/>
        </p:nvSpPr>
        <p:spPr>
          <a:xfrm>
            <a:off x="307970" y="4783952"/>
            <a:ext cx="284521" cy="216024"/>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 xmlns:p14="http://schemas.microsoft.com/office/powerpoint/2010/main" val="34035175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Vertical Scroll 1"/>
          <p:cNvSpPr/>
          <p:nvPr/>
        </p:nvSpPr>
        <p:spPr>
          <a:xfrm>
            <a:off x="0" y="367261"/>
            <a:ext cx="9126813" cy="612068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Difference between Correlation and Regression</a:t>
            </a:r>
            <a:endParaRPr lang="en-IN" dirty="0"/>
          </a:p>
        </p:txBody>
      </p:sp>
      <p:pic>
        <p:nvPicPr>
          <p:cNvPr id="7170" name="Picture 2"/>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 xmlns:a14="http://schemas.microsoft.com/office/drawing/2010/main" val="0"/>
              </a:ext>
            </a:extLst>
          </a:blip>
          <a:srcRect t="9275"/>
          <a:stretch/>
        </p:blipFill>
        <p:spPr bwMode="auto">
          <a:xfrm>
            <a:off x="838200" y="1628800"/>
            <a:ext cx="7334200" cy="4205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990600" y="583687"/>
            <a:ext cx="8604748" cy="461665"/>
          </a:xfrm>
          <a:prstGeom prst="rect">
            <a:avLst/>
          </a:prstGeom>
          <a:noFill/>
          <a:effectLst>
            <a:reflection blurRad="6350" stA="50000" endA="300" endPos="90000" dist="50800" dir="5400000" sy="-100000" algn="bl" rotWithShape="0"/>
          </a:effectLst>
        </p:spPr>
        <p:txBody>
          <a:bodyPr wrap="square" rtlCol="0">
            <a:spAutoFit/>
          </a:bodyPr>
          <a:lstStyle/>
          <a:p>
            <a:r>
              <a:rPr lang="en-IN" sz="2400" b="1" dirty="0" smtClean="0">
                <a:latin typeface="Algerian" pitchFamily="82" charset="0"/>
              </a:rPr>
              <a:t>DIFFERENCE BETWEEN CORRELATION AND REGRESSION</a:t>
            </a:r>
            <a:endParaRPr lang="en-IN" sz="2400" b="1" dirty="0">
              <a:latin typeface="Algerian" pitchFamily="82" charset="0"/>
            </a:endParaRPr>
          </a:p>
        </p:txBody>
      </p:sp>
    </p:spTree>
    <p:extLst>
      <p:ext uri="{BB962C8B-B14F-4D97-AF65-F5344CB8AC3E}">
        <p14:creationId xmlns="" xmlns:p14="http://schemas.microsoft.com/office/powerpoint/2010/main" val="67874610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Vertical Scroll 1"/>
          <p:cNvSpPr/>
          <p:nvPr/>
        </p:nvSpPr>
        <p:spPr>
          <a:xfrm>
            <a:off x="13676" y="260648"/>
            <a:ext cx="9036496" cy="6120680"/>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8194" name="Picture 2"/>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061864" y="1290642"/>
            <a:ext cx="6912768" cy="480265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70394" y="410068"/>
            <a:ext cx="7247112" cy="461665"/>
          </a:xfrm>
          <a:prstGeom prst="rect">
            <a:avLst/>
          </a:prstGeom>
          <a:noFill/>
          <a:effectLst>
            <a:reflection blurRad="6350" stA="50000" endA="300" endPos="90000" dist="50800" dir="5400000" sy="-100000" algn="bl" rotWithShape="0"/>
          </a:effectLst>
        </p:spPr>
        <p:txBody>
          <a:bodyPr wrap="none" rtlCol="0">
            <a:spAutoFit/>
          </a:bodyPr>
          <a:lstStyle/>
          <a:p>
            <a:r>
              <a:rPr lang="en-IN" sz="2400" b="1" i="1" u="sng" dirty="0" smtClean="0"/>
              <a:t>DIFFERENCE BETWEEN CORRELATION AND REGRESSION</a:t>
            </a:r>
            <a:endParaRPr lang="en-IN" sz="2400" b="1" i="1" u="sng" dirty="0"/>
          </a:p>
        </p:txBody>
      </p:sp>
    </p:spTree>
    <p:extLst>
      <p:ext uri="{BB962C8B-B14F-4D97-AF65-F5344CB8AC3E}">
        <p14:creationId xmlns="" xmlns:p14="http://schemas.microsoft.com/office/powerpoint/2010/main" val="286586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4800600" y="914400"/>
            <a:ext cx="4343400" cy="4031873"/>
          </a:xfrm>
          <a:prstGeom prst="rect">
            <a:avLst/>
          </a:prstGeom>
        </p:spPr>
        <p:txBody>
          <a:bodyPr wrap="square">
            <a:spAutoFit/>
          </a:bodyPr>
          <a:lstStyle/>
          <a:p>
            <a:r>
              <a:rPr lang="en-IN" sz="3200" b="1" dirty="0" smtClean="0">
                <a:latin typeface="Andalus" pitchFamily="18" charset="-78"/>
                <a:cs typeface="Andalus" pitchFamily="18" charset="-78"/>
              </a:rPr>
              <a:t>RAGNAR ANTON KITTIL FRISCH</a:t>
            </a:r>
            <a:r>
              <a:rPr lang="en-IN" sz="3200" dirty="0" smtClean="0">
                <a:latin typeface="Andalus" pitchFamily="18" charset="-78"/>
                <a:cs typeface="Andalus" pitchFamily="18" charset="-78"/>
              </a:rPr>
              <a:t> (3 March 1895 – 31 January 1973) was a </a:t>
            </a:r>
            <a:r>
              <a:rPr lang="en-IN" sz="3200" dirty="0" smtClean="0">
                <a:latin typeface="Andalus" pitchFamily="18" charset="-78"/>
                <a:cs typeface="Andalus" pitchFamily="18" charset="-78"/>
                <a:hlinkClick r:id="rId2" tooltip="Norway"/>
              </a:rPr>
              <a:t>Norwegian</a:t>
            </a:r>
            <a:r>
              <a:rPr lang="en-IN" sz="3200" dirty="0" smtClean="0">
                <a:latin typeface="Andalus" pitchFamily="18" charset="-78"/>
                <a:cs typeface="Andalus" pitchFamily="18" charset="-78"/>
              </a:rPr>
              <a:t> </a:t>
            </a:r>
            <a:r>
              <a:rPr lang="en-IN" sz="3200" dirty="0" smtClean="0">
                <a:latin typeface="Andalus" pitchFamily="18" charset="-78"/>
                <a:cs typeface="Andalus" pitchFamily="18" charset="-78"/>
                <a:hlinkClick r:id="rId3" tooltip="Economist"/>
              </a:rPr>
              <a:t>economist</a:t>
            </a:r>
            <a:r>
              <a:rPr lang="en-IN" sz="3200" dirty="0" smtClean="0">
                <a:latin typeface="Andalus" pitchFamily="18" charset="-78"/>
                <a:cs typeface="Andalus" pitchFamily="18" charset="-78"/>
              </a:rPr>
              <a:t> and the co-recipient of the first </a:t>
            </a:r>
            <a:r>
              <a:rPr lang="en-IN" sz="3200" dirty="0" smtClean="0">
                <a:latin typeface="Andalus" pitchFamily="18" charset="-78"/>
                <a:cs typeface="Andalus" pitchFamily="18" charset="-78"/>
                <a:hlinkClick r:id="rId4" tooltip="Nobel Memorial Prize in Economic Sciences"/>
              </a:rPr>
              <a:t>Nobel Memorial Prize in Economic Sciences</a:t>
            </a:r>
            <a:endParaRPr lang="en-IN" sz="3200" dirty="0">
              <a:latin typeface="Andalus" pitchFamily="18" charset="-78"/>
              <a:cs typeface="Andalus" pitchFamily="18" charset="-78"/>
            </a:endParaRPr>
          </a:p>
        </p:txBody>
      </p:sp>
      <p:pic>
        <p:nvPicPr>
          <p:cNvPr id="1027" name="Picture 3"/>
          <p:cNvPicPr>
            <a:picLocks noChangeAspect="1" noChangeArrowheads="1"/>
          </p:cNvPicPr>
          <p:nvPr/>
        </p:nvPicPr>
        <p:blipFill>
          <a:blip r:embed="rId5"/>
          <a:srcRect/>
          <a:stretch>
            <a:fillRect/>
          </a:stretch>
        </p:blipFill>
        <p:spPr bwMode="auto">
          <a:xfrm>
            <a:off x="0" y="0"/>
            <a:ext cx="4572000"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9144000" cy="838200"/>
          </a:xfrm>
        </p:spPr>
        <p:txBody>
          <a:bodyPr>
            <a:normAutofit/>
          </a:bodyPr>
          <a:lstStyle/>
          <a:p>
            <a:pPr algn="ctr"/>
            <a:r>
              <a:rPr lang="en-IN" sz="3600" b="1" dirty="0" smtClean="0">
                <a:latin typeface="Algerian" pitchFamily="82" charset="0"/>
              </a:rPr>
              <a:t>     </a:t>
            </a:r>
            <a:r>
              <a:rPr lang="en-IN" sz="3600" b="1" dirty="0" smtClean="0">
                <a:solidFill>
                  <a:schemeClr val="tx1"/>
                </a:solidFill>
                <a:latin typeface="Algerian" pitchFamily="82" charset="0"/>
              </a:rPr>
              <a:t>ETYMOLOGY OF </a:t>
            </a:r>
            <a:r>
              <a:rPr lang="en-IN" sz="3600" b="1" dirty="0" err="1" smtClean="0">
                <a:solidFill>
                  <a:schemeClr val="tx1"/>
                </a:solidFill>
                <a:latin typeface="Algerian" pitchFamily="82" charset="0"/>
              </a:rPr>
              <a:t>statitics</a:t>
            </a:r>
            <a:endParaRPr lang="en-IN" sz="3600" dirty="0">
              <a:solidFill>
                <a:schemeClr val="tx1"/>
              </a:solidFill>
              <a:latin typeface="Algerian" pitchFamily="82" charset="0"/>
            </a:endParaRPr>
          </a:p>
        </p:txBody>
      </p:sp>
      <p:sp>
        <p:nvSpPr>
          <p:cNvPr id="3" name="Content Placeholder 2"/>
          <p:cNvSpPr>
            <a:spLocks noGrp="1"/>
          </p:cNvSpPr>
          <p:nvPr>
            <p:ph idx="1"/>
          </p:nvPr>
        </p:nvSpPr>
        <p:spPr>
          <a:xfrm>
            <a:off x="609600" y="1447800"/>
            <a:ext cx="7696200" cy="4343400"/>
          </a:xfrm>
        </p:spPr>
        <p:txBody>
          <a:bodyPr>
            <a:normAutofit fontScale="92500"/>
          </a:bodyPr>
          <a:lstStyle/>
          <a:p>
            <a:pPr algn="just"/>
            <a:r>
              <a:rPr lang="en-IN" sz="2800" dirty="0" smtClean="0"/>
              <a:t>The term statistics originated in the West and was known by various names, such as </a:t>
            </a:r>
            <a:r>
              <a:rPr lang="en-IN" sz="2800" dirty="0" smtClean="0">
                <a:solidFill>
                  <a:srgbClr val="FF0000"/>
                </a:solidFill>
              </a:rPr>
              <a:t>‘status’ in Latin, ‘</a:t>
            </a:r>
            <a:r>
              <a:rPr lang="en-IN" sz="2800" dirty="0" err="1" smtClean="0">
                <a:solidFill>
                  <a:srgbClr val="FF0000"/>
                </a:solidFill>
              </a:rPr>
              <a:t>statistik</a:t>
            </a:r>
            <a:r>
              <a:rPr lang="en-IN" sz="2800" dirty="0" smtClean="0">
                <a:solidFill>
                  <a:srgbClr val="FF0000"/>
                </a:solidFill>
              </a:rPr>
              <a:t>’ in German, ‘</a:t>
            </a:r>
            <a:r>
              <a:rPr lang="en-IN" sz="2800" dirty="0" err="1" smtClean="0">
                <a:solidFill>
                  <a:srgbClr val="FF0000"/>
                </a:solidFill>
              </a:rPr>
              <a:t>statisque</a:t>
            </a:r>
            <a:r>
              <a:rPr lang="en-IN" sz="2800" dirty="0" smtClean="0">
                <a:solidFill>
                  <a:srgbClr val="FF0000"/>
                </a:solidFill>
              </a:rPr>
              <a:t>’ in French </a:t>
            </a:r>
          </a:p>
          <a:p>
            <a:pPr algn="just"/>
            <a:endParaRPr lang="en-IN" sz="2800" dirty="0" smtClean="0"/>
          </a:p>
          <a:p>
            <a:pPr algn="just"/>
            <a:r>
              <a:rPr lang="en-IN" sz="2800" dirty="0" smtClean="0"/>
              <a:t>The first book to have statistics as its title was ‘</a:t>
            </a:r>
            <a:r>
              <a:rPr lang="en-IN" sz="2800" dirty="0" smtClean="0">
                <a:solidFill>
                  <a:srgbClr val="FF0000"/>
                </a:solidFill>
              </a:rPr>
              <a:t>Contributions to vital Statistics’ by Francis GP </a:t>
            </a:r>
            <a:r>
              <a:rPr lang="en-IN" sz="2800" dirty="0" err="1" smtClean="0">
                <a:solidFill>
                  <a:srgbClr val="FF0000"/>
                </a:solidFill>
              </a:rPr>
              <a:t>Neison</a:t>
            </a:r>
            <a:r>
              <a:rPr lang="en-IN" sz="2800" dirty="0" smtClean="0">
                <a:solidFill>
                  <a:srgbClr val="FF0000"/>
                </a:solidFill>
              </a:rPr>
              <a:t> in 1845.</a:t>
            </a:r>
            <a:r>
              <a:rPr lang="en-IN" sz="2800" dirty="0" smtClean="0"/>
              <a:t> It was to prepare a systematic study of birth and death related data. </a:t>
            </a:r>
            <a:endParaRPr lang="en-IN"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914401"/>
            <a:ext cx="7391400" cy="5016758"/>
          </a:xfrm>
          <a:prstGeom prst="rect">
            <a:avLst/>
          </a:prstGeom>
        </p:spPr>
        <p:txBody>
          <a:bodyPr wrap="square">
            <a:spAutoFit/>
          </a:bodyPr>
          <a:lstStyle/>
          <a:p>
            <a:r>
              <a:rPr lang="en-US" sz="4000" dirty="0" smtClean="0">
                <a:latin typeface="Algerian" pitchFamily="82" charset="0"/>
                <a:cs typeface="Andalus" pitchFamily="18" charset="-78"/>
              </a:rPr>
              <a:t>MEANING</a:t>
            </a:r>
            <a:r>
              <a:rPr lang="en-US" sz="4000" dirty="0" smtClean="0">
                <a:latin typeface="Andalus" pitchFamily="18" charset="-78"/>
                <a:cs typeface="Andalus" pitchFamily="18" charset="-78"/>
              </a:rPr>
              <a:t>:</a:t>
            </a:r>
            <a:endParaRPr lang="en-IN" sz="4000" dirty="0" smtClean="0">
              <a:latin typeface="Andalus" pitchFamily="18" charset="-78"/>
              <a:cs typeface="Andalus" pitchFamily="18" charset="-78"/>
            </a:endParaRPr>
          </a:p>
          <a:p>
            <a:r>
              <a:rPr lang="en-IN" sz="4000" dirty="0" smtClean="0">
                <a:solidFill>
                  <a:srgbClr val="C00000"/>
                </a:solidFill>
                <a:latin typeface="Andalus" pitchFamily="18" charset="-78"/>
                <a:cs typeface="Andalus" pitchFamily="18" charset="-78"/>
              </a:rPr>
              <a:t>The term econometrics is formed from two words of Greek origin, ‘</a:t>
            </a:r>
            <a:r>
              <a:rPr lang="en-IN" sz="4000" dirty="0" err="1" smtClean="0">
                <a:solidFill>
                  <a:srgbClr val="C00000"/>
                </a:solidFill>
                <a:latin typeface="Andalus" pitchFamily="18" charset="-78"/>
                <a:cs typeface="Andalus" pitchFamily="18" charset="-78"/>
              </a:rPr>
              <a:t>oukovouia</a:t>
            </a:r>
            <a:r>
              <a:rPr lang="en-IN" sz="4000" dirty="0" smtClean="0">
                <a:solidFill>
                  <a:srgbClr val="C00000"/>
                </a:solidFill>
                <a:latin typeface="Andalus" pitchFamily="18" charset="-78"/>
                <a:cs typeface="Andalus" pitchFamily="18" charset="-78"/>
              </a:rPr>
              <a:t>’ meaning economy and ‘</a:t>
            </a:r>
            <a:r>
              <a:rPr lang="en-IN" sz="4000" dirty="0" err="1" smtClean="0">
                <a:solidFill>
                  <a:srgbClr val="C00000"/>
                </a:solidFill>
                <a:latin typeface="Andalus" pitchFamily="18" charset="-78"/>
                <a:cs typeface="Andalus" pitchFamily="18" charset="-78"/>
              </a:rPr>
              <a:t>uetpov</a:t>
            </a:r>
            <a:r>
              <a:rPr lang="en-IN" sz="4000" dirty="0" smtClean="0">
                <a:solidFill>
                  <a:srgbClr val="C00000"/>
                </a:solidFill>
                <a:latin typeface="Andalus" pitchFamily="18" charset="-78"/>
                <a:cs typeface="Andalus" pitchFamily="18" charset="-78"/>
              </a:rPr>
              <a:t>’ meaning measure. Econometrics emerged as an independent discipline studying economic phenomena</a:t>
            </a:r>
            <a:r>
              <a:rPr lang="en-IN" sz="4000" dirty="0" smtClean="0">
                <a:latin typeface="Andalus" pitchFamily="18" charset="-78"/>
                <a:cs typeface="Andalus" pitchFamily="18" charset="-78"/>
              </a:rPr>
              <a:t>. </a:t>
            </a:r>
            <a:endParaRPr lang="en-IN" sz="4000" dirty="0">
              <a:latin typeface="Andalus" pitchFamily="18" charset="-78"/>
              <a:cs typeface="Andalus" pitchFamily="18" charset="-78"/>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609600"/>
            <a:ext cx="9144000" cy="2819400"/>
          </a:xfrm>
          <a:prstGeom prst="rect">
            <a:avLst/>
          </a:prstGeom>
          <a:noFill/>
          <a:ln w="9525">
            <a:noFill/>
            <a:miter lim="800000"/>
            <a:headEnd/>
            <a:tailEnd/>
          </a:ln>
          <a:effectLst/>
        </p:spPr>
      </p:pic>
      <p:sp>
        <p:nvSpPr>
          <p:cNvPr id="3" name="Rectangle 2"/>
          <p:cNvSpPr/>
          <p:nvPr/>
        </p:nvSpPr>
        <p:spPr>
          <a:xfrm>
            <a:off x="0" y="3811012"/>
            <a:ext cx="10439400" cy="2062103"/>
          </a:xfrm>
          <a:prstGeom prst="rect">
            <a:avLst/>
          </a:prstGeom>
        </p:spPr>
        <p:txBody>
          <a:bodyPr wrap="square">
            <a:spAutoFit/>
          </a:bodyPr>
          <a:lstStyle/>
          <a:p>
            <a:endParaRPr lang="en-IN" sz="3200" dirty="0" smtClean="0">
              <a:latin typeface="Andalus" pitchFamily="18" charset="-78"/>
              <a:cs typeface="Andalus" pitchFamily="18" charset="-78"/>
            </a:endParaRPr>
          </a:p>
          <a:p>
            <a:r>
              <a:rPr lang="en-IN" sz="3200" dirty="0" smtClean="0">
                <a:solidFill>
                  <a:schemeClr val="accent6">
                    <a:lumMod val="50000"/>
                  </a:schemeClr>
                </a:solidFill>
                <a:latin typeface="Andalus" pitchFamily="18" charset="-78"/>
                <a:cs typeface="Andalus" pitchFamily="18" charset="-78"/>
              </a:rPr>
              <a:t>Econometrics may be considered as the integration of</a:t>
            </a:r>
          </a:p>
          <a:p>
            <a:endParaRPr lang="en-IN" sz="3200" dirty="0" smtClean="0">
              <a:solidFill>
                <a:schemeClr val="accent6">
                  <a:lumMod val="50000"/>
                </a:schemeClr>
              </a:solidFill>
              <a:latin typeface="Andalus" pitchFamily="18" charset="-78"/>
              <a:cs typeface="Andalus" pitchFamily="18" charset="-78"/>
            </a:endParaRPr>
          </a:p>
          <a:p>
            <a:r>
              <a:rPr lang="en-IN" sz="3200" dirty="0" smtClean="0">
                <a:solidFill>
                  <a:schemeClr val="accent6">
                    <a:lumMod val="50000"/>
                  </a:schemeClr>
                </a:solidFill>
                <a:latin typeface="Andalus" pitchFamily="18" charset="-78"/>
                <a:cs typeface="Andalus" pitchFamily="18" charset="-78"/>
              </a:rPr>
              <a:t> economics, Statistics and Mathematics </a:t>
            </a:r>
            <a:endParaRPr lang="en-IN" sz="3200" dirty="0">
              <a:solidFill>
                <a:schemeClr val="accent6">
                  <a:lumMod val="50000"/>
                </a:schemeClr>
              </a:solidFill>
              <a:latin typeface="Andalus" pitchFamily="18" charset="-78"/>
              <a:cs typeface="Andalus" pitchFamily="18" charset="-7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305800" cy="1143000"/>
          </a:xfrm>
        </p:spPr>
        <p:txBody>
          <a:bodyPr/>
          <a:lstStyle/>
          <a:p>
            <a:pPr algn="ctr"/>
            <a:r>
              <a:rPr lang="en-IN" b="1" dirty="0" smtClean="0">
                <a:latin typeface="Algerian" pitchFamily="82" charset="0"/>
              </a:rPr>
              <a:t>DEFINITIONS</a:t>
            </a:r>
            <a:endParaRPr lang="en-IN" dirty="0">
              <a:latin typeface="Algerian" pitchFamily="82" charset="0"/>
            </a:endParaRPr>
          </a:p>
        </p:txBody>
      </p:sp>
      <p:sp>
        <p:nvSpPr>
          <p:cNvPr id="3" name="Rectangle 2"/>
          <p:cNvSpPr/>
          <p:nvPr/>
        </p:nvSpPr>
        <p:spPr>
          <a:xfrm>
            <a:off x="457200" y="1447800"/>
            <a:ext cx="7924800" cy="3046988"/>
          </a:xfrm>
          <a:prstGeom prst="rect">
            <a:avLst/>
          </a:prstGeom>
        </p:spPr>
        <p:txBody>
          <a:bodyPr wrap="square">
            <a:spAutoFit/>
          </a:bodyPr>
          <a:lstStyle/>
          <a:p>
            <a:r>
              <a:rPr lang="en-IN" sz="3200" b="1" dirty="0" smtClean="0">
                <a:latin typeface="Andalus" pitchFamily="18" charset="-78"/>
                <a:cs typeface="Andalus" pitchFamily="18" charset="-78"/>
              </a:rPr>
              <a:t>H </a:t>
            </a:r>
            <a:r>
              <a:rPr lang="en-IN" sz="3200" b="1" dirty="0" err="1" smtClean="0">
                <a:latin typeface="Andalus" pitchFamily="18" charset="-78"/>
                <a:cs typeface="Andalus" pitchFamily="18" charset="-78"/>
              </a:rPr>
              <a:t>Theil</a:t>
            </a:r>
            <a:endParaRPr lang="en-IN" sz="3200" b="1" dirty="0" smtClean="0">
              <a:latin typeface="Andalus" pitchFamily="18" charset="-78"/>
              <a:cs typeface="Andalus" pitchFamily="18" charset="-78"/>
            </a:endParaRPr>
          </a:p>
          <a:p>
            <a:r>
              <a:rPr lang="en-IN" sz="3200" b="1" dirty="0" smtClean="0">
                <a:latin typeface="Andalus" pitchFamily="18" charset="-78"/>
                <a:cs typeface="Andalus" pitchFamily="18" charset="-78"/>
              </a:rPr>
              <a:t>               “Econometrics is concerned with the empirical determination of economic laws”</a:t>
            </a:r>
          </a:p>
          <a:p>
            <a:endParaRPr lang="en-IN" sz="2400" b="1" dirty="0" smtClean="0">
              <a:latin typeface="Andalus" pitchFamily="18" charset="-78"/>
              <a:cs typeface="Andalus" pitchFamily="18" charset="-78"/>
            </a:endParaRPr>
          </a:p>
          <a:p>
            <a:endParaRPr lang="en-IN" sz="2400" b="1" dirty="0" smtClean="0">
              <a:latin typeface="Andalus" pitchFamily="18" charset="-78"/>
              <a:cs typeface="Andalus" pitchFamily="18" charset="-78"/>
            </a:endParaRPr>
          </a:p>
          <a:p>
            <a:endParaRPr lang="en-IN" sz="2400" b="1" dirty="0" smtClean="0">
              <a:latin typeface="Andalus" pitchFamily="18" charset="-78"/>
              <a:cs typeface="Andalus" pitchFamily="18" charset="-78"/>
            </a:endParaRPr>
          </a:p>
          <a:p>
            <a:r>
              <a:rPr lang="en-IN" sz="2400" b="1" dirty="0" smtClean="0">
                <a:latin typeface="Andalus" pitchFamily="18" charset="-78"/>
                <a:cs typeface="Andalus" pitchFamily="18" charset="-78"/>
              </a:rPr>
              <a:t> </a:t>
            </a:r>
            <a:endParaRPr lang="en-IN" sz="2400" dirty="0">
              <a:latin typeface="Andalus" pitchFamily="18" charset="-78"/>
              <a:cs typeface="Andalus" pitchFamily="18" charset="-78"/>
            </a:endParaRPr>
          </a:p>
        </p:txBody>
      </p:sp>
      <p:sp>
        <p:nvSpPr>
          <p:cNvPr id="4" name="Rectangle 3"/>
          <p:cNvSpPr/>
          <p:nvPr/>
        </p:nvSpPr>
        <p:spPr>
          <a:xfrm>
            <a:off x="0" y="3657600"/>
            <a:ext cx="9296400" cy="2062103"/>
          </a:xfrm>
          <a:prstGeom prst="rect">
            <a:avLst/>
          </a:prstGeom>
        </p:spPr>
        <p:txBody>
          <a:bodyPr wrap="square">
            <a:spAutoFit/>
          </a:bodyPr>
          <a:lstStyle/>
          <a:p>
            <a:r>
              <a:rPr lang="en-IN" sz="3200" b="1" dirty="0" err="1" smtClean="0">
                <a:latin typeface="Andalus" pitchFamily="18" charset="-78"/>
                <a:cs typeface="Andalus" pitchFamily="18" charset="-78"/>
              </a:rPr>
              <a:t>Ragnar</a:t>
            </a:r>
            <a:r>
              <a:rPr lang="en-IN" sz="3200" b="1" dirty="0" smtClean="0">
                <a:latin typeface="Andalus" pitchFamily="18" charset="-78"/>
                <a:cs typeface="Andalus" pitchFamily="18" charset="-78"/>
              </a:rPr>
              <a:t> Frisch</a:t>
            </a:r>
          </a:p>
          <a:p>
            <a:r>
              <a:rPr lang="en-IN" sz="3200" b="1" dirty="0" smtClean="0">
                <a:latin typeface="Andalus" pitchFamily="18" charset="-78"/>
                <a:cs typeface="Andalus" pitchFamily="18" charset="-78"/>
              </a:rPr>
              <a:t>                            “The mutual penetration of quantitative econometric theory and statistical observation is the essence of econometrics .</a:t>
            </a:r>
            <a:endParaRPr lang="en-IN" sz="3200" dirty="0">
              <a:latin typeface="Andalus" pitchFamily="18" charset="-78"/>
              <a:cs typeface="Andalus" pitchFamily="18" charset="-78"/>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descr="C:\Users\Admin\Desktop\2.jpg"/>
          <p:cNvPicPr>
            <a:picLocks noChangeAspect="1" noChangeArrowheads="1"/>
          </p:cNvPicPr>
          <p:nvPr/>
        </p:nvPicPr>
        <p:blipFill>
          <a:blip r:embed="rId2"/>
          <a:srcRect/>
          <a:stretch>
            <a:fillRect/>
          </a:stretch>
        </p:blipFill>
        <p:spPr bwMode="auto">
          <a:xfrm>
            <a:off x="0" y="0"/>
            <a:ext cx="5867400" cy="2743200"/>
          </a:xfrm>
          <a:prstGeom prst="rect">
            <a:avLst/>
          </a:prstGeom>
          <a:noFill/>
        </p:spPr>
      </p:pic>
      <p:pic>
        <p:nvPicPr>
          <p:cNvPr id="3075" name="Picture 3" descr="C:\Users\Admin\Desktop\images 3.png"/>
          <p:cNvPicPr>
            <a:picLocks noChangeAspect="1" noChangeArrowheads="1"/>
          </p:cNvPicPr>
          <p:nvPr/>
        </p:nvPicPr>
        <p:blipFill>
          <a:blip r:embed="rId3"/>
          <a:srcRect/>
          <a:stretch>
            <a:fillRect/>
          </a:stretch>
        </p:blipFill>
        <p:spPr bwMode="auto">
          <a:xfrm>
            <a:off x="3429000" y="3962400"/>
            <a:ext cx="5715000" cy="28956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305800" cy="1143000"/>
          </a:xfrm>
        </p:spPr>
        <p:txBody>
          <a:bodyPr>
            <a:normAutofit/>
          </a:bodyPr>
          <a:lstStyle/>
          <a:p>
            <a:r>
              <a:rPr lang="en-IN" sz="4000" b="1" dirty="0" smtClean="0">
                <a:solidFill>
                  <a:schemeClr val="tx1"/>
                </a:solidFill>
                <a:latin typeface="Algerian" pitchFamily="82" charset="0"/>
              </a:rPr>
              <a:t>OBJECTIVES OF ECONOMETRICS</a:t>
            </a:r>
            <a:endParaRPr lang="en-IN" sz="4000" dirty="0">
              <a:solidFill>
                <a:schemeClr val="tx1"/>
              </a:solidFill>
              <a:latin typeface="Algerian" pitchFamily="82" charset="0"/>
            </a:endParaRPr>
          </a:p>
        </p:txBody>
      </p:sp>
      <p:sp>
        <p:nvSpPr>
          <p:cNvPr id="3" name="Rectangle 2"/>
          <p:cNvSpPr/>
          <p:nvPr/>
        </p:nvSpPr>
        <p:spPr>
          <a:xfrm>
            <a:off x="0" y="1447800"/>
            <a:ext cx="9144000" cy="4524315"/>
          </a:xfrm>
          <a:prstGeom prst="rect">
            <a:avLst/>
          </a:prstGeom>
        </p:spPr>
        <p:txBody>
          <a:bodyPr wrap="square">
            <a:spAutoFit/>
          </a:bodyPr>
          <a:lstStyle/>
          <a:p>
            <a:pPr marL="514350" indent="-514350">
              <a:buAutoNum type="arabicPeriod"/>
            </a:pPr>
            <a:r>
              <a:rPr lang="en-IN" sz="3200" dirty="0" smtClean="0">
                <a:latin typeface="Andalus" pitchFamily="18" charset="-78"/>
                <a:cs typeface="Andalus" pitchFamily="18" charset="-78"/>
              </a:rPr>
              <a:t>It helps to explain the behaviour of a forthcoming period that is forecasting economic phenomena.</a:t>
            </a:r>
          </a:p>
          <a:p>
            <a:pPr marL="514350" indent="-514350">
              <a:buAutoNum type="arabicPeriod"/>
            </a:pPr>
            <a:r>
              <a:rPr lang="en-IN" sz="3200" dirty="0" smtClean="0">
                <a:latin typeface="Andalus" pitchFamily="18" charset="-78"/>
                <a:cs typeface="Andalus" pitchFamily="18" charset="-78"/>
              </a:rPr>
              <a:t> It helps to prove the old and established relationships among the variables or between the variables </a:t>
            </a:r>
          </a:p>
          <a:p>
            <a:pPr marL="514350" indent="-514350">
              <a:buAutoNum type="arabicPeriod"/>
            </a:pPr>
            <a:r>
              <a:rPr lang="en-IN" sz="3200" dirty="0" smtClean="0">
                <a:latin typeface="Andalus" pitchFamily="18" charset="-78"/>
                <a:cs typeface="Andalus" pitchFamily="18" charset="-78"/>
              </a:rPr>
              <a:t>It helps to establish new theories and new relationships. </a:t>
            </a:r>
          </a:p>
          <a:p>
            <a:pPr marL="514350" indent="-514350">
              <a:buAutoNum type="arabicPeriod"/>
            </a:pPr>
            <a:r>
              <a:rPr lang="en-IN" sz="3200" dirty="0" smtClean="0">
                <a:latin typeface="Andalus" pitchFamily="18" charset="-78"/>
                <a:cs typeface="Andalus" pitchFamily="18" charset="-78"/>
              </a:rPr>
              <a:t> It helps to test the hypotheses and estimation of the parameter </a:t>
            </a:r>
            <a:endParaRPr lang="en-IN" sz="3200" dirty="0">
              <a:latin typeface="Andalus" pitchFamily="18" charset="-78"/>
              <a:cs typeface="Andalus" pitchFamily="18" charset="-78"/>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05800" cy="1143000"/>
          </a:xfrm>
        </p:spPr>
        <p:txBody>
          <a:bodyPr/>
          <a:lstStyle/>
          <a:p>
            <a:pPr algn="ctr"/>
            <a:r>
              <a:rPr lang="en-IN" b="1" dirty="0" smtClean="0">
                <a:latin typeface="Algerian" pitchFamily="82" charset="0"/>
              </a:rPr>
              <a:t>ECONOMETRICS</a:t>
            </a:r>
            <a:endParaRPr lang="en-IN" dirty="0">
              <a:latin typeface="Algerian" pitchFamily="82" charset="0"/>
            </a:endParaRPr>
          </a:p>
        </p:txBody>
      </p:sp>
      <p:pic>
        <p:nvPicPr>
          <p:cNvPr id="5122" name="Picture 2" descr="C:\Users\Admin\Desktop\index1.jpg"/>
          <p:cNvPicPr>
            <a:picLocks noChangeAspect="1" noChangeArrowheads="1"/>
          </p:cNvPicPr>
          <p:nvPr/>
        </p:nvPicPr>
        <p:blipFill>
          <a:blip r:embed="rId2"/>
          <a:srcRect/>
          <a:stretch>
            <a:fillRect/>
          </a:stretch>
        </p:blipFill>
        <p:spPr bwMode="auto">
          <a:xfrm>
            <a:off x="2286000" y="1828800"/>
            <a:ext cx="4724400" cy="447649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rmAutofit/>
          </a:bodyPr>
          <a:lstStyle/>
          <a:p>
            <a:r>
              <a:rPr lang="en-IN" sz="3600" b="1" dirty="0" smtClean="0">
                <a:solidFill>
                  <a:schemeClr val="accent6">
                    <a:lumMod val="50000"/>
                  </a:schemeClr>
                </a:solidFill>
                <a:latin typeface="Algerian" pitchFamily="82" charset="0"/>
              </a:rPr>
              <a:t>METHODOLOGY OF ECONOMETRICS</a:t>
            </a:r>
            <a:endParaRPr lang="en-IN" sz="3600" dirty="0">
              <a:solidFill>
                <a:schemeClr val="accent6">
                  <a:lumMod val="50000"/>
                </a:schemeClr>
              </a:solidFill>
              <a:latin typeface="Algerian" pitchFamily="82" charset="0"/>
            </a:endParaRPr>
          </a:p>
        </p:txBody>
      </p:sp>
      <p:sp>
        <p:nvSpPr>
          <p:cNvPr id="3" name="Rectangle 2"/>
          <p:cNvSpPr/>
          <p:nvPr/>
        </p:nvSpPr>
        <p:spPr>
          <a:xfrm>
            <a:off x="381000" y="1600200"/>
            <a:ext cx="8458200" cy="4401205"/>
          </a:xfrm>
          <a:prstGeom prst="rect">
            <a:avLst/>
          </a:prstGeom>
        </p:spPr>
        <p:txBody>
          <a:bodyPr wrap="square">
            <a:spAutoFit/>
          </a:bodyPr>
          <a:lstStyle/>
          <a:p>
            <a:pPr marL="514350" indent="-514350">
              <a:buAutoNum type="arabicParenR"/>
            </a:pPr>
            <a:r>
              <a:rPr lang="en-IN" sz="2800" dirty="0" smtClean="0">
                <a:latin typeface="Andalus" pitchFamily="18" charset="-78"/>
                <a:cs typeface="Andalus" pitchFamily="18" charset="-78"/>
              </a:rPr>
              <a:t>Statement of the theory or hypothesis</a:t>
            </a:r>
          </a:p>
          <a:p>
            <a:pPr marL="514350" indent="-514350">
              <a:buAutoNum type="arabicParenR"/>
            </a:pPr>
            <a:r>
              <a:rPr lang="en-IN" sz="2800" dirty="0" smtClean="0">
                <a:latin typeface="Andalus" pitchFamily="18" charset="-78"/>
                <a:cs typeface="Andalus" pitchFamily="18" charset="-78"/>
              </a:rPr>
              <a:t>Specification of the mathematical model of the theory </a:t>
            </a:r>
          </a:p>
          <a:p>
            <a:pPr marL="514350" indent="-514350">
              <a:buAutoNum type="arabicParenR"/>
            </a:pPr>
            <a:r>
              <a:rPr lang="en-IN" sz="2800" dirty="0" smtClean="0">
                <a:latin typeface="Andalus" pitchFamily="18" charset="-78"/>
                <a:cs typeface="Andalus" pitchFamily="18" charset="-78"/>
              </a:rPr>
              <a:t>Specification of the econometric model of the theory</a:t>
            </a:r>
          </a:p>
          <a:p>
            <a:pPr marL="514350" indent="-514350">
              <a:buAutoNum type="arabicParenR"/>
            </a:pPr>
            <a:r>
              <a:rPr lang="en-IN" sz="2800" dirty="0" smtClean="0">
                <a:latin typeface="Andalus" pitchFamily="18" charset="-78"/>
                <a:cs typeface="Andalus" pitchFamily="18" charset="-78"/>
              </a:rPr>
              <a:t> Obtaining the data</a:t>
            </a:r>
          </a:p>
          <a:p>
            <a:pPr marL="514350" indent="-514350">
              <a:buAutoNum type="arabicParenR"/>
            </a:pPr>
            <a:r>
              <a:rPr lang="en-IN" sz="2800" dirty="0" smtClean="0">
                <a:latin typeface="Andalus" pitchFamily="18" charset="-78"/>
                <a:cs typeface="Andalus" pitchFamily="18" charset="-78"/>
              </a:rPr>
              <a:t> Estimation of the parameters of the econometric model</a:t>
            </a:r>
          </a:p>
          <a:p>
            <a:pPr marL="514350" indent="-514350">
              <a:buAutoNum type="arabicParenR"/>
            </a:pPr>
            <a:r>
              <a:rPr lang="en-IN" sz="2800" dirty="0" smtClean="0">
                <a:latin typeface="Andalus" pitchFamily="18" charset="-78"/>
                <a:cs typeface="Andalus" pitchFamily="18" charset="-78"/>
              </a:rPr>
              <a:t> Hypothesis testing</a:t>
            </a:r>
          </a:p>
          <a:p>
            <a:pPr marL="514350" indent="-514350">
              <a:buAutoNum type="arabicParenR"/>
            </a:pPr>
            <a:r>
              <a:rPr lang="en-IN" sz="2800" dirty="0" smtClean="0">
                <a:latin typeface="Andalus" pitchFamily="18" charset="-78"/>
                <a:cs typeface="Andalus" pitchFamily="18" charset="-78"/>
              </a:rPr>
              <a:t>  Forecasting or prediction</a:t>
            </a:r>
          </a:p>
          <a:p>
            <a:pPr marL="514350" indent="-514350">
              <a:buAutoNum type="arabicParenR"/>
            </a:pPr>
            <a:r>
              <a:rPr lang="en-IN" sz="2800" dirty="0" smtClean="0">
                <a:latin typeface="Andalus" pitchFamily="18" charset="-78"/>
                <a:cs typeface="Andalus" pitchFamily="18" charset="-78"/>
              </a:rPr>
              <a:t>  Using the model for control or policy purposes </a:t>
            </a:r>
            <a:endParaRPr lang="en-IN" sz="2800" dirty="0">
              <a:latin typeface="Andalus" pitchFamily="18" charset="-78"/>
              <a:cs typeface="Andalus" pitchFamily="18" charset="-78"/>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7" name="Picture 3" descr="C:\Users\Admin\Desktop\slide21-l.jpg"/>
          <p:cNvPicPr>
            <a:picLocks noChangeAspect="1" noChangeArrowheads="1"/>
          </p:cNvPicPr>
          <p:nvPr/>
        </p:nvPicPr>
        <p:blipFill>
          <a:blip r:embed="rId2"/>
          <a:srcRect/>
          <a:stretch>
            <a:fillRect/>
          </a:stretch>
        </p:blipFill>
        <p:spPr bwMode="auto">
          <a:xfrm>
            <a:off x="-304800" y="-228600"/>
            <a:ext cx="9753600" cy="73152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 y="188640"/>
            <a:ext cx="9144000" cy="1815882"/>
          </a:xfrm>
          <a:prstGeom prst="rect">
            <a:avLst/>
          </a:prstGeom>
        </p:spPr>
        <p:txBody>
          <a:bodyPr wrap="square">
            <a:spAutoFit/>
          </a:bodyPr>
          <a:lstStyle/>
          <a:p>
            <a:endParaRPr lang="en-IN" sz="3200" dirty="0"/>
          </a:p>
          <a:p>
            <a:pPr algn="ctr"/>
            <a:r>
              <a:rPr lang="en-IN" sz="4000" b="1" dirty="0" smtClean="0">
                <a:latin typeface="Algerian" pitchFamily="82" charset="0"/>
              </a:rPr>
              <a:t>ASSUMPTIONS OF THE LINEAR REGRESSION   MODEL </a:t>
            </a:r>
            <a:endParaRPr lang="en-IN" sz="4000" dirty="0">
              <a:latin typeface="Algerian" pitchFamily="82" charset="0"/>
            </a:endParaRPr>
          </a:p>
        </p:txBody>
      </p:sp>
      <p:sp>
        <p:nvSpPr>
          <p:cNvPr id="4" name="Rectangle 3"/>
          <p:cNvSpPr/>
          <p:nvPr/>
        </p:nvSpPr>
        <p:spPr>
          <a:xfrm>
            <a:off x="0" y="2209800"/>
            <a:ext cx="9143999" cy="4062651"/>
          </a:xfrm>
          <a:prstGeom prst="rect">
            <a:avLst/>
          </a:prstGeom>
        </p:spPr>
        <p:txBody>
          <a:bodyPr wrap="square">
            <a:spAutoFit/>
          </a:bodyPr>
          <a:lstStyle/>
          <a:p>
            <a:r>
              <a:rPr lang="en-IN" dirty="0" smtClean="0"/>
              <a:t>                </a:t>
            </a:r>
          </a:p>
          <a:p>
            <a:pPr marL="342900" indent="-342900"/>
            <a:endParaRPr lang="en-IN" sz="2400" dirty="0">
              <a:latin typeface="Andalus"/>
            </a:endParaRPr>
          </a:p>
          <a:p>
            <a:pPr marL="342900" indent="-342900">
              <a:buAutoNum type="arabicPeriod"/>
            </a:pPr>
            <a:r>
              <a:rPr lang="en-IN" sz="2400" dirty="0" smtClean="0">
                <a:latin typeface="Andalus"/>
              </a:rPr>
              <a:t>Some of them refer to the distribution of the random variable . </a:t>
            </a:r>
          </a:p>
          <a:p>
            <a:endParaRPr lang="en-IN" sz="2400" dirty="0" smtClean="0">
              <a:latin typeface="Andalus"/>
            </a:endParaRPr>
          </a:p>
          <a:p>
            <a:endParaRPr lang="en-IN" sz="2400" dirty="0" smtClean="0">
              <a:latin typeface="Andalus"/>
            </a:endParaRPr>
          </a:p>
          <a:p>
            <a:r>
              <a:rPr lang="en-IN" sz="2400" b="1" dirty="0" smtClean="0">
                <a:latin typeface="Andalus"/>
              </a:rPr>
              <a:t>2. </a:t>
            </a:r>
            <a:r>
              <a:rPr lang="en-IN" sz="2400" dirty="0" smtClean="0">
                <a:latin typeface="Andalus"/>
              </a:rPr>
              <a:t>Some of them refer to the relationship between </a:t>
            </a:r>
            <a:r>
              <a:rPr lang="en-IN" sz="2400" dirty="0" err="1" smtClean="0">
                <a:latin typeface="Andalus"/>
              </a:rPr>
              <a:t>ui</a:t>
            </a:r>
            <a:r>
              <a:rPr lang="en-IN" sz="2400" dirty="0" smtClean="0">
                <a:latin typeface="Andalus"/>
              </a:rPr>
              <a:t> and the explanatory variables (x1, x2, x3 given in the above example). </a:t>
            </a:r>
          </a:p>
          <a:p>
            <a:endParaRPr lang="en-IN" sz="2400" dirty="0" smtClean="0">
              <a:latin typeface="Andalus"/>
            </a:endParaRPr>
          </a:p>
          <a:p>
            <a:endParaRPr lang="en-IN" sz="2400" dirty="0" smtClean="0">
              <a:latin typeface="Andalus"/>
            </a:endParaRPr>
          </a:p>
          <a:p>
            <a:r>
              <a:rPr lang="en-IN" sz="2400" b="1" dirty="0" smtClean="0">
                <a:latin typeface="Andalus"/>
              </a:rPr>
              <a:t>3. </a:t>
            </a:r>
            <a:r>
              <a:rPr lang="en-IN" sz="2400" dirty="0" smtClean="0">
                <a:latin typeface="Andalus"/>
              </a:rPr>
              <a:t>Some of them refer to the relationship between </a:t>
            </a:r>
            <a:r>
              <a:rPr lang="en-IN" sz="2400" dirty="0" err="1" smtClean="0">
                <a:latin typeface="Andalus"/>
              </a:rPr>
              <a:t>ui</a:t>
            </a:r>
            <a:r>
              <a:rPr lang="en-IN" sz="2400" dirty="0" smtClean="0">
                <a:latin typeface="Andalus"/>
              </a:rPr>
              <a:t> the explanatory variables themselves. </a:t>
            </a:r>
            <a:endParaRPr lang="en-IN" sz="2400" dirty="0">
              <a:latin typeface="Andalus"/>
            </a:endParaRPr>
          </a:p>
        </p:txBody>
      </p:sp>
    </p:spTree>
    <p:extLst>
      <p:ext uri="{BB962C8B-B14F-4D97-AF65-F5344CB8AC3E}">
        <p14:creationId xmlns="" xmlns:p14="http://schemas.microsoft.com/office/powerpoint/2010/main" val="9304083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57400" y="0"/>
            <a:ext cx="3706416" cy="1508105"/>
          </a:xfrm>
          <a:prstGeom prst="rect">
            <a:avLst/>
          </a:prstGeom>
        </p:spPr>
        <p:txBody>
          <a:bodyPr wrap="square">
            <a:spAutoFit/>
          </a:bodyPr>
          <a:lstStyle/>
          <a:p>
            <a:endParaRPr lang="en-IN" sz="2800" dirty="0"/>
          </a:p>
          <a:p>
            <a:pPr algn="ctr"/>
            <a:r>
              <a:rPr lang="en-IN" sz="2800" b="1" dirty="0" smtClean="0">
                <a:latin typeface="Algerian" pitchFamily="82" charset="0"/>
              </a:rPr>
              <a:t>           </a:t>
            </a:r>
            <a:r>
              <a:rPr lang="en-IN" sz="3600" b="1" dirty="0" smtClean="0">
                <a:latin typeface="Algerian" pitchFamily="82" charset="0"/>
              </a:rPr>
              <a:t>ASSUMPTIONS </a:t>
            </a:r>
            <a:endParaRPr lang="en-IN" sz="3600" b="1" dirty="0">
              <a:latin typeface="Algerian" pitchFamily="82" charset="0"/>
            </a:endParaRPr>
          </a:p>
        </p:txBody>
      </p:sp>
      <p:sp>
        <p:nvSpPr>
          <p:cNvPr id="3" name="Rectangle 2"/>
          <p:cNvSpPr/>
          <p:nvPr/>
        </p:nvSpPr>
        <p:spPr>
          <a:xfrm>
            <a:off x="107504" y="1219200"/>
            <a:ext cx="9036496" cy="4493538"/>
          </a:xfrm>
          <a:prstGeom prst="rect">
            <a:avLst/>
          </a:prstGeom>
        </p:spPr>
        <p:txBody>
          <a:bodyPr wrap="square">
            <a:spAutoFit/>
          </a:bodyPr>
          <a:lstStyle/>
          <a:p>
            <a:endParaRPr lang="en-IN" dirty="0"/>
          </a:p>
          <a:p>
            <a:r>
              <a:rPr lang="en-IN" sz="2800" dirty="0"/>
              <a:t>1. </a:t>
            </a:r>
            <a:r>
              <a:rPr lang="en-IN" sz="2800" dirty="0" smtClean="0"/>
              <a:t>"</a:t>
            </a:r>
            <a:r>
              <a:rPr lang="en-IN" sz="2400" dirty="0" smtClean="0"/>
              <a:t>U" is a random real variable. That is "U" may assume positive, negative or zero values. Hence the mean of the "U" will be zero. </a:t>
            </a:r>
          </a:p>
          <a:p>
            <a:r>
              <a:rPr lang="en-IN" sz="2400" dirty="0" smtClean="0"/>
              <a:t>2. The variance of "U" is constant for all values of "U" .</a:t>
            </a:r>
          </a:p>
          <a:p>
            <a:r>
              <a:rPr lang="en-IN" sz="2400" dirty="0" smtClean="0"/>
              <a:t>3. The "U" has a normal distribution. </a:t>
            </a:r>
          </a:p>
          <a:p>
            <a:r>
              <a:rPr lang="en-IN" sz="2400" dirty="0" smtClean="0"/>
              <a:t>4. The </a:t>
            </a:r>
            <a:r>
              <a:rPr lang="en-IN" sz="2400" dirty="0" err="1" smtClean="0"/>
              <a:t>covariances</a:t>
            </a:r>
            <a:r>
              <a:rPr lang="en-IN" sz="2400" dirty="0" smtClean="0"/>
              <a:t> of any </a:t>
            </a:r>
            <a:r>
              <a:rPr lang="en-IN" sz="2400" dirty="0" err="1" smtClean="0"/>
              <a:t>ui</a:t>
            </a:r>
            <a:r>
              <a:rPr lang="en-IN" sz="2400" dirty="0" smtClean="0"/>
              <a:t> with any other  are equal to zero .</a:t>
            </a:r>
          </a:p>
          <a:p>
            <a:r>
              <a:rPr lang="en-IN" sz="2400" dirty="0" smtClean="0"/>
              <a:t>5. "U" is independent of explanatory variable (s) .</a:t>
            </a:r>
          </a:p>
          <a:p>
            <a:r>
              <a:rPr lang="en-IN" sz="2400" dirty="0" smtClean="0"/>
              <a:t>6. Explanatory variables are measured without error. </a:t>
            </a:r>
          </a:p>
          <a:p>
            <a:r>
              <a:rPr lang="en-IN" sz="2400" dirty="0" smtClean="0"/>
              <a:t>7. The explanatory variables are not perfectly linearly correlated. </a:t>
            </a:r>
          </a:p>
          <a:p>
            <a:r>
              <a:rPr lang="en-IN" sz="2400" dirty="0" smtClean="0"/>
              <a:t>8. The variables are correctly aggregated. </a:t>
            </a:r>
          </a:p>
          <a:p>
            <a:r>
              <a:rPr lang="en-IN" sz="2400" dirty="0" smtClean="0"/>
              <a:t>9. The relationship is correctly identified and specified. </a:t>
            </a:r>
          </a:p>
          <a:p>
            <a:r>
              <a:rPr lang="en-IN" sz="2400" dirty="0" smtClean="0"/>
              <a:t>10. Parameters are linear. </a:t>
            </a:r>
            <a:endParaRPr lang="en-IN" sz="2400" dirty="0"/>
          </a:p>
        </p:txBody>
      </p:sp>
    </p:spTree>
    <p:extLst>
      <p:ext uri="{BB962C8B-B14F-4D97-AF65-F5344CB8AC3E}">
        <p14:creationId xmlns="" xmlns:p14="http://schemas.microsoft.com/office/powerpoint/2010/main" val="1075213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a:bodyPr>
          <a:lstStyle/>
          <a:p>
            <a:pPr algn="l"/>
            <a:r>
              <a:rPr lang="en-IN" sz="3200" b="1" dirty="0" smtClean="0">
                <a:latin typeface="Algerian" pitchFamily="82" charset="0"/>
              </a:rPr>
              <a:t>FATHER OF STATISTICS -RONALD FISHER </a:t>
            </a:r>
            <a:endParaRPr lang="en-IN" sz="3200" b="1" dirty="0">
              <a:latin typeface="Algerian" pitchFamily="82" charset="0"/>
            </a:endParaRPr>
          </a:p>
        </p:txBody>
      </p:sp>
      <p:pic>
        <p:nvPicPr>
          <p:cNvPr id="1026" name="Picture 2" descr="C:\Users\Admin\Desktop\1.jpg"/>
          <p:cNvPicPr>
            <a:picLocks noGrp="1" noChangeAspect="1" noChangeArrowheads="1"/>
          </p:cNvPicPr>
          <p:nvPr>
            <p:ph idx="1"/>
          </p:nvPr>
        </p:nvPicPr>
        <p:blipFill>
          <a:blip r:embed="rId2"/>
          <a:srcRect/>
          <a:stretch>
            <a:fillRect/>
          </a:stretch>
        </p:blipFill>
        <p:spPr bwMode="auto">
          <a:xfrm>
            <a:off x="457200" y="1981200"/>
            <a:ext cx="4578454" cy="3733800"/>
          </a:xfrm>
          <a:prstGeom prst="rect">
            <a:avLst/>
          </a:prstGeom>
          <a:noFill/>
        </p:spPr>
      </p:pic>
      <p:sp>
        <p:nvSpPr>
          <p:cNvPr id="5" name="Rectangle 4"/>
          <p:cNvSpPr/>
          <p:nvPr/>
        </p:nvSpPr>
        <p:spPr>
          <a:xfrm>
            <a:off x="5181600" y="1430953"/>
            <a:ext cx="3581400" cy="4493538"/>
          </a:xfrm>
          <a:prstGeom prst="rect">
            <a:avLst/>
          </a:prstGeom>
        </p:spPr>
        <p:txBody>
          <a:bodyPr wrap="square">
            <a:spAutoFit/>
          </a:bodyPr>
          <a:lstStyle/>
          <a:p>
            <a:pPr algn="just">
              <a:buFont typeface="Wingdings" pitchFamily="2" charset="2"/>
              <a:buChar char="v"/>
            </a:pPr>
            <a:r>
              <a:rPr lang="en-IN" sz="2600" dirty="0" smtClean="0"/>
              <a:t> </a:t>
            </a:r>
            <a:r>
              <a:rPr lang="en-IN" sz="2600" b="1" dirty="0" smtClean="0">
                <a:latin typeface="Andalus" pitchFamily="18" charset="-78"/>
                <a:cs typeface="Andalus" pitchFamily="18" charset="-78"/>
              </a:rPr>
              <a:t>The fundamental principles of statistics were developed by the biologist, Ronald fisher who lived in England during the last century.</a:t>
            </a:r>
          </a:p>
          <a:p>
            <a:pPr algn="just"/>
            <a:endParaRPr lang="en-IN" sz="2600" b="1" dirty="0" smtClean="0">
              <a:latin typeface="Andalus" pitchFamily="18" charset="-78"/>
              <a:cs typeface="Andalus" pitchFamily="18" charset="-78"/>
            </a:endParaRPr>
          </a:p>
          <a:p>
            <a:pPr algn="just">
              <a:buFont typeface="Wingdings" pitchFamily="2" charset="2"/>
              <a:buChar char="v"/>
            </a:pPr>
            <a:r>
              <a:rPr lang="en-IN" sz="2600" b="1" dirty="0" smtClean="0">
                <a:latin typeface="Andalus" pitchFamily="18" charset="-78"/>
                <a:cs typeface="Andalus" pitchFamily="18" charset="-78"/>
              </a:rPr>
              <a:t>  His studies in statistics led to the synthesis of evolution and modern genetics</a:t>
            </a:r>
            <a:r>
              <a:rPr lang="en-IN" sz="2400" b="1" dirty="0" smtClean="0">
                <a:latin typeface="Andalus" pitchFamily="18" charset="-78"/>
                <a:cs typeface="Andalus" pitchFamily="18" charset="-78"/>
              </a:rPr>
              <a:t>. </a:t>
            </a:r>
            <a:endParaRPr lang="en-IN" sz="24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43608" y="548680"/>
            <a:ext cx="7920880" cy="923330"/>
          </a:xfrm>
          <a:prstGeom prst="rect">
            <a:avLst/>
          </a:prstGeom>
        </p:spPr>
        <p:txBody>
          <a:bodyPr wrap="square">
            <a:spAutoFit/>
          </a:bodyPr>
          <a:lstStyle/>
          <a:p>
            <a:endParaRPr lang="en-IN" dirty="0"/>
          </a:p>
          <a:p>
            <a:r>
              <a:rPr lang="en-IN" sz="3600" b="1" dirty="0" smtClean="0">
                <a:latin typeface="Algerian" pitchFamily="82" charset="0"/>
              </a:rPr>
              <a:t>      OFFICIAL STATISTICS </a:t>
            </a:r>
            <a:endParaRPr lang="en-IN" sz="3600" dirty="0">
              <a:latin typeface="Algerian" pitchFamily="82" charset="0"/>
            </a:endParaRPr>
          </a:p>
        </p:txBody>
      </p:sp>
      <p:sp>
        <p:nvSpPr>
          <p:cNvPr id="3" name="Rectangle 2"/>
          <p:cNvSpPr/>
          <p:nvPr/>
        </p:nvSpPr>
        <p:spPr>
          <a:xfrm>
            <a:off x="179511" y="1628800"/>
            <a:ext cx="8798233" cy="3139321"/>
          </a:xfrm>
          <a:prstGeom prst="rect">
            <a:avLst/>
          </a:prstGeom>
        </p:spPr>
        <p:txBody>
          <a:bodyPr wrap="square">
            <a:spAutoFit/>
          </a:bodyPr>
          <a:lstStyle/>
          <a:p>
            <a:endParaRPr lang="en-IN" dirty="0"/>
          </a:p>
          <a:p>
            <a:r>
              <a:rPr lang="en-IN" sz="3600" dirty="0" smtClean="0">
                <a:latin typeface="Andalus" pitchFamily="18" charset="-78"/>
                <a:cs typeface="Andalus" pitchFamily="18" charset="-78"/>
              </a:rPr>
              <a:t>Official statistics make information on economic and social development accessible to the public, allowing the impact of government policies to be assessed, thus improving accountability</a:t>
            </a:r>
            <a:r>
              <a:rPr lang="en-IN" sz="3600" dirty="0" smtClean="0"/>
              <a:t>. </a:t>
            </a:r>
            <a:endParaRPr lang="en-IN" sz="3600" dirty="0"/>
          </a:p>
        </p:txBody>
      </p:sp>
    </p:spTree>
    <p:extLst>
      <p:ext uri="{BB962C8B-B14F-4D97-AF65-F5344CB8AC3E}">
        <p14:creationId xmlns="" xmlns:p14="http://schemas.microsoft.com/office/powerpoint/2010/main" val="25868802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81000" y="1916832"/>
            <a:ext cx="8763000" cy="3231654"/>
          </a:xfrm>
          <a:prstGeom prst="rect">
            <a:avLst/>
          </a:prstGeom>
        </p:spPr>
        <p:txBody>
          <a:bodyPr wrap="square">
            <a:spAutoFit/>
          </a:bodyPr>
          <a:lstStyle/>
          <a:p>
            <a:r>
              <a:rPr lang="en-IN" sz="2800" dirty="0" smtClean="0">
                <a:latin typeface="Andalus" pitchFamily="18" charset="-78"/>
                <a:cs typeface="Andalus" pitchFamily="18" charset="-78"/>
              </a:rPr>
              <a:t>1.The ministry has two wings, statistics and programme implementation. </a:t>
            </a:r>
          </a:p>
          <a:p>
            <a:endParaRPr lang="en-IN" sz="2800" dirty="0" smtClean="0">
              <a:latin typeface="Andalus" pitchFamily="18" charset="-78"/>
              <a:cs typeface="Andalus" pitchFamily="18" charset="-78"/>
            </a:endParaRPr>
          </a:p>
          <a:p>
            <a:r>
              <a:rPr lang="en-IN" sz="2800" dirty="0" smtClean="0">
                <a:latin typeface="Andalus" pitchFamily="18" charset="-78"/>
                <a:cs typeface="Andalus" pitchFamily="18" charset="-78"/>
              </a:rPr>
              <a:t>2.The statistics wing called the national statistical office (NSO) consists of the central statistical office (CSO), the computer centre and the national sample survey office (NSSO</a:t>
            </a:r>
            <a:r>
              <a:rPr lang="en-IN" sz="3600" dirty="0" smtClean="0"/>
              <a:t>). </a:t>
            </a:r>
            <a:endParaRPr lang="en-IN" sz="3600" dirty="0"/>
          </a:p>
        </p:txBody>
      </p:sp>
      <p:sp>
        <p:nvSpPr>
          <p:cNvPr id="3" name="Rectangle 2"/>
          <p:cNvSpPr/>
          <p:nvPr/>
        </p:nvSpPr>
        <p:spPr>
          <a:xfrm>
            <a:off x="304800" y="116632"/>
            <a:ext cx="8743884" cy="1600438"/>
          </a:xfrm>
          <a:prstGeom prst="rect">
            <a:avLst/>
          </a:prstGeom>
        </p:spPr>
        <p:txBody>
          <a:bodyPr wrap="square">
            <a:spAutoFit/>
          </a:bodyPr>
          <a:lstStyle/>
          <a:p>
            <a:endParaRPr lang="en-IN" sz="3200" dirty="0"/>
          </a:p>
          <a:p>
            <a:r>
              <a:rPr lang="en-IN" sz="3200" b="1" dirty="0" smtClean="0"/>
              <a:t>      </a:t>
            </a:r>
            <a:r>
              <a:rPr lang="en-IN" sz="3200" b="1" dirty="0" smtClean="0">
                <a:latin typeface="Algerian" pitchFamily="82" charset="0"/>
              </a:rPr>
              <a:t>THE MINISTRY OF STATISTICS AND   PROGRAMME IMPLEMENTATION (MOSPI) </a:t>
            </a:r>
            <a:endParaRPr lang="en-IN" sz="3200" b="1" dirty="0">
              <a:latin typeface="Algerian" pitchFamily="82" charset="0"/>
            </a:endParaRPr>
          </a:p>
        </p:txBody>
      </p:sp>
    </p:spTree>
    <p:extLst>
      <p:ext uri="{BB962C8B-B14F-4D97-AF65-F5344CB8AC3E}">
        <p14:creationId xmlns="" xmlns:p14="http://schemas.microsoft.com/office/powerpoint/2010/main" val="4810816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ound Diagonal Corner Rectangle 1"/>
          <p:cNvSpPr/>
          <p:nvPr/>
        </p:nvSpPr>
        <p:spPr>
          <a:xfrm>
            <a:off x="838200" y="260648"/>
            <a:ext cx="6172200" cy="6063952"/>
          </a:xfrm>
          <a:prstGeom prst="round2Diag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685800"/>
            <a:ext cx="7369233" cy="50139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992793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8244" y="61173"/>
            <a:ext cx="9144000" cy="646331"/>
          </a:xfrm>
          <a:prstGeom prst="rect">
            <a:avLst/>
          </a:prstGeom>
        </p:spPr>
        <p:txBody>
          <a:bodyPr wrap="square">
            <a:spAutoFit/>
          </a:bodyPr>
          <a:lstStyle/>
          <a:p>
            <a:r>
              <a:rPr lang="en-IN" sz="3600" b="1" dirty="0" smtClean="0">
                <a:latin typeface="Algerian" pitchFamily="82" charset="0"/>
              </a:rPr>
              <a:t>CENTRAL STATISTICAL OFFICE (CSO) </a:t>
            </a:r>
            <a:endParaRPr lang="en-IN" sz="3600" dirty="0">
              <a:latin typeface="Algerian" pitchFamily="82" charset="0"/>
            </a:endParaRPr>
          </a:p>
        </p:txBody>
      </p:sp>
      <p:sp>
        <p:nvSpPr>
          <p:cNvPr id="3" name="Rectangle 2"/>
          <p:cNvSpPr/>
          <p:nvPr/>
        </p:nvSpPr>
        <p:spPr>
          <a:xfrm>
            <a:off x="152400" y="914400"/>
            <a:ext cx="8568952" cy="5339923"/>
          </a:xfrm>
          <a:prstGeom prst="rect">
            <a:avLst/>
          </a:prstGeom>
        </p:spPr>
        <p:txBody>
          <a:bodyPr wrap="square">
            <a:spAutoFit/>
          </a:bodyPr>
          <a:lstStyle/>
          <a:p>
            <a:r>
              <a:rPr lang="en-IN" sz="3100" dirty="0" smtClean="0">
                <a:latin typeface="Andalus" pitchFamily="18" charset="-78"/>
                <a:cs typeface="Andalus" pitchFamily="18" charset="-78"/>
              </a:rPr>
              <a:t>The central statistical office is one of the two wings of the national statistical organisation (NSO).</a:t>
            </a:r>
          </a:p>
          <a:p>
            <a:r>
              <a:rPr lang="en-IN" sz="3100" dirty="0" smtClean="0">
                <a:latin typeface="Andalus" pitchFamily="18" charset="-78"/>
                <a:cs typeface="Andalus" pitchFamily="18" charset="-78"/>
              </a:rPr>
              <a:t> It is responsible for co-ordination of statistical activities in the country and for evolving and maintaining statistical standards.</a:t>
            </a:r>
          </a:p>
          <a:p>
            <a:r>
              <a:rPr lang="en-IN" sz="3100" dirty="0" smtClean="0">
                <a:latin typeface="Andalus" pitchFamily="18" charset="-78"/>
                <a:cs typeface="Andalus" pitchFamily="18" charset="-78"/>
              </a:rPr>
              <a:t> Its activities include compilation of national accounts; </a:t>
            </a:r>
          </a:p>
          <a:p>
            <a:r>
              <a:rPr lang="en-IN" sz="3100" dirty="0" smtClean="0">
                <a:latin typeface="Andalus" pitchFamily="18" charset="-78"/>
                <a:cs typeface="Andalus" pitchFamily="18" charset="-78"/>
              </a:rPr>
              <a:t>conduct of annual survey of industries and economic censuses, compilation of index of industrial production as well as consumer price indices. </a:t>
            </a:r>
            <a:endParaRPr lang="en-IN" sz="3100" dirty="0">
              <a:latin typeface="Andalus" pitchFamily="18" charset="-78"/>
              <a:cs typeface="Andalus" pitchFamily="18" charset="-78"/>
            </a:endParaRPr>
          </a:p>
        </p:txBody>
      </p:sp>
    </p:spTree>
    <p:extLst>
      <p:ext uri="{BB962C8B-B14F-4D97-AF65-F5344CB8AC3E}">
        <p14:creationId xmlns="" xmlns:p14="http://schemas.microsoft.com/office/powerpoint/2010/main" val="305430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08520" y="404664"/>
            <a:ext cx="10456719" cy="615553"/>
          </a:xfrm>
          <a:prstGeom prst="rect">
            <a:avLst/>
          </a:prstGeom>
        </p:spPr>
        <p:txBody>
          <a:bodyPr wrap="square">
            <a:spAutoFit/>
          </a:bodyPr>
          <a:lstStyle/>
          <a:p>
            <a:r>
              <a:rPr lang="fr-FR" sz="2800" b="1" dirty="0" smtClean="0">
                <a:latin typeface="Algerian" pitchFamily="82" charset="0"/>
              </a:rPr>
              <a:t>    NATIONAL SAMPLE SURVEY ORGANISATION (NSSO</a:t>
            </a:r>
            <a:r>
              <a:rPr lang="fr-FR" sz="3400" b="1" dirty="0" smtClean="0"/>
              <a:t>) </a:t>
            </a:r>
            <a:endParaRPr lang="en-IN" sz="3400" dirty="0"/>
          </a:p>
        </p:txBody>
      </p:sp>
      <p:sp>
        <p:nvSpPr>
          <p:cNvPr id="3" name="Rectangle 2"/>
          <p:cNvSpPr/>
          <p:nvPr/>
        </p:nvSpPr>
        <p:spPr>
          <a:xfrm>
            <a:off x="93649" y="1277449"/>
            <a:ext cx="8712968" cy="5016758"/>
          </a:xfrm>
          <a:prstGeom prst="rect">
            <a:avLst/>
          </a:prstGeom>
        </p:spPr>
        <p:txBody>
          <a:bodyPr wrap="square">
            <a:spAutoFit/>
          </a:bodyPr>
          <a:lstStyle/>
          <a:p>
            <a:r>
              <a:rPr lang="en-IN" sz="2000" b="1" dirty="0">
                <a:latin typeface="Andalus" pitchFamily="18" charset="-78"/>
                <a:cs typeface="Andalus" pitchFamily="18" charset="-78"/>
              </a:rPr>
              <a:t>The National Sample Survey Organisation, now known as National Sample Survey Office, is an organization under the Ministry of Statistic of the Government of India</a:t>
            </a:r>
            <a:r>
              <a:rPr lang="en-IN" sz="2000" b="1" dirty="0" smtClean="0">
                <a:latin typeface="Andalus" pitchFamily="18" charset="-78"/>
                <a:cs typeface="Andalus" pitchFamily="18" charset="-78"/>
              </a:rPr>
              <a:t>.</a:t>
            </a:r>
          </a:p>
          <a:p>
            <a:endParaRPr lang="en-IN" sz="2000" b="1" dirty="0" smtClean="0">
              <a:latin typeface="Andalus" pitchFamily="18" charset="-78"/>
              <a:cs typeface="Andalus" pitchFamily="18" charset="-78"/>
            </a:endParaRPr>
          </a:p>
          <a:p>
            <a:r>
              <a:rPr lang="en-IN" sz="2000" b="1" dirty="0" smtClean="0">
                <a:latin typeface="Andalus" pitchFamily="18" charset="-78"/>
                <a:cs typeface="Andalus" pitchFamily="18" charset="-78"/>
              </a:rPr>
              <a:t>It </a:t>
            </a:r>
            <a:r>
              <a:rPr lang="en-IN" sz="2000" b="1" dirty="0">
                <a:latin typeface="Andalus" pitchFamily="18" charset="-78"/>
                <a:cs typeface="Andalus" pitchFamily="18" charset="-78"/>
              </a:rPr>
              <a:t>is the largest organisation in India, conducting regular socio-economic </a:t>
            </a:r>
            <a:r>
              <a:rPr lang="en-IN" sz="2000" b="1" dirty="0" smtClean="0">
                <a:latin typeface="Andalus" pitchFamily="18" charset="-78"/>
                <a:cs typeface="Andalus" pitchFamily="18" charset="-78"/>
              </a:rPr>
              <a:t>surveys. </a:t>
            </a:r>
          </a:p>
          <a:p>
            <a:r>
              <a:rPr lang="en-IN" sz="2000" b="1" dirty="0" smtClean="0">
                <a:latin typeface="Andalus" pitchFamily="18" charset="-78"/>
                <a:cs typeface="Andalus" pitchFamily="18" charset="-78"/>
              </a:rPr>
              <a:t>It </a:t>
            </a:r>
            <a:r>
              <a:rPr lang="en-IN" sz="2000" b="1" dirty="0">
                <a:latin typeface="Andalus" pitchFamily="18" charset="-78"/>
                <a:cs typeface="Andalus" pitchFamily="18" charset="-78"/>
              </a:rPr>
              <a:t>was established in 1950. NSSO has four divisions: </a:t>
            </a:r>
            <a:endParaRPr lang="en-IN" sz="2000" b="1" dirty="0" smtClean="0">
              <a:latin typeface="Andalus" pitchFamily="18" charset="-78"/>
              <a:cs typeface="Andalus" pitchFamily="18" charset="-78"/>
            </a:endParaRPr>
          </a:p>
          <a:p>
            <a:endParaRPr lang="en-IN" sz="2000" b="1" dirty="0" smtClean="0">
              <a:latin typeface="Andalus" pitchFamily="18" charset="-78"/>
              <a:cs typeface="Andalus" pitchFamily="18" charset="-78"/>
            </a:endParaRPr>
          </a:p>
          <a:p>
            <a:pPr marL="457200" indent="-457200">
              <a:buAutoNum type="arabicPeriod"/>
            </a:pPr>
            <a:r>
              <a:rPr lang="en-IN" sz="2000" b="1" dirty="0" smtClean="0">
                <a:latin typeface="Andalus" pitchFamily="18" charset="-78"/>
                <a:cs typeface="Andalus" pitchFamily="18" charset="-78"/>
              </a:rPr>
              <a:t>Survey </a:t>
            </a:r>
            <a:r>
              <a:rPr lang="en-IN" sz="2000" b="1" dirty="0">
                <a:latin typeface="Andalus" pitchFamily="18" charset="-78"/>
                <a:cs typeface="Andalus" pitchFamily="18" charset="-78"/>
              </a:rPr>
              <a:t>Design and Research Division (SDRD</a:t>
            </a:r>
            <a:r>
              <a:rPr lang="en-IN" sz="2000" b="1" dirty="0" smtClean="0">
                <a:latin typeface="Andalus" pitchFamily="18" charset="-78"/>
                <a:cs typeface="Andalus" pitchFamily="18" charset="-78"/>
              </a:rPr>
              <a:t>)</a:t>
            </a:r>
          </a:p>
          <a:p>
            <a:pPr marL="457200" indent="-457200">
              <a:buAutoNum type="arabicPeriod"/>
            </a:pPr>
            <a:r>
              <a:rPr lang="en-IN" sz="2000" b="1" dirty="0" smtClean="0">
                <a:latin typeface="Andalus" pitchFamily="18" charset="-78"/>
                <a:cs typeface="Andalus" pitchFamily="18" charset="-78"/>
              </a:rPr>
              <a:t> </a:t>
            </a:r>
            <a:r>
              <a:rPr lang="en-IN" sz="2000" b="1" dirty="0">
                <a:latin typeface="Andalus" pitchFamily="18" charset="-78"/>
                <a:cs typeface="Andalus" pitchFamily="18" charset="-78"/>
              </a:rPr>
              <a:t>Field Operations Division (FOD) </a:t>
            </a:r>
            <a:endParaRPr lang="en-IN" sz="2000" b="1" dirty="0" smtClean="0">
              <a:latin typeface="Andalus" pitchFamily="18" charset="-78"/>
              <a:cs typeface="Andalus" pitchFamily="18" charset="-78"/>
            </a:endParaRPr>
          </a:p>
          <a:p>
            <a:pPr marL="457200" indent="-457200">
              <a:buAutoNum type="arabicPeriod"/>
            </a:pPr>
            <a:r>
              <a:rPr lang="en-IN" sz="2000" b="1" dirty="0" smtClean="0">
                <a:latin typeface="Andalus" pitchFamily="18" charset="-78"/>
                <a:cs typeface="Andalus" pitchFamily="18" charset="-78"/>
              </a:rPr>
              <a:t>Data </a:t>
            </a:r>
            <a:r>
              <a:rPr lang="en-IN" sz="2000" b="1" dirty="0">
                <a:latin typeface="Andalus" pitchFamily="18" charset="-78"/>
                <a:cs typeface="Andalus" pitchFamily="18" charset="-78"/>
              </a:rPr>
              <a:t>Processing Division (DPD</a:t>
            </a:r>
            <a:r>
              <a:rPr lang="en-IN" sz="2000" b="1" dirty="0" smtClean="0">
                <a:latin typeface="Andalus" pitchFamily="18" charset="-78"/>
                <a:cs typeface="Andalus" pitchFamily="18" charset="-78"/>
              </a:rPr>
              <a:t>)</a:t>
            </a:r>
          </a:p>
          <a:p>
            <a:pPr marL="457200" indent="-457200">
              <a:buAutoNum type="arabicPeriod"/>
            </a:pPr>
            <a:r>
              <a:rPr lang="en-IN" sz="2000" b="1" dirty="0" smtClean="0">
                <a:latin typeface="Andalus" pitchFamily="18" charset="-78"/>
                <a:cs typeface="Andalus" pitchFamily="18" charset="-78"/>
              </a:rPr>
              <a:t>Co-ordination </a:t>
            </a:r>
            <a:r>
              <a:rPr lang="en-IN" sz="2000" b="1" dirty="0">
                <a:latin typeface="Andalus" pitchFamily="18" charset="-78"/>
                <a:cs typeface="Andalus" pitchFamily="18" charset="-78"/>
              </a:rPr>
              <a:t>and Publication Division (CPD) </a:t>
            </a:r>
            <a:endParaRPr lang="en-IN" sz="2000" b="1" dirty="0" smtClean="0">
              <a:latin typeface="Andalus" pitchFamily="18" charset="-78"/>
              <a:cs typeface="Andalus" pitchFamily="18" charset="-78"/>
            </a:endParaRPr>
          </a:p>
          <a:p>
            <a:endParaRPr lang="en-IN" sz="2000" b="1" dirty="0" smtClean="0">
              <a:latin typeface="Andalus" pitchFamily="18" charset="-78"/>
              <a:cs typeface="Andalus" pitchFamily="18" charset="-78"/>
            </a:endParaRPr>
          </a:p>
          <a:p>
            <a:r>
              <a:rPr lang="en-IN" sz="2000" b="1" dirty="0">
                <a:latin typeface="Andalus" pitchFamily="18" charset="-78"/>
                <a:cs typeface="Andalus" pitchFamily="18" charset="-78"/>
              </a:rPr>
              <a:t>The Programme Implementation Wing has three Divisions, namely</a:t>
            </a:r>
            <a:r>
              <a:rPr lang="en-IN" sz="2000" b="1" dirty="0" smtClean="0">
                <a:latin typeface="Andalus" pitchFamily="18" charset="-78"/>
                <a:cs typeface="Andalus" pitchFamily="18" charset="-78"/>
              </a:rPr>
              <a:t>,</a:t>
            </a:r>
          </a:p>
          <a:p>
            <a:r>
              <a:rPr lang="en-IN" sz="2000" b="1" dirty="0" smtClean="0">
                <a:latin typeface="Andalus" pitchFamily="18" charset="-78"/>
                <a:cs typeface="Andalus" pitchFamily="18" charset="-78"/>
              </a:rPr>
              <a:t>(</a:t>
            </a:r>
            <a:r>
              <a:rPr lang="en-IN" sz="2000" b="1" dirty="0">
                <a:latin typeface="Andalus" pitchFamily="18" charset="-78"/>
                <a:cs typeface="Andalus" pitchFamily="18" charset="-78"/>
              </a:rPr>
              <a:t>i) Twenty Point Programme </a:t>
            </a:r>
          </a:p>
          <a:p>
            <a:r>
              <a:rPr lang="en-IN" sz="2000" b="1" dirty="0">
                <a:latin typeface="Andalus" pitchFamily="18" charset="-78"/>
                <a:cs typeface="Andalus" pitchFamily="18" charset="-78"/>
              </a:rPr>
              <a:t>(ii) Infrastructure Monitoring and Project Monitoring </a:t>
            </a:r>
          </a:p>
          <a:p>
            <a:r>
              <a:rPr lang="en-IN" sz="2000" b="1" dirty="0">
                <a:latin typeface="Andalus" pitchFamily="18" charset="-78"/>
                <a:cs typeface="Andalus" pitchFamily="18" charset="-78"/>
              </a:rPr>
              <a:t>(iii) Member of Parliament Local Area Development Scheme</a:t>
            </a:r>
            <a:r>
              <a:rPr lang="en-IN" sz="2000" dirty="0">
                <a:latin typeface="Andalus" pitchFamily="18" charset="-78"/>
                <a:cs typeface="Andalus" pitchFamily="18" charset="-78"/>
              </a:rPr>
              <a:t>. </a:t>
            </a:r>
          </a:p>
        </p:txBody>
      </p:sp>
    </p:spTree>
    <p:extLst>
      <p:ext uri="{BB962C8B-B14F-4D97-AF65-F5344CB8AC3E}">
        <p14:creationId xmlns="" xmlns:p14="http://schemas.microsoft.com/office/powerpoint/2010/main" val="40432098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7772400" cy="1362456"/>
          </a:xfrm>
        </p:spPr>
        <p:txBody>
          <a:bodyPr/>
          <a:lstStyle/>
          <a:p>
            <a:pPr algn="ctr"/>
            <a:r>
              <a:rPr sz="3600" smtClean="0">
                <a:solidFill>
                  <a:srgbClr val="000000"/>
                </a:solidFill>
                <a:latin typeface="Algerian" pitchFamily="82" charset="0"/>
                <a:ea typeface="BatangChe" pitchFamily="49" charset="-127"/>
              </a:rPr>
              <a:t>PREPARED BY :  </a:t>
            </a:r>
            <a:br>
              <a:rPr sz="3600" smtClean="0">
                <a:solidFill>
                  <a:srgbClr val="000000"/>
                </a:solidFill>
                <a:latin typeface="Algerian" pitchFamily="82" charset="0"/>
                <a:ea typeface="BatangChe" pitchFamily="49" charset="-127"/>
              </a:rPr>
            </a:br>
            <a:endParaRPr lang="en-IN" sz="3600" dirty="0">
              <a:solidFill>
                <a:schemeClr val="tx1"/>
              </a:solidFill>
              <a:latin typeface="Algerian" pitchFamily="82" charset="0"/>
            </a:endParaRPr>
          </a:p>
        </p:txBody>
      </p:sp>
      <p:sp>
        <p:nvSpPr>
          <p:cNvPr id="3" name="Text Placeholder 2"/>
          <p:cNvSpPr>
            <a:spLocks noGrp="1"/>
          </p:cNvSpPr>
          <p:nvPr>
            <p:ph type="body" idx="1"/>
          </p:nvPr>
        </p:nvSpPr>
        <p:spPr>
          <a:xfrm>
            <a:off x="304801" y="2895600"/>
            <a:ext cx="7467600" cy="3213146"/>
          </a:xfrm>
        </p:spPr>
        <p:txBody>
          <a:bodyPr>
            <a:normAutofit/>
          </a:bodyPr>
          <a:lstStyle/>
          <a:p>
            <a:pPr algn="l"/>
            <a:r>
              <a:rPr lang="en-US" sz="3200" b="1" dirty="0" err="1" smtClean="0">
                <a:solidFill>
                  <a:srgbClr val="000000"/>
                </a:solidFill>
                <a:latin typeface="Algerian" pitchFamily="82" charset="0"/>
                <a:ea typeface="BatangChe" pitchFamily="49" charset="-127"/>
              </a:rPr>
              <a:t>R.Sheela</a:t>
            </a:r>
            <a:r>
              <a:rPr lang="en-US" sz="3200" b="1" dirty="0" smtClean="0">
                <a:solidFill>
                  <a:srgbClr val="000000"/>
                </a:solidFill>
                <a:latin typeface="Algerian" pitchFamily="82" charset="0"/>
                <a:ea typeface="BatangChe" pitchFamily="49" charset="-127"/>
              </a:rPr>
              <a:t> </a:t>
            </a:r>
            <a:r>
              <a:rPr lang="en-US" sz="3200" b="1" dirty="0" err="1">
                <a:solidFill>
                  <a:srgbClr val="000000"/>
                </a:solidFill>
                <a:latin typeface="Algerian" pitchFamily="82" charset="0"/>
                <a:ea typeface="BatangChe" pitchFamily="49" charset="-127"/>
              </a:rPr>
              <a:t>mary</a:t>
            </a:r>
            <a:r>
              <a:rPr lang="en-US" sz="3200" b="1" dirty="0">
                <a:solidFill>
                  <a:srgbClr val="000000"/>
                </a:solidFill>
                <a:latin typeface="Algerian" pitchFamily="82" charset="0"/>
                <a:ea typeface="BatangChe" pitchFamily="49" charset="-127"/>
              </a:rPr>
              <a:t>  </a:t>
            </a:r>
            <a:r>
              <a:rPr lang="en-US" sz="3200" b="1" dirty="0" err="1">
                <a:solidFill>
                  <a:srgbClr val="000000"/>
                </a:solidFill>
                <a:latin typeface="Algerian" pitchFamily="82" charset="0"/>
                <a:ea typeface="BatangChe" pitchFamily="49" charset="-127"/>
              </a:rPr>
              <a:t>m.a</a:t>
            </a:r>
            <a:r>
              <a:rPr lang="en-US" sz="3200" b="1" dirty="0">
                <a:solidFill>
                  <a:srgbClr val="000000"/>
                </a:solidFill>
                <a:latin typeface="Algerian" pitchFamily="82" charset="0"/>
                <a:ea typeface="BatangChe" pitchFamily="49" charset="-127"/>
              </a:rPr>
              <a:t>, </a:t>
            </a:r>
            <a:r>
              <a:rPr lang="en-US" sz="3200" b="1" dirty="0" err="1">
                <a:solidFill>
                  <a:srgbClr val="000000"/>
                </a:solidFill>
                <a:latin typeface="Algerian" pitchFamily="82" charset="0"/>
                <a:ea typeface="BatangChe" pitchFamily="49" charset="-127"/>
              </a:rPr>
              <a:t>m.phil</a:t>
            </a:r>
            <a:r>
              <a:rPr lang="en-US" sz="3200" b="1" dirty="0">
                <a:solidFill>
                  <a:srgbClr val="000000"/>
                </a:solidFill>
                <a:latin typeface="Algerian" pitchFamily="82" charset="0"/>
                <a:ea typeface="BatangChe" pitchFamily="49" charset="-127"/>
              </a:rPr>
              <a:t>, </a:t>
            </a:r>
            <a:r>
              <a:rPr lang="en-US" sz="3200" b="1" dirty="0" err="1">
                <a:solidFill>
                  <a:srgbClr val="000000"/>
                </a:solidFill>
                <a:latin typeface="Algerian" pitchFamily="82" charset="0"/>
                <a:ea typeface="BatangChe" pitchFamily="49" charset="-127"/>
              </a:rPr>
              <a:t>pgdst</a:t>
            </a:r>
            <a:r>
              <a:rPr lang="en-US" sz="3200" b="1" dirty="0">
                <a:solidFill>
                  <a:srgbClr val="000000"/>
                </a:solidFill>
                <a:latin typeface="Algerian" pitchFamily="82" charset="0"/>
                <a:ea typeface="BatangChe" pitchFamily="49" charset="-127"/>
              </a:rPr>
              <a:t>,..</a:t>
            </a:r>
          </a:p>
          <a:p>
            <a:pPr algn="l"/>
            <a:r>
              <a:rPr lang="en-US" sz="3200" b="1" dirty="0" err="1">
                <a:solidFill>
                  <a:srgbClr val="000000"/>
                </a:solidFill>
                <a:latin typeface="Algerian" pitchFamily="82" charset="0"/>
                <a:ea typeface="BatangChe" pitchFamily="49" charset="-127"/>
              </a:rPr>
              <a:t>p.g</a:t>
            </a:r>
            <a:r>
              <a:rPr lang="en-US" sz="3200" b="1" dirty="0">
                <a:solidFill>
                  <a:srgbClr val="000000"/>
                </a:solidFill>
                <a:latin typeface="Algerian" pitchFamily="82" charset="0"/>
                <a:ea typeface="BatangChe" pitchFamily="49" charset="-127"/>
              </a:rPr>
              <a:t> .asst   economics</a:t>
            </a:r>
          </a:p>
          <a:p>
            <a:pPr algn="l"/>
            <a:r>
              <a:rPr lang="en-US" sz="3200" b="1" dirty="0">
                <a:solidFill>
                  <a:srgbClr val="000000"/>
                </a:solidFill>
                <a:latin typeface="Algerian" pitchFamily="82" charset="0"/>
                <a:ea typeface="BatangChe" pitchFamily="49" charset="-127"/>
              </a:rPr>
              <a:t>CARMEL  garden  matriculation higher sec school  coimbatore-45</a:t>
            </a:r>
            <a:endParaRPr lang="en-IN" sz="3200" b="1" dirty="0">
              <a:solidFill>
                <a:srgbClr val="000000"/>
              </a:solidFill>
              <a:latin typeface="Algerian" pitchFamily="82" charset="0"/>
              <a:ea typeface="BatangChe" pitchFamily="49" charset="-127"/>
            </a:endParaRPr>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2091673" y="2967335"/>
            <a:ext cx="5324856" cy="1323439"/>
          </a:xfrm>
          <a:prstGeom prst="rect">
            <a:avLst/>
          </a:prstGeom>
          <a:noFill/>
        </p:spPr>
        <p:txBody>
          <a:bodyPr wrap="none" lIns="91440" tIns="45720" rIns="91440" bIns="45720">
            <a:spAutoFit/>
            <a:scene3d>
              <a:camera prst="isometricOffAxis1Right"/>
              <a:lightRig rig="threePt" dir="t"/>
            </a:scene3d>
            <a:sp3d extrusionH="57150">
              <a:bevelT w="38100" h="38100"/>
            </a:sp3d>
          </a:bodyPr>
          <a:lstStyle/>
          <a:p>
            <a:pPr algn="ctr"/>
            <a:r>
              <a:rPr lang="en-US" sz="8000" b="1" cap="none" spc="0" dirty="0" smtClean="0">
                <a:ln w="10541" cmpd="sng">
                  <a:solidFill>
                    <a:schemeClr val="accent1">
                      <a:shade val="88000"/>
                      <a:satMod val="110000"/>
                    </a:schemeClr>
                  </a:solidFill>
                  <a:prstDash val="solid"/>
                </a:ln>
                <a:solidFill>
                  <a:srgbClr val="C00000"/>
                </a:solidFill>
                <a:effectLst/>
                <a:latin typeface="Algerian" pitchFamily="82" charset="0"/>
              </a:rPr>
              <a:t>THANK</a:t>
            </a:r>
            <a:r>
              <a:rPr lang="en-US" sz="5400" b="1" cap="none" spc="0" dirty="0" smtClean="0">
                <a:ln w="10541" cmpd="sng">
                  <a:solidFill>
                    <a:schemeClr val="accent1">
                      <a:shade val="88000"/>
                      <a:satMod val="110000"/>
                    </a:schemeClr>
                  </a:solidFill>
                  <a:prstDash val="solid"/>
                </a:ln>
                <a:solidFill>
                  <a:srgbClr val="C00000"/>
                </a:solidFill>
                <a:effectLst/>
              </a:rPr>
              <a:t>  YOU</a:t>
            </a:r>
            <a:endParaRPr lang="en-US" sz="5400" b="1" cap="none" spc="0" dirty="0">
              <a:ln w="10541" cmpd="sng">
                <a:solidFill>
                  <a:schemeClr val="accent1">
                    <a:shade val="88000"/>
                    <a:satMod val="110000"/>
                  </a:schemeClr>
                </a:solidFill>
                <a:prstDash val="solid"/>
              </a:ln>
              <a:solidFill>
                <a:srgbClr val="C00000"/>
              </a:solidFill>
              <a:effectLst/>
            </a:endParaRPr>
          </a:p>
        </p:txBody>
      </p:sp>
      <p:pic>
        <p:nvPicPr>
          <p:cNvPr id="1026" name="Picture 2" descr="C:\Users\Admin\Desktop\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4" name="Picture 3" descr="images4.jpg"/>
          <p:cNvPicPr>
            <a:picLocks noChangeAspect="1"/>
          </p:cNvPicPr>
          <p:nvPr/>
        </p:nvPicPr>
        <p:blipFill>
          <a:blip r:embed="rId3"/>
          <a:stretch>
            <a:fillRect/>
          </a:stretch>
        </p:blipFill>
        <p:spPr>
          <a:xfrm>
            <a:off x="228600" y="4419600"/>
            <a:ext cx="4191000" cy="1876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IN" sz="4000" b="1" dirty="0" smtClean="0">
                <a:latin typeface="Algerian" pitchFamily="82" charset="0"/>
              </a:rPr>
              <a:t>EVOLUTION OF STATISTICS IN INDIA</a:t>
            </a:r>
            <a:endParaRPr lang="en-IN" sz="4000" dirty="0">
              <a:latin typeface="Algerian" pitchFamily="82" charset="0"/>
            </a:endParaRPr>
          </a:p>
        </p:txBody>
      </p:sp>
      <p:sp>
        <p:nvSpPr>
          <p:cNvPr id="3" name="Content Placeholder 2"/>
          <p:cNvSpPr>
            <a:spLocks noGrp="1"/>
          </p:cNvSpPr>
          <p:nvPr>
            <p:ph idx="1"/>
          </p:nvPr>
        </p:nvSpPr>
        <p:spPr>
          <a:xfrm>
            <a:off x="457200" y="1600200"/>
            <a:ext cx="3505200" cy="5029199"/>
          </a:xfrm>
        </p:spPr>
        <p:txBody>
          <a:bodyPr>
            <a:normAutofit fontScale="85000" lnSpcReduction="20000"/>
          </a:bodyPr>
          <a:lstStyle/>
          <a:p>
            <a:pPr algn="just">
              <a:lnSpc>
                <a:spcPct val="150000"/>
              </a:lnSpc>
              <a:buClrTx/>
              <a:buFont typeface="Wingdings 2" pitchFamily="18" charset="2"/>
              <a:buChar char=""/>
            </a:pPr>
            <a:r>
              <a:rPr lang="en-IN" b="1" dirty="0" err="1" smtClean="0">
                <a:latin typeface="Andalus" pitchFamily="18" charset="-78"/>
                <a:cs typeface="Andalus" pitchFamily="18" charset="-78"/>
              </a:rPr>
              <a:t>P.C.Mahalanobis</a:t>
            </a:r>
            <a:r>
              <a:rPr lang="en-IN" b="1" dirty="0" smtClean="0">
                <a:latin typeface="Andalus" pitchFamily="18" charset="-78"/>
                <a:cs typeface="Andalus" pitchFamily="18" charset="-78"/>
              </a:rPr>
              <a:t> is known as the founder of modern statistics and also as father of Statistics in India. Since 2007 29th of June every year is celebrated as Statistics Day to commemorate his birth anniversary.</a:t>
            </a:r>
            <a:endParaRPr lang="en-IN" b="1" dirty="0">
              <a:latin typeface="Andalus" pitchFamily="18" charset="-78"/>
              <a:cs typeface="Andalus" pitchFamily="18" charset="-78"/>
            </a:endParaRPr>
          </a:p>
        </p:txBody>
      </p:sp>
      <p:pic>
        <p:nvPicPr>
          <p:cNvPr id="2050" name="Picture 2" descr="C:\Users\Admin\Desktop\2.jpg"/>
          <p:cNvPicPr>
            <a:picLocks noChangeAspect="1" noChangeArrowheads="1"/>
          </p:cNvPicPr>
          <p:nvPr/>
        </p:nvPicPr>
        <p:blipFill>
          <a:blip r:embed="rId2"/>
          <a:srcRect/>
          <a:stretch>
            <a:fillRect/>
          </a:stretch>
        </p:blipFill>
        <p:spPr bwMode="auto">
          <a:xfrm>
            <a:off x="4114800" y="1676400"/>
            <a:ext cx="4572000" cy="3810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609600"/>
            <a:ext cx="8183880" cy="1051560"/>
          </a:xfrm>
        </p:spPr>
        <p:txBody>
          <a:bodyPr/>
          <a:lstStyle/>
          <a:p>
            <a:r>
              <a:rPr lang="en-IN" b="1" dirty="0" smtClean="0">
                <a:latin typeface="Algerian" pitchFamily="82" charset="0"/>
              </a:rPr>
              <a:t>DEFINITIONS OF STATISTICS</a:t>
            </a:r>
            <a:endParaRPr lang="en-IN" dirty="0">
              <a:latin typeface="Algerian" pitchFamily="82" charset="0"/>
            </a:endParaRPr>
          </a:p>
        </p:txBody>
      </p:sp>
      <p:sp>
        <p:nvSpPr>
          <p:cNvPr id="3" name="Rectangle 2"/>
          <p:cNvSpPr/>
          <p:nvPr/>
        </p:nvSpPr>
        <p:spPr>
          <a:xfrm>
            <a:off x="609600" y="2133600"/>
            <a:ext cx="7543800" cy="3970318"/>
          </a:xfrm>
          <a:prstGeom prst="rect">
            <a:avLst/>
          </a:prstGeom>
        </p:spPr>
        <p:txBody>
          <a:bodyPr wrap="square">
            <a:spAutoFit/>
          </a:bodyPr>
          <a:lstStyle/>
          <a:p>
            <a:pPr>
              <a:buFont typeface="Wingdings" pitchFamily="2" charset="2"/>
              <a:buChar char="Ø"/>
            </a:pPr>
            <a:r>
              <a:rPr lang="en-IN" sz="3600" b="1" dirty="0" smtClean="0">
                <a:latin typeface="Andalus" pitchFamily="18" charset="-78"/>
                <a:ea typeface="Batang" pitchFamily="18" charset="-127"/>
                <a:cs typeface="Andalus" pitchFamily="18" charset="-78"/>
              </a:rPr>
              <a:t>Statistics as a science of estimates and probabilities - </a:t>
            </a:r>
            <a:r>
              <a:rPr lang="en-IN" sz="3600" b="1" dirty="0" err="1" smtClean="0">
                <a:latin typeface="Andalus" pitchFamily="18" charset="-78"/>
                <a:ea typeface="Batang" pitchFamily="18" charset="-127"/>
                <a:cs typeface="Andalus" pitchFamily="18" charset="-78"/>
              </a:rPr>
              <a:t>Boddington</a:t>
            </a:r>
            <a:r>
              <a:rPr lang="en-IN" sz="3600" b="1" dirty="0" smtClean="0">
                <a:latin typeface="Andalus" pitchFamily="18" charset="-78"/>
                <a:ea typeface="Batang" pitchFamily="18" charset="-127"/>
                <a:cs typeface="Andalus" pitchFamily="18" charset="-78"/>
              </a:rPr>
              <a:t> </a:t>
            </a:r>
          </a:p>
          <a:p>
            <a:endParaRPr lang="en-IN" sz="3600" b="1" dirty="0" smtClean="0">
              <a:latin typeface="Andalus" pitchFamily="18" charset="-78"/>
              <a:ea typeface="Batang" pitchFamily="18" charset="-127"/>
              <a:cs typeface="Andalus" pitchFamily="18" charset="-78"/>
            </a:endParaRPr>
          </a:p>
          <a:p>
            <a:pPr>
              <a:buFont typeface="Wingdings" pitchFamily="2" charset="2"/>
              <a:buChar char="Ø"/>
            </a:pPr>
            <a:r>
              <a:rPr lang="en-IN" sz="3600" b="1" dirty="0" smtClean="0">
                <a:latin typeface="Andalus" pitchFamily="18" charset="-78"/>
                <a:ea typeface="Batang" pitchFamily="18" charset="-127"/>
                <a:cs typeface="Andalus" pitchFamily="18" charset="-78"/>
              </a:rPr>
              <a:t>Statistics may be defined as the collection, organisation, presentation, analysis and interpretation of numerical data - </a:t>
            </a:r>
            <a:r>
              <a:rPr lang="en-IN" sz="3600" b="1" dirty="0" err="1" smtClean="0">
                <a:latin typeface="Andalus" pitchFamily="18" charset="-78"/>
                <a:ea typeface="Batang" pitchFamily="18" charset="-127"/>
                <a:cs typeface="Andalus" pitchFamily="18" charset="-78"/>
              </a:rPr>
              <a:t>Croxton</a:t>
            </a:r>
            <a:r>
              <a:rPr lang="en-IN" sz="3600" b="1" dirty="0" smtClean="0">
                <a:latin typeface="Andalus" pitchFamily="18" charset="-78"/>
                <a:ea typeface="Batang" pitchFamily="18" charset="-127"/>
                <a:cs typeface="Andalus" pitchFamily="18" charset="-78"/>
              </a:rPr>
              <a:t> &amp; Cowden </a:t>
            </a:r>
            <a:endParaRPr lang="en-IN" sz="3600" b="1" dirty="0">
              <a:latin typeface="Andalus" pitchFamily="18" charset="-78"/>
              <a:ea typeface="Batang" pitchFamily="18" charset="-127"/>
              <a:cs typeface="Andalus" pitchFamily="18"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 y="685800"/>
            <a:ext cx="8183880" cy="1051560"/>
          </a:xfrm>
        </p:spPr>
        <p:txBody>
          <a:bodyPr>
            <a:noAutofit/>
          </a:bodyPr>
          <a:lstStyle/>
          <a:p>
            <a:pPr algn="ctr"/>
            <a:r>
              <a:rPr lang="en-IN" sz="2800" dirty="0" smtClean="0"/>
              <a:t>CHARACTERISTIC  </a:t>
            </a:r>
            <a:r>
              <a:rPr lang="en-IN" sz="3200" b="1" dirty="0" smtClean="0">
                <a:latin typeface="Algerian" pitchFamily="82" charset="0"/>
              </a:rPr>
              <a:t>OF STATISTICS</a:t>
            </a:r>
            <a:br>
              <a:rPr lang="en-IN" sz="3200" b="1" dirty="0" smtClean="0">
                <a:latin typeface="Algerian" pitchFamily="82" charset="0"/>
              </a:rPr>
            </a:br>
            <a:endParaRPr lang="en-IN" sz="3200" dirty="0">
              <a:latin typeface="Algerian" pitchFamily="82" charset="0"/>
            </a:endParaRPr>
          </a:p>
        </p:txBody>
      </p:sp>
      <p:sp>
        <p:nvSpPr>
          <p:cNvPr id="3073" name="Rectangle 1"/>
          <p:cNvSpPr>
            <a:spLocks noChangeArrowheads="1"/>
          </p:cNvSpPr>
          <p:nvPr/>
        </p:nvSpPr>
        <p:spPr bwMode="auto">
          <a:xfrm>
            <a:off x="990600" y="1905000"/>
            <a:ext cx="7239000" cy="4616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 typeface="Wingdings" pitchFamily="2" charset="2"/>
              <a:buChar char="v"/>
              <a:tabLst/>
            </a:pPr>
            <a:r>
              <a:rPr kumimoji="0" lang="en-US" sz="2800" b="1"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Statistics are an aggregate of facts</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just"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800" b="1"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Statistics are numerically enumerated, estimated and expressed</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800" b="1"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Statistical collection should be systematic with a predetermined purpose-</a:t>
            </a:r>
            <a:endParaRPr kumimoji="0" lang="en-US" sz="2800" b="0" i="0" u="none" strike="noStrike" cap="none" normalizeH="0" baseline="0" dirty="0" smtClean="0">
              <a:ln>
                <a:noFill/>
              </a:ln>
              <a:solidFill>
                <a:schemeClr val="tx1"/>
              </a:solidFill>
              <a:effectLst/>
              <a:latin typeface="Andalus" pitchFamily="18" charset="-78"/>
              <a:cs typeface="Andalus" pitchFamily="18" charset="-78"/>
            </a:endParaRPr>
          </a:p>
          <a:p>
            <a:pPr marL="0" marR="0" lvl="0" indent="0" algn="l" defTabSz="914400" rtl="0" eaLnBrk="0" fontAlgn="base" latinLnBrk="0" hangingPunct="0">
              <a:lnSpc>
                <a:spcPct val="150000"/>
              </a:lnSpc>
              <a:spcBef>
                <a:spcPct val="0"/>
              </a:spcBef>
              <a:spcAft>
                <a:spcPct val="0"/>
              </a:spcAft>
              <a:buClrTx/>
              <a:buSzTx/>
              <a:buFont typeface="Wingdings" pitchFamily="2" charset="2"/>
              <a:buChar char="v"/>
              <a:tabLst/>
            </a:pPr>
            <a:r>
              <a:rPr kumimoji="0" lang="en-US" sz="2800" b="1" i="0" u="none" strike="noStrike" cap="none" normalizeH="0" baseline="0" dirty="0" smtClean="0">
                <a:ln>
                  <a:noFill/>
                </a:ln>
                <a:solidFill>
                  <a:schemeClr val="tx1"/>
                </a:solidFill>
                <a:effectLst/>
                <a:latin typeface="Andalus" pitchFamily="18" charset="-78"/>
                <a:ea typeface="Times New Roman" pitchFamily="18" charset="0"/>
                <a:cs typeface="Andalus" pitchFamily="18" charset="-78"/>
              </a:rPr>
              <a:t>Should be capable of being used as a technique for drawing comparison </a:t>
            </a:r>
            <a:r>
              <a:rPr kumimoji="0" lang="en-US" sz="2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8183880" cy="1051560"/>
          </a:xfrm>
        </p:spPr>
        <p:txBody>
          <a:bodyPr>
            <a:normAutofit/>
          </a:bodyPr>
          <a:lstStyle/>
          <a:p>
            <a:r>
              <a:rPr lang="en-IN" sz="3600" b="1" dirty="0" smtClean="0">
                <a:solidFill>
                  <a:schemeClr val="tx1"/>
                </a:solidFill>
                <a:latin typeface="Algerian" pitchFamily="82" charset="0"/>
              </a:rPr>
              <a:t>Functions Of Statistics </a:t>
            </a:r>
          </a:p>
        </p:txBody>
      </p:sp>
      <p:sp>
        <p:nvSpPr>
          <p:cNvPr id="3" name="Content Placeholder 2"/>
          <p:cNvSpPr>
            <a:spLocks noGrp="1"/>
          </p:cNvSpPr>
          <p:nvPr>
            <p:ph idx="1"/>
          </p:nvPr>
        </p:nvSpPr>
        <p:spPr>
          <a:xfrm>
            <a:off x="609600" y="1981200"/>
            <a:ext cx="8183880" cy="4187952"/>
          </a:xfrm>
        </p:spPr>
        <p:txBody>
          <a:bodyPr>
            <a:normAutofit fontScale="92500" lnSpcReduction="10000"/>
          </a:bodyPr>
          <a:lstStyle/>
          <a:p>
            <a:pPr>
              <a:buNone/>
            </a:pPr>
            <a:endParaRPr lang="en-IN" dirty="0" smtClean="0"/>
          </a:p>
          <a:p>
            <a:pPr>
              <a:lnSpc>
                <a:spcPct val="150000"/>
              </a:lnSpc>
              <a:buClrTx/>
              <a:buFont typeface="Wingdings" pitchFamily="2" charset="2"/>
              <a:buChar char="v"/>
            </a:pPr>
            <a:r>
              <a:rPr lang="en-IN" dirty="0" smtClean="0"/>
              <a:t> </a:t>
            </a:r>
            <a:r>
              <a:rPr lang="en-IN" sz="2800" b="1" dirty="0" smtClean="0">
                <a:latin typeface="Andalus" pitchFamily="18" charset="-78"/>
                <a:cs typeface="Andalus" pitchFamily="18" charset="-78"/>
              </a:rPr>
              <a:t>Statistics presents facts in a definite form. </a:t>
            </a:r>
          </a:p>
          <a:p>
            <a:pPr>
              <a:lnSpc>
                <a:spcPct val="150000"/>
              </a:lnSpc>
              <a:buClrTx/>
              <a:buFont typeface="Wingdings" pitchFamily="2" charset="2"/>
              <a:buChar char="v"/>
            </a:pPr>
            <a:r>
              <a:rPr lang="en-IN" sz="2800" b="1" dirty="0" smtClean="0">
                <a:latin typeface="Andalus" pitchFamily="18" charset="-78"/>
                <a:cs typeface="Andalus" pitchFamily="18" charset="-78"/>
              </a:rPr>
              <a:t> It simplifies mass of figures. </a:t>
            </a:r>
          </a:p>
          <a:p>
            <a:pPr>
              <a:lnSpc>
                <a:spcPct val="150000"/>
              </a:lnSpc>
              <a:buClrTx/>
              <a:buFont typeface="Wingdings" pitchFamily="2" charset="2"/>
              <a:buChar char="v"/>
            </a:pPr>
            <a:r>
              <a:rPr lang="en-IN" sz="2800" b="1" dirty="0" smtClean="0">
                <a:latin typeface="Andalus" pitchFamily="18" charset="-78"/>
                <a:cs typeface="Andalus" pitchFamily="18" charset="-78"/>
              </a:rPr>
              <a:t> It facilitates comparison. </a:t>
            </a:r>
          </a:p>
          <a:p>
            <a:pPr>
              <a:lnSpc>
                <a:spcPct val="150000"/>
              </a:lnSpc>
              <a:buClrTx/>
              <a:buFont typeface="Wingdings" pitchFamily="2" charset="2"/>
              <a:buChar char="v"/>
            </a:pPr>
            <a:r>
              <a:rPr lang="en-IN" sz="2800" b="1" dirty="0" smtClean="0">
                <a:latin typeface="Andalus" pitchFamily="18" charset="-78"/>
                <a:cs typeface="Andalus" pitchFamily="18" charset="-78"/>
              </a:rPr>
              <a:t> It helps in formulating and testing. </a:t>
            </a:r>
          </a:p>
          <a:p>
            <a:pPr>
              <a:lnSpc>
                <a:spcPct val="150000"/>
              </a:lnSpc>
              <a:buClrTx/>
              <a:buFont typeface="Wingdings" pitchFamily="2" charset="2"/>
              <a:buChar char="v"/>
            </a:pPr>
            <a:r>
              <a:rPr lang="en-IN" sz="2800" b="1" dirty="0" smtClean="0">
                <a:latin typeface="Andalus" pitchFamily="18" charset="-78"/>
                <a:cs typeface="Andalus" pitchFamily="18" charset="-78"/>
              </a:rPr>
              <a:t> It helps in prediction. </a:t>
            </a:r>
          </a:p>
          <a:p>
            <a:pPr>
              <a:lnSpc>
                <a:spcPct val="150000"/>
              </a:lnSpc>
              <a:buClrTx/>
              <a:buFont typeface="Wingdings" pitchFamily="2" charset="2"/>
              <a:buChar char="v"/>
            </a:pPr>
            <a:r>
              <a:rPr lang="en-IN" sz="2800" b="1" dirty="0" smtClean="0">
                <a:latin typeface="Andalus" pitchFamily="18" charset="-78"/>
                <a:cs typeface="Andalus" pitchFamily="18" charset="-78"/>
              </a:rPr>
              <a:t> It helps in the formulation of suitable policies. </a:t>
            </a:r>
            <a:endParaRPr lang="en-IN" sz="2800" b="1"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935</TotalTime>
  <Words>2270</Words>
  <Application>Microsoft Office PowerPoint</Application>
  <PresentationFormat>On-screen Show (4:3)</PresentationFormat>
  <Paragraphs>289</Paragraphs>
  <Slides>56</Slides>
  <Notes>4</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Aspect</vt:lpstr>
      <vt:lpstr>XII ECONOMICS</vt:lpstr>
      <vt:lpstr>Slide 2</vt:lpstr>
      <vt:lpstr>Slide 3</vt:lpstr>
      <vt:lpstr>     ETYMOLOGY OF statitics</vt:lpstr>
      <vt:lpstr>FATHER OF STATISTICS -RONALD FISHER </vt:lpstr>
      <vt:lpstr>EVOLUTION OF STATISTICS IN INDIA</vt:lpstr>
      <vt:lpstr>DEFINITIONS OF STATISTICS</vt:lpstr>
      <vt:lpstr>CHARACTERISTIC  OF STATISTICS </vt:lpstr>
      <vt:lpstr>Functions Of Statistics </vt:lpstr>
      <vt:lpstr>Slide 10</vt:lpstr>
      <vt:lpstr>Slide 11</vt:lpstr>
      <vt:lpstr>Slide 12</vt:lpstr>
      <vt:lpstr>Slide 13</vt:lpstr>
      <vt:lpstr> </vt:lpstr>
      <vt:lpstr>Slide 15</vt:lpstr>
      <vt:lpstr>Slide 16</vt:lpstr>
      <vt:lpstr>Slide 17</vt:lpstr>
      <vt:lpstr>Slide 18</vt:lpstr>
      <vt:lpstr>                    DATA </vt:lpstr>
      <vt:lpstr>Slide 20</vt:lpstr>
      <vt:lpstr>QUALITATIVE DATA </vt:lpstr>
      <vt:lpstr>Slide 22</vt:lpstr>
      <vt:lpstr>Slide 23</vt:lpstr>
      <vt:lpstr> ARITHMETIC MEAN OR MEAN </vt:lpstr>
      <vt:lpstr>FORMULA</vt:lpstr>
      <vt:lpstr> STANDARD DEVIATION (σ)</vt:lpstr>
      <vt:lpstr>Slide 27</vt:lpstr>
      <vt:lpstr>Slide 28</vt:lpstr>
      <vt:lpstr>Slide 29</vt:lpstr>
      <vt:lpstr>Slide 30</vt:lpstr>
      <vt:lpstr>Slide 31</vt:lpstr>
      <vt:lpstr>METHODS OF STUDYING CORRELATION:</vt:lpstr>
      <vt:lpstr>Slide 33</vt:lpstr>
      <vt:lpstr>Slide 34</vt:lpstr>
      <vt:lpstr>Slide 35</vt:lpstr>
      <vt:lpstr>Slide 36</vt:lpstr>
      <vt:lpstr>Slide 37</vt:lpstr>
      <vt:lpstr>Slide 38</vt:lpstr>
      <vt:lpstr>Slide 39</vt:lpstr>
      <vt:lpstr>Slide 40</vt:lpstr>
      <vt:lpstr>Slide 41</vt:lpstr>
      <vt:lpstr>DEFINITIONS</vt:lpstr>
      <vt:lpstr>Slide 43</vt:lpstr>
      <vt:lpstr>OBJECTIVES OF ECONOMETRICS</vt:lpstr>
      <vt:lpstr>ECONOMETRICS</vt:lpstr>
      <vt:lpstr>METHODOLOGY OF ECONOMETRICS</vt:lpstr>
      <vt:lpstr>Slide 47</vt:lpstr>
      <vt:lpstr>Slide 48</vt:lpstr>
      <vt:lpstr>Slide 49</vt:lpstr>
      <vt:lpstr>Slide 50</vt:lpstr>
      <vt:lpstr>Slide 51</vt:lpstr>
      <vt:lpstr>Slide 52</vt:lpstr>
      <vt:lpstr>Slide 53</vt:lpstr>
      <vt:lpstr>Slide 54</vt:lpstr>
      <vt:lpstr>PREPARED BY :   </vt:lpstr>
      <vt:lpstr>Slide 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93</cp:revision>
  <dcterms:created xsi:type="dcterms:W3CDTF">2006-08-16T00:00:00Z</dcterms:created>
  <dcterms:modified xsi:type="dcterms:W3CDTF">2020-05-20T10:21:31Z</dcterms:modified>
</cp:coreProperties>
</file>