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D665D3"/>
    <a:srgbClr val="006600"/>
    <a:srgbClr val="5F5F5F"/>
    <a:srgbClr val="008080"/>
    <a:srgbClr val="336699"/>
    <a:srgbClr val="CC00FF"/>
    <a:srgbClr val="A50021"/>
    <a:srgbClr val="4F25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4660"/>
  </p:normalViewPr>
  <p:slideViewPr>
    <p:cSldViewPr snapToGrid="0">
      <p:cViewPr varScale="1">
        <p:scale>
          <a:sx n="72" d="100"/>
          <a:sy n="72"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B0ABF4F7-8AD8-4A35-A953-F586D88EDB16}" type="datetimeFigureOut">
              <a:rPr lang="en-IN" smtClean="0"/>
              <a:t>18-05-2024</a:t>
            </a:fld>
            <a:endParaRPr lang="en-IN"/>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IN"/>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078D0B5A-978B-4B93-A6B4-94135E5D5D98}" type="slidenum">
              <a:rPr lang="en-IN" smtClean="0"/>
              <a:t>‹#›</a:t>
            </a:fld>
            <a:endParaRPr lang="en-IN"/>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4627635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BF4F7-8AD8-4A35-A953-F586D88EDB16}"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8D0B5A-978B-4B93-A6B4-94135E5D5D98}" type="slidenum">
              <a:rPr lang="en-IN" smtClean="0"/>
              <a:t>‹#›</a:t>
            </a:fld>
            <a:endParaRPr lang="en-IN"/>
          </a:p>
        </p:txBody>
      </p:sp>
    </p:spTree>
    <p:extLst>
      <p:ext uri="{BB962C8B-B14F-4D97-AF65-F5344CB8AC3E}">
        <p14:creationId xmlns:p14="http://schemas.microsoft.com/office/powerpoint/2010/main" val="118752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0ABF4F7-8AD8-4A35-A953-F586D88EDB16}" type="datetimeFigureOut">
              <a:rPr lang="en-IN" smtClean="0"/>
              <a:t>18-05-2024</a:t>
            </a:fld>
            <a:endParaRPr lang="en-IN"/>
          </a:p>
        </p:txBody>
      </p:sp>
      <p:sp>
        <p:nvSpPr>
          <p:cNvPr id="5" name="Footer Placeholder 4"/>
          <p:cNvSpPr>
            <a:spLocks noGrp="1"/>
          </p:cNvSpPr>
          <p:nvPr>
            <p:ph type="ftr" sz="quarter" idx="11"/>
          </p:nvPr>
        </p:nvSpPr>
        <p:spPr>
          <a:xfrm>
            <a:off x="2933699" y="6296615"/>
            <a:ext cx="5959577" cy="365125"/>
          </a:xfrm>
        </p:spPr>
        <p:txBody>
          <a:bodyPr/>
          <a:lstStyle/>
          <a:p>
            <a:endParaRPr lang="en-IN"/>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078D0B5A-978B-4B93-A6B4-94135E5D5D98}" type="slidenum">
              <a:rPr lang="en-IN" smtClean="0"/>
              <a:t>‹#›</a:t>
            </a:fld>
            <a:endParaRPr lang="en-IN"/>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2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BF4F7-8AD8-4A35-A953-F586D88EDB16}"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8D0B5A-978B-4B93-A6B4-94135E5D5D98}" type="slidenum">
              <a:rPr lang="en-IN" smtClean="0"/>
              <a:t>‹#›</a:t>
            </a:fld>
            <a:endParaRPr lang="en-IN"/>
          </a:p>
        </p:txBody>
      </p:sp>
    </p:spTree>
    <p:extLst>
      <p:ext uri="{BB962C8B-B14F-4D97-AF65-F5344CB8AC3E}">
        <p14:creationId xmlns:p14="http://schemas.microsoft.com/office/powerpoint/2010/main" val="395967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0ABF4F7-8AD8-4A35-A953-F586D88EDB16}" type="datetimeFigureOut">
              <a:rPr lang="en-IN" smtClean="0"/>
              <a:t>18-05-2024</a:t>
            </a:fld>
            <a:endParaRPr lang="en-IN"/>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IN"/>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078D0B5A-978B-4B93-A6B4-94135E5D5D98}" type="slidenum">
              <a:rPr lang="en-IN" smtClean="0"/>
              <a:t>‹#›</a:t>
            </a:fld>
            <a:endParaRPr lang="en-IN"/>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9743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BF4F7-8AD8-4A35-A953-F586D88EDB16}" type="datetimeFigureOut">
              <a:rPr lang="en-IN" smtClean="0"/>
              <a:t>18-05-2024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8D0B5A-978B-4B93-A6B4-94135E5D5D98}" type="slidenum">
              <a:rPr lang="en-IN" smtClean="0"/>
              <a:t>‹#›</a:t>
            </a:fld>
            <a:endParaRPr lang="en-IN"/>
          </a:p>
        </p:txBody>
      </p:sp>
    </p:spTree>
    <p:extLst>
      <p:ext uri="{BB962C8B-B14F-4D97-AF65-F5344CB8AC3E}">
        <p14:creationId xmlns:p14="http://schemas.microsoft.com/office/powerpoint/2010/main" val="6131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ABF4F7-8AD8-4A35-A953-F586D88EDB16}" type="datetimeFigureOut">
              <a:rPr lang="en-IN" smtClean="0"/>
              <a:t>18-05-2024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8D0B5A-978B-4B93-A6B4-94135E5D5D98}" type="slidenum">
              <a:rPr lang="en-IN" smtClean="0"/>
              <a:t>‹#›</a:t>
            </a:fld>
            <a:endParaRPr lang="en-IN"/>
          </a:p>
        </p:txBody>
      </p:sp>
    </p:spTree>
    <p:extLst>
      <p:ext uri="{BB962C8B-B14F-4D97-AF65-F5344CB8AC3E}">
        <p14:creationId xmlns:p14="http://schemas.microsoft.com/office/powerpoint/2010/main" val="263228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ABF4F7-8AD8-4A35-A953-F586D88EDB16}" type="datetimeFigureOut">
              <a:rPr lang="en-IN" smtClean="0"/>
              <a:t>18-05-2024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8D0B5A-978B-4B93-A6B4-94135E5D5D98}" type="slidenum">
              <a:rPr lang="en-IN" smtClean="0"/>
              <a:t>‹#›</a:t>
            </a:fld>
            <a:endParaRPr lang="en-IN"/>
          </a:p>
        </p:txBody>
      </p:sp>
    </p:spTree>
    <p:extLst>
      <p:ext uri="{BB962C8B-B14F-4D97-AF65-F5344CB8AC3E}">
        <p14:creationId xmlns:p14="http://schemas.microsoft.com/office/powerpoint/2010/main" val="2537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0ABF4F7-8AD8-4A35-A953-F586D88EDB16}" type="datetimeFigureOut">
              <a:rPr lang="en-IN" smtClean="0"/>
              <a:t>18-05-2024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8D0B5A-978B-4B93-A6B4-94135E5D5D98}" type="slidenum">
              <a:rPr lang="en-IN" smtClean="0"/>
              <a:t>‹#›</a:t>
            </a:fld>
            <a:endParaRPr lang="en-IN"/>
          </a:p>
        </p:txBody>
      </p:sp>
    </p:spTree>
    <p:extLst>
      <p:ext uri="{BB962C8B-B14F-4D97-AF65-F5344CB8AC3E}">
        <p14:creationId xmlns:p14="http://schemas.microsoft.com/office/powerpoint/2010/main" val="374538899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0ABF4F7-8AD8-4A35-A953-F586D88EDB16}" type="datetimeFigureOut">
              <a:rPr lang="en-IN" smtClean="0"/>
              <a:t>18-05-2024</a:t>
            </a:fld>
            <a:endParaRPr lang="en-IN"/>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078D0B5A-978B-4B93-A6B4-94135E5D5D98}" type="slidenum">
              <a:rPr lang="en-IN" smtClean="0"/>
              <a:t>‹#›</a:t>
            </a:fld>
            <a:endParaRPr lang="en-IN"/>
          </a:p>
        </p:txBody>
      </p:sp>
    </p:spTree>
    <p:extLst>
      <p:ext uri="{BB962C8B-B14F-4D97-AF65-F5344CB8AC3E}">
        <p14:creationId xmlns:p14="http://schemas.microsoft.com/office/powerpoint/2010/main" val="337932556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0ABF4F7-8AD8-4A35-A953-F586D88EDB16}" type="datetimeFigureOut">
              <a:rPr lang="en-IN" smtClean="0"/>
              <a:t>18-05-2024</a:t>
            </a:fld>
            <a:endParaRPr lang="en-IN"/>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078D0B5A-978B-4B93-A6B4-94135E5D5D98}" type="slidenum">
              <a:rPr lang="en-IN" smtClean="0"/>
              <a:t>‹#›</a:t>
            </a:fld>
            <a:endParaRPr lang="en-IN"/>
          </a:p>
        </p:txBody>
      </p:sp>
    </p:spTree>
    <p:extLst>
      <p:ext uri="{BB962C8B-B14F-4D97-AF65-F5344CB8AC3E}">
        <p14:creationId xmlns:p14="http://schemas.microsoft.com/office/powerpoint/2010/main" val="360325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0ABF4F7-8AD8-4A35-A953-F586D88EDB16}" type="datetimeFigureOut">
              <a:rPr lang="en-IN" smtClean="0"/>
              <a:t>18-05-2024</a:t>
            </a:fld>
            <a:endParaRPr lang="en-IN"/>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IN"/>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078D0B5A-978B-4B93-A6B4-94135E5D5D98}" type="slidenum">
              <a:rPr lang="en-IN" smtClean="0"/>
              <a:t>‹#›</a:t>
            </a:fld>
            <a:endParaRPr lang="en-IN"/>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8644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0" y="998467"/>
            <a:ext cx="4635500" cy="3349641"/>
          </a:xfrm>
        </p:spPr>
        <p:txBody>
          <a:bodyPr>
            <a:normAutofit/>
          </a:bodyPr>
          <a:lstStyle/>
          <a:p>
            <a:r>
              <a:rPr lang="en-IN" sz="6000" dirty="0">
                <a:solidFill>
                  <a:schemeClr val="accent1">
                    <a:lumMod val="60000"/>
                    <a:lumOff val="40000"/>
                  </a:schemeClr>
                </a:solidFill>
                <a:latin typeface="Forte" panose="03060902040502070203" pitchFamily="66" charset="0"/>
              </a:rPr>
              <a:t>Distribution Analysis</a:t>
            </a:r>
          </a:p>
        </p:txBody>
      </p:sp>
      <p:sp>
        <p:nvSpPr>
          <p:cNvPr id="3" name="Subtitle 2"/>
          <p:cNvSpPr>
            <a:spLocks noGrp="1"/>
          </p:cNvSpPr>
          <p:nvPr>
            <p:ph type="subTitle" idx="1"/>
          </p:nvPr>
        </p:nvSpPr>
        <p:spPr>
          <a:xfrm>
            <a:off x="7781052" y="4970777"/>
            <a:ext cx="3793678" cy="1037760"/>
          </a:xfrm>
        </p:spPr>
        <p:txBody>
          <a:bodyPr>
            <a:noAutofit/>
          </a:bodyPr>
          <a:lstStyle/>
          <a:p>
            <a:r>
              <a:rPr lang="en-IN" sz="4800" b="1" i="1" dirty="0">
                <a:solidFill>
                  <a:srgbClr val="FFFF00"/>
                </a:solidFill>
                <a:latin typeface="Stencil" panose="040409050D0802020404" pitchFamily="82" charset="0"/>
              </a:rPr>
              <a:t>ECONOMICS</a:t>
            </a:r>
          </a:p>
        </p:txBody>
      </p:sp>
      <p:sp>
        <p:nvSpPr>
          <p:cNvPr id="4" name="Rectangle 3">
            <a:extLst>
              <a:ext uri="{FF2B5EF4-FFF2-40B4-BE49-F238E27FC236}">
                <a16:creationId xmlns:a16="http://schemas.microsoft.com/office/drawing/2014/main" id="{CD1FFF9C-B520-4147-97F2-0A97103F784A}"/>
              </a:ext>
            </a:extLst>
          </p:cNvPr>
          <p:cNvSpPr/>
          <p:nvPr/>
        </p:nvSpPr>
        <p:spPr>
          <a:xfrm>
            <a:off x="7901563" y="3438939"/>
            <a:ext cx="3945374" cy="646331"/>
          </a:xfrm>
          <a:prstGeom prst="rect">
            <a:avLst/>
          </a:prstGeom>
          <a:noFill/>
        </p:spPr>
        <p:txBody>
          <a:bodyPr wrap="none" lIns="91440" tIns="45720" rIns="91440" bIns="45720">
            <a:spAutoFit/>
          </a:bodyPr>
          <a:lstStyle/>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www.Padasalai.Net</a:t>
            </a:r>
          </a:p>
        </p:txBody>
      </p:sp>
    </p:spTree>
    <p:extLst>
      <p:ext uri="{BB962C8B-B14F-4D97-AF65-F5344CB8AC3E}">
        <p14:creationId xmlns:p14="http://schemas.microsoft.com/office/powerpoint/2010/main" val="156477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0" y="1801336"/>
            <a:ext cx="8712200" cy="2862322"/>
          </a:xfrm>
          <a:prstGeom prst="rect">
            <a:avLst/>
          </a:prstGeom>
        </p:spPr>
        <p:txBody>
          <a:bodyPr wrap="square">
            <a:spAutoFit/>
          </a:bodyPr>
          <a:lstStyle/>
          <a:p>
            <a:r>
              <a:rPr lang="en-US" sz="3600" i="1" u="sng" dirty="0">
                <a:solidFill>
                  <a:srgbClr val="6699FF"/>
                </a:solidFill>
                <a:latin typeface="Cooper Black" panose="0208090404030B020404" pitchFamily="18" charset="0"/>
              </a:rPr>
              <a:t>1. Marginal Physical Product (MPP)</a:t>
            </a:r>
          </a:p>
          <a:p>
            <a:r>
              <a:rPr lang="en-US" sz="3600" i="1" dirty="0">
                <a:solidFill>
                  <a:srgbClr val="009999"/>
                </a:solidFill>
              </a:rPr>
              <a:t>The Marginal Physical Product of a</a:t>
            </a:r>
          </a:p>
          <a:p>
            <a:r>
              <a:rPr lang="en-US" sz="3600" i="1" dirty="0">
                <a:solidFill>
                  <a:srgbClr val="009999"/>
                </a:solidFill>
              </a:rPr>
              <a:t>factor is the increment in the total</a:t>
            </a:r>
          </a:p>
          <a:p>
            <a:r>
              <a:rPr lang="en-US" sz="3600" i="1" dirty="0">
                <a:solidFill>
                  <a:srgbClr val="009999"/>
                </a:solidFill>
              </a:rPr>
              <a:t>product obtained by the employment</a:t>
            </a:r>
          </a:p>
          <a:p>
            <a:r>
              <a:rPr lang="en-US" sz="3600" i="1" dirty="0">
                <a:solidFill>
                  <a:srgbClr val="009999"/>
                </a:solidFill>
              </a:rPr>
              <a:t>of an additional unit of that factor.</a:t>
            </a:r>
            <a:endParaRPr lang="en-IN" sz="3600" i="1" dirty="0">
              <a:solidFill>
                <a:srgbClr val="009999"/>
              </a:solidFill>
            </a:endParaRPr>
          </a:p>
        </p:txBody>
      </p:sp>
    </p:spTree>
    <p:extLst>
      <p:ext uri="{BB962C8B-B14F-4D97-AF65-F5344CB8AC3E}">
        <p14:creationId xmlns:p14="http://schemas.microsoft.com/office/powerpoint/2010/main" val="20743178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5238" y="1513006"/>
            <a:ext cx="7202658" cy="3539430"/>
          </a:xfrm>
          <a:prstGeom prst="rect">
            <a:avLst/>
          </a:prstGeom>
        </p:spPr>
        <p:txBody>
          <a:bodyPr wrap="square">
            <a:spAutoFit/>
          </a:bodyPr>
          <a:lstStyle/>
          <a:p>
            <a:r>
              <a:rPr lang="en-US" sz="3200" i="1" u="sng" dirty="0">
                <a:solidFill>
                  <a:srgbClr val="336699"/>
                </a:solidFill>
                <a:latin typeface="Cooper Black" panose="0208090404030B020404" pitchFamily="18" charset="0"/>
              </a:rPr>
              <a:t>Insurable Risks</a:t>
            </a:r>
          </a:p>
          <a:p>
            <a:r>
              <a:rPr lang="en-US" sz="3200" i="1" dirty="0">
                <a:solidFill>
                  <a:srgbClr val="A50021"/>
                </a:solidFill>
              </a:rPr>
              <a:t>Certain risks are measurable or calculable.</a:t>
            </a:r>
          </a:p>
          <a:p>
            <a:r>
              <a:rPr lang="en-US" sz="3200" i="1" dirty="0">
                <a:solidFill>
                  <a:srgbClr val="A50021"/>
                </a:solidFill>
              </a:rPr>
              <a:t>Some of the examples of these risks</a:t>
            </a:r>
          </a:p>
          <a:p>
            <a:r>
              <a:rPr lang="en-US" sz="3200" i="1" dirty="0">
                <a:solidFill>
                  <a:srgbClr val="A50021"/>
                </a:solidFill>
              </a:rPr>
              <a:t>are the risk of fire, theft and natural</a:t>
            </a:r>
          </a:p>
          <a:p>
            <a:r>
              <a:rPr lang="en-US" sz="3200" i="1" dirty="0">
                <a:solidFill>
                  <a:srgbClr val="A50021"/>
                </a:solidFill>
              </a:rPr>
              <a:t>disasters. Hence, they are insurable. Such</a:t>
            </a:r>
          </a:p>
          <a:p>
            <a:r>
              <a:rPr lang="en-US" sz="3200" i="1" dirty="0">
                <a:solidFill>
                  <a:srgbClr val="A50021"/>
                </a:solidFill>
              </a:rPr>
              <a:t>risks are compensated by the Insurance</a:t>
            </a:r>
          </a:p>
          <a:p>
            <a:r>
              <a:rPr lang="en-US" sz="3200" i="1" dirty="0">
                <a:solidFill>
                  <a:srgbClr val="A50021"/>
                </a:solidFill>
              </a:rPr>
              <a:t>Companies.</a:t>
            </a:r>
            <a:endParaRPr lang="en-IN" sz="3200" i="1" dirty="0">
              <a:solidFill>
                <a:srgbClr val="A50021"/>
              </a:solidFill>
            </a:endParaRPr>
          </a:p>
        </p:txBody>
      </p:sp>
    </p:spTree>
    <p:extLst>
      <p:ext uri="{BB962C8B-B14F-4D97-AF65-F5344CB8AC3E}">
        <p14:creationId xmlns:p14="http://schemas.microsoft.com/office/powerpoint/2010/main" val="7413669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113" y="0"/>
            <a:ext cx="9664504" cy="6001643"/>
          </a:xfrm>
          <a:prstGeom prst="rect">
            <a:avLst/>
          </a:prstGeom>
        </p:spPr>
        <p:txBody>
          <a:bodyPr wrap="square">
            <a:spAutoFit/>
          </a:bodyPr>
          <a:lstStyle/>
          <a:p>
            <a:r>
              <a:rPr lang="en-US" sz="3200" b="1" i="1" u="sng" dirty="0">
                <a:solidFill>
                  <a:srgbClr val="CC00FF"/>
                </a:solidFill>
                <a:latin typeface="+mj-lt"/>
              </a:rPr>
              <a:t>Non-Insurable Risks</a:t>
            </a:r>
          </a:p>
          <a:p>
            <a:r>
              <a:rPr lang="en-US" sz="3200" i="1" dirty="0">
                <a:solidFill>
                  <a:srgbClr val="336699"/>
                </a:solidFill>
              </a:rPr>
              <a:t>There are some risks which are immeasurable or incalculable. The probability of their occurrence cannot be anticipated because of the presence of uncertainty in them. Some of the examples of these risks are competition, market condition, technology change and public policy. No Insurance Company can undertake these risks. Hence, they are non insurable. The term </a:t>
            </a:r>
            <a:r>
              <a:rPr lang="en-US" sz="3200" b="1" i="1" dirty="0">
                <a:solidFill>
                  <a:schemeClr val="accent5">
                    <a:lumMod val="60000"/>
                    <a:lumOff val="40000"/>
                  </a:schemeClr>
                </a:solidFill>
              </a:rPr>
              <a:t>“risks” </a:t>
            </a:r>
            <a:r>
              <a:rPr lang="en-US" sz="3200" i="1" dirty="0">
                <a:solidFill>
                  <a:srgbClr val="336699"/>
                </a:solidFill>
              </a:rPr>
              <a:t>covers the first type of events (measurable - insurable) and the term </a:t>
            </a:r>
            <a:r>
              <a:rPr lang="en-US" sz="3200" b="1" i="1" dirty="0">
                <a:solidFill>
                  <a:schemeClr val="accent1">
                    <a:lumMod val="75000"/>
                  </a:schemeClr>
                </a:solidFill>
              </a:rPr>
              <a:t>“uncertainty” </a:t>
            </a:r>
            <a:r>
              <a:rPr lang="en-US" sz="3200" i="1" dirty="0">
                <a:solidFill>
                  <a:srgbClr val="336699"/>
                </a:solidFill>
              </a:rPr>
              <a:t>covers the second type of events (unforeseeable or incalculable or not measurable or non insurable).</a:t>
            </a:r>
            <a:endParaRPr lang="en-IN" sz="3200" i="1" dirty="0">
              <a:solidFill>
                <a:srgbClr val="336699"/>
              </a:solidFill>
            </a:endParaRPr>
          </a:p>
        </p:txBody>
      </p:sp>
    </p:spTree>
    <p:extLst>
      <p:ext uri="{BB962C8B-B14F-4D97-AF65-F5344CB8AC3E}">
        <p14:creationId xmlns:p14="http://schemas.microsoft.com/office/powerpoint/2010/main" val="2930880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0" y="952811"/>
            <a:ext cx="8128000" cy="5016758"/>
          </a:xfrm>
          <a:prstGeom prst="rect">
            <a:avLst/>
          </a:prstGeom>
        </p:spPr>
        <p:txBody>
          <a:bodyPr wrap="square">
            <a:spAutoFit/>
          </a:bodyPr>
          <a:lstStyle/>
          <a:p>
            <a:r>
              <a:rPr lang="en-US" sz="3200" i="1" dirty="0">
                <a:solidFill>
                  <a:srgbClr val="008080"/>
                </a:solidFill>
              </a:rPr>
              <a:t>According to Knight, profit does</a:t>
            </a:r>
          </a:p>
          <a:p>
            <a:r>
              <a:rPr lang="en-US" sz="3200" i="1" dirty="0">
                <a:solidFill>
                  <a:srgbClr val="008080"/>
                </a:solidFill>
              </a:rPr>
              <a:t>not arise on account of risk taking,</a:t>
            </a:r>
          </a:p>
          <a:p>
            <a:r>
              <a:rPr lang="en-US" sz="3200" i="1" dirty="0">
                <a:solidFill>
                  <a:srgbClr val="008080"/>
                </a:solidFill>
              </a:rPr>
              <a:t>because the entrepreneur can guard</a:t>
            </a:r>
          </a:p>
          <a:p>
            <a:r>
              <a:rPr lang="en-US" sz="3200" i="1" dirty="0">
                <a:solidFill>
                  <a:srgbClr val="008080"/>
                </a:solidFill>
              </a:rPr>
              <a:t>himself against a risk by taking a suitable</a:t>
            </a:r>
          </a:p>
          <a:p>
            <a:r>
              <a:rPr lang="en-US" sz="3200" i="1" dirty="0">
                <a:solidFill>
                  <a:srgbClr val="008080"/>
                </a:solidFill>
              </a:rPr>
              <a:t>insurance policy. But uncertain events</a:t>
            </a:r>
          </a:p>
          <a:p>
            <a:r>
              <a:rPr lang="en-US" sz="3200" i="1" dirty="0">
                <a:solidFill>
                  <a:srgbClr val="008080"/>
                </a:solidFill>
              </a:rPr>
              <a:t>cannot be guarded against in that way.</a:t>
            </a:r>
          </a:p>
          <a:p>
            <a:r>
              <a:rPr lang="en-US" sz="3200" i="1" dirty="0">
                <a:solidFill>
                  <a:srgbClr val="008080"/>
                </a:solidFill>
              </a:rPr>
              <a:t>When an entrepreneur takes himself the</a:t>
            </a:r>
          </a:p>
          <a:p>
            <a:r>
              <a:rPr lang="en-US" sz="3200" i="1" dirty="0">
                <a:solidFill>
                  <a:srgbClr val="008080"/>
                </a:solidFill>
              </a:rPr>
              <a:t>burden of facing an uncertain event, he</a:t>
            </a:r>
          </a:p>
          <a:p>
            <a:r>
              <a:rPr lang="en-US" sz="3200" i="1" dirty="0">
                <a:solidFill>
                  <a:srgbClr val="008080"/>
                </a:solidFill>
              </a:rPr>
              <a:t>secures remuneration. That remuneration</a:t>
            </a:r>
          </a:p>
          <a:p>
            <a:r>
              <a:rPr lang="en-US" sz="3200" i="1" dirty="0">
                <a:solidFill>
                  <a:srgbClr val="008080"/>
                </a:solidFill>
              </a:rPr>
              <a:t>is </a:t>
            </a:r>
            <a:r>
              <a:rPr lang="en-US" sz="3200" b="1" i="1" dirty="0">
                <a:solidFill>
                  <a:srgbClr val="5F5F5F"/>
                </a:solidFill>
              </a:rPr>
              <a:t>“profit”.</a:t>
            </a:r>
            <a:endParaRPr lang="en-IN" sz="3200" b="1" i="1" dirty="0">
              <a:solidFill>
                <a:srgbClr val="5F5F5F"/>
              </a:solidFill>
            </a:endParaRPr>
          </a:p>
        </p:txBody>
      </p:sp>
    </p:spTree>
    <p:extLst>
      <p:ext uri="{BB962C8B-B14F-4D97-AF65-F5344CB8AC3E}">
        <p14:creationId xmlns:p14="http://schemas.microsoft.com/office/powerpoint/2010/main" val="223295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676738"/>
            <a:ext cx="8636000" cy="3970318"/>
          </a:xfrm>
          <a:prstGeom prst="rect">
            <a:avLst/>
          </a:prstGeom>
        </p:spPr>
        <p:txBody>
          <a:bodyPr wrap="square">
            <a:spAutoFit/>
          </a:bodyPr>
          <a:lstStyle/>
          <a:p>
            <a:r>
              <a:rPr lang="en-US" sz="3600" i="1" u="sng" dirty="0">
                <a:solidFill>
                  <a:srgbClr val="6699FF"/>
                </a:solidFill>
                <a:latin typeface="Cooper Black" panose="0208090404030B020404" pitchFamily="18" charset="0"/>
              </a:rPr>
              <a:t>2. Value of Marginal Product (VMP)</a:t>
            </a:r>
          </a:p>
          <a:p>
            <a:r>
              <a:rPr lang="en-US" sz="3600" i="1" dirty="0">
                <a:solidFill>
                  <a:srgbClr val="006666"/>
                </a:solidFill>
              </a:rPr>
              <a:t>The Value of Marginal Product is</a:t>
            </a:r>
          </a:p>
          <a:p>
            <a:r>
              <a:rPr lang="en-US" sz="3600" i="1" dirty="0">
                <a:solidFill>
                  <a:srgbClr val="006666"/>
                </a:solidFill>
              </a:rPr>
              <a:t>obtained by multiplying the Marginal</a:t>
            </a:r>
          </a:p>
          <a:p>
            <a:r>
              <a:rPr lang="en-US" sz="3600" i="1" dirty="0">
                <a:solidFill>
                  <a:srgbClr val="006666"/>
                </a:solidFill>
              </a:rPr>
              <a:t>Physical Product of the factor by the</a:t>
            </a:r>
          </a:p>
          <a:p>
            <a:r>
              <a:rPr lang="en-US" sz="3600" i="1" dirty="0">
                <a:solidFill>
                  <a:srgbClr val="006666"/>
                </a:solidFill>
              </a:rPr>
              <a:t>price of product.</a:t>
            </a:r>
          </a:p>
          <a:p>
            <a:r>
              <a:rPr lang="en-US" sz="3600" i="1" dirty="0">
                <a:solidFill>
                  <a:srgbClr val="006666"/>
                </a:solidFill>
              </a:rPr>
              <a:t>Symbolically</a:t>
            </a:r>
          </a:p>
          <a:p>
            <a:r>
              <a:rPr lang="en-US" sz="3600" i="1" dirty="0">
                <a:solidFill>
                  <a:srgbClr val="006666"/>
                </a:solidFill>
              </a:rPr>
              <a:t>VMP = MPP x Price</a:t>
            </a:r>
            <a:endParaRPr lang="en-IN" sz="3600" i="1" dirty="0">
              <a:solidFill>
                <a:srgbClr val="006666"/>
              </a:solidFill>
            </a:endParaRPr>
          </a:p>
        </p:txBody>
      </p:sp>
    </p:spTree>
    <p:extLst>
      <p:ext uri="{BB962C8B-B14F-4D97-AF65-F5344CB8AC3E}">
        <p14:creationId xmlns:p14="http://schemas.microsoft.com/office/powerpoint/2010/main" val="162250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500" y="1778338"/>
            <a:ext cx="8928100" cy="3970318"/>
          </a:xfrm>
          <a:prstGeom prst="rect">
            <a:avLst/>
          </a:prstGeom>
        </p:spPr>
        <p:txBody>
          <a:bodyPr wrap="square">
            <a:spAutoFit/>
          </a:bodyPr>
          <a:lstStyle/>
          <a:p>
            <a:r>
              <a:rPr lang="en-US" sz="3600" i="1" u="sng" dirty="0">
                <a:solidFill>
                  <a:srgbClr val="6699FF"/>
                </a:solidFill>
                <a:latin typeface="Cooper Black" panose="0208090404030B020404" pitchFamily="18" charset="0"/>
              </a:rPr>
              <a:t>3. Marginal Revenue Product (MRP)</a:t>
            </a:r>
          </a:p>
          <a:p>
            <a:r>
              <a:rPr lang="en-US" sz="3600" i="1" dirty="0">
                <a:solidFill>
                  <a:srgbClr val="009999"/>
                </a:solidFill>
              </a:rPr>
              <a:t>The Marginal Revenue Product of a</a:t>
            </a:r>
          </a:p>
          <a:p>
            <a:r>
              <a:rPr lang="en-US" sz="3600" i="1" dirty="0">
                <a:solidFill>
                  <a:srgbClr val="009999"/>
                </a:solidFill>
              </a:rPr>
              <a:t>factor is the increment in the total</a:t>
            </a:r>
          </a:p>
          <a:p>
            <a:r>
              <a:rPr lang="en-US" sz="3600" i="1" dirty="0">
                <a:solidFill>
                  <a:srgbClr val="009999"/>
                </a:solidFill>
              </a:rPr>
              <a:t>revenue which is obtained by the</a:t>
            </a:r>
          </a:p>
          <a:p>
            <a:r>
              <a:rPr lang="en-US" sz="3600" i="1" dirty="0">
                <a:solidFill>
                  <a:srgbClr val="009999"/>
                </a:solidFill>
              </a:rPr>
              <a:t>employment of an additional unit of</a:t>
            </a:r>
          </a:p>
          <a:p>
            <a:r>
              <a:rPr lang="en-US" sz="3600" i="1" dirty="0">
                <a:solidFill>
                  <a:srgbClr val="009999"/>
                </a:solidFill>
              </a:rPr>
              <a:t>that factor.</a:t>
            </a:r>
          </a:p>
          <a:p>
            <a:r>
              <a:rPr lang="en-US" sz="3600" i="1" dirty="0">
                <a:solidFill>
                  <a:srgbClr val="009999"/>
                </a:solidFill>
              </a:rPr>
              <a:t>MRP = MPP x MR</a:t>
            </a:r>
            <a:endParaRPr lang="en-IN" sz="3600" i="1" dirty="0">
              <a:solidFill>
                <a:srgbClr val="009999"/>
              </a:solidFill>
            </a:endParaRPr>
          </a:p>
        </p:txBody>
      </p:sp>
    </p:spTree>
    <p:extLst>
      <p:ext uri="{BB962C8B-B14F-4D97-AF65-F5344CB8AC3E}">
        <p14:creationId xmlns:p14="http://schemas.microsoft.com/office/powerpoint/2010/main" val="15004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3100" y="627440"/>
            <a:ext cx="8826500" cy="5509200"/>
          </a:xfrm>
          <a:prstGeom prst="rect">
            <a:avLst/>
          </a:prstGeom>
        </p:spPr>
        <p:txBody>
          <a:bodyPr wrap="square">
            <a:spAutoFit/>
          </a:bodyPr>
          <a:lstStyle/>
          <a:p>
            <a:r>
              <a:rPr lang="en-US" sz="3200" b="1" i="1" u="sng" dirty="0">
                <a:solidFill>
                  <a:srgbClr val="00CC99"/>
                </a:solidFill>
              </a:rPr>
              <a:t>Statement of the Theory</a:t>
            </a:r>
          </a:p>
          <a:p>
            <a:r>
              <a:rPr lang="en-US" sz="3200" i="1" dirty="0">
                <a:solidFill>
                  <a:srgbClr val="3333FF"/>
                </a:solidFill>
              </a:rPr>
              <a:t>An employer employs a factor of</a:t>
            </a:r>
          </a:p>
          <a:p>
            <a:r>
              <a:rPr lang="en-US" sz="3200" i="1" dirty="0">
                <a:solidFill>
                  <a:srgbClr val="3333FF"/>
                </a:solidFill>
              </a:rPr>
              <a:t>production because it is productive. So,</a:t>
            </a:r>
          </a:p>
          <a:p>
            <a:r>
              <a:rPr lang="en-US" sz="3200" i="1" dirty="0">
                <a:solidFill>
                  <a:srgbClr val="3333FF"/>
                </a:solidFill>
              </a:rPr>
              <a:t>the price he wants to pay for the factor</a:t>
            </a:r>
          </a:p>
          <a:p>
            <a:r>
              <a:rPr lang="en-US" sz="3200" i="1" dirty="0">
                <a:solidFill>
                  <a:srgbClr val="3333FF"/>
                </a:solidFill>
              </a:rPr>
              <a:t>depends upon its productivity. The greater</a:t>
            </a:r>
          </a:p>
          <a:p>
            <a:r>
              <a:rPr lang="en-US" sz="3200" i="1" dirty="0">
                <a:solidFill>
                  <a:srgbClr val="3333FF"/>
                </a:solidFill>
              </a:rPr>
              <a:t>the productivity of a factor, the higher</a:t>
            </a:r>
          </a:p>
          <a:p>
            <a:r>
              <a:rPr lang="en-US" sz="3200" i="1" dirty="0">
                <a:solidFill>
                  <a:srgbClr val="3333FF"/>
                </a:solidFill>
              </a:rPr>
              <a:t>will be its reward. If the price of a factor</a:t>
            </a:r>
          </a:p>
          <a:p>
            <a:r>
              <a:rPr lang="en-US" sz="3200" i="1" dirty="0">
                <a:solidFill>
                  <a:srgbClr val="3333FF"/>
                </a:solidFill>
              </a:rPr>
              <a:t>of production is less than its marginal</a:t>
            </a:r>
          </a:p>
          <a:p>
            <a:r>
              <a:rPr lang="en-US" sz="3200" i="1" dirty="0">
                <a:solidFill>
                  <a:srgbClr val="3333FF"/>
                </a:solidFill>
              </a:rPr>
              <a:t>revenue product, the employer will use</a:t>
            </a:r>
          </a:p>
          <a:p>
            <a:r>
              <a:rPr lang="en-US" sz="3200" i="1" dirty="0">
                <a:solidFill>
                  <a:srgbClr val="3333FF"/>
                </a:solidFill>
              </a:rPr>
              <a:t>more of this factor, because his profit will</a:t>
            </a:r>
          </a:p>
          <a:p>
            <a:r>
              <a:rPr lang="en-US" sz="3200" i="1" dirty="0">
                <a:solidFill>
                  <a:srgbClr val="3333FF"/>
                </a:solidFill>
              </a:rPr>
              <a:t>be increased.</a:t>
            </a:r>
            <a:endParaRPr lang="en-IN" sz="3200" i="1" dirty="0">
              <a:solidFill>
                <a:srgbClr val="3333FF"/>
              </a:solidFill>
            </a:endParaRPr>
          </a:p>
        </p:txBody>
      </p:sp>
    </p:spTree>
    <p:extLst>
      <p:ext uri="{BB962C8B-B14F-4D97-AF65-F5344CB8AC3E}">
        <p14:creationId xmlns:p14="http://schemas.microsoft.com/office/powerpoint/2010/main" val="368345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100" y="406738"/>
            <a:ext cx="8229600" cy="6001643"/>
          </a:xfrm>
          <a:prstGeom prst="rect">
            <a:avLst/>
          </a:prstGeom>
        </p:spPr>
        <p:txBody>
          <a:bodyPr wrap="square">
            <a:spAutoFit/>
          </a:bodyPr>
          <a:lstStyle/>
          <a:p>
            <a:r>
              <a:rPr lang="en-US" sz="3200" i="1" dirty="0">
                <a:solidFill>
                  <a:srgbClr val="00CC99"/>
                </a:solidFill>
              </a:rPr>
              <a:t>When more of a factor is employed, its marginal revenue product diminishes. But the employer will gain by using additional units of the factor until the marginal revenue product of the factor is equal to its price. The employer’s profit will be maximum at this point. Beyond the point, the marginal revenue product is less than the price of the factor. Hence, employer will suffer loss when he uses more of the factor. Therefore, the conclusion is that the employer will so adjust the price of the factor of production so as to equalize the marginal revenue product of that factor. </a:t>
            </a:r>
            <a:endParaRPr lang="en-IN" sz="3200" i="1" dirty="0">
              <a:solidFill>
                <a:srgbClr val="00CC99"/>
              </a:solidFill>
            </a:endParaRPr>
          </a:p>
        </p:txBody>
      </p:sp>
    </p:spTree>
    <p:extLst>
      <p:ext uri="{BB962C8B-B14F-4D97-AF65-F5344CB8AC3E}">
        <p14:creationId xmlns:p14="http://schemas.microsoft.com/office/powerpoint/2010/main" val="139071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700" y="905639"/>
            <a:ext cx="7645400" cy="5016758"/>
          </a:xfrm>
          <a:prstGeom prst="rect">
            <a:avLst/>
          </a:prstGeom>
        </p:spPr>
        <p:txBody>
          <a:bodyPr wrap="square">
            <a:spAutoFit/>
          </a:bodyPr>
          <a:lstStyle/>
          <a:p>
            <a:r>
              <a:rPr lang="en-US" sz="3200" b="1" i="1" dirty="0">
                <a:solidFill>
                  <a:srgbClr val="FF00FF"/>
                </a:solidFill>
              </a:rPr>
              <a:t>In short, the Marginal Productivity</a:t>
            </a:r>
          </a:p>
          <a:p>
            <a:r>
              <a:rPr lang="en-US" sz="3200" b="1" i="1" dirty="0">
                <a:solidFill>
                  <a:srgbClr val="FF00FF"/>
                </a:solidFill>
              </a:rPr>
              <a:t>Theory of Distribution states that</a:t>
            </a:r>
          </a:p>
          <a:p>
            <a:r>
              <a:rPr lang="en-US" sz="3200" i="1" dirty="0">
                <a:solidFill>
                  <a:schemeClr val="accent3">
                    <a:lumMod val="75000"/>
                  </a:schemeClr>
                </a:solidFill>
              </a:rPr>
              <a:t>a)</a:t>
            </a:r>
            <a:r>
              <a:rPr lang="en-US" sz="3200" i="1" dirty="0">
                <a:solidFill>
                  <a:srgbClr val="006666"/>
                </a:solidFill>
              </a:rPr>
              <a:t> The price of a factor of production</a:t>
            </a:r>
          </a:p>
          <a:p>
            <a:r>
              <a:rPr lang="en-US" sz="3200" i="1" dirty="0">
                <a:solidFill>
                  <a:srgbClr val="006666"/>
                </a:solidFill>
              </a:rPr>
              <a:t>depends upon its productivity.</a:t>
            </a:r>
          </a:p>
          <a:p>
            <a:r>
              <a:rPr lang="en-US" sz="3200" i="1" dirty="0">
                <a:solidFill>
                  <a:schemeClr val="accent3">
                    <a:lumMod val="75000"/>
                  </a:schemeClr>
                </a:solidFill>
              </a:rPr>
              <a:t>b)</a:t>
            </a:r>
            <a:r>
              <a:rPr lang="en-US" sz="3200" i="1" dirty="0">
                <a:solidFill>
                  <a:srgbClr val="006666"/>
                </a:solidFill>
              </a:rPr>
              <a:t> The price of a factor is determined by</a:t>
            </a:r>
          </a:p>
          <a:p>
            <a:r>
              <a:rPr lang="en-US" sz="3200" i="1" dirty="0">
                <a:solidFill>
                  <a:srgbClr val="006666"/>
                </a:solidFill>
              </a:rPr>
              <a:t>and will be equal to marginal revenue</a:t>
            </a:r>
          </a:p>
          <a:p>
            <a:r>
              <a:rPr lang="en-US" sz="3200" i="1" dirty="0">
                <a:solidFill>
                  <a:srgbClr val="006666"/>
                </a:solidFill>
              </a:rPr>
              <a:t>product of that factor.</a:t>
            </a:r>
          </a:p>
          <a:p>
            <a:r>
              <a:rPr lang="en-US" sz="3200" i="1" dirty="0">
                <a:solidFill>
                  <a:schemeClr val="accent3">
                    <a:lumMod val="75000"/>
                  </a:schemeClr>
                </a:solidFill>
              </a:rPr>
              <a:t>c)</a:t>
            </a:r>
            <a:r>
              <a:rPr lang="en-US" sz="3200" i="1" dirty="0">
                <a:solidFill>
                  <a:srgbClr val="006666"/>
                </a:solidFill>
              </a:rPr>
              <a:t> Under certain conditions, the price of a</a:t>
            </a:r>
          </a:p>
          <a:p>
            <a:r>
              <a:rPr lang="en-US" sz="3200" i="1" dirty="0">
                <a:solidFill>
                  <a:srgbClr val="006666"/>
                </a:solidFill>
              </a:rPr>
              <a:t>factor will be equal to both the average</a:t>
            </a:r>
          </a:p>
          <a:p>
            <a:r>
              <a:rPr lang="en-US" sz="3200" i="1" dirty="0">
                <a:solidFill>
                  <a:srgbClr val="006666"/>
                </a:solidFill>
              </a:rPr>
              <a:t>and marginal products of that factor.</a:t>
            </a:r>
            <a:endParaRPr lang="en-IN" sz="3200" i="1" dirty="0">
              <a:solidFill>
                <a:srgbClr val="006666"/>
              </a:solidFill>
            </a:endParaRPr>
          </a:p>
        </p:txBody>
      </p:sp>
    </p:spTree>
    <p:extLst>
      <p:ext uri="{BB962C8B-B14F-4D97-AF65-F5344CB8AC3E}">
        <p14:creationId xmlns:p14="http://schemas.microsoft.com/office/powerpoint/2010/main" val="83010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10235"/>
            <a:ext cx="11823700" cy="1446550"/>
          </a:xfrm>
          <a:prstGeom prst="rect">
            <a:avLst/>
          </a:prstGeom>
        </p:spPr>
        <p:txBody>
          <a:bodyPr wrap="square">
            <a:spAutoFit/>
          </a:bodyPr>
          <a:lstStyle/>
          <a:p>
            <a:r>
              <a:rPr lang="en-US" sz="4400" i="1" u="sng" dirty="0">
                <a:solidFill>
                  <a:schemeClr val="accent4">
                    <a:lumMod val="75000"/>
                  </a:schemeClr>
                </a:solidFill>
                <a:latin typeface="Cooper Black" panose="0208090404030B020404" pitchFamily="18" charset="0"/>
              </a:rPr>
              <a:t>Marginal Productivity under Perfect Competition </a:t>
            </a:r>
            <a:endParaRPr lang="en-IN" sz="4400" i="1" u="sng" dirty="0">
              <a:solidFill>
                <a:schemeClr val="accent4">
                  <a:lumMod val="75000"/>
                </a:schemeClr>
              </a:solidFill>
              <a:latin typeface="Cooper Black" panose="0208090404030B020404" pitchFamily="18" charset="0"/>
            </a:endParaRPr>
          </a:p>
        </p:txBody>
      </p:sp>
      <p:pic>
        <p:nvPicPr>
          <p:cNvPr id="3" name="Picture 2"/>
          <p:cNvPicPr>
            <a:picLocks noChangeAspect="1"/>
          </p:cNvPicPr>
          <p:nvPr/>
        </p:nvPicPr>
        <p:blipFill>
          <a:blip r:embed="rId2"/>
          <a:stretch>
            <a:fillRect/>
          </a:stretch>
        </p:blipFill>
        <p:spPr>
          <a:xfrm>
            <a:off x="2806700" y="1629672"/>
            <a:ext cx="6756400" cy="5166169"/>
          </a:xfrm>
          <a:prstGeom prst="rect">
            <a:avLst/>
          </a:prstGeom>
        </p:spPr>
      </p:pic>
    </p:spTree>
    <p:extLst>
      <p:ext uri="{BB962C8B-B14F-4D97-AF65-F5344CB8AC3E}">
        <p14:creationId xmlns:p14="http://schemas.microsoft.com/office/powerpoint/2010/main" val="287022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859135"/>
            <a:ext cx="7747000" cy="5509200"/>
          </a:xfrm>
          <a:prstGeom prst="rect">
            <a:avLst/>
          </a:prstGeom>
        </p:spPr>
        <p:txBody>
          <a:bodyPr wrap="square">
            <a:spAutoFit/>
          </a:bodyPr>
          <a:lstStyle/>
          <a:p>
            <a:r>
              <a:rPr lang="en-US" sz="3200" dirty="0">
                <a:solidFill>
                  <a:srgbClr val="CC3300"/>
                </a:solidFill>
              </a:rPr>
              <a:t>The diagram 6.1 refers to the factor pricing</a:t>
            </a:r>
          </a:p>
          <a:p>
            <a:r>
              <a:rPr lang="en-US" sz="3200" dirty="0">
                <a:solidFill>
                  <a:srgbClr val="CC3300"/>
                </a:solidFill>
              </a:rPr>
              <a:t>under perfect competition in the factor</a:t>
            </a:r>
          </a:p>
          <a:p>
            <a:r>
              <a:rPr lang="en-US" sz="3200" dirty="0">
                <a:solidFill>
                  <a:srgbClr val="CC3300"/>
                </a:solidFill>
              </a:rPr>
              <a:t>market. X axis represents factor units and Y axis represents the factor price and revenue product. MRP is the Marginal Revenue Product Curve and ARP is the Average Revenue Product curve. AFC is the Average Factor Cost curve and MFC</a:t>
            </a:r>
          </a:p>
          <a:p>
            <a:r>
              <a:rPr lang="en-US" sz="3200" dirty="0">
                <a:solidFill>
                  <a:srgbClr val="CC3300"/>
                </a:solidFill>
              </a:rPr>
              <a:t>is the Marginal Factor Cost curve. AFC is</a:t>
            </a:r>
          </a:p>
          <a:p>
            <a:r>
              <a:rPr lang="en-US" sz="3200" dirty="0">
                <a:solidFill>
                  <a:srgbClr val="CC3300"/>
                </a:solidFill>
              </a:rPr>
              <a:t>horizontal under perfect competition and MFC coincides with it.</a:t>
            </a:r>
            <a:endParaRPr lang="en-IN" sz="3200" dirty="0">
              <a:solidFill>
                <a:srgbClr val="CC3300"/>
              </a:solidFill>
            </a:endParaRPr>
          </a:p>
        </p:txBody>
      </p:sp>
    </p:spTree>
    <p:extLst>
      <p:ext uri="{BB962C8B-B14F-4D97-AF65-F5344CB8AC3E}">
        <p14:creationId xmlns:p14="http://schemas.microsoft.com/office/powerpoint/2010/main" val="79398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84140"/>
            <a:ext cx="9309100" cy="6494085"/>
          </a:xfrm>
          <a:prstGeom prst="rect">
            <a:avLst/>
          </a:prstGeom>
        </p:spPr>
        <p:txBody>
          <a:bodyPr wrap="square">
            <a:spAutoFit/>
          </a:bodyPr>
          <a:lstStyle/>
          <a:p>
            <a:r>
              <a:rPr lang="en-US" sz="3200" i="1" dirty="0">
                <a:solidFill>
                  <a:srgbClr val="CC00CC"/>
                </a:solidFill>
              </a:rPr>
              <a:t>When there is perfect competition in the factor market, the firm is in equilibrium (i.e., earning maximum profits) only when MFC = MRP. Hence, in the diagram, the firm reaches equilibrium at point Q by employing ON units of factors and paying OP price (NQ) where MFC = MRP. At the point Q, MRP = ARP. The price paid to the factor (NQ) is also equal to marginal revenue product (NQ) and average revenue product (NQ). This means that there is no exploitation of factors under perfect competition. Beyond the point Q, no employer will employ factors, because after that point, the price paid to the factor is more than marginal revenue product and average revenue product.</a:t>
            </a:r>
            <a:endParaRPr lang="en-IN" sz="3200" i="1" dirty="0">
              <a:solidFill>
                <a:srgbClr val="CC00CC"/>
              </a:solidFill>
            </a:endParaRPr>
          </a:p>
        </p:txBody>
      </p:sp>
    </p:spTree>
    <p:extLst>
      <p:ext uri="{BB962C8B-B14F-4D97-AF65-F5344CB8AC3E}">
        <p14:creationId xmlns:p14="http://schemas.microsoft.com/office/powerpoint/2010/main" val="205510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900" y="0"/>
            <a:ext cx="10160000" cy="1446550"/>
          </a:xfrm>
          <a:prstGeom prst="rect">
            <a:avLst/>
          </a:prstGeom>
        </p:spPr>
        <p:txBody>
          <a:bodyPr wrap="square">
            <a:spAutoFit/>
          </a:bodyPr>
          <a:lstStyle/>
          <a:p>
            <a:r>
              <a:rPr lang="en-US" sz="4400" b="1" i="1" u="sng" dirty="0">
                <a:solidFill>
                  <a:schemeClr val="accent3">
                    <a:lumMod val="75000"/>
                  </a:schemeClr>
                </a:solidFill>
              </a:rPr>
              <a:t>Marginal Productivity Theory under Imperfect Competition </a:t>
            </a:r>
            <a:endParaRPr lang="en-IN" sz="4400" b="1" i="1" u="sng" dirty="0">
              <a:solidFill>
                <a:schemeClr val="accent3">
                  <a:lumMod val="75000"/>
                </a:schemeClr>
              </a:solidFill>
            </a:endParaRPr>
          </a:p>
        </p:txBody>
      </p:sp>
      <p:pic>
        <p:nvPicPr>
          <p:cNvPr id="3" name="Picture 2"/>
          <p:cNvPicPr>
            <a:picLocks noChangeAspect="1"/>
          </p:cNvPicPr>
          <p:nvPr/>
        </p:nvPicPr>
        <p:blipFill>
          <a:blip r:embed="rId2"/>
          <a:stretch>
            <a:fillRect/>
          </a:stretch>
        </p:blipFill>
        <p:spPr>
          <a:xfrm>
            <a:off x="2311400" y="1379350"/>
            <a:ext cx="7175500" cy="5369194"/>
          </a:xfrm>
          <a:prstGeom prst="rect">
            <a:avLst/>
          </a:prstGeom>
        </p:spPr>
      </p:pic>
    </p:spTree>
    <p:extLst>
      <p:ext uri="{BB962C8B-B14F-4D97-AF65-F5344CB8AC3E}">
        <p14:creationId xmlns:p14="http://schemas.microsoft.com/office/powerpoint/2010/main" val="220466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89" y="919813"/>
            <a:ext cx="10160000" cy="5016758"/>
          </a:xfrm>
          <a:prstGeom prst="rect">
            <a:avLst/>
          </a:prstGeom>
        </p:spPr>
        <p:txBody>
          <a:bodyPr wrap="square">
            <a:spAutoFit/>
          </a:bodyPr>
          <a:lstStyle/>
          <a:p>
            <a:r>
              <a:rPr lang="en-US" sz="3200" b="1" i="1" u="sng" dirty="0">
                <a:solidFill>
                  <a:srgbClr val="00B050"/>
                </a:solidFill>
                <a:latin typeface="Algerian" panose="04020705040A02060702" pitchFamily="82" charset="0"/>
              </a:rPr>
              <a:t>Introduction</a:t>
            </a:r>
          </a:p>
          <a:p>
            <a:r>
              <a:rPr lang="en-US" sz="3200" i="1" dirty="0">
                <a:solidFill>
                  <a:srgbClr val="002060"/>
                </a:solidFill>
              </a:rPr>
              <a:t>The factors of production viz., Land, Labour, Capital and Entrepreneur or Organization are involved in production. The theory of functional distribution deals with how the relative prices of these factors of production are determined. The theory of factor prices is popularly known as the theory of distribution. Interesting aspect here is in the fact that large number of ideas has emerged and various factors have been identified the economists, contributing to the development of Economics Science.</a:t>
            </a:r>
            <a:endParaRPr lang="en-IN" sz="3200" i="1" dirty="0">
              <a:solidFill>
                <a:srgbClr val="002060"/>
              </a:solidFill>
            </a:endParaRPr>
          </a:p>
        </p:txBody>
      </p:sp>
    </p:spTree>
    <p:extLst>
      <p:ext uri="{BB962C8B-B14F-4D97-AF65-F5344CB8AC3E}">
        <p14:creationId xmlns:p14="http://schemas.microsoft.com/office/powerpoint/2010/main" val="252922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137" y="461020"/>
            <a:ext cx="9721515" cy="6124754"/>
          </a:xfrm>
          <a:prstGeom prst="rect">
            <a:avLst/>
          </a:prstGeom>
        </p:spPr>
        <p:txBody>
          <a:bodyPr wrap="square">
            <a:spAutoFit/>
          </a:bodyPr>
          <a:lstStyle/>
          <a:p>
            <a:r>
              <a:rPr lang="en-US" sz="2800" i="1" dirty="0">
                <a:solidFill>
                  <a:srgbClr val="6699FF"/>
                </a:solidFill>
              </a:rPr>
              <a:t>In diagram 6.2 the factor pricing under imperfect competition is represented. AFC is Average Factor Cost curve. It represents the price paid to the factors. It increases as the number of factors demanded by the employer increases. As AFC rises, MFC lies above AFC. It represents the marginal cost paid to the factors. At the point Q, MFC = MRP, where the employer attains his maximum profit and so he stops employment of the factors at the point. But the average cost paid is NRSO and the average revenue obtained is NQ or OP. Total revenue obtained is NQPO. Therefore, exploitation per unit of factor is RQ. But the total number of factors is ON. Thus, the total exploitation of factor by the employer is RQ X SR = “PQRS” (shaded area). Thus, under imperfect competition, factor is exploited at the equilibrium position.</a:t>
            </a:r>
            <a:endParaRPr lang="en-IN" sz="2800" i="1" dirty="0">
              <a:solidFill>
                <a:srgbClr val="6699FF"/>
              </a:solidFill>
            </a:endParaRPr>
          </a:p>
        </p:txBody>
      </p:sp>
    </p:spTree>
    <p:extLst>
      <p:ext uri="{BB962C8B-B14F-4D97-AF65-F5344CB8AC3E}">
        <p14:creationId xmlns:p14="http://schemas.microsoft.com/office/powerpoint/2010/main" val="237493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100" y="973515"/>
            <a:ext cx="6654800" cy="5016758"/>
          </a:xfrm>
          <a:prstGeom prst="rect">
            <a:avLst/>
          </a:prstGeom>
        </p:spPr>
        <p:txBody>
          <a:bodyPr wrap="square">
            <a:spAutoFit/>
          </a:bodyPr>
          <a:lstStyle/>
          <a:p>
            <a:r>
              <a:rPr lang="en-US" sz="3200" b="1" i="1" u="sng" dirty="0">
                <a:solidFill>
                  <a:srgbClr val="92D050"/>
                </a:solidFill>
              </a:rPr>
              <a:t>Criticisms</a:t>
            </a:r>
          </a:p>
          <a:p>
            <a:r>
              <a:rPr lang="en-US" sz="3200" b="1" i="1" dirty="0">
                <a:solidFill>
                  <a:srgbClr val="FF0000"/>
                </a:solidFill>
              </a:rPr>
              <a:t>This theory is subject to a few criticisms</a:t>
            </a:r>
          </a:p>
          <a:p>
            <a:r>
              <a:rPr lang="en-US" sz="3200" i="1" dirty="0">
                <a:solidFill>
                  <a:srgbClr val="CC00CC"/>
                </a:solidFill>
              </a:rPr>
              <a:t>1.</a:t>
            </a:r>
            <a:r>
              <a:rPr lang="en-US" sz="3200" i="1" dirty="0">
                <a:solidFill>
                  <a:srgbClr val="009999"/>
                </a:solidFill>
              </a:rPr>
              <a:t> In reality, the factors of production</a:t>
            </a:r>
          </a:p>
          <a:p>
            <a:r>
              <a:rPr lang="en-US" sz="3200" i="1" dirty="0">
                <a:solidFill>
                  <a:srgbClr val="009999"/>
                </a:solidFill>
              </a:rPr>
              <a:t>are not homogenous.</a:t>
            </a:r>
          </a:p>
          <a:p>
            <a:r>
              <a:rPr lang="en-US" sz="3200" i="1" dirty="0">
                <a:solidFill>
                  <a:srgbClr val="CC00CC"/>
                </a:solidFill>
              </a:rPr>
              <a:t>2. </a:t>
            </a:r>
            <a:r>
              <a:rPr lang="en-US" sz="3200" i="1" dirty="0">
                <a:solidFill>
                  <a:srgbClr val="009999"/>
                </a:solidFill>
              </a:rPr>
              <a:t>In practice, factors cannot be</a:t>
            </a:r>
          </a:p>
          <a:p>
            <a:r>
              <a:rPr lang="en-US" sz="3200" i="1" dirty="0">
                <a:solidFill>
                  <a:srgbClr val="009999"/>
                </a:solidFill>
              </a:rPr>
              <a:t>substituted for each other.</a:t>
            </a:r>
          </a:p>
          <a:p>
            <a:r>
              <a:rPr lang="en-US" sz="3200" i="1" dirty="0">
                <a:solidFill>
                  <a:srgbClr val="CC00CC"/>
                </a:solidFill>
              </a:rPr>
              <a:t>3. </a:t>
            </a:r>
            <a:r>
              <a:rPr lang="en-US" sz="3200" i="1" dirty="0">
                <a:solidFill>
                  <a:srgbClr val="009999"/>
                </a:solidFill>
              </a:rPr>
              <a:t>This theory is applicable only in the</a:t>
            </a:r>
          </a:p>
          <a:p>
            <a:r>
              <a:rPr lang="en-US" sz="3200" i="1" dirty="0">
                <a:solidFill>
                  <a:srgbClr val="009999"/>
                </a:solidFill>
              </a:rPr>
              <a:t>long–run. It cannot be applied in the</a:t>
            </a:r>
          </a:p>
          <a:p>
            <a:r>
              <a:rPr lang="en-US" sz="3200" i="1" dirty="0">
                <a:solidFill>
                  <a:srgbClr val="009999"/>
                </a:solidFill>
              </a:rPr>
              <a:t>short-run. </a:t>
            </a:r>
          </a:p>
        </p:txBody>
      </p:sp>
    </p:spTree>
    <p:extLst>
      <p:ext uri="{BB962C8B-B14F-4D97-AF65-F5344CB8AC3E}">
        <p14:creationId xmlns:p14="http://schemas.microsoft.com/office/powerpoint/2010/main" val="383940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900" y="1510437"/>
            <a:ext cx="7137400" cy="4031873"/>
          </a:xfrm>
          <a:prstGeom prst="rect">
            <a:avLst/>
          </a:prstGeom>
        </p:spPr>
        <p:txBody>
          <a:bodyPr wrap="square">
            <a:spAutoFit/>
          </a:bodyPr>
          <a:lstStyle/>
          <a:p>
            <a:r>
              <a:rPr lang="en-US" sz="3200" i="1" u="sng" dirty="0">
                <a:solidFill>
                  <a:srgbClr val="003399"/>
                </a:solidFill>
                <a:latin typeface="Cooper Black" panose="0208090404030B020404" pitchFamily="18" charset="0"/>
              </a:rPr>
              <a:t>Rent</a:t>
            </a:r>
          </a:p>
          <a:p>
            <a:r>
              <a:rPr lang="en-US" sz="3200" b="1" u="sng" dirty="0">
                <a:solidFill>
                  <a:schemeClr val="accent2">
                    <a:lumMod val="75000"/>
                  </a:schemeClr>
                </a:solidFill>
                <a:latin typeface="Algerian" panose="04020705040A02060702" pitchFamily="82" charset="0"/>
              </a:rPr>
              <a:t>6.5.1 Meaning</a:t>
            </a:r>
          </a:p>
          <a:p>
            <a:r>
              <a:rPr lang="en-US" sz="3200" i="1" dirty="0">
                <a:solidFill>
                  <a:srgbClr val="00CC99"/>
                </a:solidFill>
              </a:rPr>
              <a:t>Rent is the price or reward given for the</a:t>
            </a:r>
          </a:p>
          <a:p>
            <a:r>
              <a:rPr lang="en-US" sz="3200" i="1" dirty="0">
                <a:solidFill>
                  <a:srgbClr val="00CC99"/>
                </a:solidFill>
              </a:rPr>
              <a:t>use of land or house or a machine to</a:t>
            </a:r>
          </a:p>
          <a:p>
            <a:r>
              <a:rPr lang="en-US" sz="3200" i="1" dirty="0">
                <a:solidFill>
                  <a:srgbClr val="00CC99"/>
                </a:solidFill>
              </a:rPr>
              <a:t>the owner. But, in Economics, “Rent” or</a:t>
            </a:r>
          </a:p>
          <a:p>
            <a:r>
              <a:rPr lang="en-US" sz="3200" i="1" dirty="0">
                <a:solidFill>
                  <a:srgbClr val="00CC99"/>
                </a:solidFill>
              </a:rPr>
              <a:t>“Economic Rent” refers to that part of payment made by a tenant to his landlords for the use of land only</a:t>
            </a:r>
            <a:endParaRPr lang="en-IN" sz="3200" i="1" dirty="0">
              <a:solidFill>
                <a:srgbClr val="00CC99"/>
              </a:solidFill>
            </a:endParaRPr>
          </a:p>
        </p:txBody>
      </p:sp>
    </p:spTree>
    <p:extLst>
      <p:ext uri="{BB962C8B-B14F-4D97-AF65-F5344CB8AC3E}">
        <p14:creationId xmlns:p14="http://schemas.microsoft.com/office/powerpoint/2010/main" val="5532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0"/>
            <a:ext cx="9598526" cy="1569660"/>
          </a:xfrm>
          <a:prstGeom prst="rect">
            <a:avLst/>
          </a:prstGeom>
        </p:spPr>
        <p:txBody>
          <a:bodyPr wrap="square">
            <a:spAutoFit/>
          </a:bodyPr>
          <a:lstStyle/>
          <a:p>
            <a:r>
              <a:rPr lang="en-US" sz="3200" i="1" dirty="0">
                <a:solidFill>
                  <a:schemeClr val="accent3">
                    <a:lumMod val="75000"/>
                  </a:schemeClr>
                </a:solidFill>
              </a:rPr>
              <a:t>Ricardian Theory of Rent The Classical Theory of Rent is called </a:t>
            </a:r>
            <a:r>
              <a:rPr lang="en-US" sz="3200" b="1" i="1" dirty="0">
                <a:solidFill>
                  <a:srgbClr val="00B0F0"/>
                </a:solidFill>
              </a:rPr>
              <a:t>“Ricardian Theory of Rent”. </a:t>
            </a:r>
            <a:r>
              <a:rPr lang="en-US" sz="3200" i="1" dirty="0">
                <a:solidFill>
                  <a:schemeClr val="accent3">
                    <a:lumMod val="75000"/>
                  </a:schemeClr>
                </a:solidFill>
              </a:rPr>
              <a:t>David Ricardo explained the theory of rent thus:</a:t>
            </a:r>
            <a:endParaRPr lang="en-IN" sz="3200" i="1" dirty="0">
              <a:solidFill>
                <a:schemeClr val="accent3">
                  <a:lumMod val="75000"/>
                </a:schemeClr>
              </a:solidFill>
            </a:endParaRPr>
          </a:p>
        </p:txBody>
      </p:sp>
      <p:sp>
        <p:nvSpPr>
          <p:cNvPr id="3" name="Rectangle 2"/>
          <p:cNvSpPr/>
          <p:nvPr/>
        </p:nvSpPr>
        <p:spPr>
          <a:xfrm>
            <a:off x="279400" y="1569660"/>
            <a:ext cx="6718300" cy="1569660"/>
          </a:xfrm>
          <a:prstGeom prst="rect">
            <a:avLst/>
          </a:prstGeom>
        </p:spPr>
        <p:txBody>
          <a:bodyPr wrap="square">
            <a:spAutoFit/>
          </a:bodyPr>
          <a:lstStyle/>
          <a:p>
            <a:r>
              <a:rPr lang="en-US" sz="3200" b="1" i="1" u="sng" dirty="0">
                <a:solidFill>
                  <a:schemeClr val="accent2"/>
                </a:solidFill>
              </a:rPr>
              <a:t>Assumptions</a:t>
            </a:r>
          </a:p>
          <a:p>
            <a:r>
              <a:rPr lang="en-US" sz="3200" b="1" i="1" dirty="0">
                <a:solidFill>
                  <a:schemeClr val="accent4">
                    <a:lumMod val="75000"/>
                  </a:schemeClr>
                </a:solidFill>
              </a:rPr>
              <a:t>Ricardian theory of rent assumes the</a:t>
            </a:r>
          </a:p>
          <a:p>
            <a:r>
              <a:rPr lang="en-US" sz="3200" b="1" i="1" dirty="0">
                <a:solidFill>
                  <a:schemeClr val="accent4">
                    <a:lumMod val="75000"/>
                  </a:schemeClr>
                </a:solidFill>
              </a:rPr>
              <a:t>following: </a:t>
            </a:r>
            <a:endParaRPr lang="en-IN" sz="3200" b="1" i="1" dirty="0">
              <a:solidFill>
                <a:schemeClr val="accent4">
                  <a:lumMod val="75000"/>
                </a:schemeClr>
              </a:solidFill>
            </a:endParaRPr>
          </a:p>
        </p:txBody>
      </p:sp>
      <p:sp>
        <p:nvSpPr>
          <p:cNvPr id="4" name="Rectangle 3"/>
          <p:cNvSpPr/>
          <p:nvPr/>
        </p:nvSpPr>
        <p:spPr>
          <a:xfrm>
            <a:off x="546100" y="3564235"/>
            <a:ext cx="7721600" cy="255454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en-US" sz="3200" i="1" dirty="0">
                <a:solidFill>
                  <a:srgbClr val="3333FF"/>
                </a:solidFill>
              </a:rPr>
              <a:t>“Rent is that portion of the produce of the earth which is paid to the landlord for the use of the original and indestructible powers of the soil”. </a:t>
            </a:r>
          </a:p>
          <a:p>
            <a:r>
              <a:rPr lang="en-US" sz="3200" dirty="0"/>
              <a:t>                                                </a:t>
            </a:r>
            <a:r>
              <a:rPr lang="en-US" sz="3200" dirty="0">
                <a:solidFill>
                  <a:srgbClr val="CC00CC"/>
                </a:solidFill>
              </a:rPr>
              <a:t>--</a:t>
            </a:r>
            <a:r>
              <a:rPr lang="en-US" sz="3200" b="1" i="1" u="sng" dirty="0">
                <a:solidFill>
                  <a:srgbClr val="CC00CC"/>
                </a:solidFill>
              </a:rPr>
              <a:t>David Ricardo</a:t>
            </a:r>
            <a:endParaRPr lang="en-IN" sz="3200" b="1" i="1" u="sng" dirty="0">
              <a:solidFill>
                <a:srgbClr val="CC00CC"/>
              </a:solidFill>
            </a:endParaRPr>
          </a:p>
        </p:txBody>
      </p:sp>
      <p:pic>
        <p:nvPicPr>
          <p:cNvPr id="5" name="Picture 4"/>
          <p:cNvPicPr>
            <a:picLocks noChangeAspect="1"/>
          </p:cNvPicPr>
          <p:nvPr/>
        </p:nvPicPr>
        <p:blipFill>
          <a:blip r:embed="rId2"/>
          <a:stretch>
            <a:fillRect/>
          </a:stretch>
        </p:blipFill>
        <p:spPr>
          <a:xfrm>
            <a:off x="8545095" y="1332353"/>
            <a:ext cx="1585512" cy="2445126"/>
          </a:xfrm>
          <a:prstGeom prst="rect">
            <a:avLst/>
          </a:prstGeom>
        </p:spPr>
      </p:pic>
    </p:spTree>
    <p:extLst>
      <p:ext uri="{BB962C8B-B14F-4D97-AF65-F5344CB8AC3E}">
        <p14:creationId xmlns:p14="http://schemas.microsoft.com/office/powerpoint/2010/main" val="121155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8763000" cy="6001643"/>
          </a:xfrm>
          <a:prstGeom prst="rect">
            <a:avLst/>
          </a:prstGeom>
        </p:spPr>
        <p:txBody>
          <a:bodyPr wrap="square">
            <a:spAutoFit/>
          </a:bodyPr>
          <a:lstStyle/>
          <a:p>
            <a:r>
              <a:rPr lang="en-US" sz="3200" i="1" dirty="0">
                <a:solidFill>
                  <a:srgbClr val="FF00FF"/>
                </a:solidFill>
              </a:rPr>
              <a:t>1. </a:t>
            </a:r>
            <a:r>
              <a:rPr lang="en-US" sz="3200" i="1" dirty="0">
                <a:solidFill>
                  <a:srgbClr val="009999"/>
                </a:solidFill>
              </a:rPr>
              <a:t>Land differs in fertility.</a:t>
            </a:r>
          </a:p>
          <a:p>
            <a:r>
              <a:rPr lang="en-US" sz="3200" i="1" dirty="0">
                <a:solidFill>
                  <a:srgbClr val="FF00FF"/>
                </a:solidFill>
              </a:rPr>
              <a:t>2.</a:t>
            </a:r>
            <a:r>
              <a:rPr lang="en-US" sz="3200" i="1" dirty="0">
                <a:solidFill>
                  <a:srgbClr val="009999"/>
                </a:solidFill>
              </a:rPr>
              <a:t> The law of diminishing returns operates in agriculture.</a:t>
            </a:r>
          </a:p>
          <a:p>
            <a:r>
              <a:rPr lang="en-US" sz="3200" i="1" dirty="0">
                <a:solidFill>
                  <a:srgbClr val="FF00FF"/>
                </a:solidFill>
              </a:rPr>
              <a:t>3.</a:t>
            </a:r>
            <a:r>
              <a:rPr lang="en-US" sz="3200" i="1" dirty="0">
                <a:solidFill>
                  <a:srgbClr val="009999"/>
                </a:solidFill>
              </a:rPr>
              <a:t> Rent depends upon fertility and location of land.</a:t>
            </a:r>
          </a:p>
          <a:p>
            <a:r>
              <a:rPr lang="en-US" sz="3200" i="1" dirty="0">
                <a:solidFill>
                  <a:srgbClr val="FF00FF"/>
                </a:solidFill>
              </a:rPr>
              <a:t>4.</a:t>
            </a:r>
            <a:r>
              <a:rPr lang="en-US" sz="3200" i="1" dirty="0">
                <a:solidFill>
                  <a:srgbClr val="009999"/>
                </a:solidFill>
              </a:rPr>
              <a:t> Theory assumes perfect competition.</a:t>
            </a:r>
          </a:p>
          <a:p>
            <a:r>
              <a:rPr lang="en-US" sz="3200" i="1" dirty="0">
                <a:solidFill>
                  <a:srgbClr val="FF00FF"/>
                </a:solidFill>
              </a:rPr>
              <a:t>5.</a:t>
            </a:r>
            <a:r>
              <a:rPr lang="en-US" sz="3200" i="1" dirty="0">
                <a:solidFill>
                  <a:srgbClr val="009999"/>
                </a:solidFill>
              </a:rPr>
              <a:t> It is based on the assumption of long period.</a:t>
            </a:r>
          </a:p>
          <a:p>
            <a:r>
              <a:rPr lang="en-US" sz="3200" i="1" dirty="0">
                <a:solidFill>
                  <a:srgbClr val="FF00FF"/>
                </a:solidFill>
              </a:rPr>
              <a:t>6.</a:t>
            </a:r>
            <a:r>
              <a:rPr lang="en-US" sz="3200" i="1" dirty="0">
                <a:solidFill>
                  <a:srgbClr val="009999"/>
                </a:solidFill>
              </a:rPr>
              <a:t> There is existence of marginal land or no-rent land.</a:t>
            </a:r>
          </a:p>
          <a:p>
            <a:r>
              <a:rPr lang="en-US" sz="3200" i="1" dirty="0">
                <a:solidFill>
                  <a:srgbClr val="FF00FF"/>
                </a:solidFill>
              </a:rPr>
              <a:t>7.</a:t>
            </a:r>
            <a:r>
              <a:rPr lang="en-US" sz="3200" i="1" dirty="0">
                <a:solidFill>
                  <a:srgbClr val="009999"/>
                </a:solidFill>
              </a:rPr>
              <a:t> Land has certain “original and indestructible powers”.</a:t>
            </a:r>
          </a:p>
          <a:p>
            <a:r>
              <a:rPr lang="en-US" sz="3200" i="1" dirty="0">
                <a:solidFill>
                  <a:srgbClr val="FF00FF"/>
                </a:solidFill>
              </a:rPr>
              <a:t>8.</a:t>
            </a:r>
            <a:r>
              <a:rPr lang="en-US" sz="3200" i="1" dirty="0">
                <a:solidFill>
                  <a:srgbClr val="009999"/>
                </a:solidFill>
              </a:rPr>
              <a:t> Land is used for cultivation only.</a:t>
            </a:r>
          </a:p>
          <a:p>
            <a:r>
              <a:rPr lang="en-US" sz="3200" i="1" dirty="0">
                <a:solidFill>
                  <a:srgbClr val="FF00FF"/>
                </a:solidFill>
              </a:rPr>
              <a:t>9. </a:t>
            </a:r>
            <a:r>
              <a:rPr lang="en-US" sz="3200" i="1" dirty="0">
                <a:solidFill>
                  <a:srgbClr val="009999"/>
                </a:solidFill>
              </a:rPr>
              <a:t>Most fertile lands are cultivated first.</a:t>
            </a:r>
            <a:endParaRPr lang="en-IN" sz="3200" i="1" dirty="0">
              <a:solidFill>
                <a:srgbClr val="009999"/>
              </a:solidFill>
            </a:endParaRPr>
          </a:p>
        </p:txBody>
      </p:sp>
    </p:spTree>
    <p:extLst>
      <p:ext uri="{BB962C8B-B14F-4D97-AF65-F5344CB8AC3E}">
        <p14:creationId xmlns:p14="http://schemas.microsoft.com/office/powerpoint/2010/main" val="424310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278" y="473050"/>
            <a:ext cx="9504280" cy="5016758"/>
          </a:xfrm>
          <a:prstGeom prst="rect">
            <a:avLst/>
          </a:prstGeom>
        </p:spPr>
        <p:txBody>
          <a:bodyPr wrap="square">
            <a:spAutoFit/>
          </a:bodyPr>
          <a:lstStyle/>
          <a:p>
            <a:r>
              <a:rPr lang="en-US" sz="3200" b="1" i="1" u="sng" dirty="0">
                <a:solidFill>
                  <a:srgbClr val="3333FF"/>
                </a:solidFill>
              </a:rPr>
              <a:t>Statement of the Theory with Illustration</a:t>
            </a:r>
          </a:p>
          <a:p>
            <a:r>
              <a:rPr lang="en-US" sz="3200" i="1" dirty="0">
                <a:solidFill>
                  <a:srgbClr val="CC00CC"/>
                </a:solidFill>
              </a:rPr>
              <a:t>Assume that some people go to a newly discovered island and settle down there. There are three grades of land, namely A, B and C in that island. ‘A’ being most fertile, ‘B’ less fertile and ‘C’ the least fertile. They will first cultivate all the most fertile land (A grade) available. Since the land is abundant and idle, there is no need to pay rent as long as such best lands are freely available. Given a certain amount of labour and capital, the yield per acre on ‘A’ grade land is 40 bags of paddy. </a:t>
            </a:r>
            <a:endParaRPr lang="en-IN" sz="3200" i="1" dirty="0">
              <a:solidFill>
                <a:srgbClr val="CC00CC"/>
              </a:solidFill>
            </a:endParaRPr>
          </a:p>
        </p:txBody>
      </p:sp>
    </p:spTree>
    <p:extLst>
      <p:ext uri="{BB962C8B-B14F-4D97-AF65-F5344CB8AC3E}">
        <p14:creationId xmlns:p14="http://schemas.microsoft.com/office/powerpoint/2010/main" val="384370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621" y="213895"/>
            <a:ext cx="9398000" cy="6001643"/>
          </a:xfrm>
          <a:prstGeom prst="rect">
            <a:avLst/>
          </a:prstGeom>
        </p:spPr>
        <p:txBody>
          <a:bodyPr wrap="square">
            <a:spAutoFit/>
          </a:bodyPr>
          <a:lstStyle/>
          <a:p>
            <a:r>
              <a:rPr lang="en-US" sz="3200" i="1" dirty="0">
                <a:solidFill>
                  <a:srgbClr val="9966FF"/>
                </a:solidFill>
              </a:rPr>
              <a:t>Suppose another group of people goes and settles down in the same island after some time. Hence the demand for agricultural produce will increase. The most fertile lands [A grade] alone cannot produce all the food grains that are needed on account of the operation of the law of diminishing returns. So the less fertile lands [B grade] will have to be brought under cultivation in order to meet the growing population. For the same amount labour and capital employed in ‘A’ grade land, the yield per acre on ‘B’ grade land is 30 bags of paddy. The surplus of 10 bags [40-30] per acre appears on ‘A’ grade land. This is “Economic Rent” of ‘A’ grade land. </a:t>
            </a:r>
            <a:endParaRPr lang="en-IN" sz="3200" i="1" dirty="0">
              <a:solidFill>
                <a:srgbClr val="9966FF"/>
              </a:solidFill>
            </a:endParaRPr>
          </a:p>
        </p:txBody>
      </p:sp>
    </p:spTree>
    <p:extLst>
      <p:ext uri="{BB962C8B-B14F-4D97-AF65-F5344CB8AC3E}">
        <p14:creationId xmlns:p14="http://schemas.microsoft.com/office/powerpoint/2010/main" val="274424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300" y="450840"/>
            <a:ext cx="8636000" cy="6001643"/>
          </a:xfrm>
          <a:prstGeom prst="rect">
            <a:avLst/>
          </a:prstGeom>
        </p:spPr>
        <p:txBody>
          <a:bodyPr wrap="square">
            <a:spAutoFit/>
          </a:bodyPr>
          <a:lstStyle/>
          <a:p>
            <a:r>
              <a:rPr lang="en-US" sz="3200" i="1" dirty="0">
                <a:solidFill>
                  <a:srgbClr val="0070C0"/>
                </a:solidFill>
              </a:rPr>
              <a:t>Suppose yet another group of</a:t>
            </a:r>
          </a:p>
          <a:p>
            <a:r>
              <a:rPr lang="en-US" sz="3200" i="1" dirty="0">
                <a:solidFill>
                  <a:srgbClr val="0070C0"/>
                </a:solidFill>
              </a:rPr>
              <a:t>people goes and settles down in the same</a:t>
            </a:r>
          </a:p>
          <a:p>
            <a:r>
              <a:rPr lang="en-US" sz="3200" i="1" dirty="0">
                <a:solidFill>
                  <a:srgbClr val="0070C0"/>
                </a:solidFill>
              </a:rPr>
              <a:t>island. So the least fertile land (C grade)</a:t>
            </a:r>
          </a:p>
          <a:p>
            <a:r>
              <a:rPr lang="en-US" sz="3200" i="1" dirty="0">
                <a:solidFill>
                  <a:srgbClr val="0070C0"/>
                </a:solidFill>
              </a:rPr>
              <a:t>will have to be brought under cultivation.</a:t>
            </a:r>
          </a:p>
          <a:p>
            <a:r>
              <a:rPr lang="en-US" sz="3200" i="1" dirty="0">
                <a:solidFill>
                  <a:srgbClr val="0070C0"/>
                </a:solidFill>
              </a:rPr>
              <a:t>For the same amount of labour and capital,</a:t>
            </a:r>
          </a:p>
          <a:p>
            <a:r>
              <a:rPr lang="en-US" sz="3200" i="1" dirty="0">
                <a:solidFill>
                  <a:srgbClr val="0070C0"/>
                </a:solidFill>
              </a:rPr>
              <a:t>the yield per acre on ‘C’ grade land is 20</a:t>
            </a:r>
          </a:p>
          <a:p>
            <a:r>
              <a:rPr lang="en-US" sz="3200" i="1" dirty="0">
                <a:solidFill>
                  <a:srgbClr val="0070C0"/>
                </a:solidFill>
              </a:rPr>
              <a:t>bags of paddy. This surplus of ‘A’ grade</a:t>
            </a:r>
          </a:p>
          <a:p>
            <a:r>
              <a:rPr lang="en-US" sz="3200" i="1" dirty="0">
                <a:solidFill>
                  <a:srgbClr val="0070C0"/>
                </a:solidFill>
              </a:rPr>
              <a:t>land is now raised to 20 bags [40-20], and</a:t>
            </a:r>
          </a:p>
          <a:p>
            <a:r>
              <a:rPr lang="en-US" sz="3200" i="1" dirty="0">
                <a:solidFill>
                  <a:srgbClr val="0070C0"/>
                </a:solidFill>
              </a:rPr>
              <a:t>it is the “Economic Rent” of ‘A’ grade land.</a:t>
            </a:r>
          </a:p>
          <a:p>
            <a:r>
              <a:rPr lang="en-US" sz="3200" i="1" dirty="0">
                <a:solidFill>
                  <a:srgbClr val="0070C0"/>
                </a:solidFill>
              </a:rPr>
              <a:t>The surplus of ‘B’ grade land is 10 bags</a:t>
            </a:r>
          </a:p>
          <a:p>
            <a:r>
              <a:rPr lang="en-US" sz="3200" i="1" dirty="0">
                <a:solidFill>
                  <a:srgbClr val="0070C0"/>
                </a:solidFill>
              </a:rPr>
              <a:t>[30-20]. This is the economic rent of ‘B’</a:t>
            </a:r>
          </a:p>
          <a:p>
            <a:r>
              <a:rPr lang="en-US" sz="3200" i="1" dirty="0">
                <a:solidFill>
                  <a:srgbClr val="0070C0"/>
                </a:solidFill>
              </a:rPr>
              <a:t>grade land.</a:t>
            </a:r>
            <a:endParaRPr lang="en-IN" sz="3200" i="1" dirty="0">
              <a:solidFill>
                <a:srgbClr val="0070C0"/>
              </a:solidFill>
            </a:endParaRPr>
          </a:p>
        </p:txBody>
      </p:sp>
    </p:spTree>
    <p:extLst>
      <p:ext uri="{BB962C8B-B14F-4D97-AF65-F5344CB8AC3E}">
        <p14:creationId xmlns:p14="http://schemas.microsoft.com/office/powerpoint/2010/main" val="1280884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0" y="623838"/>
            <a:ext cx="8102600" cy="5509200"/>
          </a:xfrm>
          <a:prstGeom prst="rect">
            <a:avLst/>
          </a:prstGeom>
        </p:spPr>
        <p:txBody>
          <a:bodyPr wrap="square">
            <a:spAutoFit/>
          </a:bodyPr>
          <a:lstStyle/>
          <a:p>
            <a:r>
              <a:rPr lang="en-US" sz="3200" i="1" dirty="0">
                <a:solidFill>
                  <a:srgbClr val="7030A0"/>
                </a:solidFill>
              </a:rPr>
              <a:t>In the above illustration in ‘C’ grade land, cost of production is just equal to the price of its produce and therefore does not yield any rent (20 - 20). Hence, ‘C’ grade land is called “no-rent land or marginal land”. Therefore, No-Rent Land or Marginal Land is the land in which cost of production is just equal to the price of its produce. The land which yields rent is called “intra –marginal land”. Therefore, rent indicates the differential advantage of the superior land over the marginal land.</a:t>
            </a:r>
            <a:endParaRPr lang="en-IN" sz="3200" i="1" dirty="0">
              <a:solidFill>
                <a:srgbClr val="7030A0"/>
              </a:solidFill>
            </a:endParaRPr>
          </a:p>
        </p:txBody>
      </p:sp>
    </p:spTree>
    <p:extLst>
      <p:ext uri="{BB962C8B-B14F-4D97-AF65-F5344CB8AC3E}">
        <p14:creationId xmlns:p14="http://schemas.microsoft.com/office/powerpoint/2010/main" val="308023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034" y="0"/>
            <a:ext cx="10268452" cy="769441"/>
          </a:xfrm>
          <a:prstGeom prst="rect">
            <a:avLst/>
          </a:prstGeom>
        </p:spPr>
        <p:txBody>
          <a:bodyPr wrap="none">
            <a:spAutoFit/>
          </a:bodyPr>
          <a:lstStyle/>
          <a:p>
            <a:r>
              <a:rPr lang="en-US" sz="4400" i="1" u="sng" dirty="0">
                <a:solidFill>
                  <a:srgbClr val="CC3300"/>
                </a:solidFill>
                <a:latin typeface="Cooper Black" panose="0208090404030B020404" pitchFamily="18" charset="0"/>
              </a:rPr>
              <a:t>Table 6.1 Ricardian Theory of Rent </a:t>
            </a:r>
            <a:endParaRPr lang="en-IN" sz="4400" i="1" u="sng" dirty="0">
              <a:solidFill>
                <a:srgbClr val="CC3300"/>
              </a:solidFill>
              <a:latin typeface="Cooper Black" panose="0208090404030B020404" pitchFamily="18" charset="0"/>
            </a:endParaRPr>
          </a:p>
        </p:txBody>
      </p:sp>
      <p:pic>
        <p:nvPicPr>
          <p:cNvPr id="3" name="Picture 2"/>
          <p:cNvPicPr>
            <a:picLocks noChangeAspect="1"/>
          </p:cNvPicPr>
          <p:nvPr/>
        </p:nvPicPr>
        <p:blipFill>
          <a:blip r:embed="rId2"/>
          <a:stretch>
            <a:fillRect/>
          </a:stretch>
        </p:blipFill>
        <p:spPr>
          <a:xfrm>
            <a:off x="674707" y="1233532"/>
            <a:ext cx="9315513" cy="4580395"/>
          </a:xfrm>
          <a:prstGeom prst="rect">
            <a:avLst/>
          </a:prstGeom>
        </p:spPr>
      </p:pic>
    </p:spTree>
    <p:extLst>
      <p:ext uri="{BB962C8B-B14F-4D97-AF65-F5344CB8AC3E}">
        <p14:creationId xmlns:p14="http://schemas.microsoft.com/office/powerpoint/2010/main" val="208716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100" y="1622336"/>
            <a:ext cx="7848600" cy="3416320"/>
          </a:xfrm>
          <a:prstGeom prst="rect">
            <a:avLst/>
          </a:prstGeom>
        </p:spPr>
        <p:txBody>
          <a:bodyPr wrap="square">
            <a:spAutoFit/>
          </a:bodyPr>
          <a:lstStyle/>
          <a:p>
            <a:r>
              <a:rPr lang="en-US" sz="3600" i="1" u="sng" dirty="0">
                <a:solidFill>
                  <a:srgbClr val="00B0F0"/>
                </a:solidFill>
                <a:latin typeface="Cooper Black" panose="0208090404030B020404" pitchFamily="18" charset="0"/>
              </a:rPr>
              <a:t>Meaning of Distribution</a:t>
            </a:r>
          </a:p>
          <a:p>
            <a:r>
              <a:rPr lang="en-US" sz="3600" dirty="0"/>
              <a:t> </a:t>
            </a:r>
            <a:r>
              <a:rPr lang="en-US" sz="3600" i="1" dirty="0">
                <a:solidFill>
                  <a:schemeClr val="accent3">
                    <a:lumMod val="75000"/>
                  </a:schemeClr>
                </a:solidFill>
              </a:rPr>
              <a:t>Distribution means division of income among the four factors of production in terms of rent to landlords, wage to labourer, interest to capital and profit to entrepreneurs.</a:t>
            </a:r>
            <a:endParaRPr lang="en-IN" sz="3600" i="1" dirty="0">
              <a:solidFill>
                <a:schemeClr val="accent3">
                  <a:lumMod val="75000"/>
                </a:schemeClr>
              </a:solidFill>
            </a:endParaRPr>
          </a:p>
        </p:txBody>
      </p:sp>
    </p:spTree>
    <p:extLst>
      <p:ext uri="{BB962C8B-B14F-4D97-AF65-F5344CB8AC3E}">
        <p14:creationId xmlns:p14="http://schemas.microsoft.com/office/powerpoint/2010/main" val="227508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968" y="769441"/>
            <a:ext cx="7260713" cy="5730260"/>
          </a:xfrm>
          <a:prstGeom prst="rect">
            <a:avLst/>
          </a:prstGeom>
        </p:spPr>
      </p:pic>
      <p:sp>
        <p:nvSpPr>
          <p:cNvPr id="3" name="Rectangle 2"/>
          <p:cNvSpPr/>
          <p:nvPr/>
        </p:nvSpPr>
        <p:spPr>
          <a:xfrm>
            <a:off x="3823544" y="0"/>
            <a:ext cx="3634521" cy="769441"/>
          </a:xfrm>
          <a:prstGeom prst="rect">
            <a:avLst/>
          </a:prstGeom>
        </p:spPr>
        <p:txBody>
          <a:bodyPr wrap="none">
            <a:spAutoFit/>
          </a:bodyPr>
          <a:lstStyle/>
          <a:p>
            <a:r>
              <a:rPr lang="en-US" sz="4400" i="1" u="sng" dirty="0">
                <a:solidFill>
                  <a:srgbClr val="00B050"/>
                </a:solidFill>
                <a:latin typeface="Cooper Black" panose="0208090404030B020404" pitchFamily="18" charset="0"/>
              </a:rPr>
              <a:t>Diagram 6.3</a:t>
            </a:r>
            <a:endParaRPr lang="en-IN" dirty="0"/>
          </a:p>
        </p:txBody>
      </p:sp>
    </p:spTree>
    <p:extLst>
      <p:ext uri="{BB962C8B-B14F-4D97-AF65-F5344CB8AC3E}">
        <p14:creationId xmlns:p14="http://schemas.microsoft.com/office/powerpoint/2010/main" val="5917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537339"/>
            <a:ext cx="9169400" cy="6001643"/>
          </a:xfrm>
          <a:prstGeom prst="rect">
            <a:avLst/>
          </a:prstGeom>
        </p:spPr>
        <p:txBody>
          <a:bodyPr wrap="square">
            <a:spAutoFit/>
          </a:bodyPr>
          <a:lstStyle/>
          <a:p>
            <a:r>
              <a:rPr lang="en-US" sz="3200" i="1" u="sng" dirty="0">
                <a:solidFill>
                  <a:srgbClr val="7030A0"/>
                </a:solidFill>
                <a:latin typeface="Cooper Black" panose="0208090404030B020404" pitchFamily="18" charset="0"/>
              </a:rPr>
              <a:t>Diagrammatic Explanation </a:t>
            </a:r>
          </a:p>
          <a:p>
            <a:r>
              <a:rPr lang="en-US" sz="3200" dirty="0">
                <a:solidFill>
                  <a:srgbClr val="FF9933"/>
                </a:solidFill>
              </a:rPr>
              <a:t>In </a:t>
            </a:r>
            <a:r>
              <a:rPr lang="en-US" sz="3200" b="1" dirty="0">
                <a:solidFill>
                  <a:srgbClr val="FF9933"/>
                </a:solidFill>
              </a:rPr>
              <a:t>Diagram 6.3,</a:t>
            </a:r>
            <a:r>
              <a:rPr lang="en-US" sz="3200" dirty="0">
                <a:solidFill>
                  <a:srgbClr val="FF9933"/>
                </a:solidFill>
              </a:rPr>
              <a:t> X axis represents various grades of land and Y axis represents yield per acre (in bags). OA, AB and BC are the ‘A’ grade, ‘B’ grade and ‘C’ grade lands respectively. The application of equal amount of labour and capital on each of them gives a yield represented by the rectangles standing just above the respective bases. The ‘C’ grade land is the “no–rent land” ‘A’ and ‘B’ grade lands are “intra –marginal lands”. The economic rent yielded by ‘A’ and ‘B’ grade lands is equal to the shaded area of their respective rectangles.</a:t>
            </a:r>
            <a:endParaRPr lang="en-IN" sz="3200" dirty="0">
              <a:solidFill>
                <a:srgbClr val="FF9933"/>
              </a:solidFill>
            </a:endParaRPr>
          </a:p>
        </p:txBody>
      </p:sp>
    </p:spTree>
    <p:extLst>
      <p:ext uri="{BB962C8B-B14F-4D97-AF65-F5344CB8AC3E}">
        <p14:creationId xmlns:p14="http://schemas.microsoft.com/office/powerpoint/2010/main" val="406539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9500" y="1221939"/>
            <a:ext cx="7378700" cy="4524315"/>
          </a:xfrm>
          <a:prstGeom prst="rect">
            <a:avLst/>
          </a:prstGeom>
        </p:spPr>
        <p:txBody>
          <a:bodyPr wrap="square">
            <a:spAutoFit/>
          </a:bodyPr>
          <a:lstStyle/>
          <a:p>
            <a:r>
              <a:rPr lang="en-US" sz="3200" i="1" u="sng" dirty="0">
                <a:solidFill>
                  <a:srgbClr val="00B0F0"/>
                </a:solidFill>
                <a:latin typeface="Cooper Black" panose="0208090404030B020404" pitchFamily="18" charset="0"/>
              </a:rPr>
              <a:t>Criticisms</a:t>
            </a:r>
          </a:p>
          <a:p>
            <a:r>
              <a:rPr lang="en-US" sz="3200" b="1" i="1" dirty="0">
                <a:solidFill>
                  <a:srgbClr val="00CC99"/>
                </a:solidFill>
              </a:rPr>
              <a:t>Following are the limitations of Ricardian</a:t>
            </a:r>
          </a:p>
          <a:p>
            <a:r>
              <a:rPr lang="en-US" sz="3200" b="1" i="1" dirty="0">
                <a:solidFill>
                  <a:srgbClr val="00CC99"/>
                </a:solidFill>
              </a:rPr>
              <a:t>theory of rent.</a:t>
            </a:r>
          </a:p>
          <a:p>
            <a:r>
              <a:rPr lang="en-US" sz="3200" i="1" dirty="0">
                <a:solidFill>
                  <a:srgbClr val="FF00FF"/>
                </a:solidFill>
              </a:rPr>
              <a:t>1.</a:t>
            </a:r>
            <a:r>
              <a:rPr lang="en-US" sz="3200" i="1" dirty="0">
                <a:solidFill>
                  <a:srgbClr val="3333FF"/>
                </a:solidFill>
              </a:rPr>
              <a:t> The order of cultivation from</a:t>
            </a:r>
          </a:p>
          <a:p>
            <a:r>
              <a:rPr lang="en-US" sz="3200" i="1" dirty="0">
                <a:solidFill>
                  <a:srgbClr val="3333FF"/>
                </a:solidFill>
              </a:rPr>
              <a:t>most fertile to least fertile lands is</a:t>
            </a:r>
          </a:p>
          <a:p>
            <a:r>
              <a:rPr lang="en-US" sz="3200" i="1" dirty="0">
                <a:solidFill>
                  <a:srgbClr val="3333FF"/>
                </a:solidFill>
              </a:rPr>
              <a:t>historically wrong.</a:t>
            </a:r>
          </a:p>
          <a:p>
            <a:r>
              <a:rPr lang="en-US" sz="3200" i="1" dirty="0">
                <a:solidFill>
                  <a:srgbClr val="FF00FF"/>
                </a:solidFill>
              </a:rPr>
              <a:t>2.</a:t>
            </a:r>
            <a:r>
              <a:rPr lang="en-US" sz="3200" i="1" dirty="0">
                <a:solidFill>
                  <a:srgbClr val="3333FF"/>
                </a:solidFill>
              </a:rPr>
              <a:t> This theory assumes that, rent does</a:t>
            </a:r>
          </a:p>
          <a:p>
            <a:r>
              <a:rPr lang="en-US" sz="3200" i="1" dirty="0">
                <a:solidFill>
                  <a:srgbClr val="3333FF"/>
                </a:solidFill>
              </a:rPr>
              <a:t>not enter into price. But in reality,</a:t>
            </a:r>
          </a:p>
          <a:p>
            <a:r>
              <a:rPr lang="en-US" sz="3200" i="1" dirty="0">
                <a:solidFill>
                  <a:srgbClr val="3333FF"/>
                </a:solidFill>
              </a:rPr>
              <a:t>rent enters into price.</a:t>
            </a:r>
            <a:endParaRPr lang="en-IN" sz="3200" i="1" dirty="0">
              <a:solidFill>
                <a:srgbClr val="3333FF"/>
              </a:solidFill>
            </a:endParaRPr>
          </a:p>
        </p:txBody>
      </p:sp>
    </p:spTree>
    <p:extLst>
      <p:ext uri="{BB962C8B-B14F-4D97-AF65-F5344CB8AC3E}">
        <p14:creationId xmlns:p14="http://schemas.microsoft.com/office/powerpoint/2010/main" val="316568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900" y="1029038"/>
            <a:ext cx="7848600" cy="5016758"/>
          </a:xfrm>
          <a:prstGeom prst="rect">
            <a:avLst/>
          </a:prstGeom>
        </p:spPr>
        <p:txBody>
          <a:bodyPr wrap="square">
            <a:spAutoFit/>
          </a:bodyPr>
          <a:lstStyle/>
          <a:p>
            <a:r>
              <a:rPr lang="en-US" sz="3200" i="1" u="sng" dirty="0">
                <a:solidFill>
                  <a:schemeClr val="accent3">
                    <a:lumMod val="75000"/>
                  </a:schemeClr>
                </a:solidFill>
                <a:latin typeface="Cooper Black" panose="0208090404030B020404" pitchFamily="18" charset="0"/>
              </a:rPr>
              <a:t>Quasi-Rent </a:t>
            </a:r>
          </a:p>
          <a:p>
            <a:r>
              <a:rPr lang="en-US" sz="3200" dirty="0">
                <a:solidFill>
                  <a:srgbClr val="993366"/>
                </a:solidFill>
              </a:rPr>
              <a:t>Marshall introduced the concept of Quasi rent. Factors other than land say plant and machinery are fixed in supply during short period. They earn surplus income when demand rises. It is purely temporary as it disappears in long run due to increase in supply. The quasi-rent is a surplus that a producer receives in the short period over variable costs from the sale of output.</a:t>
            </a:r>
            <a:endParaRPr lang="en-IN" sz="3200" dirty="0">
              <a:solidFill>
                <a:srgbClr val="993366"/>
              </a:solidFill>
            </a:endParaRPr>
          </a:p>
        </p:txBody>
      </p:sp>
    </p:spTree>
    <p:extLst>
      <p:ext uri="{BB962C8B-B14F-4D97-AF65-F5344CB8AC3E}">
        <p14:creationId xmlns:p14="http://schemas.microsoft.com/office/powerpoint/2010/main" val="1478010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634" y="0"/>
            <a:ext cx="11440953" cy="769441"/>
          </a:xfrm>
          <a:prstGeom prst="rect">
            <a:avLst/>
          </a:prstGeom>
        </p:spPr>
        <p:txBody>
          <a:bodyPr wrap="none">
            <a:spAutoFit/>
          </a:bodyPr>
          <a:lstStyle/>
          <a:p>
            <a:r>
              <a:rPr lang="en-US" sz="4400" b="1" i="1" u="sng" dirty="0">
                <a:solidFill>
                  <a:srgbClr val="9966FF"/>
                </a:solidFill>
                <a:latin typeface="Bahnschrift" panose="020B0502040204020203" pitchFamily="34" charset="0"/>
              </a:rPr>
              <a:t>Distinction between “Rent” and “Quasi-Rent” </a:t>
            </a:r>
            <a:endParaRPr lang="en-IN" sz="4400" b="1" i="1" u="sng" dirty="0">
              <a:solidFill>
                <a:srgbClr val="9966FF"/>
              </a:solidFill>
              <a:latin typeface="Bahnschrift" panose="020B0502040204020203" pitchFamily="34" charset="0"/>
            </a:endParaRPr>
          </a:p>
        </p:txBody>
      </p:sp>
      <p:pic>
        <p:nvPicPr>
          <p:cNvPr id="3" name="Picture 2"/>
          <p:cNvPicPr>
            <a:picLocks noChangeAspect="1"/>
          </p:cNvPicPr>
          <p:nvPr/>
        </p:nvPicPr>
        <p:blipFill>
          <a:blip r:embed="rId2"/>
          <a:stretch>
            <a:fillRect/>
          </a:stretch>
        </p:blipFill>
        <p:spPr>
          <a:xfrm>
            <a:off x="2790511" y="769441"/>
            <a:ext cx="5847008" cy="4304210"/>
          </a:xfrm>
          <a:prstGeom prst="rect">
            <a:avLst/>
          </a:prstGeom>
        </p:spPr>
      </p:pic>
      <p:pic>
        <p:nvPicPr>
          <p:cNvPr id="4" name="Picture 3"/>
          <p:cNvPicPr>
            <a:picLocks noChangeAspect="1"/>
          </p:cNvPicPr>
          <p:nvPr/>
        </p:nvPicPr>
        <p:blipFill>
          <a:blip r:embed="rId3"/>
          <a:stretch>
            <a:fillRect/>
          </a:stretch>
        </p:blipFill>
        <p:spPr>
          <a:xfrm>
            <a:off x="3399272" y="5263543"/>
            <a:ext cx="4979822" cy="1159097"/>
          </a:xfrm>
          <a:prstGeom prst="rect">
            <a:avLst/>
          </a:prstGeom>
        </p:spPr>
      </p:pic>
    </p:spTree>
    <p:extLst>
      <p:ext uri="{BB962C8B-B14F-4D97-AF65-F5344CB8AC3E}">
        <p14:creationId xmlns:p14="http://schemas.microsoft.com/office/powerpoint/2010/main" val="90797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658" y="3449526"/>
            <a:ext cx="7096259" cy="230832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en-US" sz="3600" i="1" dirty="0">
                <a:solidFill>
                  <a:srgbClr val="993366"/>
                </a:solidFill>
              </a:rPr>
              <a:t>“Quasi-Rent is the income derived</a:t>
            </a:r>
          </a:p>
          <a:p>
            <a:r>
              <a:rPr lang="en-US" sz="3600" i="1" dirty="0">
                <a:solidFill>
                  <a:srgbClr val="993366"/>
                </a:solidFill>
              </a:rPr>
              <a:t>from machines and other appliances</a:t>
            </a:r>
          </a:p>
          <a:p>
            <a:r>
              <a:rPr lang="en-US" sz="3600" i="1" dirty="0">
                <a:solidFill>
                  <a:srgbClr val="993366"/>
                </a:solidFill>
              </a:rPr>
              <a:t>made by man”.                                                           								</a:t>
            </a:r>
            <a:r>
              <a:rPr lang="en-US" sz="3600" i="1" u="sng" dirty="0">
                <a:solidFill>
                  <a:srgbClr val="00CC99"/>
                </a:solidFill>
                <a:latin typeface="Britannic Bold" panose="020B0903060703020204" pitchFamily="34" charset="0"/>
              </a:rPr>
              <a:t>-Alfred Marshall</a:t>
            </a:r>
            <a:endParaRPr lang="en-IN" sz="3600" i="1" u="sng" dirty="0">
              <a:solidFill>
                <a:srgbClr val="00CC99"/>
              </a:solidFill>
              <a:latin typeface="Britannic Bold" panose="020B0903060703020204" pitchFamily="34" charset="0"/>
            </a:endParaRPr>
          </a:p>
        </p:txBody>
      </p:sp>
      <p:pic>
        <p:nvPicPr>
          <p:cNvPr id="3" name="Picture 2"/>
          <p:cNvPicPr>
            <a:picLocks noChangeAspect="1"/>
          </p:cNvPicPr>
          <p:nvPr/>
        </p:nvPicPr>
        <p:blipFill>
          <a:blip r:embed="rId2"/>
          <a:stretch>
            <a:fillRect/>
          </a:stretch>
        </p:blipFill>
        <p:spPr>
          <a:xfrm>
            <a:off x="5155352" y="533995"/>
            <a:ext cx="4588381" cy="2673315"/>
          </a:xfrm>
          <a:prstGeom prst="rect">
            <a:avLst/>
          </a:prstGeom>
        </p:spPr>
      </p:pic>
    </p:spTree>
    <p:extLst>
      <p:ext uri="{BB962C8B-B14F-4D97-AF65-F5344CB8AC3E}">
        <p14:creationId xmlns:p14="http://schemas.microsoft.com/office/powerpoint/2010/main" val="146699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315943"/>
            <a:ext cx="9728200" cy="5509200"/>
          </a:xfrm>
          <a:prstGeom prst="rect">
            <a:avLst/>
          </a:prstGeom>
        </p:spPr>
        <p:txBody>
          <a:bodyPr wrap="square">
            <a:spAutoFit/>
          </a:bodyPr>
          <a:lstStyle/>
          <a:p>
            <a:r>
              <a:rPr lang="en-US" sz="3200" i="1" u="sng" dirty="0">
                <a:solidFill>
                  <a:srgbClr val="33CCCC"/>
                </a:solidFill>
                <a:latin typeface="Cooper Black" panose="0208090404030B020404" pitchFamily="18" charset="0"/>
              </a:rPr>
              <a:t>The Modern Theory of Rent / Demand &amp; Supply Theory of Rent</a:t>
            </a:r>
          </a:p>
          <a:p>
            <a:r>
              <a:rPr lang="en-US" sz="3200" i="1" dirty="0">
                <a:solidFill>
                  <a:srgbClr val="CC3300"/>
                </a:solidFill>
              </a:rPr>
              <a:t>The classical economists’ thought that land as a factor of production was different from other factors of production. But modern economists thought that all the factors of production are alike and there is no basic difference between them. Hence, a special theory was rent, developed by Ricardo is not necessary. Therefore, economists like Joan Robinson and </a:t>
            </a:r>
            <a:r>
              <a:rPr lang="en-US" sz="3200" i="1" dirty="0" err="1">
                <a:solidFill>
                  <a:srgbClr val="CC3300"/>
                </a:solidFill>
              </a:rPr>
              <a:t>Boulding</a:t>
            </a:r>
            <a:r>
              <a:rPr lang="en-US" sz="3200" i="1" dirty="0">
                <a:solidFill>
                  <a:srgbClr val="CC3300"/>
                </a:solidFill>
              </a:rPr>
              <a:t> have contributed their ideas for the determination of rent, which is known as the </a:t>
            </a:r>
            <a:r>
              <a:rPr lang="en-US" sz="3200" b="1" i="1" dirty="0">
                <a:solidFill>
                  <a:srgbClr val="993366"/>
                </a:solidFill>
              </a:rPr>
              <a:t>“Modern Theory of Rent”.</a:t>
            </a:r>
            <a:endParaRPr lang="en-IN" sz="3200" b="1" i="1" dirty="0">
              <a:solidFill>
                <a:srgbClr val="993366"/>
              </a:solidFill>
            </a:endParaRPr>
          </a:p>
        </p:txBody>
      </p:sp>
    </p:spTree>
    <p:extLst>
      <p:ext uri="{BB962C8B-B14F-4D97-AF65-F5344CB8AC3E}">
        <p14:creationId xmlns:p14="http://schemas.microsoft.com/office/powerpoint/2010/main" val="478693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968" y="1567376"/>
            <a:ext cx="7950200" cy="353943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r>
              <a:rPr lang="en-US" sz="3200" i="1" dirty="0">
                <a:solidFill>
                  <a:srgbClr val="FF66CC"/>
                </a:solidFill>
              </a:rPr>
              <a:t>“The essence of the conception of</a:t>
            </a:r>
          </a:p>
          <a:p>
            <a:r>
              <a:rPr lang="en-US" sz="3200" i="1" dirty="0">
                <a:solidFill>
                  <a:srgbClr val="FF66CC"/>
                </a:solidFill>
              </a:rPr>
              <a:t>rent is the conception of surplus</a:t>
            </a:r>
          </a:p>
          <a:p>
            <a:r>
              <a:rPr lang="en-US" sz="3200" i="1" dirty="0">
                <a:solidFill>
                  <a:srgbClr val="FF66CC"/>
                </a:solidFill>
              </a:rPr>
              <a:t>earned by a particular part of a factor</a:t>
            </a:r>
          </a:p>
          <a:p>
            <a:r>
              <a:rPr lang="en-US" sz="3200" i="1" dirty="0">
                <a:solidFill>
                  <a:srgbClr val="FF66CC"/>
                </a:solidFill>
              </a:rPr>
              <a:t>of production over and above the</a:t>
            </a:r>
          </a:p>
          <a:p>
            <a:r>
              <a:rPr lang="en-US" sz="3200" i="1" dirty="0">
                <a:solidFill>
                  <a:srgbClr val="FF66CC"/>
                </a:solidFill>
              </a:rPr>
              <a:t>minimum earnings that is necessary</a:t>
            </a:r>
          </a:p>
          <a:p>
            <a:r>
              <a:rPr lang="en-US" sz="3200" i="1" dirty="0">
                <a:solidFill>
                  <a:srgbClr val="FF66CC"/>
                </a:solidFill>
              </a:rPr>
              <a:t>to induce it to do work”</a:t>
            </a:r>
          </a:p>
          <a:p>
            <a:r>
              <a:rPr lang="en-US" sz="3200" i="1" dirty="0">
                <a:solidFill>
                  <a:srgbClr val="FF00FF"/>
                </a:solidFill>
              </a:rPr>
              <a:t>                                             </a:t>
            </a:r>
            <a:r>
              <a:rPr lang="en-US" sz="3200" i="1" dirty="0">
                <a:solidFill>
                  <a:srgbClr val="FF3300"/>
                </a:solidFill>
              </a:rPr>
              <a:t>        </a:t>
            </a:r>
            <a:r>
              <a:rPr lang="en-US" sz="3200" b="1" i="1" u="sng" dirty="0">
                <a:solidFill>
                  <a:srgbClr val="CC3300"/>
                </a:solidFill>
                <a:latin typeface="Britannic Bold" panose="020B0903060703020204" pitchFamily="34" charset="0"/>
              </a:rPr>
              <a:t>- Joan Robinson</a:t>
            </a:r>
          </a:p>
        </p:txBody>
      </p:sp>
    </p:spTree>
    <p:extLst>
      <p:ext uri="{BB962C8B-B14F-4D97-AF65-F5344CB8AC3E}">
        <p14:creationId xmlns:p14="http://schemas.microsoft.com/office/powerpoint/2010/main" val="1919160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647" y="213279"/>
            <a:ext cx="8928648" cy="1859441"/>
          </a:xfrm>
          <a:prstGeom prst="rect">
            <a:avLst/>
          </a:prstGeom>
        </p:spPr>
        <p:style>
          <a:lnRef idx="1">
            <a:schemeClr val="accent4"/>
          </a:lnRef>
          <a:fillRef idx="2">
            <a:schemeClr val="accent4"/>
          </a:fillRef>
          <a:effectRef idx="1">
            <a:schemeClr val="accent4"/>
          </a:effectRef>
          <a:fontRef idx="minor">
            <a:schemeClr val="dk1"/>
          </a:fontRef>
        </p:style>
      </p:pic>
      <p:pic>
        <p:nvPicPr>
          <p:cNvPr id="3" name="Picture 2"/>
          <p:cNvPicPr>
            <a:picLocks noChangeAspect="1"/>
          </p:cNvPicPr>
          <p:nvPr/>
        </p:nvPicPr>
        <p:blipFill>
          <a:blip r:embed="rId3"/>
          <a:stretch>
            <a:fillRect/>
          </a:stretch>
        </p:blipFill>
        <p:spPr>
          <a:xfrm>
            <a:off x="1932563" y="2382253"/>
            <a:ext cx="6480815" cy="1515979"/>
          </a:xfrm>
          <a:prstGeom prst="rect">
            <a:avLst/>
          </a:prstGeom>
        </p:spPr>
      </p:pic>
      <p:sp>
        <p:nvSpPr>
          <p:cNvPr id="4" name="Rectangle 3"/>
          <p:cNvSpPr/>
          <p:nvPr/>
        </p:nvSpPr>
        <p:spPr>
          <a:xfrm>
            <a:off x="433137" y="4675820"/>
            <a:ext cx="8927432" cy="156966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r>
              <a:rPr lang="en-US" sz="3200" i="1" dirty="0">
                <a:solidFill>
                  <a:srgbClr val="FF3300"/>
                </a:solidFill>
              </a:rPr>
              <a:t>The minimum payment that has to be made to a particular factor of production to retain it in its present use is known as transfer earnings.</a:t>
            </a:r>
            <a:endParaRPr lang="en-IN" sz="3200" i="1" dirty="0">
              <a:solidFill>
                <a:srgbClr val="FF3300"/>
              </a:solidFill>
            </a:endParaRPr>
          </a:p>
        </p:txBody>
      </p:sp>
    </p:spTree>
    <p:extLst>
      <p:ext uri="{BB962C8B-B14F-4D97-AF65-F5344CB8AC3E}">
        <p14:creationId xmlns:p14="http://schemas.microsoft.com/office/powerpoint/2010/main" val="2514596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4007931"/>
            <a:ext cx="9384631" cy="2062103"/>
          </a:xfrm>
          <a:prstGeom prst="rect">
            <a:avLst/>
          </a:prstGeom>
        </p:spPr>
        <p:txBody>
          <a:bodyPr wrap="square">
            <a:spAutoFit/>
          </a:bodyPr>
          <a:lstStyle/>
          <a:p>
            <a:r>
              <a:rPr lang="en-US" sz="3200" i="1" dirty="0">
                <a:solidFill>
                  <a:srgbClr val="3333FF"/>
                </a:solidFill>
              </a:rPr>
              <a:t>Wages are a payment for the services of labour, whether intellectual or physical. Wage may be paid daily, weekly, fortnightly, monthly or yearly and partly at the end of the year in the form of bonus.</a:t>
            </a:r>
            <a:endParaRPr lang="en-IN" sz="3200" i="1" dirty="0">
              <a:solidFill>
                <a:srgbClr val="3333FF"/>
              </a:solidFill>
            </a:endParaRPr>
          </a:p>
        </p:txBody>
      </p:sp>
      <p:pic>
        <p:nvPicPr>
          <p:cNvPr id="3" name="Picture 2"/>
          <p:cNvPicPr>
            <a:picLocks noChangeAspect="1"/>
          </p:cNvPicPr>
          <p:nvPr/>
        </p:nvPicPr>
        <p:blipFill>
          <a:blip r:embed="rId2"/>
          <a:stretch>
            <a:fillRect/>
          </a:stretch>
        </p:blipFill>
        <p:spPr>
          <a:xfrm>
            <a:off x="745058" y="0"/>
            <a:ext cx="2255716" cy="1176630"/>
          </a:xfrm>
          <a:prstGeom prst="rect">
            <a:avLst/>
          </a:prstGeom>
        </p:spPr>
      </p:pic>
      <p:pic>
        <p:nvPicPr>
          <p:cNvPr id="4" name="Picture 3"/>
          <p:cNvPicPr>
            <a:picLocks noChangeAspect="1"/>
          </p:cNvPicPr>
          <p:nvPr/>
        </p:nvPicPr>
        <p:blipFill>
          <a:blip r:embed="rId3"/>
          <a:stretch>
            <a:fillRect/>
          </a:stretch>
        </p:blipFill>
        <p:spPr>
          <a:xfrm>
            <a:off x="3000774" y="996156"/>
            <a:ext cx="4946883" cy="2831301"/>
          </a:xfrm>
          <a:prstGeom prst="rect">
            <a:avLst/>
          </a:prstGeom>
        </p:spPr>
      </p:pic>
    </p:spTree>
    <p:extLst>
      <p:ext uri="{BB962C8B-B14F-4D97-AF65-F5344CB8AC3E}">
        <p14:creationId xmlns:p14="http://schemas.microsoft.com/office/powerpoint/2010/main" val="227275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163" y="462483"/>
            <a:ext cx="8458200" cy="2862322"/>
          </a:xfrm>
          <a:prstGeom prst="rect">
            <a:avLst/>
          </a:prstGeom>
        </p:spPr>
        <p:txBody>
          <a:bodyPr wrap="square">
            <a:spAutoFit/>
          </a:bodyPr>
          <a:lstStyle/>
          <a:p>
            <a:r>
              <a:rPr lang="en-US" sz="3600" b="1" i="1" u="sng" dirty="0">
                <a:solidFill>
                  <a:schemeClr val="accent4">
                    <a:lumMod val="75000"/>
                  </a:schemeClr>
                </a:solidFill>
                <a:latin typeface="Algerian" panose="04020705040A02060702" pitchFamily="82" charset="0"/>
              </a:rPr>
              <a:t>Kinds of Distribution of</a:t>
            </a:r>
          </a:p>
          <a:p>
            <a:r>
              <a:rPr lang="en-US" sz="3600" b="1" i="1" u="sng" dirty="0">
                <a:solidFill>
                  <a:schemeClr val="accent4">
                    <a:lumMod val="75000"/>
                  </a:schemeClr>
                </a:solidFill>
                <a:latin typeface="Algerian" panose="04020705040A02060702" pitchFamily="82" charset="0"/>
              </a:rPr>
              <a:t>Income</a:t>
            </a:r>
          </a:p>
          <a:p>
            <a:r>
              <a:rPr lang="en-US" sz="3600" i="1" u="sng" dirty="0">
                <a:solidFill>
                  <a:schemeClr val="accent6">
                    <a:lumMod val="60000"/>
                    <a:lumOff val="40000"/>
                  </a:schemeClr>
                </a:solidFill>
                <a:latin typeface="Cooper Black" panose="0208090404030B020404" pitchFamily="18" charset="0"/>
              </a:rPr>
              <a:t>Personal Distribution</a:t>
            </a:r>
          </a:p>
          <a:p>
            <a:r>
              <a:rPr lang="en-US" sz="3600" i="1" dirty="0">
                <a:solidFill>
                  <a:srgbClr val="7030A0"/>
                </a:solidFill>
              </a:rPr>
              <a:t>Personal Distribution is the distribution</a:t>
            </a:r>
          </a:p>
          <a:p>
            <a:r>
              <a:rPr lang="en-US" sz="3600" i="1" dirty="0">
                <a:solidFill>
                  <a:srgbClr val="7030A0"/>
                </a:solidFill>
              </a:rPr>
              <a:t>of national income among the individuals.</a:t>
            </a:r>
            <a:endParaRPr lang="en-IN" sz="3600" i="1" dirty="0">
              <a:solidFill>
                <a:srgbClr val="7030A0"/>
              </a:solidFill>
            </a:endParaRPr>
          </a:p>
        </p:txBody>
      </p:sp>
      <p:sp>
        <p:nvSpPr>
          <p:cNvPr id="3" name="Rectangle 2"/>
          <p:cNvSpPr/>
          <p:nvPr/>
        </p:nvSpPr>
        <p:spPr>
          <a:xfrm>
            <a:off x="570163" y="3324805"/>
            <a:ext cx="9677400" cy="2862322"/>
          </a:xfrm>
          <a:prstGeom prst="rect">
            <a:avLst/>
          </a:prstGeom>
        </p:spPr>
        <p:txBody>
          <a:bodyPr wrap="square">
            <a:spAutoFit/>
          </a:bodyPr>
          <a:lstStyle/>
          <a:p>
            <a:r>
              <a:rPr lang="en-US" sz="3600" i="1" u="sng" dirty="0">
                <a:solidFill>
                  <a:schemeClr val="accent6">
                    <a:lumMod val="60000"/>
                    <a:lumOff val="40000"/>
                  </a:schemeClr>
                </a:solidFill>
                <a:latin typeface="Cooper Black" panose="0208090404030B020404" pitchFamily="18" charset="0"/>
              </a:rPr>
              <a:t>Functional Distribution </a:t>
            </a:r>
          </a:p>
          <a:p>
            <a:r>
              <a:rPr lang="en-US" sz="3600" i="1" dirty="0">
                <a:solidFill>
                  <a:srgbClr val="7030A0"/>
                </a:solidFill>
              </a:rPr>
              <a:t>Functional Distribution means the distribution of income among the four factors of production namely land, labour, capital and </a:t>
            </a:r>
            <a:r>
              <a:rPr lang="en-US" sz="3600" i="1" dirty="0" err="1">
                <a:solidFill>
                  <a:srgbClr val="7030A0"/>
                </a:solidFill>
              </a:rPr>
              <a:t>organisation</a:t>
            </a:r>
            <a:r>
              <a:rPr lang="en-US" sz="3600" i="1" dirty="0">
                <a:solidFill>
                  <a:srgbClr val="7030A0"/>
                </a:solidFill>
              </a:rPr>
              <a:t> for their services in production process.</a:t>
            </a:r>
            <a:endParaRPr lang="en-IN" sz="3600" i="1" dirty="0">
              <a:solidFill>
                <a:srgbClr val="7030A0"/>
              </a:solidFill>
            </a:endParaRPr>
          </a:p>
        </p:txBody>
      </p:sp>
    </p:spTree>
    <p:extLst>
      <p:ext uri="{BB962C8B-B14F-4D97-AF65-F5344CB8AC3E}">
        <p14:creationId xmlns:p14="http://schemas.microsoft.com/office/powerpoint/2010/main" val="908244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469" y="1720840"/>
            <a:ext cx="7651531" cy="3539430"/>
          </a:xfrm>
          <a:prstGeom prst="rect">
            <a:avLst/>
          </a:prstGeom>
        </p:spPr>
        <p:txBody>
          <a:bodyPr wrap="square">
            <a:spAutoFit/>
          </a:bodyPr>
          <a:lstStyle/>
          <a:p>
            <a:r>
              <a:rPr lang="en-US" sz="3200" i="1" u="sng" dirty="0">
                <a:solidFill>
                  <a:srgbClr val="FF66CC"/>
                </a:solidFill>
                <a:latin typeface="Cooper Black" panose="0208090404030B020404" pitchFamily="18" charset="0"/>
              </a:rPr>
              <a:t>Meaning</a:t>
            </a:r>
          </a:p>
          <a:p>
            <a:r>
              <a:rPr lang="en-US" sz="3200" i="1" dirty="0">
                <a:solidFill>
                  <a:schemeClr val="bg2">
                    <a:lumMod val="50000"/>
                  </a:schemeClr>
                </a:solidFill>
              </a:rPr>
              <a:t>Wage is the price paid to the labourer for</a:t>
            </a:r>
          </a:p>
          <a:p>
            <a:r>
              <a:rPr lang="en-US" sz="3200" i="1" dirty="0">
                <a:solidFill>
                  <a:schemeClr val="bg2">
                    <a:lumMod val="50000"/>
                  </a:schemeClr>
                </a:solidFill>
              </a:rPr>
              <a:t>the services rendered</a:t>
            </a:r>
            <a:r>
              <a:rPr lang="en-US" sz="3200" i="1" dirty="0">
                <a:solidFill>
                  <a:schemeClr val="bg2">
                    <a:lumMod val="75000"/>
                  </a:schemeClr>
                </a:solidFill>
              </a:rPr>
              <a:t>.</a:t>
            </a:r>
          </a:p>
          <a:p>
            <a:r>
              <a:rPr lang="en-US" sz="3200" i="1" dirty="0">
                <a:solidFill>
                  <a:schemeClr val="accent4">
                    <a:lumMod val="75000"/>
                  </a:schemeClr>
                </a:solidFill>
              </a:rPr>
              <a:t>“A sum of money paid under contract</a:t>
            </a:r>
          </a:p>
          <a:p>
            <a:r>
              <a:rPr lang="en-US" sz="3200" i="1" dirty="0">
                <a:solidFill>
                  <a:schemeClr val="accent4">
                    <a:lumMod val="75000"/>
                  </a:schemeClr>
                </a:solidFill>
              </a:rPr>
              <a:t>by an employer to a worker for the</a:t>
            </a:r>
          </a:p>
          <a:p>
            <a:r>
              <a:rPr lang="en-US" sz="3200" i="1" dirty="0">
                <a:solidFill>
                  <a:schemeClr val="accent4">
                    <a:lumMod val="75000"/>
                  </a:schemeClr>
                </a:solidFill>
              </a:rPr>
              <a:t>services rendered”.</a:t>
            </a:r>
          </a:p>
          <a:p>
            <a:r>
              <a:rPr lang="en-US" sz="3200" dirty="0"/>
              <a:t>                                                           </a:t>
            </a:r>
            <a:r>
              <a:rPr lang="en-US" sz="3200" b="1" i="1" dirty="0">
                <a:solidFill>
                  <a:schemeClr val="accent2"/>
                </a:solidFill>
                <a:latin typeface="Britannic Bold" panose="020B0903060703020204" pitchFamily="34" charset="0"/>
              </a:rPr>
              <a:t>- Benham</a:t>
            </a:r>
            <a:endParaRPr lang="en-IN" sz="3200" b="1" i="1" dirty="0">
              <a:solidFill>
                <a:schemeClr val="accent2"/>
              </a:solidFill>
              <a:latin typeface="Britannic Bold" panose="020B0903060703020204" pitchFamily="34" charset="0"/>
            </a:endParaRPr>
          </a:p>
        </p:txBody>
      </p:sp>
    </p:spTree>
    <p:extLst>
      <p:ext uri="{BB962C8B-B14F-4D97-AF65-F5344CB8AC3E}">
        <p14:creationId xmlns:p14="http://schemas.microsoft.com/office/powerpoint/2010/main" val="396853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9" y="1376543"/>
            <a:ext cx="7294179" cy="5016758"/>
          </a:xfrm>
          <a:prstGeom prst="rect">
            <a:avLst/>
          </a:prstGeom>
        </p:spPr>
        <p:txBody>
          <a:bodyPr wrap="square">
            <a:spAutoFit/>
          </a:bodyPr>
          <a:lstStyle/>
          <a:p>
            <a:r>
              <a:rPr lang="en-US" sz="3200" b="1" i="1" u="sng" dirty="0">
                <a:solidFill>
                  <a:srgbClr val="0070C0"/>
                </a:solidFill>
                <a:latin typeface="Cooper Black" panose="0208090404030B020404" pitchFamily="18" charset="0"/>
              </a:rPr>
              <a:t>Kinds of Wages</a:t>
            </a:r>
          </a:p>
          <a:p>
            <a:r>
              <a:rPr lang="en-US" sz="3200" i="1" dirty="0">
                <a:solidFill>
                  <a:schemeClr val="bg2">
                    <a:lumMod val="50000"/>
                  </a:schemeClr>
                </a:solidFill>
              </a:rPr>
              <a:t>Wages are divided into four types:</a:t>
            </a:r>
          </a:p>
          <a:p>
            <a:r>
              <a:rPr lang="en-US" sz="3200" b="1" i="1" dirty="0">
                <a:solidFill>
                  <a:srgbClr val="00CC99"/>
                </a:solidFill>
              </a:rPr>
              <a:t>1.</a:t>
            </a:r>
            <a:r>
              <a:rPr lang="en-US" sz="3200" b="1" i="1" u="sng" dirty="0">
                <a:solidFill>
                  <a:srgbClr val="3333FF"/>
                </a:solidFill>
              </a:rPr>
              <a:t> Nominal Wages or Money Wages.</a:t>
            </a:r>
          </a:p>
          <a:p>
            <a:r>
              <a:rPr lang="en-US" sz="3200" i="1" dirty="0">
                <a:solidFill>
                  <a:schemeClr val="accent3">
                    <a:lumMod val="75000"/>
                  </a:schemeClr>
                </a:solidFill>
              </a:rPr>
              <a:t>Nominal wages are referred to the</a:t>
            </a:r>
          </a:p>
          <a:p>
            <a:r>
              <a:rPr lang="en-US" sz="3200" i="1" dirty="0">
                <a:solidFill>
                  <a:schemeClr val="accent3">
                    <a:lumMod val="75000"/>
                  </a:schemeClr>
                </a:solidFill>
              </a:rPr>
              <a:t>wages paid in terms of money.</a:t>
            </a:r>
          </a:p>
          <a:p>
            <a:r>
              <a:rPr lang="en-US" sz="3200" b="1" i="1" dirty="0">
                <a:solidFill>
                  <a:srgbClr val="00CC99"/>
                </a:solidFill>
              </a:rPr>
              <a:t>2.</a:t>
            </a:r>
            <a:r>
              <a:rPr lang="en-US" sz="3200" b="1" i="1" dirty="0">
                <a:solidFill>
                  <a:srgbClr val="3333FF"/>
                </a:solidFill>
              </a:rPr>
              <a:t> </a:t>
            </a:r>
            <a:r>
              <a:rPr lang="en-US" sz="3200" b="1" i="1" u="sng" dirty="0">
                <a:solidFill>
                  <a:srgbClr val="3333FF"/>
                </a:solidFill>
              </a:rPr>
              <a:t>Real Wages</a:t>
            </a:r>
          </a:p>
          <a:p>
            <a:r>
              <a:rPr lang="en-US" sz="3200" i="1" dirty="0">
                <a:solidFill>
                  <a:schemeClr val="accent3">
                    <a:lumMod val="75000"/>
                  </a:schemeClr>
                </a:solidFill>
              </a:rPr>
              <a:t>Real wages are the wages paid in</a:t>
            </a:r>
          </a:p>
          <a:p>
            <a:r>
              <a:rPr lang="en-US" sz="3200" i="1" dirty="0">
                <a:solidFill>
                  <a:schemeClr val="accent3">
                    <a:lumMod val="75000"/>
                  </a:schemeClr>
                </a:solidFill>
              </a:rPr>
              <a:t>terms of goods and services. Hence,</a:t>
            </a:r>
          </a:p>
          <a:p>
            <a:r>
              <a:rPr lang="en-US" sz="3200" i="1" dirty="0">
                <a:solidFill>
                  <a:schemeClr val="accent3">
                    <a:lumMod val="75000"/>
                  </a:schemeClr>
                </a:solidFill>
              </a:rPr>
              <a:t>real wages are the purchasing power</a:t>
            </a:r>
          </a:p>
          <a:p>
            <a:r>
              <a:rPr lang="en-US" sz="3200" i="1" dirty="0">
                <a:solidFill>
                  <a:schemeClr val="accent3">
                    <a:lumMod val="75000"/>
                  </a:schemeClr>
                </a:solidFill>
              </a:rPr>
              <a:t>of money wages.</a:t>
            </a:r>
            <a:endParaRPr lang="en-IN" sz="3200" i="1" dirty="0">
              <a:solidFill>
                <a:schemeClr val="accent3">
                  <a:lumMod val="75000"/>
                </a:schemeClr>
              </a:solidFill>
            </a:endParaRPr>
          </a:p>
        </p:txBody>
      </p:sp>
    </p:spTree>
    <p:extLst>
      <p:ext uri="{BB962C8B-B14F-4D97-AF65-F5344CB8AC3E}">
        <p14:creationId xmlns:p14="http://schemas.microsoft.com/office/powerpoint/2010/main" val="195651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1972" y="1793227"/>
            <a:ext cx="6096000" cy="3539430"/>
          </a:xfrm>
          <a:prstGeom prst="rect">
            <a:avLst/>
          </a:prstGeom>
        </p:spPr>
        <p:txBody>
          <a:bodyPr>
            <a:spAutoFit/>
          </a:bodyPr>
          <a:lstStyle/>
          <a:p>
            <a:r>
              <a:rPr lang="en-US" sz="3200" b="1" i="1" dirty="0">
                <a:solidFill>
                  <a:srgbClr val="00CC99"/>
                </a:solidFill>
              </a:rPr>
              <a:t>3.</a:t>
            </a:r>
            <a:r>
              <a:rPr lang="en-US" sz="3200" i="1" dirty="0">
                <a:solidFill>
                  <a:srgbClr val="CC3300"/>
                </a:solidFill>
              </a:rPr>
              <a:t> </a:t>
            </a:r>
            <a:r>
              <a:rPr lang="en-US" sz="3200" b="1" i="1" u="sng" dirty="0">
                <a:solidFill>
                  <a:srgbClr val="3333FF"/>
                </a:solidFill>
              </a:rPr>
              <a:t>Piece Wages</a:t>
            </a:r>
          </a:p>
          <a:p>
            <a:r>
              <a:rPr lang="en-US" sz="3200" i="1" dirty="0">
                <a:solidFill>
                  <a:srgbClr val="CC3300"/>
                </a:solidFill>
              </a:rPr>
              <a:t>Wages that are paid on the basis of</a:t>
            </a:r>
          </a:p>
          <a:p>
            <a:r>
              <a:rPr lang="en-US" sz="3200" i="1" dirty="0">
                <a:solidFill>
                  <a:srgbClr val="CC3300"/>
                </a:solidFill>
              </a:rPr>
              <a:t>quantum of work done.</a:t>
            </a:r>
          </a:p>
          <a:p>
            <a:r>
              <a:rPr lang="en-US" sz="3200" b="1" i="1" dirty="0">
                <a:solidFill>
                  <a:srgbClr val="00CC99"/>
                </a:solidFill>
              </a:rPr>
              <a:t>4.</a:t>
            </a:r>
            <a:r>
              <a:rPr lang="en-US" sz="3200" i="1" dirty="0">
                <a:solidFill>
                  <a:srgbClr val="CC3300"/>
                </a:solidFill>
              </a:rPr>
              <a:t> </a:t>
            </a:r>
            <a:r>
              <a:rPr lang="en-US" sz="3200" b="1" i="1" u="sng" dirty="0">
                <a:solidFill>
                  <a:srgbClr val="3333FF"/>
                </a:solidFill>
              </a:rPr>
              <a:t>Time Wages</a:t>
            </a:r>
          </a:p>
          <a:p>
            <a:r>
              <a:rPr lang="en-US" sz="3200" i="1" dirty="0">
                <a:solidFill>
                  <a:srgbClr val="CC3300"/>
                </a:solidFill>
              </a:rPr>
              <a:t>Wages that are paid on the basis of</a:t>
            </a:r>
          </a:p>
          <a:p>
            <a:r>
              <a:rPr lang="en-US" sz="3200" i="1" dirty="0">
                <a:solidFill>
                  <a:srgbClr val="CC3300"/>
                </a:solidFill>
              </a:rPr>
              <a:t>the amount of time that the worker</a:t>
            </a:r>
          </a:p>
          <a:p>
            <a:r>
              <a:rPr lang="en-US" sz="3200" i="1" dirty="0">
                <a:solidFill>
                  <a:srgbClr val="CC3300"/>
                </a:solidFill>
              </a:rPr>
              <a:t>works.</a:t>
            </a:r>
            <a:endParaRPr lang="en-IN" sz="3200" i="1" dirty="0">
              <a:solidFill>
                <a:srgbClr val="CC3300"/>
              </a:solidFill>
            </a:endParaRPr>
          </a:p>
        </p:txBody>
      </p:sp>
    </p:spTree>
    <p:extLst>
      <p:ext uri="{BB962C8B-B14F-4D97-AF65-F5344CB8AC3E}">
        <p14:creationId xmlns:p14="http://schemas.microsoft.com/office/powerpoint/2010/main" val="792063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654" y="589588"/>
            <a:ext cx="7546428" cy="5509200"/>
          </a:xfrm>
          <a:prstGeom prst="rect">
            <a:avLst/>
          </a:prstGeom>
        </p:spPr>
        <p:txBody>
          <a:bodyPr wrap="square">
            <a:spAutoFit/>
          </a:bodyPr>
          <a:lstStyle/>
          <a:p>
            <a:r>
              <a:rPr lang="en-US" sz="3200" b="1" i="1" u="sng" dirty="0">
                <a:solidFill>
                  <a:srgbClr val="33CCCC"/>
                </a:solidFill>
              </a:rPr>
              <a:t>Subsistence Theory of Wages</a:t>
            </a:r>
          </a:p>
          <a:p>
            <a:r>
              <a:rPr lang="en-US" sz="3200" dirty="0">
                <a:solidFill>
                  <a:srgbClr val="FF9933"/>
                </a:solidFill>
              </a:rPr>
              <a:t>Subsistence theory is one of the oldest theories of wages. It was first explained by Physiocrats, a group of French economists and restated by Ricardo.</a:t>
            </a:r>
          </a:p>
          <a:p>
            <a:r>
              <a:rPr lang="en-US" sz="3200" dirty="0">
                <a:solidFill>
                  <a:srgbClr val="FF9933"/>
                </a:solidFill>
              </a:rPr>
              <a:t>                  According to this theory, wage must be equal to the subsistence level of the labourer and his family. Subsistence means the minimum amount of food, clothing and shelter which workers and their family require for existence.</a:t>
            </a:r>
            <a:endParaRPr lang="en-IN" sz="3200" dirty="0">
              <a:solidFill>
                <a:srgbClr val="FF9933"/>
              </a:solidFill>
            </a:endParaRPr>
          </a:p>
        </p:txBody>
      </p:sp>
    </p:spTree>
    <p:extLst>
      <p:ext uri="{BB962C8B-B14F-4D97-AF65-F5344CB8AC3E}">
        <p14:creationId xmlns:p14="http://schemas.microsoft.com/office/powerpoint/2010/main" val="338709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085" y="204537"/>
            <a:ext cx="9492916" cy="6494085"/>
          </a:xfrm>
          <a:prstGeom prst="rect">
            <a:avLst/>
          </a:prstGeom>
        </p:spPr>
        <p:txBody>
          <a:bodyPr wrap="square">
            <a:spAutoFit/>
          </a:bodyPr>
          <a:lstStyle/>
          <a:p>
            <a:r>
              <a:rPr lang="en-US" sz="3200" i="1" dirty="0">
                <a:solidFill>
                  <a:srgbClr val="FF9933"/>
                </a:solidFill>
              </a:rPr>
              <a:t>If workers are paid higher wages than the subsistence level, the workers would be better off and they will have large families. Hence, the population would increase. When the population increases, the supply of labourer would increase and therefore, wages will come down. </a:t>
            </a:r>
          </a:p>
          <a:p>
            <a:r>
              <a:rPr lang="en-US" sz="3200" i="1" dirty="0">
                <a:solidFill>
                  <a:srgbClr val="FF9933"/>
                </a:solidFill>
              </a:rPr>
              <a:t>              On the other hand, if wages are lower than the subsistence level, there would be a reduction in population and thereby the supply of labour falls and wages increase to the subsistence level. So this theory is closely associated with Malthusian Theory of Population. This theory holds that the wages of workers would not be above or below the subsistence level of the labourer and his family</a:t>
            </a:r>
            <a:endParaRPr lang="en-IN" sz="3200" i="1" dirty="0">
              <a:solidFill>
                <a:srgbClr val="FF9933"/>
              </a:solidFill>
            </a:endParaRPr>
          </a:p>
        </p:txBody>
      </p:sp>
    </p:spTree>
    <p:extLst>
      <p:ext uri="{BB962C8B-B14F-4D97-AF65-F5344CB8AC3E}">
        <p14:creationId xmlns:p14="http://schemas.microsoft.com/office/powerpoint/2010/main" val="1270989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779" y="180474"/>
            <a:ext cx="9336505" cy="6001643"/>
          </a:xfrm>
          <a:prstGeom prst="rect">
            <a:avLst/>
          </a:prstGeom>
        </p:spPr>
        <p:txBody>
          <a:bodyPr wrap="square">
            <a:spAutoFit/>
          </a:bodyPr>
          <a:lstStyle/>
          <a:p>
            <a:r>
              <a:rPr lang="en-US" sz="3200" i="1" u="sng" dirty="0">
                <a:solidFill>
                  <a:srgbClr val="92D050"/>
                </a:solidFill>
                <a:latin typeface="Cooper Black" panose="0208090404030B020404" pitchFamily="18" charset="0"/>
              </a:rPr>
              <a:t>Criticisms</a:t>
            </a:r>
          </a:p>
          <a:p>
            <a:r>
              <a:rPr lang="en-US" sz="3200" dirty="0">
                <a:solidFill>
                  <a:srgbClr val="3333FF"/>
                </a:solidFill>
              </a:rPr>
              <a:t>1.</a:t>
            </a:r>
            <a:r>
              <a:rPr lang="en-US" sz="3200" dirty="0">
                <a:solidFill>
                  <a:srgbClr val="FF3300"/>
                </a:solidFill>
              </a:rPr>
              <a:t> Role of trade unions in collective </a:t>
            </a:r>
            <a:r>
              <a:rPr lang="en-US" sz="3200" dirty="0" err="1">
                <a:solidFill>
                  <a:srgbClr val="FF3300"/>
                </a:solidFill>
              </a:rPr>
              <a:t>bargainings</a:t>
            </a:r>
            <a:r>
              <a:rPr lang="en-US" sz="3200" dirty="0">
                <a:solidFill>
                  <a:srgbClr val="FF3300"/>
                </a:solidFill>
              </a:rPr>
              <a:t> was not found.</a:t>
            </a:r>
          </a:p>
          <a:p>
            <a:r>
              <a:rPr lang="en-US" sz="3200" dirty="0">
                <a:solidFill>
                  <a:srgbClr val="3333FF"/>
                </a:solidFill>
              </a:rPr>
              <a:t>2.</a:t>
            </a:r>
            <a:r>
              <a:rPr lang="en-US" sz="3200" dirty="0">
                <a:solidFill>
                  <a:srgbClr val="FF3300"/>
                </a:solidFill>
              </a:rPr>
              <a:t> It does not explain the differences in wages in different occupations.</a:t>
            </a:r>
          </a:p>
          <a:p>
            <a:r>
              <a:rPr lang="en-US" sz="3200" dirty="0">
                <a:solidFill>
                  <a:srgbClr val="3333FF"/>
                </a:solidFill>
              </a:rPr>
              <a:t>3.</a:t>
            </a:r>
            <a:r>
              <a:rPr lang="en-US" sz="3200" dirty="0">
                <a:solidFill>
                  <a:srgbClr val="FF3300"/>
                </a:solidFill>
              </a:rPr>
              <a:t> The assumption that population would increase with a rise in wage rate is not correct. Poor families (and countries) have more Children than rich families</a:t>
            </a:r>
          </a:p>
          <a:p>
            <a:r>
              <a:rPr lang="en-US" sz="3200" dirty="0">
                <a:solidFill>
                  <a:srgbClr val="FF3300"/>
                </a:solidFill>
              </a:rPr>
              <a:t>(countries). Wage rate alone does not-determine birth-rate </a:t>
            </a:r>
            <a:r>
              <a:rPr lang="en-US" sz="3200" dirty="0" err="1">
                <a:solidFill>
                  <a:srgbClr val="FF3300"/>
                </a:solidFill>
              </a:rPr>
              <a:t>Actually,as</a:t>
            </a:r>
            <a:r>
              <a:rPr lang="en-US" sz="3200" dirty="0">
                <a:solidFill>
                  <a:srgbClr val="FF3300"/>
                </a:solidFill>
              </a:rPr>
              <a:t> increases, people can afford to downsize their family size for adopting costly family planning procedures; while poor people cannot do so.</a:t>
            </a:r>
            <a:endParaRPr lang="en-IN" sz="3200" dirty="0">
              <a:solidFill>
                <a:srgbClr val="FF3300"/>
              </a:solidFill>
            </a:endParaRPr>
          </a:p>
        </p:txBody>
      </p:sp>
    </p:spTree>
    <p:extLst>
      <p:ext uri="{BB962C8B-B14F-4D97-AF65-F5344CB8AC3E}">
        <p14:creationId xmlns:p14="http://schemas.microsoft.com/office/powerpoint/2010/main" val="2674897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1147" y="1005371"/>
            <a:ext cx="7640053" cy="4524315"/>
          </a:xfrm>
          <a:prstGeom prst="rect">
            <a:avLst/>
          </a:prstGeom>
        </p:spPr>
        <p:txBody>
          <a:bodyPr wrap="square">
            <a:spAutoFit/>
          </a:bodyPr>
          <a:lstStyle/>
          <a:p>
            <a:r>
              <a:rPr lang="en-US" sz="3200" i="1" u="sng" dirty="0">
                <a:solidFill>
                  <a:schemeClr val="bg2">
                    <a:lumMod val="50000"/>
                  </a:schemeClr>
                </a:solidFill>
                <a:latin typeface="Britannic Bold" panose="020B0903060703020204" pitchFamily="34" charset="0"/>
              </a:rPr>
              <a:t>Standard of Living</a:t>
            </a:r>
          </a:p>
          <a:p>
            <a:r>
              <a:rPr lang="en-US" sz="3200" i="1" u="sng" dirty="0">
                <a:solidFill>
                  <a:schemeClr val="bg2">
                    <a:lumMod val="50000"/>
                  </a:schemeClr>
                </a:solidFill>
                <a:latin typeface="Britannic Bold" panose="020B0903060703020204" pitchFamily="34" charset="0"/>
              </a:rPr>
              <a:t>Theory of Wages</a:t>
            </a:r>
          </a:p>
          <a:p>
            <a:r>
              <a:rPr lang="en-US" sz="3200" i="1" dirty="0">
                <a:solidFill>
                  <a:srgbClr val="0070C0"/>
                </a:solidFill>
              </a:rPr>
              <a:t>The Standard of Living Theory of Wages</a:t>
            </a:r>
          </a:p>
          <a:p>
            <a:r>
              <a:rPr lang="en-US" sz="3200" i="1" dirty="0">
                <a:solidFill>
                  <a:srgbClr val="0070C0"/>
                </a:solidFill>
              </a:rPr>
              <a:t>developed by Torrance is an improved</a:t>
            </a:r>
          </a:p>
          <a:p>
            <a:r>
              <a:rPr lang="en-US" sz="3200" i="1" dirty="0">
                <a:solidFill>
                  <a:srgbClr val="0070C0"/>
                </a:solidFill>
              </a:rPr>
              <a:t>and refined version of the Subsistence</a:t>
            </a:r>
          </a:p>
          <a:p>
            <a:r>
              <a:rPr lang="en-US" sz="3200" i="1" dirty="0">
                <a:solidFill>
                  <a:srgbClr val="0070C0"/>
                </a:solidFill>
              </a:rPr>
              <a:t>Theory of Wage. According to this theory,</a:t>
            </a:r>
          </a:p>
          <a:p>
            <a:r>
              <a:rPr lang="en-US" sz="3200" i="1" dirty="0">
                <a:solidFill>
                  <a:srgbClr val="0070C0"/>
                </a:solidFill>
              </a:rPr>
              <a:t>wage is equal to the standard of living of</a:t>
            </a:r>
          </a:p>
          <a:p>
            <a:r>
              <a:rPr lang="en-US" sz="3200" i="1" dirty="0">
                <a:solidFill>
                  <a:srgbClr val="0070C0"/>
                </a:solidFill>
              </a:rPr>
              <a:t>the workers. If standard of living is high,</a:t>
            </a:r>
          </a:p>
          <a:p>
            <a:r>
              <a:rPr lang="en-US" sz="3200" i="1" dirty="0">
                <a:solidFill>
                  <a:srgbClr val="0070C0"/>
                </a:solidFill>
              </a:rPr>
              <a:t>wages will be high and vice versa. </a:t>
            </a:r>
            <a:endParaRPr lang="en-IN" sz="3200" i="1" dirty="0">
              <a:solidFill>
                <a:srgbClr val="0070C0"/>
              </a:solidFill>
            </a:endParaRPr>
          </a:p>
        </p:txBody>
      </p:sp>
    </p:spTree>
    <p:extLst>
      <p:ext uri="{BB962C8B-B14F-4D97-AF65-F5344CB8AC3E}">
        <p14:creationId xmlns:p14="http://schemas.microsoft.com/office/powerpoint/2010/main" val="204930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379" y="1204027"/>
            <a:ext cx="8590547" cy="4031873"/>
          </a:xfrm>
          <a:prstGeom prst="rect">
            <a:avLst/>
          </a:prstGeom>
        </p:spPr>
        <p:txBody>
          <a:bodyPr wrap="square">
            <a:spAutoFit/>
          </a:bodyPr>
          <a:lstStyle/>
          <a:p>
            <a:r>
              <a:rPr lang="en-US" sz="3200" i="1" dirty="0">
                <a:solidFill>
                  <a:srgbClr val="0070C0"/>
                </a:solidFill>
              </a:rPr>
              <a:t>Standard of living wage means the</a:t>
            </a:r>
          </a:p>
          <a:p>
            <a:r>
              <a:rPr lang="en-US" sz="3200" i="1" dirty="0">
                <a:solidFill>
                  <a:srgbClr val="0070C0"/>
                </a:solidFill>
              </a:rPr>
              <a:t>amount necessary to maintain the labourer in</a:t>
            </a:r>
          </a:p>
          <a:p>
            <a:r>
              <a:rPr lang="en-US" sz="3200" i="1" dirty="0">
                <a:solidFill>
                  <a:srgbClr val="0070C0"/>
                </a:solidFill>
              </a:rPr>
              <a:t>the standard of life to which he is accustomed.</a:t>
            </a:r>
          </a:p>
          <a:p>
            <a:r>
              <a:rPr lang="en-US" sz="3200" i="1" u="sng" dirty="0">
                <a:solidFill>
                  <a:srgbClr val="FF66CC"/>
                </a:solidFill>
                <a:latin typeface="Cooper Black" panose="0208090404030B020404" pitchFamily="18" charset="0"/>
              </a:rPr>
              <a:t>Criticism</a:t>
            </a:r>
          </a:p>
          <a:p>
            <a:r>
              <a:rPr lang="en-US" sz="3200" dirty="0">
                <a:solidFill>
                  <a:srgbClr val="00B050"/>
                </a:solidFill>
              </a:rPr>
              <a:t>1.</a:t>
            </a:r>
            <a:r>
              <a:rPr lang="en-US" sz="3200" dirty="0">
                <a:solidFill>
                  <a:srgbClr val="FF9933"/>
                </a:solidFill>
              </a:rPr>
              <a:t> According to this theory, the standard</a:t>
            </a:r>
          </a:p>
          <a:p>
            <a:r>
              <a:rPr lang="en-US" sz="3200" dirty="0">
                <a:solidFill>
                  <a:srgbClr val="FF9933"/>
                </a:solidFill>
              </a:rPr>
              <a:t>of living determines wages. But in actual</a:t>
            </a:r>
          </a:p>
          <a:p>
            <a:r>
              <a:rPr lang="en-US" sz="3200" dirty="0">
                <a:solidFill>
                  <a:srgbClr val="FF9933"/>
                </a:solidFill>
              </a:rPr>
              <a:t>practice, wages determine the standard</a:t>
            </a:r>
          </a:p>
          <a:p>
            <a:r>
              <a:rPr lang="en-US" sz="3200" dirty="0">
                <a:solidFill>
                  <a:srgbClr val="FF9933"/>
                </a:solidFill>
              </a:rPr>
              <a:t>of living.</a:t>
            </a:r>
            <a:endParaRPr lang="en-IN" sz="3200" dirty="0">
              <a:solidFill>
                <a:srgbClr val="FF9933"/>
              </a:solidFill>
            </a:endParaRPr>
          </a:p>
        </p:txBody>
      </p:sp>
    </p:spTree>
    <p:extLst>
      <p:ext uri="{BB962C8B-B14F-4D97-AF65-F5344CB8AC3E}">
        <p14:creationId xmlns:p14="http://schemas.microsoft.com/office/powerpoint/2010/main" val="4234569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46" y="117307"/>
            <a:ext cx="7640804" cy="6001643"/>
          </a:xfrm>
          <a:prstGeom prst="rect">
            <a:avLst/>
          </a:prstGeom>
        </p:spPr>
        <p:txBody>
          <a:bodyPr wrap="square">
            <a:spAutoFit/>
          </a:bodyPr>
          <a:lstStyle/>
          <a:p>
            <a:r>
              <a:rPr lang="en-US" sz="3200" b="1" i="1" u="sng" dirty="0">
                <a:solidFill>
                  <a:schemeClr val="accent3">
                    <a:lumMod val="75000"/>
                  </a:schemeClr>
                </a:solidFill>
                <a:latin typeface="Arial Black" panose="020B0A04020102020204" pitchFamily="34" charset="0"/>
              </a:rPr>
              <a:t>Wage Fund Theory of</a:t>
            </a:r>
          </a:p>
          <a:p>
            <a:r>
              <a:rPr lang="en-US" sz="3200" b="1" i="1" u="sng" dirty="0">
                <a:solidFill>
                  <a:schemeClr val="accent3">
                    <a:lumMod val="75000"/>
                  </a:schemeClr>
                </a:solidFill>
                <a:latin typeface="Arial Black" panose="020B0A04020102020204" pitchFamily="34" charset="0"/>
              </a:rPr>
              <a:t>Wages</a:t>
            </a:r>
          </a:p>
          <a:p>
            <a:r>
              <a:rPr lang="en-US" sz="3200" i="1" dirty="0">
                <a:solidFill>
                  <a:srgbClr val="3333FF"/>
                </a:solidFill>
              </a:rPr>
              <a:t>This theory was </a:t>
            </a:r>
            <a:r>
              <a:rPr lang="en-US" sz="3200" i="1" dirty="0" err="1">
                <a:solidFill>
                  <a:srgbClr val="3333FF"/>
                </a:solidFill>
              </a:rPr>
              <a:t>firstmpropounded</a:t>
            </a:r>
            <a:r>
              <a:rPr lang="en-US" sz="3200" i="1" dirty="0">
                <a:solidFill>
                  <a:srgbClr val="3333FF"/>
                </a:solidFill>
              </a:rPr>
              <a:t> by </a:t>
            </a:r>
            <a:r>
              <a:rPr lang="en-US" sz="3200" b="1" i="1" dirty="0">
                <a:solidFill>
                  <a:schemeClr val="bg2">
                    <a:lumMod val="50000"/>
                  </a:schemeClr>
                </a:solidFill>
              </a:rPr>
              <a:t>Adam Smith</a:t>
            </a:r>
            <a:r>
              <a:rPr lang="en-US" sz="3200" i="1" dirty="0">
                <a:solidFill>
                  <a:srgbClr val="3333FF"/>
                </a:solidFill>
              </a:rPr>
              <a:t>. But the credit goes to </a:t>
            </a:r>
            <a:r>
              <a:rPr lang="en-US" sz="3200" b="1" i="1" dirty="0" err="1">
                <a:solidFill>
                  <a:schemeClr val="accent4">
                    <a:lumMod val="75000"/>
                  </a:schemeClr>
                </a:solidFill>
              </a:rPr>
              <a:t>J.S.Mill</a:t>
            </a:r>
            <a:r>
              <a:rPr lang="en-US" sz="3200" b="1" i="1" dirty="0">
                <a:solidFill>
                  <a:schemeClr val="accent4">
                    <a:lumMod val="75000"/>
                  </a:schemeClr>
                </a:solidFill>
              </a:rPr>
              <a:t> </a:t>
            </a:r>
            <a:r>
              <a:rPr lang="en-US" sz="3200" i="1" dirty="0">
                <a:solidFill>
                  <a:srgbClr val="3333FF"/>
                </a:solidFill>
              </a:rPr>
              <a:t>who perfected this theory According to Mill </a:t>
            </a:r>
            <a:r>
              <a:rPr lang="en-US" sz="3200" i="1" dirty="0">
                <a:solidFill>
                  <a:srgbClr val="00CC99"/>
                </a:solidFill>
              </a:rPr>
              <a:t>“every employer will keep a given amount of capital for payment to the workers”. </a:t>
            </a:r>
            <a:r>
              <a:rPr lang="en-US" sz="3200" i="1" dirty="0">
                <a:solidFill>
                  <a:srgbClr val="3333FF"/>
                </a:solidFill>
              </a:rPr>
              <a:t>It is a known as </a:t>
            </a:r>
            <a:r>
              <a:rPr lang="en-US" sz="3200" i="1" dirty="0">
                <a:solidFill>
                  <a:srgbClr val="993366"/>
                </a:solidFill>
              </a:rPr>
              <a:t>Wage Fund”. </a:t>
            </a:r>
            <a:r>
              <a:rPr lang="en-US" sz="3200" i="1" dirty="0">
                <a:solidFill>
                  <a:srgbClr val="3333FF"/>
                </a:solidFill>
              </a:rPr>
              <a:t>It is fixed and constant. Wages depend directly upon the fund and inversely with number of labourers employed. The average wage of a worker can be calculated by using the formula.</a:t>
            </a:r>
            <a:endParaRPr lang="en-IN" sz="3200" i="1" dirty="0">
              <a:solidFill>
                <a:srgbClr val="3333FF"/>
              </a:solidFill>
            </a:endParaRPr>
          </a:p>
        </p:txBody>
      </p:sp>
      <p:pic>
        <p:nvPicPr>
          <p:cNvPr id="3" name="Picture 2"/>
          <p:cNvPicPr>
            <a:picLocks noChangeAspect="1"/>
          </p:cNvPicPr>
          <p:nvPr/>
        </p:nvPicPr>
        <p:blipFill>
          <a:blip r:embed="rId2"/>
          <a:stretch>
            <a:fillRect/>
          </a:stretch>
        </p:blipFill>
        <p:spPr>
          <a:xfrm>
            <a:off x="8401050" y="934223"/>
            <a:ext cx="3314700" cy="4367810"/>
          </a:xfrm>
          <a:prstGeom prst="rect">
            <a:avLst/>
          </a:prstGeom>
        </p:spPr>
      </p:pic>
    </p:spTree>
    <p:extLst>
      <p:ext uri="{BB962C8B-B14F-4D97-AF65-F5344CB8AC3E}">
        <p14:creationId xmlns:p14="http://schemas.microsoft.com/office/powerpoint/2010/main" val="1149041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215" y="443675"/>
            <a:ext cx="6449076" cy="2552188"/>
          </a:xfrm>
          <a:prstGeom prst="rect">
            <a:avLst/>
          </a:prstGeom>
        </p:spPr>
      </p:pic>
      <p:sp>
        <p:nvSpPr>
          <p:cNvPr id="3" name="Rectangle 2"/>
          <p:cNvSpPr/>
          <p:nvPr/>
        </p:nvSpPr>
        <p:spPr>
          <a:xfrm>
            <a:off x="1815215" y="3719445"/>
            <a:ext cx="7617543" cy="1077218"/>
          </a:xfrm>
          <a:prstGeom prst="rect">
            <a:avLst/>
          </a:prstGeom>
        </p:spPr>
        <p:txBody>
          <a:bodyPr wrap="square">
            <a:spAutoFit/>
          </a:bodyPr>
          <a:lstStyle/>
          <a:p>
            <a:r>
              <a:rPr lang="en-US" sz="3200" i="1" dirty="0">
                <a:solidFill>
                  <a:schemeClr val="accent2">
                    <a:lumMod val="75000"/>
                  </a:schemeClr>
                </a:solidFill>
              </a:rPr>
              <a:t>If the number of workers increases, the wage per worker would fall and vice versa.</a:t>
            </a:r>
            <a:endParaRPr lang="en-IN" sz="3200" i="1" dirty="0">
              <a:solidFill>
                <a:schemeClr val="accent2">
                  <a:lumMod val="75000"/>
                </a:schemeClr>
              </a:solidFill>
            </a:endParaRPr>
          </a:p>
        </p:txBody>
      </p:sp>
    </p:spTree>
    <p:extLst>
      <p:ext uri="{BB962C8B-B14F-4D97-AF65-F5344CB8AC3E}">
        <p14:creationId xmlns:p14="http://schemas.microsoft.com/office/powerpoint/2010/main" val="157750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143639"/>
            <a:ext cx="11709400" cy="4524315"/>
          </a:xfrm>
          <a:prstGeom prst="rect">
            <a:avLst/>
          </a:prstGeom>
        </p:spPr>
        <p:txBody>
          <a:bodyPr wrap="square">
            <a:spAutoFit/>
          </a:bodyPr>
          <a:lstStyle/>
          <a:p>
            <a:r>
              <a:rPr lang="en-US" sz="3200" b="1" i="1" u="sng" dirty="0">
                <a:solidFill>
                  <a:srgbClr val="006666"/>
                </a:solidFill>
                <a:latin typeface="Algerian" panose="04020705040A02060702" pitchFamily="82" charset="0"/>
              </a:rPr>
              <a:t>Marginal Productivity Theory of Distribution</a:t>
            </a:r>
          </a:p>
          <a:p>
            <a:r>
              <a:rPr lang="en-US" sz="3200" i="1" u="sng" dirty="0">
                <a:solidFill>
                  <a:schemeClr val="bg2">
                    <a:lumMod val="50000"/>
                  </a:schemeClr>
                </a:solidFill>
                <a:latin typeface="Cooper Black" panose="0208090404030B020404" pitchFamily="18" charset="0"/>
              </a:rPr>
              <a:t>Introduction</a:t>
            </a:r>
          </a:p>
          <a:p>
            <a:r>
              <a:rPr lang="en-US" sz="3200" i="1" dirty="0">
                <a:solidFill>
                  <a:schemeClr val="accent3">
                    <a:lumMod val="75000"/>
                  </a:schemeClr>
                </a:solidFill>
              </a:rPr>
              <a:t>Marginal Productivity Theory of</a:t>
            </a:r>
          </a:p>
          <a:p>
            <a:r>
              <a:rPr lang="en-US" sz="3200" i="1" dirty="0">
                <a:solidFill>
                  <a:schemeClr val="accent3">
                    <a:lumMod val="75000"/>
                  </a:schemeClr>
                </a:solidFill>
              </a:rPr>
              <a:t>distribution was developed by Clark,</a:t>
            </a:r>
          </a:p>
          <a:p>
            <a:r>
              <a:rPr lang="en-US" sz="3200" i="1" dirty="0" err="1">
                <a:solidFill>
                  <a:schemeClr val="accent3">
                    <a:lumMod val="75000"/>
                  </a:schemeClr>
                </a:solidFill>
              </a:rPr>
              <a:t>Wickseed</a:t>
            </a:r>
            <a:r>
              <a:rPr lang="en-US" sz="3200" i="1" dirty="0">
                <a:solidFill>
                  <a:schemeClr val="accent3">
                    <a:lumMod val="75000"/>
                  </a:schemeClr>
                </a:solidFill>
              </a:rPr>
              <a:t> and </a:t>
            </a:r>
            <a:r>
              <a:rPr lang="en-US" sz="3200" i="1" dirty="0" err="1">
                <a:solidFill>
                  <a:schemeClr val="accent3">
                    <a:lumMod val="75000"/>
                  </a:schemeClr>
                </a:solidFill>
              </a:rPr>
              <a:t>Walras</a:t>
            </a:r>
            <a:r>
              <a:rPr lang="en-US" sz="3200" i="1" dirty="0">
                <a:solidFill>
                  <a:schemeClr val="accent3">
                    <a:lumMod val="75000"/>
                  </a:schemeClr>
                </a:solidFill>
              </a:rPr>
              <a:t>. This theory</a:t>
            </a:r>
          </a:p>
          <a:p>
            <a:r>
              <a:rPr lang="en-US" sz="3200" i="1" dirty="0">
                <a:solidFill>
                  <a:schemeClr val="accent3">
                    <a:lumMod val="75000"/>
                  </a:schemeClr>
                </a:solidFill>
              </a:rPr>
              <a:t>explains how the prices of various factors</a:t>
            </a:r>
          </a:p>
          <a:p>
            <a:r>
              <a:rPr lang="en-US" sz="3200" i="1" dirty="0">
                <a:solidFill>
                  <a:schemeClr val="accent3">
                    <a:lumMod val="75000"/>
                  </a:schemeClr>
                </a:solidFill>
              </a:rPr>
              <a:t>of production are determined. This</a:t>
            </a:r>
          </a:p>
          <a:p>
            <a:r>
              <a:rPr lang="en-US" sz="3200" i="1" dirty="0">
                <a:solidFill>
                  <a:schemeClr val="accent3">
                    <a:lumMod val="75000"/>
                  </a:schemeClr>
                </a:solidFill>
              </a:rPr>
              <a:t>theory explains how rent, wages, interest</a:t>
            </a:r>
          </a:p>
          <a:p>
            <a:r>
              <a:rPr lang="en-US" sz="3200" i="1" dirty="0">
                <a:solidFill>
                  <a:schemeClr val="accent3">
                    <a:lumMod val="75000"/>
                  </a:schemeClr>
                </a:solidFill>
              </a:rPr>
              <a:t>and profit are determined. </a:t>
            </a:r>
            <a:endParaRPr lang="en-IN" sz="3200" i="1" dirty="0">
              <a:solidFill>
                <a:schemeClr val="accent3">
                  <a:lumMod val="75000"/>
                </a:schemeClr>
              </a:solidFill>
            </a:endParaRPr>
          </a:p>
        </p:txBody>
      </p:sp>
      <p:pic>
        <p:nvPicPr>
          <p:cNvPr id="3" name="Picture 2"/>
          <p:cNvPicPr>
            <a:picLocks noChangeAspect="1"/>
          </p:cNvPicPr>
          <p:nvPr/>
        </p:nvPicPr>
        <p:blipFill>
          <a:blip r:embed="rId2"/>
          <a:stretch>
            <a:fillRect/>
          </a:stretch>
        </p:blipFill>
        <p:spPr>
          <a:xfrm>
            <a:off x="355600" y="4475746"/>
            <a:ext cx="8534400" cy="2382253"/>
          </a:xfrm>
          <a:prstGeom prst="rect">
            <a:avLst/>
          </a:prstGeom>
        </p:spPr>
      </p:pic>
    </p:spTree>
    <p:extLst>
      <p:ext uri="{BB962C8B-B14F-4D97-AF65-F5344CB8AC3E}">
        <p14:creationId xmlns:p14="http://schemas.microsoft.com/office/powerpoint/2010/main" val="1104541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832" y="1438780"/>
            <a:ext cx="7351295" cy="3539430"/>
          </a:xfrm>
          <a:prstGeom prst="rect">
            <a:avLst/>
          </a:prstGeom>
        </p:spPr>
        <p:txBody>
          <a:bodyPr wrap="square">
            <a:spAutoFit/>
          </a:bodyPr>
          <a:lstStyle/>
          <a:p>
            <a:r>
              <a:rPr lang="en-US" sz="3200" b="1" i="1" u="sng" dirty="0">
                <a:solidFill>
                  <a:schemeClr val="accent3">
                    <a:lumMod val="75000"/>
                  </a:schemeClr>
                </a:solidFill>
                <a:latin typeface="Britannic Bold" panose="020B0903060703020204" pitchFamily="34" charset="0"/>
              </a:rPr>
              <a:t>Criticisms</a:t>
            </a:r>
          </a:p>
          <a:p>
            <a:r>
              <a:rPr lang="en-US" sz="3200" i="1" dirty="0">
                <a:solidFill>
                  <a:srgbClr val="FF3300"/>
                </a:solidFill>
              </a:rPr>
              <a:t>1.</a:t>
            </a:r>
            <a:r>
              <a:rPr lang="en-US" sz="3200" i="1" dirty="0">
                <a:solidFill>
                  <a:srgbClr val="7030A0"/>
                </a:solidFill>
              </a:rPr>
              <a:t> It does not explain the difference in</a:t>
            </a:r>
          </a:p>
          <a:p>
            <a:r>
              <a:rPr lang="en-US" sz="3200" i="1" dirty="0">
                <a:solidFill>
                  <a:srgbClr val="7030A0"/>
                </a:solidFill>
              </a:rPr>
              <a:t>wages in different occupations.</a:t>
            </a:r>
          </a:p>
          <a:p>
            <a:r>
              <a:rPr lang="en-US" sz="3200" i="1" dirty="0">
                <a:solidFill>
                  <a:srgbClr val="FF3300"/>
                </a:solidFill>
              </a:rPr>
              <a:t>2.</a:t>
            </a:r>
            <a:r>
              <a:rPr lang="en-US" sz="3200" i="1" dirty="0">
                <a:solidFill>
                  <a:srgbClr val="7030A0"/>
                </a:solidFill>
              </a:rPr>
              <a:t> It ignores the role of trade unions.</a:t>
            </a:r>
          </a:p>
          <a:p>
            <a:r>
              <a:rPr lang="en-US" sz="3200" i="1" dirty="0">
                <a:solidFill>
                  <a:srgbClr val="FF3300"/>
                </a:solidFill>
              </a:rPr>
              <a:t>3.</a:t>
            </a:r>
            <a:r>
              <a:rPr lang="en-US" sz="3200" i="1" dirty="0">
                <a:solidFill>
                  <a:srgbClr val="7030A0"/>
                </a:solidFill>
              </a:rPr>
              <a:t> Actually the capitalists will take away</a:t>
            </a:r>
          </a:p>
          <a:p>
            <a:r>
              <a:rPr lang="en-US" sz="3200" i="1" dirty="0">
                <a:solidFill>
                  <a:srgbClr val="7030A0"/>
                </a:solidFill>
              </a:rPr>
              <a:t>a large sum before making payment of</a:t>
            </a:r>
          </a:p>
          <a:p>
            <a:r>
              <a:rPr lang="en-US" sz="3200" i="1" dirty="0">
                <a:solidFill>
                  <a:srgbClr val="7030A0"/>
                </a:solidFill>
              </a:rPr>
              <a:t>wages.</a:t>
            </a:r>
            <a:endParaRPr lang="en-IN" sz="3200" i="1" dirty="0">
              <a:solidFill>
                <a:srgbClr val="7030A0"/>
              </a:solidFill>
            </a:endParaRPr>
          </a:p>
        </p:txBody>
      </p:sp>
    </p:spTree>
    <p:extLst>
      <p:ext uri="{BB962C8B-B14F-4D97-AF65-F5344CB8AC3E}">
        <p14:creationId xmlns:p14="http://schemas.microsoft.com/office/powerpoint/2010/main" val="1942562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0653" y="1565521"/>
            <a:ext cx="8121316" cy="3539430"/>
          </a:xfrm>
          <a:prstGeom prst="rect">
            <a:avLst/>
          </a:prstGeom>
        </p:spPr>
        <p:txBody>
          <a:bodyPr wrap="square">
            <a:spAutoFit/>
          </a:bodyPr>
          <a:lstStyle/>
          <a:p>
            <a:r>
              <a:rPr lang="en-US" sz="3200" b="1" i="1" u="sng" dirty="0">
                <a:solidFill>
                  <a:srgbClr val="00B050"/>
                </a:solidFill>
                <a:latin typeface="Arial Black" panose="020B0A04020102020204" pitchFamily="34" charset="0"/>
              </a:rPr>
              <a:t>Residual Claimant Theory of Wage</a:t>
            </a:r>
          </a:p>
          <a:p>
            <a:r>
              <a:rPr lang="en-US" sz="3200" i="1" dirty="0">
                <a:solidFill>
                  <a:srgbClr val="FF9933"/>
                </a:solidFill>
              </a:rPr>
              <a:t>This theory was propounded by the American economist </a:t>
            </a:r>
            <a:r>
              <a:rPr lang="en-US" sz="3200" b="1" i="1" dirty="0">
                <a:solidFill>
                  <a:srgbClr val="9966FF"/>
                </a:solidFill>
              </a:rPr>
              <a:t>F.A.Walkar</a:t>
            </a:r>
            <a:r>
              <a:rPr lang="en-US" sz="3200" i="1" dirty="0">
                <a:solidFill>
                  <a:srgbClr val="FF9933"/>
                </a:solidFill>
              </a:rPr>
              <a:t> in 1875, in his book </a:t>
            </a:r>
            <a:r>
              <a:rPr lang="en-US" sz="3200" b="1" i="1" dirty="0">
                <a:solidFill>
                  <a:srgbClr val="FF66CC"/>
                </a:solidFill>
              </a:rPr>
              <a:t>Political Economy</a:t>
            </a:r>
            <a:r>
              <a:rPr lang="en-US" sz="3200" i="1" dirty="0">
                <a:solidFill>
                  <a:srgbClr val="FF9933"/>
                </a:solidFill>
              </a:rPr>
              <a:t>. According to this theory, wage is the residual portion after paying the remuneration of all the other three factors, namely, land, capital and organization. </a:t>
            </a:r>
            <a:endParaRPr lang="en-IN" sz="3200" i="1" dirty="0">
              <a:solidFill>
                <a:srgbClr val="FF9933"/>
              </a:solidFill>
            </a:endParaRPr>
          </a:p>
        </p:txBody>
      </p:sp>
    </p:spTree>
    <p:extLst>
      <p:ext uri="{BB962C8B-B14F-4D97-AF65-F5344CB8AC3E}">
        <p14:creationId xmlns:p14="http://schemas.microsoft.com/office/powerpoint/2010/main" val="2418031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2548" y="1679411"/>
            <a:ext cx="7363326" cy="3539430"/>
          </a:xfrm>
          <a:prstGeom prst="rect">
            <a:avLst/>
          </a:prstGeom>
        </p:spPr>
        <p:txBody>
          <a:bodyPr wrap="square">
            <a:spAutoFit/>
          </a:bodyPr>
          <a:lstStyle/>
          <a:p>
            <a:r>
              <a:rPr lang="en-US" sz="3200" i="1" u="sng" dirty="0">
                <a:solidFill>
                  <a:srgbClr val="0070C0"/>
                </a:solidFill>
                <a:latin typeface="Cooper Black" panose="0208090404030B020404" pitchFamily="18" charset="0"/>
              </a:rPr>
              <a:t>Criticisms</a:t>
            </a:r>
          </a:p>
          <a:p>
            <a:r>
              <a:rPr lang="en-US" sz="3200" i="1" dirty="0">
                <a:solidFill>
                  <a:schemeClr val="bg2">
                    <a:lumMod val="50000"/>
                  </a:schemeClr>
                </a:solidFill>
              </a:rPr>
              <a:t>1.</a:t>
            </a:r>
            <a:r>
              <a:rPr lang="en-US" sz="3200" i="1" dirty="0">
                <a:solidFill>
                  <a:srgbClr val="00CC99"/>
                </a:solidFill>
              </a:rPr>
              <a:t> This theory does not explain the role</a:t>
            </a:r>
          </a:p>
          <a:p>
            <a:r>
              <a:rPr lang="en-US" sz="3200" i="1" dirty="0">
                <a:solidFill>
                  <a:srgbClr val="00CC99"/>
                </a:solidFill>
              </a:rPr>
              <a:t>of trade unions can secure higher</a:t>
            </a:r>
          </a:p>
          <a:p>
            <a:r>
              <a:rPr lang="en-US" sz="3200" i="1" dirty="0">
                <a:solidFill>
                  <a:srgbClr val="00CC99"/>
                </a:solidFill>
              </a:rPr>
              <a:t>wage for workers.</a:t>
            </a:r>
          </a:p>
          <a:p>
            <a:r>
              <a:rPr lang="en-US" sz="3200" i="1" dirty="0">
                <a:solidFill>
                  <a:schemeClr val="bg2">
                    <a:lumMod val="50000"/>
                  </a:schemeClr>
                </a:solidFill>
              </a:rPr>
              <a:t>2.</a:t>
            </a:r>
            <a:r>
              <a:rPr lang="en-US" sz="3200" i="1" dirty="0">
                <a:solidFill>
                  <a:srgbClr val="00CC99"/>
                </a:solidFill>
              </a:rPr>
              <a:t> Demand side of labour in the</a:t>
            </a:r>
          </a:p>
          <a:p>
            <a:r>
              <a:rPr lang="en-US" sz="3200" i="1" dirty="0">
                <a:solidFill>
                  <a:srgbClr val="00CC99"/>
                </a:solidFill>
              </a:rPr>
              <a:t>determination of wages needs to be</a:t>
            </a:r>
          </a:p>
          <a:p>
            <a:r>
              <a:rPr lang="en-US" sz="3200" i="1" dirty="0">
                <a:solidFill>
                  <a:srgbClr val="00CC99"/>
                </a:solidFill>
              </a:rPr>
              <a:t>considered.</a:t>
            </a:r>
            <a:endParaRPr lang="en-IN" sz="3200" i="1" dirty="0">
              <a:solidFill>
                <a:srgbClr val="00CC99"/>
              </a:solidFill>
            </a:endParaRPr>
          </a:p>
        </p:txBody>
      </p:sp>
    </p:spTree>
    <p:extLst>
      <p:ext uri="{BB962C8B-B14F-4D97-AF65-F5344CB8AC3E}">
        <p14:creationId xmlns:p14="http://schemas.microsoft.com/office/powerpoint/2010/main" val="2571817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12075"/>
            <a:ext cx="9264316" cy="6001643"/>
          </a:xfrm>
          <a:prstGeom prst="rect">
            <a:avLst/>
          </a:prstGeom>
        </p:spPr>
        <p:txBody>
          <a:bodyPr wrap="square">
            <a:spAutoFit/>
          </a:bodyPr>
          <a:lstStyle/>
          <a:p>
            <a:r>
              <a:rPr lang="en-US" sz="3200" b="1" i="1" u="sng" dirty="0">
                <a:solidFill>
                  <a:schemeClr val="accent3">
                    <a:lumMod val="75000"/>
                  </a:schemeClr>
                </a:solidFill>
                <a:latin typeface="Arial Black" panose="020B0A04020102020204" pitchFamily="34" charset="0"/>
              </a:rPr>
              <a:t>Marginal Productivity Theory of Wage</a:t>
            </a:r>
          </a:p>
          <a:p>
            <a:r>
              <a:rPr lang="en-US" sz="3200" dirty="0">
                <a:solidFill>
                  <a:srgbClr val="3333FF"/>
                </a:solidFill>
              </a:rPr>
              <a:t>The application of general theory of distribution to wage fixation is the marginal productivity theory of wages.</a:t>
            </a:r>
          </a:p>
          <a:p>
            <a:r>
              <a:rPr lang="en-US" sz="3200" dirty="0">
                <a:solidFill>
                  <a:srgbClr val="3333FF"/>
                </a:solidFill>
              </a:rPr>
              <a:t>                    According to the theory wages are determined by the marginal productivity of labour and equal to it at the point of equilibrium.</a:t>
            </a:r>
          </a:p>
          <a:p>
            <a:r>
              <a:rPr lang="en-US" sz="3200" dirty="0">
                <a:solidFill>
                  <a:srgbClr val="3333FF"/>
                </a:solidFill>
              </a:rPr>
              <a:t>                   Under perfect competition wage is paid equal to marginal product of labour (wage = MPL ) But in real world where there is imperfect competition, there is exploitation of labour and wage is less than MPL .</a:t>
            </a:r>
            <a:endParaRPr lang="en-IN" sz="3200" dirty="0">
              <a:solidFill>
                <a:srgbClr val="3333FF"/>
              </a:solidFill>
            </a:endParaRPr>
          </a:p>
        </p:txBody>
      </p:sp>
    </p:spTree>
    <p:extLst>
      <p:ext uri="{BB962C8B-B14F-4D97-AF65-F5344CB8AC3E}">
        <p14:creationId xmlns:p14="http://schemas.microsoft.com/office/powerpoint/2010/main" val="953305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538" y="542836"/>
            <a:ext cx="7074568" cy="2062103"/>
          </a:xfrm>
          <a:prstGeom prst="rect">
            <a:avLst/>
          </a:prstGeom>
        </p:spPr>
        <p:txBody>
          <a:bodyPr wrap="square">
            <a:spAutoFit/>
          </a:bodyPr>
          <a:lstStyle/>
          <a:p>
            <a:r>
              <a:rPr lang="en-US" sz="3200" i="1" u="sng" dirty="0">
                <a:solidFill>
                  <a:schemeClr val="accent4">
                    <a:lumMod val="60000"/>
                    <a:lumOff val="40000"/>
                  </a:schemeClr>
                </a:solidFill>
                <a:latin typeface="Cooper Black" panose="0208090404030B020404" pitchFamily="18" charset="0"/>
              </a:rPr>
              <a:t>Interest</a:t>
            </a:r>
          </a:p>
          <a:p>
            <a:r>
              <a:rPr lang="en-US" sz="3200" i="1" dirty="0">
                <a:solidFill>
                  <a:schemeClr val="bg2">
                    <a:lumMod val="50000"/>
                  </a:schemeClr>
                </a:solidFill>
              </a:rPr>
              <a:t>Generally speaking, interest is a payment</a:t>
            </a:r>
          </a:p>
          <a:p>
            <a:r>
              <a:rPr lang="en-US" sz="3200" i="1" dirty="0">
                <a:solidFill>
                  <a:schemeClr val="bg2">
                    <a:lumMod val="50000"/>
                  </a:schemeClr>
                </a:solidFill>
              </a:rPr>
              <a:t>made by a borrower to the lender for the</a:t>
            </a:r>
          </a:p>
          <a:p>
            <a:r>
              <a:rPr lang="en-US" sz="3200" i="1" dirty="0">
                <a:solidFill>
                  <a:schemeClr val="bg2">
                    <a:lumMod val="50000"/>
                  </a:schemeClr>
                </a:solidFill>
              </a:rPr>
              <a:t>money borrowed. </a:t>
            </a:r>
            <a:endParaRPr lang="en-IN" sz="3200" i="1" dirty="0">
              <a:solidFill>
                <a:schemeClr val="bg2">
                  <a:lumMod val="50000"/>
                </a:schemeClr>
              </a:solidFill>
            </a:endParaRPr>
          </a:p>
        </p:txBody>
      </p:sp>
      <p:pic>
        <p:nvPicPr>
          <p:cNvPr id="3" name="Picture 2"/>
          <p:cNvPicPr>
            <a:picLocks noChangeAspect="1"/>
          </p:cNvPicPr>
          <p:nvPr/>
        </p:nvPicPr>
        <p:blipFill>
          <a:blip r:embed="rId2"/>
          <a:stretch>
            <a:fillRect/>
          </a:stretch>
        </p:blipFill>
        <p:spPr>
          <a:xfrm>
            <a:off x="2638879" y="2604939"/>
            <a:ext cx="5241806" cy="3720350"/>
          </a:xfrm>
          <a:prstGeom prst="rect">
            <a:avLst/>
          </a:prstGeom>
        </p:spPr>
      </p:pic>
    </p:spTree>
    <p:extLst>
      <p:ext uri="{BB962C8B-B14F-4D97-AF65-F5344CB8AC3E}">
        <p14:creationId xmlns:p14="http://schemas.microsoft.com/office/powerpoint/2010/main" val="392074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7694" y="1805879"/>
            <a:ext cx="7856621" cy="1569660"/>
          </a:xfrm>
          <a:prstGeom prst="rect">
            <a:avLst/>
          </a:prstGeom>
        </p:spPr>
        <p:txBody>
          <a:bodyPr wrap="square">
            <a:spAutoFit/>
          </a:bodyPr>
          <a:lstStyle/>
          <a:p>
            <a:r>
              <a:rPr lang="en-US" sz="3200" b="1" i="1" u="sng" dirty="0">
                <a:solidFill>
                  <a:srgbClr val="4F25FF"/>
                </a:solidFill>
              </a:rPr>
              <a:t>Meaning</a:t>
            </a:r>
          </a:p>
          <a:p>
            <a:r>
              <a:rPr lang="en-US" sz="3200" i="1" dirty="0">
                <a:solidFill>
                  <a:schemeClr val="accent3">
                    <a:lumMod val="75000"/>
                  </a:schemeClr>
                </a:solidFill>
              </a:rPr>
              <a:t>Interest is the reward paid by the borrower</a:t>
            </a:r>
          </a:p>
          <a:p>
            <a:r>
              <a:rPr lang="en-US" sz="3200" i="1" dirty="0">
                <a:solidFill>
                  <a:schemeClr val="accent3">
                    <a:lumMod val="75000"/>
                  </a:schemeClr>
                </a:solidFill>
              </a:rPr>
              <a:t>to the lender for the use of capital.</a:t>
            </a:r>
          </a:p>
        </p:txBody>
      </p:sp>
      <p:sp>
        <p:nvSpPr>
          <p:cNvPr id="3" name="Rectangle 2"/>
          <p:cNvSpPr/>
          <p:nvPr/>
        </p:nvSpPr>
        <p:spPr>
          <a:xfrm>
            <a:off x="1287379" y="4266746"/>
            <a:ext cx="7483642" cy="156966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r>
              <a:rPr lang="en-US" sz="3200" i="1" dirty="0">
                <a:solidFill>
                  <a:srgbClr val="00B050"/>
                </a:solidFill>
              </a:rPr>
              <a:t>“Interest is the price paid for the use</a:t>
            </a:r>
          </a:p>
          <a:p>
            <a:r>
              <a:rPr lang="en-US" sz="3200" i="1" dirty="0">
                <a:solidFill>
                  <a:srgbClr val="00B050"/>
                </a:solidFill>
              </a:rPr>
              <a:t>of capital in any market”                                                     								</a:t>
            </a:r>
            <a:r>
              <a:rPr lang="en-US" sz="3200" b="1" i="1" u="sng" dirty="0">
                <a:solidFill>
                  <a:srgbClr val="FF66CC"/>
                </a:solidFill>
              </a:rPr>
              <a:t>ALFRED MARSHALL</a:t>
            </a:r>
          </a:p>
        </p:txBody>
      </p:sp>
    </p:spTree>
    <p:extLst>
      <p:ext uri="{BB962C8B-B14F-4D97-AF65-F5344CB8AC3E}">
        <p14:creationId xmlns:p14="http://schemas.microsoft.com/office/powerpoint/2010/main" val="1462993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537" y="97122"/>
            <a:ext cx="10094495" cy="6494085"/>
          </a:xfrm>
          <a:prstGeom prst="rect">
            <a:avLst/>
          </a:prstGeom>
        </p:spPr>
        <p:txBody>
          <a:bodyPr wrap="square">
            <a:spAutoFit/>
          </a:bodyPr>
          <a:lstStyle/>
          <a:p>
            <a:r>
              <a:rPr lang="en-US" sz="3200" b="1" i="1" u="sng" dirty="0">
                <a:solidFill>
                  <a:schemeClr val="accent6">
                    <a:lumMod val="60000"/>
                    <a:lumOff val="40000"/>
                  </a:schemeClr>
                </a:solidFill>
              </a:rPr>
              <a:t>Kinds of Interest</a:t>
            </a:r>
          </a:p>
          <a:p>
            <a:r>
              <a:rPr lang="en-US" sz="3200" i="1" dirty="0">
                <a:solidFill>
                  <a:schemeClr val="bg2">
                    <a:lumMod val="50000"/>
                  </a:schemeClr>
                </a:solidFill>
                <a:latin typeface="Cooper Black" panose="0208090404030B020404" pitchFamily="18" charset="0"/>
              </a:rPr>
              <a:t>Gross Interest</a:t>
            </a:r>
          </a:p>
          <a:p>
            <a:r>
              <a:rPr lang="en-US" sz="3200" i="1" dirty="0">
                <a:solidFill>
                  <a:srgbClr val="9966FF"/>
                </a:solidFill>
              </a:rPr>
              <a:t>Gross interest is the total interest amount received by creditors from debtors. Gross Interest = (Net Interest) + (reward for inconvenience) + (insurance against risk of non-repayment) + (payment for service of debt management)</a:t>
            </a:r>
          </a:p>
          <a:p>
            <a:r>
              <a:rPr lang="en-US" sz="3200" i="1" dirty="0">
                <a:solidFill>
                  <a:schemeClr val="bg2">
                    <a:lumMod val="50000"/>
                  </a:schemeClr>
                </a:solidFill>
                <a:latin typeface="Cooper Black" panose="0208090404030B020404" pitchFamily="18" charset="0"/>
              </a:rPr>
              <a:t>Net Interest</a:t>
            </a:r>
          </a:p>
          <a:p>
            <a:r>
              <a:rPr lang="en-US" sz="3200" i="1" dirty="0">
                <a:solidFill>
                  <a:srgbClr val="9966FF"/>
                </a:solidFill>
              </a:rPr>
              <a:t>Net Interest is only a part of the gross</a:t>
            </a:r>
          </a:p>
          <a:p>
            <a:r>
              <a:rPr lang="en-US" sz="3200" i="1" dirty="0">
                <a:solidFill>
                  <a:srgbClr val="9966FF"/>
                </a:solidFill>
              </a:rPr>
              <a:t>interest. It is the payment for use of capital</a:t>
            </a:r>
          </a:p>
          <a:p>
            <a:r>
              <a:rPr lang="en-US" sz="3200" i="1" dirty="0">
                <a:solidFill>
                  <a:srgbClr val="9966FF"/>
                </a:solidFill>
              </a:rPr>
              <a:t>only. A good example for net interest</a:t>
            </a:r>
          </a:p>
          <a:p>
            <a:r>
              <a:rPr lang="en-US" sz="3200" i="1" dirty="0">
                <a:solidFill>
                  <a:srgbClr val="9966FF"/>
                </a:solidFill>
              </a:rPr>
              <a:t>is the interest payable for Government</a:t>
            </a:r>
          </a:p>
          <a:p>
            <a:r>
              <a:rPr lang="en-US" sz="3200" i="1" dirty="0">
                <a:solidFill>
                  <a:srgbClr val="9966FF"/>
                </a:solidFill>
              </a:rPr>
              <a:t>Securities.</a:t>
            </a:r>
          </a:p>
          <a:p>
            <a:endParaRPr lang="en-IN" sz="3200" i="1" dirty="0">
              <a:solidFill>
                <a:srgbClr val="9966FF"/>
              </a:solidFill>
            </a:endParaRPr>
          </a:p>
        </p:txBody>
      </p:sp>
    </p:spTree>
    <p:extLst>
      <p:ext uri="{BB962C8B-B14F-4D97-AF65-F5344CB8AC3E}">
        <p14:creationId xmlns:p14="http://schemas.microsoft.com/office/powerpoint/2010/main" val="304115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4165" y="128155"/>
            <a:ext cx="5785558" cy="769441"/>
          </a:xfrm>
          <a:prstGeom prst="rect">
            <a:avLst/>
          </a:prstGeom>
        </p:spPr>
        <p:txBody>
          <a:bodyPr wrap="none">
            <a:spAutoFit/>
          </a:bodyPr>
          <a:lstStyle/>
          <a:p>
            <a:r>
              <a:rPr lang="en-IN" sz="4400" b="1" i="1" u="sng" dirty="0">
                <a:solidFill>
                  <a:srgbClr val="FF9933"/>
                </a:solidFill>
                <a:latin typeface="+mj-lt"/>
              </a:rPr>
              <a:t>Theories of Interest</a:t>
            </a:r>
          </a:p>
        </p:txBody>
      </p:sp>
      <p:pic>
        <p:nvPicPr>
          <p:cNvPr id="4" name="Picture 3"/>
          <p:cNvPicPr>
            <a:picLocks noChangeAspect="1"/>
          </p:cNvPicPr>
          <p:nvPr/>
        </p:nvPicPr>
        <p:blipFill>
          <a:blip r:embed="rId2"/>
          <a:stretch>
            <a:fillRect/>
          </a:stretch>
        </p:blipFill>
        <p:spPr>
          <a:xfrm>
            <a:off x="2781080" y="1650808"/>
            <a:ext cx="4551728" cy="3209949"/>
          </a:xfrm>
          <a:prstGeom prst="rect">
            <a:avLst/>
          </a:prstGeom>
        </p:spPr>
      </p:pic>
    </p:spTree>
    <p:extLst>
      <p:ext uri="{BB962C8B-B14F-4D97-AF65-F5344CB8AC3E}">
        <p14:creationId xmlns:p14="http://schemas.microsoft.com/office/powerpoint/2010/main" val="2704360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773" y="229230"/>
            <a:ext cx="10070430" cy="6494085"/>
          </a:xfrm>
          <a:prstGeom prst="rect">
            <a:avLst/>
          </a:prstGeom>
        </p:spPr>
        <p:txBody>
          <a:bodyPr wrap="square">
            <a:spAutoFit/>
          </a:bodyPr>
          <a:lstStyle/>
          <a:p>
            <a:r>
              <a:rPr lang="en-US" sz="3200" b="1" i="1" u="sng" dirty="0">
                <a:solidFill>
                  <a:srgbClr val="0070C0"/>
                </a:solidFill>
                <a:latin typeface="+mj-lt"/>
              </a:rPr>
              <a:t>Abstinence Theory or Waiting Theory</a:t>
            </a:r>
          </a:p>
          <a:p>
            <a:r>
              <a:rPr lang="en-US" sz="3200" i="1" dirty="0">
                <a:solidFill>
                  <a:srgbClr val="C00000"/>
                </a:solidFill>
              </a:rPr>
              <a:t>This theory was propounded by </a:t>
            </a:r>
            <a:r>
              <a:rPr lang="en-US" sz="3200" b="1" i="1" dirty="0" err="1">
                <a:solidFill>
                  <a:srgbClr val="7030A0"/>
                </a:solidFill>
              </a:rPr>
              <a:t>N.W.Senior</a:t>
            </a:r>
            <a:r>
              <a:rPr lang="en-US" sz="3200" i="1" dirty="0">
                <a:solidFill>
                  <a:srgbClr val="C00000"/>
                </a:solidFill>
              </a:rPr>
              <a:t>. To him, interest is the reward for abstaining from the immediate consumption of wealth. According to Senior, capital is the result of saving. But saving involves </a:t>
            </a:r>
            <a:r>
              <a:rPr lang="en-US" sz="3200" b="1" i="1" dirty="0">
                <a:solidFill>
                  <a:srgbClr val="00B050"/>
                </a:solidFill>
              </a:rPr>
              <a:t>“abstinence” </a:t>
            </a:r>
            <a:r>
              <a:rPr lang="en-US" sz="3200" i="1" dirty="0">
                <a:solidFill>
                  <a:srgbClr val="C00000"/>
                </a:solidFill>
              </a:rPr>
              <a:t>or </a:t>
            </a:r>
            <a:r>
              <a:rPr lang="en-US" sz="3200" b="1" i="1" dirty="0">
                <a:solidFill>
                  <a:schemeClr val="accent4">
                    <a:lumMod val="75000"/>
                  </a:schemeClr>
                </a:solidFill>
              </a:rPr>
              <a:t>“sacrifice”. </a:t>
            </a:r>
            <a:r>
              <a:rPr lang="en-US" sz="3200" i="1" dirty="0">
                <a:solidFill>
                  <a:srgbClr val="C00000"/>
                </a:solidFill>
              </a:rPr>
              <a:t>It is possible to save only if one abstains from present consumption. Such abstinence from present consumption involves some suffering. Hence, it is necessary to reward the saver (capitalist) to compensate for the sacrifice he has to undergo by abstaining from present consumption. Therefore, interest is the reward or compensation paid to the saver (capitalist) for his </a:t>
            </a:r>
            <a:r>
              <a:rPr lang="en-US" sz="3200" b="1" i="1" dirty="0">
                <a:solidFill>
                  <a:srgbClr val="FF66CC"/>
                </a:solidFill>
              </a:rPr>
              <a:t>“abstinence” </a:t>
            </a:r>
            <a:r>
              <a:rPr lang="en-US" sz="3200" i="1" dirty="0">
                <a:solidFill>
                  <a:srgbClr val="C00000"/>
                </a:solidFill>
              </a:rPr>
              <a:t>or </a:t>
            </a:r>
            <a:r>
              <a:rPr lang="en-US" sz="3200" b="1" i="1" dirty="0">
                <a:solidFill>
                  <a:srgbClr val="3333FF"/>
                </a:solidFill>
              </a:rPr>
              <a:t>“sacrifice”.</a:t>
            </a:r>
            <a:endParaRPr lang="en-IN" sz="3200" b="1" i="1" dirty="0">
              <a:solidFill>
                <a:srgbClr val="3333FF"/>
              </a:solidFill>
            </a:endParaRPr>
          </a:p>
        </p:txBody>
      </p:sp>
    </p:spTree>
    <p:extLst>
      <p:ext uri="{BB962C8B-B14F-4D97-AF65-F5344CB8AC3E}">
        <p14:creationId xmlns:p14="http://schemas.microsoft.com/office/powerpoint/2010/main" val="1712346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412" y="1512586"/>
            <a:ext cx="9144000" cy="4031873"/>
          </a:xfrm>
          <a:prstGeom prst="rect">
            <a:avLst/>
          </a:prstGeom>
        </p:spPr>
        <p:txBody>
          <a:bodyPr wrap="square">
            <a:spAutoFit/>
          </a:bodyPr>
          <a:lstStyle/>
          <a:p>
            <a:r>
              <a:rPr lang="en-US" sz="3200" i="1" dirty="0">
                <a:solidFill>
                  <a:srgbClr val="00CC99"/>
                </a:solidFill>
              </a:rPr>
              <a:t>Marshall accepted the Abstinence Theory of interest. But he used the word </a:t>
            </a:r>
            <a:r>
              <a:rPr lang="en-US" sz="3200" b="1" i="1" dirty="0">
                <a:solidFill>
                  <a:schemeClr val="bg2">
                    <a:lumMod val="50000"/>
                  </a:schemeClr>
                </a:solidFill>
              </a:rPr>
              <a:t>‘waiting’ </a:t>
            </a:r>
            <a:r>
              <a:rPr lang="en-US" sz="3200" i="1" dirty="0">
                <a:solidFill>
                  <a:srgbClr val="00CC99"/>
                </a:solidFill>
              </a:rPr>
              <a:t>instead of </a:t>
            </a:r>
            <a:r>
              <a:rPr lang="en-US" sz="3200" b="1" i="1" dirty="0">
                <a:solidFill>
                  <a:schemeClr val="accent3">
                    <a:lumMod val="75000"/>
                  </a:schemeClr>
                </a:solidFill>
              </a:rPr>
              <a:t>“abstinence”</a:t>
            </a:r>
            <a:r>
              <a:rPr lang="en-US" sz="3200" i="1" dirty="0">
                <a:solidFill>
                  <a:srgbClr val="00CC99"/>
                </a:solidFill>
              </a:rPr>
              <a:t>. Saving implies waiting. According to him, interest is the reward for waiting. Saving involves waiting. But people do not like to wait. So, in order to make them wait and in turn to save, we have to pay them some reward. Therefore, interest is the reward paid to the saver (capitalist) for his </a:t>
            </a:r>
            <a:r>
              <a:rPr lang="en-US" sz="3200" b="1" i="1" dirty="0">
                <a:solidFill>
                  <a:srgbClr val="FF66CC"/>
                </a:solidFill>
              </a:rPr>
              <a:t>“waiting”</a:t>
            </a:r>
            <a:endParaRPr lang="en-IN" sz="3200" b="1" i="1" dirty="0">
              <a:solidFill>
                <a:srgbClr val="FF66CC"/>
              </a:solidFill>
            </a:endParaRPr>
          </a:p>
        </p:txBody>
      </p:sp>
    </p:spTree>
    <p:extLst>
      <p:ext uri="{BB962C8B-B14F-4D97-AF65-F5344CB8AC3E}">
        <p14:creationId xmlns:p14="http://schemas.microsoft.com/office/powerpoint/2010/main" val="143220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7200" y="628640"/>
            <a:ext cx="9321800" cy="5509200"/>
          </a:xfrm>
          <a:prstGeom prst="rect">
            <a:avLst/>
          </a:prstGeom>
        </p:spPr>
        <p:txBody>
          <a:bodyPr wrap="square">
            <a:spAutoFit/>
          </a:bodyPr>
          <a:lstStyle/>
          <a:p>
            <a:r>
              <a:rPr lang="en-US" sz="3200" b="1" i="1" u="sng" dirty="0">
                <a:solidFill>
                  <a:srgbClr val="002060"/>
                </a:solidFill>
                <a:latin typeface="Algerian" panose="04020705040A02060702" pitchFamily="82" charset="0"/>
              </a:rPr>
              <a:t>Assumptions</a:t>
            </a:r>
          </a:p>
          <a:p>
            <a:r>
              <a:rPr lang="en-US" sz="3200" i="1" u="sng" dirty="0">
                <a:solidFill>
                  <a:srgbClr val="FFC000"/>
                </a:solidFill>
                <a:latin typeface="Cooper Black" panose="0208090404030B020404" pitchFamily="18" charset="0"/>
              </a:rPr>
              <a:t>This theory is based on the following</a:t>
            </a:r>
          </a:p>
          <a:p>
            <a:r>
              <a:rPr lang="en-US" sz="3200" i="1" u="sng" dirty="0">
                <a:solidFill>
                  <a:srgbClr val="FFC000"/>
                </a:solidFill>
                <a:latin typeface="Cooper Black" panose="0208090404030B020404" pitchFamily="18" charset="0"/>
              </a:rPr>
              <a:t>assumptions:</a:t>
            </a:r>
          </a:p>
          <a:p>
            <a:r>
              <a:rPr lang="en-US" sz="3200" i="1" dirty="0">
                <a:solidFill>
                  <a:srgbClr val="0070C0"/>
                </a:solidFill>
              </a:rPr>
              <a:t>1.</a:t>
            </a:r>
            <a:r>
              <a:rPr lang="en-US" sz="3200" i="1" dirty="0">
                <a:solidFill>
                  <a:srgbClr val="FF33CC"/>
                </a:solidFill>
              </a:rPr>
              <a:t> All the factors of production are</a:t>
            </a:r>
          </a:p>
          <a:p>
            <a:r>
              <a:rPr lang="en-US" sz="3200" i="1" dirty="0">
                <a:solidFill>
                  <a:srgbClr val="FF33CC"/>
                </a:solidFill>
              </a:rPr>
              <a:t>homogenous.</a:t>
            </a:r>
          </a:p>
          <a:p>
            <a:r>
              <a:rPr lang="en-US" sz="3200" i="1" dirty="0">
                <a:solidFill>
                  <a:srgbClr val="0070C0"/>
                </a:solidFill>
              </a:rPr>
              <a:t>2.</a:t>
            </a:r>
            <a:r>
              <a:rPr lang="en-US" sz="3200" i="1" dirty="0">
                <a:solidFill>
                  <a:srgbClr val="FF33CC"/>
                </a:solidFill>
              </a:rPr>
              <a:t> Factors of production can be</a:t>
            </a:r>
          </a:p>
          <a:p>
            <a:r>
              <a:rPr lang="en-US" sz="3200" i="1" dirty="0">
                <a:solidFill>
                  <a:srgbClr val="FF33CC"/>
                </a:solidFill>
              </a:rPr>
              <a:t>substituted for each other.</a:t>
            </a:r>
          </a:p>
          <a:p>
            <a:r>
              <a:rPr lang="en-US" sz="3200" i="1" dirty="0">
                <a:solidFill>
                  <a:srgbClr val="0070C0"/>
                </a:solidFill>
              </a:rPr>
              <a:t>3.</a:t>
            </a:r>
            <a:r>
              <a:rPr lang="en-US" sz="3200" i="1" dirty="0">
                <a:solidFill>
                  <a:srgbClr val="FF33CC"/>
                </a:solidFill>
              </a:rPr>
              <a:t> There is perfect competition both in</a:t>
            </a:r>
          </a:p>
          <a:p>
            <a:r>
              <a:rPr lang="en-US" sz="3200" i="1" dirty="0">
                <a:solidFill>
                  <a:srgbClr val="FF33CC"/>
                </a:solidFill>
              </a:rPr>
              <a:t>the factor market and product market.</a:t>
            </a:r>
          </a:p>
          <a:p>
            <a:r>
              <a:rPr lang="en-US" sz="3200" i="1" dirty="0">
                <a:solidFill>
                  <a:srgbClr val="0070C0"/>
                </a:solidFill>
              </a:rPr>
              <a:t>4.</a:t>
            </a:r>
            <a:r>
              <a:rPr lang="en-US" sz="3200" i="1" dirty="0">
                <a:solidFill>
                  <a:srgbClr val="FF33CC"/>
                </a:solidFill>
              </a:rPr>
              <a:t> There is perfect mobility of factors</a:t>
            </a:r>
          </a:p>
          <a:p>
            <a:r>
              <a:rPr lang="en-US" sz="3200" i="1" dirty="0">
                <a:solidFill>
                  <a:srgbClr val="FF33CC"/>
                </a:solidFill>
              </a:rPr>
              <a:t>of production.</a:t>
            </a:r>
          </a:p>
        </p:txBody>
      </p:sp>
    </p:spTree>
    <p:extLst>
      <p:ext uri="{BB962C8B-B14F-4D97-AF65-F5344CB8AC3E}">
        <p14:creationId xmlns:p14="http://schemas.microsoft.com/office/powerpoint/2010/main" val="867959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1" y="1676359"/>
            <a:ext cx="8120418" cy="3539430"/>
          </a:xfrm>
          <a:prstGeom prst="rect">
            <a:avLst/>
          </a:prstGeom>
        </p:spPr>
        <p:txBody>
          <a:bodyPr wrap="square">
            <a:spAutoFit/>
          </a:bodyPr>
          <a:lstStyle/>
          <a:p>
            <a:r>
              <a:rPr lang="en-US" sz="3200" b="1" i="1" u="sng" dirty="0">
                <a:solidFill>
                  <a:srgbClr val="00B0F0"/>
                </a:solidFill>
                <a:latin typeface="+mj-lt"/>
              </a:rPr>
              <a:t>Criticism</a:t>
            </a:r>
          </a:p>
          <a:p>
            <a:r>
              <a:rPr lang="en-US" sz="3200" i="1" dirty="0">
                <a:solidFill>
                  <a:srgbClr val="92D050"/>
                </a:solidFill>
              </a:rPr>
              <a:t>1.</a:t>
            </a:r>
            <a:r>
              <a:rPr lang="en-US" sz="3200" i="1" dirty="0">
                <a:solidFill>
                  <a:schemeClr val="accent4">
                    <a:lumMod val="75000"/>
                  </a:schemeClr>
                </a:solidFill>
              </a:rPr>
              <a:t> According to this theory, saving involves</a:t>
            </a:r>
          </a:p>
          <a:p>
            <a:r>
              <a:rPr lang="en-US" sz="3200" i="1" dirty="0">
                <a:solidFill>
                  <a:schemeClr val="accent4">
                    <a:lumMod val="75000"/>
                  </a:schemeClr>
                </a:solidFill>
              </a:rPr>
              <a:t>suffering. But savings may not always</a:t>
            </a:r>
          </a:p>
          <a:p>
            <a:r>
              <a:rPr lang="en-US" sz="3200" i="1" dirty="0">
                <a:solidFill>
                  <a:schemeClr val="accent4">
                    <a:lumMod val="75000"/>
                  </a:schemeClr>
                </a:solidFill>
              </a:rPr>
              <a:t>involve suffering to some rich people.</a:t>
            </a:r>
          </a:p>
          <a:p>
            <a:r>
              <a:rPr lang="en-US" sz="3200" i="1" dirty="0">
                <a:solidFill>
                  <a:schemeClr val="accent4">
                    <a:lumMod val="75000"/>
                  </a:schemeClr>
                </a:solidFill>
              </a:rPr>
              <a:t>Rich people have money for which they</a:t>
            </a:r>
          </a:p>
          <a:p>
            <a:r>
              <a:rPr lang="en-US" sz="3200" i="1" dirty="0">
                <a:solidFill>
                  <a:schemeClr val="accent4">
                    <a:lumMod val="75000"/>
                  </a:schemeClr>
                </a:solidFill>
              </a:rPr>
              <a:t>do not get interest. Hoarding of money</a:t>
            </a:r>
          </a:p>
          <a:p>
            <a:r>
              <a:rPr lang="en-US" sz="3200" i="1" dirty="0">
                <a:solidFill>
                  <a:schemeClr val="accent4">
                    <a:lumMod val="75000"/>
                  </a:schemeClr>
                </a:solidFill>
              </a:rPr>
              <a:t>is to quench the thirst for liquidity.</a:t>
            </a:r>
            <a:endParaRPr lang="en-IN" sz="3200" i="1" dirty="0">
              <a:solidFill>
                <a:schemeClr val="accent4">
                  <a:lumMod val="75000"/>
                </a:schemeClr>
              </a:solidFill>
            </a:endParaRPr>
          </a:p>
        </p:txBody>
      </p:sp>
    </p:spTree>
    <p:extLst>
      <p:ext uri="{BB962C8B-B14F-4D97-AF65-F5344CB8AC3E}">
        <p14:creationId xmlns:p14="http://schemas.microsoft.com/office/powerpoint/2010/main" val="2155188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1" y="1610142"/>
            <a:ext cx="9184943" cy="3539430"/>
          </a:xfrm>
          <a:prstGeom prst="rect">
            <a:avLst/>
          </a:prstGeom>
        </p:spPr>
        <p:txBody>
          <a:bodyPr wrap="square">
            <a:spAutoFit/>
          </a:bodyPr>
          <a:lstStyle/>
          <a:p>
            <a:r>
              <a:rPr lang="en-US" sz="3200" b="1" i="1" u="sng" dirty="0" err="1">
                <a:solidFill>
                  <a:srgbClr val="993366"/>
                </a:solidFill>
                <a:latin typeface="+mj-lt"/>
              </a:rPr>
              <a:t>Agio</a:t>
            </a:r>
            <a:r>
              <a:rPr lang="en-US" sz="3200" b="1" i="1" u="sng" dirty="0">
                <a:solidFill>
                  <a:srgbClr val="993366"/>
                </a:solidFill>
                <a:latin typeface="+mj-lt"/>
              </a:rPr>
              <a:t> Theory of Interest/ The Psychological Theory of Interest/Time Preference Theory </a:t>
            </a:r>
          </a:p>
          <a:p>
            <a:r>
              <a:rPr lang="en-US" sz="3200" i="1" dirty="0">
                <a:solidFill>
                  <a:srgbClr val="3333FF"/>
                </a:solidFill>
              </a:rPr>
              <a:t>This theory was propounded by </a:t>
            </a:r>
            <a:r>
              <a:rPr lang="en-US" sz="3200" b="1" i="1" dirty="0">
                <a:solidFill>
                  <a:schemeClr val="accent3">
                    <a:lumMod val="75000"/>
                  </a:schemeClr>
                </a:solidFill>
              </a:rPr>
              <a:t>John Rae</a:t>
            </a:r>
            <a:r>
              <a:rPr lang="en-US" sz="3200" i="1" dirty="0">
                <a:solidFill>
                  <a:srgbClr val="3333FF"/>
                </a:solidFill>
              </a:rPr>
              <a:t> in 1834. But credit goes to </a:t>
            </a:r>
            <a:r>
              <a:rPr lang="en-US" sz="3200" b="1" i="1" dirty="0">
                <a:solidFill>
                  <a:schemeClr val="accent4">
                    <a:lumMod val="75000"/>
                  </a:schemeClr>
                </a:solidFill>
              </a:rPr>
              <a:t>Bohm </a:t>
            </a:r>
            <a:r>
              <a:rPr lang="en-US" sz="3200" b="1" i="1" dirty="0" err="1">
                <a:solidFill>
                  <a:schemeClr val="accent4">
                    <a:lumMod val="75000"/>
                  </a:schemeClr>
                </a:solidFill>
              </a:rPr>
              <a:t>Bawerk</a:t>
            </a:r>
            <a:r>
              <a:rPr lang="en-US" sz="3200" b="1" i="1" dirty="0">
                <a:solidFill>
                  <a:schemeClr val="accent4">
                    <a:lumMod val="75000"/>
                  </a:schemeClr>
                </a:solidFill>
              </a:rPr>
              <a:t> </a:t>
            </a:r>
            <a:r>
              <a:rPr lang="en-US" sz="3200" i="1" dirty="0">
                <a:solidFill>
                  <a:srgbClr val="3333FF"/>
                </a:solidFill>
              </a:rPr>
              <a:t>an Austrian School economist who has given final shape to the theory. The American economist Irving Fisher modified and gave a new theory </a:t>
            </a:r>
            <a:r>
              <a:rPr lang="en-US" sz="3200" i="1" dirty="0" err="1">
                <a:solidFill>
                  <a:srgbClr val="3333FF"/>
                </a:solidFill>
              </a:rPr>
              <a:t>viz</a:t>
            </a:r>
            <a:r>
              <a:rPr lang="en-US" sz="3200" i="1" dirty="0">
                <a:solidFill>
                  <a:srgbClr val="3333FF"/>
                </a:solidFill>
              </a:rPr>
              <a:t> Time Preference theory</a:t>
            </a:r>
            <a:r>
              <a:rPr lang="en-US" sz="3200" dirty="0">
                <a:solidFill>
                  <a:srgbClr val="3333FF"/>
                </a:solidFill>
              </a:rPr>
              <a:t>.</a:t>
            </a:r>
            <a:endParaRPr lang="en-IN" sz="3200" dirty="0">
              <a:solidFill>
                <a:srgbClr val="3333FF"/>
              </a:solidFill>
            </a:endParaRPr>
          </a:p>
        </p:txBody>
      </p:sp>
    </p:spTree>
    <p:extLst>
      <p:ext uri="{BB962C8B-B14F-4D97-AF65-F5344CB8AC3E}">
        <p14:creationId xmlns:p14="http://schemas.microsoft.com/office/powerpoint/2010/main" val="3422016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2" y="615372"/>
            <a:ext cx="11204812" cy="5509200"/>
          </a:xfrm>
          <a:prstGeom prst="rect">
            <a:avLst/>
          </a:prstGeom>
        </p:spPr>
        <p:txBody>
          <a:bodyPr wrap="square">
            <a:spAutoFit/>
          </a:bodyPr>
          <a:lstStyle/>
          <a:p>
            <a:r>
              <a:rPr lang="en-US" sz="3200" i="1" dirty="0">
                <a:solidFill>
                  <a:srgbClr val="00CC99"/>
                </a:solidFill>
              </a:rPr>
              <a:t>According to this theory, people prefer present goods rather than future goods. Because the present goods are more certain than future goods, just </a:t>
            </a:r>
            <a:r>
              <a:rPr lang="en-US" sz="3200" b="1" i="1" dirty="0">
                <a:solidFill>
                  <a:schemeClr val="bg2">
                    <a:lumMod val="50000"/>
                  </a:schemeClr>
                </a:solidFill>
              </a:rPr>
              <a:t>“as a bird in the hand is worth two in the bush”. </a:t>
            </a:r>
            <a:r>
              <a:rPr lang="en-US" sz="3200" i="1" dirty="0">
                <a:solidFill>
                  <a:srgbClr val="00CC99"/>
                </a:solidFill>
              </a:rPr>
              <a:t>There are many countries where no one knows what will happen next day. ASEAN crisis of 1996 and American crisis of 2007-08 were not predicted even for economists, including Nobel </a:t>
            </a:r>
            <a:r>
              <a:rPr lang="en-US" sz="3200" i="1" dirty="0" err="1">
                <a:solidFill>
                  <a:srgbClr val="00CC99"/>
                </a:solidFill>
              </a:rPr>
              <a:t>Laureats</a:t>
            </a:r>
            <a:r>
              <a:rPr lang="en-US" sz="3200" i="1" dirty="0">
                <a:solidFill>
                  <a:srgbClr val="00CC99"/>
                </a:solidFill>
              </a:rPr>
              <a:t>. So, when people save they have to postpone their present enjoyment or satisfaction. If one postpones one’s present satisfaction, one has to be paid an </a:t>
            </a:r>
            <a:r>
              <a:rPr lang="en-US" sz="3200" b="1" i="1" dirty="0">
                <a:solidFill>
                  <a:schemeClr val="accent3">
                    <a:lumMod val="50000"/>
                  </a:schemeClr>
                </a:solidFill>
              </a:rPr>
              <a:t>“</a:t>
            </a:r>
            <a:r>
              <a:rPr lang="en-US" sz="3200" b="1" i="1" dirty="0" err="1">
                <a:solidFill>
                  <a:schemeClr val="accent3">
                    <a:lumMod val="50000"/>
                  </a:schemeClr>
                </a:solidFill>
              </a:rPr>
              <a:t>Agio</a:t>
            </a:r>
            <a:r>
              <a:rPr lang="en-US" sz="3200" b="1" i="1" dirty="0">
                <a:solidFill>
                  <a:schemeClr val="accent3">
                    <a:lumMod val="50000"/>
                  </a:schemeClr>
                </a:solidFill>
              </a:rPr>
              <a:t>” </a:t>
            </a:r>
            <a:r>
              <a:rPr lang="en-US" sz="3200" i="1" dirty="0">
                <a:solidFill>
                  <a:srgbClr val="00CC99"/>
                </a:solidFill>
              </a:rPr>
              <a:t>or </a:t>
            </a:r>
            <a:r>
              <a:rPr lang="en-US" sz="3200" b="1" i="1" dirty="0">
                <a:solidFill>
                  <a:schemeClr val="accent3">
                    <a:lumMod val="50000"/>
                  </a:schemeClr>
                </a:solidFill>
              </a:rPr>
              <a:t>“Premium”.</a:t>
            </a:r>
            <a:r>
              <a:rPr lang="en-US" sz="3200" i="1" dirty="0">
                <a:solidFill>
                  <a:srgbClr val="00CC99"/>
                </a:solidFill>
              </a:rPr>
              <a:t> This premium is “interest”. People prefer present consumption than future consumption due to the risk increasing and uncertainties of the present world. </a:t>
            </a:r>
            <a:endParaRPr lang="en-IN" sz="3200" i="1" dirty="0">
              <a:solidFill>
                <a:srgbClr val="00CC99"/>
              </a:solidFill>
            </a:endParaRPr>
          </a:p>
        </p:txBody>
      </p:sp>
    </p:spTree>
    <p:extLst>
      <p:ext uri="{BB962C8B-B14F-4D97-AF65-F5344CB8AC3E}">
        <p14:creationId xmlns:p14="http://schemas.microsoft.com/office/powerpoint/2010/main" val="515054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1013684"/>
            <a:ext cx="9621671" cy="5016758"/>
          </a:xfrm>
          <a:prstGeom prst="rect">
            <a:avLst/>
          </a:prstGeom>
        </p:spPr>
        <p:txBody>
          <a:bodyPr wrap="square">
            <a:spAutoFit/>
          </a:bodyPr>
          <a:lstStyle/>
          <a:p>
            <a:r>
              <a:rPr lang="en-US" sz="3200" b="1" i="1" u="sng" dirty="0">
                <a:solidFill>
                  <a:srgbClr val="FF66CC"/>
                </a:solidFill>
                <a:latin typeface="+mj-lt"/>
              </a:rPr>
              <a:t>Loanable Funds Theory/ The Neo Classical Theory</a:t>
            </a:r>
          </a:p>
          <a:p>
            <a:r>
              <a:rPr lang="en-US" sz="3200" i="1" dirty="0">
                <a:solidFill>
                  <a:srgbClr val="FF0000"/>
                </a:solidFill>
              </a:rPr>
              <a:t>The Loanable Funds Theory, also known</a:t>
            </a:r>
          </a:p>
          <a:p>
            <a:r>
              <a:rPr lang="en-US" sz="3200" i="1" dirty="0">
                <a:solidFill>
                  <a:srgbClr val="FF0000"/>
                </a:solidFill>
              </a:rPr>
              <a:t>as the </a:t>
            </a:r>
            <a:r>
              <a:rPr lang="en-US" sz="3200" b="1" i="1" dirty="0">
                <a:solidFill>
                  <a:srgbClr val="0070C0"/>
                </a:solidFill>
              </a:rPr>
              <a:t>“Neo–Classical Theory”,</a:t>
            </a:r>
            <a:r>
              <a:rPr lang="en-US" sz="3200" i="1" dirty="0">
                <a:solidFill>
                  <a:srgbClr val="FF0000"/>
                </a:solidFill>
              </a:rPr>
              <a:t> was developed by Swedish economists like Wicksell, </a:t>
            </a:r>
            <a:r>
              <a:rPr lang="en-US" sz="3200" i="1" dirty="0" err="1">
                <a:solidFill>
                  <a:srgbClr val="FF0000"/>
                </a:solidFill>
              </a:rPr>
              <a:t>Bertil</a:t>
            </a:r>
            <a:r>
              <a:rPr lang="en-US" sz="3200" i="1" dirty="0">
                <a:solidFill>
                  <a:srgbClr val="FF0000"/>
                </a:solidFill>
              </a:rPr>
              <a:t> Ohlin, Viner, Gunnar Myrdal and others. According to this theory, interest is the price paid for the use of loanable funds. The rate of interest is determined by the equilibrium between demand for and supply of loanable funds in the credit market.</a:t>
            </a:r>
          </a:p>
        </p:txBody>
      </p:sp>
    </p:spTree>
    <p:extLst>
      <p:ext uri="{BB962C8B-B14F-4D97-AF65-F5344CB8AC3E}">
        <p14:creationId xmlns:p14="http://schemas.microsoft.com/office/powerpoint/2010/main" val="107626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0687" y="1011125"/>
            <a:ext cx="7004738" cy="5016758"/>
          </a:xfrm>
          <a:prstGeom prst="rect">
            <a:avLst/>
          </a:prstGeom>
        </p:spPr>
        <p:txBody>
          <a:bodyPr wrap="square">
            <a:spAutoFit/>
          </a:bodyPr>
          <a:lstStyle/>
          <a:p>
            <a:r>
              <a:rPr lang="en-US" sz="3200" i="1" u="sng" dirty="0">
                <a:latin typeface="Cooper Black" panose="0208090404030B020404" pitchFamily="18" charset="0"/>
              </a:rPr>
              <a:t>Demand for Loanable Funds</a:t>
            </a:r>
          </a:p>
          <a:p>
            <a:r>
              <a:rPr lang="en-US" sz="3200" i="1" dirty="0">
                <a:solidFill>
                  <a:schemeClr val="accent3">
                    <a:lumMod val="75000"/>
                  </a:schemeClr>
                </a:solidFill>
              </a:rPr>
              <a:t>The demand for loanable funds depends</a:t>
            </a:r>
          </a:p>
          <a:p>
            <a:r>
              <a:rPr lang="en-US" sz="3200" i="1" dirty="0">
                <a:solidFill>
                  <a:schemeClr val="accent3">
                    <a:lumMod val="75000"/>
                  </a:schemeClr>
                </a:solidFill>
              </a:rPr>
              <a:t>upon the following:</a:t>
            </a:r>
          </a:p>
          <a:p>
            <a:r>
              <a:rPr lang="en-US" sz="3200" i="1" dirty="0">
                <a:solidFill>
                  <a:schemeClr val="bg2">
                    <a:lumMod val="50000"/>
                  </a:schemeClr>
                </a:solidFill>
              </a:rPr>
              <a:t>1.</a:t>
            </a:r>
            <a:r>
              <a:rPr lang="en-US" sz="3200" i="1" dirty="0">
                <a:solidFill>
                  <a:srgbClr val="990099"/>
                </a:solidFill>
              </a:rPr>
              <a:t> </a:t>
            </a:r>
            <a:r>
              <a:rPr lang="en-US" sz="3200" b="1" i="1" u="sng" dirty="0">
                <a:solidFill>
                  <a:schemeClr val="accent4"/>
                </a:solidFill>
              </a:rPr>
              <a:t>Demand for Investment (I)</a:t>
            </a:r>
          </a:p>
          <a:p>
            <a:r>
              <a:rPr lang="en-US" sz="3200" i="1" dirty="0">
                <a:solidFill>
                  <a:srgbClr val="990099"/>
                </a:solidFill>
              </a:rPr>
              <a:t>The most important factor responsible</a:t>
            </a:r>
          </a:p>
          <a:p>
            <a:r>
              <a:rPr lang="en-US" sz="3200" i="1" dirty="0">
                <a:solidFill>
                  <a:srgbClr val="990099"/>
                </a:solidFill>
              </a:rPr>
              <a:t>for the loanable funds is the demand</a:t>
            </a:r>
          </a:p>
          <a:p>
            <a:r>
              <a:rPr lang="en-US" sz="3200" i="1" dirty="0">
                <a:solidFill>
                  <a:srgbClr val="990099"/>
                </a:solidFill>
              </a:rPr>
              <a:t>for investment. Bulk of the demand</a:t>
            </a:r>
          </a:p>
          <a:p>
            <a:r>
              <a:rPr lang="en-US" sz="3200" i="1" dirty="0">
                <a:solidFill>
                  <a:srgbClr val="990099"/>
                </a:solidFill>
              </a:rPr>
              <a:t>for loanable funds comes from</a:t>
            </a:r>
          </a:p>
          <a:p>
            <a:r>
              <a:rPr lang="en-US" sz="3200" i="1" dirty="0">
                <a:solidFill>
                  <a:srgbClr val="990099"/>
                </a:solidFill>
              </a:rPr>
              <a:t>business firms which borrow money</a:t>
            </a:r>
          </a:p>
          <a:p>
            <a:r>
              <a:rPr lang="en-US" sz="3200" i="1" dirty="0">
                <a:solidFill>
                  <a:srgbClr val="990099"/>
                </a:solidFill>
              </a:rPr>
              <a:t>for purchasing capital goods.</a:t>
            </a:r>
            <a:endParaRPr lang="en-IN" sz="3200" i="1" dirty="0">
              <a:solidFill>
                <a:srgbClr val="990099"/>
              </a:solidFill>
            </a:endParaRPr>
          </a:p>
        </p:txBody>
      </p:sp>
    </p:spTree>
    <p:extLst>
      <p:ext uri="{BB962C8B-B14F-4D97-AF65-F5344CB8AC3E}">
        <p14:creationId xmlns:p14="http://schemas.microsoft.com/office/powerpoint/2010/main" val="2144233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8675" y="642666"/>
            <a:ext cx="8761863" cy="6001643"/>
          </a:xfrm>
          <a:prstGeom prst="rect">
            <a:avLst/>
          </a:prstGeom>
        </p:spPr>
        <p:txBody>
          <a:bodyPr wrap="square">
            <a:spAutoFit/>
          </a:bodyPr>
          <a:lstStyle/>
          <a:p>
            <a:r>
              <a:rPr lang="en-US" sz="3200" i="1" dirty="0">
                <a:solidFill>
                  <a:schemeClr val="bg2">
                    <a:lumMod val="50000"/>
                  </a:schemeClr>
                </a:solidFill>
              </a:rPr>
              <a:t>2.</a:t>
            </a:r>
            <a:r>
              <a:rPr lang="en-US" sz="3200" i="1" dirty="0">
                <a:solidFill>
                  <a:srgbClr val="990099"/>
                </a:solidFill>
              </a:rPr>
              <a:t> </a:t>
            </a:r>
            <a:r>
              <a:rPr lang="en-US" sz="3200" b="1" i="1" u="sng" dirty="0">
                <a:solidFill>
                  <a:schemeClr val="accent4"/>
                </a:solidFill>
              </a:rPr>
              <a:t>Demand for Consumption (C)</a:t>
            </a:r>
          </a:p>
          <a:p>
            <a:r>
              <a:rPr lang="en-US" sz="3200" i="1" dirty="0">
                <a:solidFill>
                  <a:srgbClr val="990099"/>
                </a:solidFill>
              </a:rPr>
              <a:t>The demand for loanable funds comes</a:t>
            </a:r>
          </a:p>
          <a:p>
            <a:r>
              <a:rPr lang="en-US" sz="3200" i="1" dirty="0">
                <a:solidFill>
                  <a:srgbClr val="990099"/>
                </a:solidFill>
              </a:rPr>
              <a:t>from individuals who borrow money</a:t>
            </a:r>
          </a:p>
          <a:p>
            <a:r>
              <a:rPr lang="en-US" sz="3200" i="1" dirty="0">
                <a:solidFill>
                  <a:srgbClr val="990099"/>
                </a:solidFill>
              </a:rPr>
              <a:t>for consumption purposes also.</a:t>
            </a:r>
          </a:p>
          <a:p>
            <a:r>
              <a:rPr lang="en-US" sz="3200" i="1" dirty="0">
                <a:solidFill>
                  <a:schemeClr val="bg2">
                    <a:lumMod val="50000"/>
                  </a:schemeClr>
                </a:solidFill>
              </a:rPr>
              <a:t>3.</a:t>
            </a:r>
            <a:r>
              <a:rPr lang="en-US" sz="3200" i="1" dirty="0">
                <a:solidFill>
                  <a:srgbClr val="990099"/>
                </a:solidFill>
              </a:rPr>
              <a:t> </a:t>
            </a:r>
            <a:r>
              <a:rPr lang="en-US" sz="3200" b="1" i="1" u="sng" dirty="0">
                <a:solidFill>
                  <a:schemeClr val="accent4"/>
                </a:solidFill>
              </a:rPr>
              <a:t>Demand for Hoarding (H)</a:t>
            </a:r>
          </a:p>
          <a:p>
            <a:r>
              <a:rPr lang="en-US" sz="3200" i="1" dirty="0">
                <a:solidFill>
                  <a:srgbClr val="990099"/>
                </a:solidFill>
              </a:rPr>
              <a:t>The next demand for loanable funds</a:t>
            </a:r>
          </a:p>
          <a:p>
            <a:r>
              <a:rPr lang="en-US" sz="3200" i="1" dirty="0">
                <a:solidFill>
                  <a:srgbClr val="990099"/>
                </a:solidFill>
              </a:rPr>
              <a:t>comes from hoarders. Demand for</a:t>
            </a:r>
          </a:p>
          <a:p>
            <a:r>
              <a:rPr lang="en-US" sz="3200" i="1" dirty="0">
                <a:solidFill>
                  <a:srgbClr val="990099"/>
                </a:solidFill>
              </a:rPr>
              <a:t>hoarding money arises because of</a:t>
            </a:r>
          </a:p>
          <a:p>
            <a:r>
              <a:rPr lang="en-US" sz="3200" i="1" dirty="0">
                <a:solidFill>
                  <a:srgbClr val="990099"/>
                </a:solidFill>
              </a:rPr>
              <a:t>people’s preference for liquidity, idle</a:t>
            </a:r>
          </a:p>
          <a:p>
            <a:r>
              <a:rPr lang="en-US" sz="3200" i="1" dirty="0">
                <a:solidFill>
                  <a:srgbClr val="990099"/>
                </a:solidFill>
              </a:rPr>
              <a:t>cash balances and so on. The demand</a:t>
            </a:r>
          </a:p>
          <a:p>
            <a:r>
              <a:rPr lang="en-US" sz="3200" i="1" dirty="0">
                <a:solidFill>
                  <a:srgbClr val="990099"/>
                </a:solidFill>
              </a:rPr>
              <a:t>for C, I and H varies inversely with</a:t>
            </a:r>
          </a:p>
          <a:p>
            <a:r>
              <a:rPr lang="en-US" sz="3200" i="1" dirty="0">
                <a:solidFill>
                  <a:srgbClr val="990099"/>
                </a:solidFill>
              </a:rPr>
              <a:t>interest rate.</a:t>
            </a:r>
            <a:endParaRPr lang="en-IN" sz="3200" i="1" dirty="0">
              <a:solidFill>
                <a:srgbClr val="990099"/>
              </a:solidFill>
            </a:endParaRPr>
          </a:p>
        </p:txBody>
      </p:sp>
    </p:spTree>
    <p:extLst>
      <p:ext uri="{BB962C8B-B14F-4D97-AF65-F5344CB8AC3E}">
        <p14:creationId xmlns:p14="http://schemas.microsoft.com/office/powerpoint/2010/main" val="536855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5026" y="241086"/>
            <a:ext cx="8420669" cy="6494085"/>
          </a:xfrm>
          <a:prstGeom prst="rect">
            <a:avLst/>
          </a:prstGeom>
        </p:spPr>
        <p:txBody>
          <a:bodyPr wrap="square">
            <a:spAutoFit/>
          </a:bodyPr>
          <a:lstStyle/>
          <a:p>
            <a:r>
              <a:rPr lang="en-US" sz="3200" i="1" u="sng" dirty="0">
                <a:solidFill>
                  <a:srgbClr val="FF9933"/>
                </a:solidFill>
                <a:latin typeface="Cooper Black" panose="0208090404030B020404" pitchFamily="18" charset="0"/>
              </a:rPr>
              <a:t>Supply of Loanable Funds</a:t>
            </a:r>
          </a:p>
          <a:p>
            <a:r>
              <a:rPr lang="en-US" sz="3200" i="1" dirty="0">
                <a:solidFill>
                  <a:schemeClr val="accent3">
                    <a:lumMod val="75000"/>
                  </a:schemeClr>
                </a:solidFill>
              </a:rPr>
              <a:t>The supply of loanable funds depends</a:t>
            </a:r>
          </a:p>
          <a:p>
            <a:r>
              <a:rPr lang="en-US" sz="3200" i="1" dirty="0">
                <a:solidFill>
                  <a:schemeClr val="accent3">
                    <a:lumMod val="75000"/>
                  </a:schemeClr>
                </a:solidFill>
              </a:rPr>
              <a:t>upon the following four sources:</a:t>
            </a:r>
          </a:p>
          <a:p>
            <a:r>
              <a:rPr lang="en-US" sz="3200" b="1" i="1" u="sng" dirty="0">
                <a:solidFill>
                  <a:schemeClr val="accent4">
                    <a:lumMod val="75000"/>
                  </a:schemeClr>
                </a:solidFill>
              </a:rPr>
              <a:t>1. Savings (S)</a:t>
            </a:r>
          </a:p>
          <a:p>
            <a:r>
              <a:rPr lang="en-US" sz="3200" i="1" dirty="0">
                <a:solidFill>
                  <a:srgbClr val="FF66CC"/>
                </a:solidFill>
              </a:rPr>
              <a:t>Loanable funds come from savings.</a:t>
            </a:r>
          </a:p>
          <a:p>
            <a:r>
              <a:rPr lang="en-US" sz="3200" i="1" dirty="0">
                <a:solidFill>
                  <a:srgbClr val="FF66CC"/>
                </a:solidFill>
              </a:rPr>
              <a:t>According to this theory, savings</a:t>
            </a:r>
          </a:p>
          <a:p>
            <a:r>
              <a:rPr lang="en-US" sz="3200" i="1" dirty="0">
                <a:solidFill>
                  <a:srgbClr val="FF66CC"/>
                </a:solidFill>
              </a:rPr>
              <a:t>may be of two types, namely</a:t>
            </a:r>
          </a:p>
          <a:p>
            <a:r>
              <a:rPr lang="en-US" sz="3200" i="1" dirty="0"/>
              <a:t> </a:t>
            </a:r>
            <a:r>
              <a:rPr lang="en-US" sz="3200" i="1" dirty="0">
                <a:solidFill>
                  <a:srgbClr val="993366"/>
                </a:solidFill>
              </a:rPr>
              <a:t>1. Savings planned by individuals</a:t>
            </a:r>
          </a:p>
          <a:p>
            <a:r>
              <a:rPr lang="en-US" sz="3200" i="1" dirty="0">
                <a:solidFill>
                  <a:srgbClr val="993366"/>
                </a:solidFill>
              </a:rPr>
              <a:t>are called “ex-ante savings”. E.g.</a:t>
            </a:r>
          </a:p>
          <a:p>
            <a:r>
              <a:rPr lang="en-US" sz="3200" i="1" dirty="0">
                <a:solidFill>
                  <a:srgbClr val="993366"/>
                </a:solidFill>
              </a:rPr>
              <a:t>LIC premium, EMI payment etc.</a:t>
            </a:r>
          </a:p>
          <a:p>
            <a:r>
              <a:rPr lang="en-US" sz="3200" i="1" dirty="0">
                <a:solidFill>
                  <a:srgbClr val="993366"/>
                </a:solidFill>
              </a:rPr>
              <a:t>2. The unplanned savings are called,</a:t>
            </a:r>
          </a:p>
          <a:p>
            <a:r>
              <a:rPr lang="en-US" sz="3200" b="1" i="1" dirty="0">
                <a:solidFill>
                  <a:srgbClr val="3333FF"/>
                </a:solidFill>
              </a:rPr>
              <a:t>“ex-post savings”.</a:t>
            </a:r>
            <a:r>
              <a:rPr lang="en-US" sz="3200" i="1" dirty="0">
                <a:solidFill>
                  <a:srgbClr val="3333FF"/>
                </a:solidFill>
              </a:rPr>
              <a:t> </a:t>
            </a:r>
            <a:r>
              <a:rPr lang="en-US" sz="3200" i="1" dirty="0">
                <a:solidFill>
                  <a:srgbClr val="993366"/>
                </a:solidFill>
              </a:rPr>
              <a:t>Savings is left</a:t>
            </a:r>
          </a:p>
          <a:p>
            <a:r>
              <a:rPr lang="en-US" sz="3200" i="1" dirty="0">
                <a:solidFill>
                  <a:srgbClr val="993366"/>
                </a:solidFill>
              </a:rPr>
              <a:t>out after spending are ex post saving.</a:t>
            </a:r>
            <a:endParaRPr lang="en-IN" sz="3200" i="1" dirty="0">
              <a:solidFill>
                <a:srgbClr val="993366"/>
              </a:solidFill>
            </a:endParaRPr>
          </a:p>
        </p:txBody>
      </p:sp>
    </p:spTree>
    <p:extLst>
      <p:ext uri="{BB962C8B-B14F-4D97-AF65-F5344CB8AC3E}">
        <p14:creationId xmlns:p14="http://schemas.microsoft.com/office/powerpoint/2010/main" val="1234081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958" y="1089000"/>
            <a:ext cx="9130352" cy="5016758"/>
          </a:xfrm>
          <a:prstGeom prst="rect">
            <a:avLst/>
          </a:prstGeom>
        </p:spPr>
        <p:txBody>
          <a:bodyPr wrap="square">
            <a:spAutoFit/>
          </a:bodyPr>
          <a:lstStyle/>
          <a:p>
            <a:r>
              <a:rPr lang="en-US" sz="3200" b="1" i="1" u="sng" dirty="0">
                <a:solidFill>
                  <a:schemeClr val="accent4">
                    <a:lumMod val="75000"/>
                  </a:schemeClr>
                </a:solidFill>
              </a:rPr>
              <a:t>2. Bank Credit (BC)</a:t>
            </a:r>
          </a:p>
          <a:p>
            <a:r>
              <a:rPr lang="en-US" sz="3200" i="1" dirty="0">
                <a:solidFill>
                  <a:srgbClr val="FF66CC"/>
                </a:solidFill>
              </a:rPr>
              <a:t>The bank credit is another source of loanable funds. Commercial banks create credit and supply loanable funds to the investors.</a:t>
            </a:r>
          </a:p>
          <a:p>
            <a:r>
              <a:rPr lang="en-US" sz="3200" b="1" i="1" u="sng" dirty="0">
                <a:solidFill>
                  <a:schemeClr val="accent4">
                    <a:lumMod val="75000"/>
                  </a:schemeClr>
                </a:solidFill>
              </a:rPr>
              <a:t>3. Dishoarding (DH)</a:t>
            </a:r>
          </a:p>
          <a:p>
            <a:r>
              <a:rPr lang="en-US" sz="3200" i="1" dirty="0">
                <a:solidFill>
                  <a:srgbClr val="FF66CC"/>
                </a:solidFill>
              </a:rPr>
              <a:t>Dishoarding means bringing out the hoarded money into use and thus it constitutes a source of supply of loanable funds. In India, after 1991,Public sector undertakings are being sold to private people to mobilize more funds. This is also called disinvestment.</a:t>
            </a:r>
            <a:endParaRPr lang="en-IN" sz="3200" i="1" dirty="0">
              <a:solidFill>
                <a:srgbClr val="FF66CC"/>
              </a:solidFill>
            </a:endParaRPr>
          </a:p>
        </p:txBody>
      </p:sp>
    </p:spTree>
    <p:extLst>
      <p:ext uri="{BB962C8B-B14F-4D97-AF65-F5344CB8AC3E}">
        <p14:creationId xmlns:p14="http://schemas.microsoft.com/office/powerpoint/2010/main" val="1907804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3" y="163773"/>
            <a:ext cx="10358651" cy="3046988"/>
          </a:xfrm>
          <a:prstGeom prst="rect">
            <a:avLst/>
          </a:prstGeom>
        </p:spPr>
        <p:txBody>
          <a:bodyPr wrap="square">
            <a:spAutoFit/>
          </a:bodyPr>
          <a:lstStyle/>
          <a:p>
            <a:r>
              <a:rPr lang="en-US" sz="3200" b="1" i="1" u="sng" dirty="0">
                <a:solidFill>
                  <a:schemeClr val="accent4">
                    <a:lumMod val="75000"/>
                  </a:schemeClr>
                </a:solidFill>
              </a:rPr>
              <a:t>4. Disinvestment(DI)</a:t>
            </a:r>
          </a:p>
          <a:p>
            <a:r>
              <a:rPr lang="en-US" sz="3200" i="1" dirty="0">
                <a:solidFill>
                  <a:srgbClr val="FF66CC"/>
                </a:solidFill>
              </a:rPr>
              <a:t>Disinvestment is the opposite of investment. In other words disinvestment means not providing sufficient funds for depreciation of equipment. It gives rise to the supply of loanable funds. All the four sources of supply of loanable funds vary directly with the interest rate.</a:t>
            </a:r>
          </a:p>
        </p:txBody>
      </p:sp>
      <p:sp>
        <p:nvSpPr>
          <p:cNvPr id="3" name="Rectangle 2"/>
          <p:cNvSpPr/>
          <p:nvPr/>
        </p:nvSpPr>
        <p:spPr>
          <a:xfrm>
            <a:off x="1269242" y="3210761"/>
            <a:ext cx="8270543" cy="353943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sz="3200" b="1" i="1" u="sng" dirty="0">
                <a:solidFill>
                  <a:srgbClr val="0070C0"/>
                </a:solidFill>
                <a:latin typeface="+mj-lt"/>
              </a:rPr>
              <a:t>Classical theory of Interest</a:t>
            </a:r>
          </a:p>
          <a:p>
            <a:r>
              <a:rPr lang="en-US" sz="3200" dirty="0">
                <a:solidFill>
                  <a:srgbClr val="990099"/>
                </a:solidFill>
              </a:rPr>
              <a:t>The equilibrium interest rate,</a:t>
            </a:r>
          </a:p>
          <a:p>
            <a:r>
              <a:rPr lang="en-US" sz="3200" dirty="0">
                <a:solidFill>
                  <a:srgbClr val="990099"/>
                </a:solidFill>
              </a:rPr>
              <a:t>according to classical theory, is</a:t>
            </a:r>
          </a:p>
          <a:p>
            <a:r>
              <a:rPr lang="en-US" sz="3200" dirty="0">
                <a:solidFill>
                  <a:srgbClr val="990099"/>
                </a:solidFill>
              </a:rPr>
              <a:t>determined by the intersection of</a:t>
            </a:r>
          </a:p>
          <a:p>
            <a:r>
              <a:rPr lang="en-US" sz="3200" dirty="0">
                <a:solidFill>
                  <a:srgbClr val="990099"/>
                </a:solidFill>
              </a:rPr>
              <a:t>demand and supply curves, Demand</a:t>
            </a:r>
          </a:p>
          <a:p>
            <a:r>
              <a:rPr lang="en-US" sz="3200" dirty="0">
                <a:solidFill>
                  <a:srgbClr val="990099"/>
                </a:solidFill>
              </a:rPr>
              <a:t>for money refers to investment. Supply</a:t>
            </a:r>
          </a:p>
          <a:p>
            <a:r>
              <a:rPr lang="en-US" sz="3200" dirty="0">
                <a:solidFill>
                  <a:srgbClr val="990099"/>
                </a:solidFill>
              </a:rPr>
              <a:t>of money refers to savings S=I.</a:t>
            </a:r>
          </a:p>
        </p:txBody>
      </p:sp>
    </p:spTree>
    <p:extLst>
      <p:ext uri="{BB962C8B-B14F-4D97-AF65-F5344CB8AC3E}">
        <p14:creationId xmlns:p14="http://schemas.microsoft.com/office/powerpoint/2010/main" val="4291870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8" y="696753"/>
            <a:ext cx="10140287" cy="5016758"/>
          </a:xfrm>
          <a:prstGeom prst="rect">
            <a:avLst/>
          </a:prstGeom>
        </p:spPr>
        <p:txBody>
          <a:bodyPr wrap="square">
            <a:spAutoFit/>
          </a:bodyPr>
          <a:lstStyle/>
          <a:p>
            <a:r>
              <a:rPr lang="en-US" sz="3200" i="1" u="sng" dirty="0">
                <a:solidFill>
                  <a:srgbClr val="00B050"/>
                </a:solidFill>
                <a:latin typeface="Cooper Black" panose="0208090404030B020404" pitchFamily="18" charset="0"/>
              </a:rPr>
              <a:t>Equilibrium</a:t>
            </a:r>
          </a:p>
          <a:p>
            <a:r>
              <a:rPr lang="en-US" sz="3200" i="1" dirty="0">
                <a:solidFill>
                  <a:srgbClr val="00B0F0"/>
                </a:solidFill>
              </a:rPr>
              <a:t>The rate of interest is determined by the equilibrium between the total demand for and the total supply of loanable funds. </a:t>
            </a:r>
          </a:p>
          <a:p>
            <a:r>
              <a:rPr lang="en-US" sz="3200" i="1" dirty="0">
                <a:solidFill>
                  <a:srgbClr val="3333FF"/>
                </a:solidFill>
              </a:rPr>
              <a:t>Supply of and Demand for Loanable Funds</a:t>
            </a:r>
          </a:p>
          <a:p>
            <a:r>
              <a:rPr lang="en-US" sz="3200" i="1" dirty="0">
                <a:solidFill>
                  <a:srgbClr val="3333FF"/>
                </a:solidFill>
              </a:rPr>
              <a:t>Supply of loanable funds = Savings +</a:t>
            </a:r>
          </a:p>
          <a:p>
            <a:r>
              <a:rPr lang="en-US" sz="3200" i="1" dirty="0">
                <a:solidFill>
                  <a:srgbClr val="3333FF"/>
                </a:solidFill>
              </a:rPr>
              <a:t>Bank Credit + Dishoarding + Disinvestment = S + BC + DH + DI</a:t>
            </a:r>
          </a:p>
          <a:p>
            <a:r>
              <a:rPr lang="en-US" sz="3200" i="1" dirty="0">
                <a:solidFill>
                  <a:srgbClr val="3333FF"/>
                </a:solidFill>
              </a:rPr>
              <a:t>Demand for loanable funds = Investment + Consumption +Hoarding = I + C + H</a:t>
            </a:r>
            <a:endParaRPr lang="en-IN" sz="3200" i="1" dirty="0">
              <a:solidFill>
                <a:srgbClr val="3333FF"/>
              </a:solidFill>
            </a:endParaRPr>
          </a:p>
        </p:txBody>
      </p:sp>
    </p:spTree>
    <p:extLst>
      <p:ext uri="{BB962C8B-B14F-4D97-AF65-F5344CB8AC3E}">
        <p14:creationId xmlns:p14="http://schemas.microsoft.com/office/powerpoint/2010/main" val="293546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7900" y="1703338"/>
            <a:ext cx="7416800" cy="4031873"/>
          </a:xfrm>
          <a:prstGeom prst="rect">
            <a:avLst/>
          </a:prstGeom>
        </p:spPr>
        <p:txBody>
          <a:bodyPr wrap="square">
            <a:spAutoFit/>
          </a:bodyPr>
          <a:lstStyle/>
          <a:p>
            <a:r>
              <a:rPr lang="en-US" sz="3200" i="1" dirty="0">
                <a:solidFill>
                  <a:srgbClr val="0070C0"/>
                </a:solidFill>
              </a:rPr>
              <a:t>5.</a:t>
            </a:r>
            <a:r>
              <a:rPr lang="en-US" sz="3200" i="1" dirty="0">
                <a:solidFill>
                  <a:srgbClr val="FF33CC"/>
                </a:solidFill>
              </a:rPr>
              <a:t> There is full employment of factors.</a:t>
            </a:r>
          </a:p>
          <a:p>
            <a:r>
              <a:rPr lang="en-US" sz="3200" i="1" dirty="0">
                <a:solidFill>
                  <a:srgbClr val="FF33CC"/>
                </a:solidFill>
              </a:rPr>
              <a:t>6. This theory is applicable only in the</a:t>
            </a:r>
          </a:p>
          <a:p>
            <a:r>
              <a:rPr lang="en-US" sz="3200" i="1" dirty="0">
                <a:solidFill>
                  <a:srgbClr val="FF33CC"/>
                </a:solidFill>
              </a:rPr>
              <a:t>long-run.</a:t>
            </a:r>
          </a:p>
          <a:p>
            <a:r>
              <a:rPr lang="en-US" sz="3200" i="1" dirty="0">
                <a:solidFill>
                  <a:srgbClr val="0070C0"/>
                </a:solidFill>
              </a:rPr>
              <a:t>7. </a:t>
            </a:r>
            <a:r>
              <a:rPr lang="en-US" sz="3200" i="1" dirty="0">
                <a:solidFill>
                  <a:srgbClr val="FF33CC"/>
                </a:solidFill>
              </a:rPr>
              <a:t>The entrepreneurs aim at profit</a:t>
            </a:r>
          </a:p>
          <a:p>
            <a:r>
              <a:rPr lang="en-US" sz="3200" i="1" dirty="0">
                <a:solidFill>
                  <a:srgbClr val="FF33CC"/>
                </a:solidFill>
              </a:rPr>
              <a:t>maximization.</a:t>
            </a:r>
          </a:p>
          <a:p>
            <a:r>
              <a:rPr lang="en-US" sz="3200" i="1" dirty="0">
                <a:solidFill>
                  <a:srgbClr val="0070C0"/>
                </a:solidFill>
              </a:rPr>
              <a:t>8.</a:t>
            </a:r>
            <a:r>
              <a:rPr lang="en-US" sz="3200" i="1" dirty="0">
                <a:solidFill>
                  <a:srgbClr val="FF33CC"/>
                </a:solidFill>
              </a:rPr>
              <a:t> There is no government intervention</a:t>
            </a:r>
          </a:p>
          <a:p>
            <a:r>
              <a:rPr lang="en-US" sz="3200" i="1" dirty="0">
                <a:solidFill>
                  <a:srgbClr val="FF33CC"/>
                </a:solidFill>
              </a:rPr>
              <a:t>in fixing the price of a factor.</a:t>
            </a:r>
          </a:p>
          <a:p>
            <a:r>
              <a:rPr lang="en-US" sz="3200" i="1" dirty="0">
                <a:solidFill>
                  <a:srgbClr val="0070C0"/>
                </a:solidFill>
              </a:rPr>
              <a:t>9. </a:t>
            </a:r>
            <a:r>
              <a:rPr lang="en-US" sz="3200" i="1" dirty="0">
                <a:solidFill>
                  <a:srgbClr val="FF33CC"/>
                </a:solidFill>
              </a:rPr>
              <a:t>There is no technological change. </a:t>
            </a:r>
          </a:p>
        </p:txBody>
      </p:sp>
    </p:spTree>
    <p:extLst>
      <p:ext uri="{BB962C8B-B14F-4D97-AF65-F5344CB8AC3E}">
        <p14:creationId xmlns:p14="http://schemas.microsoft.com/office/powerpoint/2010/main" val="783020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7652" y="0"/>
            <a:ext cx="4094391" cy="830997"/>
          </a:xfrm>
          <a:prstGeom prst="rect">
            <a:avLst/>
          </a:prstGeom>
        </p:spPr>
        <p:txBody>
          <a:bodyPr wrap="none">
            <a:spAutoFit/>
          </a:bodyPr>
          <a:lstStyle/>
          <a:p>
            <a:r>
              <a:rPr lang="en-IN" sz="4800" b="1" i="1" u="sng" dirty="0">
                <a:solidFill>
                  <a:schemeClr val="accent3"/>
                </a:solidFill>
                <a:latin typeface="+mj-lt"/>
              </a:rPr>
              <a:t>Diagram 6.4</a:t>
            </a:r>
          </a:p>
        </p:txBody>
      </p:sp>
      <p:pic>
        <p:nvPicPr>
          <p:cNvPr id="4" name="Picture 3"/>
          <p:cNvPicPr>
            <a:picLocks noChangeAspect="1"/>
          </p:cNvPicPr>
          <p:nvPr/>
        </p:nvPicPr>
        <p:blipFill>
          <a:blip r:embed="rId2"/>
          <a:stretch>
            <a:fillRect/>
          </a:stretch>
        </p:blipFill>
        <p:spPr>
          <a:xfrm>
            <a:off x="2381146" y="1001622"/>
            <a:ext cx="6687402" cy="5612010"/>
          </a:xfrm>
          <a:prstGeom prst="rect">
            <a:avLst/>
          </a:prstGeom>
        </p:spPr>
      </p:pic>
    </p:spTree>
    <p:extLst>
      <p:ext uri="{BB962C8B-B14F-4D97-AF65-F5344CB8AC3E}">
        <p14:creationId xmlns:p14="http://schemas.microsoft.com/office/powerpoint/2010/main" val="3542658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4" y="398800"/>
            <a:ext cx="11344274" cy="5509200"/>
          </a:xfrm>
          <a:prstGeom prst="rect">
            <a:avLst/>
          </a:prstGeom>
        </p:spPr>
        <p:txBody>
          <a:bodyPr wrap="square">
            <a:spAutoFit/>
          </a:bodyPr>
          <a:lstStyle/>
          <a:p>
            <a:r>
              <a:rPr lang="en-US" sz="3200" i="1" dirty="0">
                <a:solidFill>
                  <a:srgbClr val="00CC99"/>
                </a:solidFill>
              </a:rPr>
              <a:t>In Diagram 6.4, X axis represents the demand for and supply of loanable funds and Y axis represents the rate of interest. The LS curve represents the total supply curve of loanable funds. This is obtained by the summation of the Saving Curve (S), Bank credit curve (BC), Dishoarding curve (DH) and Disinvestment curve (DI). The LD curve represents the total demand for loanable funds; this is obtained by the summation of the demand for investment curve I, demand curve for consumption demand or dissaving curve and curve for demand for hoarding curve H. The LD and LS curves, intersect each other at the point “E” the equilibrium point. At this point, OR rate of interest and OM is the amount of loanable funds.</a:t>
            </a:r>
            <a:endParaRPr lang="en-IN" sz="3200" i="1" dirty="0">
              <a:solidFill>
                <a:srgbClr val="00CC99"/>
              </a:solidFill>
            </a:endParaRPr>
          </a:p>
        </p:txBody>
      </p:sp>
    </p:spTree>
    <p:extLst>
      <p:ext uri="{BB962C8B-B14F-4D97-AF65-F5344CB8AC3E}">
        <p14:creationId xmlns:p14="http://schemas.microsoft.com/office/powerpoint/2010/main" val="65991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 y="185739"/>
            <a:ext cx="11344277" cy="6494085"/>
          </a:xfrm>
          <a:prstGeom prst="rect">
            <a:avLst/>
          </a:prstGeom>
        </p:spPr>
        <p:txBody>
          <a:bodyPr wrap="square">
            <a:spAutoFit/>
          </a:bodyPr>
          <a:lstStyle/>
          <a:p>
            <a:r>
              <a:rPr lang="en-US" sz="3200" b="1" i="1" u="sng" dirty="0">
                <a:solidFill>
                  <a:srgbClr val="FF0000"/>
                </a:solidFill>
                <a:latin typeface="+mj-lt"/>
              </a:rPr>
              <a:t>Criticisms</a:t>
            </a:r>
          </a:p>
          <a:p>
            <a:r>
              <a:rPr lang="en-US" sz="3200" b="1" i="1" dirty="0">
                <a:solidFill>
                  <a:schemeClr val="accent6"/>
                </a:solidFill>
              </a:rPr>
              <a:t>1. Many factors have been included in this theory. Still there are many more factors. Two such factors are</a:t>
            </a:r>
          </a:p>
          <a:p>
            <a:r>
              <a:rPr lang="en-US" sz="3200" i="1" dirty="0">
                <a:solidFill>
                  <a:srgbClr val="00B050"/>
                </a:solidFill>
              </a:rPr>
              <a:t>1) Asymmetric Information and </a:t>
            </a:r>
          </a:p>
          <a:p>
            <a:r>
              <a:rPr lang="en-US" sz="3200" i="1" dirty="0">
                <a:solidFill>
                  <a:srgbClr val="00B050"/>
                </a:solidFill>
              </a:rPr>
              <a:t>2) Moral Hazard. </a:t>
            </a:r>
            <a:r>
              <a:rPr lang="en-US" sz="3200" dirty="0">
                <a:solidFill>
                  <a:srgbClr val="660033"/>
                </a:solidFill>
              </a:rPr>
              <a:t>In practice larger firms, due to their political powers, are able to get huge bank credit at lower interest rates. But due to NPAs (Non-Performing Assets)small firms and depositors lose their interest income. The loanable funds theory is “indeterminate”’ unless the income level is already known. (This can be studied in 12th standard Economics)</a:t>
            </a:r>
          </a:p>
          <a:p>
            <a:r>
              <a:rPr lang="en-US" sz="3200" b="1" dirty="0">
                <a:solidFill>
                  <a:schemeClr val="accent6"/>
                </a:solidFill>
              </a:rPr>
              <a:t>2. It is very difficult to combine real factors like savings and investment with monetary factors like bank credit and liquidity preference.</a:t>
            </a:r>
            <a:endParaRPr lang="en-IN" sz="3200" b="1" dirty="0">
              <a:solidFill>
                <a:schemeClr val="accent6"/>
              </a:solidFill>
            </a:endParaRPr>
          </a:p>
        </p:txBody>
      </p:sp>
    </p:spTree>
    <p:extLst>
      <p:ext uri="{BB962C8B-B14F-4D97-AF65-F5344CB8AC3E}">
        <p14:creationId xmlns:p14="http://schemas.microsoft.com/office/powerpoint/2010/main" val="2874438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1" y="228511"/>
            <a:ext cx="7600950" cy="6001643"/>
          </a:xfrm>
          <a:prstGeom prst="rect">
            <a:avLst/>
          </a:prstGeom>
        </p:spPr>
        <p:txBody>
          <a:bodyPr wrap="square">
            <a:spAutoFit/>
          </a:bodyPr>
          <a:lstStyle/>
          <a:p>
            <a:r>
              <a:rPr lang="en-US" sz="3200" b="1" i="1" u="sng" dirty="0">
                <a:solidFill>
                  <a:srgbClr val="008080"/>
                </a:solidFill>
                <a:latin typeface="+mj-lt"/>
              </a:rPr>
              <a:t>Keynes’ Liquidity Preference Theory of Interest or The Monetary Theory of Interest </a:t>
            </a:r>
          </a:p>
          <a:p>
            <a:r>
              <a:rPr lang="en-US" sz="3200" i="1" dirty="0">
                <a:solidFill>
                  <a:srgbClr val="00CC99"/>
                </a:solidFill>
              </a:rPr>
              <a:t>Keynes propounded the Liquidity Preference Theory of Interest in his famous book, </a:t>
            </a:r>
            <a:r>
              <a:rPr lang="en-US" sz="3200" b="1" i="1" dirty="0">
                <a:solidFill>
                  <a:srgbClr val="0070C0"/>
                </a:solidFill>
              </a:rPr>
              <a:t>“The General Theory of Employment, Interest and Money” </a:t>
            </a:r>
            <a:r>
              <a:rPr lang="en-US" sz="3200" i="1" dirty="0">
                <a:solidFill>
                  <a:srgbClr val="00CC99"/>
                </a:solidFill>
              </a:rPr>
              <a:t>in 1936. According to Keynes, interest is purely a monetary phenomenon because the rate of interest is calculated in terms of money. To him, </a:t>
            </a:r>
            <a:r>
              <a:rPr lang="en-US" sz="3200" b="1" i="1" dirty="0">
                <a:solidFill>
                  <a:srgbClr val="990099"/>
                </a:solidFill>
              </a:rPr>
              <a:t>“interest is the reward for parting with liquidity for a </a:t>
            </a:r>
            <a:r>
              <a:rPr lang="en-US" sz="3200" b="1" i="1" dirty="0" err="1">
                <a:solidFill>
                  <a:srgbClr val="990099"/>
                </a:solidFill>
              </a:rPr>
              <a:t>specifi</a:t>
            </a:r>
            <a:r>
              <a:rPr lang="en-US" sz="3200" b="1" i="1" dirty="0">
                <a:solidFill>
                  <a:srgbClr val="990099"/>
                </a:solidFill>
              </a:rPr>
              <a:t> </a:t>
            </a:r>
            <a:r>
              <a:rPr lang="en-US" sz="3200" b="1" i="1" dirty="0" err="1">
                <a:solidFill>
                  <a:srgbClr val="990099"/>
                </a:solidFill>
              </a:rPr>
              <a:t>ed</a:t>
            </a:r>
            <a:r>
              <a:rPr lang="en-US" sz="3200" b="1" i="1" dirty="0">
                <a:solidFill>
                  <a:srgbClr val="990099"/>
                </a:solidFill>
              </a:rPr>
              <a:t> period of time”.</a:t>
            </a:r>
            <a:endParaRPr lang="en-IN" sz="3200" b="1" i="1" dirty="0">
              <a:solidFill>
                <a:srgbClr val="990099"/>
              </a:solidFill>
            </a:endParaRPr>
          </a:p>
        </p:txBody>
      </p:sp>
      <p:pic>
        <p:nvPicPr>
          <p:cNvPr id="4" name="Picture 3"/>
          <p:cNvPicPr>
            <a:picLocks noChangeAspect="1"/>
          </p:cNvPicPr>
          <p:nvPr/>
        </p:nvPicPr>
        <p:blipFill>
          <a:blip r:embed="rId2"/>
          <a:stretch>
            <a:fillRect/>
          </a:stretch>
        </p:blipFill>
        <p:spPr>
          <a:xfrm>
            <a:off x="8332432" y="1000125"/>
            <a:ext cx="2897544" cy="3649942"/>
          </a:xfrm>
          <a:prstGeom prst="rect">
            <a:avLst/>
          </a:prstGeom>
        </p:spPr>
      </p:pic>
    </p:spTree>
    <p:extLst>
      <p:ext uri="{BB962C8B-B14F-4D97-AF65-F5344CB8AC3E}">
        <p14:creationId xmlns:p14="http://schemas.microsoft.com/office/powerpoint/2010/main" val="11711686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2" y="787778"/>
            <a:ext cx="9958387" cy="2554545"/>
          </a:xfrm>
          <a:prstGeom prst="rect">
            <a:avLst/>
          </a:prstGeom>
        </p:spPr>
        <p:txBody>
          <a:bodyPr wrap="square">
            <a:spAutoFit/>
          </a:bodyPr>
          <a:lstStyle/>
          <a:p>
            <a:r>
              <a:rPr lang="en-US" sz="3200" i="1" dirty="0">
                <a:solidFill>
                  <a:srgbClr val="993366"/>
                </a:solidFill>
              </a:rPr>
              <a:t>Meaning of Liquidity Preference</a:t>
            </a:r>
          </a:p>
          <a:p>
            <a:r>
              <a:rPr lang="en-US" sz="3200" i="1" dirty="0">
                <a:solidFill>
                  <a:srgbClr val="993366"/>
                </a:solidFill>
              </a:rPr>
              <a:t>Liquidity preference means the preference</a:t>
            </a:r>
          </a:p>
          <a:p>
            <a:r>
              <a:rPr lang="en-US" sz="3200" i="1" dirty="0">
                <a:solidFill>
                  <a:srgbClr val="993366"/>
                </a:solidFill>
              </a:rPr>
              <a:t>of the people to hold wealth in the form</a:t>
            </a:r>
          </a:p>
          <a:p>
            <a:r>
              <a:rPr lang="en-US" sz="3200" i="1" dirty="0">
                <a:solidFill>
                  <a:srgbClr val="993366"/>
                </a:solidFill>
              </a:rPr>
              <a:t>of liquid cash rather than in other </a:t>
            </a:r>
            <a:r>
              <a:rPr lang="en-US" sz="3200" i="1" dirty="0" err="1">
                <a:solidFill>
                  <a:srgbClr val="993366"/>
                </a:solidFill>
              </a:rPr>
              <a:t>nonliquid</a:t>
            </a:r>
            <a:r>
              <a:rPr lang="en-US" sz="3200" i="1" dirty="0">
                <a:solidFill>
                  <a:srgbClr val="993366"/>
                </a:solidFill>
              </a:rPr>
              <a:t> assets like bonds, securities, bills of exchange, land, building, gold etc.</a:t>
            </a:r>
          </a:p>
        </p:txBody>
      </p:sp>
      <p:sp>
        <p:nvSpPr>
          <p:cNvPr id="3" name="Rectangle 2"/>
          <p:cNvSpPr/>
          <p:nvPr/>
        </p:nvSpPr>
        <p:spPr>
          <a:xfrm>
            <a:off x="1914525" y="4091673"/>
            <a:ext cx="7829550" cy="2062103"/>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en-US" sz="3200" b="1" i="1" dirty="0">
                <a:solidFill>
                  <a:srgbClr val="FF9933"/>
                </a:solidFill>
              </a:rPr>
              <a:t>“Liquidity Preference is the preference to have an amount of cash rather than of claims against others”.</a:t>
            </a:r>
          </a:p>
          <a:p>
            <a:r>
              <a:rPr lang="en-US" sz="3200" dirty="0"/>
              <a:t>                                                             </a:t>
            </a:r>
            <a:r>
              <a:rPr lang="en-US" sz="3200" b="1" i="1" u="sng" dirty="0">
                <a:solidFill>
                  <a:srgbClr val="660033"/>
                </a:solidFill>
              </a:rPr>
              <a:t>-Meyer</a:t>
            </a:r>
            <a:endParaRPr lang="en-IN" sz="3200" b="1" i="1" u="sng" dirty="0">
              <a:solidFill>
                <a:srgbClr val="660033"/>
              </a:solidFill>
            </a:endParaRPr>
          </a:p>
        </p:txBody>
      </p:sp>
    </p:spTree>
    <p:extLst>
      <p:ext uri="{BB962C8B-B14F-4D97-AF65-F5344CB8AC3E}">
        <p14:creationId xmlns:p14="http://schemas.microsoft.com/office/powerpoint/2010/main" val="1858181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0115" y="1900238"/>
            <a:ext cx="9255022" cy="4842526"/>
          </a:xfrm>
          <a:prstGeom prst="rect">
            <a:avLst/>
          </a:prstGeom>
        </p:spPr>
      </p:pic>
      <p:sp>
        <p:nvSpPr>
          <p:cNvPr id="3" name="Rectangle 2"/>
          <p:cNvSpPr/>
          <p:nvPr/>
        </p:nvSpPr>
        <p:spPr>
          <a:xfrm>
            <a:off x="728662" y="276910"/>
            <a:ext cx="11187113" cy="1323439"/>
          </a:xfrm>
          <a:prstGeom prst="rect">
            <a:avLst/>
          </a:prstGeom>
        </p:spPr>
        <p:txBody>
          <a:bodyPr wrap="square">
            <a:spAutoFit/>
          </a:bodyPr>
          <a:lstStyle/>
          <a:p>
            <a:r>
              <a:rPr lang="en-US" sz="4000" b="1" i="1" dirty="0">
                <a:solidFill>
                  <a:srgbClr val="990099"/>
                </a:solidFill>
                <a:latin typeface="+mj-lt"/>
              </a:rPr>
              <a:t>According to Keynes, there are three motives for liquidity preference. They are:</a:t>
            </a:r>
            <a:endParaRPr lang="en-IN" sz="4000" b="1" i="1" dirty="0">
              <a:solidFill>
                <a:srgbClr val="990099"/>
              </a:solidFill>
              <a:latin typeface="+mj-lt"/>
            </a:endParaRPr>
          </a:p>
        </p:txBody>
      </p:sp>
    </p:spTree>
    <p:extLst>
      <p:ext uri="{BB962C8B-B14F-4D97-AF65-F5344CB8AC3E}">
        <p14:creationId xmlns:p14="http://schemas.microsoft.com/office/powerpoint/2010/main" val="2668235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963" y="777300"/>
            <a:ext cx="10601325" cy="3539430"/>
          </a:xfrm>
          <a:prstGeom prst="rect">
            <a:avLst/>
          </a:prstGeom>
        </p:spPr>
        <p:txBody>
          <a:bodyPr wrap="square">
            <a:spAutoFit/>
          </a:bodyPr>
          <a:lstStyle/>
          <a:p>
            <a:pPr marL="342900" indent="-342900">
              <a:buAutoNum type="arabicPeriod"/>
            </a:pPr>
            <a:r>
              <a:rPr lang="en-US" sz="3200" b="1" i="1" u="sng" dirty="0">
                <a:solidFill>
                  <a:srgbClr val="00B050"/>
                </a:solidFill>
              </a:rPr>
              <a:t>The Transaction Motive </a:t>
            </a:r>
          </a:p>
          <a:p>
            <a:r>
              <a:rPr lang="en-US" sz="3200" i="1" dirty="0">
                <a:solidFill>
                  <a:srgbClr val="3333FF"/>
                </a:solidFill>
              </a:rPr>
              <a:t>The transaction motive relates to the desire of the people to hold cash for the current transactions (or day–today expenses). The amount saved under this motive depends on the level of income. Mt and Y are positively associated. (Say Mt = 0.125Y; that means if income is ₹  1000, demand for transaction motive is ₹ 125) </a:t>
            </a:r>
            <a:endParaRPr lang="en-IN" sz="3200" i="1" dirty="0">
              <a:solidFill>
                <a:srgbClr val="3333FF"/>
              </a:solidFill>
            </a:endParaRPr>
          </a:p>
        </p:txBody>
      </p:sp>
      <p:pic>
        <p:nvPicPr>
          <p:cNvPr id="3" name="Picture 2"/>
          <p:cNvPicPr>
            <a:picLocks noChangeAspect="1"/>
          </p:cNvPicPr>
          <p:nvPr/>
        </p:nvPicPr>
        <p:blipFill>
          <a:blip r:embed="rId2"/>
          <a:stretch>
            <a:fillRect/>
          </a:stretch>
        </p:blipFill>
        <p:spPr>
          <a:xfrm>
            <a:off x="4258947" y="4892029"/>
            <a:ext cx="3131346" cy="1051572"/>
          </a:xfrm>
          <a:prstGeom prst="rect">
            <a:avLst/>
          </a:prstGeom>
        </p:spPr>
      </p:pic>
    </p:spTree>
    <p:extLst>
      <p:ext uri="{BB962C8B-B14F-4D97-AF65-F5344CB8AC3E}">
        <p14:creationId xmlns:p14="http://schemas.microsoft.com/office/powerpoint/2010/main" val="1845105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013" y="580162"/>
            <a:ext cx="9915525" cy="3539430"/>
          </a:xfrm>
          <a:prstGeom prst="rect">
            <a:avLst/>
          </a:prstGeom>
        </p:spPr>
        <p:txBody>
          <a:bodyPr wrap="square">
            <a:spAutoFit/>
          </a:bodyPr>
          <a:lstStyle/>
          <a:p>
            <a:r>
              <a:rPr lang="en-US" sz="3200" b="1" i="1" u="sng" dirty="0">
                <a:solidFill>
                  <a:srgbClr val="00B050"/>
                </a:solidFill>
              </a:rPr>
              <a:t>2. The Precautionary Motive </a:t>
            </a:r>
          </a:p>
          <a:p>
            <a:r>
              <a:rPr lang="en-US" sz="3200" i="1" dirty="0">
                <a:solidFill>
                  <a:srgbClr val="3333FF"/>
                </a:solidFill>
              </a:rPr>
              <a:t>The precautionary motive relates to the desire of the people to hold cash to meet unexpected or unforeseen expenditures such as sickness, accidents, fire and theft. The amount saved for this motive also depends on the level of income. (Say </a:t>
            </a:r>
            <a:r>
              <a:rPr lang="en-US" sz="3200" i="1" dirty="0" err="1">
                <a:solidFill>
                  <a:srgbClr val="3333FF"/>
                </a:solidFill>
              </a:rPr>
              <a:t>Mp</a:t>
            </a:r>
            <a:r>
              <a:rPr lang="en-US" sz="3200" i="1" dirty="0">
                <a:solidFill>
                  <a:srgbClr val="3333FF"/>
                </a:solidFill>
              </a:rPr>
              <a:t> = 0.125Y; it means if income is ₹ 1000, demand for M p is ₹ 125)</a:t>
            </a:r>
            <a:endParaRPr lang="en-IN" sz="3200" i="1" dirty="0">
              <a:solidFill>
                <a:srgbClr val="3333FF"/>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168" y="4686609"/>
            <a:ext cx="3600508" cy="1214127"/>
          </a:xfrm>
          <a:prstGeom prst="rect">
            <a:avLst/>
          </a:prstGeom>
        </p:spPr>
      </p:pic>
    </p:spTree>
    <p:extLst>
      <p:ext uri="{BB962C8B-B14F-4D97-AF65-F5344CB8AC3E}">
        <p14:creationId xmlns:p14="http://schemas.microsoft.com/office/powerpoint/2010/main" val="22792507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1456075"/>
            <a:ext cx="10863262" cy="3539430"/>
          </a:xfrm>
          <a:prstGeom prst="rect">
            <a:avLst/>
          </a:prstGeom>
        </p:spPr>
        <p:txBody>
          <a:bodyPr wrap="square">
            <a:spAutoFit/>
          </a:bodyPr>
          <a:lstStyle/>
          <a:p>
            <a:r>
              <a:rPr lang="en-US" sz="3200" b="1" i="1" u="sng" dirty="0">
                <a:solidFill>
                  <a:srgbClr val="00B050"/>
                </a:solidFill>
              </a:rPr>
              <a:t>3. The Speculative Motive </a:t>
            </a:r>
          </a:p>
          <a:p>
            <a:r>
              <a:rPr lang="en-US" sz="3200" i="1" dirty="0">
                <a:solidFill>
                  <a:srgbClr val="4F25FF"/>
                </a:solidFill>
              </a:rPr>
              <a:t>The speculative motive relates to the desire of the people to hold cash in order to take advantage of market movements regarding the future changes in the price of bonds and securities in the capital market. The amount saved for this motive depends on the rate of interest. </a:t>
            </a:r>
            <a:r>
              <a:rPr lang="en-US" sz="3200" i="1" dirty="0" err="1">
                <a:solidFill>
                  <a:srgbClr val="4F25FF"/>
                </a:solidFill>
              </a:rPr>
              <a:t>Ms</a:t>
            </a:r>
            <a:r>
              <a:rPr lang="en-US" sz="3200" i="1" dirty="0">
                <a:solidFill>
                  <a:srgbClr val="4F25FF"/>
                </a:solidFill>
              </a:rPr>
              <a:t> = f (</a:t>
            </a:r>
            <a:r>
              <a:rPr lang="en-US" sz="3200" i="1" dirty="0" err="1">
                <a:solidFill>
                  <a:srgbClr val="4F25FF"/>
                </a:solidFill>
              </a:rPr>
              <a:t>i</a:t>
            </a:r>
            <a:r>
              <a:rPr lang="en-US" sz="3200" i="1" dirty="0">
                <a:solidFill>
                  <a:srgbClr val="4F25FF"/>
                </a:solidFill>
              </a:rPr>
              <a:t>). There is inverse relation between liquidity preference and rate of interest (Say </a:t>
            </a:r>
            <a:r>
              <a:rPr lang="en-US" sz="3200" i="1" dirty="0" err="1">
                <a:solidFill>
                  <a:srgbClr val="4F25FF"/>
                </a:solidFill>
              </a:rPr>
              <a:t>Ms</a:t>
            </a:r>
            <a:r>
              <a:rPr lang="en-US" sz="3200" i="1" dirty="0">
                <a:solidFill>
                  <a:srgbClr val="4F25FF"/>
                </a:solidFill>
              </a:rPr>
              <a:t> = 450-100i).</a:t>
            </a:r>
            <a:endParaRPr lang="en-IN" sz="3200" i="1" dirty="0">
              <a:solidFill>
                <a:srgbClr val="4F25FF"/>
              </a:solidFill>
            </a:endParaRPr>
          </a:p>
        </p:txBody>
      </p:sp>
    </p:spTree>
    <p:extLst>
      <p:ext uri="{BB962C8B-B14F-4D97-AF65-F5344CB8AC3E}">
        <p14:creationId xmlns:p14="http://schemas.microsoft.com/office/powerpoint/2010/main" val="4195152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01" y="451575"/>
            <a:ext cx="7372350" cy="6001643"/>
          </a:xfrm>
          <a:prstGeom prst="rect">
            <a:avLst/>
          </a:prstGeom>
        </p:spPr>
        <p:txBody>
          <a:bodyPr wrap="square">
            <a:spAutoFit/>
          </a:bodyPr>
          <a:lstStyle/>
          <a:p>
            <a:r>
              <a:rPr lang="en-US" sz="3200" b="1" i="1" u="sng" dirty="0">
                <a:solidFill>
                  <a:schemeClr val="accent2">
                    <a:lumMod val="75000"/>
                  </a:schemeClr>
                </a:solidFill>
                <a:latin typeface="+mj-lt"/>
              </a:rPr>
              <a:t>Determination of Rate of Interest</a:t>
            </a:r>
          </a:p>
          <a:p>
            <a:r>
              <a:rPr lang="en-US" sz="3200" i="1" dirty="0">
                <a:solidFill>
                  <a:srgbClr val="008080"/>
                </a:solidFill>
              </a:rPr>
              <a:t>According to Keynes, the rate of interest</a:t>
            </a:r>
          </a:p>
          <a:p>
            <a:r>
              <a:rPr lang="en-US" sz="3200" i="1" dirty="0">
                <a:solidFill>
                  <a:srgbClr val="008080"/>
                </a:solidFill>
              </a:rPr>
              <a:t>is determined by the demand for money</a:t>
            </a:r>
          </a:p>
          <a:p>
            <a:r>
              <a:rPr lang="en-US" sz="3200" i="1" dirty="0">
                <a:solidFill>
                  <a:srgbClr val="008080"/>
                </a:solidFill>
              </a:rPr>
              <a:t>and the supply of money. The demand</a:t>
            </a:r>
          </a:p>
          <a:p>
            <a:r>
              <a:rPr lang="en-US" sz="3200" i="1" dirty="0">
                <a:solidFill>
                  <a:srgbClr val="008080"/>
                </a:solidFill>
              </a:rPr>
              <a:t>for money is liquidity preference. In fact, liquidity preference for speculative motive determines rate of interest. The supply of money is determined by the policies of the Government and the Central Bank of a country. The total supply of money consists of coins, currency notes and bank deposits (Say M = 200). </a:t>
            </a:r>
            <a:endParaRPr lang="en-IN" sz="3200" i="1" dirty="0">
              <a:solidFill>
                <a:srgbClr val="008080"/>
              </a:solidFill>
            </a:endParaRPr>
          </a:p>
        </p:txBody>
      </p:sp>
    </p:spTree>
    <p:extLst>
      <p:ext uri="{BB962C8B-B14F-4D97-AF65-F5344CB8AC3E}">
        <p14:creationId xmlns:p14="http://schemas.microsoft.com/office/powerpoint/2010/main" val="149905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711" y="1459773"/>
            <a:ext cx="9398000" cy="3970318"/>
          </a:xfrm>
          <a:prstGeom prst="rect">
            <a:avLst/>
          </a:prstGeom>
        </p:spPr>
        <p:txBody>
          <a:bodyPr wrap="square">
            <a:spAutoFit/>
          </a:bodyPr>
          <a:lstStyle/>
          <a:p>
            <a:r>
              <a:rPr lang="en-US" sz="3600" i="1" u="sng" dirty="0">
                <a:solidFill>
                  <a:srgbClr val="3333FF"/>
                </a:solidFill>
                <a:latin typeface="Cooper Black" panose="0208090404030B020404" pitchFamily="18" charset="0"/>
              </a:rPr>
              <a:t>Explanation of the Theory</a:t>
            </a:r>
          </a:p>
          <a:p>
            <a:endParaRPr lang="en-US" sz="3600" dirty="0">
              <a:solidFill>
                <a:schemeClr val="accent6">
                  <a:lumMod val="60000"/>
                  <a:lumOff val="40000"/>
                </a:schemeClr>
              </a:solidFill>
            </a:endParaRPr>
          </a:p>
          <a:p>
            <a:r>
              <a:rPr lang="en-US" sz="3600" i="1" dirty="0">
                <a:solidFill>
                  <a:srgbClr val="008080"/>
                </a:solidFill>
              </a:rPr>
              <a:t>According to the Marginal Productivity Theory of Distribution, the price or the reward for any factor of production is equal to the marginal productivity of that factor. In short, each factor is rewarded according to its marginal productivity. </a:t>
            </a:r>
            <a:endParaRPr lang="en-IN" sz="3600" i="1" dirty="0">
              <a:solidFill>
                <a:srgbClr val="008080"/>
              </a:solidFill>
            </a:endParaRPr>
          </a:p>
        </p:txBody>
      </p:sp>
    </p:spTree>
    <p:extLst>
      <p:ext uri="{BB962C8B-B14F-4D97-AF65-F5344CB8AC3E}">
        <p14:creationId xmlns:p14="http://schemas.microsoft.com/office/powerpoint/2010/main" val="14700428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12" y="500062"/>
            <a:ext cx="11344275" cy="5509200"/>
          </a:xfrm>
          <a:prstGeom prst="rect">
            <a:avLst/>
          </a:prstGeom>
        </p:spPr>
        <p:txBody>
          <a:bodyPr wrap="square">
            <a:spAutoFit/>
          </a:bodyPr>
          <a:lstStyle/>
          <a:p>
            <a:r>
              <a:rPr lang="en-US" sz="3200" i="1" u="sng" dirty="0">
                <a:solidFill>
                  <a:srgbClr val="990099"/>
                </a:solidFill>
                <a:latin typeface="Algerian" panose="04020705040A02060702" pitchFamily="82" charset="0"/>
              </a:rPr>
              <a:t>Equilibrium between Demand and Supply of Money</a:t>
            </a:r>
          </a:p>
          <a:p>
            <a:r>
              <a:rPr lang="en-US" sz="3200" i="1" dirty="0">
                <a:solidFill>
                  <a:srgbClr val="993366"/>
                </a:solidFill>
              </a:rPr>
              <a:t>The equilibrium between liquidity preference and demand for   money determine the rate of interest. In short-run, the supply of money is assumed to be constant (₹ 200). LP is the liquidity preference Curve (demand curve). M2 </a:t>
            </a:r>
            <a:r>
              <a:rPr lang="en-US" sz="3200" i="1" dirty="0" err="1">
                <a:solidFill>
                  <a:srgbClr val="993366"/>
                </a:solidFill>
              </a:rPr>
              <a:t>M2</a:t>
            </a:r>
            <a:r>
              <a:rPr lang="en-US" sz="3200" i="1" dirty="0">
                <a:solidFill>
                  <a:srgbClr val="993366"/>
                </a:solidFill>
              </a:rPr>
              <a:t> shows the supply curve of money to satisfy speculative motive. Both curves intersect at the point E, which is the equilibrium point. Hence, the rate of interest is 2.5. If liquidity preference increases from LP to L1 P1 the supply of money remains constant, the rate of interest would increase from OI to OI1. Numerical examples given above can also be used for better understanding. Total demand for money=Mt +</a:t>
            </a:r>
            <a:r>
              <a:rPr lang="en-US" sz="3200" i="1" dirty="0" err="1">
                <a:solidFill>
                  <a:srgbClr val="993366"/>
                </a:solidFill>
              </a:rPr>
              <a:t>Mp</a:t>
            </a:r>
            <a:r>
              <a:rPr lang="en-US" sz="3200" i="1" dirty="0">
                <a:solidFill>
                  <a:srgbClr val="993366"/>
                </a:solidFill>
              </a:rPr>
              <a:t> +</a:t>
            </a:r>
            <a:r>
              <a:rPr lang="en-US" sz="3200" i="1" dirty="0" err="1">
                <a:solidFill>
                  <a:srgbClr val="993366"/>
                </a:solidFill>
              </a:rPr>
              <a:t>Ms</a:t>
            </a:r>
            <a:r>
              <a:rPr lang="en-US" sz="3200" i="1" dirty="0">
                <a:solidFill>
                  <a:srgbClr val="993366"/>
                </a:solidFill>
              </a:rPr>
              <a:t> </a:t>
            </a:r>
            <a:endParaRPr lang="en-IN" sz="3200" i="1" dirty="0">
              <a:solidFill>
                <a:srgbClr val="993366"/>
              </a:solidFill>
            </a:endParaRPr>
          </a:p>
        </p:txBody>
      </p:sp>
    </p:spTree>
    <p:extLst>
      <p:ext uri="{BB962C8B-B14F-4D97-AF65-F5344CB8AC3E}">
        <p14:creationId xmlns:p14="http://schemas.microsoft.com/office/powerpoint/2010/main" val="2677235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138" y="366709"/>
            <a:ext cx="5233988" cy="5923167"/>
          </a:xfrm>
          <a:prstGeom prst="rect">
            <a:avLst/>
          </a:prstGeom>
        </p:spPr>
      </p:pic>
      <p:pic>
        <p:nvPicPr>
          <p:cNvPr id="3" name="Picture 2"/>
          <p:cNvPicPr>
            <a:picLocks noChangeAspect="1"/>
          </p:cNvPicPr>
          <p:nvPr/>
        </p:nvPicPr>
        <p:blipFill>
          <a:blip r:embed="rId3"/>
          <a:stretch>
            <a:fillRect/>
          </a:stretch>
        </p:blipFill>
        <p:spPr>
          <a:xfrm>
            <a:off x="5922709" y="366709"/>
            <a:ext cx="5948265" cy="5923167"/>
          </a:xfrm>
          <a:prstGeom prst="rect">
            <a:avLst/>
          </a:prstGeom>
        </p:spPr>
      </p:pic>
    </p:spTree>
    <p:extLst>
      <p:ext uri="{BB962C8B-B14F-4D97-AF65-F5344CB8AC3E}">
        <p14:creationId xmlns:p14="http://schemas.microsoft.com/office/powerpoint/2010/main" val="2363154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221940"/>
            <a:ext cx="10972799" cy="4031873"/>
          </a:xfrm>
          <a:prstGeom prst="rect">
            <a:avLst/>
          </a:prstGeom>
        </p:spPr>
        <p:txBody>
          <a:bodyPr wrap="square">
            <a:spAutoFit/>
          </a:bodyPr>
          <a:lstStyle/>
          <a:p>
            <a:r>
              <a:rPr lang="en-US" sz="3200" i="1" dirty="0">
                <a:solidFill>
                  <a:srgbClr val="993366"/>
                </a:solidFill>
              </a:rPr>
              <a:t>=0.125Y+0.125Y+(450-100i). Total supply of money = ₹ 200. Mt and M p are influenced by Y. Hence for the sake of easy understanding, </a:t>
            </a:r>
            <a:r>
              <a:rPr lang="en-US" sz="3200" i="1" dirty="0" err="1">
                <a:solidFill>
                  <a:srgbClr val="993366"/>
                </a:solidFill>
              </a:rPr>
              <a:t>Ms</a:t>
            </a:r>
            <a:r>
              <a:rPr lang="en-US" sz="3200" i="1" dirty="0">
                <a:solidFill>
                  <a:srgbClr val="993366"/>
                </a:solidFill>
              </a:rPr>
              <a:t> alone can be considered Demand for money=supply of money at equilibrium point:450- 1 0 0 </a:t>
            </a:r>
            <a:r>
              <a:rPr lang="en-US" sz="3200" i="1" dirty="0" err="1">
                <a:solidFill>
                  <a:srgbClr val="993366"/>
                </a:solidFill>
              </a:rPr>
              <a:t>i</a:t>
            </a:r>
            <a:r>
              <a:rPr lang="en-US" sz="3200" i="1" dirty="0">
                <a:solidFill>
                  <a:srgbClr val="993366"/>
                </a:solidFill>
              </a:rPr>
              <a:t> = 2 0 0 ; 4 5 0 - 2 0 0 = 1 0 0 </a:t>
            </a:r>
            <a:r>
              <a:rPr lang="en-US" sz="3200" i="1" dirty="0" err="1">
                <a:solidFill>
                  <a:srgbClr val="993366"/>
                </a:solidFill>
              </a:rPr>
              <a:t>i</a:t>
            </a:r>
            <a:r>
              <a:rPr lang="en-US" sz="3200" i="1" dirty="0">
                <a:solidFill>
                  <a:srgbClr val="993366"/>
                </a:solidFill>
              </a:rPr>
              <a:t> ; 2 5 0 = 1 0 0 </a:t>
            </a:r>
            <a:r>
              <a:rPr lang="en-US" sz="3200" i="1" dirty="0" err="1">
                <a:solidFill>
                  <a:srgbClr val="993366"/>
                </a:solidFill>
              </a:rPr>
              <a:t>i</a:t>
            </a:r>
            <a:r>
              <a:rPr lang="en-US" sz="3200" i="1" dirty="0">
                <a:solidFill>
                  <a:srgbClr val="993366"/>
                </a:solidFill>
              </a:rPr>
              <a:t> ; </a:t>
            </a:r>
            <a:r>
              <a:rPr lang="en-US" sz="3200" i="1" dirty="0" err="1">
                <a:solidFill>
                  <a:srgbClr val="993366"/>
                </a:solidFill>
              </a:rPr>
              <a:t>i</a:t>
            </a:r>
            <a:r>
              <a:rPr lang="en-US" sz="3200" i="1" dirty="0">
                <a:solidFill>
                  <a:srgbClr val="993366"/>
                </a:solidFill>
              </a:rPr>
              <a:t>=250/100=2.5.This is equilibrium interest In reality, interest rate is also influenced by national income and commodity sector equilibrium. However, they are not included here for making the understanding easier. </a:t>
            </a:r>
            <a:endParaRPr lang="en-IN" sz="3200" i="1" dirty="0">
              <a:solidFill>
                <a:srgbClr val="993366"/>
              </a:solidFill>
            </a:endParaRPr>
          </a:p>
        </p:txBody>
      </p:sp>
    </p:spTree>
    <p:extLst>
      <p:ext uri="{BB962C8B-B14F-4D97-AF65-F5344CB8AC3E}">
        <p14:creationId xmlns:p14="http://schemas.microsoft.com/office/powerpoint/2010/main" val="38802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550" y="1561624"/>
            <a:ext cx="8558212" cy="3046988"/>
          </a:xfrm>
          <a:prstGeom prst="rect">
            <a:avLst/>
          </a:prstGeom>
        </p:spPr>
        <p:txBody>
          <a:bodyPr wrap="square">
            <a:spAutoFit/>
          </a:bodyPr>
          <a:lstStyle/>
          <a:p>
            <a:r>
              <a:rPr lang="en-US" sz="3200" i="1" dirty="0">
                <a:solidFill>
                  <a:schemeClr val="accent1">
                    <a:lumMod val="75000"/>
                  </a:schemeClr>
                </a:solidFill>
              </a:rPr>
              <a:t>Suppose LP remains constant. If the supply of money is OM2, the interest is OI2 and if the supply of money is reduced from OM2 to OM3, the interest would increase from OI2 to OI3 . If the supply of money is increased from OM2 to OM4 , the interest would decrease from OI2 to OI4 . </a:t>
            </a:r>
            <a:endParaRPr lang="en-IN" sz="3200" i="1" dirty="0">
              <a:solidFill>
                <a:schemeClr val="accent1">
                  <a:lumMod val="75000"/>
                </a:schemeClr>
              </a:solidFill>
            </a:endParaRPr>
          </a:p>
        </p:txBody>
      </p:sp>
    </p:spTree>
    <p:extLst>
      <p:ext uri="{BB962C8B-B14F-4D97-AF65-F5344CB8AC3E}">
        <p14:creationId xmlns:p14="http://schemas.microsoft.com/office/powerpoint/2010/main" val="41041406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3637" y="1513225"/>
            <a:ext cx="7667625" cy="3539430"/>
          </a:xfrm>
          <a:prstGeom prst="rect">
            <a:avLst/>
          </a:prstGeom>
        </p:spPr>
        <p:txBody>
          <a:bodyPr wrap="square">
            <a:spAutoFit/>
          </a:bodyPr>
          <a:lstStyle/>
          <a:p>
            <a:r>
              <a:rPr lang="en-US" sz="3200" b="1" i="1" u="sng" dirty="0">
                <a:solidFill>
                  <a:schemeClr val="bg2">
                    <a:lumMod val="50000"/>
                  </a:schemeClr>
                </a:solidFill>
                <a:latin typeface="Elephant" panose="02020904090505020303" pitchFamily="18" charset="0"/>
              </a:rPr>
              <a:t>Criticisms</a:t>
            </a:r>
          </a:p>
          <a:p>
            <a:r>
              <a:rPr lang="en-US" sz="3200" i="1" dirty="0">
                <a:solidFill>
                  <a:schemeClr val="accent6">
                    <a:lumMod val="75000"/>
                  </a:schemeClr>
                </a:solidFill>
              </a:rPr>
              <a:t>1. This theory does not explain the</a:t>
            </a:r>
          </a:p>
          <a:p>
            <a:r>
              <a:rPr lang="en-US" sz="3200" i="1" dirty="0">
                <a:solidFill>
                  <a:schemeClr val="accent6">
                    <a:lumMod val="75000"/>
                  </a:schemeClr>
                </a:solidFill>
              </a:rPr>
              <a:t>existence of different interest rates</a:t>
            </a:r>
          </a:p>
          <a:p>
            <a:r>
              <a:rPr lang="en-US" sz="3200" i="1" dirty="0">
                <a:solidFill>
                  <a:schemeClr val="accent6">
                    <a:lumMod val="75000"/>
                  </a:schemeClr>
                </a:solidFill>
              </a:rPr>
              <a:t>prevailing in the market at the same</a:t>
            </a:r>
          </a:p>
          <a:p>
            <a:r>
              <a:rPr lang="en-US" sz="3200" i="1" dirty="0">
                <a:solidFill>
                  <a:schemeClr val="accent6">
                    <a:lumMod val="75000"/>
                  </a:schemeClr>
                </a:solidFill>
              </a:rPr>
              <a:t>time.</a:t>
            </a:r>
          </a:p>
          <a:p>
            <a:r>
              <a:rPr lang="en-US" sz="3200" i="1" dirty="0">
                <a:solidFill>
                  <a:schemeClr val="accent6">
                    <a:lumMod val="75000"/>
                  </a:schemeClr>
                </a:solidFill>
              </a:rPr>
              <a:t>2. It explains interest rate only in the</a:t>
            </a:r>
          </a:p>
          <a:p>
            <a:r>
              <a:rPr lang="en-US" sz="3200" i="1" dirty="0">
                <a:solidFill>
                  <a:schemeClr val="accent6">
                    <a:lumMod val="75000"/>
                  </a:schemeClr>
                </a:solidFill>
              </a:rPr>
              <a:t>short-run.</a:t>
            </a:r>
            <a:endParaRPr lang="en-IN" sz="3200" i="1" dirty="0">
              <a:solidFill>
                <a:schemeClr val="accent6">
                  <a:lumMod val="75000"/>
                </a:schemeClr>
              </a:solidFill>
            </a:endParaRPr>
          </a:p>
        </p:txBody>
      </p:sp>
    </p:spTree>
    <p:extLst>
      <p:ext uri="{BB962C8B-B14F-4D97-AF65-F5344CB8AC3E}">
        <p14:creationId xmlns:p14="http://schemas.microsoft.com/office/powerpoint/2010/main" val="16694514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7475" y="2090261"/>
            <a:ext cx="8515350" cy="2554545"/>
          </a:xfrm>
          <a:prstGeom prst="rect">
            <a:avLst/>
          </a:prstGeom>
        </p:spPr>
        <p:txBody>
          <a:bodyPr wrap="square">
            <a:spAutoFit/>
          </a:bodyPr>
          <a:lstStyle/>
          <a:p>
            <a:r>
              <a:rPr lang="en-US" sz="3200" b="1" i="1" u="sng" dirty="0">
                <a:solidFill>
                  <a:schemeClr val="accent1"/>
                </a:solidFill>
                <a:latin typeface="Elephant" panose="02020904090505020303" pitchFamily="18" charset="0"/>
              </a:rPr>
              <a:t>Profit</a:t>
            </a:r>
          </a:p>
          <a:p>
            <a:r>
              <a:rPr lang="en-US" sz="3200" i="1" dirty="0">
                <a:solidFill>
                  <a:schemeClr val="accent5">
                    <a:lumMod val="75000"/>
                  </a:schemeClr>
                </a:solidFill>
              </a:rPr>
              <a:t>The entrepreneur coordinates all the other</a:t>
            </a:r>
          </a:p>
          <a:p>
            <a:r>
              <a:rPr lang="en-US" sz="3200" i="1" dirty="0">
                <a:solidFill>
                  <a:schemeClr val="accent5">
                    <a:lumMod val="75000"/>
                  </a:schemeClr>
                </a:solidFill>
              </a:rPr>
              <a:t>three factors (land, </a:t>
            </a:r>
            <a:r>
              <a:rPr lang="en-US" sz="3200" i="1" dirty="0" err="1">
                <a:solidFill>
                  <a:schemeClr val="accent5">
                    <a:lumMod val="75000"/>
                  </a:schemeClr>
                </a:solidFill>
              </a:rPr>
              <a:t>labour</a:t>
            </a:r>
            <a:r>
              <a:rPr lang="en-US" sz="3200" i="1" dirty="0">
                <a:solidFill>
                  <a:schemeClr val="accent5">
                    <a:lumMod val="75000"/>
                  </a:schemeClr>
                </a:solidFill>
              </a:rPr>
              <a:t> and capital) of</a:t>
            </a:r>
          </a:p>
          <a:p>
            <a:r>
              <a:rPr lang="en-US" sz="3200" i="1" dirty="0">
                <a:solidFill>
                  <a:schemeClr val="accent5">
                    <a:lumMod val="75000"/>
                  </a:schemeClr>
                </a:solidFill>
              </a:rPr>
              <a:t>production. Entrepreneur is rewarded for</a:t>
            </a:r>
          </a:p>
          <a:p>
            <a:r>
              <a:rPr lang="en-US" sz="3200" i="1" dirty="0">
                <a:solidFill>
                  <a:schemeClr val="accent5">
                    <a:lumMod val="75000"/>
                  </a:schemeClr>
                </a:solidFill>
              </a:rPr>
              <a:t>his services in the form of profit.</a:t>
            </a:r>
            <a:endParaRPr lang="en-IN" sz="3200" i="1" dirty="0">
              <a:solidFill>
                <a:schemeClr val="accent5">
                  <a:lumMod val="75000"/>
                </a:schemeClr>
              </a:solidFill>
            </a:endParaRPr>
          </a:p>
        </p:txBody>
      </p:sp>
    </p:spTree>
    <p:extLst>
      <p:ext uri="{BB962C8B-B14F-4D97-AF65-F5344CB8AC3E}">
        <p14:creationId xmlns:p14="http://schemas.microsoft.com/office/powerpoint/2010/main" val="6195928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788" y="1293376"/>
            <a:ext cx="8701087" cy="4524315"/>
          </a:xfrm>
          <a:prstGeom prst="rect">
            <a:avLst/>
          </a:prstGeom>
        </p:spPr>
        <p:txBody>
          <a:bodyPr wrap="square">
            <a:spAutoFit/>
          </a:bodyPr>
          <a:lstStyle/>
          <a:p>
            <a:r>
              <a:rPr lang="en-US" sz="3200" b="1" i="1" u="sng" dirty="0">
                <a:solidFill>
                  <a:schemeClr val="accent4">
                    <a:lumMod val="75000"/>
                  </a:schemeClr>
                </a:solidFill>
                <a:latin typeface="Elephant" panose="02020904090505020303" pitchFamily="18" charset="0"/>
              </a:rPr>
              <a:t>Meaning of profit</a:t>
            </a:r>
          </a:p>
          <a:p>
            <a:r>
              <a:rPr lang="en-US" sz="3200" i="1" dirty="0">
                <a:solidFill>
                  <a:srgbClr val="0099FF"/>
                </a:solidFill>
              </a:rPr>
              <a:t>Profit is a return to the entrepreneur for the</a:t>
            </a:r>
          </a:p>
          <a:p>
            <a:r>
              <a:rPr lang="en-US" sz="3200" i="1" dirty="0">
                <a:solidFill>
                  <a:srgbClr val="0099FF"/>
                </a:solidFill>
              </a:rPr>
              <a:t>use of his entrepreneurial ability. It is the</a:t>
            </a:r>
          </a:p>
          <a:p>
            <a:r>
              <a:rPr lang="en-US" sz="3200" i="1" dirty="0">
                <a:solidFill>
                  <a:srgbClr val="0099FF"/>
                </a:solidFill>
              </a:rPr>
              <a:t>net income of the organizer. In other words,</a:t>
            </a:r>
          </a:p>
          <a:p>
            <a:r>
              <a:rPr lang="en-US" sz="3200" i="1" dirty="0">
                <a:solidFill>
                  <a:srgbClr val="0099FF"/>
                </a:solidFill>
              </a:rPr>
              <a:t>profit is the amount left with the entrepreneur</a:t>
            </a:r>
          </a:p>
          <a:p>
            <a:r>
              <a:rPr lang="en-US" sz="3200" i="1" dirty="0">
                <a:solidFill>
                  <a:srgbClr val="0099FF"/>
                </a:solidFill>
              </a:rPr>
              <a:t>after he has payments made for all the other</a:t>
            </a:r>
          </a:p>
          <a:p>
            <a:r>
              <a:rPr lang="en-US" sz="3200" i="1" dirty="0">
                <a:solidFill>
                  <a:srgbClr val="0099FF"/>
                </a:solidFill>
              </a:rPr>
              <a:t>factors (land, </a:t>
            </a:r>
            <a:r>
              <a:rPr lang="en-US" sz="3200" i="1" dirty="0" err="1">
                <a:solidFill>
                  <a:srgbClr val="0099FF"/>
                </a:solidFill>
              </a:rPr>
              <a:t>labour</a:t>
            </a:r>
            <a:r>
              <a:rPr lang="en-US" sz="3200" i="1" dirty="0">
                <a:solidFill>
                  <a:srgbClr val="0099FF"/>
                </a:solidFill>
              </a:rPr>
              <a:t> and capital) used by</a:t>
            </a:r>
          </a:p>
          <a:p>
            <a:r>
              <a:rPr lang="en-US" sz="3200" i="1" dirty="0">
                <a:solidFill>
                  <a:srgbClr val="0099FF"/>
                </a:solidFill>
              </a:rPr>
              <a:t>him in the production process. However,</a:t>
            </a:r>
          </a:p>
          <a:p>
            <a:r>
              <a:rPr lang="en-US" sz="3200" i="1" dirty="0">
                <a:solidFill>
                  <a:srgbClr val="0099FF"/>
                </a:solidFill>
              </a:rPr>
              <a:t>there are other versions also.</a:t>
            </a:r>
            <a:endParaRPr lang="en-IN" sz="3200" i="1" dirty="0">
              <a:solidFill>
                <a:srgbClr val="0099FF"/>
              </a:solidFill>
            </a:endParaRPr>
          </a:p>
        </p:txBody>
      </p:sp>
    </p:spTree>
    <p:extLst>
      <p:ext uri="{BB962C8B-B14F-4D97-AF65-F5344CB8AC3E}">
        <p14:creationId xmlns:p14="http://schemas.microsoft.com/office/powerpoint/2010/main" val="19891717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63" y="787777"/>
            <a:ext cx="8843962" cy="5509200"/>
          </a:xfrm>
          <a:prstGeom prst="rect">
            <a:avLst/>
          </a:prstGeom>
        </p:spPr>
        <p:txBody>
          <a:bodyPr wrap="square">
            <a:spAutoFit/>
          </a:bodyPr>
          <a:lstStyle/>
          <a:p>
            <a:r>
              <a:rPr lang="en-US" sz="3200" b="1" i="1" u="sng" dirty="0">
                <a:solidFill>
                  <a:schemeClr val="bg2">
                    <a:lumMod val="50000"/>
                  </a:schemeClr>
                </a:solidFill>
                <a:latin typeface="Elephant" panose="02020904090505020303" pitchFamily="18" charset="0"/>
              </a:rPr>
              <a:t>Kinds of Profit</a:t>
            </a:r>
          </a:p>
          <a:p>
            <a:r>
              <a:rPr lang="en-US" sz="3200" i="1" dirty="0">
                <a:solidFill>
                  <a:schemeClr val="accent2">
                    <a:lumMod val="75000"/>
                  </a:schemeClr>
                </a:solidFill>
              </a:rPr>
              <a:t> </a:t>
            </a:r>
            <a:r>
              <a:rPr lang="en-US" sz="3200" b="1" i="1" dirty="0">
                <a:solidFill>
                  <a:schemeClr val="accent4">
                    <a:lumMod val="75000"/>
                  </a:schemeClr>
                </a:solidFill>
              </a:rPr>
              <a:t>I. Monopoly Profit: </a:t>
            </a:r>
            <a:r>
              <a:rPr lang="en-US" sz="3200" i="1" dirty="0">
                <a:solidFill>
                  <a:schemeClr val="accent2">
                    <a:lumMod val="75000"/>
                  </a:schemeClr>
                </a:solidFill>
              </a:rPr>
              <a:t>Profit earned by</a:t>
            </a:r>
          </a:p>
          <a:p>
            <a:r>
              <a:rPr lang="en-US" sz="3200" i="1" dirty="0">
                <a:solidFill>
                  <a:schemeClr val="accent2">
                    <a:lumMod val="75000"/>
                  </a:schemeClr>
                </a:solidFill>
              </a:rPr>
              <a:t>the firm because of its monopoly</a:t>
            </a:r>
          </a:p>
          <a:p>
            <a:r>
              <a:rPr lang="en-US" sz="3200" i="1" dirty="0">
                <a:solidFill>
                  <a:schemeClr val="accent2">
                    <a:lumMod val="75000"/>
                  </a:schemeClr>
                </a:solidFill>
              </a:rPr>
              <a:t>control.</a:t>
            </a:r>
          </a:p>
          <a:p>
            <a:r>
              <a:rPr lang="en-US" sz="3200" b="1" i="1" dirty="0">
                <a:solidFill>
                  <a:schemeClr val="accent4">
                    <a:lumMod val="75000"/>
                  </a:schemeClr>
                </a:solidFill>
              </a:rPr>
              <a:t>II. Windfall Profit: </a:t>
            </a:r>
            <a:r>
              <a:rPr lang="en-US" sz="3200" i="1" dirty="0">
                <a:solidFill>
                  <a:schemeClr val="accent2">
                    <a:lumMod val="75000"/>
                  </a:schemeClr>
                </a:solidFill>
              </a:rPr>
              <a:t>Some times, profit</a:t>
            </a:r>
          </a:p>
          <a:p>
            <a:r>
              <a:rPr lang="en-US" sz="3200" i="1" dirty="0">
                <a:solidFill>
                  <a:schemeClr val="accent2">
                    <a:lumMod val="75000"/>
                  </a:schemeClr>
                </a:solidFill>
              </a:rPr>
              <a:t>arises due to changes in price level.</a:t>
            </a:r>
          </a:p>
          <a:p>
            <a:r>
              <a:rPr lang="en-US" sz="3200" i="1" dirty="0">
                <a:solidFill>
                  <a:schemeClr val="accent2">
                    <a:lumMod val="75000"/>
                  </a:schemeClr>
                </a:solidFill>
              </a:rPr>
              <a:t>Profit is due to unforeseen factors.</a:t>
            </a:r>
          </a:p>
          <a:p>
            <a:r>
              <a:rPr lang="en-US" sz="3200" b="1" i="1" dirty="0">
                <a:solidFill>
                  <a:schemeClr val="accent4">
                    <a:lumMod val="75000"/>
                  </a:schemeClr>
                </a:solidFill>
              </a:rPr>
              <a:t>III. Profit as functional reward: </a:t>
            </a:r>
            <a:r>
              <a:rPr lang="en-US" sz="3200" i="1" dirty="0">
                <a:solidFill>
                  <a:schemeClr val="accent2">
                    <a:lumMod val="75000"/>
                  </a:schemeClr>
                </a:solidFill>
              </a:rPr>
              <a:t>Just</a:t>
            </a:r>
          </a:p>
          <a:p>
            <a:r>
              <a:rPr lang="en-US" sz="3200" i="1" dirty="0">
                <a:solidFill>
                  <a:schemeClr val="accent2">
                    <a:lumMod val="75000"/>
                  </a:schemeClr>
                </a:solidFill>
              </a:rPr>
              <a:t>like rent, wage and interest, profit is</a:t>
            </a:r>
          </a:p>
          <a:p>
            <a:r>
              <a:rPr lang="en-US" sz="3200" i="1" dirty="0">
                <a:solidFill>
                  <a:schemeClr val="accent2">
                    <a:lumMod val="75000"/>
                  </a:schemeClr>
                </a:solidFill>
              </a:rPr>
              <a:t>earned by the entrepreneur for his</a:t>
            </a:r>
          </a:p>
          <a:p>
            <a:r>
              <a:rPr lang="en-US" sz="3200" i="1" dirty="0">
                <a:solidFill>
                  <a:schemeClr val="accent2">
                    <a:lumMod val="75000"/>
                  </a:schemeClr>
                </a:solidFill>
              </a:rPr>
              <a:t>entrepreneurial function.</a:t>
            </a:r>
            <a:endParaRPr lang="en-IN" sz="3200" i="1" dirty="0">
              <a:solidFill>
                <a:schemeClr val="accent2">
                  <a:lumMod val="75000"/>
                </a:schemeClr>
              </a:solidFill>
            </a:endParaRPr>
          </a:p>
        </p:txBody>
      </p:sp>
    </p:spTree>
    <p:extLst>
      <p:ext uri="{BB962C8B-B14F-4D97-AF65-F5344CB8AC3E}">
        <p14:creationId xmlns:p14="http://schemas.microsoft.com/office/powerpoint/2010/main" val="3830664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86" y="1108799"/>
            <a:ext cx="9372601" cy="4524315"/>
          </a:xfrm>
          <a:prstGeom prst="rect">
            <a:avLst/>
          </a:prstGeom>
        </p:spPr>
        <p:txBody>
          <a:bodyPr wrap="square">
            <a:spAutoFit/>
          </a:bodyPr>
          <a:lstStyle/>
          <a:p>
            <a:r>
              <a:rPr lang="en-US" sz="3200" b="1" i="1" u="sng" dirty="0">
                <a:solidFill>
                  <a:srgbClr val="00CC99"/>
                </a:solidFill>
                <a:latin typeface="Bodoni MT" panose="02070603080606020203" pitchFamily="18" charset="0"/>
              </a:rPr>
              <a:t>Concepts of Profit </a:t>
            </a:r>
          </a:p>
          <a:p>
            <a:r>
              <a:rPr lang="en-US" sz="3200" b="1" i="1" u="sng" dirty="0">
                <a:solidFill>
                  <a:schemeClr val="tx2">
                    <a:lumMod val="75000"/>
                    <a:lumOff val="25000"/>
                  </a:schemeClr>
                </a:solidFill>
              </a:rPr>
              <a:t>a. Gross Profit</a:t>
            </a:r>
          </a:p>
          <a:p>
            <a:r>
              <a:rPr lang="en-US" sz="3200" i="1" dirty="0">
                <a:solidFill>
                  <a:srgbClr val="006600"/>
                </a:solidFill>
              </a:rPr>
              <a:t>Gross Profit is the surplus which accrues</a:t>
            </a:r>
          </a:p>
          <a:p>
            <a:r>
              <a:rPr lang="en-US" sz="3200" i="1" dirty="0">
                <a:solidFill>
                  <a:srgbClr val="006600"/>
                </a:solidFill>
              </a:rPr>
              <a:t>to a firm when it subtracts its Total</a:t>
            </a:r>
          </a:p>
          <a:p>
            <a:r>
              <a:rPr lang="en-US" sz="3200" i="1" dirty="0">
                <a:solidFill>
                  <a:srgbClr val="006600"/>
                </a:solidFill>
              </a:rPr>
              <a:t>Expenditure from its Total Revenue.</a:t>
            </a:r>
          </a:p>
          <a:p>
            <a:r>
              <a:rPr lang="en-US" sz="3200" b="1" i="1" dirty="0">
                <a:solidFill>
                  <a:schemeClr val="accent5"/>
                </a:solidFill>
              </a:rPr>
              <a:t>Gross Profit = Total Revenue Total cost </a:t>
            </a:r>
          </a:p>
          <a:p>
            <a:r>
              <a:rPr lang="en-US" sz="3200" i="1" dirty="0">
                <a:solidFill>
                  <a:srgbClr val="006600"/>
                </a:solidFill>
              </a:rPr>
              <a:t>Here cost implies explicit costs only (Normally economic cost, social cost and environmental cost are not considered by the Accountants in India).</a:t>
            </a:r>
            <a:endParaRPr lang="en-IN" sz="3200" i="1" dirty="0">
              <a:solidFill>
                <a:srgbClr val="006600"/>
              </a:solidFill>
            </a:endParaRPr>
          </a:p>
        </p:txBody>
      </p:sp>
    </p:spTree>
    <p:extLst>
      <p:ext uri="{BB962C8B-B14F-4D97-AF65-F5344CB8AC3E}">
        <p14:creationId xmlns:p14="http://schemas.microsoft.com/office/powerpoint/2010/main" val="3472461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887" y="1238415"/>
            <a:ext cx="8201026" cy="4031873"/>
          </a:xfrm>
          <a:prstGeom prst="rect">
            <a:avLst/>
          </a:prstGeom>
        </p:spPr>
        <p:txBody>
          <a:bodyPr wrap="square">
            <a:spAutoFit/>
          </a:bodyPr>
          <a:lstStyle/>
          <a:p>
            <a:r>
              <a:rPr lang="en-US" sz="3200" b="1" i="1" u="sng" dirty="0">
                <a:solidFill>
                  <a:schemeClr val="tx2">
                    <a:lumMod val="75000"/>
                    <a:lumOff val="25000"/>
                  </a:schemeClr>
                </a:solidFill>
              </a:rPr>
              <a:t>b. Net Profit or Pure Profit or Economic profit or True profit</a:t>
            </a:r>
          </a:p>
          <a:p>
            <a:r>
              <a:rPr lang="en-US" sz="3200" i="1" dirty="0">
                <a:solidFill>
                  <a:srgbClr val="006600"/>
                </a:solidFill>
              </a:rPr>
              <a:t>Net or pure or economic or true profit</a:t>
            </a:r>
          </a:p>
          <a:p>
            <a:r>
              <a:rPr lang="en-US" sz="3200" i="1" dirty="0">
                <a:solidFill>
                  <a:srgbClr val="006600"/>
                </a:solidFill>
              </a:rPr>
              <a:t>is the residual left with entrepreneur</a:t>
            </a:r>
          </a:p>
          <a:p>
            <a:r>
              <a:rPr lang="en-US" sz="3200" i="1" dirty="0">
                <a:solidFill>
                  <a:srgbClr val="006600"/>
                </a:solidFill>
              </a:rPr>
              <a:t>after deducting from Gross profit the</a:t>
            </a:r>
          </a:p>
          <a:p>
            <a:r>
              <a:rPr lang="en-US" sz="3200" i="1" dirty="0">
                <a:solidFill>
                  <a:srgbClr val="006600"/>
                </a:solidFill>
              </a:rPr>
              <a:t>remuneration for the self-owned factors of</a:t>
            </a:r>
          </a:p>
          <a:p>
            <a:r>
              <a:rPr lang="en-US" sz="3200" i="1" dirty="0">
                <a:solidFill>
                  <a:srgbClr val="006600"/>
                </a:solidFill>
              </a:rPr>
              <a:t>production, which are called implicit cost.</a:t>
            </a:r>
          </a:p>
          <a:p>
            <a:r>
              <a:rPr lang="en-US" sz="3200" b="1" i="1" dirty="0">
                <a:solidFill>
                  <a:schemeClr val="accent5">
                    <a:lumMod val="75000"/>
                  </a:schemeClr>
                </a:solidFill>
              </a:rPr>
              <a:t>Net Profit = Gross Profit Implicit costs</a:t>
            </a:r>
            <a:endParaRPr lang="en-IN" sz="3200" b="1" i="1" dirty="0">
              <a:solidFill>
                <a:schemeClr val="accent5">
                  <a:lumMod val="75000"/>
                </a:schemeClr>
              </a:solidFill>
            </a:endParaRPr>
          </a:p>
        </p:txBody>
      </p:sp>
    </p:spTree>
    <p:extLst>
      <p:ext uri="{BB962C8B-B14F-4D97-AF65-F5344CB8AC3E}">
        <p14:creationId xmlns:p14="http://schemas.microsoft.com/office/powerpoint/2010/main" val="155607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9226" y="1419804"/>
            <a:ext cx="8623300" cy="3416320"/>
          </a:xfrm>
          <a:prstGeom prst="rect">
            <a:avLst/>
          </a:prstGeom>
        </p:spPr>
        <p:txBody>
          <a:bodyPr wrap="square">
            <a:spAutoFit/>
          </a:bodyPr>
          <a:lstStyle/>
          <a:p>
            <a:r>
              <a:rPr lang="en-US" sz="3600" i="1" u="sng" dirty="0">
                <a:solidFill>
                  <a:srgbClr val="6699FF"/>
                </a:solidFill>
                <a:latin typeface="Cooper Black" panose="0208090404030B020404" pitchFamily="18" charset="0"/>
              </a:rPr>
              <a:t>Marginal Product </a:t>
            </a:r>
          </a:p>
          <a:p>
            <a:r>
              <a:rPr lang="en-US" sz="3600" i="1" dirty="0">
                <a:solidFill>
                  <a:srgbClr val="C00000"/>
                </a:solidFill>
              </a:rPr>
              <a:t>The Marginal product of a factor of production means the addition made to the total product by employment of an additional unit of that factor. The Marginal Product may be expressed as MPP, VMP and MRP.</a:t>
            </a:r>
            <a:endParaRPr lang="en-IN" sz="3600" i="1" dirty="0">
              <a:solidFill>
                <a:srgbClr val="C00000"/>
              </a:solidFill>
            </a:endParaRPr>
          </a:p>
        </p:txBody>
      </p:sp>
    </p:spTree>
    <p:extLst>
      <p:ext uri="{BB962C8B-B14F-4D97-AF65-F5344CB8AC3E}">
        <p14:creationId xmlns:p14="http://schemas.microsoft.com/office/powerpoint/2010/main" val="22644785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964764"/>
            <a:ext cx="9158288" cy="4524315"/>
          </a:xfrm>
          <a:prstGeom prst="rect">
            <a:avLst/>
          </a:prstGeom>
        </p:spPr>
        <p:txBody>
          <a:bodyPr wrap="square">
            <a:spAutoFit/>
          </a:bodyPr>
          <a:lstStyle/>
          <a:p>
            <a:r>
              <a:rPr lang="en-US" sz="3200" b="1" i="1" u="sng" dirty="0">
                <a:solidFill>
                  <a:schemeClr val="tx2">
                    <a:lumMod val="75000"/>
                    <a:lumOff val="25000"/>
                  </a:schemeClr>
                </a:solidFill>
              </a:rPr>
              <a:t>c. Normal Profit</a:t>
            </a:r>
          </a:p>
          <a:p>
            <a:r>
              <a:rPr lang="en-US" sz="3200" i="1" dirty="0">
                <a:solidFill>
                  <a:srgbClr val="006600"/>
                </a:solidFill>
              </a:rPr>
              <a:t>It refers to the minimum expected</a:t>
            </a:r>
          </a:p>
          <a:p>
            <a:r>
              <a:rPr lang="en-US" sz="3200" i="1" dirty="0">
                <a:solidFill>
                  <a:srgbClr val="006600"/>
                </a:solidFill>
              </a:rPr>
              <a:t>return to stay in business.</a:t>
            </a:r>
          </a:p>
          <a:p>
            <a:endParaRPr lang="en-US" sz="3200" i="1" dirty="0">
              <a:solidFill>
                <a:srgbClr val="990099"/>
              </a:solidFill>
            </a:endParaRPr>
          </a:p>
          <a:p>
            <a:endParaRPr lang="en-US" sz="3200" i="1" dirty="0">
              <a:solidFill>
                <a:srgbClr val="990099"/>
              </a:solidFill>
            </a:endParaRPr>
          </a:p>
          <a:p>
            <a:r>
              <a:rPr lang="en-US" sz="3200" b="1" i="1" u="sng" dirty="0">
                <a:solidFill>
                  <a:schemeClr val="tx2">
                    <a:lumMod val="75000"/>
                    <a:lumOff val="25000"/>
                  </a:schemeClr>
                </a:solidFill>
              </a:rPr>
              <a:t>d. Super Normal Profit</a:t>
            </a:r>
          </a:p>
          <a:p>
            <a:r>
              <a:rPr lang="en-US" sz="3200" i="1" dirty="0">
                <a:solidFill>
                  <a:srgbClr val="006600"/>
                </a:solidFill>
              </a:rPr>
              <a:t>Super normal profits are over and</a:t>
            </a:r>
          </a:p>
          <a:p>
            <a:r>
              <a:rPr lang="en-US" sz="3200" i="1" dirty="0">
                <a:solidFill>
                  <a:srgbClr val="006600"/>
                </a:solidFill>
              </a:rPr>
              <a:t>above the normal profit.</a:t>
            </a:r>
          </a:p>
          <a:p>
            <a:r>
              <a:rPr lang="en-US" sz="3200" b="1" i="1" dirty="0">
                <a:solidFill>
                  <a:srgbClr val="4F25FF"/>
                </a:solidFill>
              </a:rPr>
              <a:t>Super Normal Profit = Actual profit – Normal profit</a:t>
            </a:r>
            <a:endParaRPr lang="en-IN" sz="3200" b="1" i="1" dirty="0">
              <a:solidFill>
                <a:srgbClr val="4F25FF"/>
              </a:solidFill>
            </a:endParaRPr>
          </a:p>
        </p:txBody>
      </p:sp>
    </p:spTree>
    <p:extLst>
      <p:ext uri="{BB962C8B-B14F-4D97-AF65-F5344CB8AC3E}">
        <p14:creationId xmlns:p14="http://schemas.microsoft.com/office/powerpoint/2010/main" val="3629455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026" y="143947"/>
            <a:ext cx="5726568" cy="830997"/>
          </a:xfrm>
          <a:prstGeom prst="rect">
            <a:avLst/>
          </a:prstGeom>
        </p:spPr>
        <p:txBody>
          <a:bodyPr wrap="none">
            <a:spAutoFit/>
          </a:bodyPr>
          <a:lstStyle/>
          <a:p>
            <a:r>
              <a:rPr lang="en-IN" sz="4800" i="1" u="sng" dirty="0">
                <a:solidFill>
                  <a:srgbClr val="FF9933"/>
                </a:solidFill>
                <a:latin typeface="Cooper Black" panose="0208090404030B020404" pitchFamily="18" charset="0"/>
              </a:rPr>
              <a:t>Theories of Profit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299" y="1411892"/>
            <a:ext cx="5129213" cy="5199717"/>
          </a:xfrm>
          <a:prstGeom prst="rect">
            <a:avLst/>
          </a:prstGeom>
        </p:spPr>
      </p:pic>
    </p:spTree>
    <p:extLst>
      <p:ext uri="{BB962C8B-B14F-4D97-AF65-F5344CB8AC3E}">
        <p14:creationId xmlns:p14="http://schemas.microsoft.com/office/powerpoint/2010/main" val="3217008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5509200"/>
          </a:xfrm>
          <a:prstGeom prst="rect">
            <a:avLst/>
          </a:prstGeom>
        </p:spPr>
        <p:txBody>
          <a:bodyPr wrap="square">
            <a:spAutoFit/>
          </a:bodyPr>
          <a:lstStyle/>
          <a:p>
            <a:r>
              <a:rPr lang="en-US" sz="3200" i="1" u="sng" dirty="0">
                <a:solidFill>
                  <a:schemeClr val="accent3"/>
                </a:solidFill>
                <a:latin typeface="Cooper Black" panose="0208090404030B020404" pitchFamily="18" charset="0"/>
              </a:rPr>
              <a:t>Dynamic Theory of Profit</a:t>
            </a:r>
          </a:p>
          <a:p>
            <a:r>
              <a:rPr lang="en-US" sz="3200" i="1" dirty="0">
                <a:solidFill>
                  <a:srgbClr val="008080"/>
                </a:solidFill>
              </a:rPr>
              <a:t> This theory was propounded by the </a:t>
            </a:r>
            <a:r>
              <a:rPr lang="en-US" sz="3200" b="1" i="1" dirty="0">
                <a:solidFill>
                  <a:srgbClr val="FF0000"/>
                </a:solidFill>
              </a:rPr>
              <a:t>American economist J.B.Clark </a:t>
            </a:r>
            <a:r>
              <a:rPr lang="en-US" sz="3200" i="1" dirty="0">
                <a:solidFill>
                  <a:srgbClr val="008080"/>
                </a:solidFill>
              </a:rPr>
              <a:t>in 1900. To him, profit is the difference between price and cost of production of the commodity. Hence, profit is the reward for dynamic changes in society. Further he points out that, profit cannot arise in a static society. Static society is one where everything is stationary or stagnant and there is no change at all. Therefore, there is no role for an entrepreneur in a static society. The price of the commodities in a static society would be equal to their cost of production. So, there would be no profit for the entrepreneur. The entrepreneur only gets wages for management and interest on his capital.</a:t>
            </a:r>
            <a:endParaRPr lang="en-IN" sz="3200" i="1" dirty="0">
              <a:solidFill>
                <a:srgbClr val="008080"/>
              </a:solidFill>
            </a:endParaRPr>
          </a:p>
        </p:txBody>
      </p:sp>
    </p:spTree>
    <p:extLst>
      <p:ext uri="{BB962C8B-B14F-4D97-AF65-F5344CB8AC3E}">
        <p14:creationId xmlns:p14="http://schemas.microsoft.com/office/powerpoint/2010/main" val="34338990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663" y="755988"/>
            <a:ext cx="9315450" cy="5016758"/>
          </a:xfrm>
          <a:prstGeom prst="rect">
            <a:avLst/>
          </a:prstGeom>
        </p:spPr>
        <p:txBody>
          <a:bodyPr wrap="square">
            <a:spAutoFit/>
          </a:bodyPr>
          <a:lstStyle/>
          <a:p>
            <a:r>
              <a:rPr lang="en-US" sz="3200" b="1" i="1" dirty="0">
                <a:solidFill>
                  <a:srgbClr val="006600"/>
                </a:solidFill>
              </a:rPr>
              <a:t>         At present several changes are taking place in a dynamic society. Changes are permanent. According to Clark, the following five main changes are taking place in a dynamic society.</a:t>
            </a:r>
          </a:p>
          <a:p>
            <a:r>
              <a:rPr lang="en-US" sz="3200" i="1" dirty="0">
                <a:solidFill>
                  <a:srgbClr val="4F25FF"/>
                </a:solidFill>
              </a:rPr>
              <a:t>1. Population is increasing</a:t>
            </a:r>
          </a:p>
          <a:p>
            <a:r>
              <a:rPr lang="en-US" sz="3200" i="1" dirty="0">
                <a:solidFill>
                  <a:srgbClr val="4F25FF"/>
                </a:solidFill>
              </a:rPr>
              <a:t>2. Volume of Capital is increasing.</a:t>
            </a:r>
          </a:p>
          <a:p>
            <a:r>
              <a:rPr lang="en-US" sz="3200" i="1" dirty="0">
                <a:solidFill>
                  <a:srgbClr val="4F25FF"/>
                </a:solidFill>
              </a:rPr>
              <a:t>3. Methods of production are improving.</a:t>
            </a:r>
          </a:p>
          <a:p>
            <a:r>
              <a:rPr lang="en-US" sz="3200" i="1" dirty="0">
                <a:solidFill>
                  <a:srgbClr val="4F25FF"/>
                </a:solidFill>
              </a:rPr>
              <a:t>4. Forms of industrial organization are</a:t>
            </a:r>
          </a:p>
          <a:p>
            <a:r>
              <a:rPr lang="en-US" sz="3200" i="1" dirty="0">
                <a:solidFill>
                  <a:srgbClr val="4F25FF"/>
                </a:solidFill>
              </a:rPr>
              <a:t>changing.</a:t>
            </a:r>
          </a:p>
          <a:p>
            <a:r>
              <a:rPr lang="en-US" sz="3200" i="1" dirty="0">
                <a:solidFill>
                  <a:srgbClr val="4F25FF"/>
                </a:solidFill>
              </a:rPr>
              <a:t>5. The wants of consumer are multiplying.</a:t>
            </a:r>
            <a:endParaRPr lang="en-IN" sz="3200" i="1" dirty="0">
              <a:solidFill>
                <a:srgbClr val="4F25FF"/>
              </a:solidFill>
            </a:endParaRPr>
          </a:p>
        </p:txBody>
      </p:sp>
    </p:spTree>
    <p:extLst>
      <p:ext uri="{BB962C8B-B14F-4D97-AF65-F5344CB8AC3E}">
        <p14:creationId xmlns:p14="http://schemas.microsoft.com/office/powerpoint/2010/main" val="36153649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925" y="1985873"/>
            <a:ext cx="8958262" cy="4031873"/>
          </a:xfrm>
          <a:prstGeom prst="rect">
            <a:avLst/>
          </a:prstGeom>
        </p:spPr>
        <p:txBody>
          <a:bodyPr wrap="square">
            <a:spAutoFit/>
          </a:bodyPr>
          <a:lstStyle/>
          <a:p>
            <a:r>
              <a:rPr lang="en-US" sz="3200" b="1" i="1" u="sng" dirty="0">
                <a:solidFill>
                  <a:srgbClr val="7030A0"/>
                </a:solidFill>
                <a:latin typeface="Arial Black" panose="020B0A04020102020204" pitchFamily="34" charset="0"/>
              </a:rPr>
              <a:t>Innovation Theory of profit</a:t>
            </a:r>
          </a:p>
          <a:p>
            <a:r>
              <a:rPr lang="en-US" sz="3200" i="1" dirty="0">
                <a:solidFill>
                  <a:srgbClr val="008080"/>
                </a:solidFill>
              </a:rPr>
              <a:t>Innovation theory of profit was</a:t>
            </a:r>
          </a:p>
          <a:p>
            <a:r>
              <a:rPr lang="en-US" sz="3200" i="1" dirty="0">
                <a:solidFill>
                  <a:srgbClr val="008080"/>
                </a:solidFill>
              </a:rPr>
              <a:t>propounded by </a:t>
            </a:r>
            <a:r>
              <a:rPr lang="en-US" sz="3200" b="1" i="1" dirty="0" err="1">
                <a:solidFill>
                  <a:schemeClr val="accent5">
                    <a:lumMod val="75000"/>
                  </a:schemeClr>
                </a:solidFill>
              </a:rPr>
              <a:t>Joesph.A.Schumpeter</a:t>
            </a:r>
            <a:r>
              <a:rPr lang="en-US" sz="3200" i="1" dirty="0">
                <a:solidFill>
                  <a:srgbClr val="008080"/>
                </a:solidFill>
              </a:rPr>
              <a:t>. To Schumpeter, an entrepreneur is not only an undertaker of a business, but also an innovator in the process of production. To him, profit is the reward for </a:t>
            </a:r>
            <a:r>
              <a:rPr lang="en-US" sz="3200" b="1" i="1" dirty="0">
                <a:solidFill>
                  <a:srgbClr val="00B0F0"/>
                </a:solidFill>
              </a:rPr>
              <a:t>“innovation”. </a:t>
            </a:r>
            <a:r>
              <a:rPr lang="en-US" sz="3200" i="1" dirty="0">
                <a:solidFill>
                  <a:srgbClr val="008080"/>
                </a:solidFill>
              </a:rPr>
              <a:t>Innovation means invention put into commercial practice.  </a:t>
            </a:r>
            <a:endParaRPr lang="en-IN" sz="3200" i="1" dirty="0">
              <a:solidFill>
                <a:srgbClr val="008080"/>
              </a:solidFill>
            </a:endParaRPr>
          </a:p>
        </p:txBody>
      </p:sp>
    </p:spTree>
    <p:extLst>
      <p:ext uri="{BB962C8B-B14F-4D97-AF65-F5344CB8AC3E}">
        <p14:creationId xmlns:p14="http://schemas.microsoft.com/office/powerpoint/2010/main" val="35153505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551" y="1574751"/>
            <a:ext cx="8129587" cy="4031873"/>
          </a:xfrm>
          <a:prstGeom prst="rect">
            <a:avLst/>
          </a:prstGeom>
        </p:spPr>
        <p:txBody>
          <a:bodyPr wrap="square">
            <a:spAutoFit/>
          </a:bodyPr>
          <a:lstStyle/>
          <a:p>
            <a:r>
              <a:rPr lang="en-US" sz="3200" b="1" i="1" dirty="0">
                <a:solidFill>
                  <a:srgbClr val="CC00FF"/>
                </a:solidFill>
              </a:rPr>
              <a:t>According to Schumpeter, an innovation may consist of the following:</a:t>
            </a:r>
          </a:p>
          <a:p>
            <a:r>
              <a:rPr lang="en-US" sz="3200" i="1" dirty="0">
                <a:solidFill>
                  <a:schemeClr val="accent5"/>
                </a:solidFill>
              </a:rPr>
              <a:t>1.</a:t>
            </a:r>
            <a:r>
              <a:rPr lang="en-US" sz="3200" i="1" dirty="0">
                <a:solidFill>
                  <a:srgbClr val="006600"/>
                </a:solidFill>
              </a:rPr>
              <a:t> Introduction of a new product.</a:t>
            </a:r>
          </a:p>
          <a:p>
            <a:r>
              <a:rPr lang="en-US" sz="3200" i="1" dirty="0">
                <a:solidFill>
                  <a:schemeClr val="accent5"/>
                </a:solidFill>
              </a:rPr>
              <a:t>2. </a:t>
            </a:r>
            <a:r>
              <a:rPr lang="en-US" sz="3200" i="1" dirty="0">
                <a:solidFill>
                  <a:srgbClr val="006600"/>
                </a:solidFill>
              </a:rPr>
              <a:t>Introduction of a new method of</a:t>
            </a:r>
          </a:p>
          <a:p>
            <a:r>
              <a:rPr lang="en-US" sz="3200" i="1" dirty="0">
                <a:solidFill>
                  <a:srgbClr val="006600"/>
                </a:solidFill>
              </a:rPr>
              <a:t>production.</a:t>
            </a:r>
          </a:p>
          <a:p>
            <a:r>
              <a:rPr lang="en-US" sz="3200" i="1" dirty="0">
                <a:solidFill>
                  <a:schemeClr val="accent5"/>
                </a:solidFill>
              </a:rPr>
              <a:t>3.</a:t>
            </a:r>
            <a:r>
              <a:rPr lang="en-US" sz="3200" i="1" dirty="0">
                <a:solidFill>
                  <a:srgbClr val="006600"/>
                </a:solidFill>
              </a:rPr>
              <a:t> Opening up of a new market.</a:t>
            </a:r>
          </a:p>
          <a:p>
            <a:r>
              <a:rPr lang="en-US" sz="3200" i="1" dirty="0">
                <a:solidFill>
                  <a:schemeClr val="accent5"/>
                </a:solidFill>
              </a:rPr>
              <a:t>4.</a:t>
            </a:r>
            <a:r>
              <a:rPr lang="en-US" sz="3200" i="1" dirty="0">
                <a:solidFill>
                  <a:srgbClr val="006600"/>
                </a:solidFill>
              </a:rPr>
              <a:t> Discovery of new raw materials</a:t>
            </a:r>
          </a:p>
          <a:p>
            <a:r>
              <a:rPr lang="en-US" sz="3200" i="1" dirty="0">
                <a:solidFill>
                  <a:schemeClr val="accent5"/>
                </a:solidFill>
              </a:rPr>
              <a:t>5.</a:t>
            </a:r>
            <a:r>
              <a:rPr lang="en-US" sz="3200" i="1" dirty="0">
                <a:solidFill>
                  <a:srgbClr val="006600"/>
                </a:solidFill>
              </a:rPr>
              <a:t> Reorganization of an industry / firm.</a:t>
            </a:r>
            <a:endParaRPr lang="en-IN" sz="3200" i="1" dirty="0">
              <a:solidFill>
                <a:srgbClr val="006600"/>
              </a:solidFill>
            </a:endParaRPr>
          </a:p>
        </p:txBody>
      </p:sp>
    </p:spTree>
    <p:extLst>
      <p:ext uri="{BB962C8B-B14F-4D97-AF65-F5344CB8AC3E}">
        <p14:creationId xmlns:p14="http://schemas.microsoft.com/office/powerpoint/2010/main" val="22834065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7413" y="1684676"/>
            <a:ext cx="8315325" cy="3539430"/>
          </a:xfrm>
          <a:prstGeom prst="rect">
            <a:avLst/>
          </a:prstGeom>
        </p:spPr>
        <p:txBody>
          <a:bodyPr wrap="square">
            <a:spAutoFit/>
          </a:bodyPr>
          <a:lstStyle/>
          <a:p>
            <a:r>
              <a:rPr lang="en-US" sz="3200" b="1" i="1" dirty="0">
                <a:solidFill>
                  <a:schemeClr val="accent1">
                    <a:lumMod val="75000"/>
                  </a:schemeClr>
                </a:solidFill>
              </a:rPr>
              <a:t>When any one of these innovations is</a:t>
            </a:r>
          </a:p>
          <a:p>
            <a:r>
              <a:rPr lang="en-US" sz="3200" b="1" i="1" dirty="0">
                <a:solidFill>
                  <a:schemeClr val="accent1">
                    <a:lumMod val="75000"/>
                  </a:schemeClr>
                </a:solidFill>
              </a:rPr>
              <a:t>introduced by an entrepreneur, it leads to</a:t>
            </a:r>
          </a:p>
          <a:p>
            <a:r>
              <a:rPr lang="en-US" sz="3200" b="1" i="1" dirty="0">
                <a:solidFill>
                  <a:schemeClr val="accent1">
                    <a:lumMod val="75000"/>
                  </a:schemeClr>
                </a:solidFill>
              </a:rPr>
              <a:t>reduction in the cost of production and thereby</a:t>
            </a:r>
          </a:p>
          <a:p>
            <a:r>
              <a:rPr lang="en-US" sz="3200" b="1" i="1" dirty="0">
                <a:solidFill>
                  <a:schemeClr val="accent1">
                    <a:lumMod val="75000"/>
                  </a:schemeClr>
                </a:solidFill>
              </a:rPr>
              <a:t>brings profit to an entrepreneur. To obtain</a:t>
            </a:r>
          </a:p>
          <a:p>
            <a:r>
              <a:rPr lang="en-US" sz="3200" b="1" i="1" dirty="0">
                <a:solidFill>
                  <a:schemeClr val="accent1">
                    <a:lumMod val="75000"/>
                  </a:schemeClr>
                </a:solidFill>
              </a:rPr>
              <a:t>profit continuously, the innovator needs to</a:t>
            </a:r>
          </a:p>
          <a:p>
            <a:r>
              <a:rPr lang="en-US" sz="3200" b="1" i="1" dirty="0">
                <a:solidFill>
                  <a:schemeClr val="accent1">
                    <a:lumMod val="75000"/>
                  </a:schemeClr>
                </a:solidFill>
              </a:rPr>
              <a:t>innovate continuously. The real innovators do</a:t>
            </a:r>
          </a:p>
          <a:p>
            <a:r>
              <a:rPr lang="en-US" sz="3200" b="1" i="1" dirty="0">
                <a:solidFill>
                  <a:schemeClr val="accent1">
                    <a:lumMod val="75000"/>
                  </a:schemeClr>
                </a:solidFill>
              </a:rPr>
              <a:t>so. Imitative entrepreneurs cannot innovate.</a:t>
            </a:r>
            <a:endParaRPr lang="en-IN" sz="3200" b="1" i="1" dirty="0">
              <a:solidFill>
                <a:schemeClr val="accent1">
                  <a:lumMod val="75000"/>
                </a:schemeClr>
              </a:solidFill>
            </a:endParaRPr>
          </a:p>
        </p:txBody>
      </p:sp>
    </p:spTree>
    <p:extLst>
      <p:ext uri="{BB962C8B-B14F-4D97-AF65-F5344CB8AC3E}">
        <p14:creationId xmlns:p14="http://schemas.microsoft.com/office/powerpoint/2010/main" val="34938851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1" y="1297751"/>
            <a:ext cx="8272462" cy="4524315"/>
          </a:xfrm>
          <a:prstGeom prst="rect">
            <a:avLst/>
          </a:prstGeom>
        </p:spPr>
        <p:txBody>
          <a:bodyPr wrap="square">
            <a:spAutoFit/>
          </a:bodyPr>
          <a:lstStyle/>
          <a:p>
            <a:r>
              <a:rPr lang="en-US" sz="3200" b="1" i="1" u="sng" dirty="0">
                <a:solidFill>
                  <a:srgbClr val="00B050"/>
                </a:solidFill>
                <a:latin typeface="+mj-lt"/>
              </a:rPr>
              <a:t>Risk Bearing Theory of Profit</a:t>
            </a:r>
          </a:p>
          <a:p>
            <a:r>
              <a:rPr lang="en-US" sz="3200" i="1" dirty="0">
                <a:solidFill>
                  <a:srgbClr val="4F25FF"/>
                </a:solidFill>
              </a:rPr>
              <a:t>Risk bearing theory of profit was</a:t>
            </a:r>
          </a:p>
          <a:p>
            <a:r>
              <a:rPr lang="en-US" sz="3200" i="1" dirty="0">
                <a:solidFill>
                  <a:srgbClr val="4F25FF"/>
                </a:solidFill>
              </a:rPr>
              <a:t>propounded by the American economist</a:t>
            </a:r>
          </a:p>
          <a:p>
            <a:r>
              <a:rPr lang="en-US" sz="3200" b="1" i="1" dirty="0">
                <a:solidFill>
                  <a:schemeClr val="accent5">
                    <a:lumMod val="75000"/>
                  </a:schemeClr>
                </a:solidFill>
              </a:rPr>
              <a:t>F.B.Hawley</a:t>
            </a:r>
            <a:r>
              <a:rPr lang="en-US" sz="3200" i="1" dirty="0">
                <a:solidFill>
                  <a:srgbClr val="4F25FF"/>
                </a:solidFill>
              </a:rPr>
              <a:t> in 1907. According to him,</a:t>
            </a:r>
          </a:p>
          <a:p>
            <a:r>
              <a:rPr lang="en-US" sz="3200" i="1" dirty="0">
                <a:solidFill>
                  <a:srgbClr val="4F25FF"/>
                </a:solidFill>
              </a:rPr>
              <a:t>profit is the reward for </a:t>
            </a:r>
            <a:r>
              <a:rPr lang="en-US" sz="3200" b="1" i="1" dirty="0">
                <a:solidFill>
                  <a:srgbClr val="008080"/>
                </a:solidFill>
              </a:rPr>
              <a:t>“risk taking”</a:t>
            </a:r>
          </a:p>
          <a:p>
            <a:r>
              <a:rPr lang="en-US" sz="3200" i="1" dirty="0">
                <a:solidFill>
                  <a:srgbClr val="4F25FF"/>
                </a:solidFill>
              </a:rPr>
              <a:t>in business. Risk taking is an essential</a:t>
            </a:r>
          </a:p>
          <a:p>
            <a:r>
              <a:rPr lang="en-US" sz="3200" i="1" dirty="0">
                <a:solidFill>
                  <a:srgbClr val="4F25FF"/>
                </a:solidFill>
              </a:rPr>
              <a:t>function of the entrepreneur and is the</a:t>
            </a:r>
          </a:p>
          <a:p>
            <a:r>
              <a:rPr lang="en-US" sz="3200" i="1" dirty="0">
                <a:solidFill>
                  <a:srgbClr val="4F25FF"/>
                </a:solidFill>
              </a:rPr>
              <a:t>basis of profit. It is a well known fact that</a:t>
            </a:r>
          </a:p>
          <a:p>
            <a:r>
              <a:rPr lang="en-US" sz="3200" i="1" dirty="0">
                <a:solidFill>
                  <a:srgbClr val="4F25FF"/>
                </a:solidFill>
              </a:rPr>
              <a:t>every business involves some risks. </a:t>
            </a:r>
            <a:endParaRPr lang="en-IN" sz="3200" i="1" dirty="0">
              <a:solidFill>
                <a:srgbClr val="4F25FF"/>
              </a:solidFill>
            </a:endParaRPr>
          </a:p>
        </p:txBody>
      </p:sp>
    </p:spTree>
    <p:extLst>
      <p:ext uri="{BB962C8B-B14F-4D97-AF65-F5344CB8AC3E}">
        <p14:creationId xmlns:p14="http://schemas.microsoft.com/office/powerpoint/2010/main" val="1171308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4537" y="1071474"/>
            <a:ext cx="8715375" cy="5016758"/>
          </a:xfrm>
          <a:prstGeom prst="rect">
            <a:avLst/>
          </a:prstGeom>
        </p:spPr>
        <p:txBody>
          <a:bodyPr wrap="square">
            <a:spAutoFit/>
          </a:bodyPr>
          <a:lstStyle/>
          <a:p>
            <a:r>
              <a:rPr lang="en-US" sz="3200" dirty="0"/>
              <a:t>                          </a:t>
            </a:r>
            <a:r>
              <a:rPr lang="en-US" sz="3200" i="1" dirty="0">
                <a:solidFill>
                  <a:srgbClr val="990099"/>
                </a:solidFill>
              </a:rPr>
              <a:t>Since the entrepreneur undertakes the risks, he receives profits. If the entrepreneur does not receive the reward, he will not be prepared to undertake the risks. Thus, higher the risks, the greater are the profit. </a:t>
            </a:r>
          </a:p>
          <a:p>
            <a:r>
              <a:rPr lang="en-US" sz="3200" i="1" dirty="0">
                <a:solidFill>
                  <a:srgbClr val="990099"/>
                </a:solidFill>
              </a:rPr>
              <a:t>                          Every entrepreneur produces goods in anticipation of demand. If his anticipation of demand is correct, then there will be profit and if it is incorrect, there will be loss. It is the profit that induces the entrepreneurs to undertake such risks.</a:t>
            </a:r>
            <a:endParaRPr lang="en-IN" sz="3200" i="1" dirty="0">
              <a:solidFill>
                <a:srgbClr val="990099"/>
              </a:solidFill>
            </a:endParaRPr>
          </a:p>
        </p:txBody>
      </p:sp>
    </p:spTree>
    <p:extLst>
      <p:ext uri="{BB962C8B-B14F-4D97-AF65-F5344CB8AC3E}">
        <p14:creationId xmlns:p14="http://schemas.microsoft.com/office/powerpoint/2010/main" val="11776752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9138" y="1838739"/>
            <a:ext cx="7906043" cy="3539430"/>
          </a:xfrm>
          <a:prstGeom prst="rect">
            <a:avLst/>
          </a:prstGeom>
        </p:spPr>
        <p:txBody>
          <a:bodyPr wrap="square">
            <a:spAutoFit/>
          </a:bodyPr>
          <a:lstStyle/>
          <a:p>
            <a:r>
              <a:rPr lang="en-US" sz="3200" i="1" u="sng" dirty="0">
                <a:solidFill>
                  <a:srgbClr val="4F25FF"/>
                </a:solidFill>
                <a:latin typeface="Cooper Black" panose="0208090404030B020404" pitchFamily="18" charset="0"/>
              </a:rPr>
              <a:t>Uncertainty Bearing Theory of Profit</a:t>
            </a:r>
          </a:p>
          <a:p>
            <a:r>
              <a:rPr lang="en-US" sz="3200" i="1" dirty="0">
                <a:solidFill>
                  <a:srgbClr val="A50021"/>
                </a:solidFill>
              </a:rPr>
              <a:t>Uncertainty theory was propounded</a:t>
            </a:r>
          </a:p>
          <a:p>
            <a:r>
              <a:rPr lang="en-US" sz="3200" i="1" dirty="0">
                <a:solidFill>
                  <a:srgbClr val="A50021"/>
                </a:solidFill>
              </a:rPr>
              <a:t>by the American economist </a:t>
            </a:r>
            <a:r>
              <a:rPr lang="en-US" sz="3200" b="1" i="1" dirty="0">
                <a:solidFill>
                  <a:schemeClr val="accent1">
                    <a:lumMod val="75000"/>
                  </a:schemeClr>
                </a:solidFill>
              </a:rPr>
              <a:t>Frank </a:t>
            </a:r>
            <a:r>
              <a:rPr lang="en-US" sz="3200" b="1" i="1" dirty="0" err="1">
                <a:solidFill>
                  <a:schemeClr val="accent1">
                    <a:lumMod val="75000"/>
                  </a:schemeClr>
                </a:solidFill>
              </a:rPr>
              <a:t>H.Knight</a:t>
            </a:r>
            <a:r>
              <a:rPr lang="en-US" sz="3200" b="1" i="1" dirty="0">
                <a:solidFill>
                  <a:schemeClr val="accent1">
                    <a:lumMod val="75000"/>
                  </a:schemeClr>
                </a:solidFill>
              </a:rPr>
              <a:t>. </a:t>
            </a:r>
            <a:r>
              <a:rPr lang="en-US" sz="3200" i="1" dirty="0">
                <a:solidFill>
                  <a:srgbClr val="A50021"/>
                </a:solidFill>
              </a:rPr>
              <a:t>To him, profit is the reward for</a:t>
            </a:r>
          </a:p>
          <a:p>
            <a:r>
              <a:rPr lang="en-US" sz="3200" b="1" i="1" dirty="0">
                <a:solidFill>
                  <a:schemeClr val="accent6">
                    <a:lumMod val="75000"/>
                  </a:schemeClr>
                </a:solidFill>
              </a:rPr>
              <a:t>“uncertainty bearing”.</a:t>
            </a:r>
            <a:r>
              <a:rPr lang="en-US" sz="3200" i="1" dirty="0">
                <a:solidFill>
                  <a:srgbClr val="A50021"/>
                </a:solidFill>
              </a:rPr>
              <a:t> He distinguishes</a:t>
            </a:r>
          </a:p>
          <a:p>
            <a:r>
              <a:rPr lang="en-US" sz="3200" i="1" dirty="0">
                <a:solidFill>
                  <a:srgbClr val="A50021"/>
                </a:solidFill>
              </a:rPr>
              <a:t>between </a:t>
            </a:r>
            <a:r>
              <a:rPr lang="en-US" sz="3200" b="1" i="1" dirty="0">
                <a:solidFill>
                  <a:schemeClr val="accent6">
                    <a:lumMod val="75000"/>
                  </a:schemeClr>
                </a:solidFill>
              </a:rPr>
              <a:t>“insurable” </a:t>
            </a:r>
            <a:r>
              <a:rPr lang="en-US" sz="3200" i="1" dirty="0">
                <a:solidFill>
                  <a:srgbClr val="A50021"/>
                </a:solidFill>
              </a:rPr>
              <a:t>and </a:t>
            </a:r>
            <a:r>
              <a:rPr lang="en-US" sz="3200" b="1" i="1" dirty="0">
                <a:solidFill>
                  <a:schemeClr val="accent6">
                    <a:lumMod val="75000"/>
                  </a:schemeClr>
                </a:solidFill>
              </a:rPr>
              <a:t>“non-insurable”</a:t>
            </a:r>
          </a:p>
          <a:p>
            <a:r>
              <a:rPr lang="en-US" sz="3200" i="1" dirty="0">
                <a:solidFill>
                  <a:srgbClr val="A50021"/>
                </a:solidFill>
              </a:rPr>
              <a:t>risks. </a:t>
            </a:r>
            <a:endParaRPr lang="en-IN" sz="3200" i="1" dirty="0">
              <a:solidFill>
                <a:srgbClr val="A50021"/>
              </a:solidFill>
            </a:endParaRPr>
          </a:p>
        </p:txBody>
      </p:sp>
    </p:spTree>
    <p:extLst>
      <p:ext uri="{BB962C8B-B14F-4D97-AF65-F5344CB8AC3E}">
        <p14:creationId xmlns:p14="http://schemas.microsoft.com/office/powerpoint/2010/main" val="3475227467"/>
      </p:ext>
    </p:extLst>
  </p:cSld>
  <p:clrMapOvr>
    <a:masterClrMapping/>
  </p:clrMapOvr>
</p:sld>
</file>

<file path=ppt/theme/theme1.xml><?xml version="1.0" encoding="utf-8"?>
<a:theme xmlns:a="http://schemas.openxmlformats.org/drawingml/2006/main" name="Feathere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
  <TotalTime>289</TotalTime>
  <Words>6623</Words>
  <Application>Microsoft Office PowerPoint</Application>
  <PresentationFormat>Widescreen</PresentationFormat>
  <Paragraphs>486</Paragraphs>
  <Slides>102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102</vt:i4>
      </vt:variant>
    </vt:vector>
  </HeadingPairs>
  <TitlesOfParts>
    <vt:vector size="115" baseType="lpstr">
      <vt:lpstr>Algerian</vt:lpstr>
      <vt:lpstr>Arial Black</vt:lpstr>
      <vt:lpstr>Bahnschrift</vt:lpstr>
      <vt:lpstr>Bodoni MT</vt:lpstr>
      <vt:lpstr>Britannic Bold</vt:lpstr>
      <vt:lpstr>Calibri</vt:lpstr>
      <vt:lpstr>Century Schoolbook</vt:lpstr>
      <vt:lpstr>Cooper Black</vt:lpstr>
      <vt:lpstr>Corbel</vt:lpstr>
      <vt:lpstr>Elephant</vt:lpstr>
      <vt:lpstr>Forte</vt:lpstr>
      <vt:lpstr>Stencil</vt:lpstr>
      <vt:lpstr>Feathered</vt:lpstr>
      <vt:lpstr>Distribution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Analysis</dc:title>
  <dc:creator>Kulandai jesuraj</dc:creator>
  <cp:lastModifiedBy>SysSoft</cp:lastModifiedBy>
  <cp:revision>54</cp:revision>
  <dcterms:created xsi:type="dcterms:W3CDTF">2020-08-29T18:42:19Z</dcterms:created>
  <dcterms:modified xsi:type="dcterms:W3CDTF">2024-05-18T10:59:00Z</dcterms:modified>
</cp:coreProperties>
</file>