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419" r:id="rId2"/>
    <p:sldId id="421" r:id="rId3"/>
    <p:sldId id="422" r:id="rId4"/>
    <p:sldId id="423" r:id="rId5"/>
    <p:sldId id="424" r:id="rId6"/>
    <p:sldId id="425" r:id="rId7"/>
    <p:sldId id="426" r:id="rId8"/>
    <p:sldId id="427" r:id="rId9"/>
    <p:sldId id="428" r:id="rId10"/>
    <p:sldId id="429" r:id="rId11"/>
    <p:sldId id="430" r:id="rId12"/>
    <p:sldId id="431" r:id="rId13"/>
    <p:sldId id="432" r:id="rId14"/>
    <p:sldId id="433" r:id="rId15"/>
    <p:sldId id="434" r:id="rId16"/>
    <p:sldId id="435" r:id="rId17"/>
    <p:sldId id="436" r:id="rId18"/>
    <p:sldId id="437" r:id="rId19"/>
    <p:sldId id="438" r:id="rId20"/>
    <p:sldId id="439" r:id="rId21"/>
    <p:sldId id="440" r:id="rId22"/>
    <p:sldId id="441" r:id="rId23"/>
    <p:sldId id="442" r:id="rId24"/>
    <p:sldId id="443" r:id="rId25"/>
    <p:sldId id="444" r:id="rId26"/>
    <p:sldId id="445" r:id="rId27"/>
    <p:sldId id="446" r:id="rId28"/>
    <p:sldId id="447" r:id="rId29"/>
    <p:sldId id="448" r:id="rId30"/>
    <p:sldId id="449" r:id="rId31"/>
    <p:sldId id="450" r:id="rId32"/>
    <p:sldId id="451" r:id="rId33"/>
    <p:sldId id="461" r:id="rId34"/>
    <p:sldId id="462" r:id="rId35"/>
    <p:sldId id="463" r:id="rId36"/>
    <p:sldId id="464" r:id="rId37"/>
    <p:sldId id="465" r:id="rId38"/>
    <p:sldId id="466" r:id="rId39"/>
    <p:sldId id="467" r:id="rId40"/>
    <p:sldId id="468" r:id="rId41"/>
    <p:sldId id="469" r:id="rId42"/>
    <p:sldId id="470" r:id="rId43"/>
    <p:sldId id="471" r:id="rId44"/>
    <p:sldId id="472" r:id="rId45"/>
    <p:sldId id="473" r:id="rId46"/>
    <p:sldId id="474" r:id="rId47"/>
    <p:sldId id="475" r:id="rId48"/>
    <p:sldId id="476" r:id="rId49"/>
    <p:sldId id="477" r:id="rId50"/>
    <p:sldId id="478" r:id="rId51"/>
    <p:sldId id="479" r:id="rId52"/>
    <p:sldId id="480" r:id="rId53"/>
    <p:sldId id="481" r:id="rId54"/>
    <p:sldId id="482" r:id="rId55"/>
    <p:sldId id="483" r:id="rId56"/>
    <p:sldId id="484" r:id="rId57"/>
    <p:sldId id="485" r:id="rId58"/>
    <p:sldId id="486" r:id="rId59"/>
    <p:sldId id="487" r:id="rId60"/>
    <p:sldId id="363" r:id="rId61"/>
    <p:sldId id="365" r:id="rId62"/>
    <p:sldId id="408" r:id="rId63"/>
    <p:sldId id="366" r:id="rId64"/>
    <p:sldId id="410" r:id="rId65"/>
    <p:sldId id="409" r:id="rId66"/>
    <p:sldId id="411" r:id="rId67"/>
    <p:sldId id="367" r:id="rId68"/>
    <p:sldId id="412" r:id="rId69"/>
    <p:sldId id="368" r:id="rId70"/>
    <p:sldId id="369" r:id="rId71"/>
    <p:sldId id="370" r:id="rId72"/>
    <p:sldId id="371" r:id="rId73"/>
    <p:sldId id="372" r:id="rId74"/>
    <p:sldId id="373" r:id="rId75"/>
    <p:sldId id="374" r:id="rId76"/>
    <p:sldId id="375" r:id="rId77"/>
    <p:sldId id="376" r:id="rId78"/>
    <p:sldId id="377" r:id="rId79"/>
    <p:sldId id="378" r:id="rId80"/>
    <p:sldId id="380" r:id="rId81"/>
    <p:sldId id="379" r:id="rId82"/>
    <p:sldId id="381" r:id="rId83"/>
    <p:sldId id="385" r:id="rId84"/>
    <p:sldId id="387" r:id="rId85"/>
    <p:sldId id="386" r:id="rId86"/>
    <p:sldId id="388" r:id="rId87"/>
    <p:sldId id="389" r:id="rId88"/>
    <p:sldId id="390" r:id="rId89"/>
    <p:sldId id="391" r:id="rId90"/>
    <p:sldId id="392" r:id="rId91"/>
    <p:sldId id="393" r:id="rId92"/>
    <p:sldId id="394" r:id="rId93"/>
    <p:sldId id="395" r:id="rId94"/>
    <p:sldId id="396" r:id="rId95"/>
    <p:sldId id="397" r:id="rId96"/>
    <p:sldId id="398" r:id="rId97"/>
    <p:sldId id="399" r:id="rId98"/>
    <p:sldId id="400" r:id="rId99"/>
    <p:sldId id="401" r:id="rId100"/>
    <p:sldId id="402"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CC00CC"/>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494" autoAdjust="0"/>
  </p:normalViewPr>
  <p:slideViewPr>
    <p:cSldViewPr>
      <p:cViewPr varScale="1">
        <p:scale>
          <a:sx n="72" d="100"/>
          <a:sy n="72" d="100"/>
        </p:scale>
        <p:origin x="1506" y="72"/>
      </p:cViewPr>
      <p:guideLst>
        <p:guide orient="horz" pos="2160"/>
        <p:guide pos="2880"/>
      </p:guideLst>
    </p:cSldViewPr>
  </p:slideViewPr>
  <p:outlineViewPr>
    <p:cViewPr>
      <p:scale>
        <a:sx n="33" d="100"/>
        <a:sy n="33" d="100"/>
      </p:scale>
      <p:origin x="0" y="1006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AD32FC9-06C9-4BA3-AB4C-B0DF72AE71F5}" type="datetimeFigureOut">
              <a:rPr lang="en-US" smtClean="0"/>
              <a:t>5/18/2024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5D4802-5EBB-48DB-803F-C99E14C1EACE}" type="slidenum">
              <a:rPr lang="en-US" smtClean="0"/>
              <a:t>‹#›</a:t>
            </a:fld>
            <a:endParaRPr lang="en-US"/>
          </a:p>
        </p:txBody>
      </p:sp>
    </p:spTree>
    <p:extLst>
      <p:ext uri="{BB962C8B-B14F-4D97-AF65-F5344CB8AC3E}">
        <p14:creationId xmlns:p14="http://schemas.microsoft.com/office/powerpoint/2010/main" val="26059450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78AEE1-4589-411B-BD24-A919406B3580}" type="datetimeFigureOut">
              <a:rPr lang="en-US" smtClean="0"/>
              <a:t>5/18/2024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BA7893-9A2B-4A6B-B861-CF64E74B5F3D}" type="slidenum">
              <a:rPr lang="en-US" smtClean="0"/>
              <a:t>‹#›</a:t>
            </a:fld>
            <a:endParaRPr lang="en-US"/>
          </a:p>
        </p:txBody>
      </p:sp>
    </p:spTree>
    <p:extLst>
      <p:ext uri="{BB962C8B-B14F-4D97-AF65-F5344CB8AC3E}">
        <p14:creationId xmlns:p14="http://schemas.microsoft.com/office/powerpoint/2010/main" val="342563473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2BC880-1EA3-4B2D-8D74-1CE850A847E8}" type="datetime1">
              <a:rPr lang="en-US" smtClean="0"/>
              <a:t>5/18/2024</a:t>
            </a:fld>
            <a:endParaRPr lang="en-US"/>
          </a:p>
        </p:txBody>
      </p:sp>
      <p:sp>
        <p:nvSpPr>
          <p:cNvPr id="5" name="Footer Placeholder 4"/>
          <p:cNvSpPr>
            <a:spLocks noGrp="1"/>
          </p:cNvSpPr>
          <p:nvPr>
            <p:ph type="ftr" sz="quarter" idx="11"/>
          </p:nvPr>
        </p:nvSpPr>
        <p:spPr/>
        <p:txBody>
          <a:bodyPr/>
          <a:lstStyle/>
          <a:p>
            <a:r>
              <a:rPr lang="en-US"/>
              <a:t>Alpha Matric Higher Secondary school - Puducherry</a:t>
            </a:r>
          </a:p>
        </p:txBody>
      </p:sp>
      <p:sp>
        <p:nvSpPr>
          <p:cNvPr id="6" name="Slide Number Placeholder 5"/>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28818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897260-FE59-4AEA-A18C-2828780A90AD}" type="datetime1">
              <a:rPr lang="en-US" smtClean="0"/>
              <a:t>5/18/2024</a:t>
            </a:fld>
            <a:endParaRPr lang="en-US"/>
          </a:p>
        </p:txBody>
      </p:sp>
      <p:sp>
        <p:nvSpPr>
          <p:cNvPr id="5" name="Footer Placeholder 4"/>
          <p:cNvSpPr>
            <a:spLocks noGrp="1"/>
          </p:cNvSpPr>
          <p:nvPr>
            <p:ph type="ftr" sz="quarter" idx="11"/>
          </p:nvPr>
        </p:nvSpPr>
        <p:spPr/>
        <p:txBody>
          <a:bodyPr/>
          <a:lstStyle/>
          <a:p>
            <a:r>
              <a:rPr lang="en-US"/>
              <a:t>Alpha Matric Higher Secondary school - Puducherry</a:t>
            </a:r>
          </a:p>
        </p:txBody>
      </p:sp>
      <p:sp>
        <p:nvSpPr>
          <p:cNvPr id="6" name="Slide Number Placeholder 5"/>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2605592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7714A-ACAE-4084-8B47-94A5E43707A4}" type="datetime1">
              <a:rPr lang="en-US" smtClean="0"/>
              <a:t>5/18/2024</a:t>
            </a:fld>
            <a:endParaRPr lang="en-US"/>
          </a:p>
        </p:txBody>
      </p:sp>
      <p:sp>
        <p:nvSpPr>
          <p:cNvPr id="5" name="Footer Placeholder 4"/>
          <p:cNvSpPr>
            <a:spLocks noGrp="1"/>
          </p:cNvSpPr>
          <p:nvPr>
            <p:ph type="ftr" sz="quarter" idx="11"/>
          </p:nvPr>
        </p:nvSpPr>
        <p:spPr/>
        <p:txBody>
          <a:bodyPr/>
          <a:lstStyle/>
          <a:p>
            <a:r>
              <a:rPr lang="en-US"/>
              <a:t>Alpha Matric Higher Secondary school - Puducherry</a:t>
            </a:r>
          </a:p>
        </p:txBody>
      </p:sp>
      <p:sp>
        <p:nvSpPr>
          <p:cNvPr id="6" name="Slide Number Placeholder 5"/>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367461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B2BED-F348-4D6B-9533-1AE2F876DD25}" type="datetime1">
              <a:rPr lang="en-US" smtClean="0"/>
              <a:t>5/18/2024</a:t>
            </a:fld>
            <a:endParaRPr lang="en-US"/>
          </a:p>
        </p:txBody>
      </p:sp>
      <p:sp>
        <p:nvSpPr>
          <p:cNvPr id="5" name="Footer Placeholder 4"/>
          <p:cNvSpPr>
            <a:spLocks noGrp="1"/>
          </p:cNvSpPr>
          <p:nvPr>
            <p:ph type="ftr" sz="quarter" idx="11"/>
          </p:nvPr>
        </p:nvSpPr>
        <p:spPr/>
        <p:txBody>
          <a:bodyPr/>
          <a:lstStyle/>
          <a:p>
            <a:r>
              <a:rPr lang="en-US"/>
              <a:t>Alpha Matric Higher Secondary school - Puducherry</a:t>
            </a:r>
          </a:p>
        </p:txBody>
      </p:sp>
      <p:sp>
        <p:nvSpPr>
          <p:cNvPr id="6" name="Slide Number Placeholder 5"/>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18216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BADED0-4BE2-47DF-871D-8F85FD64EF55}" type="datetime1">
              <a:rPr lang="en-US" smtClean="0"/>
              <a:t>5/18/2024</a:t>
            </a:fld>
            <a:endParaRPr lang="en-US"/>
          </a:p>
        </p:txBody>
      </p:sp>
      <p:sp>
        <p:nvSpPr>
          <p:cNvPr id="5" name="Footer Placeholder 4"/>
          <p:cNvSpPr>
            <a:spLocks noGrp="1"/>
          </p:cNvSpPr>
          <p:nvPr>
            <p:ph type="ftr" sz="quarter" idx="11"/>
          </p:nvPr>
        </p:nvSpPr>
        <p:spPr/>
        <p:txBody>
          <a:bodyPr/>
          <a:lstStyle/>
          <a:p>
            <a:r>
              <a:rPr lang="en-US"/>
              <a:t>Alpha Matric Higher Secondary school - Puducherry</a:t>
            </a:r>
          </a:p>
        </p:txBody>
      </p:sp>
      <p:sp>
        <p:nvSpPr>
          <p:cNvPr id="6" name="Slide Number Placeholder 5"/>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331834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89B26D-5F53-48FC-9411-9AE21687A657}" type="datetime1">
              <a:rPr lang="en-US" smtClean="0"/>
              <a:t>5/18/2024</a:t>
            </a:fld>
            <a:endParaRPr lang="en-US"/>
          </a:p>
        </p:txBody>
      </p:sp>
      <p:sp>
        <p:nvSpPr>
          <p:cNvPr id="6" name="Footer Placeholder 5"/>
          <p:cNvSpPr>
            <a:spLocks noGrp="1"/>
          </p:cNvSpPr>
          <p:nvPr>
            <p:ph type="ftr" sz="quarter" idx="11"/>
          </p:nvPr>
        </p:nvSpPr>
        <p:spPr/>
        <p:txBody>
          <a:bodyPr/>
          <a:lstStyle/>
          <a:p>
            <a:r>
              <a:rPr lang="en-US"/>
              <a:t>Alpha Matric Higher Secondary school - Puducherry</a:t>
            </a:r>
          </a:p>
        </p:txBody>
      </p:sp>
      <p:sp>
        <p:nvSpPr>
          <p:cNvPr id="7" name="Slide Number Placeholder 6"/>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236016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C9E9F9-11E8-4F1E-8B66-B4E48FD0FC12}" type="datetime1">
              <a:rPr lang="en-US" smtClean="0"/>
              <a:t>5/18/2024</a:t>
            </a:fld>
            <a:endParaRPr lang="en-US"/>
          </a:p>
        </p:txBody>
      </p:sp>
      <p:sp>
        <p:nvSpPr>
          <p:cNvPr id="8" name="Footer Placeholder 7"/>
          <p:cNvSpPr>
            <a:spLocks noGrp="1"/>
          </p:cNvSpPr>
          <p:nvPr>
            <p:ph type="ftr" sz="quarter" idx="11"/>
          </p:nvPr>
        </p:nvSpPr>
        <p:spPr/>
        <p:txBody>
          <a:bodyPr/>
          <a:lstStyle/>
          <a:p>
            <a:r>
              <a:rPr lang="en-US"/>
              <a:t>Alpha Matric Higher Secondary school - Puducherry</a:t>
            </a:r>
          </a:p>
        </p:txBody>
      </p:sp>
      <p:sp>
        <p:nvSpPr>
          <p:cNvPr id="9" name="Slide Number Placeholder 8"/>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4002443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0DE239-B4A5-4006-9C57-CE68E4B484E5}" type="datetime1">
              <a:rPr lang="en-US" smtClean="0"/>
              <a:t>5/18/2024</a:t>
            </a:fld>
            <a:endParaRPr lang="en-US"/>
          </a:p>
        </p:txBody>
      </p:sp>
      <p:sp>
        <p:nvSpPr>
          <p:cNvPr id="4" name="Footer Placeholder 3"/>
          <p:cNvSpPr>
            <a:spLocks noGrp="1"/>
          </p:cNvSpPr>
          <p:nvPr>
            <p:ph type="ftr" sz="quarter" idx="11"/>
          </p:nvPr>
        </p:nvSpPr>
        <p:spPr/>
        <p:txBody>
          <a:bodyPr/>
          <a:lstStyle/>
          <a:p>
            <a:r>
              <a:rPr lang="en-US"/>
              <a:t>Alpha Matric Higher Secondary school - Puducherry</a:t>
            </a:r>
          </a:p>
        </p:txBody>
      </p:sp>
      <p:sp>
        <p:nvSpPr>
          <p:cNvPr id="5" name="Slide Number Placeholder 4"/>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3869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62705-DAE8-47D5-814A-5BFCF23094EB}" type="datetime1">
              <a:rPr lang="en-US" smtClean="0"/>
              <a:t>5/18/2024</a:t>
            </a:fld>
            <a:endParaRPr lang="en-US"/>
          </a:p>
        </p:txBody>
      </p:sp>
      <p:sp>
        <p:nvSpPr>
          <p:cNvPr id="3" name="Footer Placeholder 2"/>
          <p:cNvSpPr>
            <a:spLocks noGrp="1"/>
          </p:cNvSpPr>
          <p:nvPr>
            <p:ph type="ftr" sz="quarter" idx="11"/>
          </p:nvPr>
        </p:nvSpPr>
        <p:spPr/>
        <p:txBody>
          <a:bodyPr/>
          <a:lstStyle/>
          <a:p>
            <a:r>
              <a:rPr lang="en-US"/>
              <a:t>Alpha Matric Higher Secondary school - Puducherry</a:t>
            </a:r>
          </a:p>
        </p:txBody>
      </p:sp>
      <p:sp>
        <p:nvSpPr>
          <p:cNvPr id="4" name="Slide Number Placeholder 3"/>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721990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9165A-9708-4C1F-8A98-F60E1346C2AF}" type="datetime1">
              <a:rPr lang="en-US" smtClean="0"/>
              <a:t>5/18/2024</a:t>
            </a:fld>
            <a:endParaRPr lang="en-US"/>
          </a:p>
        </p:txBody>
      </p:sp>
      <p:sp>
        <p:nvSpPr>
          <p:cNvPr id="6" name="Footer Placeholder 5"/>
          <p:cNvSpPr>
            <a:spLocks noGrp="1"/>
          </p:cNvSpPr>
          <p:nvPr>
            <p:ph type="ftr" sz="quarter" idx="11"/>
          </p:nvPr>
        </p:nvSpPr>
        <p:spPr/>
        <p:txBody>
          <a:bodyPr/>
          <a:lstStyle/>
          <a:p>
            <a:r>
              <a:rPr lang="en-US"/>
              <a:t>Alpha Matric Higher Secondary school - Puducherry</a:t>
            </a:r>
          </a:p>
        </p:txBody>
      </p:sp>
      <p:sp>
        <p:nvSpPr>
          <p:cNvPr id="7" name="Slide Number Placeholder 6"/>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347767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4101DA-1EC2-48F9-9E3B-2F702F246453}" type="datetime1">
              <a:rPr lang="en-US" smtClean="0"/>
              <a:t>5/18/2024</a:t>
            </a:fld>
            <a:endParaRPr lang="en-US"/>
          </a:p>
        </p:txBody>
      </p:sp>
      <p:sp>
        <p:nvSpPr>
          <p:cNvPr id="6" name="Footer Placeholder 5"/>
          <p:cNvSpPr>
            <a:spLocks noGrp="1"/>
          </p:cNvSpPr>
          <p:nvPr>
            <p:ph type="ftr" sz="quarter" idx="11"/>
          </p:nvPr>
        </p:nvSpPr>
        <p:spPr/>
        <p:txBody>
          <a:bodyPr/>
          <a:lstStyle/>
          <a:p>
            <a:r>
              <a:rPr lang="en-US"/>
              <a:t>Alpha Matric Higher Secondary school - Puducherry</a:t>
            </a:r>
          </a:p>
        </p:txBody>
      </p:sp>
      <p:sp>
        <p:nvSpPr>
          <p:cNvPr id="7" name="Slide Number Placeholder 6"/>
          <p:cNvSpPr>
            <a:spLocks noGrp="1"/>
          </p:cNvSpPr>
          <p:nvPr>
            <p:ph type="sldNum" sz="quarter" idx="12"/>
          </p:nvPr>
        </p:nvSpPr>
        <p:spPr/>
        <p:txBody>
          <a:bodyPr/>
          <a:lstStyle/>
          <a:p>
            <a:fld id="{5122379A-8FA5-4082-989C-37BB00110F04}" type="slidenum">
              <a:rPr lang="en-US" smtClean="0"/>
              <a:t>‹#›</a:t>
            </a:fld>
            <a:endParaRPr lang="en-US"/>
          </a:p>
        </p:txBody>
      </p:sp>
    </p:spTree>
    <p:extLst>
      <p:ext uri="{BB962C8B-B14F-4D97-AF65-F5344CB8AC3E}">
        <p14:creationId xmlns:p14="http://schemas.microsoft.com/office/powerpoint/2010/main" val="211159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99370-CFCC-4E96-B2BE-0D2E4487595E}" type="datetime1">
              <a:rPr lang="en-US" smtClean="0"/>
              <a:t>5/18/2024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Alpha Matric Higher Secondary school - Puducherry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379A-8FA5-4082-989C-37BB00110F04}" type="slidenum">
              <a:rPr lang="en-US" smtClean="0"/>
              <a:t>‹#›</a:t>
            </a:fld>
            <a:endParaRPr lang="en-US"/>
          </a:p>
        </p:txBody>
      </p:sp>
    </p:spTree>
    <p:extLst>
      <p:ext uri="{BB962C8B-B14F-4D97-AF65-F5344CB8AC3E}">
        <p14:creationId xmlns:p14="http://schemas.microsoft.com/office/powerpoint/2010/main" val="1786805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46.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22379A-8FA5-4082-989C-37BB00110F04}" type="slidenum">
              <a:rPr lang="en-US" smtClean="0"/>
              <a:t>1</a:t>
            </a:fld>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17845"/>
            <a:ext cx="8353936" cy="3625755"/>
          </a:xfrm>
          <a:prstGeom prst="rect">
            <a:avLst/>
          </a:prstGeom>
          <a:noFill/>
          <a:ln w="57150">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27" t="21642" r="33813" b="14365"/>
          <a:stretch/>
        </p:blipFill>
        <p:spPr bwMode="auto">
          <a:xfrm>
            <a:off x="3339597" y="152400"/>
            <a:ext cx="2436741" cy="198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F0A541A1-A4E0-4E8D-9BDE-3C17914C1348}"/>
              </a:ext>
            </a:extLst>
          </p:cNvPr>
          <p:cNvSpPr/>
          <p:nvPr/>
        </p:nvSpPr>
        <p:spPr>
          <a:xfrm>
            <a:off x="2194763" y="5943600"/>
            <a:ext cx="4358437"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rPr>
              <a:t>www.Padasalai.Net</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52436851"/>
      </p:ext>
    </p:extLst>
  </p:cSld>
  <p:clrMapOvr>
    <a:masterClrMapping/>
  </p:clrMapOvr>
  <mc:AlternateContent xmlns:mc="http://schemas.openxmlformats.org/markup-compatibility/2006" xmlns:p14="http://schemas.microsoft.com/office/powerpoint/2010/main">
    <mc:Choice Requires="p14">
      <p:transition spd="slow" p14:dur="2000" advTm="10637"/>
    </mc:Choice>
    <mc:Fallback xmlns="">
      <p:transition spd="slow" advTm="1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562600"/>
          </a:xfrm>
        </p:spPr>
        <p:txBody>
          <a:bodyPr>
            <a:noAutofit/>
          </a:bodyPr>
          <a:lstStyle/>
          <a:p>
            <a:pPr marL="0" indent="0">
              <a:buNone/>
            </a:pPr>
            <a:r>
              <a:rPr lang="en-US" sz="2800" b="1" i="1" u="sng" dirty="0">
                <a:ln>
                  <a:solidFill>
                    <a:schemeClr val="bg1"/>
                  </a:solidFill>
                </a:ln>
                <a:solidFill>
                  <a:srgbClr val="FFFF00"/>
                </a:solidFill>
              </a:rPr>
              <a:t>Agriculture plays the key role</a:t>
            </a:r>
          </a:p>
          <a:p>
            <a:pPr lvl="1">
              <a:buClr>
                <a:schemeClr val="bg1"/>
              </a:buClr>
              <a:buFont typeface="Wingdings" pitchFamily="2" charset="2"/>
              <a:buChar char="§"/>
            </a:pPr>
            <a:r>
              <a:rPr lang="en-US" sz="2400" b="1" dirty="0">
                <a:solidFill>
                  <a:srgbClr val="FFFF00"/>
                </a:solidFill>
                <a:effectLst>
                  <a:outerShdw blurRad="38100" dist="38100" dir="2700000" algn="tl">
                    <a:srgbClr val="000000">
                      <a:alpha val="43137"/>
                    </a:srgbClr>
                  </a:outerShdw>
                </a:effectLst>
              </a:rPr>
              <a:t>Agriculture being the maximum pursued occupation in India, it plays an important role in its economy as well.</a:t>
            </a:r>
          </a:p>
          <a:p>
            <a:pPr lvl="1">
              <a:buClr>
                <a:schemeClr val="bg1"/>
              </a:buClr>
              <a:buFont typeface="Wingdings" pitchFamily="2" charset="2"/>
              <a:buChar char="§"/>
            </a:pPr>
            <a:r>
              <a:rPr lang="en-US" sz="2400" b="1" dirty="0">
                <a:solidFill>
                  <a:srgbClr val="FFFF00"/>
                </a:solidFill>
                <a:effectLst>
                  <a:outerShdw blurRad="38100" dist="38100" dir="2700000" algn="tl">
                    <a:srgbClr val="000000">
                      <a:alpha val="43137"/>
                    </a:srgbClr>
                  </a:outerShdw>
                </a:effectLst>
              </a:rPr>
              <a:t>Around 60% of the people in India depend upon agriculture for their livelihood.</a:t>
            </a:r>
          </a:p>
          <a:p>
            <a:pPr lvl="1">
              <a:buClr>
                <a:schemeClr val="bg1"/>
              </a:buClr>
              <a:buFont typeface="Wingdings" pitchFamily="2" charset="2"/>
              <a:buChar char="§"/>
            </a:pPr>
            <a:r>
              <a:rPr lang="en-US" sz="2400" b="1" dirty="0">
                <a:solidFill>
                  <a:srgbClr val="FFFF00"/>
                </a:solidFill>
                <a:effectLst>
                  <a:outerShdw blurRad="38100" dist="38100" dir="2700000" algn="tl">
                    <a:srgbClr val="000000">
                      <a:alpha val="43137"/>
                    </a:srgbClr>
                  </a:outerShdw>
                </a:effectLst>
              </a:rPr>
              <a:t>about 17% of our GDP today is contributed by the agricultural sector. </a:t>
            </a:r>
          </a:p>
          <a:p>
            <a:pPr lvl="1">
              <a:buClr>
                <a:schemeClr val="bg1"/>
              </a:buClr>
              <a:buFont typeface="Wingdings" pitchFamily="2" charset="2"/>
              <a:buChar char="§"/>
            </a:pPr>
            <a:r>
              <a:rPr lang="en-US" sz="2400" b="1" dirty="0">
                <a:solidFill>
                  <a:srgbClr val="FFFF00"/>
                </a:solidFill>
                <a:effectLst>
                  <a:outerShdw blurRad="38100" dist="38100" dir="2700000" algn="tl">
                    <a:srgbClr val="000000">
                      <a:alpha val="43137"/>
                    </a:srgbClr>
                  </a:outerShdw>
                </a:effectLst>
              </a:rPr>
              <a:t>Green revolution, ever green revolution and inventions in bio technology have made agriculture self sufficient and also surplus production.</a:t>
            </a:r>
          </a:p>
          <a:p>
            <a:pPr lvl="1">
              <a:buClr>
                <a:schemeClr val="bg1"/>
              </a:buClr>
              <a:buFont typeface="Wingdings" pitchFamily="2" charset="2"/>
              <a:buChar char="§"/>
            </a:pPr>
            <a:r>
              <a:rPr lang="en-US" sz="2400" b="1" dirty="0">
                <a:solidFill>
                  <a:srgbClr val="FFFF00"/>
                </a:solidFill>
                <a:effectLst>
                  <a:outerShdw blurRad="38100" dist="38100" dir="2700000" algn="tl">
                    <a:srgbClr val="000000">
                      <a:alpha val="43137"/>
                    </a:srgbClr>
                  </a:outerShdw>
                </a:effectLst>
              </a:rPr>
              <a:t>The export of agricultural products such as fruits, vegetables, spices, vegetable oils, tobacco, animal skin, etc. also add to </a:t>
            </a:r>
            <a:r>
              <a:rPr lang="en-US" sz="2400" b="1" dirty="0" err="1">
                <a:solidFill>
                  <a:srgbClr val="FFFF00"/>
                </a:solidFill>
                <a:effectLst>
                  <a:outerShdw blurRad="38100" dist="38100" dir="2700000" algn="tl">
                    <a:srgbClr val="000000">
                      <a:alpha val="43137"/>
                    </a:srgbClr>
                  </a:outerShdw>
                </a:effectLst>
              </a:rPr>
              <a:t>forex</a:t>
            </a:r>
            <a:r>
              <a:rPr lang="en-US" sz="2400" b="1" dirty="0">
                <a:solidFill>
                  <a:srgbClr val="FFFF00"/>
                </a:solidFill>
                <a:effectLst>
                  <a:outerShdw blurRad="38100" dist="38100" dir="2700000" algn="tl">
                    <a:srgbClr val="000000">
                      <a:alpha val="43137"/>
                    </a:srgbClr>
                  </a:outerShdw>
                </a:effectLst>
              </a:rPr>
              <a:t> earning through international trading.</a:t>
            </a:r>
          </a:p>
        </p:txBody>
      </p:sp>
      <p:sp>
        <p:nvSpPr>
          <p:cNvPr id="4" name="Slide Number Placeholder 3"/>
          <p:cNvSpPr>
            <a:spLocks noGrp="1"/>
          </p:cNvSpPr>
          <p:nvPr>
            <p:ph type="sldNum" sz="quarter" idx="12"/>
          </p:nvPr>
        </p:nvSpPr>
        <p:spPr/>
        <p:txBody>
          <a:bodyPr/>
          <a:lstStyle/>
          <a:p>
            <a:fld id="{5122379A-8FA5-4082-989C-37BB00110F04}" type="slidenum">
              <a:rPr lang="en-US" smtClean="0"/>
              <a:t>10</a:t>
            </a:fld>
            <a:endParaRPr lang="en-US"/>
          </a:p>
        </p:txBody>
      </p:sp>
      <p:sp>
        <p:nvSpPr>
          <p:cNvPr id="5" name="Title 1"/>
          <p:cNvSpPr txBox="1">
            <a:spLocks/>
          </p:cNvSpPr>
          <p:nvPr/>
        </p:nvSpPr>
        <p:spPr>
          <a:xfrm>
            <a:off x="-533400" y="0"/>
            <a:ext cx="10210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FF0000"/>
                  </a:solidFill>
                </a:ln>
                <a:solidFill>
                  <a:srgbClr val="FFFF00"/>
                </a:solidFill>
                <a:latin typeface="Algerian" pitchFamily="82" charset="0"/>
              </a:rPr>
              <a:t>Features of Indian Economy</a:t>
            </a:r>
            <a:endParaRPr lang="en-US" sz="4800" dirty="0">
              <a:ln>
                <a:solidFill>
                  <a:srgbClr val="FF0000"/>
                </a:solidFill>
              </a:ln>
              <a:solidFill>
                <a:srgbClr val="FFFF00"/>
              </a:solidFill>
              <a:latin typeface="Algerian" pitchFamily="82" charset="0"/>
            </a:endParaRPr>
          </a:p>
        </p:txBody>
      </p:sp>
      <p:cxnSp>
        <p:nvCxnSpPr>
          <p:cNvPr id="6" name="Straight Connector 5"/>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7995026"/>
      </p:ext>
    </p:extLst>
  </p:cSld>
  <p:clrMapOvr>
    <a:masterClrMapping/>
  </p:clrMapOvr>
  <mc:AlternateContent xmlns:mc="http://schemas.openxmlformats.org/markup-compatibility/2006" xmlns:p14="http://schemas.microsoft.com/office/powerpoint/2010/main">
    <mc:Choice Requires="p14">
      <p:transition spd="slow" p14:dur="2000" advTm="138434"/>
    </mc:Choice>
    <mc:Fallback xmlns="">
      <p:transition spd="slow" advTm="138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2" presetClass="emph" presetSubtype="0" fill="hold" grpId="1" nodeType="afterEffect">
                                  <p:stCondLst>
                                    <p:cond delay="0"/>
                                  </p:stCondLst>
                                  <p:iterate type="lt">
                                    <p:tmPct val="0"/>
                                  </p:iterate>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par>
                          <p:cTn id="18" fill="hold">
                            <p:stCondLst>
                              <p:cond delay="3000"/>
                            </p:stCondLst>
                            <p:childTnLst>
                              <p:par>
                                <p:cTn id="19" presetID="34" presetClass="emph" presetSubtype="0" fill="hold" grpId="2" nodeType="after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5"/>
                                        </p:tgtEl>
                                        <p:attrNameLst>
                                          <p:attrName>ppt_x</p:attrName>
                                          <p:attrName>ppt_y</p:attrName>
                                        </p:attrNameLst>
                                      </p:cBhvr>
                                    </p:animMotion>
                                    <p:animRot by="1500000">
                                      <p:cBhvr>
                                        <p:cTn id="21" dur="125" fill="hold">
                                          <p:stCondLst>
                                            <p:cond delay="0"/>
                                          </p:stCondLst>
                                        </p:cTn>
                                        <p:tgtEl>
                                          <p:spTgt spid="5"/>
                                        </p:tgtEl>
                                        <p:attrNameLst>
                                          <p:attrName>r</p:attrName>
                                        </p:attrNameLst>
                                      </p:cBhvr>
                                    </p:animRot>
                                    <p:animRot by="-1500000">
                                      <p:cBhvr>
                                        <p:cTn id="22" dur="125" fill="hold">
                                          <p:stCondLst>
                                            <p:cond delay="125"/>
                                          </p:stCondLst>
                                        </p:cTn>
                                        <p:tgtEl>
                                          <p:spTgt spid="5"/>
                                        </p:tgtEl>
                                        <p:attrNameLst>
                                          <p:attrName>r</p:attrName>
                                        </p:attrNameLst>
                                      </p:cBhvr>
                                    </p:animRot>
                                    <p:animRot by="-1500000">
                                      <p:cBhvr>
                                        <p:cTn id="23" dur="125" fill="hold">
                                          <p:stCondLst>
                                            <p:cond delay="250"/>
                                          </p:stCondLst>
                                        </p:cTn>
                                        <p:tgtEl>
                                          <p:spTgt spid="5"/>
                                        </p:tgtEl>
                                        <p:attrNameLst>
                                          <p:attrName>r</p:attrName>
                                        </p:attrNameLst>
                                      </p:cBhvr>
                                    </p:animRot>
                                    <p:animRot by="1500000">
                                      <p:cBhvr>
                                        <p:cTn id="24" dur="125" fill="hold">
                                          <p:stCondLst>
                                            <p:cond delay="375"/>
                                          </p:stCondLst>
                                        </p:cTn>
                                        <p:tgtEl>
                                          <p:spTgt spid="5"/>
                                        </p:tgtEl>
                                        <p:attrNameLst>
                                          <p:attrName>r</p:attrName>
                                        </p:attrNameLst>
                                      </p:cBhvr>
                                    </p:animRot>
                                  </p:childTnLst>
                                </p:cTn>
                              </p:par>
                            </p:childTnLst>
                          </p:cTn>
                        </p:par>
                        <p:par>
                          <p:cTn id="25" fill="hold">
                            <p:stCondLst>
                              <p:cond delay="4600"/>
                            </p:stCondLst>
                            <p:childTnLst>
                              <p:par>
                                <p:cTn id="26" presetID="2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par>
                          <p:cTn id="29" fill="hold">
                            <p:stCondLst>
                              <p:cond delay="5100"/>
                            </p:stCondLst>
                            <p:childTnLst>
                              <p:par>
                                <p:cTn id="30" presetID="56" presetClass="entr" presetSubtype="0" fill="hold" nodeType="afterEffect">
                                  <p:stCondLst>
                                    <p:cond delay="0"/>
                                  </p:stCondLst>
                                  <p:iterate type="lt">
                                    <p:tmPct val="10000"/>
                                  </p:iterate>
                                  <p:childTnLst>
                                    <p:set>
                                      <p:cBhvr>
                                        <p:cTn id="31" dur="1" fill="hold">
                                          <p:stCondLst>
                                            <p:cond delay="0"/>
                                          </p:stCondLst>
                                        </p:cTn>
                                        <p:tgtEl>
                                          <p:spTgt spid="3">
                                            <p:txEl>
                                              <p:pRg st="0" end="0"/>
                                            </p:txEl>
                                          </p:spTgt>
                                        </p:tgtEl>
                                        <p:attrNameLst>
                                          <p:attrName>style.visibility</p:attrName>
                                        </p:attrNameLst>
                                      </p:cBhvr>
                                      <p:to>
                                        <p:strVal val="visible"/>
                                      </p:to>
                                    </p:set>
                                    <p:anim by="(-#ppt_w*2)" calcmode="lin" valueType="num">
                                      <p:cBhvr rctx="PPT">
                                        <p:cTn id="32" dur="500" autoRev="1" fill="hold">
                                          <p:stCondLst>
                                            <p:cond delay="0"/>
                                          </p:stCondLst>
                                        </p:cTn>
                                        <p:tgtEl>
                                          <p:spTgt spid="3">
                                            <p:txEl>
                                              <p:pRg st="0" end="0"/>
                                            </p:txEl>
                                          </p:spTgt>
                                        </p:tgtEl>
                                        <p:attrNameLst>
                                          <p:attrName>ppt_w</p:attrName>
                                        </p:attrNameLst>
                                      </p:cBhvr>
                                    </p:anim>
                                    <p:anim by="(#ppt_w*0.50)" calcmode="lin" valueType="num">
                                      <p:cBhvr>
                                        <p:cTn id="33" dur="500" decel="50000" autoRev="1" fill="hold">
                                          <p:stCondLst>
                                            <p:cond delay="0"/>
                                          </p:stCondLst>
                                        </p:cTn>
                                        <p:tgtEl>
                                          <p:spTgt spid="3">
                                            <p:txEl>
                                              <p:pRg st="0" end="0"/>
                                            </p:txEl>
                                          </p:spTgt>
                                        </p:tgtEl>
                                        <p:attrNameLst>
                                          <p:attrName>ppt_x</p:attrName>
                                        </p:attrNameLst>
                                      </p:cBhvr>
                                    </p:anim>
                                    <p:anim from="(-#ppt_h/2)" to="(#ppt_y)" calcmode="lin" valueType="num">
                                      <p:cBhvr>
                                        <p:cTn id="34" dur="1000" fill="hold">
                                          <p:stCondLst>
                                            <p:cond delay="0"/>
                                          </p:stCondLst>
                                        </p:cTn>
                                        <p:tgtEl>
                                          <p:spTgt spid="3">
                                            <p:txEl>
                                              <p:pRg st="0" end="0"/>
                                            </p:txEl>
                                          </p:spTgt>
                                        </p:tgtEl>
                                        <p:attrNameLst>
                                          <p:attrName>ppt_y</p:attrName>
                                        </p:attrNameLst>
                                      </p:cBhvr>
                                    </p:anim>
                                    <p:animRot by="21600000">
                                      <p:cBhvr>
                                        <p:cTn id="35" dur="1000" fill="hold">
                                          <p:stCondLst>
                                            <p:cond delay="0"/>
                                          </p:stCondLst>
                                        </p:cTn>
                                        <p:tgtEl>
                                          <p:spTgt spid="3">
                                            <p:txEl>
                                              <p:pRg st="0" end="0"/>
                                            </p:txEl>
                                          </p:spTgt>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nodeType="clickEffect">
                                  <p:stCondLst>
                                    <p:cond delay="0"/>
                                  </p:stCondLst>
                                  <p:iterate type="lt">
                                    <p:tmPct val="0"/>
                                  </p:iterate>
                                  <p:childTnLst>
                                    <p:animClr clrSpc="rgb" dir="cw">
                                      <p:cBhvr override="childStyle">
                                        <p:cTn id="39" dur="2000" fill="hold"/>
                                        <p:tgtEl>
                                          <p:spTgt spid="3">
                                            <p:txEl>
                                              <p:pRg st="0" end="0"/>
                                            </p:txEl>
                                          </p:spTgt>
                                        </p:tgtEl>
                                        <p:attrNameLst>
                                          <p:attrName>style.color</p:attrName>
                                        </p:attrNameLst>
                                      </p:cBhvr>
                                      <p:to>
                                        <a:srgbClr val="CC00FF"/>
                                      </p:to>
                                    </p:animClr>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fade">
                                      <p:cBhvr>
                                        <p:cTn id="44" dur="800" decel="100000"/>
                                        <p:tgtEl>
                                          <p:spTgt spid="3">
                                            <p:txEl>
                                              <p:pRg st="1" end="1"/>
                                            </p:txEl>
                                          </p:spTgt>
                                        </p:tgtEl>
                                      </p:cBhvr>
                                    </p:animEffect>
                                    <p:anim calcmode="lin" valueType="num">
                                      <p:cBhvr>
                                        <p:cTn id="45"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46"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47"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50" presetID="30" presetClass="entr" presetSubtype="0" fill="hold" nodeType="with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fade">
                                      <p:cBhvr>
                                        <p:cTn id="52" dur="800" decel="100000"/>
                                        <p:tgtEl>
                                          <p:spTgt spid="3">
                                            <p:txEl>
                                              <p:pRg st="2" end="2"/>
                                            </p:txEl>
                                          </p:spTgt>
                                        </p:tgtEl>
                                      </p:cBhvr>
                                    </p:animEffect>
                                    <p:anim calcmode="lin" valueType="num">
                                      <p:cBhvr>
                                        <p:cTn id="53"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58" presetID="30" presetClass="entr" presetSubtype="0" fill="hold" nodeType="with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Effect transition="in" filter="fade">
                                      <p:cBhvr>
                                        <p:cTn id="60" dur="800" decel="100000"/>
                                        <p:tgtEl>
                                          <p:spTgt spid="3">
                                            <p:txEl>
                                              <p:pRg st="3" end="3"/>
                                            </p:txEl>
                                          </p:spTgt>
                                        </p:tgtEl>
                                      </p:cBhvr>
                                    </p:animEffect>
                                    <p:anim calcmode="lin" valueType="num">
                                      <p:cBhvr>
                                        <p:cTn id="61"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62"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63"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66" presetID="30" presetClass="entr" presetSubtype="0" fill="hold" nodeType="with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Effect transition="in" filter="fade">
                                      <p:cBhvr>
                                        <p:cTn id="68" dur="800" decel="100000"/>
                                        <p:tgtEl>
                                          <p:spTgt spid="3">
                                            <p:txEl>
                                              <p:pRg st="4" end="4"/>
                                            </p:txEl>
                                          </p:spTgt>
                                        </p:tgtEl>
                                      </p:cBhvr>
                                    </p:animEffect>
                                    <p:anim calcmode="lin" valueType="num">
                                      <p:cBhvr>
                                        <p:cTn id="69"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70"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71"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74" presetID="30" presetClass="entr" presetSubtype="0" fill="hold" nodeType="withEffect">
                                  <p:stCondLst>
                                    <p:cond delay="0"/>
                                  </p:stCondLst>
                                  <p:childTnLst>
                                    <p:set>
                                      <p:cBhvr>
                                        <p:cTn id="75" dur="1" fill="hold">
                                          <p:stCondLst>
                                            <p:cond delay="0"/>
                                          </p:stCondLst>
                                        </p:cTn>
                                        <p:tgtEl>
                                          <p:spTgt spid="3">
                                            <p:txEl>
                                              <p:pRg st="5" end="5"/>
                                            </p:txEl>
                                          </p:spTgt>
                                        </p:tgtEl>
                                        <p:attrNameLst>
                                          <p:attrName>style.visibility</p:attrName>
                                        </p:attrNameLst>
                                      </p:cBhvr>
                                      <p:to>
                                        <p:strVal val="visible"/>
                                      </p:to>
                                    </p:set>
                                    <p:animEffect transition="in" filter="fade">
                                      <p:cBhvr>
                                        <p:cTn id="76" dur="800" decel="100000"/>
                                        <p:tgtEl>
                                          <p:spTgt spid="3">
                                            <p:txEl>
                                              <p:pRg st="5" end="5"/>
                                            </p:txEl>
                                          </p:spTgt>
                                        </p:tgtEl>
                                      </p:cBhvr>
                                    </p:animEffect>
                                    <p:anim calcmode="lin" valueType="num">
                                      <p:cBhvr>
                                        <p:cTn id="77"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78"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79"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80"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81"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1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229600" cy="1143000"/>
          </a:xfrm>
        </p:spPr>
        <p:txBody>
          <a:bodyPr>
            <a:noAutofit/>
            <a:scene3d>
              <a:camera prst="orthographicFront"/>
              <a:lightRig rig="threePt" dir="t"/>
            </a:scene3d>
            <a:sp3d extrusionH="57150">
              <a:bevelT w="38100" h="38100" prst="relaxedInset"/>
            </a:sp3d>
          </a:bodyPr>
          <a:lstStyle/>
          <a:p>
            <a:r>
              <a:rPr lang="en-US" sz="8800" b="1" dirty="0">
                <a:ln>
                  <a:solidFill>
                    <a:srgbClr val="FFFF00"/>
                  </a:solidFill>
                </a:ln>
                <a:solidFill>
                  <a:srgbClr val="CC00FF"/>
                </a:solidFill>
                <a:latin typeface="Jokerman" pitchFamily="82" charset="0"/>
              </a:rPr>
              <a:t>Conclusion</a:t>
            </a:r>
            <a:endParaRPr lang="en-US" sz="8800" dirty="0">
              <a:ln>
                <a:solidFill>
                  <a:srgbClr val="FFFF00"/>
                </a:solidFill>
              </a:ln>
              <a:solidFill>
                <a:srgbClr val="CC00FF"/>
              </a:solidFill>
              <a:latin typeface="Jokerman" pitchFamily="82" charset="0"/>
            </a:endParaRPr>
          </a:p>
        </p:txBody>
      </p:sp>
      <p:sp>
        <p:nvSpPr>
          <p:cNvPr id="3" name="Content Placeholder 2"/>
          <p:cNvSpPr>
            <a:spLocks noGrp="1"/>
          </p:cNvSpPr>
          <p:nvPr>
            <p:ph idx="1"/>
          </p:nvPr>
        </p:nvSpPr>
        <p:spPr/>
        <p:txBody>
          <a:bodyPr>
            <a:noAutofit/>
          </a:bodyPr>
          <a:lstStyle/>
          <a:p>
            <a:pPr marL="0" indent="0">
              <a:buNone/>
            </a:pPr>
            <a:r>
              <a:rPr lang="en-US" sz="4000" b="1" dirty="0">
                <a:solidFill>
                  <a:schemeClr val="bg1"/>
                </a:solidFill>
                <a:latin typeface="Curlz MT" pitchFamily="82" charset="0"/>
              </a:rPr>
              <a:t>		This lesson mainly focused on some of the aspects of the Indian Economy and its resources, infrastructure facilities and energy, It also discussed the principles of Indian Economic thinkers to motivate the students to read good books on Economics Written by the great economists.</a:t>
            </a:r>
          </a:p>
        </p:txBody>
      </p:sp>
      <p:sp>
        <p:nvSpPr>
          <p:cNvPr id="4" name="Slide Number Placeholder 3"/>
          <p:cNvSpPr>
            <a:spLocks noGrp="1"/>
          </p:cNvSpPr>
          <p:nvPr>
            <p:ph type="sldNum" sz="quarter" idx="12"/>
          </p:nvPr>
        </p:nvSpPr>
        <p:spPr/>
        <p:txBody>
          <a:bodyPr/>
          <a:lstStyle/>
          <a:p>
            <a:fld id="{5122379A-8FA5-4082-989C-37BB00110F04}" type="slidenum">
              <a:rPr lang="en-US" smtClean="0"/>
              <a:t>100</a:t>
            </a:fld>
            <a:endParaRPr lang="en-US"/>
          </a:p>
        </p:txBody>
      </p:sp>
      <p:cxnSp>
        <p:nvCxnSpPr>
          <p:cNvPr id="5" name="Straight Connector 4"/>
          <p:cNvCxnSpPr/>
          <p:nvPr/>
        </p:nvCxnSpPr>
        <p:spPr>
          <a:xfrm>
            <a:off x="0" y="1447800"/>
            <a:ext cx="9144000" cy="0"/>
          </a:xfrm>
          <a:prstGeom prst="line">
            <a:avLst/>
          </a:prstGeom>
          <a:ln w="57150">
            <a:solidFill>
              <a:srgbClr val="CCFF33"/>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787" y="109233"/>
            <a:ext cx="2139725" cy="120225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592760"/>
      </p:ext>
    </p:extLst>
  </p:cSld>
  <p:clrMapOvr>
    <a:masterClrMapping/>
  </p:clrMapOvr>
  <mc:AlternateContent xmlns:mc="http://schemas.openxmlformats.org/markup-compatibility/2006" xmlns:p14="http://schemas.microsoft.com/office/powerpoint/2010/main">
    <mc:Choice Requires="p14">
      <p:transition spd="slow" p14:dur="2000" advTm="37683"/>
    </mc:Choice>
    <mc:Fallback xmlns="">
      <p:transition spd="slow" advTm="37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55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645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6950"/>
                            </p:stCondLst>
                            <p:childTnLst>
                              <p:par>
                                <p:cTn id="24" presetID="15" presetClass="entr" presetSubtype="0"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p:cTn id="26"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953000"/>
          </a:xfrm>
        </p:spPr>
        <p:txBody>
          <a:bodyPr>
            <a:noAutofit/>
          </a:bodyPr>
          <a:lstStyle/>
          <a:p>
            <a:pPr marL="0" indent="0">
              <a:buNone/>
            </a:pPr>
            <a:r>
              <a:rPr lang="en-US" sz="4000" b="1" i="1" u="sng" dirty="0">
                <a:ln>
                  <a:solidFill>
                    <a:schemeClr val="bg1"/>
                  </a:solidFill>
                </a:ln>
                <a:solidFill>
                  <a:srgbClr val="FFFF00"/>
                </a:solidFill>
              </a:rPr>
              <a:t>An emerging market</a:t>
            </a:r>
          </a:p>
          <a:p>
            <a:pPr lvl="1">
              <a:buClr>
                <a:schemeClr val="bg1"/>
              </a:buClr>
              <a:buFont typeface="Wingdings" pitchFamily="2" charset="2"/>
              <a:buChar char="§"/>
            </a:pPr>
            <a:r>
              <a:rPr lang="en-US" sz="3200" b="1" dirty="0">
                <a:solidFill>
                  <a:srgbClr val="FFFF00"/>
                </a:solidFill>
                <a:effectLst>
                  <a:outerShdw blurRad="38100" dist="38100" dir="2700000" algn="tl">
                    <a:srgbClr val="000000">
                      <a:alpha val="43137"/>
                    </a:srgbClr>
                  </a:outerShdw>
                </a:effectLst>
              </a:rPr>
              <a:t>India has emerged as vibrant  economy sustaining stable GDP growth rate even in the midst of global downtrend.</a:t>
            </a:r>
          </a:p>
          <a:p>
            <a:pPr lvl="1">
              <a:buClr>
                <a:schemeClr val="bg1"/>
              </a:buClr>
              <a:buFont typeface="Wingdings" pitchFamily="2" charset="2"/>
              <a:buChar char="§"/>
            </a:pPr>
            <a:r>
              <a:rPr lang="en-US" sz="3200" b="1" dirty="0">
                <a:solidFill>
                  <a:srgbClr val="FFFF00"/>
                </a:solidFill>
                <a:effectLst>
                  <a:outerShdw blurRad="38100" dist="38100" dir="2700000" algn="tl">
                    <a:srgbClr val="000000">
                      <a:alpha val="43137"/>
                    </a:srgbClr>
                  </a:outerShdw>
                </a:effectLst>
              </a:rPr>
              <a:t>This has attracted significant foreign  capital through FDI and FII.</a:t>
            </a:r>
          </a:p>
          <a:p>
            <a:pPr lvl="1">
              <a:buClr>
                <a:schemeClr val="bg1"/>
              </a:buClr>
              <a:buFont typeface="Wingdings" pitchFamily="2" charset="2"/>
              <a:buChar char="§"/>
            </a:pPr>
            <a:r>
              <a:rPr lang="en-US" sz="3200" b="1" dirty="0">
                <a:solidFill>
                  <a:srgbClr val="FFFF00"/>
                </a:solidFill>
                <a:effectLst>
                  <a:outerShdw blurRad="38100" dist="38100" dir="2700000" algn="tl">
                    <a:srgbClr val="000000">
                      <a:alpha val="43137"/>
                    </a:srgbClr>
                  </a:outerShdw>
                </a:effectLst>
              </a:rPr>
              <a:t>India has a high potential for prospective growth.</a:t>
            </a:r>
          </a:p>
          <a:p>
            <a:pPr lvl="1">
              <a:buClr>
                <a:schemeClr val="bg1"/>
              </a:buClr>
              <a:buFont typeface="Wingdings" pitchFamily="2" charset="2"/>
              <a:buChar char="§"/>
            </a:pPr>
            <a:r>
              <a:rPr lang="en-US" sz="3200" b="1" dirty="0">
                <a:solidFill>
                  <a:srgbClr val="FFFF00"/>
                </a:solidFill>
                <a:effectLst>
                  <a:outerShdw blurRad="38100" dist="38100" dir="2700000" algn="tl">
                    <a:srgbClr val="000000">
                      <a:alpha val="43137"/>
                    </a:srgbClr>
                  </a:outerShdw>
                </a:effectLst>
              </a:rPr>
              <a:t>This also makes it an emerging market for the world.</a:t>
            </a:r>
          </a:p>
          <a:p>
            <a:endParaRPr lang="en-US" sz="3600" dirty="0">
              <a:ln>
                <a:solidFill>
                  <a:schemeClr val="bg1"/>
                </a:solidFill>
              </a:ln>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11</a:t>
            </a:fld>
            <a:endParaRPr lang="en-US"/>
          </a:p>
        </p:txBody>
      </p:sp>
      <p:sp>
        <p:nvSpPr>
          <p:cNvPr id="5" name="Title 1"/>
          <p:cNvSpPr txBox="1">
            <a:spLocks/>
          </p:cNvSpPr>
          <p:nvPr/>
        </p:nvSpPr>
        <p:spPr>
          <a:xfrm>
            <a:off x="-533400" y="0"/>
            <a:ext cx="10210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FF0000"/>
                  </a:solidFill>
                </a:ln>
                <a:solidFill>
                  <a:srgbClr val="FFFF00"/>
                </a:solidFill>
                <a:latin typeface="Algerian" pitchFamily="82" charset="0"/>
              </a:rPr>
              <a:t>Features of Indian Economy</a:t>
            </a:r>
            <a:endParaRPr lang="en-US" sz="4800" dirty="0">
              <a:ln>
                <a:solidFill>
                  <a:srgbClr val="FF0000"/>
                </a:solidFill>
              </a:ln>
              <a:solidFill>
                <a:srgbClr val="FFFF00"/>
              </a:solidFill>
              <a:latin typeface="Algerian" pitchFamily="82" charset="0"/>
            </a:endParaRPr>
          </a:p>
        </p:txBody>
      </p:sp>
      <p:cxnSp>
        <p:nvCxnSpPr>
          <p:cNvPr id="6" name="Straight Connector 5"/>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35036076"/>
      </p:ext>
    </p:extLst>
  </p:cSld>
  <p:clrMapOvr>
    <a:masterClrMapping/>
  </p:clrMapOvr>
  <mc:AlternateContent xmlns:mc="http://schemas.openxmlformats.org/markup-compatibility/2006" xmlns:p14="http://schemas.microsoft.com/office/powerpoint/2010/main">
    <mc:Choice Requires="p14">
      <p:transition spd="slow" p14:dur="2000" advTm="85823"/>
    </mc:Choice>
    <mc:Fallback xmlns="">
      <p:transition spd="slow" advTm="85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6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par>
                          <p:cTn id="19" fill="hold">
                            <p:stCondLst>
                              <p:cond delay="26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5"/>
                                        </p:tgtEl>
                                        <p:attrNameLst>
                                          <p:attrName>ppt_x</p:attrName>
                                          <p:attrName>ppt_y</p:attrName>
                                        </p:attrNameLst>
                                      </p:cBhvr>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par>
                          <p:cTn id="26" fill="hold">
                            <p:stCondLst>
                              <p:cond delay="4200"/>
                            </p:stCondLst>
                            <p:childTnLst>
                              <p:par>
                                <p:cTn id="27" presetID="6"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barn(inVertical)">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2000" fill="hold"/>
                                        <p:tgtEl>
                                          <p:spTgt spid="3">
                                            <p:txEl>
                                              <p:pRg st="0" end="0"/>
                                            </p:txEl>
                                          </p:spTgt>
                                        </p:tgtEl>
                                        <p:attrNameLst>
                                          <p:attrName>style.color</p:attrName>
                                        </p:attrNameLst>
                                      </p:cBhvr>
                                      <p:to>
                                        <a:srgbClr val="CC00FF"/>
                                      </p:to>
                                    </p:animClr>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 calcmode="lin" valueType="num">
                                      <p:cBhvr additive="base">
                                        <p:cTn id="4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2" end="2"/>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additive="base">
                                        <p:cTn id="5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3" end="3"/>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447800"/>
            <a:ext cx="4800600" cy="4525963"/>
          </a:xfrm>
        </p:spPr>
        <p:txBody>
          <a:bodyPr>
            <a:noAutofit/>
          </a:bodyPr>
          <a:lstStyle/>
          <a:p>
            <a:pPr>
              <a:buClr>
                <a:schemeClr val="bg1"/>
              </a:buClr>
              <a:buFont typeface="Wingdings" pitchFamily="2" charset="2"/>
              <a:buChar char="§"/>
            </a:pPr>
            <a:r>
              <a:rPr lang="en-US" sz="2800" b="1" dirty="0">
                <a:solidFill>
                  <a:srgbClr val="FFFF00"/>
                </a:solidFill>
              </a:rPr>
              <a:t>Emerging as a top economic giant among the world economy, India bags the </a:t>
            </a:r>
            <a:r>
              <a:rPr lang="en-US" sz="2800" b="1" i="1" dirty="0">
                <a:solidFill>
                  <a:srgbClr val="FFFF00"/>
                </a:solidFill>
              </a:rPr>
              <a:t>seventh </a:t>
            </a:r>
            <a:r>
              <a:rPr lang="en-US" sz="2800" b="1" dirty="0">
                <a:solidFill>
                  <a:srgbClr val="FFFF00"/>
                </a:solidFill>
              </a:rPr>
              <a:t>position in terms of nominal </a:t>
            </a:r>
            <a:r>
              <a:rPr lang="en-US" sz="2800" b="1" i="1" dirty="0">
                <a:solidFill>
                  <a:srgbClr val="FFFF00"/>
                </a:solidFill>
              </a:rPr>
              <a:t>Gross Domestic Product (GDP) </a:t>
            </a:r>
            <a:r>
              <a:rPr lang="en-US" sz="2800" b="1" dirty="0">
                <a:solidFill>
                  <a:srgbClr val="FFFF00"/>
                </a:solidFill>
              </a:rPr>
              <a:t>and </a:t>
            </a:r>
            <a:r>
              <a:rPr lang="en-US" sz="2800" b="1" i="1" dirty="0">
                <a:solidFill>
                  <a:srgbClr val="FFFF00"/>
                </a:solidFill>
              </a:rPr>
              <a:t>third </a:t>
            </a:r>
            <a:r>
              <a:rPr lang="en-US" sz="2800" b="1" dirty="0">
                <a:solidFill>
                  <a:srgbClr val="FFFF00"/>
                </a:solidFill>
              </a:rPr>
              <a:t>in terms of </a:t>
            </a:r>
            <a:r>
              <a:rPr lang="en-US" sz="2800" b="1" i="1" dirty="0">
                <a:solidFill>
                  <a:srgbClr val="FFFF00"/>
                </a:solidFill>
              </a:rPr>
              <a:t>Purchasing Power Parity (PPP)</a:t>
            </a:r>
            <a:r>
              <a:rPr lang="en-US" sz="2800" b="1" dirty="0">
                <a:solidFill>
                  <a:srgbClr val="FFFF00"/>
                </a:solidFill>
              </a:rPr>
              <a:t>.</a:t>
            </a:r>
          </a:p>
          <a:p>
            <a:pPr>
              <a:buClr>
                <a:schemeClr val="bg1"/>
              </a:buClr>
              <a:buFont typeface="Wingdings" pitchFamily="2" charset="2"/>
              <a:buChar char="§"/>
            </a:pPr>
            <a:r>
              <a:rPr lang="en-US" sz="2800" b="1" dirty="0">
                <a:solidFill>
                  <a:srgbClr val="FFFF00"/>
                </a:solidFill>
              </a:rPr>
              <a:t>As a result of rapid economic growth Indian economy has a place among the G20 countries.</a:t>
            </a:r>
          </a:p>
        </p:txBody>
      </p:sp>
      <p:sp>
        <p:nvSpPr>
          <p:cNvPr id="4" name="Slide Number Placeholder 3"/>
          <p:cNvSpPr>
            <a:spLocks noGrp="1"/>
          </p:cNvSpPr>
          <p:nvPr>
            <p:ph type="sldNum" sz="quarter" idx="12"/>
          </p:nvPr>
        </p:nvSpPr>
        <p:spPr/>
        <p:txBody>
          <a:bodyPr/>
          <a:lstStyle/>
          <a:p>
            <a:fld id="{5122379A-8FA5-4082-989C-37BB00110F04}" type="slidenum">
              <a:rPr lang="en-US" smtClean="0"/>
              <a:t>12</a:t>
            </a:fld>
            <a:endParaRPr lang="en-US"/>
          </a:p>
        </p:txBody>
      </p:sp>
      <p:sp>
        <p:nvSpPr>
          <p:cNvPr id="5" name="Title 1"/>
          <p:cNvSpPr txBox="1">
            <a:spLocks/>
          </p:cNvSpPr>
          <p:nvPr/>
        </p:nvSpPr>
        <p:spPr>
          <a:xfrm>
            <a:off x="-533400" y="-76200"/>
            <a:ext cx="10210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FF0000"/>
                  </a:solidFill>
                </a:ln>
                <a:solidFill>
                  <a:srgbClr val="FFFF00"/>
                </a:solidFill>
                <a:latin typeface="Algerian" pitchFamily="82" charset="0"/>
              </a:rPr>
              <a:t>Features of Indian Economy</a:t>
            </a:r>
            <a:endParaRPr lang="en-US" sz="4800" dirty="0">
              <a:ln>
                <a:solidFill>
                  <a:srgbClr val="FF0000"/>
                </a:solidFill>
              </a:ln>
              <a:solidFill>
                <a:srgbClr val="FFFF00"/>
              </a:solidFill>
              <a:latin typeface="Algerian" pitchFamily="82" charset="0"/>
            </a:endParaRPr>
          </a:p>
        </p:txBody>
      </p:sp>
      <p:cxnSp>
        <p:nvCxnSpPr>
          <p:cNvPr id="6" name="Straight Connector 5"/>
          <p:cNvCxnSpPr/>
          <p:nvPr/>
        </p:nvCxnSpPr>
        <p:spPr>
          <a:xfrm>
            <a:off x="0" y="914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 y="914400"/>
            <a:ext cx="4238083" cy="707886"/>
          </a:xfrm>
          <a:prstGeom prst="rect">
            <a:avLst/>
          </a:prstGeom>
        </p:spPr>
        <p:txBody>
          <a:bodyPr wrap="none">
            <a:spAutoFit/>
          </a:bodyPr>
          <a:lstStyle/>
          <a:p>
            <a:r>
              <a:rPr lang="en-US" sz="4000" b="1" i="1" u="sng" dirty="0">
                <a:ln>
                  <a:solidFill>
                    <a:schemeClr val="bg1"/>
                  </a:solidFill>
                </a:ln>
                <a:solidFill>
                  <a:srgbClr val="FFFF00"/>
                </a:solidFill>
              </a:rPr>
              <a:t>Emerging Economy</a:t>
            </a:r>
            <a:endParaRPr lang="en-US" sz="4000" u="sng" dirty="0">
              <a:ln>
                <a:solidFill>
                  <a:schemeClr val="bg1"/>
                </a:solidFill>
              </a:ln>
              <a:solidFill>
                <a:srgbClr val="FFFF00"/>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762" t="19590" r="40631" b="9142"/>
          <a:stretch/>
        </p:blipFill>
        <p:spPr bwMode="auto">
          <a:xfrm>
            <a:off x="75063" y="1905000"/>
            <a:ext cx="4192137" cy="457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25492723"/>
      </p:ext>
    </p:extLst>
  </p:cSld>
  <p:clrMapOvr>
    <a:masterClrMapping/>
  </p:clrMapOvr>
  <mc:AlternateContent xmlns:mc="http://schemas.openxmlformats.org/markup-compatibility/2006" xmlns:p14="http://schemas.microsoft.com/office/powerpoint/2010/main">
    <mc:Choice Requires="p14">
      <p:transition spd="slow" p14:dur="2000" advTm="94693"/>
    </mc:Choice>
    <mc:Fallback xmlns="">
      <p:transition spd="slow" advTm="94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7"/>
                                        </p:tgtEl>
                                        <p:attrNameLst>
                                          <p:attrName>style.color</p:attrName>
                                        </p:attrNameLst>
                                      </p:cBhvr>
                                      <p:to>
                                        <a:srgbClr val="FFFFFF"/>
                                      </p:to>
                                    </p:animClr>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p:cTn id="3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3">
                                            <p:txEl>
                                              <p:pRg st="1" end="1"/>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wipe(down)">
                                      <p:cBhvr>
                                        <p:cTn id="3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22379A-8FA5-4082-989C-37BB00110F04}" type="slidenum">
              <a:rPr lang="en-US" smtClean="0"/>
              <a:t>13</a:t>
            </a:fld>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295488"/>
      </p:ext>
    </p:extLst>
  </p:cSld>
  <p:clrMapOvr>
    <a:masterClrMapping/>
  </p:clrMapOvr>
  <mc:AlternateContent xmlns:mc="http://schemas.openxmlformats.org/markup-compatibility/2006" xmlns:p14="http://schemas.microsoft.com/office/powerpoint/2010/main">
    <mc:Choice Requires="p14">
      <p:transition spd="slow" p14:dur="2000" advTm="19261"/>
    </mc:Choice>
    <mc:Fallback xmlns="">
      <p:transition spd="slow" advTm="19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1000" fill="hold"/>
                                        <p:tgtEl>
                                          <p:spTgt spid="7171"/>
                                        </p:tgtEl>
                                        <p:attrNameLst>
                                          <p:attrName>ppt_w</p:attrName>
                                        </p:attrNameLst>
                                      </p:cBhvr>
                                      <p:tavLst>
                                        <p:tav tm="0">
                                          <p:val>
                                            <p:fltVal val="0"/>
                                          </p:val>
                                        </p:tav>
                                        <p:tav tm="100000">
                                          <p:val>
                                            <p:strVal val="#ppt_w"/>
                                          </p:val>
                                        </p:tav>
                                      </p:tavLst>
                                    </p:anim>
                                    <p:anim calcmode="lin" valueType="num">
                                      <p:cBhvr>
                                        <p:cTn id="8" dur="1000" fill="hold"/>
                                        <p:tgtEl>
                                          <p:spTgt spid="7171"/>
                                        </p:tgtEl>
                                        <p:attrNameLst>
                                          <p:attrName>ppt_h</p:attrName>
                                        </p:attrNameLst>
                                      </p:cBhvr>
                                      <p:tavLst>
                                        <p:tav tm="0">
                                          <p:val>
                                            <p:fltVal val="0"/>
                                          </p:val>
                                        </p:tav>
                                        <p:tav tm="100000">
                                          <p:val>
                                            <p:strVal val="#ppt_h"/>
                                          </p:val>
                                        </p:tav>
                                      </p:tavLst>
                                    </p:anim>
                                    <p:anim calcmode="lin" valueType="num">
                                      <p:cBhvr>
                                        <p:cTn id="9" dur="1000" fill="hold"/>
                                        <p:tgtEl>
                                          <p:spTgt spid="717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98637"/>
            <a:ext cx="8229600" cy="4525963"/>
          </a:xfrm>
        </p:spPr>
        <p:txBody>
          <a:bodyPr/>
          <a:lstStyle/>
          <a:p>
            <a:pPr>
              <a:buClr>
                <a:schemeClr val="bg1"/>
              </a:buClr>
              <a:buFont typeface="Wingdings" pitchFamily="2" charset="2"/>
              <a:buChar char="§"/>
            </a:pPr>
            <a:r>
              <a:rPr lang="en-US" b="1" dirty="0">
                <a:solidFill>
                  <a:srgbClr val="FFFF00"/>
                </a:solidFill>
                <a:effectLst>
                  <a:outerShdw blurRad="38100" dist="38100" dir="2700000" algn="tl">
                    <a:srgbClr val="000000">
                      <a:alpha val="43137"/>
                    </a:srgbClr>
                  </a:outerShdw>
                </a:effectLst>
              </a:rPr>
              <a:t>India’s economy is well known for high and sustained growth.</a:t>
            </a:r>
          </a:p>
          <a:p>
            <a:pPr>
              <a:buClr>
                <a:schemeClr val="bg1"/>
              </a:buClr>
              <a:buFont typeface="Wingdings" pitchFamily="2" charset="2"/>
              <a:buChar char="§"/>
            </a:pPr>
            <a:r>
              <a:rPr lang="en-US" b="1" dirty="0">
                <a:solidFill>
                  <a:srgbClr val="FFFF00"/>
                </a:solidFill>
                <a:effectLst>
                  <a:outerShdw blurRad="38100" dist="38100" dir="2700000" algn="tl">
                    <a:srgbClr val="000000">
                      <a:alpha val="43137"/>
                    </a:srgbClr>
                  </a:outerShdw>
                </a:effectLst>
              </a:rPr>
              <a:t>It has emerged as the world’s fastest growing economy in the year 2016-17 with the growth rate of 7.1% in GDP next to People’s Republic of China.</a:t>
            </a:r>
          </a:p>
        </p:txBody>
      </p:sp>
      <p:sp>
        <p:nvSpPr>
          <p:cNvPr id="4" name="Slide Number Placeholder 3"/>
          <p:cNvSpPr>
            <a:spLocks noGrp="1"/>
          </p:cNvSpPr>
          <p:nvPr>
            <p:ph type="sldNum" sz="quarter" idx="12"/>
          </p:nvPr>
        </p:nvSpPr>
        <p:spPr/>
        <p:txBody>
          <a:bodyPr/>
          <a:lstStyle/>
          <a:p>
            <a:fld id="{5122379A-8FA5-4082-989C-37BB00110F04}" type="slidenum">
              <a:rPr lang="en-US" smtClean="0"/>
              <a:t>14</a:t>
            </a:fld>
            <a:endParaRPr lang="en-US"/>
          </a:p>
        </p:txBody>
      </p:sp>
      <p:sp>
        <p:nvSpPr>
          <p:cNvPr id="5" name="Title 1"/>
          <p:cNvSpPr txBox="1">
            <a:spLocks/>
          </p:cNvSpPr>
          <p:nvPr/>
        </p:nvSpPr>
        <p:spPr>
          <a:xfrm>
            <a:off x="-533400" y="-76200"/>
            <a:ext cx="10210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FF0000"/>
                  </a:solidFill>
                </a:ln>
                <a:solidFill>
                  <a:srgbClr val="FFFF00"/>
                </a:solidFill>
                <a:latin typeface="Algerian" pitchFamily="82" charset="0"/>
              </a:rPr>
              <a:t>Features of Indian Economy</a:t>
            </a:r>
            <a:endParaRPr lang="en-US" sz="4800" dirty="0">
              <a:ln>
                <a:solidFill>
                  <a:srgbClr val="FF0000"/>
                </a:solidFill>
              </a:ln>
              <a:solidFill>
                <a:srgbClr val="FFFF00"/>
              </a:solidFill>
              <a:latin typeface="Algerian" pitchFamily="82" charset="0"/>
            </a:endParaRPr>
          </a:p>
        </p:txBody>
      </p:sp>
      <p:cxnSp>
        <p:nvCxnSpPr>
          <p:cNvPr id="6" name="Straight Connector 5"/>
          <p:cNvCxnSpPr/>
          <p:nvPr/>
        </p:nvCxnSpPr>
        <p:spPr>
          <a:xfrm>
            <a:off x="0" y="914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4800" y="1167825"/>
            <a:ext cx="5067934" cy="584775"/>
          </a:xfrm>
          <a:prstGeom prst="rect">
            <a:avLst/>
          </a:prstGeom>
        </p:spPr>
        <p:txBody>
          <a:bodyPr wrap="square">
            <a:spAutoFit/>
          </a:bodyPr>
          <a:lstStyle/>
          <a:p>
            <a:r>
              <a:rPr lang="en-US" sz="3200" b="1" i="1" u="sng" dirty="0">
                <a:ln>
                  <a:solidFill>
                    <a:schemeClr val="bg1"/>
                  </a:solidFill>
                </a:ln>
                <a:solidFill>
                  <a:srgbClr val="FFFF00"/>
                </a:solidFill>
              </a:rPr>
              <a:t>Fast Growing Economy</a:t>
            </a:r>
            <a:endParaRPr lang="en-US" sz="3200" u="sng" dirty="0">
              <a:ln>
                <a:solidFill>
                  <a:schemeClr val="bg1"/>
                </a:solidFill>
              </a:ln>
              <a:solidFill>
                <a:srgbClr val="FFFF00"/>
              </a:solidFill>
            </a:endParaRPr>
          </a:p>
        </p:txBody>
      </p:sp>
    </p:spTree>
    <p:custDataLst>
      <p:tags r:id="rId1"/>
    </p:custDataLst>
    <p:extLst>
      <p:ext uri="{BB962C8B-B14F-4D97-AF65-F5344CB8AC3E}">
        <p14:creationId xmlns:p14="http://schemas.microsoft.com/office/powerpoint/2010/main" val="1450480094"/>
      </p:ext>
    </p:extLst>
  </p:cSld>
  <p:clrMapOvr>
    <a:masterClrMapping/>
  </p:clrMapOvr>
  <mc:AlternateContent xmlns:mc="http://schemas.openxmlformats.org/markup-compatibility/2006" xmlns:p14="http://schemas.microsoft.com/office/powerpoint/2010/main">
    <mc:Choice Requires="p14">
      <p:transition spd="slow" p14:dur="2000" advTm="51754"/>
    </mc:Choice>
    <mc:Fallback xmlns="">
      <p:transition spd="slow" advTm="5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2000" fill="hold"/>
                                        <p:tgtEl>
                                          <p:spTgt spid="7"/>
                                        </p:tgtEl>
                                        <p:attrNameLst>
                                          <p:attrName>style.color</p:attrName>
                                        </p:attrNameLst>
                                      </p:cBhvr>
                                      <p:to>
                                        <a:srgbClr val="00B0F0"/>
                                      </p:to>
                                    </p:animClr>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circle(in)">
                                      <p:cBhvr>
                                        <p:cTn id="28" dur="2000"/>
                                        <p:tgtEl>
                                          <p:spTgt spid="3">
                                            <p:txEl>
                                              <p:pRg st="0" end="0"/>
                                            </p:tx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circle(in)">
                                      <p:cBhvr>
                                        <p:cTn id="3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657600"/>
            <a:ext cx="8186424" cy="5181600"/>
          </a:xfrm>
        </p:spPr>
        <p:txBody>
          <a:bodyPr>
            <a:noAutofit/>
          </a:bodyPr>
          <a:lstStyle/>
          <a:p>
            <a:pPr>
              <a:buClr>
                <a:schemeClr val="bg1"/>
              </a:buClr>
              <a:buFont typeface="Wingdings" pitchFamily="2" charset="2"/>
              <a:buChar char="§"/>
            </a:pPr>
            <a:r>
              <a:rPr lang="en-US" sz="2400" b="1" dirty="0">
                <a:solidFill>
                  <a:srgbClr val="FFFF00"/>
                </a:solidFill>
                <a:effectLst>
                  <a:outerShdw blurRad="38100" dist="38100" dir="2700000" algn="tl">
                    <a:srgbClr val="000000">
                      <a:alpha val="43137"/>
                    </a:srgbClr>
                  </a:outerShdw>
                </a:effectLst>
              </a:rPr>
              <a:t>The service sector, contributes a lion’s share of the GDP in India.</a:t>
            </a:r>
          </a:p>
          <a:p>
            <a:pPr>
              <a:buClr>
                <a:schemeClr val="bg1"/>
              </a:buClr>
              <a:buFont typeface="Wingdings" pitchFamily="2" charset="2"/>
              <a:buChar char="§"/>
            </a:pPr>
            <a:r>
              <a:rPr lang="en-US" sz="2400" b="1" dirty="0">
                <a:solidFill>
                  <a:srgbClr val="FFFF00"/>
                </a:solidFill>
                <a:effectLst>
                  <a:outerShdw blurRad="38100" dist="38100" dir="2700000" algn="tl">
                    <a:srgbClr val="000000">
                      <a:alpha val="43137"/>
                    </a:srgbClr>
                  </a:outerShdw>
                </a:effectLst>
              </a:rPr>
              <a:t>There has been a high rise growth in the technical sectors like Information Technology, BPO etc.</a:t>
            </a:r>
          </a:p>
          <a:p>
            <a:pPr>
              <a:buClr>
                <a:schemeClr val="bg1"/>
              </a:buClr>
              <a:buFont typeface="Wingdings" pitchFamily="2" charset="2"/>
              <a:buChar char="§"/>
            </a:pPr>
            <a:r>
              <a:rPr lang="en-US" sz="2400" b="1" dirty="0">
                <a:solidFill>
                  <a:srgbClr val="FFFF00"/>
                </a:solidFill>
                <a:effectLst>
                  <a:outerShdw blurRad="38100" dist="38100" dir="2700000" algn="tl">
                    <a:srgbClr val="000000">
                      <a:alpha val="43137"/>
                    </a:srgbClr>
                  </a:outerShdw>
                </a:effectLst>
              </a:rPr>
              <a:t>These sectors have contributed to the growth of the economy.</a:t>
            </a:r>
          </a:p>
          <a:p>
            <a:pPr>
              <a:buClr>
                <a:schemeClr val="bg1"/>
              </a:buClr>
              <a:buFont typeface="Wingdings" pitchFamily="2" charset="2"/>
              <a:buChar char="§"/>
            </a:pPr>
            <a:r>
              <a:rPr lang="en-US" sz="2400" b="1" dirty="0">
                <a:solidFill>
                  <a:srgbClr val="FFFF00"/>
                </a:solidFill>
                <a:effectLst>
                  <a:outerShdw blurRad="38100" dist="38100" dir="2700000" algn="tl">
                    <a:srgbClr val="000000">
                      <a:alpha val="43137"/>
                    </a:srgbClr>
                  </a:outerShdw>
                </a:effectLst>
              </a:rPr>
              <a:t>The service sectors have helped the country go global and helped in spreading its branches around the world.</a:t>
            </a:r>
          </a:p>
        </p:txBody>
      </p:sp>
      <p:sp>
        <p:nvSpPr>
          <p:cNvPr id="4" name="Slide Number Placeholder 3"/>
          <p:cNvSpPr>
            <a:spLocks noGrp="1"/>
          </p:cNvSpPr>
          <p:nvPr>
            <p:ph type="sldNum" sz="quarter" idx="12"/>
          </p:nvPr>
        </p:nvSpPr>
        <p:spPr/>
        <p:txBody>
          <a:bodyPr/>
          <a:lstStyle/>
          <a:p>
            <a:fld id="{5122379A-8FA5-4082-989C-37BB00110F04}" type="slidenum">
              <a:rPr lang="en-US" smtClean="0"/>
              <a:t>15</a:t>
            </a:fld>
            <a:endParaRPr lang="en-US"/>
          </a:p>
        </p:txBody>
      </p:sp>
      <p:sp>
        <p:nvSpPr>
          <p:cNvPr id="5" name="Title 1"/>
          <p:cNvSpPr txBox="1">
            <a:spLocks/>
          </p:cNvSpPr>
          <p:nvPr/>
        </p:nvSpPr>
        <p:spPr>
          <a:xfrm>
            <a:off x="-533400" y="-228600"/>
            <a:ext cx="10210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FF0000"/>
                  </a:solidFill>
                </a:ln>
                <a:solidFill>
                  <a:srgbClr val="FFFF00"/>
                </a:solidFill>
                <a:latin typeface="Algerian" pitchFamily="82" charset="0"/>
              </a:rPr>
              <a:t>Features of Indian Economy</a:t>
            </a:r>
            <a:endParaRPr lang="en-US" sz="4800" dirty="0">
              <a:ln>
                <a:solidFill>
                  <a:srgbClr val="FF0000"/>
                </a:solidFill>
              </a:ln>
              <a:solidFill>
                <a:srgbClr val="FFFF00"/>
              </a:solidFill>
              <a:latin typeface="Algerian" pitchFamily="82" charset="0"/>
            </a:endParaRPr>
          </a:p>
        </p:txBody>
      </p:sp>
      <p:cxnSp>
        <p:nvCxnSpPr>
          <p:cNvPr id="6" name="Straight Connector 5"/>
          <p:cNvCxnSpPr/>
          <p:nvPr/>
        </p:nvCxnSpPr>
        <p:spPr>
          <a:xfrm>
            <a:off x="0" y="685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85800"/>
            <a:ext cx="4840364" cy="584775"/>
          </a:xfrm>
          <a:prstGeom prst="rect">
            <a:avLst/>
          </a:prstGeom>
        </p:spPr>
        <p:txBody>
          <a:bodyPr wrap="none">
            <a:spAutoFit/>
          </a:bodyPr>
          <a:lstStyle/>
          <a:p>
            <a:r>
              <a:rPr lang="en-US" sz="3200" b="1" i="1" u="sng" dirty="0">
                <a:ln>
                  <a:solidFill>
                    <a:schemeClr val="bg1"/>
                  </a:solidFill>
                </a:ln>
                <a:solidFill>
                  <a:srgbClr val="FFFF00"/>
                </a:solidFill>
                <a:latin typeface="+mj-lt"/>
              </a:rPr>
              <a:t>Fast growing Service Sector</a:t>
            </a:r>
            <a:endParaRPr lang="en-US" sz="3200" u="sng" dirty="0">
              <a:ln>
                <a:solidFill>
                  <a:schemeClr val="bg1"/>
                </a:solidFill>
              </a:ln>
              <a:solidFill>
                <a:srgbClr val="FFFF00"/>
              </a:solidFill>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636" y="1244601"/>
            <a:ext cx="4176346" cy="241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57045754"/>
      </p:ext>
    </p:extLst>
  </p:cSld>
  <p:clrMapOvr>
    <a:masterClrMapping/>
  </p:clrMapOvr>
  <mc:AlternateContent xmlns:mc="http://schemas.openxmlformats.org/markup-compatibility/2006" xmlns:p14="http://schemas.microsoft.com/office/powerpoint/2010/main">
    <mc:Choice Requires="p14">
      <p:transition spd="slow" p14:dur="2000" advTm="56489"/>
    </mc:Choice>
    <mc:Fallback xmlns="">
      <p:transition spd="slow" advTm="56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2000" fill="hold"/>
                                        <p:tgtEl>
                                          <p:spTgt spid="7"/>
                                        </p:tgtEl>
                                        <p:attrNameLst>
                                          <p:attrName>style.color</p:attrName>
                                        </p:attrNameLst>
                                      </p:cBhvr>
                                      <p:to>
                                        <a:srgbClr val="FF0000"/>
                                      </p:to>
                                    </p:animClr>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1000" fill="hold"/>
                                        <p:tgtEl>
                                          <p:spTgt spid="1026"/>
                                        </p:tgtEl>
                                        <p:attrNameLst>
                                          <p:attrName>ppt_w</p:attrName>
                                        </p:attrNameLst>
                                      </p:cBhvr>
                                      <p:tavLst>
                                        <p:tav tm="0">
                                          <p:val>
                                            <p:fltVal val="0"/>
                                          </p:val>
                                        </p:tav>
                                        <p:tav tm="100000">
                                          <p:val>
                                            <p:strVal val="#ppt_w"/>
                                          </p:val>
                                        </p:tav>
                                      </p:tavLst>
                                    </p:anim>
                                    <p:anim calcmode="lin" valueType="num">
                                      <p:cBhvr>
                                        <p:cTn id="29" dur="1000" fill="hold"/>
                                        <p:tgtEl>
                                          <p:spTgt spid="1026"/>
                                        </p:tgtEl>
                                        <p:attrNameLst>
                                          <p:attrName>ppt_h</p:attrName>
                                        </p:attrNameLst>
                                      </p:cBhvr>
                                      <p:tavLst>
                                        <p:tav tm="0">
                                          <p:val>
                                            <p:fltVal val="0"/>
                                          </p:val>
                                        </p:tav>
                                        <p:tav tm="100000">
                                          <p:val>
                                            <p:strVal val="#ppt_h"/>
                                          </p:val>
                                        </p:tav>
                                      </p:tavLst>
                                    </p:anim>
                                    <p:anim calcmode="lin" valueType="num">
                                      <p:cBhvr>
                                        <p:cTn id="30" dur="1000" fill="hold"/>
                                        <p:tgtEl>
                                          <p:spTgt spid="1026"/>
                                        </p:tgtEl>
                                        <p:attrNameLst>
                                          <p:attrName>style.rotation</p:attrName>
                                        </p:attrNameLst>
                                      </p:cBhvr>
                                      <p:tavLst>
                                        <p:tav tm="0">
                                          <p:val>
                                            <p:fltVal val="90"/>
                                          </p:val>
                                        </p:tav>
                                        <p:tav tm="100000">
                                          <p:val>
                                            <p:fltVal val="0"/>
                                          </p:val>
                                        </p:tav>
                                      </p:tavLst>
                                    </p:anim>
                                    <p:animEffect transition="in" filter="fade">
                                      <p:cBhvr>
                                        <p:cTn id="31" dur="1000"/>
                                        <p:tgtEl>
                                          <p:spTgt spid="1026"/>
                                        </p:tgtEl>
                                      </p:cBhvr>
                                    </p:animEffect>
                                  </p:childTnLst>
                                </p:cTn>
                              </p:par>
                              <p:par>
                                <p:cTn id="32" presetID="15" presetClass="entr" presetSubtype="0" fill="hold" grpId="0"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grpId="0"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 calcmode="lin" valueType="num">
                                      <p:cBhvr>
                                        <p:cTn id="4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2"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 calcmode="lin" valueType="num">
                                      <p:cBhvr>
                                        <p:cTn id="4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grpId="0" nodeType="with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 calcmode="lin" valueType="num">
                                      <p:cBhvr>
                                        <p:cTn id="5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4"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2514599"/>
          </a:xfrm>
        </p:spPr>
        <p:txBody>
          <a:bodyPr>
            <a:normAutofit/>
          </a:bodyPr>
          <a:lstStyle/>
          <a:p>
            <a:pPr>
              <a:buClr>
                <a:schemeClr val="bg1"/>
              </a:buClr>
              <a:buFont typeface="Wingdings" pitchFamily="2" charset="2"/>
              <a:buChar char="§"/>
            </a:pPr>
            <a:r>
              <a:rPr lang="en-US" sz="2400" b="1" dirty="0">
                <a:solidFill>
                  <a:srgbClr val="FFFF00"/>
                </a:solidFill>
              </a:rPr>
              <a:t>With the faster growth rate in the economy the standard of living has improved a lot.</a:t>
            </a:r>
          </a:p>
          <a:p>
            <a:pPr>
              <a:buClr>
                <a:schemeClr val="bg1"/>
              </a:buClr>
              <a:buFont typeface="Wingdings" pitchFamily="2" charset="2"/>
              <a:buChar char="§"/>
            </a:pPr>
            <a:r>
              <a:rPr lang="en-US" sz="2400" b="1" dirty="0">
                <a:solidFill>
                  <a:srgbClr val="FFFF00"/>
                </a:solidFill>
              </a:rPr>
              <a:t>This in turn has resulted in rapid increase in domestic consumption in the country.</a:t>
            </a:r>
          </a:p>
          <a:p>
            <a:pPr>
              <a:buClr>
                <a:schemeClr val="bg1"/>
              </a:buClr>
              <a:buFont typeface="Wingdings" pitchFamily="2" charset="2"/>
              <a:buChar char="§"/>
            </a:pPr>
            <a:r>
              <a:rPr lang="en-US" sz="2400" b="1" dirty="0">
                <a:solidFill>
                  <a:srgbClr val="FFFF00"/>
                </a:solidFill>
              </a:rPr>
              <a:t>The standard of living has considerably improved and life style has changed.</a:t>
            </a:r>
          </a:p>
        </p:txBody>
      </p:sp>
      <p:sp>
        <p:nvSpPr>
          <p:cNvPr id="4" name="Slide Number Placeholder 3"/>
          <p:cNvSpPr>
            <a:spLocks noGrp="1"/>
          </p:cNvSpPr>
          <p:nvPr>
            <p:ph type="sldNum" sz="quarter" idx="12"/>
          </p:nvPr>
        </p:nvSpPr>
        <p:spPr/>
        <p:txBody>
          <a:bodyPr/>
          <a:lstStyle/>
          <a:p>
            <a:fld id="{5122379A-8FA5-4082-989C-37BB00110F04}" type="slidenum">
              <a:rPr lang="en-US" smtClean="0"/>
              <a:t>16</a:t>
            </a:fld>
            <a:endParaRPr lang="en-US"/>
          </a:p>
        </p:txBody>
      </p:sp>
      <p:sp>
        <p:nvSpPr>
          <p:cNvPr id="5" name="Title 1"/>
          <p:cNvSpPr txBox="1">
            <a:spLocks/>
          </p:cNvSpPr>
          <p:nvPr/>
        </p:nvSpPr>
        <p:spPr>
          <a:xfrm>
            <a:off x="-533400" y="-152400"/>
            <a:ext cx="10210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FF0000"/>
                  </a:solidFill>
                </a:ln>
                <a:solidFill>
                  <a:srgbClr val="FFFF00"/>
                </a:solidFill>
                <a:latin typeface="Algerian" pitchFamily="82" charset="0"/>
              </a:rPr>
              <a:t>Features of Indian Economy</a:t>
            </a:r>
            <a:endParaRPr lang="en-US" sz="4800" dirty="0">
              <a:ln>
                <a:solidFill>
                  <a:srgbClr val="FF0000"/>
                </a:solidFill>
              </a:ln>
              <a:solidFill>
                <a:srgbClr val="FFFF00"/>
              </a:solidFill>
              <a:latin typeface="Algerian" pitchFamily="82" charset="0"/>
            </a:endParaRPr>
          </a:p>
        </p:txBody>
      </p:sp>
      <p:cxnSp>
        <p:nvCxnSpPr>
          <p:cNvPr id="6" name="Straight Connector 5"/>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2400" y="838200"/>
            <a:ext cx="5095690" cy="584775"/>
          </a:xfrm>
          <a:prstGeom prst="rect">
            <a:avLst/>
          </a:prstGeom>
        </p:spPr>
        <p:txBody>
          <a:bodyPr wrap="none">
            <a:spAutoFit/>
          </a:bodyPr>
          <a:lstStyle/>
          <a:p>
            <a:r>
              <a:rPr lang="en-US" sz="3200" b="1" i="1" u="sng" dirty="0">
                <a:ln>
                  <a:solidFill>
                    <a:schemeClr val="bg1"/>
                  </a:solidFill>
                </a:ln>
                <a:solidFill>
                  <a:srgbClr val="FFFF00"/>
                </a:solidFill>
                <a:effectLst>
                  <a:outerShdw blurRad="38100" dist="38100" dir="2700000" algn="tl">
                    <a:srgbClr val="000000">
                      <a:alpha val="43137"/>
                    </a:srgbClr>
                  </a:outerShdw>
                </a:effectLst>
              </a:rPr>
              <a:t>Large Domestic consumption</a:t>
            </a:r>
            <a:endParaRPr lang="en-US" sz="3200" u="sng" dirty="0">
              <a:ln>
                <a:solidFill>
                  <a:schemeClr val="bg1"/>
                </a:solidFill>
              </a:ln>
              <a:solidFill>
                <a:srgbClr val="FFFF00"/>
              </a:solidFill>
              <a:effectLst>
                <a:outerShdw blurRad="38100" dist="38100" dir="2700000" algn="tl">
                  <a:srgbClr val="000000">
                    <a:alpha val="43137"/>
                  </a:srgbClr>
                </a:outerShdw>
              </a:effectLst>
            </a:endParaRPr>
          </a:p>
        </p:txBody>
      </p:sp>
      <p:sp>
        <p:nvSpPr>
          <p:cNvPr id="8" name="Content Placeholder 2"/>
          <p:cNvSpPr txBox="1">
            <a:spLocks/>
          </p:cNvSpPr>
          <p:nvPr/>
        </p:nvSpPr>
        <p:spPr>
          <a:xfrm>
            <a:off x="457200" y="4343401"/>
            <a:ext cx="8229600" cy="2514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p>
        </p:txBody>
      </p:sp>
      <p:sp>
        <p:nvSpPr>
          <p:cNvPr id="9" name="Rectangle 8"/>
          <p:cNvSpPr/>
          <p:nvPr/>
        </p:nvSpPr>
        <p:spPr>
          <a:xfrm>
            <a:off x="152400" y="3810000"/>
            <a:ext cx="5127558" cy="584775"/>
          </a:xfrm>
          <a:prstGeom prst="rect">
            <a:avLst/>
          </a:prstGeom>
        </p:spPr>
        <p:txBody>
          <a:bodyPr wrap="none">
            <a:spAutoFit/>
          </a:bodyPr>
          <a:lstStyle/>
          <a:p>
            <a:r>
              <a:rPr lang="en-US" sz="3200" b="1" i="1" u="sng" dirty="0">
                <a:ln>
                  <a:solidFill>
                    <a:schemeClr val="bg1"/>
                  </a:solidFill>
                </a:ln>
                <a:solidFill>
                  <a:srgbClr val="FFFF00"/>
                </a:solidFill>
              </a:rPr>
              <a:t>Rapid growth of Urban areas</a:t>
            </a:r>
            <a:endParaRPr lang="en-US" sz="3200" u="sng" dirty="0">
              <a:ln>
                <a:solidFill>
                  <a:schemeClr val="bg1"/>
                </a:solidFill>
              </a:ln>
              <a:solidFill>
                <a:srgbClr val="FFFF00"/>
              </a:solidFill>
            </a:endParaRPr>
          </a:p>
        </p:txBody>
      </p:sp>
      <p:sp>
        <p:nvSpPr>
          <p:cNvPr id="10" name="Content Placeholder 2"/>
          <p:cNvSpPr txBox="1">
            <a:spLocks/>
          </p:cNvSpPr>
          <p:nvPr/>
        </p:nvSpPr>
        <p:spPr>
          <a:xfrm>
            <a:off x="457200" y="4419601"/>
            <a:ext cx="8229600" cy="2514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buFont typeface="Wingdings" pitchFamily="2" charset="2"/>
              <a:buChar char="§"/>
            </a:pPr>
            <a:r>
              <a:rPr lang="en-US" sz="2400" b="1" dirty="0">
                <a:solidFill>
                  <a:srgbClr val="FFFF00"/>
                </a:solidFill>
              </a:rPr>
              <a:t>Urbanization is a key ingredient of the growth of any economy. </a:t>
            </a:r>
          </a:p>
          <a:p>
            <a:pPr>
              <a:buClr>
                <a:schemeClr val="bg1"/>
              </a:buClr>
              <a:buFont typeface="Wingdings" pitchFamily="2" charset="2"/>
              <a:buChar char="§"/>
            </a:pPr>
            <a:r>
              <a:rPr lang="en-US" sz="2400" b="1" dirty="0">
                <a:solidFill>
                  <a:srgbClr val="FFFF00"/>
                </a:solidFill>
              </a:rPr>
              <a:t>There has been a rapid growth of urban areas in India after independence.</a:t>
            </a:r>
          </a:p>
          <a:p>
            <a:pPr>
              <a:buClr>
                <a:schemeClr val="bg1"/>
              </a:buClr>
              <a:buFont typeface="Wingdings" pitchFamily="2" charset="2"/>
              <a:buChar char="§"/>
            </a:pPr>
            <a:r>
              <a:rPr lang="en-US" sz="2400" b="1" dirty="0">
                <a:solidFill>
                  <a:srgbClr val="FFFF00"/>
                </a:solidFill>
              </a:rPr>
              <a:t>Transport and communication, education and health have speeded up the pace of urbanization.</a:t>
            </a:r>
          </a:p>
        </p:txBody>
      </p:sp>
    </p:spTree>
    <p:custDataLst>
      <p:tags r:id="rId1"/>
    </p:custDataLst>
    <p:extLst>
      <p:ext uri="{BB962C8B-B14F-4D97-AF65-F5344CB8AC3E}">
        <p14:creationId xmlns:p14="http://schemas.microsoft.com/office/powerpoint/2010/main" val="1641567499"/>
      </p:ext>
    </p:extLst>
  </p:cSld>
  <p:clrMapOvr>
    <a:masterClrMapping/>
  </p:clrMapOvr>
  <mc:AlternateContent xmlns:mc="http://schemas.openxmlformats.org/markup-compatibility/2006" xmlns:p14="http://schemas.microsoft.com/office/powerpoint/2010/main">
    <mc:Choice Requires="p14">
      <p:transition spd="slow" p14:dur="2000" advTm="106611"/>
    </mc:Choice>
    <mc:Fallback xmlns="">
      <p:transition spd="slow" advTm="10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2000" fill="hold"/>
                                        <p:tgtEl>
                                          <p:spTgt spid="7"/>
                                        </p:tgtEl>
                                        <p:attrNameLst>
                                          <p:attrName>style.color</p:attrName>
                                        </p:attrNameLst>
                                      </p:cBhvr>
                                      <p:to>
                                        <a:schemeClr val="accent2"/>
                                      </p:to>
                                    </p:animClr>
                                  </p:childTnLst>
                                </p:cTn>
                              </p:par>
                              <p:par>
                                <p:cTn id="24" presetID="52" presetClass="entr" presetSubtype="0"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Scale>
                                      <p:cBhvr>
                                        <p:cTn id="26"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
                                            <p:txEl>
                                              <p:pRg st="0" end="0"/>
                                            </p:txEl>
                                          </p:spTgt>
                                        </p:tgtEl>
                                        <p:attrNameLst>
                                          <p:attrName>ppt_x</p:attrName>
                                          <p:attrName>ppt_y</p:attrName>
                                        </p:attrNameLst>
                                      </p:cBhvr>
                                    </p:animMotion>
                                    <p:animEffect transition="in" filter="fade">
                                      <p:cBhvr>
                                        <p:cTn id="28" dur="1000"/>
                                        <p:tgtEl>
                                          <p:spTgt spid="3">
                                            <p:txEl>
                                              <p:pRg st="0" end="0"/>
                                            </p:txEl>
                                          </p:spTgt>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Scale>
                                      <p:cBhvr>
                                        <p:cTn id="31"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
                                            <p:txEl>
                                              <p:pRg st="1" end="1"/>
                                            </p:txEl>
                                          </p:spTgt>
                                        </p:tgtEl>
                                        <p:attrNameLst>
                                          <p:attrName>ppt_x</p:attrName>
                                          <p:attrName>ppt_y</p:attrName>
                                        </p:attrNameLst>
                                      </p:cBhvr>
                                    </p:animMotion>
                                    <p:animEffect transition="in" filter="fade">
                                      <p:cBhvr>
                                        <p:cTn id="33" dur="1000"/>
                                        <p:tgtEl>
                                          <p:spTgt spid="3">
                                            <p:txEl>
                                              <p:pRg st="1" end="1"/>
                                            </p:txEl>
                                          </p:spTgt>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Scale>
                                      <p:cBhvr>
                                        <p:cTn id="36"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3">
                                            <p:txEl>
                                              <p:pRg st="2" end="2"/>
                                            </p:txEl>
                                          </p:spTgt>
                                        </p:tgtEl>
                                        <p:attrNameLst>
                                          <p:attrName>ppt_x</p:attrName>
                                          <p:attrName>ppt_y</p:attrName>
                                        </p:attrNameLst>
                                      </p:cBhvr>
                                    </p:animMotion>
                                    <p:animEffect transition="in" filter="fade">
                                      <p:cBhvr>
                                        <p:cTn id="38" dur="10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mph" presetSubtype="2" fill="hold" grpId="1" nodeType="clickEffect">
                                  <p:stCondLst>
                                    <p:cond delay="0"/>
                                  </p:stCondLst>
                                  <p:childTnLst>
                                    <p:animClr clrSpc="rgb" dir="cw">
                                      <p:cBhvr override="childStyle">
                                        <p:cTn id="47" dur="2000" fill="hold"/>
                                        <p:tgtEl>
                                          <p:spTgt spid="9"/>
                                        </p:tgtEl>
                                        <p:attrNameLst>
                                          <p:attrName>style.color</p:attrName>
                                        </p:attrNameLst>
                                      </p:cBhvr>
                                      <p:to>
                                        <a:srgbClr val="FFFFFF"/>
                                      </p:to>
                                    </p:animClr>
                                  </p:childTnLst>
                                </p:cTn>
                              </p:par>
                              <p:par>
                                <p:cTn id="48" presetID="2" presetClass="entr" presetSubtype="8"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0-#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P spid="9" grpId="0"/>
      <p:bldP spid="9" grpId="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a:buClr>
                <a:schemeClr val="bg1"/>
              </a:buClr>
              <a:buFont typeface="Wingdings" pitchFamily="2" charset="2"/>
              <a:buChar char="§"/>
            </a:pPr>
            <a:r>
              <a:rPr lang="en-US" b="1" dirty="0">
                <a:solidFill>
                  <a:srgbClr val="FFFF00"/>
                </a:solidFill>
              </a:rPr>
              <a:t>The Indian economy has been projected and considered as one of the most stable economies of the world. </a:t>
            </a:r>
          </a:p>
          <a:p>
            <a:pPr>
              <a:buClr>
                <a:schemeClr val="bg1"/>
              </a:buClr>
              <a:buFont typeface="Wingdings" pitchFamily="2" charset="2"/>
              <a:buChar char="§"/>
            </a:pPr>
            <a:r>
              <a:rPr lang="en-US" b="1" dirty="0">
                <a:solidFill>
                  <a:srgbClr val="FFFF00"/>
                </a:solidFill>
              </a:rPr>
              <a:t>The current year’s Economic survey represents the Indian economy to be a </a:t>
            </a:r>
            <a:r>
              <a:rPr lang="en-US" b="1" i="1" u="sng" dirty="0">
                <a:ln>
                  <a:solidFill>
                    <a:srgbClr val="FF0000"/>
                  </a:solidFill>
                </a:ln>
                <a:solidFill>
                  <a:srgbClr val="FFFF00"/>
                </a:solidFill>
              </a:rPr>
              <a:t>“heaven of macroeconomic stability, resilience and optimism. </a:t>
            </a:r>
          </a:p>
          <a:p>
            <a:pPr>
              <a:buClr>
                <a:schemeClr val="bg1"/>
              </a:buClr>
              <a:buFont typeface="Wingdings" pitchFamily="2" charset="2"/>
              <a:buChar char="§"/>
            </a:pPr>
            <a:r>
              <a:rPr lang="en-US" b="1" dirty="0">
                <a:solidFill>
                  <a:srgbClr val="FFFF00"/>
                </a:solidFill>
              </a:rPr>
              <a:t>According to the Economic Survey for the year     2014-15, 8%-plus GDP growth rate has been predicted, with actual growth turning out to be a little less (7.6%). This is a clear indication of a stable macroeconomic growth.</a:t>
            </a:r>
          </a:p>
        </p:txBody>
      </p:sp>
      <p:sp>
        <p:nvSpPr>
          <p:cNvPr id="4" name="Slide Number Placeholder 3"/>
          <p:cNvSpPr>
            <a:spLocks noGrp="1"/>
          </p:cNvSpPr>
          <p:nvPr>
            <p:ph type="sldNum" sz="quarter" idx="12"/>
          </p:nvPr>
        </p:nvSpPr>
        <p:spPr/>
        <p:txBody>
          <a:bodyPr/>
          <a:lstStyle/>
          <a:p>
            <a:fld id="{5122379A-8FA5-4082-989C-37BB00110F04}" type="slidenum">
              <a:rPr lang="en-US" smtClean="0"/>
              <a:t>17</a:t>
            </a:fld>
            <a:endParaRPr lang="en-US"/>
          </a:p>
        </p:txBody>
      </p:sp>
      <p:sp>
        <p:nvSpPr>
          <p:cNvPr id="5" name="Title 1"/>
          <p:cNvSpPr txBox="1">
            <a:spLocks/>
          </p:cNvSpPr>
          <p:nvPr/>
        </p:nvSpPr>
        <p:spPr>
          <a:xfrm>
            <a:off x="-533400" y="-228600"/>
            <a:ext cx="10210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FF0000"/>
                  </a:solidFill>
                </a:ln>
                <a:solidFill>
                  <a:srgbClr val="FFFF00"/>
                </a:solidFill>
                <a:latin typeface="Algerian" pitchFamily="82" charset="0"/>
              </a:rPr>
              <a:t>Features of Indian Economy</a:t>
            </a:r>
            <a:endParaRPr lang="en-US" sz="4800" dirty="0">
              <a:ln>
                <a:solidFill>
                  <a:srgbClr val="FF0000"/>
                </a:solidFill>
              </a:ln>
              <a:solidFill>
                <a:srgbClr val="FFFF00"/>
              </a:solidFill>
              <a:latin typeface="Algerian" pitchFamily="82" charset="0"/>
            </a:endParaRPr>
          </a:p>
        </p:txBody>
      </p:sp>
      <p:cxnSp>
        <p:nvCxnSpPr>
          <p:cNvPr id="6" name="Straight Connector 5"/>
          <p:cNvCxnSpPr/>
          <p:nvPr/>
        </p:nvCxnSpPr>
        <p:spPr>
          <a:xfrm>
            <a:off x="0" y="7620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2400" y="883271"/>
            <a:ext cx="4042517" cy="584775"/>
          </a:xfrm>
          <a:prstGeom prst="rect">
            <a:avLst/>
          </a:prstGeom>
        </p:spPr>
        <p:txBody>
          <a:bodyPr wrap="none">
            <a:spAutoFit/>
          </a:bodyPr>
          <a:lstStyle/>
          <a:p>
            <a:r>
              <a:rPr lang="en-US" sz="3200" b="1" i="1" u="sng" dirty="0">
                <a:ln>
                  <a:solidFill>
                    <a:schemeClr val="bg1"/>
                  </a:solidFill>
                </a:ln>
                <a:solidFill>
                  <a:srgbClr val="FFFF00"/>
                </a:solidFill>
              </a:rPr>
              <a:t>Stable macro economy</a:t>
            </a:r>
            <a:endParaRPr lang="en-US" sz="3200" u="sng" dirty="0">
              <a:ln>
                <a:solidFill>
                  <a:schemeClr val="bg1"/>
                </a:solidFill>
              </a:ln>
              <a:solidFill>
                <a:srgbClr val="FFFF00"/>
              </a:solidFill>
            </a:endParaRPr>
          </a:p>
        </p:txBody>
      </p:sp>
    </p:spTree>
    <p:custDataLst>
      <p:tags r:id="rId1"/>
    </p:custDataLst>
    <p:extLst>
      <p:ext uri="{BB962C8B-B14F-4D97-AF65-F5344CB8AC3E}">
        <p14:creationId xmlns:p14="http://schemas.microsoft.com/office/powerpoint/2010/main" val="2870818617"/>
      </p:ext>
    </p:extLst>
  </p:cSld>
  <p:clrMapOvr>
    <a:masterClrMapping/>
  </p:clrMapOvr>
  <mc:AlternateContent xmlns:mc="http://schemas.openxmlformats.org/markup-compatibility/2006" xmlns:p14="http://schemas.microsoft.com/office/powerpoint/2010/main">
    <mc:Choice Requires="p14">
      <p:transition spd="slow" p14:dur="2000" advTm="140836"/>
    </mc:Choice>
    <mc:Fallback xmlns="">
      <p:transition spd="slow" advTm="1408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2000" fill="hold"/>
                                        <p:tgtEl>
                                          <p:spTgt spid="7"/>
                                        </p:tgtEl>
                                        <p:attrNameLst>
                                          <p:attrName>style.color</p:attrName>
                                        </p:attrNameLst>
                                      </p:cBhvr>
                                      <p:to>
                                        <a:srgbClr val="FF0000"/>
                                      </p:to>
                                    </p:animClr>
                                  </p:childTnLst>
                                </p:cTn>
                              </p:par>
                              <p:par>
                                <p:cTn id="24" presetID="22" presetClass="entr" presetSubtype="4"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down)">
                                      <p:cBhvr>
                                        <p:cTn id="26" dur="500"/>
                                        <p:tgtEl>
                                          <p:spTgt spid="3">
                                            <p:txEl>
                                              <p:pRg st="0" end="0"/>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1371600"/>
            <a:ext cx="4495800" cy="4525963"/>
          </a:xfrm>
        </p:spPr>
        <p:txBody>
          <a:bodyPr>
            <a:noAutofit/>
          </a:bodyPr>
          <a:lstStyle/>
          <a:p>
            <a:pPr>
              <a:buClr>
                <a:schemeClr val="bg1"/>
              </a:buClr>
              <a:buFont typeface="Wingdings" pitchFamily="2" charset="2"/>
              <a:buChar char="§"/>
            </a:pPr>
            <a:r>
              <a:rPr lang="en-US" sz="2200" b="1" dirty="0">
                <a:solidFill>
                  <a:srgbClr val="FFFF00"/>
                </a:solidFill>
              </a:rPr>
              <a:t>The human capital of India is young. </a:t>
            </a:r>
          </a:p>
          <a:p>
            <a:pPr>
              <a:buClr>
                <a:schemeClr val="bg1"/>
              </a:buClr>
              <a:buFont typeface="Wingdings" pitchFamily="2" charset="2"/>
              <a:buChar char="§"/>
            </a:pPr>
            <a:r>
              <a:rPr lang="en-US" sz="2200" b="1" dirty="0">
                <a:solidFill>
                  <a:srgbClr val="FFFF00"/>
                </a:solidFill>
              </a:rPr>
              <a:t>This means that India is a pride owner of the maximum percentage of youth. </a:t>
            </a:r>
          </a:p>
          <a:p>
            <a:pPr>
              <a:buClr>
                <a:schemeClr val="bg1"/>
              </a:buClr>
              <a:buFont typeface="Wingdings" pitchFamily="2" charset="2"/>
              <a:buChar char="§"/>
            </a:pPr>
            <a:r>
              <a:rPr lang="en-US" sz="2200" b="1" dirty="0">
                <a:solidFill>
                  <a:srgbClr val="FFFF00"/>
                </a:solidFill>
              </a:rPr>
              <a:t>The young population is not only motivated but skilled and trained enough to maximize the growth. </a:t>
            </a:r>
          </a:p>
          <a:p>
            <a:pPr>
              <a:buClr>
                <a:schemeClr val="bg1"/>
              </a:buClr>
              <a:buFont typeface="Wingdings" pitchFamily="2" charset="2"/>
              <a:buChar char="§"/>
            </a:pPr>
            <a:r>
              <a:rPr lang="en-US" sz="2200" b="1" dirty="0">
                <a:solidFill>
                  <a:srgbClr val="FFFF00"/>
                </a:solidFill>
              </a:rPr>
              <a:t>Thus human capital plays a key role in maximizing the growth prospects in the country. </a:t>
            </a:r>
          </a:p>
          <a:p>
            <a:pPr>
              <a:buClr>
                <a:schemeClr val="bg1"/>
              </a:buClr>
              <a:buFont typeface="Wingdings" pitchFamily="2" charset="2"/>
              <a:buChar char="§"/>
            </a:pPr>
            <a:r>
              <a:rPr lang="en-US" sz="2200" b="1" dirty="0">
                <a:solidFill>
                  <a:srgbClr val="FFFF00"/>
                </a:solidFill>
              </a:rPr>
              <a:t>This has invited foreign investments to the country and outsourcing opportunities too.</a:t>
            </a:r>
          </a:p>
        </p:txBody>
      </p:sp>
      <p:sp>
        <p:nvSpPr>
          <p:cNvPr id="4" name="Slide Number Placeholder 3"/>
          <p:cNvSpPr>
            <a:spLocks noGrp="1"/>
          </p:cNvSpPr>
          <p:nvPr>
            <p:ph type="sldNum" sz="quarter" idx="12"/>
          </p:nvPr>
        </p:nvSpPr>
        <p:spPr/>
        <p:txBody>
          <a:bodyPr/>
          <a:lstStyle/>
          <a:p>
            <a:fld id="{5122379A-8FA5-4082-989C-37BB00110F04}" type="slidenum">
              <a:rPr lang="en-US" smtClean="0"/>
              <a:t>18</a:t>
            </a:fld>
            <a:endParaRPr lang="en-US"/>
          </a:p>
        </p:txBody>
      </p:sp>
      <p:sp>
        <p:nvSpPr>
          <p:cNvPr id="5" name="Title 1"/>
          <p:cNvSpPr txBox="1">
            <a:spLocks/>
          </p:cNvSpPr>
          <p:nvPr/>
        </p:nvSpPr>
        <p:spPr>
          <a:xfrm>
            <a:off x="-533400" y="-228600"/>
            <a:ext cx="10210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a:solidFill>
                    <a:srgbClr val="FF0000"/>
                  </a:solidFill>
                </a:ln>
                <a:solidFill>
                  <a:srgbClr val="FFFF00"/>
                </a:solidFill>
                <a:latin typeface="Algerian" pitchFamily="82" charset="0"/>
              </a:rPr>
              <a:t>Features of Indian Economy</a:t>
            </a:r>
            <a:endParaRPr lang="en-US" sz="4800" dirty="0">
              <a:ln>
                <a:solidFill>
                  <a:srgbClr val="FF0000"/>
                </a:solidFill>
              </a:ln>
              <a:solidFill>
                <a:srgbClr val="FFFF00"/>
              </a:solidFill>
              <a:latin typeface="Algerian" pitchFamily="82" charset="0"/>
            </a:endParaRPr>
          </a:p>
        </p:txBody>
      </p:sp>
      <p:cxnSp>
        <p:nvCxnSpPr>
          <p:cNvPr id="6" name="Straight Connector 5"/>
          <p:cNvCxnSpPr/>
          <p:nvPr/>
        </p:nvCxnSpPr>
        <p:spPr>
          <a:xfrm>
            <a:off x="0" y="7620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 y="762000"/>
            <a:ext cx="4025461" cy="584775"/>
          </a:xfrm>
          <a:prstGeom prst="rect">
            <a:avLst/>
          </a:prstGeom>
        </p:spPr>
        <p:txBody>
          <a:bodyPr wrap="none">
            <a:spAutoFit/>
          </a:bodyPr>
          <a:lstStyle/>
          <a:p>
            <a:r>
              <a:rPr lang="en-US" sz="3200" b="1" i="1" u="sng" dirty="0">
                <a:ln>
                  <a:solidFill>
                    <a:schemeClr val="bg1"/>
                  </a:solidFill>
                </a:ln>
                <a:solidFill>
                  <a:srgbClr val="FFFF00"/>
                </a:solidFill>
                <a:effectLst>
                  <a:outerShdw blurRad="38100" dist="38100" dir="2700000" algn="tl">
                    <a:srgbClr val="000000">
                      <a:alpha val="43137"/>
                    </a:srgbClr>
                  </a:outerShdw>
                </a:effectLst>
              </a:rPr>
              <a:t>Demographic dividend</a:t>
            </a:r>
            <a:endParaRPr lang="en-US" sz="3200" u="sng" dirty="0">
              <a:ln>
                <a:solidFill>
                  <a:schemeClr val="bg1"/>
                </a:solidFill>
              </a:ln>
              <a:solidFill>
                <a:srgbClr val="FFFF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91" y="1920163"/>
            <a:ext cx="4536809" cy="3413837"/>
          </a:xfrm>
          <a:prstGeom prst="roundRect">
            <a:avLst>
              <a:gd name="adj" fmla="val 8594"/>
            </a:avLst>
          </a:prstGeom>
          <a:solidFill>
            <a:srgbClr val="FFFFFF">
              <a:shade val="85000"/>
            </a:srgbClr>
          </a:solidFill>
          <a:ln>
            <a:noFill/>
          </a:ln>
          <a:effectLst>
            <a:outerShdw blurRad="57785" dist="33020" dir="3180000" algn="ctr">
              <a:srgbClr val="000000">
                <a:alpha val="30000"/>
              </a:srgbClr>
            </a:outerShdw>
            <a:reflection blurRad="12700" stA="38000" endPos="28000" dist="5000" dir="5400000" sy="-100000" algn="bl" rotWithShape="0"/>
          </a:effectLst>
          <a:scene3d>
            <a:camera prst="orthographicFront">
              <a:rot lat="0" lon="0" rev="0"/>
            </a:camera>
            <a:lightRig rig="brightRoom" dir="t">
              <a:rot lat="0" lon="0" rev="600000"/>
            </a:lightRig>
          </a:scene3d>
          <a:sp3d prstMaterial="metal">
            <a:bevelT w="38100" h="57150" prst="angle"/>
          </a:sp3d>
          <a:extLs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45957095"/>
      </p:ext>
    </p:extLst>
  </p:cSld>
  <p:clrMapOvr>
    <a:masterClrMapping/>
  </p:clrMapOvr>
  <mc:AlternateContent xmlns:mc="http://schemas.openxmlformats.org/markup-compatibility/2006" xmlns:p14="http://schemas.microsoft.com/office/powerpoint/2010/main">
    <mc:Choice Requires="p14">
      <p:transition spd="slow" p14:dur="2000" advTm="76587"/>
    </mc:Choice>
    <mc:Fallback xmlns="">
      <p:transition spd="slow" advTm="765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2000" fill="hold"/>
                                        <p:tgtEl>
                                          <p:spTgt spid="7"/>
                                        </p:tgtEl>
                                        <p:attrNameLst>
                                          <p:attrName>style.color</p:attrName>
                                        </p:attrNameLst>
                                      </p:cBhvr>
                                      <p:to>
                                        <a:srgbClr val="CC00FF"/>
                                      </p:to>
                                    </p:animClr>
                                  </p:childTnLst>
                                </p:cTn>
                              </p:par>
                              <p:par>
                                <p:cTn id="24" presetID="6" presetClass="entr" presetSubtype="16"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circle(in)">
                                      <p:cBhvr>
                                        <p:cTn id="26" dur="2000"/>
                                        <p:tgtEl>
                                          <p:spTgt spid="3">
                                            <p:txEl>
                                              <p:pRg st="0" end="0"/>
                                            </p:txEl>
                                          </p:spTgt>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circle(in)">
                                      <p:cBhvr>
                                        <p:cTn id="29" dur="2000"/>
                                        <p:tgtEl>
                                          <p:spTgt spid="3">
                                            <p:txEl>
                                              <p:pRg st="1" end="1"/>
                                            </p:txEl>
                                          </p:spTgt>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ircle(in)">
                                      <p:cBhvr>
                                        <p:cTn id="32" dur="2000"/>
                                        <p:tgtEl>
                                          <p:spTgt spid="3">
                                            <p:txEl>
                                              <p:pRg st="2" end="2"/>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circle(in)">
                                      <p:cBhvr>
                                        <p:cTn id="35" dur="2000"/>
                                        <p:tgtEl>
                                          <p:spTgt spid="3">
                                            <p:txEl>
                                              <p:pRg st="3" end="3"/>
                                            </p:txEl>
                                          </p:spTgt>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circle(in)">
                                      <p:cBhvr>
                                        <p:cTn id="38" dur="2000"/>
                                        <p:tgtEl>
                                          <p:spTgt spid="3">
                                            <p:txEl>
                                              <p:pRg st="4" end="4"/>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wipe(down)">
                                      <p:cBhvr>
                                        <p:cTn id="4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439400" cy="1143000"/>
          </a:xfrm>
        </p:spPr>
        <p:txBody>
          <a:bodyPr>
            <a:noAutofit/>
          </a:bodyPr>
          <a:lstStyle/>
          <a:p>
            <a:r>
              <a:rPr lang="en-US" b="1" dirty="0">
                <a:ln>
                  <a:solidFill>
                    <a:srgbClr val="FF0000"/>
                  </a:solidFill>
                </a:ln>
                <a:solidFill>
                  <a:srgbClr val="FFFF00"/>
                </a:solidFill>
                <a:latin typeface="Algerian" pitchFamily="82" charset="0"/>
              </a:rPr>
              <a:t>Weakness  of  Indian  Economy</a:t>
            </a:r>
            <a:endParaRPr lang="en-US"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838200" y="1798637"/>
            <a:ext cx="8229600" cy="4525963"/>
          </a:xfrm>
        </p:spPr>
        <p:txBody>
          <a:bodyPr>
            <a:normAutofit lnSpcReduction="10000"/>
          </a:bodyPr>
          <a:lstStyle/>
          <a:p>
            <a:pPr>
              <a:buClr>
                <a:schemeClr val="bg1"/>
              </a:buClr>
              <a:buFont typeface="Wingdings" pitchFamily="2" charset="2"/>
              <a:buChar char="§"/>
            </a:pPr>
            <a:r>
              <a:rPr lang="en-US" b="1" dirty="0">
                <a:solidFill>
                  <a:srgbClr val="FFFF00"/>
                </a:solidFill>
              </a:rPr>
              <a:t>India stands second in terms of size of population next to China and our country is likely to overtake china in near future.</a:t>
            </a:r>
          </a:p>
          <a:p>
            <a:pPr>
              <a:buClr>
                <a:schemeClr val="bg1"/>
              </a:buClr>
              <a:buFont typeface="Wingdings" pitchFamily="2" charset="2"/>
              <a:buChar char="§"/>
            </a:pPr>
            <a:r>
              <a:rPr lang="en-US" b="1" dirty="0">
                <a:solidFill>
                  <a:srgbClr val="FFFF00"/>
                </a:solidFill>
              </a:rPr>
              <a:t>Population growth rate of India is very high and this is always a hurdle to growth rate. </a:t>
            </a:r>
          </a:p>
          <a:p>
            <a:pPr>
              <a:buClr>
                <a:schemeClr val="bg1"/>
              </a:buClr>
              <a:buFont typeface="Wingdings" pitchFamily="2" charset="2"/>
              <a:buChar char="§"/>
            </a:pPr>
            <a:r>
              <a:rPr lang="en-US" b="1" dirty="0">
                <a:solidFill>
                  <a:srgbClr val="FFFF00"/>
                </a:solidFill>
              </a:rPr>
              <a:t>The population growth rate in India is as high as 1.7 per 1000. </a:t>
            </a:r>
          </a:p>
          <a:p>
            <a:pPr>
              <a:buClr>
                <a:schemeClr val="bg1"/>
              </a:buClr>
              <a:buFont typeface="Wingdings" pitchFamily="2" charset="2"/>
              <a:buChar char="§"/>
            </a:pPr>
            <a:r>
              <a:rPr lang="en-US" b="1" dirty="0">
                <a:solidFill>
                  <a:srgbClr val="FFFF00"/>
                </a:solidFill>
              </a:rPr>
              <a:t>The annual addition of population equals the total population of Australia.</a:t>
            </a:r>
          </a:p>
        </p:txBody>
      </p:sp>
      <p:sp>
        <p:nvSpPr>
          <p:cNvPr id="4" name="Slide Number Placeholder 3"/>
          <p:cNvSpPr>
            <a:spLocks noGrp="1"/>
          </p:cNvSpPr>
          <p:nvPr>
            <p:ph type="sldNum" sz="quarter" idx="12"/>
          </p:nvPr>
        </p:nvSpPr>
        <p:spPr/>
        <p:txBody>
          <a:bodyPr/>
          <a:lstStyle/>
          <a:p>
            <a:fld id="{5122379A-8FA5-4082-989C-37BB00110F04}" type="slidenum">
              <a:rPr lang="en-US" smtClean="0"/>
              <a:t>19</a:t>
            </a:fld>
            <a:endParaRPr lang="en-US"/>
          </a:p>
        </p:txBody>
      </p:sp>
      <p:sp>
        <p:nvSpPr>
          <p:cNvPr id="5" name="Rectangle 4"/>
          <p:cNvSpPr/>
          <p:nvPr/>
        </p:nvSpPr>
        <p:spPr>
          <a:xfrm>
            <a:off x="381000" y="990600"/>
            <a:ext cx="3436133" cy="646331"/>
          </a:xfrm>
          <a:prstGeom prst="rect">
            <a:avLst/>
          </a:prstGeom>
        </p:spPr>
        <p:txBody>
          <a:bodyPr wrap="none">
            <a:spAutoFit/>
          </a:bodyPr>
          <a:lstStyle/>
          <a:p>
            <a:r>
              <a:rPr lang="en-US" sz="3600" b="1" i="1" u="sng" dirty="0">
                <a:ln>
                  <a:solidFill>
                    <a:schemeClr val="bg1"/>
                  </a:solidFill>
                </a:ln>
                <a:solidFill>
                  <a:srgbClr val="FFFF00"/>
                </a:solidFill>
              </a:rPr>
              <a:t>Large</a:t>
            </a:r>
            <a:r>
              <a:rPr lang="en-US" sz="3200" b="1" i="1" u="sng" dirty="0">
                <a:ln>
                  <a:solidFill>
                    <a:schemeClr val="bg1"/>
                  </a:solidFill>
                </a:ln>
                <a:solidFill>
                  <a:srgbClr val="FFFF00"/>
                </a:solidFill>
              </a:rPr>
              <a:t> </a:t>
            </a:r>
            <a:r>
              <a:rPr lang="en-US" sz="3600" b="1" i="1" u="sng" dirty="0">
                <a:ln>
                  <a:solidFill>
                    <a:schemeClr val="bg1"/>
                  </a:solidFill>
                </a:ln>
                <a:solidFill>
                  <a:srgbClr val="FFFF00"/>
                </a:solidFill>
              </a:rPr>
              <a:t>Population</a:t>
            </a:r>
            <a:endParaRPr lang="en-US" sz="3200" u="sng" dirty="0">
              <a:ln>
                <a:solidFill>
                  <a:schemeClr val="bg1"/>
                </a:solidFill>
              </a:ln>
              <a:solidFill>
                <a:srgbClr val="FFFF00"/>
              </a:solidFill>
            </a:endParaRPr>
          </a:p>
        </p:txBody>
      </p:sp>
      <p:cxnSp>
        <p:nvCxnSpPr>
          <p:cNvPr id="6" name="Straight Connector 5"/>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8733821"/>
      </p:ext>
    </p:extLst>
  </p:cSld>
  <p:clrMapOvr>
    <a:masterClrMapping/>
  </p:clrMapOvr>
  <mc:AlternateContent xmlns:mc="http://schemas.openxmlformats.org/markup-compatibility/2006" xmlns:p14="http://schemas.microsoft.com/office/powerpoint/2010/main">
    <mc:Choice Requires="p14">
      <p:transition spd="slow" p14:dur="2000" advTm="113073"/>
    </mc:Choice>
    <mc:Fallback xmlns="">
      <p:transition spd="slow" advTm="113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26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par>
                          <p:cTn id="26" fill="hold">
                            <p:stCondLst>
                              <p:cond delay="4200"/>
                            </p:stCondLst>
                            <p:childTnLst>
                              <p:par>
                                <p:cTn id="27" presetID="2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iterate type="lt">
                                    <p:tmPct val="0"/>
                                  </p:iterate>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1" nodeType="click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5"/>
                                        </p:tgtEl>
                                        <p:attrNameLst>
                                          <p:attrName>ppt_x</p:attrName>
                                          <p:attrName>ppt_y</p:attrName>
                                        </p:attrNameLst>
                                      </p:cBhvr>
                                    </p:animMotion>
                                    <p:animRot by="1500000">
                                      <p:cBhvr>
                                        <p:cTn id="39" dur="125" fill="hold">
                                          <p:stCondLst>
                                            <p:cond delay="0"/>
                                          </p:stCondLst>
                                        </p:cTn>
                                        <p:tgtEl>
                                          <p:spTgt spid="5"/>
                                        </p:tgtEl>
                                        <p:attrNameLst>
                                          <p:attrName>r</p:attrName>
                                        </p:attrNameLst>
                                      </p:cBhvr>
                                    </p:animRot>
                                    <p:animRot by="-1500000">
                                      <p:cBhvr>
                                        <p:cTn id="40" dur="125" fill="hold">
                                          <p:stCondLst>
                                            <p:cond delay="125"/>
                                          </p:stCondLst>
                                        </p:cTn>
                                        <p:tgtEl>
                                          <p:spTgt spid="5"/>
                                        </p:tgtEl>
                                        <p:attrNameLst>
                                          <p:attrName>r</p:attrName>
                                        </p:attrNameLst>
                                      </p:cBhvr>
                                    </p:animRot>
                                    <p:animRot by="-1500000">
                                      <p:cBhvr>
                                        <p:cTn id="41" dur="125" fill="hold">
                                          <p:stCondLst>
                                            <p:cond delay="250"/>
                                          </p:stCondLst>
                                        </p:cTn>
                                        <p:tgtEl>
                                          <p:spTgt spid="5"/>
                                        </p:tgtEl>
                                        <p:attrNameLst>
                                          <p:attrName>r</p:attrName>
                                        </p:attrNameLst>
                                      </p:cBhvr>
                                    </p:animRot>
                                    <p:animRot by="1500000">
                                      <p:cBhvr>
                                        <p:cTn id="42" dur="125" fill="hold">
                                          <p:stCondLst>
                                            <p:cond delay="375"/>
                                          </p:stCondLst>
                                        </p:cTn>
                                        <p:tgtEl>
                                          <p:spTgt spid="5"/>
                                        </p:tgtEl>
                                        <p:attrNameLst>
                                          <p:attrName>r</p:attrName>
                                        </p:attrNameLst>
                                      </p:cBhvr>
                                    </p:animRot>
                                  </p:childTnLst>
                                </p:cTn>
                              </p:par>
                              <p:par>
                                <p:cTn id="43" presetID="53" presetClass="entr" presetSubtype="16" fill="hold" grpId="0" nodeType="with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p:cTn id="4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3">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p:cTn id="5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52" dur="500"/>
                                        <p:tgtEl>
                                          <p:spTgt spid="3">
                                            <p:txEl>
                                              <p:pRg st="1" end="1"/>
                                            </p:tx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 calcmode="lin" valueType="num">
                                      <p:cBhvr>
                                        <p:cTn id="5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57" dur="500"/>
                                        <p:tgtEl>
                                          <p:spTgt spid="3">
                                            <p:txEl>
                                              <p:pRg st="2" end="2"/>
                                            </p:tx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 calcmode="lin" valueType="num">
                                      <p:cBhvr>
                                        <p:cTn id="6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6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22379A-8FA5-4082-989C-37BB00110F04}" type="slidenum">
              <a:rPr lang="en-US" smtClean="0"/>
              <a:t>2</a:t>
            </a:fld>
            <a:endParaRPr lang="en-US"/>
          </a:p>
        </p:txBody>
      </p:sp>
      <p:sp>
        <p:nvSpPr>
          <p:cNvPr id="6" name="Title 5"/>
          <p:cNvSpPr>
            <a:spLocks noGrp="1"/>
          </p:cNvSpPr>
          <p:nvPr>
            <p:ph type="title"/>
          </p:nvPr>
        </p:nvSpPr>
        <p:spPr/>
        <p:txBody>
          <a:bodyPr/>
          <a:lstStyle/>
          <a:p>
            <a:endParaRPr lang="en-US" dirty="0"/>
          </a:p>
        </p:txBody>
      </p:sp>
      <p:sp>
        <p:nvSpPr>
          <p:cNvPr id="7" name="Content Placeholder 6"/>
          <p:cNvSpPr>
            <a:spLocks noGrp="1"/>
          </p:cNvSpPr>
          <p:nvPr>
            <p:ph idx="1"/>
          </p:nvPr>
        </p:nvSpPr>
        <p:spPr>
          <a:xfrm>
            <a:off x="228600" y="2895600"/>
            <a:ext cx="5638800" cy="3657600"/>
          </a:xfrm>
        </p:spPr>
        <p:txBody>
          <a:bodyPr>
            <a:normAutofit lnSpcReduction="10000"/>
          </a:bodyPr>
          <a:lstStyle/>
          <a:p>
            <a:pPr marL="0" indent="0">
              <a:buNone/>
            </a:pPr>
            <a:r>
              <a:rPr lang="en-US" sz="3600" b="1" i="1" dirty="0">
                <a:solidFill>
                  <a:srgbClr val="FFFF00"/>
                </a:solidFill>
              </a:rPr>
              <a:t>	</a:t>
            </a:r>
          </a:p>
          <a:p>
            <a:pPr marL="0" indent="0">
              <a:buNone/>
            </a:pPr>
            <a:endParaRPr lang="en-US" sz="3600" b="1" i="1" dirty="0">
              <a:ln>
                <a:solidFill>
                  <a:srgbClr val="CC00CC"/>
                </a:solidFill>
              </a:ln>
              <a:solidFill>
                <a:srgbClr val="FFFF00"/>
              </a:solidFill>
              <a:latin typeface="Script MT Bold" pitchFamily="66" charset="0"/>
            </a:endParaRPr>
          </a:p>
          <a:p>
            <a:pPr marL="0" indent="0">
              <a:buNone/>
            </a:pPr>
            <a:r>
              <a:rPr lang="en-US" sz="3600" b="1" i="1" dirty="0">
                <a:ln>
                  <a:solidFill>
                    <a:srgbClr val="CC00CC"/>
                  </a:solidFill>
                </a:ln>
                <a:solidFill>
                  <a:srgbClr val="FFFF00"/>
                </a:solidFill>
                <a:latin typeface="Script MT Bold" pitchFamily="66" charset="0"/>
              </a:rPr>
              <a:t>	“India will be a global player in the digital economy”</a:t>
            </a:r>
          </a:p>
          <a:p>
            <a:pPr marL="0" indent="0">
              <a:buNone/>
            </a:pPr>
            <a:r>
              <a:rPr lang="en-US" sz="3600" b="1" i="1" dirty="0">
                <a:solidFill>
                  <a:srgbClr val="FFFF00"/>
                </a:solidFill>
                <a:latin typeface="Script MT Bold" pitchFamily="66" charset="0"/>
              </a:rPr>
              <a:t>	     </a:t>
            </a:r>
            <a:endParaRPr lang="en-US" sz="3600" i="1" dirty="0">
              <a:ln>
                <a:solidFill>
                  <a:srgbClr val="FFFF00"/>
                </a:solidFill>
              </a:ln>
              <a:solidFill>
                <a:srgbClr val="FF0000"/>
              </a:solidFill>
              <a:latin typeface="Script MT Bold" pitchFamily="66" charset="0"/>
            </a:endParaRPr>
          </a:p>
          <a:p>
            <a:pPr marL="0" indent="0" algn="ctr">
              <a:buNone/>
            </a:pPr>
            <a:r>
              <a:rPr lang="en-US" sz="3600" i="1" dirty="0">
                <a:ln>
                  <a:solidFill>
                    <a:srgbClr val="FFFF00"/>
                  </a:solidFill>
                </a:ln>
                <a:solidFill>
                  <a:srgbClr val="FF0000"/>
                </a:solidFill>
                <a:latin typeface="Brush Script MT" pitchFamily="66" charset="0"/>
              </a:rPr>
              <a:t>–Sunder </a:t>
            </a:r>
            <a:r>
              <a:rPr lang="en-US" sz="3600" i="1" dirty="0" err="1">
                <a:ln>
                  <a:solidFill>
                    <a:srgbClr val="FFFF00"/>
                  </a:solidFill>
                </a:ln>
                <a:solidFill>
                  <a:srgbClr val="FF0000"/>
                </a:solidFill>
                <a:latin typeface="Brush Script MT" pitchFamily="66" charset="0"/>
              </a:rPr>
              <a:t>Pichai</a:t>
            </a:r>
            <a:r>
              <a:rPr lang="en-US" sz="3600" i="1" dirty="0">
                <a:ln>
                  <a:solidFill>
                    <a:srgbClr val="FFFF00"/>
                  </a:solidFill>
                </a:ln>
                <a:solidFill>
                  <a:srgbClr val="FF0000"/>
                </a:solidFill>
                <a:latin typeface="Brush Script MT" pitchFamily="66" charset="0"/>
              </a:rPr>
              <a:t>, CEO Google</a:t>
            </a:r>
            <a:endParaRPr lang="en-US" sz="3600" dirty="0">
              <a:ln>
                <a:solidFill>
                  <a:srgbClr val="FFFF00"/>
                </a:solidFill>
              </a:ln>
              <a:solidFill>
                <a:srgbClr val="FF0000"/>
              </a:solidFill>
              <a:latin typeface="Brush Script MT" pitchFamily="66"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10000"/>
            <a:ext cx="2362200" cy="28601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5" descr="Flag of India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69542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78628156"/>
      </p:ext>
    </p:extLst>
  </p:cSld>
  <p:clrMapOvr>
    <a:masterClrMapping/>
  </p:clrMapOvr>
  <mc:AlternateContent xmlns:mc="http://schemas.openxmlformats.org/markup-compatibility/2006" xmlns:p14="http://schemas.microsoft.com/office/powerpoint/2010/main">
    <mc:Choice Requires="p14">
      <p:transition spd="slow" p14:dur="2000" advTm="57037"/>
    </mc:Choice>
    <mc:Fallback xmlns="">
      <p:transition spd="slow" advTm="570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7">
                                            <p:txEl>
                                              <p:pRg st="2" end="2"/>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p:cTn id="25"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3" end="3"/>
                                            </p:tx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p:cTn id="31"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7">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7">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7">
                                            <p:txEl>
                                              <p:pRg st="4" end="4"/>
                                            </p:txEl>
                                          </p:spTgt>
                                        </p:tgtEl>
                                      </p:cBhvr>
                                    </p:animEffect>
                                  </p:childTnLst>
                                </p:cTn>
                              </p:par>
                            </p:childTnLst>
                          </p:cTn>
                        </p:par>
                        <p:par>
                          <p:cTn id="35" fill="hold">
                            <p:stCondLst>
                              <p:cond delay="1500"/>
                            </p:stCondLst>
                            <p:childTnLst>
                              <p:par>
                                <p:cTn id="36" presetID="31" presetClass="entr" presetSubtype="0" fill="hold" nodeType="afterEffect">
                                  <p:stCondLst>
                                    <p:cond delay="0"/>
                                  </p:stCondLst>
                                  <p:childTnLst>
                                    <p:set>
                                      <p:cBhvr>
                                        <p:cTn id="37" dur="1" fill="hold">
                                          <p:stCondLst>
                                            <p:cond delay="0"/>
                                          </p:stCondLst>
                                        </p:cTn>
                                        <p:tgtEl>
                                          <p:spTgt spid="2051"/>
                                        </p:tgtEl>
                                        <p:attrNameLst>
                                          <p:attrName>style.visibility</p:attrName>
                                        </p:attrNameLst>
                                      </p:cBhvr>
                                      <p:to>
                                        <p:strVal val="visible"/>
                                      </p:to>
                                    </p:set>
                                    <p:anim calcmode="lin" valueType="num">
                                      <p:cBhvr>
                                        <p:cTn id="38" dur="1000" fill="hold"/>
                                        <p:tgtEl>
                                          <p:spTgt spid="2051"/>
                                        </p:tgtEl>
                                        <p:attrNameLst>
                                          <p:attrName>ppt_w</p:attrName>
                                        </p:attrNameLst>
                                      </p:cBhvr>
                                      <p:tavLst>
                                        <p:tav tm="0">
                                          <p:val>
                                            <p:fltVal val="0"/>
                                          </p:val>
                                        </p:tav>
                                        <p:tav tm="100000">
                                          <p:val>
                                            <p:strVal val="#ppt_w"/>
                                          </p:val>
                                        </p:tav>
                                      </p:tavLst>
                                    </p:anim>
                                    <p:anim calcmode="lin" valueType="num">
                                      <p:cBhvr>
                                        <p:cTn id="39" dur="1000" fill="hold"/>
                                        <p:tgtEl>
                                          <p:spTgt spid="2051"/>
                                        </p:tgtEl>
                                        <p:attrNameLst>
                                          <p:attrName>ppt_h</p:attrName>
                                        </p:attrNameLst>
                                      </p:cBhvr>
                                      <p:tavLst>
                                        <p:tav tm="0">
                                          <p:val>
                                            <p:fltVal val="0"/>
                                          </p:val>
                                        </p:tav>
                                        <p:tav tm="100000">
                                          <p:val>
                                            <p:strVal val="#ppt_h"/>
                                          </p:val>
                                        </p:tav>
                                      </p:tavLst>
                                    </p:anim>
                                    <p:anim calcmode="lin" valueType="num">
                                      <p:cBhvr>
                                        <p:cTn id="40" dur="1000" fill="hold"/>
                                        <p:tgtEl>
                                          <p:spTgt spid="2051"/>
                                        </p:tgtEl>
                                        <p:attrNameLst>
                                          <p:attrName>style.rotation</p:attrName>
                                        </p:attrNameLst>
                                      </p:cBhvr>
                                      <p:tavLst>
                                        <p:tav tm="0">
                                          <p:val>
                                            <p:fltVal val="90"/>
                                          </p:val>
                                        </p:tav>
                                        <p:tav tm="100000">
                                          <p:val>
                                            <p:fltVal val="0"/>
                                          </p:val>
                                        </p:tav>
                                      </p:tavLst>
                                    </p:anim>
                                    <p:animEffect transition="in" filter="fade">
                                      <p:cBhvr>
                                        <p:cTn id="41"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8229600" cy="4525963"/>
          </a:xfrm>
        </p:spPr>
        <p:txBody>
          <a:bodyPr>
            <a:normAutofit fontScale="92500"/>
          </a:bodyPr>
          <a:lstStyle/>
          <a:p>
            <a:pPr>
              <a:buClr>
                <a:schemeClr val="bg1"/>
              </a:buClr>
              <a:buFont typeface="Wingdings" pitchFamily="2" charset="2"/>
              <a:buChar char="§"/>
            </a:pPr>
            <a:r>
              <a:rPr lang="en-US" b="1" dirty="0">
                <a:solidFill>
                  <a:srgbClr val="FFFF00"/>
                </a:solidFill>
              </a:rPr>
              <a:t>There exists a huge economic disparity in the Indian economy. </a:t>
            </a:r>
          </a:p>
          <a:p>
            <a:pPr>
              <a:buClr>
                <a:schemeClr val="bg1"/>
              </a:buClr>
              <a:buFont typeface="Wingdings" pitchFamily="2" charset="2"/>
              <a:buChar char="§"/>
            </a:pPr>
            <a:r>
              <a:rPr lang="en-US" b="1" dirty="0">
                <a:solidFill>
                  <a:srgbClr val="FFFF00"/>
                </a:solidFill>
              </a:rPr>
              <a:t>The proportion of income and assets owned by top 10% of Indians goes on increasing. </a:t>
            </a:r>
          </a:p>
          <a:p>
            <a:pPr>
              <a:buClr>
                <a:schemeClr val="bg1"/>
              </a:buClr>
              <a:buFont typeface="Wingdings" pitchFamily="2" charset="2"/>
              <a:buChar char="§"/>
            </a:pPr>
            <a:r>
              <a:rPr lang="en-US" b="1" dirty="0">
                <a:solidFill>
                  <a:srgbClr val="FFFF00"/>
                </a:solidFill>
              </a:rPr>
              <a:t>This has led to an increase in the poverty level in the society and still a higher percentage of individuals are living Below Poverty Line (BPL). </a:t>
            </a:r>
          </a:p>
          <a:p>
            <a:pPr>
              <a:buClr>
                <a:schemeClr val="bg1"/>
              </a:buClr>
              <a:buFont typeface="Wingdings" pitchFamily="2" charset="2"/>
              <a:buChar char="§"/>
            </a:pPr>
            <a:r>
              <a:rPr lang="en-US" b="1" dirty="0">
                <a:solidFill>
                  <a:srgbClr val="FFFF00"/>
                </a:solidFill>
              </a:rPr>
              <a:t>As a result of unequal distribution of the rich becomes richer and poor becomes poorer.</a:t>
            </a:r>
          </a:p>
        </p:txBody>
      </p:sp>
      <p:sp>
        <p:nvSpPr>
          <p:cNvPr id="4" name="Slide Number Placeholder 3"/>
          <p:cNvSpPr>
            <a:spLocks noGrp="1"/>
          </p:cNvSpPr>
          <p:nvPr>
            <p:ph type="sldNum" sz="quarter" idx="12"/>
          </p:nvPr>
        </p:nvSpPr>
        <p:spPr/>
        <p:txBody>
          <a:bodyPr/>
          <a:lstStyle/>
          <a:p>
            <a:fld id="{5122379A-8FA5-4082-989C-37BB00110F04}" type="slidenum">
              <a:rPr lang="en-US" smtClean="0"/>
              <a:t>20</a:t>
            </a:fld>
            <a:endParaRPr lang="en-US"/>
          </a:p>
        </p:txBody>
      </p:sp>
      <p:sp>
        <p:nvSpPr>
          <p:cNvPr id="5" name="Title 1"/>
          <p:cNvSpPr txBox="1">
            <a:spLocks/>
          </p:cNvSpPr>
          <p:nvPr/>
        </p:nvSpPr>
        <p:spPr>
          <a:xfrm>
            <a:off x="-609600" y="-76200"/>
            <a:ext cx="10439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0000"/>
                  </a:solidFill>
                </a:ln>
                <a:solidFill>
                  <a:srgbClr val="FFFF00"/>
                </a:solidFill>
                <a:latin typeface="Algerian" pitchFamily="82" charset="0"/>
              </a:rPr>
              <a:t>Weakness  of  Indian  Economy</a:t>
            </a:r>
            <a:endParaRPr lang="en-US" dirty="0">
              <a:ln>
                <a:solidFill>
                  <a:srgbClr val="FF0000"/>
                </a:solidFill>
              </a:ln>
              <a:solidFill>
                <a:srgbClr val="FFFF00"/>
              </a:solidFill>
              <a:latin typeface="Algerian" pitchFamily="82" charset="0"/>
            </a:endParaRPr>
          </a:p>
        </p:txBody>
      </p:sp>
      <p:cxnSp>
        <p:nvCxnSpPr>
          <p:cNvPr id="6" name="Straight Connector 5"/>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4800" y="1015425"/>
            <a:ext cx="4038670" cy="584775"/>
          </a:xfrm>
          <a:prstGeom prst="rect">
            <a:avLst/>
          </a:prstGeom>
        </p:spPr>
        <p:txBody>
          <a:bodyPr wrap="none">
            <a:spAutoFit/>
          </a:bodyPr>
          <a:lstStyle/>
          <a:p>
            <a:r>
              <a:rPr lang="en-US" sz="3200" b="1" i="1" u="sng" dirty="0">
                <a:ln>
                  <a:solidFill>
                    <a:schemeClr val="bg1"/>
                  </a:solidFill>
                </a:ln>
                <a:solidFill>
                  <a:srgbClr val="FFFF00"/>
                </a:solidFill>
              </a:rPr>
              <a:t>Inequality and poverty</a:t>
            </a:r>
            <a:endParaRPr lang="en-US" sz="3200" u="sng" dirty="0">
              <a:ln>
                <a:solidFill>
                  <a:schemeClr val="bg1"/>
                </a:solidFill>
              </a:ln>
              <a:solidFill>
                <a:srgbClr val="FFFF00"/>
              </a:solidFill>
            </a:endParaRPr>
          </a:p>
        </p:txBody>
      </p:sp>
    </p:spTree>
    <p:custDataLst>
      <p:tags r:id="rId1"/>
    </p:custDataLst>
    <p:extLst>
      <p:ext uri="{BB962C8B-B14F-4D97-AF65-F5344CB8AC3E}">
        <p14:creationId xmlns:p14="http://schemas.microsoft.com/office/powerpoint/2010/main" val="2772978774"/>
      </p:ext>
    </p:extLst>
  </p:cSld>
  <p:clrMapOvr>
    <a:masterClrMapping/>
  </p:clrMapOvr>
  <mc:AlternateContent xmlns:mc="http://schemas.openxmlformats.org/markup-compatibility/2006" xmlns:p14="http://schemas.microsoft.com/office/powerpoint/2010/main">
    <mc:Choice Requires="p14">
      <p:transition spd="slow" p14:dur="2000" advTm="117791"/>
    </mc:Choice>
    <mc:Fallback xmlns="">
      <p:transition spd="slow" advTm="1177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iterate type="lt">
                                    <p:tmPct val="0"/>
                                  </p:iterate>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4" presetClass="emph" presetSubtype="0" fill="hold" grpId="1" nodeType="click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7"/>
                                        </p:tgtEl>
                                        <p:attrNameLst>
                                          <p:attrName>ppt_x</p:attrName>
                                          <p:attrName>ppt_y</p:attrName>
                                        </p:attrNameLst>
                                      </p:cBhvr>
                                    </p:animMotion>
                                    <p:animRot by="1500000">
                                      <p:cBhvr>
                                        <p:cTn id="24" dur="125" fill="hold">
                                          <p:stCondLst>
                                            <p:cond delay="0"/>
                                          </p:stCondLst>
                                        </p:cTn>
                                        <p:tgtEl>
                                          <p:spTgt spid="7"/>
                                        </p:tgtEl>
                                        <p:attrNameLst>
                                          <p:attrName>r</p:attrName>
                                        </p:attrNameLst>
                                      </p:cBhvr>
                                    </p:animRot>
                                    <p:animRot by="-1500000">
                                      <p:cBhvr>
                                        <p:cTn id="25" dur="125" fill="hold">
                                          <p:stCondLst>
                                            <p:cond delay="125"/>
                                          </p:stCondLst>
                                        </p:cTn>
                                        <p:tgtEl>
                                          <p:spTgt spid="7"/>
                                        </p:tgtEl>
                                        <p:attrNameLst>
                                          <p:attrName>r</p:attrName>
                                        </p:attrNameLst>
                                      </p:cBhvr>
                                    </p:animRot>
                                    <p:animRot by="-1500000">
                                      <p:cBhvr>
                                        <p:cTn id="26" dur="125" fill="hold">
                                          <p:stCondLst>
                                            <p:cond delay="250"/>
                                          </p:stCondLst>
                                        </p:cTn>
                                        <p:tgtEl>
                                          <p:spTgt spid="7"/>
                                        </p:tgtEl>
                                        <p:attrNameLst>
                                          <p:attrName>r</p:attrName>
                                        </p:attrNameLst>
                                      </p:cBhvr>
                                    </p:animRot>
                                    <p:animRot by="1500000">
                                      <p:cBhvr>
                                        <p:cTn id="27" dur="125" fill="hold">
                                          <p:stCondLst>
                                            <p:cond delay="375"/>
                                          </p:stCondLst>
                                        </p:cTn>
                                        <p:tgtEl>
                                          <p:spTgt spid="7"/>
                                        </p:tgtEl>
                                        <p:attrNameLst>
                                          <p:attrName>r</p:attrName>
                                        </p:attrNameLst>
                                      </p:cBhvr>
                                    </p:animRot>
                                  </p:childTnLst>
                                </p:cTn>
                              </p:par>
                              <p:par>
                                <p:cTn id="28" presetID="2" presetClass="entr" presetSubtype="8" fill="hold" grpId="0"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additive="base">
                                        <p:cTn id="4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46237"/>
            <a:ext cx="8229600" cy="4525963"/>
          </a:xfrm>
        </p:spPr>
        <p:txBody>
          <a:bodyPr>
            <a:normAutofit/>
          </a:bodyPr>
          <a:lstStyle/>
          <a:p>
            <a:pPr>
              <a:buClr>
                <a:schemeClr val="bg1"/>
              </a:buClr>
              <a:buFont typeface="Wingdings" pitchFamily="2" charset="2"/>
              <a:buChar char="§"/>
            </a:pPr>
            <a:r>
              <a:rPr lang="en-US" b="1" dirty="0">
                <a:solidFill>
                  <a:srgbClr val="FFFF00"/>
                </a:solidFill>
              </a:rPr>
              <a:t>Even though there has been a constant  growth in the GDP and growth opportunities in the Indian economy, there have been steady increase in the prices of essential goods. </a:t>
            </a:r>
          </a:p>
          <a:p>
            <a:pPr>
              <a:buClr>
                <a:schemeClr val="bg1"/>
              </a:buClr>
              <a:buFont typeface="Wingdings" pitchFamily="2" charset="2"/>
              <a:buChar char="§"/>
            </a:pPr>
            <a:r>
              <a:rPr lang="en-US" b="1" dirty="0">
                <a:solidFill>
                  <a:srgbClr val="FFFF00"/>
                </a:solidFill>
              </a:rPr>
              <a:t>The continuous rise in prices erodes the purchasing power and adversely affects the poor people, whose income is not protected.</a:t>
            </a:r>
          </a:p>
        </p:txBody>
      </p:sp>
      <p:sp>
        <p:nvSpPr>
          <p:cNvPr id="4" name="Slide Number Placeholder 3"/>
          <p:cNvSpPr>
            <a:spLocks noGrp="1"/>
          </p:cNvSpPr>
          <p:nvPr>
            <p:ph type="sldNum" sz="quarter" idx="12"/>
          </p:nvPr>
        </p:nvSpPr>
        <p:spPr/>
        <p:txBody>
          <a:bodyPr/>
          <a:lstStyle/>
          <a:p>
            <a:fld id="{5122379A-8FA5-4082-989C-37BB00110F04}" type="slidenum">
              <a:rPr lang="en-US" smtClean="0"/>
              <a:t>21</a:t>
            </a:fld>
            <a:endParaRPr lang="en-US"/>
          </a:p>
        </p:txBody>
      </p:sp>
      <p:sp>
        <p:nvSpPr>
          <p:cNvPr id="5" name="Title 1"/>
          <p:cNvSpPr txBox="1">
            <a:spLocks/>
          </p:cNvSpPr>
          <p:nvPr/>
        </p:nvSpPr>
        <p:spPr>
          <a:xfrm>
            <a:off x="-609600" y="-76200"/>
            <a:ext cx="10439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0000"/>
                  </a:solidFill>
                </a:ln>
                <a:solidFill>
                  <a:srgbClr val="FFFF00"/>
                </a:solidFill>
                <a:latin typeface="Algerian" pitchFamily="82" charset="0"/>
              </a:rPr>
              <a:t>Weakness  of  Indian  Economy</a:t>
            </a:r>
            <a:endParaRPr lang="en-US" dirty="0">
              <a:ln>
                <a:solidFill>
                  <a:srgbClr val="FF0000"/>
                </a:solidFill>
              </a:ln>
              <a:solidFill>
                <a:srgbClr val="FFFF00"/>
              </a:solidFill>
              <a:latin typeface="Algerian" pitchFamily="82" charset="0"/>
            </a:endParaRPr>
          </a:p>
        </p:txBody>
      </p:sp>
      <p:cxnSp>
        <p:nvCxnSpPr>
          <p:cNvPr id="6" name="Straight Connector 5"/>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2400" y="1015425"/>
            <a:ext cx="6400800" cy="584775"/>
          </a:xfrm>
          <a:prstGeom prst="rect">
            <a:avLst/>
          </a:prstGeom>
        </p:spPr>
        <p:txBody>
          <a:bodyPr wrap="square">
            <a:spAutoFit/>
          </a:bodyPr>
          <a:lstStyle/>
          <a:p>
            <a:r>
              <a:rPr lang="en-US" sz="3200" b="1" i="1" u="sng" dirty="0">
                <a:ln>
                  <a:solidFill>
                    <a:schemeClr val="bg1"/>
                  </a:solidFill>
                </a:ln>
                <a:solidFill>
                  <a:srgbClr val="FFFF00"/>
                </a:solidFill>
              </a:rPr>
              <a:t>Increasing Prices of Essential Goods</a:t>
            </a:r>
            <a:endParaRPr lang="en-US" sz="3200" u="sng" dirty="0">
              <a:ln>
                <a:solidFill>
                  <a:schemeClr val="bg1"/>
                </a:solidFill>
              </a:ln>
              <a:solidFill>
                <a:srgbClr val="FFFF00"/>
              </a:solidFill>
            </a:endParaRPr>
          </a:p>
        </p:txBody>
      </p:sp>
    </p:spTree>
    <p:custDataLst>
      <p:tags r:id="rId1"/>
    </p:custDataLst>
    <p:extLst>
      <p:ext uri="{BB962C8B-B14F-4D97-AF65-F5344CB8AC3E}">
        <p14:creationId xmlns:p14="http://schemas.microsoft.com/office/powerpoint/2010/main" val="2864365378"/>
      </p:ext>
    </p:extLst>
  </p:cSld>
  <p:clrMapOvr>
    <a:masterClrMapping/>
  </p:clrMapOvr>
  <mc:AlternateContent xmlns:mc="http://schemas.openxmlformats.org/markup-compatibility/2006" xmlns:p14="http://schemas.microsoft.com/office/powerpoint/2010/main">
    <mc:Choice Requires="p14">
      <p:transition spd="slow" p14:dur="2000" advTm="89749"/>
    </mc:Choice>
    <mc:Fallback xmlns="">
      <p:transition spd="slow" advTm="8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iterate type="lt">
                                    <p:tmPct val="0"/>
                                  </p:iterate>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4" presetClass="emph" presetSubtype="0" fill="hold" grpId="1" nodeType="click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7"/>
                                        </p:tgtEl>
                                        <p:attrNameLst>
                                          <p:attrName>ppt_x</p:attrName>
                                          <p:attrName>ppt_y</p:attrName>
                                        </p:attrNameLst>
                                      </p:cBhvr>
                                    </p:animMotion>
                                    <p:animRot by="1500000">
                                      <p:cBhvr>
                                        <p:cTn id="25" dur="125" fill="hold">
                                          <p:stCondLst>
                                            <p:cond delay="0"/>
                                          </p:stCondLst>
                                        </p:cTn>
                                        <p:tgtEl>
                                          <p:spTgt spid="7"/>
                                        </p:tgtEl>
                                        <p:attrNameLst>
                                          <p:attrName>r</p:attrName>
                                        </p:attrNameLst>
                                      </p:cBhvr>
                                    </p:animRot>
                                    <p:animRot by="-1500000">
                                      <p:cBhvr>
                                        <p:cTn id="26" dur="125" fill="hold">
                                          <p:stCondLst>
                                            <p:cond delay="125"/>
                                          </p:stCondLst>
                                        </p:cTn>
                                        <p:tgtEl>
                                          <p:spTgt spid="7"/>
                                        </p:tgtEl>
                                        <p:attrNameLst>
                                          <p:attrName>r</p:attrName>
                                        </p:attrNameLst>
                                      </p:cBhvr>
                                    </p:animRot>
                                    <p:animRot by="-1500000">
                                      <p:cBhvr>
                                        <p:cTn id="27" dur="125" fill="hold">
                                          <p:stCondLst>
                                            <p:cond delay="250"/>
                                          </p:stCondLst>
                                        </p:cTn>
                                        <p:tgtEl>
                                          <p:spTgt spid="7"/>
                                        </p:tgtEl>
                                        <p:attrNameLst>
                                          <p:attrName>r</p:attrName>
                                        </p:attrNameLst>
                                      </p:cBhvr>
                                    </p:animRot>
                                    <p:animRot by="1500000">
                                      <p:cBhvr>
                                        <p:cTn id="28" dur="125" fill="hold">
                                          <p:stCondLst>
                                            <p:cond delay="375"/>
                                          </p:stCondLst>
                                        </p:cTn>
                                        <p:tgtEl>
                                          <p:spTgt spid="7"/>
                                        </p:tgtEl>
                                        <p:attrNameLst>
                                          <p:attrName>r</p:attrName>
                                        </p:attrNameLst>
                                      </p:cBhvr>
                                    </p:animRot>
                                  </p:childTnLst>
                                </p:cTn>
                              </p:par>
                              <p:par>
                                <p:cTn id="29" presetID="21" presetClass="entr" presetSubtype="1"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heel(1)">
                                      <p:cBhvr>
                                        <p:cTn id="31" dur="2000"/>
                                        <p:tgtEl>
                                          <p:spTgt spid="3">
                                            <p:txEl>
                                              <p:pRg st="0" end="0"/>
                                            </p:tx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heel(1)">
                                      <p:cBhvr>
                                        <p:cTn id="3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2514600"/>
          </a:xfrm>
        </p:spPr>
        <p:txBody>
          <a:bodyPr>
            <a:normAutofit/>
          </a:bodyPr>
          <a:lstStyle/>
          <a:p>
            <a:pPr>
              <a:buClr>
                <a:schemeClr val="bg1"/>
              </a:buClr>
              <a:buFont typeface="Wingdings" pitchFamily="2" charset="2"/>
              <a:buChar char="§"/>
            </a:pPr>
            <a:r>
              <a:rPr lang="en-US" sz="2800" b="1" dirty="0">
                <a:solidFill>
                  <a:srgbClr val="FFFF00"/>
                </a:solidFill>
              </a:rPr>
              <a:t>There has been a gradual improvement in the infrastructural development in the past few decades. </a:t>
            </a:r>
          </a:p>
          <a:p>
            <a:pPr>
              <a:buClr>
                <a:schemeClr val="bg1"/>
              </a:buClr>
              <a:buFont typeface="Wingdings" pitchFamily="2" charset="2"/>
              <a:buChar char="§"/>
            </a:pPr>
            <a:r>
              <a:rPr lang="en-US" sz="2800" b="1" dirty="0">
                <a:solidFill>
                  <a:srgbClr val="FFFF00"/>
                </a:solidFill>
              </a:rPr>
              <a:t>But still there is a scarcity of the basic infrastructure </a:t>
            </a:r>
            <a:r>
              <a:rPr lang="nb-NO" sz="2800" b="1" dirty="0">
                <a:solidFill>
                  <a:srgbClr val="FFFF00"/>
                </a:solidFill>
              </a:rPr>
              <a:t>like power, transport, storage etc.</a:t>
            </a:r>
            <a:endParaRPr lang="en-US" sz="2800"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22</a:t>
            </a:fld>
            <a:endParaRPr lang="en-US"/>
          </a:p>
        </p:txBody>
      </p:sp>
      <p:sp>
        <p:nvSpPr>
          <p:cNvPr id="5" name="Title 1"/>
          <p:cNvSpPr txBox="1">
            <a:spLocks/>
          </p:cNvSpPr>
          <p:nvPr/>
        </p:nvSpPr>
        <p:spPr>
          <a:xfrm>
            <a:off x="-609600" y="-76200"/>
            <a:ext cx="10439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0000"/>
                  </a:solidFill>
                </a:ln>
                <a:solidFill>
                  <a:srgbClr val="FFFF00"/>
                </a:solidFill>
                <a:latin typeface="Algerian" pitchFamily="82" charset="0"/>
              </a:rPr>
              <a:t>Weakness  of  Indian  Economy</a:t>
            </a:r>
            <a:endParaRPr lang="en-US" dirty="0">
              <a:ln>
                <a:solidFill>
                  <a:srgbClr val="FF0000"/>
                </a:solidFill>
              </a:ln>
              <a:solidFill>
                <a:srgbClr val="FFFF00"/>
              </a:solidFill>
              <a:latin typeface="Algerian" pitchFamily="82" charset="0"/>
            </a:endParaRPr>
          </a:p>
        </p:txBody>
      </p:sp>
      <p:cxnSp>
        <p:nvCxnSpPr>
          <p:cNvPr id="6" name="Straight Connector 5"/>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10553" y="863025"/>
            <a:ext cx="3599447" cy="584775"/>
          </a:xfrm>
          <a:prstGeom prst="rect">
            <a:avLst/>
          </a:prstGeom>
        </p:spPr>
        <p:txBody>
          <a:bodyPr wrap="none">
            <a:spAutoFit/>
          </a:bodyPr>
          <a:lstStyle/>
          <a:p>
            <a:r>
              <a:rPr lang="en-US" sz="3200" b="1" i="1" u="sng" dirty="0">
                <a:ln>
                  <a:solidFill>
                    <a:schemeClr val="bg1"/>
                  </a:solidFill>
                </a:ln>
                <a:solidFill>
                  <a:srgbClr val="FFFF00"/>
                </a:solidFill>
              </a:rPr>
              <a:t>Weak Infrastructure</a:t>
            </a:r>
            <a:endParaRPr lang="en-US" sz="3200" u="sng" dirty="0">
              <a:ln>
                <a:solidFill>
                  <a:schemeClr val="bg1"/>
                </a:solidFill>
              </a:ln>
              <a:solidFill>
                <a:srgbClr val="FFFF00"/>
              </a:solidFill>
            </a:endParaRPr>
          </a:p>
        </p:txBody>
      </p:sp>
      <p:sp>
        <p:nvSpPr>
          <p:cNvPr id="8" name="Rectangle 7"/>
          <p:cNvSpPr/>
          <p:nvPr/>
        </p:nvSpPr>
        <p:spPr>
          <a:xfrm>
            <a:off x="457200" y="4191000"/>
            <a:ext cx="8229600" cy="2677656"/>
          </a:xfrm>
          <a:prstGeom prst="rect">
            <a:avLst/>
          </a:prstGeom>
        </p:spPr>
        <p:txBody>
          <a:bodyPr wrap="square">
            <a:spAutoFit/>
          </a:bodyPr>
          <a:lstStyle/>
          <a:p>
            <a:pPr marL="342900" indent="-342900">
              <a:buClr>
                <a:schemeClr val="bg1"/>
              </a:buClr>
              <a:buFont typeface="Wingdings" pitchFamily="2" charset="2"/>
              <a:buChar char="§"/>
            </a:pPr>
            <a:r>
              <a:rPr lang="en-US" sz="2800" b="1" dirty="0">
                <a:solidFill>
                  <a:srgbClr val="FFFF00"/>
                </a:solidFill>
              </a:rPr>
              <a:t>With growing youth population, there is a huge need of the employment opportunities. </a:t>
            </a:r>
          </a:p>
          <a:p>
            <a:pPr marL="342900" indent="-342900">
              <a:buClr>
                <a:schemeClr val="bg1"/>
              </a:buClr>
              <a:buFont typeface="Wingdings" pitchFamily="2" charset="2"/>
              <a:buChar char="§"/>
            </a:pPr>
            <a:r>
              <a:rPr lang="en-US" sz="2800" b="1" dirty="0">
                <a:solidFill>
                  <a:srgbClr val="FFFF00"/>
                </a:solidFill>
              </a:rPr>
              <a:t>The growth in production is not accompanied by creation of job.</a:t>
            </a:r>
          </a:p>
          <a:p>
            <a:pPr marL="342900" indent="-342900">
              <a:buClr>
                <a:schemeClr val="bg1"/>
              </a:buClr>
              <a:buFont typeface="Wingdings" pitchFamily="2" charset="2"/>
              <a:buChar char="§"/>
            </a:pPr>
            <a:r>
              <a:rPr lang="en-US" sz="2800" b="1" dirty="0">
                <a:solidFill>
                  <a:srgbClr val="FFFF00"/>
                </a:solidFill>
              </a:rPr>
              <a:t>The Indian economy is characterized by ‘jobless growth’.</a:t>
            </a:r>
          </a:p>
        </p:txBody>
      </p:sp>
      <p:sp>
        <p:nvSpPr>
          <p:cNvPr id="9" name="Rectangle 8"/>
          <p:cNvSpPr/>
          <p:nvPr/>
        </p:nvSpPr>
        <p:spPr>
          <a:xfrm>
            <a:off x="210553" y="3622148"/>
            <a:ext cx="6705600" cy="584775"/>
          </a:xfrm>
          <a:prstGeom prst="rect">
            <a:avLst/>
          </a:prstGeom>
        </p:spPr>
        <p:txBody>
          <a:bodyPr wrap="square">
            <a:spAutoFit/>
          </a:bodyPr>
          <a:lstStyle/>
          <a:p>
            <a:r>
              <a:rPr lang="en-US" sz="3200" b="1" i="1" u="sng" dirty="0">
                <a:ln>
                  <a:solidFill>
                    <a:schemeClr val="bg1"/>
                  </a:solidFill>
                </a:ln>
                <a:solidFill>
                  <a:srgbClr val="FFFF00"/>
                </a:solidFill>
              </a:rPr>
              <a:t>Inadequate employment generation</a:t>
            </a:r>
            <a:endParaRPr lang="en-US" sz="3200" u="sng" dirty="0">
              <a:ln>
                <a:solidFill>
                  <a:schemeClr val="bg1"/>
                </a:solidFill>
              </a:ln>
              <a:solidFill>
                <a:srgbClr val="FFFF00"/>
              </a:solidFill>
            </a:endParaRPr>
          </a:p>
        </p:txBody>
      </p:sp>
    </p:spTree>
    <p:custDataLst>
      <p:tags r:id="rId1"/>
    </p:custDataLst>
    <p:extLst>
      <p:ext uri="{BB962C8B-B14F-4D97-AF65-F5344CB8AC3E}">
        <p14:creationId xmlns:p14="http://schemas.microsoft.com/office/powerpoint/2010/main" val="1581050842"/>
      </p:ext>
    </p:extLst>
  </p:cSld>
  <p:clrMapOvr>
    <a:masterClrMapping/>
  </p:clrMapOvr>
  <mc:AlternateContent xmlns:mc="http://schemas.openxmlformats.org/markup-compatibility/2006" xmlns:p14="http://schemas.microsoft.com/office/powerpoint/2010/main">
    <mc:Choice Requires="p14">
      <p:transition spd="slow" p14:dur="2000" advTm="121955"/>
    </mc:Choice>
    <mc:Fallback xmlns="">
      <p:transition spd="slow" advTm="12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iterate type="lt">
                                    <p:tmPct val="0"/>
                                  </p:iterate>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4" presetClass="emph" presetSubtype="0" fill="hold" grpId="1" nodeType="click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7"/>
                                        </p:tgtEl>
                                        <p:attrNameLst>
                                          <p:attrName>ppt_x</p:attrName>
                                          <p:attrName>ppt_y</p:attrName>
                                        </p:attrNameLst>
                                      </p:cBhvr>
                                    </p:animMotion>
                                    <p:animRot by="1500000">
                                      <p:cBhvr>
                                        <p:cTn id="24" dur="125" fill="hold">
                                          <p:stCondLst>
                                            <p:cond delay="0"/>
                                          </p:stCondLst>
                                        </p:cTn>
                                        <p:tgtEl>
                                          <p:spTgt spid="7"/>
                                        </p:tgtEl>
                                        <p:attrNameLst>
                                          <p:attrName>r</p:attrName>
                                        </p:attrNameLst>
                                      </p:cBhvr>
                                    </p:animRot>
                                    <p:animRot by="-1500000">
                                      <p:cBhvr>
                                        <p:cTn id="25" dur="125" fill="hold">
                                          <p:stCondLst>
                                            <p:cond delay="125"/>
                                          </p:stCondLst>
                                        </p:cTn>
                                        <p:tgtEl>
                                          <p:spTgt spid="7"/>
                                        </p:tgtEl>
                                        <p:attrNameLst>
                                          <p:attrName>r</p:attrName>
                                        </p:attrNameLst>
                                      </p:cBhvr>
                                    </p:animRot>
                                    <p:animRot by="-1500000">
                                      <p:cBhvr>
                                        <p:cTn id="26" dur="125" fill="hold">
                                          <p:stCondLst>
                                            <p:cond delay="250"/>
                                          </p:stCondLst>
                                        </p:cTn>
                                        <p:tgtEl>
                                          <p:spTgt spid="7"/>
                                        </p:tgtEl>
                                        <p:attrNameLst>
                                          <p:attrName>r</p:attrName>
                                        </p:attrNameLst>
                                      </p:cBhvr>
                                    </p:animRot>
                                    <p:animRot by="1500000">
                                      <p:cBhvr>
                                        <p:cTn id="27" dur="125" fill="hold">
                                          <p:stCondLst>
                                            <p:cond delay="375"/>
                                          </p:stCondLst>
                                        </p:cTn>
                                        <p:tgtEl>
                                          <p:spTgt spid="7"/>
                                        </p:tgtEl>
                                        <p:attrNameLst>
                                          <p:attrName>r</p:attrName>
                                        </p:attrNameLst>
                                      </p:cBhvr>
                                    </p:animRot>
                                  </p:childTnLst>
                                </p:cTn>
                              </p:par>
                              <p:par>
                                <p:cTn id="28" presetID="6" presetClass="entr" presetSubtype="16" fill="hold" grpId="0"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circle(in)">
                                      <p:cBhvr>
                                        <p:cTn id="30" dur="2000"/>
                                        <p:tgtEl>
                                          <p:spTgt spid="3">
                                            <p:txEl>
                                              <p:pRg st="0" end="0"/>
                                            </p:txEl>
                                          </p:spTgt>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circle(in)">
                                      <p:cBhvr>
                                        <p:cTn id="33" dur="20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iterate type="lt">
                                    <p:tmPct val="0"/>
                                  </p:iterate>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grpId="1" nodeType="clickEffect">
                                  <p:stCondLst>
                                    <p:cond delay="0"/>
                                  </p:stCondLst>
                                  <p:iterate type="lt">
                                    <p:tmPct val="10000"/>
                                  </p:iterate>
                                  <p:childTnLst>
                                    <p:animMotion origin="layout" path="M 0.0 0.0 L 0.0 -0.07213" pathEditMode="relative" ptsTypes="">
                                      <p:cBhvr>
                                        <p:cTn id="42" dur="250" accel="50000" decel="50000" autoRev="1" fill="hold">
                                          <p:stCondLst>
                                            <p:cond delay="0"/>
                                          </p:stCondLst>
                                        </p:cTn>
                                        <p:tgtEl>
                                          <p:spTgt spid="9"/>
                                        </p:tgtEl>
                                        <p:attrNameLst>
                                          <p:attrName>ppt_x</p:attrName>
                                          <p:attrName>ppt_y</p:attrName>
                                        </p:attrNameLst>
                                      </p:cBhvr>
                                    </p:animMotion>
                                    <p:animRot by="1500000">
                                      <p:cBhvr>
                                        <p:cTn id="43" dur="125" fill="hold">
                                          <p:stCondLst>
                                            <p:cond delay="0"/>
                                          </p:stCondLst>
                                        </p:cTn>
                                        <p:tgtEl>
                                          <p:spTgt spid="9"/>
                                        </p:tgtEl>
                                        <p:attrNameLst>
                                          <p:attrName>r</p:attrName>
                                        </p:attrNameLst>
                                      </p:cBhvr>
                                    </p:animRot>
                                    <p:animRot by="-1500000">
                                      <p:cBhvr>
                                        <p:cTn id="44" dur="125" fill="hold">
                                          <p:stCondLst>
                                            <p:cond delay="125"/>
                                          </p:stCondLst>
                                        </p:cTn>
                                        <p:tgtEl>
                                          <p:spTgt spid="9"/>
                                        </p:tgtEl>
                                        <p:attrNameLst>
                                          <p:attrName>r</p:attrName>
                                        </p:attrNameLst>
                                      </p:cBhvr>
                                    </p:animRot>
                                    <p:animRot by="-1500000">
                                      <p:cBhvr>
                                        <p:cTn id="45" dur="125" fill="hold">
                                          <p:stCondLst>
                                            <p:cond delay="250"/>
                                          </p:stCondLst>
                                        </p:cTn>
                                        <p:tgtEl>
                                          <p:spTgt spid="9"/>
                                        </p:tgtEl>
                                        <p:attrNameLst>
                                          <p:attrName>r</p:attrName>
                                        </p:attrNameLst>
                                      </p:cBhvr>
                                    </p:animRot>
                                    <p:animRot by="1500000">
                                      <p:cBhvr>
                                        <p:cTn id="46" dur="125" fill="hold">
                                          <p:stCondLst>
                                            <p:cond delay="375"/>
                                          </p:stCondLst>
                                        </p:cTn>
                                        <p:tgtEl>
                                          <p:spTgt spid="9"/>
                                        </p:tgtEl>
                                        <p:attrNameLst>
                                          <p:attrName>r</p:attrName>
                                        </p:attrNameLst>
                                      </p:cBhvr>
                                    </p:animRot>
                                  </p:childTnLst>
                                </p:cTn>
                              </p:par>
                              <p:par>
                                <p:cTn id="47" presetID="53"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P spid="8" grpId="0"/>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25963"/>
          </a:xfrm>
        </p:spPr>
        <p:txBody>
          <a:bodyPr/>
          <a:lstStyle/>
          <a:p>
            <a:pPr>
              <a:buClr>
                <a:schemeClr val="bg1"/>
              </a:buClr>
              <a:buFont typeface="Wingdings" pitchFamily="2" charset="2"/>
              <a:buChar char="§"/>
            </a:pPr>
            <a:r>
              <a:rPr lang="en-US" b="1" dirty="0">
                <a:solidFill>
                  <a:srgbClr val="FFFF00"/>
                </a:solidFill>
              </a:rPr>
              <a:t>The level of technology in agriculture and small scale industries is still outdated and obsolete.</a:t>
            </a:r>
          </a:p>
        </p:txBody>
      </p:sp>
      <p:sp>
        <p:nvSpPr>
          <p:cNvPr id="4" name="Slide Number Placeholder 3"/>
          <p:cNvSpPr>
            <a:spLocks noGrp="1"/>
          </p:cNvSpPr>
          <p:nvPr>
            <p:ph type="sldNum" sz="quarter" idx="12"/>
          </p:nvPr>
        </p:nvSpPr>
        <p:spPr/>
        <p:txBody>
          <a:bodyPr/>
          <a:lstStyle/>
          <a:p>
            <a:fld id="{5122379A-8FA5-4082-989C-37BB00110F04}" type="slidenum">
              <a:rPr lang="en-US" smtClean="0"/>
              <a:t>23</a:t>
            </a:fld>
            <a:endParaRPr lang="en-US"/>
          </a:p>
        </p:txBody>
      </p:sp>
      <p:sp>
        <p:nvSpPr>
          <p:cNvPr id="5" name="Title 1"/>
          <p:cNvSpPr txBox="1">
            <a:spLocks/>
          </p:cNvSpPr>
          <p:nvPr/>
        </p:nvSpPr>
        <p:spPr>
          <a:xfrm>
            <a:off x="-609600" y="-76200"/>
            <a:ext cx="10439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0000"/>
                  </a:solidFill>
                </a:ln>
                <a:solidFill>
                  <a:srgbClr val="FFFF00"/>
                </a:solidFill>
                <a:latin typeface="Algerian" pitchFamily="82" charset="0"/>
              </a:rPr>
              <a:t>Weakness  of  Indian  Economy</a:t>
            </a:r>
            <a:endParaRPr lang="en-US" dirty="0">
              <a:ln>
                <a:solidFill>
                  <a:srgbClr val="FF0000"/>
                </a:solidFill>
              </a:ln>
              <a:solidFill>
                <a:srgbClr val="FFFF00"/>
              </a:solidFill>
              <a:latin typeface="Algerian" pitchFamily="82" charset="0"/>
            </a:endParaRPr>
          </a:p>
        </p:txBody>
      </p:sp>
      <p:cxnSp>
        <p:nvCxnSpPr>
          <p:cNvPr id="6" name="Straight Connector 5"/>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4800" y="990600"/>
            <a:ext cx="3781035" cy="584775"/>
          </a:xfrm>
          <a:prstGeom prst="rect">
            <a:avLst/>
          </a:prstGeom>
        </p:spPr>
        <p:txBody>
          <a:bodyPr wrap="none">
            <a:spAutoFit/>
          </a:bodyPr>
          <a:lstStyle/>
          <a:p>
            <a:r>
              <a:rPr lang="en-US" sz="3200" b="1" i="1" u="sng" dirty="0">
                <a:ln>
                  <a:solidFill>
                    <a:schemeClr val="bg1"/>
                  </a:solidFill>
                </a:ln>
                <a:solidFill>
                  <a:srgbClr val="FFFF00"/>
                </a:solidFill>
              </a:rPr>
              <a:t>Outdated technology</a:t>
            </a:r>
            <a:endParaRPr lang="en-US" sz="3200" u="sng" dirty="0">
              <a:ln>
                <a:solidFill>
                  <a:schemeClr val="bg1"/>
                </a:solidFill>
              </a:ln>
              <a:solidFill>
                <a:srgbClr val="FFFF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76600"/>
            <a:ext cx="3962400" cy="246085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76599"/>
            <a:ext cx="3932918" cy="246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675981" y="5638800"/>
            <a:ext cx="1867819" cy="400110"/>
          </a:xfrm>
          <a:prstGeom prst="rect">
            <a:avLst/>
          </a:prstGeom>
        </p:spPr>
        <p:txBody>
          <a:bodyPr wrap="none">
            <a:spAutoFit/>
          </a:bodyPr>
          <a:lstStyle/>
          <a:p>
            <a:r>
              <a:rPr lang="en-US" sz="2000" dirty="0">
                <a:ln>
                  <a:solidFill>
                    <a:srgbClr val="CC00FF"/>
                  </a:solidFill>
                </a:ln>
                <a:solidFill>
                  <a:schemeClr val="bg1"/>
                </a:solidFill>
                <a:latin typeface="Algerian" pitchFamily="82" charset="0"/>
              </a:rPr>
              <a:t>agriculture</a:t>
            </a:r>
            <a:endParaRPr lang="en-US" sz="2800" dirty="0">
              <a:ln>
                <a:solidFill>
                  <a:srgbClr val="CC00FF"/>
                </a:solidFill>
              </a:ln>
              <a:solidFill>
                <a:schemeClr val="bg1"/>
              </a:solidFill>
              <a:latin typeface="Algerian" pitchFamily="82" charset="0"/>
            </a:endParaRPr>
          </a:p>
        </p:txBody>
      </p:sp>
      <p:sp>
        <p:nvSpPr>
          <p:cNvPr id="9" name="Rectangle 8"/>
          <p:cNvSpPr/>
          <p:nvPr/>
        </p:nvSpPr>
        <p:spPr>
          <a:xfrm>
            <a:off x="1143000" y="5695890"/>
            <a:ext cx="3283271" cy="400110"/>
          </a:xfrm>
          <a:prstGeom prst="rect">
            <a:avLst/>
          </a:prstGeom>
        </p:spPr>
        <p:txBody>
          <a:bodyPr wrap="none">
            <a:spAutoFit/>
          </a:bodyPr>
          <a:lstStyle/>
          <a:p>
            <a:r>
              <a:rPr lang="en-US" sz="2000" dirty="0">
                <a:ln>
                  <a:solidFill>
                    <a:srgbClr val="CC00FF"/>
                  </a:solidFill>
                </a:ln>
                <a:solidFill>
                  <a:schemeClr val="bg1"/>
                </a:solidFill>
                <a:latin typeface="Algerian" pitchFamily="82" charset="0"/>
              </a:rPr>
              <a:t>small scale industries</a:t>
            </a:r>
          </a:p>
        </p:txBody>
      </p:sp>
    </p:spTree>
    <p:custDataLst>
      <p:tags r:id="rId1"/>
    </p:custDataLst>
    <p:extLst>
      <p:ext uri="{BB962C8B-B14F-4D97-AF65-F5344CB8AC3E}">
        <p14:creationId xmlns:p14="http://schemas.microsoft.com/office/powerpoint/2010/main" val="1410877286"/>
      </p:ext>
    </p:extLst>
  </p:cSld>
  <p:clrMapOvr>
    <a:masterClrMapping/>
  </p:clrMapOvr>
  <mc:AlternateContent xmlns:mc="http://schemas.openxmlformats.org/markup-compatibility/2006" xmlns:p14="http://schemas.microsoft.com/office/powerpoint/2010/main">
    <mc:Choice Requires="p14">
      <p:transition spd="slow" p14:dur="2000" advTm="31117"/>
    </mc:Choice>
    <mc:Fallback xmlns="">
      <p:transition spd="slow" advTm="3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iterate type="lt">
                                    <p:tmPct val="0"/>
                                  </p:iterate>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4" presetClass="emph" presetSubtype="0" fill="hold" grpId="1" nodeType="click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7"/>
                                        </p:tgtEl>
                                        <p:attrNameLst>
                                          <p:attrName>ppt_x</p:attrName>
                                          <p:attrName>ppt_y</p:attrName>
                                        </p:attrNameLst>
                                      </p:cBhvr>
                                    </p:animMotion>
                                    <p:animRot by="1500000">
                                      <p:cBhvr>
                                        <p:cTn id="24" dur="125" fill="hold">
                                          <p:stCondLst>
                                            <p:cond delay="0"/>
                                          </p:stCondLst>
                                        </p:cTn>
                                        <p:tgtEl>
                                          <p:spTgt spid="7"/>
                                        </p:tgtEl>
                                        <p:attrNameLst>
                                          <p:attrName>r</p:attrName>
                                        </p:attrNameLst>
                                      </p:cBhvr>
                                    </p:animRot>
                                    <p:animRot by="-1500000">
                                      <p:cBhvr>
                                        <p:cTn id="25" dur="125" fill="hold">
                                          <p:stCondLst>
                                            <p:cond delay="125"/>
                                          </p:stCondLst>
                                        </p:cTn>
                                        <p:tgtEl>
                                          <p:spTgt spid="7"/>
                                        </p:tgtEl>
                                        <p:attrNameLst>
                                          <p:attrName>r</p:attrName>
                                        </p:attrNameLst>
                                      </p:cBhvr>
                                    </p:animRot>
                                    <p:animRot by="-1500000">
                                      <p:cBhvr>
                                        <p:cTn id="26" dur="125" fill="hold">
                                          <p:stCondLst>
                                            <p:cond delay="250"/>
                                          </p:stCondLst>
                                        </p:cTn>
                                        <p:tgtEl>
                                          <p:spTgt spid="7"/>
                                        </p:tgtEl>
                                        <p:attrNameLst>
                                          <p:attrName>r</p:attrName>
                                        </p:attrNameLst>
                                      </p:cBhvr>
                                    </p:animRot>
                                    <p:animRot by="1500000">
                                      <p:cBhvr>
                                        <p:cTn id="27" dur="125" fill="hold">
                                          <p:stCondLst>
                                            <p:cond delay="375"/>
                                          </p:stCondLst>
                                        </p:cTn>
                                        <p:tgtEl>
                                          <p:spTgt spid="7"/>
                                        </p:tgtEl>
                                        <p:attrNameLst>
                                          <p:attrName>r</p:attrName>
                                        </p:attrNameLst>
                                      </p:cBhvr>
                                    </p:animRot>
                                  </p:childTnLst>
                                </p:cTn>
                              </p:par>
                              <p:par>
                                <p:cTn id="28" presetID="41" presetClass="entr" presetSubtype="0" fill="hold" grpId="0" nodeType="withEffect">
                                  <p:stCondLst>
                                    <p:cond delay="0"/>
                                  </p:stCondLst>
                                  <p:iterate type="lt">
                                    <p:tmPct val="10000"/>
                                  </p:iterate>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p:cTn id="30"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0" end="0"/>
                                            </p:txEl>
                                          </p:spTgt>
                                        </p:tgtEl>
                                      </p:cBhvr>
                                    </p:animEffect>
                                  </p:childTnLst>
                                </p:cTn>
                              </p:par>
                              <p:par>
                                <p:cTn id="35" presetID="25" presetClass="entr" presetSubtype="0" fill="hold" nodeType="withEffect">
                                  <p:stCondLst>
                                    <p:cond delay="0"/>
                                  </p:stCondLst>
                                  <p:childTnLst>
                                    <p:set>
                                      <p:cBhvr>
                                        <p:cTn id="36" dur="1" fill="hold">
                                          <p:stCondLst>
                                            <p:cond delay="0"/>
                                          </p:stCondLst>
                                        </p:cTn>
                                        <p:tgtEl>
                                          <p:spTgt spid="7170"/>
                                        </p:tgtEl>
                                        <p:attrNameLst>
                                          <p:attrName>style.visibility</p:attrName>
                                        </p:attrNameLst>
                                      </p:cBhvr>
                                      <p:to>
                                        <p:strVal val="visible"/>
                                      </p:to>
                                    </p:set>
                                    <p:anim calcmode="lin" valueType="num">
                                      <p:cBhvr>
                                        <p:cTn id="37" dur="500" decel="50000" fill="hold">
                                          <p:stCondLst>
                                            <p:cond delay="0"/>
                                          </p:stCondLst>
                                        </p:cTn>
                                        <p:tgtEl>
                                          <p:spTgt spid="717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17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170"/>
                                        </p:tgtEl>
                                        <p:attrNameLst>
                                          <p:attrName>ppt_w</p:attrName>
                                        </p:attrNameLst>
                                      </p:cBhvr>
                                      <p:tavLst>
                                        <p:tav tm="0">
                                          <p:val>
                                            <p:strVal val="#ppt_w*.05"/>
                                          </p:val>
                                        </p:tav>
                                        <p:tav tm="100000">
                                          <p:val>
                                            <p:strVal val="#ppt_w"/>
                                          </p:val>
                                        </p:tav>
                                      </p:tavLst>
                                    </p:anim>
                                    <p:anim calcmode="lin" valueType="num">
                                      <p:cBhvr>
                                        <p:cTn id="40" dur="1000" fill="hold"/>
                                        <p:tgtEl>
                                          <p:spTgt spid="717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17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17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17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170"/>
                                        </p:tgtEl>
                                      </p:cBhvr>
                                    </p:animEffect>
                                  </p:childTnLst>
                                </p:cTn>
                              </p:par>
                              <p:par>
                                <p:cTn id="45" presetID="25" presetClass="entr" presetSubtype="0" fill="hold" nodeType="withEffect">
                                  <p:stCondLst>
                                    <p:cond delay="0"/>
                                  </p:stCondLst>
                                  <p:childTnLst>
                                    <p:set>
                                      <p:cBhvr>
                                        <p:cTn id="46" dur="1" fill="hold">
                                          <p:stCondLst>
                                            <p:cond delay="0"/>
                                          </p:stCondLst>
                                        </p:cTn>
                                        <p:tgtEl>
                                          <p:spTgt spid="7171"/>
                                        </p:tgtEl>
                                        <p:attrNameLst>
                                          <p:attrName>style.visibility</p:attrName>
                                        </p:attrNameLst>
                                      </p:cBhvr>
                                      <p:to>
                                        <p:strVal val="visible"/>
                                      </p:to>
                                    </p:set>
                                    <p:anim calcmode="lin" valueType="num">
                                      <p:cBhvr>
                                        <p:cTn id="47" dur="500" decel="50000" fill="hold">
                                          <p:stCondLst>
                                            <p:cond delay="0"/>
                                          </p:stCondLst>
                                        </p:cTn>
                                        <p:tgtEl>
                                          <p:spTgt spid="7171"/>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7171"/>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7171"/>
                                        </p:tgtEl>
                                        <p:attrNameLst>
                                          <p:attrName>ppt_w</p:attrName>
                                        </p:attrNameLst>
                                      </p:cBhvr>
                                      <p:tavLst>
                                        <p:tav tm="0">
                                          <p:val>
                                            <p:strVal val="#ppt_w*.05"/>
                                          </p:val>
                                        </p:tav>
                                        <p:tav tm="100000">
                                          <p:val>
                                            <p:strVal val="#ppt_w"/>
                                          </p:val>
                                        </p:tav>
                                      </p:tavLst>
                                    </p:anim>
                                    <p:anim calcmode="lin" valueType="num">
                                      <p:cBhvr>
                                        <p:cTn id="50" dur="1000" fill="hold"/>
                                        <p:tgtEl>
                                          <p:spTgt spid="7171"/>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7171"/>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7171"/>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7171"/>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7171"/>
                                        </p:tgtEl>
                                      </p:cBhvr>
                                    </p:animEffect>
                                  </p:childTnLst>
                                </p:cTn>
                              </p:par>
                              <p:par>
                                <p:cTn id="55" presetID="25"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0" dur="1000" fill="hold"/>
                                        <p:tgtEl>
                                          <p:spTgt spid="9"/>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9"/>
                                        </p:tgtEl>
                                      </p:cBhvr>
                                    </p:animEffect>
                                  </p:childTnLst>
                                </p:cTn>
                              </p:par>
                              <p:par>
                                <p:cTn id="65" presetID="25"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70" dur="1000" fill="hold"/>
                                        <p:tgtEl>
                                          <p:spTgt spid="8"/>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7" grpId="1"/>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906000" cy="1143000"/>
          </a:xfrm>
        </p:spPr>
        <p:txBody>
          <a:bodyPr>
            <a:noAutofit/>
          </a:bodyPr>
          <a:lstStyle/>
          <a:p>
            <a:r>
              <a:rPr lang="en-US" sz="4800" b="1" dirty="0">
                <a:ln>
                  <a:solidFill>
                    <a:srgbClr val="FF0000"/>
                  </a:solidFill>
                </a:ln>
                <a:solidFill>
                  <a:srgbClr val="FFFF00"/>
                </a:solidFill>
                <a:latin typeface="Algerian" pitchFamily="82" charset="0"/>
              </a:rPr>
              <a:t>Demographic trends in India</a:t>
            </a:r>
            <a:endParaRPr lang="en-US" sz="48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304800" y="1112837"/>
            <a:ext cx="8686800" cy="5745163"/>
          </a:xfrm>
        </p:spPr>
        <p:txBody>
          <a:bodyPr>
            <a:normAutofit lnSpcReduction="10000"/>
          </a:bodyPr>
          <a:lstStyle/>
          <a:p>
            <a:pPr>
              <a:buClr>
                <a:schemeClr val="bg1"/>
              </a:buClr>
              <a:buFont typeface="Wingdings" pitchFamily="2" charset="2"/>
              <a:buChar char="§"/>
            </a:pPr>
            <a:r>
              <a:rPr lang="en-US" b="1" dirty="0">
                <a:solidFill>
                  <a:srgbClr val="FFFF00"/>
                </a:solidFill>
              </a:rPr>
              <a:t>Scientific study of the characteristics of population is known as Demography.</a:t>
            </a:r>
          </a:p>
          <a:p>
            <a:pPr>
              <a:buClr>
                <a:schemeClr val="bg1"/>
              </a:buClr>
              <a:buFont typeface="Wingdings" pitchFamily="2" charset="2"/>
              <a:buChar char="§"/>
            </a:pPr>
            <a:r>
              <a:rPr lang="en-US" b="1" dirty="0">
                <a:solidFill>
                  <a:srgbClr val="FFFF00"/>
                </a:solidFill>
              </a:rPr>
              <a:t>The various aspects of demographic trends in India are</a:t>
            </a:r>
          </a:p>
          <a:p>
            <a:pPr marL="1428750" lvl="2" indent="-514350">
              <a:buClr>
                <a:schemeClr val="bg1"/>
              </a:buClr>
              <a:buFont typeface="+mj-lt"/>
              <a:buAutoNum type="arabicPeriod"/>
            </a:pPr>
            <a:r>
              <a:rPr lang="en-US" sz="3000" b="1" dirty="0">
                <a:solidFill>
                  <a:srgbClr val="FFFF00"/>
                </a:solidFill>
              </a:rPr>
              <a:t>Size of population</a:t>
            </a:r>
          </a:p>
          <a:p>
            <a:pPr marL="1428750" lvl="2" indent="-514350">
              <a:buClr>
                <a:schemeClr val="bg1"/>
              </a:buClr>
              <a:buFont typeface="+mj-lt"/>
              <a:buAutoNum type="arabicPeriod"/>
            </a:pPr>
            <a:r>
              <a:rPr lang="en-US" sz="3000" b="1" dirty="0">
                <a:solidFill>
                  <a:srgbClr val="FFFF00"/>
                </a:solidFill>
              </a:rPr>
              <a:t>Rate of growth</a:t>
            </a:r>
          </a:p>
          <a:p>
            <a:pPr marL="1428750" lvl="2" indent="-514350">
              <a:buClr>
                <a:schemeClr val="bg1"/>
              </a:buClr>
              <a:buFont typeface="+mj-lt"/>
              <a:buAutoNum type="arabicPeriod"/>
            </a:pPr>
            <a:r>
              <a:rPr lang="en-US" sz="3000" b="1" dirty="0">
                <a:solidFill>
                  <a:srgbClr val="FFFF00"/>
                </a:solidFill>
              </a:rPr>
              <a:t>Birth and death rates</a:t>
            </a:r>
          </a:p>
          <a:p>
            <a:pPr marL="1428750" lvl="2" indent="-514350">
              <a:buClr>
                <a:schemeClr val="bg1"/>
              </a:buClr>
              <a:buFont typeface="+mj-lt"/>
              <a:buAutoNum type="arabicPeriod"/>
            </a:pPr>
            <a:r>
              <a:rPr lang="en-US" sz="3000" b="1" dirty="0">
                <a:solidFill>
                  <a:srgbClr val="FFFF00"/>
                </a:solidFill>
              </a:rPr>
              <a:t>Density of population</a:t>
            </a:r>
          </a:p>
          <a:p>
            <a:pPr marL="1428750" lvl="2" indent="-514350">
              <a:buClr>
                <a:schemeClr val="bg1"/>
              </a:buClr>
              <a:buFont typeface="+mj-lt"/>
              <a:buAutoNum type="arabicPeriod"/>
            </a:pPr>
            <a:r>
              <a:rPr lang="en-US" sz="3000" b="1" dirty="0">
                <a:solidFill>
                  <a:srgbClr val="FFFF00"/>
                </a:solidFill>
              </a:rPr>
              <a:t>Sex-ratio</a:t>
            </a:r>
          </a:p>
          <a:p>
            <a:pPr marL="1428750" lvl="2" indent="-514350">
              <a:buClr>
                <a:schemeClr val="bg1"/>
              </a:buClr>
              <a:buFont typeface="+mj-lt"/>
              <a:buAutoNum type="arabicPeriod"/>
            </a:pPr>
            <a:r>
              <a:rPr lang="en-US" sz="3000" b="1" dirty="0">
                <a:solidFill>
                  <a:srgbClr val="FFFF00"/>
                </a:solidFill>
              </a:rPr>
              <a:t>Life-expectancy at birth</a:t>
            </a:r>
          </a:p>
          <a:p>
            <a:pPr marL="1428750" lvl="2" indent="-514350">
              <a:buClr>
                <a:schemeClr val="bg1"/>
              </a:buClr>
              <a:buFont typeface="+mj-lt"/>
              <a:buAutoNum type="arabicPeriod"/>
            </a:pPr>
            <a:r>
              <a:rPr lang="en-US" sz="3000" b="1" dirty="0">
                <a:solidFill>
                  <a:srgbClr val="FFFF00"/>
                </a:solidFill>
              </a:rPr>
              <a:t>Literacy ratio</a:t>
            </a:r>
          </a:p>
        </p:txBody>
      </p:sp>
      <p:sp>
        <p:nvSpPr>
          <p:cNvPr id="4" name="Slide Number Placeholder 3"/>
          <p:cNvSpPr>
            <a:spLocks noGrp="1"/>
          </p:cNvSpPr>
          <p:nvPr>
            <p:ph type="sldNum" sz="quarter" idx="12"/>
          </p:nvPr>
        </p:nvSpPr>
        <p:spPr/>
        <p:txBody>
          <a:bodyPr/>
          <a:lstStyle/>
          <a:p>
            <a:fld id="{5122379A-8FA5-4082-989C-37BB00110F04}" type="slidenum">
              <a:rPr lang="en-US" smtClean="0"/>
              <a:t>24</a:t>
            </a:fld>
            <a:endParaRPr lang="en-US"/>
          </a:p>
        </p:txBody>
      </p:sp>
      <p:cxnSp>
        <p:nvCxnSpPr>
          <p:cNvPr id="5" name="Straight Connector 4"/>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50096762"/>
      </p:ext>
    </p:extLst>
  </p:cSld>
  <p:clrMapOvr>
    <a:masterClrMapping/>
  </p:clrMapOvr>
  <mc:AlternateContent xmlns:mc="http://schemas.openxmlformats.org/markup-compatibility/2006" xmlns:p14="http://schemas.microsoft.com/office/powerpoint/2010/main">
    <mc:Choice Requires="p14">
      <p:transition spd="slow" p14:dur="2000" advTm="46594"/>
    </mc:Choice>
    <mc:Fallback xmlns="">
      <p:transition spd="slow" advTm="46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3300"/>
                            </p:stCondLst>
                            <p:childTnLst>
                              <p:par>
                                <p:cTn id="12" presetID="32" presetClass="emph" presetSubtype="0" fill="hold" grpId="1" nodeType="afterEffect">
                                  <p:stCondLst>
                                    <p:cond delay="0"/>
                                  </p:stCondLst>
                                  <p:iterate type="lt">
                                    <p:tmPct val="0"/>
                                  </p:iterate>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4300"/>
                            </p:stCondLst>
                            <p:childTnLst>
                              <p:par>
                                <p:cTn id="19" presetID="34" presetClass="emph" presetSubtype="0" fill="hold" grpId="2" nodeType="after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2"/>
                                        </p:tgtEl>
                                        <p:attrNameLst>
                                          <p:attrName>ppt_x</p:attrName>
                                          <p:attrName>ppt_y</p:attrName>
                                        </p:attrNameLst>
                                      </p:cBhvr>
                                    </p:animMotion>
                                    <p:animRot by="1500000">
                                      <p:cBhvr>
                                        <p:cTn id="21" dur="125" fill="hold">
                                          <p:stCondLst>
                                            <p:cond delay="0"/>
                                          </p:stCondLst>
                                        </p:cTn>
                                        <p:tgtEl>
                                          <p:spTgt spid="2"/>
                                        </p:tgtEl>
                                        <p:attrNameLst>
                                          <p:attrName>r</p:attrName>
                                        </p:attrNameLst>
                                      </p:cBhvr>
                                    </p:animRot>
                                    <p:animRot by="-1500000">
                                      <p:cBhvr>
                                        <p:cTn id="22" dur="125" fill="hold">
                                          <p:stCondLst>
                                            <p:cond delay="125"/>
                                          </p:stCondLst>
                                        </p:cTn>
                                        <p:tgtEl>
                                          <p:spTgt spid="2"/>
                                        </p:tgtEl>
                                        <p:attrNameLst>
                                          <p:attrName>r</p:attrName>
                                        </p:attrNameLst>
                                      </p:cBhvr>
                                    </p:animRot>
                                    <p:animRot by="-1500000">
                                      <p:cBhvr>
                                        <p:cTn id="23" dur="125" fill="hold">
                                          <p:stCondLst>
                                            <p:cond delay="250"/>
                                          </p:stCondLst>
                                        </p:cTn>
                                        <p:tgtEl>
                                          <p:spTgt spid="2"/>
                                        </p:tgtEl>
                                        <p:attrNameLst>
                                          <p:attrName>r</p:attrName>
                                        </p:attrNameLst>
                                      </p:cBhvr>
                                    </p:animRot>
                                    <p:animRot by="1500000">
                                      <p:cBhvr>
                                        <p:cTn id="24" dur="125" fill="hold">
                                          <p:stCondLst>
                                            <p:cond delay="375"/>
                                          </p:stCondLst>
                                        </p:cTn>
                                        <p:tgtEl>
                                          <p:spTgt spid="2"/>
                                        </p:tgtEl>
                                        <p:attrNameLst>
                                          <p:attrName>r</p:attrName>
                                        </p:attrNameLst>
                                      </p:cBhvr>
                                    </p:animRot>
                                  </p:childTnLst>
                                </p:cTn>
                              </p:par>
                            </p:childTnLst>
                          </p:cTn>
                        </p:par>
                        <p:par>
                          <p:cTn id="25" fill="hold">
                            <p:stCondLst>
                              <p:cond delay="5950"/>
                            </p:stCondLst>
                            <p:childTnLst>
                              <p:par>
                                <p:cTn id="26" presetID="16" presetClass="entr" presetSubtype="2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p:cTn id="3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grpId="0"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calcmode="lin" valueType="num">
                                      <p:cBhvr>
                                        <p:cTn id="4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grpId="0"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p:cTn id="5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grpId="0"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 calcmode="lin" valueType="num">
                                      <p:cBhvr>
                                        <p:cTn id="5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grpId="0" nodeType="with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 calcmode="lin" valueType="num">
                                      <p:cBhvr>
                                        <p:cTn id="6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par>
                                <p:cTn id="67" presetID="15" presetClass="entr" presetSubtype="0" fill="hold" grpId="0" nodeType="with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 calcmode="lin" valueType="num">
                                      <p:cBhvr>
                                        <p:cTn id="6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71"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par>
                                <p:cTn id="73" presetID="15" presetClass="entr" presetSubtype="0" fill="hold" grpId="0" nodeType="withEffect">
                                  <p:stCondLst>
                                    <p:cond delay="0"/>
                                  </p:stCondLst>
                                  <p:childTnLst>
                                    <p:set>
                                      <p:cBhvr>
                                        <p:cTn id="74" dur="1" fill="hold">
                                          <p:stCondLst>
                                            <p:cond delay="0"/>
                                          </p:stCondLst>
                                        </p:cTn>
                                        <p:tgtEl>
                                          <p:spTgt spid="3">
                                            <p:txEl>
                                              <p:pRg st="7" end="7"/>
                                            </p:txEl>
                                          </p:spTgt>
                                        </p:tgtEl>
                                        <p:attrNameLst>
                                          <p:attrName>style.visibility</p:attrName>
                                        </p:attrNameLst>
                                      </p:cBhvr>
                                      <p:to>
                                        <p:strVal val="visible"/>
                                      </p:to>
                                    </p:set>
                                    <p:anim calcmode="lin" valueType="num">
                                      <p:cBhvr>
                                        <p:cTn id="7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7" dur="1000" fill="hold"/>
                                        <p:tgtEl>
                                          <p:spTgt spid="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
                                            <p:txEl>
                                              <p:pRg st="7" end="7"/>
                                            </p:txEl>
                                          </p:spTgt>
                                        </p:tgtEl>
                                        <p:attrNameLst>
                                          <p:attrName>ppt_y</p:attrName>
                                        </p:attrNameLst>
                                      </p:cBhvr>
                                      <p:tavLst>
                                        <p:tav tm="0" fmla="#ppt_y+(sin(-2*pi*(1-$))*-#ppt_x+cos(-2*pi*(1-$))*(1-#ppt_y))*(1-$)">
                                          <p:val>
                                            <p:fltVal val="0"/>
                                          </p:val>
                                        </p:tav>
                                        <p:tav tm="100000">
                                          <p:val>
                                            <p:fltVal val="1"/>
                                          </p:val>
                                        </p:tav>
                                      </p:tavLst>
                                    </p:anim>
                                  </p:childTnLst>
                                </p:cTn>
                              </p:par>
                              <p:par>
                                <p:cTn id="79" presetID="15" presetClass="entr" presetSubtype="0" fill="hold" grpId="0"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anim calcmode="lin" valueType="num">
                                      <p:cBhvr>
                                        <p:cTn id="8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83" dur="1000" fill="hold"/>
                                        <p:tgtEl>
                                          <p:spTgt spid="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800" b="1" dirty="0">
                <a:ln>
                  <a:solidFill>
                    <a:srgbClr val="FF0000"/>
                  </a:solidFill>
                </a:ln>
                <a:solidFill>
                  <a:srgbClr val="FFFF00"/>
                </a:solidFill>
                <a:latin typeface="Algerian" pitchFamily="82" charset="0"/>
              </a:rPr>
              <a:t>Size of Population</a:t>
            </a:r>
            <a:endParaRPr lang="en-US" sz="48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0" y="1143000"/>
            <a:ext cx="5029200" cy="5287963"/>
          </a:xfrm>
        </p:spPr>
        <p:txBody>
          <a:bodyPr>
            <a:noAutofit/>
          </a:bodyPr>
          <a:lstStyle/>
          <a:p>
            <a:pPr>
              <a:buClr>
                <a:schemeClr val="bg1"/>
              </a:buClr>
              <a:buFont typeface="Wingdings" pitchFamily="2" charset="2"/>
              <a:buChar char="§"/>
            </a:pPr>
            <a:r>
              <a:rPr lang="en-US" sz="2400" b="1" dirty="0">
                <a:solidFill>
                  <a:srgbClr val="FFFF00"/>
                </a:solidFill>
              </a:rPr>
              <a:t>Over a period of 100 years, India has  quadrupled its population size. </a:t>
            </a:r>
          </a:p>
          <a:p>
            <a:pPr>
              <a:buClr>
                <a:schemeClr val="bg1"/>
              </a:buClr>
              <a:buFont typeface="Wingdings" pitchFamily="2" charset="2"/>
              <a:buChar char="§"/>
            </a:pPr>
            <a:r>
              <a:rPr lang="en-US" sz="2400" b="1" dirty="0">
                <a:solidFill>
                  <a:srgbClr val="FFFF00"/>
                </a:solidFill>
              </a:rPr>
              <a:t>In terms of, size of population, India ranks 2</a:t>
            </a:r>
            <a:r>
              <a:rPr lang="en-US" sz="2400" b="1" baseline="30000" dirty="0">
                <a:solidFill>
                  <a:srgbClr val="FFFF00"/>
                </a:solidFill>
              </a:rPr>
              <a:t>nd</a:t>
            </a:r>
            <a:r>
              <a:rPr lang="en-US" sz="2400" b="1" dirty="0">
                <a:solidFill>
                  <a:srgbClr val="FFFF00"/>
                </a:solidFill>
              </a:rPr>
              <a:t> in the world after China.</a:t>
            </a:r>
          </a:p>
          <a:p>
            <a:pPr>
              <a:buClr>
                <a:schemeClr val="bg1"/>
              </a:buClr>
              <a:buFont typeface="Wingdings" pitchFamily="2" charset="2"/>
              <a:buChar char="§"/>
            </a:pPr>
            <a:r>
              <a:rPr lang="en-US" sz="2400" b="1" dirty="0">
                <a:solidFill>
                  <a:srgbClr val="FFFF00"/>
                </a:solidFill>
              </a:rPr>
              <a:t>India has only about 2.4% of the world’s geographical area and contributes less than 1.2% of the world’s income, but accommodates about 17.5% of the world’s population. </a:t>
            </a:r>
          </a:p>
          <a:p>
            <a:pPr>
              <a:buClr>
                <a:schemeClr val="bg1"/>
              </a:buClr>
              <a:buFont typeface="Wingdings" pitchFamily="2" charset="2"/>
              <a:buChar char="§"/>
            </a:pPr>
            <a:r>
              <a:rPr lang="en-US" sz="2400" b="1" dirty="0">
                <a:solidFill>
                  <a:srgbClr val="FFFF00"/>
                </a:solidFill>
              </a:rPr>
              <a:t>In other words, every 6th person in the world is an Indian. </a:t>
            </a:r>
          </a:p>
        </p:txBody>
      </p:sp>
      <p:sp>
        <p:nvSpPr>
          <p:cNvPr id="4" name="Slide Number Placeholder 3"/>
          <p:cNvSpPr>
            <a:spLocks noGrp="1"/>
          </p:cNvSpPr>
          <p:nvPr>
            <p:ph type="sldNum" sz="quarter" idx="12"/>
          </p:nvPr>
        </p:nvSpPr>
        <p:spPr/>
        <p:txBody>
          <a:bodyPr/>
          <a:lstStyle/>
          <a:p>
            <a:fld id="{5122379A-8FA5-4082-989C-37BB00110F04}" type="slidenum">
              <a:rPr lang="en-US" smtClean="0"/>
              <a:t>25</a:t>
            </a:fld>
            <a:endParaRPr lang="en-US"/>
          </a:p>
        </p:txBody>
      </p:sp>
      <p:cxnSp>
        <p:nvCxnSpPr>
          <p:cNvPr id="5" name="Straight Connector 4"/>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518" t="12453" r="14861" b="10681"/>
          <a:stretch/>
        </p:blipFill>
        <p:spPr bwMode="auto">
          <a:xfrm>
            <a:off x="5105400" y="1158922"/>
            <a:ext cx="3886200" cy="562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9447862"/>
      </p:ext>
    </p:extLst>
  </p:cSld>
  <p:clrMapOvr>
    <a:masterClrMapping/>
  </p:clrMapOvr>
  <mc:AlternateContent xmlns:mc="http://schemas.openxmlformats.org/markup-compatibility/2006" xmlns:p14="http://schemas.microsoft.com/office/powerpoint/2010/main">
    <mc:Choice Requires="p14">
      <p:transition spd="slow" p14:dur="2000" advTm="105671"/>
    </mc:Choice>
    <mc:Fallback xmlns="">
      <p:transition spd="slow" advTm="10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32" presetClass="emph" presetSubtype="0" fill="hold" grpId="1" nodeType="afterEffect">
                                  <p:stCondLst>
                                    <p:cond delay="0"/>
                                  </p:stCondLst>
                                  <p:iterate type="lt">
                                    <p:tmPct val="0"/>
                                  </p:iterate>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par>
                          <p:cTn id="22" fill="hold">
                            <p:stCondLst>
                              <p:cond delay="2000"/>
                            </p:stCondLst>
                            <p:childTnLst>
                              <p:par>
                                <p:cTn id="23" presetID="34" presetClass="emph" presetSubtype="0" fill="hold" grpId="2" nodeType="after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2"/>
                                        </p:tgtEl>
                                        <p:attrNameLst>
                                          <p:attrName>ppt_x</p:attrName>
                                          <p:attrName>ppt_y</p:attrName>
                                        </p:attrNameLst>
                                      </p:cBhvr>
                                    </p:animMotion>
                                    <p:animRot by="1500000">
                                      <p:cBhvr>
                                        <p:cTn id="25" dur="125" fill="hold">
                                          <p:stCondLst>
                                            <p:cond delay="0"/>
                                          </p:stCondLst>
                                        </p:cTn>
                                        <p:tgtEl>
                                          <p:spTgt spid="2"/>
                                        </p:tgtEl>
                                        <p:attrNameLst>
                                          <p:attrName>r</p:attrName>
                                        </p:attrNameLst>
                                      </p:cBhvr>
                                    </p:animRot>
                                    <p:animRot by="-1500000">
                                      <p:cBhvr>
                                        <p:cTn id="26" dur="125" fill="hold">
                                          <p:stCondLst>
                                            <p:cond delay="125"/>
                                          </p:stCondLst>
                                        </p:cTn>
                                        <p:tgtEl>
                                          <p:spTgt spid="2"/>
                                        </p:tgtEl>
                                        <p:attrNameLst>
                                          <p:attrName>r</p:attrName>
                                        </p:attrNameLst>
                                      </p:cBhvr>
                                    </p:animRot>
                                    <p:animRot by="-1500000">
                                      <p:cBhvr>
                                        <p:cTn id="27" dur="125" fill="hold">
                                          <p:stCondLst>
                                            <p:cond delay="250"/>
                                          </p:stCondLst>
                                        </p:cTn>
                                        <p:tgtEl>
                                          <p:spTgt spid="2"/>
                                        </p:tgtEl>
                                        <p:attrNameLst>
                                          <p:attrName>r</p:attrName>
                                        </p:attrNameLst>
                                      </p:cBhvr>
                                    </p:animRot>
                                    <p:animRot by="1500000">
                                      <p:cBhvr>
                                        <p:cTn id="28" dur="125" fill="hold">
                                          <p:stCondLst>
                                            <p:cond delay="375"/>
                                          </p:stCondLst>
                                        </p:cTn>
                                        <p:tgtEl>
                                          <p:spTgt spid="2"/>
                                        </p:tgtEl>
                                        <p:attrNameLst>
                                          <p:attrName>r</p:attrName>
                                        </p:attrNameLst>
                                      </p:cBhvr>
                                    </p:animRot>
                                  </p:childTnLst>
                                </p:cTn>
                              </p:par>
                            </p:childTnLst>
                          </p:cTn>
                        </p:par>
                        <p:par>
                          <p:cTn id="29" fill="hold">
                            <p:stCondLst>
                              <p:cond delay="3250"/>
                            </p:stCondLst>
                            <p:childTnLst>
                              <p:par>
                                <p:cTn id="30" presetID="16" presetClass="entr" presetSubtype="21"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par>
                          <p:cTn id="33" fill="hold">
                            <p:stCondLst>
                              <p:cond delay="3750"/>
                            </p:stCondLst>
                            <p:childTnLst>
                              <p:par>
                                <p:cTn id="34" presetID="4" presetClass="entr" presetSubtype="16" fill="hold" nodeType="afterEffect">
                                  <p:stCondLst>
                                    <p:cond delay="0"/>
                                  </p:stCondLst>
                                  <p:childTnLst>
                                    <p:set>
                                      <p:cBhvr>
                                        <p:cTn id="35" dur="1" fill="hold">
                                          <p:stCondLst>
                                            <p:cond delay="0"/>
                                          </p:stCondLst>
                                        </p:cTn>
                                        <p:tgtEl>
                                          <p:spTgt spid="8195"/>
                                        </p:tgtEl>
                                        <p:attrNameLst>
                                          <p:attrName>style.visibility</p:attrName>
                                        </p:attrNameLst>
                                      </p:cBhvr>
                                      <p:to>
                                        <p:strVal val="visible"/>
                                      </p:to>
                                    </p:set>
                                    <p:animEffect transition="in" filter="box(in)">
                                      <p:cBhvr>
                                        <p:cTn id="36" dur="2000"/>
                                        <p:tgtEl>
                                          <p:spTgt spid="8195"/>
                                        </p:tgtEl>
                                      </p:cBhvr>
                                    </p:animEffect>
                                  </p:childTnLst>
                                </p:cTn>
                              </p:par>
                              <p:par>
                                <p:cTn id="37" presetID="15"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grpId="0"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 calcmode="lin" valueType="num">
                                      <p:cBhvr>
                                        <p:cTn id="4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grpId="0" nodeType="with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 calcmode="lin" valueType="num">
                                      <p:cBhvr>
                                        <p:cTn id="5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grpId="0"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 calcmode="lin" valueType="num">
                                      <p:cBhvr>
                                        <p:cTn id="5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991600" cy="6400800"/>
          </a:xfrm>
        </p:spPr>
        <p:txBody>
          <a:bodyPr>
            <a:noAutofit/>
          </a:bodyPr>
          <a:lstStyle/>
          <a:p>
            <a:pPr>
              <a:buClr>
                <a:schemeClr val="bg1"/>
              </a:buClr>
              <a:buFont typeface="Wingdings" pitchFamily="2" charset="2"/>
              <a:buChar char="Ø"/>
            </a:pPr>
            <a:r>
              <a:rPr lang="en-US" sz="2400" b="1" dirty="0" err="1">
                <a:solidFill>
                  <a:srgbClr val="FFFF00"/>
                </a:solidFill>
              </a:rPr>
              <a:t>Infact</a:t>
            </a:r>
            <a:r>
              <a:rPr lang="en-US" sz="2400" b="1" dirty="0">
                <a:solidFill>
                  <a:srgbClr val="FFFF00"/>
                </a:solidFill>
              </a:rPr>
              <a:t>, the combined population of just two states namely, Uttar Pradesh and Maharashtra is more than the population of United States of America, the third most populous country of the world. </a:t>
            </a:r>
          </a:p>
          <a:p>
            <a:pPr>
              <a:buClr>
                <a:schemeClr val="bg1"/>
              </a:buClr>
              <a:buFont typeface="Wingdings" pitchFamily="2" charset="2"/>
              <a:buChar char="Ø"/>
            </a:pPr>
            <a:r>
              <a:rPr lang="en-US" sz="2400" b="1" dirty="0">
                <a:solidFill>
                  <a:srgbClr val="FFFF00"/>
                </a:solidFill>
              </a:rPr>
              <a:t>Some of the states in India have larger population than many countries in the world. The negative growth during 1911-21 was due to rapid and frequent occurrence of epidemics like cholera, plague and influenza and also famines.</a:t>
            </a:r>
          </a:p>
          <a:p>
            <a:pPr>
              <a:buClr>
                <a:schemeClr val="bg1"/>
              </a:buClr>
              <a:buFont typeface="Wingdings" pitchFamily="2" charset="2"/>
              <a:buChar char="Ø"/>
            </a:pPr>
            <a:r>
              <a:rPr lang="en-US" sz="2400" b="1" dirty="0">
                <a:solidFill>
                  <a:srgbClr val="FFFF00"/>
                </a:solidFill>
              </a:rPr>
              <a:t>The year 1921 is known as the </a:t>
            </a:r>
            <a:r>
              <a:rPr lang="en-US" sz="2400" b="1" u="sng" dirty="0">
                <a:ln>
                  <a:solidFill>
                    <a:srgbClr val="FF0000"/>
                  </a:solidFill>
                </a:ln>
                <a:solidFill>
                  <a:srgbClr val="FFFF00"/>
                </a:solidFill>
              </a:rPr>
              <a:t>‘</a:t>
            </a:r>
            <a:r>
              <a:rPr lang="en-US" sz="2400" b="1" i="1" u="sng" dirty="0">
                <a:ln>
                  <a:solidFill>
                    <a:srgbClr val="FF0000"/>
                  </a:solidFill>
                </a:ln>
                <a:solidFill>
                  <a:srgbClr val="FFFF00"/>
                </a:solidFill>
              </a:rPr>
              <a:t>Year of Great Divide’</a:t>
            </a:r>
            <a:r>
              <a:rPr lang="en-US" sz="2400" b="1" i="1" dirty="0">
                <a:ln>
                  <a:solidFill>
                    <a:srgbClr val="FF0000"/>
                  </a:solidFill>
                </a:ln>
                <a:solidFill>
                  <a:srgbClr val="FFFF00"/>
                </a:solidFill>
              </a:rPr>
              <a:t> </a:t>
            </a:r>
            <a:r>
              <a:rPr lang="en-US" sz="2400" b="1" dirty="0">
                <a:solidFill>
                  <a:srgbClr val="FFFF00"/>
                </a:solidFill>
              </a:rPr>
              <a:t>for India’s population as population starts increasing.</a:t>
            </a:r>
          </a:p>
          <a:p>
            <a:pPr>
              <a:buClr>
                <a:schemeClr val="bg1"/>
              </a:buClr>
              <a:buFont typeface="Wingdings" pitchFamily="2" charset="2"/>
              <a:buChar char="Ø"/>
            </a:pPr>
            <a:r>
              <a:rPr lang="en-US" sz="2400" b="1" dirty="0">
                <a:solidFill>
                  <a:srgbClr val="FFFF00"/>
                </a:solidFill>
              </a:rPr>
              <a:t>During 1951, population growth rate has come down from 1.33% to 1.25%. Hence it is known as </a:t>
            </a:r>
            <a:r>
              <a:rPr lang="en-US" sz="2400" b="1" u="sng" dirty="0">
                <a:ln>
                  <a:solidFill>
                    <a:srgbClr val="FF0000"/>
                  </a:solidFill>
                </a:ln>
                <a:solidFill>
                  <a:srgbClr val="FFFF00"/>
                </a:solidFill>
              </a:rPr>
              <a:t>‘</a:t>
            </a:r>
            <a:r>
              <a:rPr lang="en-US" sz="2400" b="1" i="1" u="sng" dirty="0">
                <a:ln>
                  <a:solidFill>
                    <a:srgbClr val="FF0000"/>
                  </a:solidFill>
                </a:ln>
                <a:solidFill>
                  <a:srgbClr val="FFFF00"/>
                </a:solidFill>
              </a:rPr>
              <a:t>Year of Small divide’</a:t>
            </a:r>
            <a:r>
              <a:rPr lang="en-US" sz="2400" b="1" u="sng" dirty="0">
                <a:ln>
                  <a:solidFill>
                    <a:srgbClr val="FF0000"/>
                  </a:solidFill>
                </a:ln>
                <a:solidFill>
                  <a:srgbClr val="FFFF00"/>
                </a:solidFill>
              </a:rPr>
              <a:t>.</a:t>
            </a:r>
          </a:p>
          <a:p>
            <a:pPr>
              <a:buClr>
                <a:schemeClr val="bg1"/>
              </a:buClr>
              <a:buFont typeface="Wingdings" pitchFamily="2" charset="2"/>
              <a:buChar char="Ø"/>
            </a:pPr>
            <a:r>
              <a:rPr lang="en-US" sz="2400" b="1" dirty="0">
                <a:solidFill>
                  <a:srgbClr val="FFFF00"/>
                </a:solidFill>
              </a:rPr>
              <a:t>In 1961, population of India started increasing at the rate of 1.96% </a:t>
            </a:r>
            <a:r>
              <a:rPr lang="en-US" sz="2400" b="1" dirty="0" err="1">
                <a:solidFill>
                  <a:srgbClr val="FFFF00"/>
                </a:solidFill>
              </a:rPr>
              <a:t>i.e</a:t>
            </a:r>
            <a:r>
              <a:rPr lang="en-US" sz="2400" b="1" dirty="0">
                <a:solidFill>
                  <a:srgbClr val="FFFF00"/>
                </a:solidFill>
              </a:rPr>
              <a:t>, 2%. Hence 1961 is known as </a:t>
            </a:r>
            <a:r>
              <a:rPr lang="en-US" sz="2400" b="1" u="sng" dirty="0">
                <a:ln>
                  <a:solidFill>
                    <a:srgbClr val="FF0000"/>
                  </a:solidFill>
                </a:ln>
                <a:solidFill>
                  <a:srgbClr val="FFFF00"/>
                </a:solidFill>
              </a:rPr>
              <a:t>‘</a:t>
            </a:r>
            <a:r>
              <a:rPr lang="en-US" sz="2400" b="1" i="1" u="sng" dirty="0">
                <a:ln>
                  <a:solidFill>
                    <a:srgbClr val="FF0000"/>
                  </a:solidFill>
                </a:ln>
                <a:solidFill>
                  <a:srgbClr val="FFFF00"/>
                </a:solidFill>
              </a:rPr>
              <a:t>Year of Population Explosion’</a:t>
            </a:r>
            <a:r>
              <a:rPr lang="en-US" sz="2400" b="1" dirty="0">
                <a:ln>
                  <a:solidFill>
                    <a:srgbClr val="FF0000"/>
                  </a:solidFill>
                </a:ln>
                <a:solidFill>
                  <a:srgbClr val="FFFF00"/>
                </a:solidFill>
              </a:rPr>
              <a:t>. </a:t>
            </a:r>
          </a:p>
          <a:p>
            <a:pPr>
              <a:buClr>
                <a:schemeClr val="bg1"/>
              </a:buClr>
              <a:buFont typeface="Wingdings" pitchFamily="2" charset="2"/>
              <a:buChar char="Ø"/>
            </a:pPr>
            <a:r>
              <a:rPr lang="en-US" sz="2400" b="1" dirty="0">
                <a:solidFill>
                  <a:srgbClr val="FFFF00"/>
                </a:solidFill>
              </a:rPr>
              <a:t>In the year 2001,the Population of India crossed one billion (100 crore) mark.</a:t>
            </a:r>
          </a:p>
          <a:p>
            <a:pPr>
              <a:buClr>
                <a:schemeClr val="bg1"/>
              </a:buClr>
              <a:buFont typeface="Wingdings" pitchFamily="2" charset="2"/>
              <a:buChar char="Ø"/>
            </a:pPr>
            <a:r>
              <a:rPr lang="en-US" sz="2400" b="1" i="1" u="sng" dirty="0">
                <a:ln>
                  <a:solidFill>
                    <a:srgbClr val="FF0000"/>
                  </a:solidFill>
                </a:ln>
                <a:solidFill>
                  <a:srgbClr val="FFFF00"/>
                </a:solidFill>
              </a:rPr>
              <a:t>The 2011 census reveals growth of youth population which is described as ‘demographic transition’.</a:t>
            </a:r>
            <a:endParaRPr lang="en-US" sz="2400" b="1" u="sng" dirty="0">
              <a:ln>
                <a:solidFill>
                  <a:srgbClr val="FF0000"/>
                </a:solidFill>
              </a:ln>
              <a:solidFill>
                <a:srgbClr val="FFFF00"/>
              </a:solidFill>
            </a:endParaRPr>
          </a:p>
          <a:p>
            <a:pPr>
              <a:buClr>
                <a:schemeClr val="bg1"/>
              </a:buClr>
              <a:buFont typeface="Wingdings" pitchFamily="2" charset="2"/>
              <a:buChar char="Ø"/>
            </a:pPr>
            <a:endParaRPr lang="en-US" sz="2400" b="1" dirty="0">
              <a:solidFill>
                <a:srgbClr val="FFFF00"/>
              </a:solidFill>
            </a:endParaRPr>
          </a:p>
          <a:p>
            <a:pPr>
              <a:buClr>
                <a:schemeClr val="bg1"/>
              </a:buClr>
              <a:buFont typeface="Wingdings" pitchFamily="2" charset="2"/>
              <a:buChar char="Ø"/>
            </a:pPr>
            <a:endParaRPr lang="en-US" sz="2400"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26</a:t>
            </a:fld>
            <a:endParaRPr lang="en-US"/>
          </a:p>
        </p:txBody>
      </p:sp>
    </p:spTree>
    <p:custDataLst>
      <p:tags r:id="rId1"/>
    </p:custDataLst>
    <p:extLst>
      <p:ext uri="{BB962C8B-B14F-4D97-AF65-F5344CB8AC3E}">
        <p14:creationId xmlns:p14="http://schemas.microsoft.com/office/powerpoint/2010/main" val="3185377397"/>
      </p:ext>
    </p:extLst>
  </p:cSld>
  <p:clrMapOvr>
    <a:masterClrMapping/>
  </p:clrMapOvr>
  <mc:AlternateContent xmlns:mc="http://schemas.openxmlformats.org/markup-compatibility/2006" xmlns:p14="http://schemas.microsoft.com/office/powerpoint/2010/main">
    <mc:Choice Requires="p14">
      <p:transition spd="slow" p14:dur="2000" advTm="240450"/>
    </mc:Choice>
    <mc:Fallback xmlns="">
      <p:transition spd="slow" advTm="240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ln>
                  <a:solidFill>
                    <a:srgbClr val="FF0000"/>
                  </a:solidFill>
                </a:ln>
                <a:solidFill>
                  <a:srgbClr val="FFFF00"/>
                </a:solidFill>
                <a:latin typeface="Algerian" pitchFamily="82" charset="0"/>
              </a:rPr>
              <a:t>Birth rate and death rate</a:t>
            </a:r>
            <a:endParaRPr lang="en-US" dirty="0">
              <a:ln>
                <a:solidFill>
                  <a:srgbClr val="FF0000"/>
                </a:solidFill>
              </a:ln>
              <a:solidFill>
                <a:srgbClr val="FFFF00"/>
              </a:solidFill>
              <a:latin typeface="Algerian" pitchFamily="82"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29956746"/>
              </p:ext>
            </p:extLst>
          </p:nvPr>
        </p:nvGraphicFramePr>
        <p:xfrm>
          <a:off x="3733800" y="807720"/>
          <a:ext cx="5257800" cy="2207241"/>
        </p:xfrm>
        <a:graphic>
          <a:graphicData uri="http://schemas.openxmlformats.org/drawingml/2006/table">
            <a:tbl>
              <a:tblPr firstRow="1" bandRow="1">
                <a:tableStyleId>{69CF1AB2-1976-4502-BF36-3FF5EA218861}</a:tableStyleId>
              </a:tblPr>
              <a:tblGrid>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882205">
                <a:tc>
                  <a:txBody>
                    <a:bodyPr/>
                    <a:lstStyle/>
                    <a:p>
                      <a:pPr algn="ctr"/>
                      <a:r>
                        <a:rPr lang="en-US" sz="2000" b="1" u="none" strike="noStrike" kern="1200" baseline="0" dirty="0">
                          <a:ln>
                            <a:solidFill>
                              <a:srgbClr val="FF0000"/>
                            </a:solidFill>
                          </a:ln>
                          <a:solidFill>
                            <a:srgbClr val="FFFF00"/>
                          </a:solidFill>
                        </a:rPr>
                        <a:t>Crude Birth rate</a:t>
                      </a:r>
                      <a:endParaRPr lang="en-US" sz="2000" b="1" dirty="0">
                        <a:ln>
                          <a:solidFill>
                            <a:srgbClr val="FF0000"/>
                          </a:solidFill>
                        </a:ln>
                        <a:solidFill>
                          <a:srgbClr val="FFFF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tx1"/>
                    </a:solidFill>
                  </a:tcPr>
                </a:tc>
                <a:tc>
                  <a:txBody>
                    <a:bodyPr/>
                    <a:lstStyle/>
                    <a:p>
                      <a:pPr algn="ctr"/>
                      <a:r>
                        <a:rPr lang="en-US" sz="2000" b="1" u="none" strike="noStrike" kern="1200" baseline="0" dirty="0">
                          <a:ln>
                            <a:solidFill>
                              <a:srgbClr val="FF0000"/>
                            </a:solidFill>
                          </a:ln>
                          <a:solidFill>
                            <a:srgbClr val="FFFF00"/>
                          </a:solidFill>
                        </a:rPr>
                        <a:t>It refers to the number of births per thousand of population.</a:t>
                      </a:r>
                      <a:endParaRPr lang="en-US" sz="2000" b="1" dirty="0">
                        <a:ln>
                          <a:solidFill>
                            <a:srgbClr val="FF0000"/>
                          </a:solidFill>
                        </a:ln>
                        <a:solidFill>
                          <a:srgbClr val="FFFF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tx1"/>
                    </a:solidFill>
                  </a:tcPr>
                </a:tc>
                <a:extLst>
                  <a:ext uri="{0D108BD9-81ED-4DB2-BD59-A6C34878D82A}">
                    <a16:rowId xmlns:a16="http://schemas.microsoft.com/office/drawing/2014/main" val="10000"/>
                  </a:ext>
                </a:extLst>
              </a:tr>
              <a:tr h="1201401">
                <a:tc>
                  <a:txBody>
                    <a:bodyPr/>
                    <a:lstStyle/>
                    <a:p>
                      <a:pPr algn="ctr"/>
                      <a:r>
                        <a:rPr lang="en-US" sz="2000" b="1" u="none" strike="noStrike" kern="1200" baseline="0" dirty="0">
                          <a:ln>
                            <a:solidFill>
                              <a:srgbClr val="FF0000"/>
                            </a:solidFill>
                          </a:ln>
                          <a:solidFill>
                            <a:srgbClr val="FFFF00"/>
                          </a:solidFill>
                        </a:rPr>
                        <a:t>Crude Death rate</a:t>
                      </a:r>
                      <a:endParaRPr lang="en-US" sz="2000" b="1" dirty="0">
                        <a:ln>
                          <a:solidFill>
                            <a:srgbClr val="FF0000"/>
                          </a:solidFill>
                        </a:ln>
                        <a:solidFill>
                          <a:srgbClr val="FFFF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solidFill>
                      <a:schemeClr val="tx1"/>
                    </a:solidFill>
                  </a:tcPr>
                </a:tc>
                <a:tc>
                  <a:txBody>
                    <a:bodyPr/>
                    <a:lstStyle/>
                    <a:p>
                      <a:pPr algn="ctr"/>
                      <a:r>
                        <a:rPr lang="en-US" sz="2000" b="1" u="none" strike="noStrike" kern="1200" baseline="0" dirty="0">
                          <a:ln>
                            <a:solidFill>
                              <a:srgbClr val="FF0000"/>
                            </a:solidFill>
                          </a:ln>
                          <a:solidFill>
                            <a:srgbClr val="FFFF00"/>
                          </a:solidFill>
                        </a:rPr>
                        <a:t>It refers to the number of deaths per thousand of population.</a:t>
                      </a:r>
                      <a:endParaRPr lang="en-US" sz="2000" b="1" dirty="0">
                        <a:ln>
                          <a:solidFill>
                            <a:srgbClr val="FF0000"/>
                          </a:solidFill>
                        </a:ln>
                        <a:solidFill>
                          <a:srgbClr val="FFFF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cell3D prstMaterial="dkEdge">
                      <a:bevel prst="relaxedInset"/>
                      <a:lightRig rig="flood" dir="t"/>
                    </a:cell3D>
                    <a:solidFill>
                      <a:schemeClr val="tx1"/>
                    </a:solidFill>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5122379A-8FA5-4082-989C-37BB00110F04}" type="slidenum">
              <a:rPr lang="en-US" smtClean="0"/>
              <a:t>27</a:t>
            </a:fld>
            <a:endParaRPr lang="en-US"/>
          </a:p>
        </p:txBody>
      </p:sp>
      <p:cxnSp>
        <p:nvCxnSpPr>
          <p:cNvPr id="6" name="Straight Connector 5"/>
          <p:cNvCxnSpPr/>
          <p:nvPr/>
        </p:nvCxnSpPr>
        <p:spPr>
          <a:xfrm>
            <a:off x="0" y="685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79" t="15485" r="1925" b="8769"/>
          <a:stretch/>
        </p:blipFill>
        <p:spPr bwMode="auto">
          <a:xfrm>
            <a:off x="4914901" y="3733800"/>
            <a:ext cx="4000499" cy="2743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739676"/>
            <a:ext cx="3429000" cy="2139047"/>
          </a:xfrm>
          <a:prstGeom prst="rect">
            <a:avLst/>
          </a:prstGeom>
        </p:spPr>
        <p:txBody>
          <a:bodyPr wrap="square">
            <a:spAutoFit/>
          </a:bodyPr>
          <a:lstStyle/>
          <a:p>
            <a:pPr marL="285750" indent="-285750">
              <a:buClr>
                <a:schemeClr val="bg1"/>
              </a:buClr>
              <a:buFont typeface="Wingdings" pitchFamily="2" charset="2"/>
              <a:buChar char="ü"/>
            </a:pPr>
            <a:r>
              <a:rPr lang="en-US" sz="1900" b="1" dirty="0">
                <a:solidFill>
                  <a:srgbClr val="FFFF00"/>
                </a:solidFill>
              </a:rPr>
              <a:t>Birth rate was 39.9 in 1951; it fell to 21.8 in 2011.</a:t>
            </a:r>
          </a:p>
          <a:p>
            <a:pPr marL="285750" indent="-285750">
              <a:buClr>
                <a:schemeClr val="bg1"/>
              </a:buClr>
              <a:buFont typeface="Wingdings" pitchFamily="2" charset="2"/>
              <a:buChar char="ü"/>
            </a:pPr>
            <a:r>
              <a:rPr lang="en-US" sz="1900" b="1" dirty="0">
                <a:solidFill>
                  <a:srgbClr val="FFFF00"/>
                </a:solidFill>
              </a:rPr>
              <a:t>The death rate has declined from 27.4 in 1951 to 7.1 in 2011. from the data it is clear that the fall in birth rates is less than that of death rates.</a:t>
            </a:r>
          </a:p>
        </p:txBody>
      </p:sp>
      <p:sp>
        <p:nvSpPr>
          <p:cNvPr id="8" name="Rectangle 7"/>
          <p:cNvSpPr/>
          <p:nvPr/>
        </p:nvSpPr>
        <p:spPr>
          <a:xfrm>
            <a:off x="0" y="2971800"/>
            <a:ext cx="4572000" cy="3893374"/>
          </a:xfrm>
          <a:prstGeom prst="rect">
            <a:avLst/>
          </a:prstGeom>
        </p:spPr>
        <p:txBody>
          <a:bodyPr>
            <a:spAutoFit/>
          </a:bodyPr>
          <a:lstStyle/>
          <a:p>
            <a:pPr marL="285750" indent="-285750">
              <a:buClr>
                <a:schemeClr val="bg1"/>
              </a:buClr>
              <a:buFont typeface="Wingdings" pitchFamily="2" charset="2"/>
              <a:buChar char="ü"/>
            </a:pPr>
            <a:r>
              <a:rPr lang="en-US" sz="1900" b="1" dirty="0">
                <a:solidFill>
                  <a:srgbClr val="FFFF00"/>
                </a:solidFill>
              </a:rPr>
              <a:t>Kerala has the lowest birth rate (14.7) and Uttar Pradesh has the highest birth rate  (29.5).</a:t>
            </a:r>
          </a:p>
          <a:p>
            <a:pPr marL="285750" indent="-285750">
              <a:buClr>
                <a:schemeClr val="bg1"/>
              </a:buClr>
              <a:buFont typeface="Wingdings" pitchFamily="2" charset="2"/>
              <a:buChar char="ü"/>
            </a:pPr>
            <a:r>
              <a:rPr lang="en-US" sz="1900" b="1" dirty="0">
                <a:solidFill>
                  <a:srgbClr val="FFFF00"/>
                </a:solidFill>
              </a:rPr>
              <a:t>West Bengal has the lowest death rate (6.3) and Orissa (9.2) has the highest.</a:t>
            </a:r>
          </a:p>
          <a:p>
            <a:pPr marL="285750" indent="-285750">
              <a:buClr>
                <a:schemeClr val="bg1"/>
              </a:buClr>
              <a:buFont typeface="Wingdings" pitchFamily="2" charset="2"/>
              <a:buChar char="ü"/>
            </a:pPr>
            <a:r>
              <a:rPr lang="en-US" sz="1900" b="1" dirty="0">
                <a:solidFill>
                  <a:srgbClr val="FFFF00"/>
                </a:solidFill>
              </a:rPr>
              <a:t>Among States Bihar has the highest decadal (2001-11) growth rate of population, while Kerala has the lowest growth rate. </a:t>
            </a:r>
          </a:p>
          <a:p>
            <a:pPr marL="285750" indent="-285750">
              <a:buClr>
                <a:schemeClr val="bg1"/>
              </a:buClr>
              <a:buFont typeface="Wingdings" pitchFamily="2" charset="2"/>
              <a:buChar char="ü"/>
            </a:pPr>
            <a:r>
              <a:rPr lang="en-US" sz="1900" b="1" dirty="0">
                <a:solidFill>
                  <a:srgbClr val="FFFF00"/>
                </a:solidFill>
              </a:rPr>
              <a:t>The four states Bihar, Madhya Pradesh, Rajasthan and Uttar Pradesh called </a:t>
            </a:r>
            <a:r>
              <a:rPr lang="en-US" sz="1900" b="1" dirty="0">
                <a:ln>
                  <a:solidFill>
                    <a:srgbClr val="FF0000"/>
                  </a:solidFill>
                </a:ln>
                <a:solidFill>
                  <a:srgbClr val="FFFF00"/>
                </a:solidFill>
              </a:rPr>
              <a:t>BIMARU</a:t>
            </a:r>
            <a:r>
              <a:rPr lang="en-US" sz="1900" b="1" dirty="0">
                <a:solidFill>
                  <a:srgbClr val="FFFF00"/>
                </a:solidFill>
              </a:rPr>
              <a:t> states have very high population.</a:t>
            </a:r>
          </a:p>
        </p:txBody>
      </p:sp>
    </p:spTree>
    <p:extLst>
      <p:ext uri="{BB962C8B-B14F-4D97-AF65-F5344CB8AC3E}">
        <p14:creationId xmlns:p14="http://schemas.microsoft.com/office/powerpoint/2010/main" val="3772331613"/>
      </p:ext>
    </p:extLst>
  </p:cSld>
  <p:clrMapOvr>
    <a:masterClrMapping/>
  </p:clrMapOvr>
  <mc:AlternateContent xmlns:mc="http://schemas.openxmlformats.org/markup-compatibility/2006" xmlns:p14="http://schemas.microsoft.com/office/powerpoint/2010/main">
    <mc:Choice Requires="p14">
      <p:transition spd="slow" p14:dur="2000" advTm="158074"/>
    </mc:Choice>
    <mc:Fallback xmlns="">
      <p:transition spd="slow" advTm="158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5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25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par>
                          <p:cTn id="26" fill="hold">
                            <p:stCondLst>
                              <p:cond delay="4000"/>
                            </p:stCondLst>
                            <p:childTnLst>
                              <p:par>
                                <p:cTn id="27" presetID="16" presetClass="entr" presetSubtype="2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Scale>
                                      <p:cBhvr>
                                        <p:cTn id="3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7"/>
                                        </p:tgtEl>
                                        <p:attrNameLst>
                                          <p:attrName>ppt_x</p:attrName>
                                          <p:attrName>ppt_y</p:attrName>
                                        </p:attrNameLst>
                                      </p:cBhvr>
                                    </p:animMotion>
                                    <p:animEffect transition="in" filter="fade">
                                      <p:cBhvr>
                                        <p:cTn id="34" dur="1000"/>
                                        <p:tgtEl>
                                          <p:spTgt spid="7"/>
                                        </p:tgtEl>
                                      </p:cBhvr>
                                    </p:animEffect>
                                  </p:childTnLst>
                                </p:cTn>
                              </p:par>
                              <p:par>
                                <p:cTn id="35" presetID="3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800" decel="100000"/>
                                        <p:tgtEl>
                                          <p:spTgt spid="8"/>
                                        </p:tgtEl>
                                      </p:cBhvr>
                                    </p:animEffect>
                                    <p:anim calcmode="lin" valueType="num">
                                      <p:cBhvr>
                                        <p:cTn id="38" dur="800" decel="100000" fill="hold"/>
                                        <p:tgtEl>
                                          <p:spTgt spid="8"/>
                                        </p:tgtEl>
                                        <p:attrNameLst>
                                          <p:attrName>style.rotation</p:attrName>
                                        </p:attrNameLst>
                                      </p:cBhvr>
                                      <p:tavLst>
                                        <p:tav tm="0">
                                          <p:val>
                                            <p:fltVal val="-90"/>
                                          </p:val>
                                        </p:tav>
                                        <p:tav tm="100000">
                                          <p:val>
                                            <p:fltVal val="0"/>
                                          </p:val>
                                        </p:tav>
                                      </p:tavLst>
                                    </p:anim>
                                    <p:anim calcmode="lin" valueType="num">
                                      <p:cBhvr>
                                        <p:cTn id="39" dur="800" decel="100000" fill="hold"/>
                                        <p:tgtEl>
                                          <p:spTgt spid="8"/>
                                        </p:tgtEl>
                                        <p:attrNameLst>
                                          <p:attrName>ppt_x</p:attrName>
                                        </p:attrNameLst>
                                      </p:cBhvr>
                                      <p:tavLst>
                                        <p:tav tm="0">
                                          <p:val>
                                            <p:strVal val="#ppt_x+0.4"/>
                                          </p:val>
                                        </p:tav>
                                        <p:tav tm="100000">
                                          <p:val>
                                            <p:strVal val="#ppt_x-0.05"/>
                                          </p:val>
                                        </p:tav>
                                      </p:tavLst>
                                    </p:anim>
                                    <p:anim calcmode="lin" valueType="num">
                                      <p:cBhvr>
                                        <p:cTn id="40" dur="800" decel="100000" fill="hold"/>
                                        <p:tgtEl>
                                          <p:spTgt spid="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43" presetID="25"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8" dur="1000" fill="hold"/>
                                        <p:tgtEl>
                                          <p:spTgt spid="5"/>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5"/>
                                        </p:tgtEl>
                                      </p:cBhvr>
                                    </p:animEffect>
                                  </p:childTnLst>
                                </p:cTn>
                              </p:par>
                              <p:par>
                                <p:cTn id="53" presetID="15"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 calcmode="lin" valueType="num">
                                      <p:cBhvr>
                                        <p:cTn id="55" dur="1000" fill="hold"/>
                                        <p:tgtEl>
                                          <p:spTgt spid="1026"/>
                                        </p:tgtEl>
                                        <p:attrNameLst>
                                          <p:attrName>ppt_w</p:attrName>
                                        </p:attrNameLst>
                                      </p:cBhvr>
                                      <p:tavLst>
                                        <p:tav tm="0">
                                          <p:val>
                                            <p:fltVal val="0"/>
                                          </p:val>
                                        </p:tav>
                                        <p:tav tm="100000">
                                          <p:val>
                                            <p:strVal val="#ppt_w"/>
                                          </p:val>
                                        </p:tav>
                                      </p:tavLst>
                                    </p:anim>
                                    <p:anim calcmode="lin" valueType="num">
                                      <p:cBhvr>
                                        <p:cTn id="56" dur="1000" fill="hold"/>
                                        <p:tgtEl>
                                          <p:spTgt spid="1026"/>
                                        </p:tgtEl>
                                        <p:attrNameLst>
                                          <p:attrName>ppt_h</p:attrName>
                                        </p:attrNameLst>
                                      </p:cBhvr>
                                      <p:tavLst>
                                        <p:tav tm="0">
                                          <p:val>
                                            <p:fltVal val="0"/>
                                          </p:val>
                                        </p:tav>
                                        <p:tav tm="100000">
                                          <p:val>
                                            <p:strVal val="#ppt_h"/>
                                          </p:val>
                                        </p:tav>
                                      </p:tavLst>
                                    </p:anim>
                                    <p:anim calcmode="lin" valueType="num">
                                      <p:cBhvr>
                                        <p:cTn id="57"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b="1" dirty="0">
                <a:ln>
                  <a:solidFill>
                    <a:srgbClr val="FF0000"/>
                  </a:solidFill>
                </a:ln>
                <a:solidFill>
                  <a:srgbClr val="FFFF00"/>
                </a:solidFill>
                <a:latin typeface="Algerian" pitchFamily="82" charset="0"/>
              </a:rPr>
              <a:t>Density of population</a:t>
            </a:r>
            <a:endParaRPr lang="en-US" sz="54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76200" y="1143001"/>
            <a:ext cx="5029200" cy="5562599"/>
          </a:xfrm>
        </p:spPr>
        <p:txBody>
          <a:bodyPr>
            <a:normAutofit fontScale="92500" lnSpcReduction="10000"/>
          </a:bodyPr>
          <a:lstStyle/>
          <a:p>
            <a:pPr>
              <a:buClr>
                <a:schemeClr val="bg1"/>
              </a:buClr>
              <a:buFont typeface="Wingdings" pitchFamily="2" charset="2"/>
              <a:buChar char="ü"/>
            </a:pPr>
            <a:r>
              <a:rPr lang="en-US" b="1" dirty="0">
                <a:solidFill>
                  <a:srgbClr val="FFFF00"/>
                </a:solidFill>
              </a:rPr>
              <a:t>It refers to the average number of persons residing per square </a:t>
            </a:r>
            <a:r>
              <a:rPr lang="en-US" b="1" dirty="0" err="1">
                <a:solidFill>
                  <a:srgbClr val="FFFF00"/>
                </a:solidFill>
              </a:rPr>
              <a:t>kilometre</a:t>
            </a:r>
            <a:r>
              <a:rPr lang="en-US" b="1" dirty="0">
                <a:solidFill>
                  <a:srgbClr val="FFFF00"/>
                </a:solidFill>
              </a:rPr>
              <a:t>. </a:t>
            </a:r>
          </a:p>
          <a:p>
            <a:pPr>
              <a:buClr>
                <a:schemeClr val="bg1"/>
              </a:buClr>
              <a:buFont typeface="Wingdings" pitchFamily="2" charset="2"/>
              <a:buChar char="ü"/>
            </a:pPr>
            <a:r>
              <a:rPr lang="en-US" b="1" dirty="0">
                <a:solidFill>
                  <a:srgbClr val="FFFF00"/>
                </a:solidFill>
              </a:rPr>
              <a:t>It represents the man- land ratio. As the total land area remains the same, an increase in population causes density of population to rise.</a:t>
            </a:r>
          </a:p>
          <a:p>
            <a:pPr marL="0" indent="0">
              <a:buClr>
                <a:schemeClr val="bg1"/>
              </a:buClr>
              <a:buNone/>
            </a:pPr>
            <a:r>
              <a:rPr lang="en-US" b="1" dirty="0">
                <a:solidFill>
                  <a:srgbClr val="FFFF00"/>
                </a:solidFill>
              </a:rPr>
              <a:t>	Density of population </a:t>
            </a:r>
          </a:p>
          <a:p>
            <a:pPr marL="0" indent="0">
              <a:buClr>
                <a:schemeClr val="bg1"/>
              </a:buClr>
              <a:buNone/>
            </a:pPr>
            <a:r>
              <a:rPr lang="en-US" b="1" dirty="0">
                <a:solidFill>
                  <a:srgbClr val="FFFF00"/>
                </a:solidFill>
              </a:rPr>
              <a:t>	         Total population</a:t>
            </a:r>
          </a:p>
          <a:p>
            <a:pPr marL="0" indent="0">
              <a:buClr>
                <a:schemeClr val="bg1"/>
              </a:buClr>
              <a:buNone/>
            </a:pPr>
            <a:r>
              <a:rPr lang="en-US" b="1" dirty="0">
                <a:solidFill>
                  <a:srgbClr val="FFFF00"/>
                </a:solidFill>
              </a:rPr>
              <a:t>	   Land area of the region</a:t>
            </a:r>
          </a:p>
        </p:txBody>
      </p:sp>
      <p:sp>
        <p:nvSpPr>
          <p:cNvPr id="4" name="Slide Number Placeholder 3"/>
          <p:cNvSpPr>
            <a:spLocks noGrp="1"/>
          </p:cNvSpPr>
          <p:nvPr>
            <p:ph type="sldNum" sz="quarter" idx="12"/>
          </p:nvPr>
        </p:nvSpPr>
        <p:spPr/>
        <p:txBody>
          <a:bodyPr/>
          <a:lstStyle/>
          <a:p>
            <a:fld id="{5122379A-8FA5-4082-989C-37BB00110F04}" type="slidenum">
              <a:rPr lang="en-US" smtClean="0"/>
              <a:t>28</a:t>
            </a:fld>
            <a:endParaRPr lang="en-US"/>
          </a:p>
        </p:txBody>
      </p:sp>
      <p:cxnSp>
        <p:nvCxnSpPr>
          <p:cNvPr id="6" name="Straight Connector 5"/>
          <p:cNvCxnSpPr/>
          <p:nvPr/>
        </p:nvCxnSpPr>
        <p:spPr>
          <a:xfrm>
            <a:off x="1828800" y="6019800"/>
            <a:ext cx="31242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66800" y="5694402"/>
            <a:ext cx="914400" cy="553998"/>
          </a:xfrm>
          <a:prstGeom prst="rect">
            <a:avLst/>
          </a:prstGeom>
          <a:noFill/>
        </p:spPr>
        <p:txBody>
          <a:bodyPr wrap="square" rtlCol="0">
            <a:spAutoFit/>
          </a:bodyPr>
          <a:lstStyle/>
          <a:p>
            <a:r>
              <a:rPr lang="en-US" sz="3000" b="1" dirty="0">
                <a:solidFill>
                  <a:srgbClr val="FFFF00"/>
                </a:solidFill>
              </a:rPr>
              <a:t>=</a:t>
            </a:r>
          </a:p>
        </p:txBody>
      </p:sp>
      <p:cxnSp>
        <p:nvCxnSpPr>
          <p:cNvPr id="10" name="Straight Connector 9"/>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371600"/>
            <a:ext cx="3911728" cy="4648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736069"/>
      </p:ext>
    </p:extLst>
  </p:cSld>
  <p:clrMapOvr>
    <a:masterClrMapping/>
  </p:clrMapOvr>
  <mc:AlternateContent xmlns:mc="http://schemas.openxmlformats.org/markup-compatibility/2006" xmlns:p14="http://schemas.microsoft.com/office/powerpoint/2010/main">
    <mc:Choice Requires="p14">
      <p:transition spd="slow" p14:dur="2000" advTm="75268"/>
    </mc:Choice>
    <mc:Fallback xmlns="">
      <p:transition spd="slow" advTm="7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4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24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par>
                          <p:cTn id="26" fill="hold">
                            <p:stCondLst>
                              <p:cond delay="3800"/>
                            </p:stCondLst>
                            <p:childTnLst>
                              <p:par>
                                <p:cTn id="27" presetID="16" presetClass="entr" presetSubtype="2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par>
                          <p:cTn id="30" fill="hold">
                            <p:stCondLst>
                              <p:cond delay="4300"/>
                            </p:stCondLst>
                            <p:childTnLst>
                              <p:par>
                                <p:cTn id="31" presetID="35" presetClass="entr" presetSubtype="0" fill="hold" nodeType="afterEffect">
                                  <p:stCondLst>
                                    <p:cond delay="0"/>
                                  </p:stCondLst>
                                  <p:childTnLst>
                                    <p:set>
                                      <p:cBhvr>
                                        <p:cTn id="32" dur="1" fill="hold">
                                          <p:stCondLst>
                                            <p:cond delay="0"/>
                                          </p:stCondLst>
                                        </p:cTn>
                                        <p:tgtEl>
                                          <p:spTgt spid="2051"/>
                                        </p:tgtEl>
                                        <p:attrNameLst>
                                          <p:attrName>style.visibility</p:attrName>
                                        </p:attrNameLst>
                                      </p:cBhvr>
                                      <p:to>
                                        <p:strVal val="visible"/>
                                      </p:to>
                                    </p:set>
                                    <p:animEffect transition="in" filter="fade">
                                      <p:cBhvr>
                                        <p:cTn id="33" dur="2000"/>
                                        <p:tgtEl>
                                          <p:spTgt spid="2051"/>
                                        </p:tgtEl>
                                      </p:cBhvr>
                                    </p:animEffect>
                                    <p:anim calcmode="lin" valueType="num">
                                      <p:cBhvr>
                                        <p:cTn id="34" dur="2000" fill="hold"/>
                                        <p:tgtEl>
                                          <p:spTgt spid="2051"/>
                                        </p:tgtEl>
                                        <p:attrNameLst>
                                          <p:attrName>style.rotation</p:attrName>
                                        </p:attrNameLst>
                                      </p:cBhvr>
                                      <p:tavLst>
                                        <p:tav tm="0">
                                          <p:val>
                                            <p:fltVal val="720"/>
                                          </p:val>
                                        </p:tav>
                                        <p:tav tm="100000">
                                          <p:val>
                                            <p:fltVal val="0"/>
                                          </p:val>
                                        </p:tav>
                                      </p:tavLst>
                                    </p:anim>
                                    <p:anim calcmode="lin" valueType="num">
                                      <p:cBhvr>
                                        <p:cTn id="35" dur="2000" fill="hold"/>
                                        <p:tgtEl>
                                          <p:spTgt spid="2051"/>
                                        </p:tgtEl>
                                        <p:attrNameLst>
                                          <p:attrName>ppt_h</p:attrName>
                                        </p:attrNameLst>
                                      </p:cBhvr>
                                      <p:tavLst>
                                        <p:tav tm="0">
                                          <p:val>
                                            <p:fltVal val="0"/>
                                          </p:val>
                                        </p:tav>
                                        <p:tav tm="100000">
                                          <p:val>
                                            <p:strVal val="#ppt_h"/>
                                          </p:val>
                                        </p:tav>
                                      </p:tavLst>
                                    </p:anim>
                                    <p:anim calcmode="lin" valueType="num">
                                      <p:cBhvr>
                                        <p:cTn id="36" dur="2000" fill="hold"/>
                                        <p:tgtEl>
                                          <p:spTgt spid="2051"/>
                                        </p:tgtEl>
                                        <p:attrNameLst>
                                          <p:attrName>ppt_w</p:attrName>
                                        </p:attrNameLst>
                                      </p:cBhvr>
                                      <p:tavLst>
                                        <p:tav tm="0">
                                          <p:val>
                                            <p:fltVal val="0"/>
                                          </p:val>
                                        </p:tav>
                                        <p:tav tm="100000">
                                          <p:val>
                                            <p:strVal val="#ppt_w"/>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grpId="0"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 calcmode="lin" valueType="num">
                                      <p:cBhvr>
                                        <p:cTn id="4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grpId="0" nodeType="with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 calcmode="lin" valueType="num">
                                      <p:cBhvr>
                                        <p:cTn id="5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grpId="0"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 calcmode="lin" valueType="num">
                                      <p:cBhvr>
                                        <p:cTn id="5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grpId="0" nodeType="with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anim calcmode="lin" valueType="num">
                                      <p:cBhvr>
                                        <p:cTn id="6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par>
                                <p:cTn id="67" presetID="15" presetClass="entr" presetSubtype="0"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1000" fill="hold"/>
                                        <p:tgtEl>
                                          <p:spTgt spid="6"/>
                                        </p:tgtEl>
                                        <p:attrNameLst>
                                          <p:attrName>ppt_w</p:attrName>
                                        </p:attrNameLst>
                                      </p:cBhvr>
                                      <p:tavLst>
                                        <p:tav tm="0">
                                          <p:val>
                                            <p:fltVal val="0"/>
                                          </p:val>
                                        </p:tav>
                                        <p:tav tm="100000">
                                          <p:val>
                                            <p:strVal val="#ppt_w"/>
                                          </p:val>
                                        </p:tav>
                                      </p:tavLst>
                                    </p:anim>
                                    <p:anim calcmode="lin" valueType="num">
                                      <p:cBhvr>
                                        <p:cTn id="70" dur="1000" fill="hold"/>
                                        <p:tgtEl>
                                          <p:spTgt spid="6"/>
                                        </p:tgtEl>
                                        <p:attrNameLst>
                                          <p:attrName>ppt_h</p:attrName>
                                        </p:attrNameLst>
                                      </p:cBhvr>
                                      <p:tavLst>
                                        <p:tav tm="0">
                                          <p:val>
                                            <p:fltVal val="0"/>
                                          </p:val>
                                        </p:tav>
                                        <p:tav tm="100000">
                                          <p:val>
                                            <p:strVal val="#ppt_h"/>
                                          </p:val>
                                        </p:tav>
                                      </p:tavLst>
                                    </p:anim>
                                    <p:anim calcmode="lin" valueType="num">
                                      <p:cBhvr>
                                        <p:cTn id="7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6"/>
                                        </p:tgtEl>
                                        <p:attrNameLst>
                                          <p:attrName>ppt_y</p:attrName>
                                        </p:attrNameLst>
                                      </p:cBhvr>
                                      <p:tavLst>
                                        <p:tav tm="0" fmla="#ppt_y+(sin(-2*pi*(1-$))*-#ppt_x+cos(-2*pi*(1-$))*(1-#ppt_y))*(1-$)">
                                          <p:val>
                                            <p:fltVal val="0"/>
                                          </p:val>
                                        </p:tav>
                                        <p:tav tm="100000">
                                          <p:val>
                                            <p:fltVal val="1"/>
                                          </p:val>
                                        </p:tav>
                                      </p:tavLst>
                                    </p:anim>
                                  </p:childTnLst>
                                </p:cTn>
                              </p:par>
                              <p:par>
                                <p:cTn id="73" presetID="15"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p:cTn id="75" dur="1000" fill="hold"/>
                                        <p:tgtEl>
                                          <p:spTgt spid="8"/>
                                        </p:tgtEl>
                                        <p:attrNameLst>
                                          <p:attrName>ppt_w</p:attrName>
                                        </p:attrNameLst>
                                      </p:cBhvr>
                                      <p:tavLst>
                                        <p:tav tm="0">
                                          <p:val>
                                            <p:fltVal val="0"/>
                                          </p:val>
                                        </p:tav>
                                        <p:tav tm="100000">
                                          <p:val>
                                            <p:strVal val="#ppt_w"/>
                                          </p:val>
                                        </p:tav>
                                      </p:tavLst>
                                    </p:anim>
                                    <p:anim calcmode="lin" valueType="num">
                                      <p:cBhvr>
                                        <p:cTn id="76" dur="1000" fill="hold"/>
                                        <p:tgtEl>
                                          <p:spTgt spid="8"/>
                                        </p:tgtEl>
                                        <p:attrNameLst>
                                          <p:attrName>ppt_h</p:attrName>
                                        </p:attrNameLst>
                                      </p:cBhvr>
                                      <p:tavLst>
                                        <p:tav tm="0">
                                          <p:val>
                                            <p:fltVal val="0"/>
                                          </p:val>
                                        </p:tav>
                                        <p:tav tm="100000">
                                          <p:val>
                                            <p:strVal val="#ppt_h"/>
                                          </p:val>
                                        </p:tav>
                                      </p:tavLst>
                                    </p:anim>
                                    <p:anim calcmode="lin" valueType="num">
                                      <p:cBhvr>
                                        <p:cTn id="7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77000" y="6605530"/>
            <a:ext cx="2133600" cy="365125"/>
          </a:xfrm>
        </p:spPr>
        <p:txBody>
          <a:bodyPr/>
          <a:lstStyle/>
          <a:p>
            <a:fld id="{5122379A-8FA5-4082-989C-37BB00110F04}" type="slidenum">
              <a:rPr lang="en-US" smtClean="0"/>
              <a:t>29</a:t>
            </a:fld>
            <a:endParaRPr lang="en-US"/>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2447" t="50000" r="10037" b="14302"/>
          <a:stretch/>
        </p:blipFill>
        <p:spPr bwMode="auto">
          <a:xfrm>
            <a:off x="4110337" y="457200"/>
            <a:ext cx="4881263" cy="261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782580"/>
            <a:ext cx="4114800" cy="2308324"/>
          </a:xfrm>
          <a:prstGeom prst="rect">
            <a:avLst/>
          </a:prstGeom>
        </p:spPr>
        <p:txBody>
          <a:bodyPr wrap="square">
            <a:spAutoFit/>
          </a:bodyPr>
          <a:lstStyle/>
          <a:p>
            <a:pPr marL="342900" indent="-342900">
              <a:buClr>
                <a:srgbClr val="CC00CC"/>
              </a:buClr>
              <a:buFont typeface="Wingdings" pitchFamily="2" charset="2"/>
              <a:buChar char="v"/>
            </a:pPr>
            <a:r>
              <a:rPr lang="en-US" sz="2400" b="1" dirty="0">
                <a:solidFill>
                  <a:srgbClr val="FFFF00"/>
                </a:solidFill>
              </a:rPr>
              <a:t>Just before Independence, the density of population was less than 100. </a:t>
            </a:r>
          </a:p>
          <a:p>
            <a:pPr marL="342900" indent="-342900">
              <a:buClr>
                <a:srgbClr val="CC00CC"/>
              </a:buClr>
              <a:buFont typeface="Wingdings" pitchFamily="2" charset="2"/>
              <a:buChar char="v"/>
            </a:pPr>
            <a:r>
              <a:rPr lang="en-US" sz="2400" b="1" dirty="0">
                <a:solidFill>
                  <a:srgbClr val="FFFF00"/>
                </a:solidFill>
              </a:rPr>
              <a:t>But after independence, it has increased rapidly from 117 in 1951 to 325 in 2001. </a:t>
            </a:r>
          </a:p>
        </p:txBody>
      </p:sp>
      <p:sp>
        <p:nvSpPr>
          <p:cNvPr id="7" name="Rectangle 6"/>
          <p:cNvSpPr/>
          <p:nvPr/>
        </p:nvSpPr>
        <p:spPr>
          <a:xfrm>
            <a:off x="0" y="3144780"/>
            <a:ext cx="9067800" cy="3046988"/>
          </a:xfrm>
          <a:prstGeom prst="rect">
            <a:avLst/>
          </a:prstGeom>
        </p:spPr>
        <p:txBody>
          <a:bodyPr wrap="square">
            <a:spAutoFit/>
          </a:bodyPr>
          <a:lstStyle/>
          <a:p>
            <a:pPr marL="342900" indent="-342900">
              <a:buClr>
                <a:srgbClr val="CC00CC"/>
              </a:buClr>
              <a:buFont typeface="Wingdings" pitchFamily="2" charset="2"/>
              <a:buChar char="v"/>
            </a:pPr>
            <a:r>
              <a:rPr lang="en-US" sz="2400" b="1" dirty="0">
                <a:solidFill>
                  <a:srgbClr val="FFFF00"/>
                </a:solidFill>
              </a:rPr>
              <a:t>According to 2011 census, the present Density of population is 382. </a:t>
            </a:r>
          </a:p>
          <a:p>
            <a:pPr marL="342900" indent="-342900">
              <a:buClr>
                <a:srgbClr val="CC00CC"/>
              </a:buClr>
              <a:buFont typeface="Wingdings" pitchFamily="2" charset="2"/>
              <a:buChar char="v"/>
            </a:pPr>
            <a:r>
              <a:rPr lang="en-US" sz="2400" b="1" dirty="0">
                <a:solidFill>
                  <a:srgbClr val="FFFF00"/>
                </a:solidFill>
              </a:rPr>
              <a:t>The pressure of population on land has been rising. </a:t>
            </a:r>
          </a:p>
          <a:p>
            <a:pPr marL="342900" indent="-342900">
              <a:buClr>
                <a:srgbClr val="CC00CC"/>
              </a:buClr>
              <a:buFont typeface="Wingdings" pitchFamily="2" charset="2"/>
              <a:buChar char="v"/>
            </a:pPr>
            <a:r>
              <a:rPr lang="en-US" sz="2400" b="1" dirty="0">
                <a:solidFill>
                  <a:srgbClr val="FFFF00"/>
                </a:solidFill>
              </a:rPr>
              <a:t>Kerala, West Bengal, Bihar and Uttar Pradesh have density higher than the India’s average density. </a:t>
            </a:r>
          </a:p>
          <a:p>
            <a:pPr marL="342900" indent="-342900">
              <a:buClr>
                <a:srgbClr val="CC00CC"/>
              </a:buClr>
              <a:buFont typeface="Wingdings" pitchFamily="2" charset="2"/>
              <a:buChar char="v"/>
            </a:pPr>
            <a:r>
              <a:rPr lang="en-US" sz="2400" b="1" dirty="0">
                <a:solidFill>
                  <a:srgbClr val="FFFF00"/>
                </a:solidFill>
              </a:rPr>
              <a:t>Bihar is the most densely populated state in the country with 1,102 persons living per sq.km followed by West Bengal with 880.  </a:t>
            </a:r>
          </a:p>
          <a:p>
            <a:pPr marL="342900" indent="-342900">
              <a:buClr>
                <a:srgbClr val="CC00CC"/>
              </a:buClr>
              <a:buFont typeface="Wingdings" pitchFamily="2" charset="2"/>
              <a:buChar char="v"/>
            </a:pPr>
            <a:r>
              <a:rPr lang="en-US" sz="2400" b="1" dirty="0">
                <a:solidFill>
                  <a:srgbClr val="FFFF00"/>
                </a:solidFill>
              </a:rPr>
              <a:t>Arunachal Pradesh has low density of population of only 17 persons. </a:t>
            </a:r>
          </a:p>
        </p:txBody>
      </p:sp>
    </p:spTree>
    <p:extLst>
      <p:ext uri="{BB962C8B-B14F-4D97-AF65-F5344CB8AC3E}">
        <p14:creationId xmlns:p14="http://schemas.microsoft.com/office/powerpoint/2010/main" val="2832229973"/>
      </p:ext>
    </p:extLst>
  </p:cSld>
  <p:clrMapOvr>
    <a:masterClrMapping/>
  </p:clrMapOvr>
  <mc:AlternateContent xmlns:mc="http://schemas.openxmlformats.org/markup-compatibility/2006" xmlns:p14="http://schemas.microsoft.com/office/powerpoint/2010/main">
    <mc:Choice Requires="p14">
      <p:transition spd="slow" p14:dur="2000" advTm="128346"/>
    </mc:Choice>
    <mc:Fallback xmlns="">
      <p:transition spd="slow" advTm="12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25"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22379A-8FA5-4082-989C-37BB00110F04}" type="slidenum">
              <a:rPr lang="en-US" smtClean="0"/>
              <a:t>3</a:t>
            </a:fld>
            <a:endParaRPr lang="en-US"/>
          </a:p>
        </p:txBody>
      </p:sp>
      <p:sp>
        <p:nvSpPr>
          <p:cNvPr id="6" name="Title 5"/>
          <p:cNvSpPr>
            <a:spLocks noGrp="1"/>
          </p:cNvSpPr>
          <p:nvPr>
            <p:ph type="title"/>
          </p:nvPr>
        </p:nvSpPr>
        <p:spPr>
          <a:xfrm>
            <a:off x="457200" y="76200"/>
            <a:ext cx="8229600" cy="1143000"/>
          </a:xfrm>
        </p:spPr>
        <p:txBody>
          <a:bodyPr>
            <a:normAutofit/>
          </a:bodyPr>
          <a:lstStyle/>
          <a:p>
            <a:r>
              <a:rPr lang="en-US" sz="5400" b="1" dirty="0">
                <a:ln>
                  <a:solidFill>
                    <a:srgbClr val="FFFF00"/>
                  </a:solidFill>
                </a:ln>
                <a:solidFill>
                  <a:srgbClr val="FF0000"/>
                </a:solidFill>
                <a:latin typeface="Algerian" pitchFamily="82" charset="0"/>
              </a:rPr>
              <a:t>LEARNING OBJECTIVES</a:t>
            </a:r>
            <a:endParaRPr lang="en-US" sz="5400" dirty="0">
              <a:ln>
                <a:solidFill>
                  <a:srgbClr val="FFFF00"/>
                </a:solidFill>
              </a:ln>
              <a:solidFill>
                <a:srgbClr val="FF0000"/>
              </a:solidFill>
              <a:latin typeface="Algerian" pitchFamily="82" charset="0"/>
            </a:endParaRPr>
          </a:p>
        </p:txBody>
      </p:sp>
      <p:sp>
        <p:nvSpPr>
          <p:cNvPr id="7" name="Content Placeholder 6"/>
          <p:cNvSpPr>
            <a:spLocks noGrp="1"/>
          </p:cNvSpPr>
          <p:nvPr>
            <p:ph idx="1"/>
          </p:nvPr>
        </p:nvSpPr>
        <p:spPr>
          <a:xfrm>
            <a:off x="76200" y="1524000"/>
            <a:ext cx="4953000" cy="4953000"/>
          </a:xfrm>
        </p:spPr>
        <p:txBody>
          <a:bodyPr>
            <a:normAutofit/>
          </a:bodyPr>
          <a:lstStyle/>
          <a:p>
            <a:pPr>
              <a:buClr>
                <a:schemeClr val="bg1"/>
              </a:buClr>
              <a:buFont typeface="Wingdings" pitchFamily="2" charset="2"/>
              <a:buChar char="ü"/>
            </a:pPr>
            <a:r>
              <a:rPr lang="en-US" dirty="0">
                <a:solidFill>
                  <a:srgbClr val="FFFF00"/>
                </a:solidFill>
                <a:latin typeface="Script MT Bold" pitchFamily="66" charset="0"/>
              </a:rPr>
              <a:t>To understand the current status of the Indian    Economy in terms of features, Natural resources, infrastructure facilities and so on.</a:t>
            </a:r>
          </a:p>
          <a:p>
            <a:pPr>
              <a:buClr>
                <a:schemeClr val="bg1"/>
              </a:buClr>
              <a:buFont typeface="Wingdings" pitchFamily="2" charset="2"/>
              <a:buChar char="ü"/>
            </a:pPr>
            <a:r>
              <a:rPr lang="en-US" dirty="0">
                <a:solidFill>
                  <a:srgbClr val="FFFF00"/>
                </a:solidFill>
                <a:latin typeface="Script MT Bold" pitchFamily="66" charset="0"/>
              </a:rPr>
              <a:t>To understand the contributions of major Indian Economic Thinkers.</a:t>
            </a:r>
          </a:p>
        </p:txBody>
      </p:sp>
      <p:cxnSp>
        <p:nvCxnSpPr>
          <p:cNvPr id="10" name="Straight Connector 9"/>
          <p:cNvCxnSpPr/>
          <p:nvPr/>
        </p:nvCxnSpPr>
        <p:spPr>
          <a:xfrm>
            <a:off x="0" y="11430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021" y="2133600"/>
            <a:ext cx="4267195" cy="31962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55708140"/>
      </p:ext>
    </p:extLst>
  </p:cSld>
  <p:clrMapOvr>
    <a:masterClrMapping/>
  </p:clrMapOvr>
  <mc:AlternateContent xmlns:mc="http://schemas.openxmlformats.org/markup-compatibility/2006" xmlns:p14="http://schemas.microsoft.com/office/powerpoint/2010/main">
    <mc:Choice Requires="p14">
      <p:transition spd="slow" p14:dur="2000" advTm="37320"/>
    </mc:Choice>
    <mc:Fallback xmlns="">
      <p:transition spd="slow" advTm="37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135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par>
                          <p:cTn id="19" fill="hold">
                            <p:stCondLst>
                              <p:cond delay="235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6"/>
                                        </p:tgtEl>
                                        <p:attrNameLst>
                                          <p:attrName>ppt_x</p:attrName>
                                          <p:attrName>ppt_y</p:attrName>
                                        </p:attrNameLst>
                                      </p:cBhvr>
                                    </p:animMotion>
                                    <p:animRot by="1500000">
                                      <p:cBhvr>
                                        <p:cTn id="22" dur="125" fill="hold">
                                          <p:stCondLst>
                                            <p:cond delay="0"/>
                                          </p:stCondLst>
                                        </p:cTn>
                                        <p:tgtEl>
                                          <p:spTgt spid="6"/>
                                        </p:tgtEl>
                                        <p:attrNameLst>
                                          <p:attrName>r</p:attrName>
                                        </p:attrNameLst>
                                      </p:cBhvr>
                                    </p:animRot>
                                    <p:animRot by="-1500000">
                                      <p:cBhvr>
                                        <p:cTn id="23" dur="125" fill="hold">
                                          <p:stCondLst>
                                            <p:cond delay="125"/>
                                          </p:stCondLst>
                                        </p:cTn>
                                        <p:tgtEl>
                                          <p:spTgt spid="6"/>
                                        </p:tgtEl>
                                        <p:attrNameLst>
                                          <p:attrName>r</p:attrName>
                                        </p:attrNameLst>
                                      </p:cBhvr>
                                    </p:animRot>
                                    <p:animRot by="-1500000">
                                      <p:cBhvr>
                                        <p:cTn id="24" dur="125" fill="hold">
                                          <p:stCondLst>
                                            <p:cond delay="250"/>
                                          </p:stCondLst>
                                        </p:cTn>
                                        <p:tgtEl>
                                          <p:spTgt spid="6"/>
                                        </p:tgtEl>
                                        <p:attrNameLst>
                                          <p:attrName>r</p:attrName>
                                        </p:attrNameLst>
                                      </p:cBhvr>
                                    </p:animRot>
                                    <p:animRot by="1500000">
                                      <p:cBhvr>
                                        <p:cTn id="25" dur="125" fill="hold">
                                          <p:stCondLst>
                                            <p:cond delay="375"/>
                                          </p:stCondLst>
                                        </p:cTn>
                                        <p:tgtEl>
                                          <p:spTgt spid="6"/>
                                        </p:tgtEl>
                                        <p:attrNameLst>
                                          <p:attrName>r</p:attrName>
                                        </p:attrNameLst>
                                      </p:cBhvr>
                                    </p:animRot>
                                  </p:childTnLst>
                                </p:cTn>
                              </p:par>
                              <p:par>
                                <p:cTn id="26" presetID="6"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par>
                          <p:cTn id="29" fill="hold">
                            <p:stCondLst>
                              <p:cond delay="4350"/>
                            </p:stCondLst>
                            <p:childTnLst>
                              <p:par>
                                <p:cTn id="30" presetID="30" presetClass="entr" presetSubtype="0" fill="hold" nodeType="afterEffect">
                                  <p:stCondLst>
                                    <p:cond delay="0"/>
                                  </p:stCondLst>
                                  <p:childTnLst>
                                    <p:set>
                                      <p:cBhvr>
                                        <p:cTn id="31" dur="1" fill="hold">
                                          <p:stCondLst>
                                            <p:cond delay="0"/>
                                          </p:stCondLst>
                                        </p:cTn>
                                        <p:tgtEl>
                                          <p:spTgt spid="5123"/>
                                        </p:tgtEl>
                                        <p:attrNameLst>
                                          <p:attrName>style.visibility</p:attrName>
                                        </p:attrNameLst>
                                      </p:cBhvr>
                                      <p:to>
                                        <p:strVal val="visible"/>
                                      </p:to>
                                    </p:set>
                                    <p:animEffect transition="in" filter="fade">
                                      <p:cBhvr>
                                        <p:cTn id="32" dur="800" decel="100000"/>
                                        <p:tgtEl>
                                          <p:spTgt spid="5123"/>
                                        </p:tgtEl>
                                      </p:cBhvr>
                                    </p:animEffect>
                                    <p:anim calcmode="lin" valueType="num">
                                      <p:cBhvr>
                                        <p:cTn id="33" dur="800" decel="100000" fill="hold"/>
                                        <p:tgtEl>
                                          <p:spTgt spid="5123"/>
                                        </p:tgtEl>
                                        <p:attrNameLst>
                                          <p:attrName>style.rotation</p:attrName>
                                        </p:attrNameLst>
                                      </p:cBhvr>
                                      <p:tavLst>
                                        <p:tav tm="0">
                                          <p:val>
                                            <p:fltVal val="-90"/>
                                          </p:val>
                                        </p:tav>
                                        <p:tav tm="100000">
                                          <p:val>
                                            <p:fltVal val="0"/>
                                          </p:val>
                                        </p:tav>
                                      </p:tavLst>
                                    </p:anim>
                                    <p:anim calcmode="lin" valueType="num">
                                      <p:cBhvr>
                                        <p:cTn id="34" dur="800" decel="100000" fill="hold"/>
                                        <p:tgtEl>
                                          <p:spTgt spid="5123"/>
                                        </p:tgtEl>
                                        <p:attrNameLst>
                                          <p:attrName>ppt_x</p:attrName>
                                        </p:attrNameLst>
                                      </p:cBhvr>
                                      <p:tavLst>
                                        <p:tav tm="0">
                                          <p:val>
                                            <p:strVal val="#ppt_x+0.4"/>
                                          </p:val>
                                        </p:tav>
                                        <p:tav tm="100000">
                                          <p:val>
                                            <p:strVal val="#ppt_x-0.05"/>
                                          </p:val>
                                        </p:tav>
                                      </p:tavLst>
                                    </p:anim>
                                    <p:anim calcmode="lin" valueType="num">
                                      <p:cBhvr>
                                        <p:cTn id="35" dur="800" decel="100000" fill="hold"/>
                                        <p:tgtEl>
                                          <p:spTgt spid="5123"/>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5123"/>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5123"/>
                                        </p:tgtEl>
                                        <p:attrNameLst>
                                          <p:attrName>ppt_y</p:attrName>
                                        </p:attrNameLst>
                                      </p:cBhvr>
                                      <p:tavLst>
                                        <p:tav tm="0">
                                          <p:val>
                                            <p:strVal val="#ppt_y+0.1"/>
                                          </p:val>
                                        </p:tav>
                                        <p:tav tm="100000">
                                          <p:val>
                                            <p:strVal val="#ppt_y"/>
                                          </p:val>
                                        </p:tav>
                                      </p:tavLst>
                                    </p:anim>
                                  </p:childTnLst>
                                </p:cTn>
                              </p:par>
                              <p:par>
                                <p:cTn id="38" presetID="22" presetClass="entr" presetSubtype="4" fill="hold" grpId="0" nodeType="with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down)">
                                      <p:cBhvr>
                                        <p:cTn id="40" dur="500"/>
                                        <p:tgtEl>
                                          <p:spTgt spid="7">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wipe(down)">
                                      <p:cBhvr>
                                        <p:cTn id="4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noAutofit/>
          </a:bodyPr>
          <a:lstStyle/>
          <a:p>
            <a:r>
              <a:rPr lang="en-US" sz="6000" dirty="0">
                <a:ln>
                  <a:solidFill>
                    <a:srgbClr val="FF0000"/>
                  </a:solidFill>
                </a:ln>
                <a:solidFill>
                  <a:srgbClr val="FFFF00"/>
                </a:solidFill>
                <a:latin typeface="Algerian" pitchFamily="82" charset="0"/>
              </a:rPr>
              <a:t>Sex ratio</a:t>
            </a:r>
          </a:p>
        </p:txBody>
      </p:sp>
      <p:sp>
        <p:nvSpPr>
          <p:cNvPr id="3" name="Content Placeholder 2"/>
          <p:cNvSpPr>
            <a:spLocks noGrp="1"/>
          </p:cNvSpPr>
          <p:nvPr>
            <p:ph idx="1"/>
          </p:nvPr>
        </p:nvSpPr>
        <p:spPr>
          <a:xfrm>
            <a:off x="0" y="2286000"/>
            <a:ext cx="4495800" cy="5257800"/>
          </a:xfrm>
        </p:spPr>
        <p:txBody>
          <a:bodyPr>
            <a:normAutofit/>
          </a:bodyPr>
          <a:lstStyle/>
          <a:p>
            <a:pPr>
              <a:buClr>
                <a:schemeClr val="bg2"/>
              </a:buClr>
              <a:buFont typeface="Wingdings" pitchFamily="2" charset="2"/>
              <a:buChar char="Ø"/>
            </a:pPr>
            <a:r>
              <a:rPr lang="en-US" sz="2400" b="1" dirty="0">
                <a:solidFill>
                  <a:srgbClr val="FFFF00"/>
                </a:solidFill>
              </a:rPr>
              <a:t>In India, the sex ratio is more </a:t>
            </a:r>
            <a:r>
              <a:rPr lang="en-US" sz="2400" b="1" dirty="0" err="1">
                <a:solidFill>
                  <a:srgbClr val="FFFF00"/>
                </a:solidFill>
              </a:rPr>
              <a:t>favourable</a:t>
            </a:r>
            <a:r>
              <a:rPr lang="en-US" sz="2400" b="1" dirty="0">
                <a:solidFill>
                  <a:srgbClr val="FFFF00"/>
                </a:solidFill>
              </a:rPr>
              <a:t> to males than to females. </a:t>
            </a:r>
          </a:p>
          <a:p>
            <a:pPr>
              <a:buClr>
                <a:schemeClr val="bg2"/>
              </a:buClr>
              <a:buFont typeface="Wingdings" pitchFamily="2" charset="2"/>
              <a:buChar char="Ø"/>
            </a:pPr>
            <a:r>
              <a:rPr lang="en-US" sz="2400" b="1" dirty="0">
                <a:solidFill>
                  <a:srgbClr val="FFFF00"/>
                </a:solidFill>
              </a:rPr>
              <a:t>In Kerala, the adult sex ratio is 1084 as in 2011. </a:t>
            </a:r>
          </a:p>
          <a:p>
            <a:pPr>
              <a:buClr>
                <a:schemeClr val="bg2"/>
              </a:buClr>
              <a:buFont typeface="Wingdings" pitchFamily="2" charset="2"/>
              <a:buChar char="Ø"/>
            </a:pPr>
            <a:r>
              <a:rPr lang="en-US" sz="2400" b="1" dirty="0">
                <a:solidFill>
                  <a:srgbClr val="FFFF00"/>
                </a:solidFill>
              </a:rPr>
              <a:t>Haryana has the lowest sex ratio of 877 (2011) </a:t>
            </a:r>
          </a:p>
          <a:p>
            <a:pPr>
              <a:buClr>
                <a:schemeClr val="bg2"/>
              </a:buClr>
              <a:buFont typeface="Wingdings" pitchFamily="2" charset="2"/>
              <a:buChar char="Ø"/>
            </a:pPr>
            <a:r>
              <a:rPr lang="en-US" sz="2400" b="1" dirty="0">
                <a:solidFill>
                  <a:srgbClr val="FFFF00"/>
                </a:solidFill>
              </a:rPr>
              <a:t>Kerala provides better status to women as compared to other States with 1084 females per 1000 males</a:t>
            </a:r>
          </a:p>
        </p:txBody>
      </p:sp>
      <p:sp>
        <p:nvSpPr>
          <p:cNvPr id="4" name="Slide Number Placeholder 3"/>
          <p:cNvSpPr>
            <a:spLocks noGrp="1"/>
          </p:cNvSpPr>
          <p:nvPr>
            <p:ph type="sldNum" sz="quarter" idx="12"/>
          </p:nvPr>
        </p:nvSpPr>
        <p:spPr>
          <a:xfrm>
            <a:off x="6324600" y="6356350"/>
            <a:ext cx="2133600" cy="365125"/>
          </a:xfrm>
        </p:spPr>
        <p:txBody>
          <a:bodyPr/>
          <a:lstStyle/>
          <a:p>
            <a:fld id="{5122379A-8FA5-4082-989C-37BB00110F04}" type="slidenum">
              <a:rPr lang="en-US" smtClean="0"/>
              <a:t>30</a:t>
            </a:fld>
            <a:endParaRPr lang="en-US"/>
          </a:p>
        </p:txBody>
      </p:sp>
      <p:cxnSp>
        <p:nvCxnSpPr>
          <p:cNvPr id="5" name="Straight Connector 4"/>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1085671"/>
            <a:ext cx="8915400" cy="1200329"/>
          </a:xfrm>
          <a:prstGeom prst="rect">
            <a:avLst/>
          </a:prstGeom>
        </p:spPr>
        <p:txBody>
          <a:bodyPr wrap="square">
            <a:spAutoFit/>
          </a:bodyPr>
          <a:lstStyle/>
          <a:p>
            <a:pPr marL="342900" indent="-342900">
              <a:buClr>
                <a:schemeClr val="bg2"/>
              </a:buClr>
              <a:buFont typeface="Wingdings" pitchFamily="2" charset="2"/>
              <a:buChar char="Ø"/>
            </a:pPr>
            <a:r>
              <a:rPr lang="en-US" sz="2400" b="1" dirty="0">
                <a:solidFill>
                  <a:srgbClr val="FFFF00"/>
                </a:solidFill>
              </a:rPr>
              <a:t>It refers to the number of females per 1,000 males. </a:t>
            </a:r>
          </a:p>
          <a:p>
            <a:pPr marL="342900" indent="-342900">
              <a:buClr>
                <a:schemeClr val="bg2"/>
              </a:buClr>
              <a:buFont typeface="Wingdings" pitchFamily="2" charset="2"/>
              <a:buChar char="Ø"/>
            </a:pPr>
            <a:r>
              <a:rPr lang="en-US" sz="2400" b="1" dirty="0">
                <a:solidFill>
                  <a:srgbClr val="FFFF00"/>
                </a:solidFill>
              </a:rPr>
              <a:t>It is an important indicator to measure the extent of prevailing equity between males and females at a given point of time.</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58" t="26747" r="50980" b="32649"/>
          <a:stretch/>
        </p:blipFill>
        <p:spPr bwMode="auto">
          <a:xfrm>
            <a:off x="4419600" y="2362200"/>
            <a:ext cx="4686300" cy="33528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692217"/>
      </p:ext>
    </p:extLst>
  </p:cSld>
  <p:clrMapOvr>
    <a:masterClrMapping/>
  </p:clrMapOvr>
  <mc:AlternateContent xmlns:mc="http://schemas.openxmlformats.org/markup-compatibility/2006" xmlns:p14="http://schemas.microsoft.com/office/powerpoint/2010/main">
    <mc:Choice Requires="p14">
      <p:transition spd="slow" p14:dur="2000" advTm="168321"/>
    </mc:Choice>
    <mc:Fallback xmlns="">
      <p:transition spd="slow" advTm="168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185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par>
                          <p:cTn id="26" fill="hold">
                            <p:stCondLst>
                              <p:cond delay="27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par>
                          <p:cTn id="30" fill="hold">
                            <p:stCondLst>
                              <p:cond delay="3200"/>
                            </p:stCondLst>
                            <p:childTnLst>
                              <p:par>
                                <p:cTn id="31" presetID="53" presetClass="entr" presetSubtype="16"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14" presetClass="entr" presetSubtype="10" fill="hold" nodeType="with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randombar(horizontal)">
                                      <p:cBhvr>
                                        <p:cTn id="38" dur="500"/>
                                        <p:tgtEl>
                                          <p:spTgt spid="307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barn(inVertical)">
                                      <p:cBhvr>
                                        <p:cTn id="41" dur="500"/>
                                        <p:tgtEl>
                                          <p:spTgt spid="3">
                                            <p:txEl>
                                              <p:pRg st="0" end="0"/>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barn(inVertical)">
                                      <p:cBhvr>
                                        <p:cTn id="44" dur="500"/>
                                        <p:tgtEl>
                                          <p:spTgt spid="3">
                                            <p:txEl>
                                              <p:pRg st="1" end="1"/>
                                            </p:tx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barn(inVertical)">
                                      <p:cBhvr>
                                        <p:cTn id="47" dur="500"/>
                                        <p:tgtEl>
                                          <p:spTgt spid="3">
                                            <p:txEl>
                                              <p:pRg st="2" end="2"/>
                                            </p:txEl>
                                          </p:spTgt>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barn(inVertical)">
                                      <p:cBhvr>
                                        <p:cTn id="5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4800" b="1" dirty="0">
                <a:ln>
                  <a:solidFill>
                    <a:srgbClr val="FF0000"/>
                  </a:solidFill>
                </a:ln>
                <a:solidFill>
                  <a:srgbClr val="FFFF00"/>
                </a:solidFill>
                <a:latin typeface="Algerian" pitchFamily="82" charset="0"/>
              </a:rPr>
              <a:t>Life expectancy at birth</a:t>
            </a:r>
            <a:endParaRPr lang="en-US" sz="48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0" y="1219200"/>
            <a:ext cx="8458200" cy="2362200"/>
          </a:xfrm>
        </p:spPr>
        <p:txBody>
          <a:bodyPr>
            <a:normAutofit lnSpcReduction="10000"/>
          </a:bodyPr>
          <a:lstStyle/>
          <a:p>
            <a:pPr>
              <a:buClr>
                <a:schemeClr val="bg2"/>
              </a:buClr>
              <a:buFont typeface="Wingdings" pitchFamily="2" charset="2"/>
              <a:buChar char="§"/>
            </a:pPr>
            <a:r>
              <a:rPr lang="en-US" sz="2300" b="1" dirty="0">
                <a:solidFill>
                  <a:srgbClr val="FFFF00"/>
                </a:solidFill>
              </a:rPr>
              <a:t>It refers to the mean expectation of life at birth.</a:t>
            </a:r>
          </a:p>
          <a:p>
            <a:pPr>
              <a:buClr>
                <a:schemeClr val="bg2"/>
              </a:buClr>
              <a:buFont typeface="Wingdings" pitchFamily="2" charset="2"/>
              <a:buChar char="§"/>
            </a:pPr>
            <a:r>
              <a:rPr lang="en-US" sz="2300" b="1" dirty="0">
                <a:solidFill>
                  <a:srgbClr val="FFFF00"/>
                </a:solidFill>
              </a:rPr>
              <a:t>Life expectancy has improved over the years. </a:t>
            </a:r>
          </a:p>
          <a:p>
            <a:pPr>
              <a:buClr>
                <a:schemeClr val="bg2"/>
              </a:buClr>
              <a:buFont typeface="Wingdings" pitchFamily="2" charset="2"/>
              <a:buChar char="§"/>
            </a:pPr>
            <a:r>
              <a:rPr lang="en-US" sz="2300" b="1" dirty="0">
                <a:solidFill>
                  <a:srgbClr val="FFFF00"/>
                </a:solidFill>
              </a:rPr>
              <a:t>Life expectancy is low when death rate is high.</a:t>
            </a:r>
          </a:p>
          <a:p>
            <a:pPr>
              <a:buClr>
                <a:schemeClr val="bg2"/>
              </a:buClr>
              <a:buFont typeface="Wingdings" pitchFamily="2" charset="2"/>
              <a:buChar char="§"/>
            </a:pPr>
            <a:r>
              <a:rPr lang="en-US" sz="2300" b="1" dirty="0">
                <a:solidFill>
                  <a:srgbClr val="FFFF00"/>
                </a:solidFill>
              </a:rPr>
              <a:t>On the other hand, life expectancy is high when death rate is low and / or instances of early death are low.</a:t>
            </a:r>
          </a:p>
          <a:p>
            <a:pPr>
              <a:buClr>
                <a:schemeClr val="bg2"/>
              </a:buClr>
              <a:buFont typeface="Wingdings" pitchFamily="2" charset="2"/>
              <a:buChar char="§"/>
            </a:pPr>
            <a:r>
              <a:rPr lang="en-US" sz="2300" b="1" dirty="0">
                <a:solidFill>
                  <a:srgbClr val="FFFF00"/>
                </a:solidFill>
              </a:rPr>
              <a:t>During 1901 – 11, life expectancy was just 23 years. </a:t>
            </a:r>
          </a:p>
          <a:p>
            <a:pPr>
              <a:buClr>
                <a:schemeClr val="bg2"/>
              </a:buClr>
              <a:buFont typeface="Wingdings" pitchFamily="2" charset="2"/>
              <a:buChar char="§"/>
            </a:pPr>
            <a:endParaRPr lang="en-US" sz="2300"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31</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51" t="30784" r="10037" b="33022"/>
          <a:stretch/>
        </p:blipFill>
        <p:spPr bwMode="auto">
          <a:xfrm>
            <a:off x="4343400" y="3600734"/>
            <a:ext cx="4648200" cy="2647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3476923"/>
            <a:ext cx="4572000" cy="2923877"/>
          </a:xfrm>
          <a:prstGeom prst="rect">
            <a:avLst/>
          </a:prstGeom>
        </p:spPr>
        <p:txBody>
          <a:bodyPr>
            <a:spAutoFit/>
          </a:bodyPr>
          <a:lstStyle/>
          <a:p>
            <a:pPr marL="342900" indent="-342900">
              <a:buClr>
                <a:schemeClr val="bg1"/>
              </a:buClr>
              <a:buFont typeface="Wingdings" pitchFamily="2" charset="2"/>
              <a:buChar char="§"/>
            </a:pPr>
            <a:r>
              <a:rPr lang="en-US" sz="2300" b="1" dirty="0">
                <a:solidFill>
                  <a:srgbClr val="FFFF00"/>
                </a:solidFill>
              </a:rPr>
              <a:t>It increased to 63.5 years in 2011. </a:t>
            </a:r>
          </a:p>
          <a:p>
            <a:pPr marL="342900" indent="-342900">
              <a:buClr>
                <a:schemeClr val="bg1"/>
              </a:buClr>
              <a:buFont typeface="Wingdings" pitchFamily="2" charset="2"/>
              <a:buChar char="§"/>
            </a:pPr>
            <a:r>
              <a:rPr lang="en-US" sz="2300" b="1" dirty="0">
                <a:solidFill>
                  <a:srgbClr val="FFFF00"/>
                </a:solidFill>
              </a:rPr>
              <a:t>A considerable fall in death rate is responsible for improvement in the life expectancy at birth. </a:t>
            </a:r>
          </a:p>
          <a:p>
            <a:pPr marL="342900" indent="-342900">
              <a:buClr>
                <a:schemeClr val="bg1"/>
              </a:buClr>
              <a:buFont typeface="Wingdings" pitchFamily="2" charset="2"/>
              <a:buChar char="§"/>
            </a:pPr>
            <a:r>
              <a:rPr lang="en-US" sz="2300" b="1" dirty="0">
                <a:solidFill>
                  <a:srgbClr val="FFFF00"/>
                </a:solidFill>
              </a:rPr>
              <a:t>However the life expectancy in India is very low compared to that of developed countries.</a:t>
            </a:r>
          </a:p>
        </p:txBody>
      </p:sp>
    </p:spTree>
    <p:extLst>
      <p:ext uri="{BB962C8B-B14F-4D97-AF65-F5344CB8AC3E}">
        <p14:creationId xmlns:p14="http://schemas.microsoft.com/office/powerpoint/2010/main" val="1229487969"/>
      </p:ext>
    </p:extLst>
  </p:cSld>
  <p:clrMapOvr>
    <a:masterClrMapping/>
  </p:clrMapOvr>
  <mc:AlternateContent xmlns:mc="http://schemas.openxmlformats.org/markup-compatibility/2006" xmlns:p14="http://schemas.microsoft.com/office/powerpoint/2010/main">
    <mc:Choice Requires="p14">
      <p:transition spd="slow" p14:dur="2000" advTm="171757"/>
    </mc:Choice>
    <mc:Fallback xmlns="">
      <p:transition spd="slow" advTm="171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5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25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par>
                          <p:cTn id="26" fill="hold">
                            <p:stCondLst>
                              <p:cond delay="40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diamond(in)">
                                      <p:cBhvr>
                                        <p:cTn id="32" dur="2000"/>
                                        <p:tgtEl>
                                          <p:spTgt spid="3">
                                            <p:txEl>
                                              <p:pRg st="0" end="0"/>
                                            </p:txEl>
                                          </p:spTgt>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diamond(in)">
                                      <p:cBhvr>
                                        <p:cTn id="35" dur="2000"/>
                                        <p:tgtEl>
                                          <p:spTgt spid="3">
                                            <p:txEl>
                                              <p:pRg st="1" end="1"/>
                                            </p:txEl>
                                          </p:spTgt>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diamond(in)">
                                      <p:cBhvr>
                                        <p:cTn id="38" dur="2000"/>
                                        <p:tgtEl>
                                          <p:spTgt spid="3">
                                            <p:txEl>
                                              <p:pRg st="2" end="2"/>
                                            </p:txEl>
                                          </p:spTgt>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diamond(in)">
                                      <p:cBhvr>
                                        <p:cTn id="41" dur="2000"/>
                                        <p:tgtEl>
                                          <p:spTgt spid="3">
                                            <p:txEl>
                                              <p:pRg st="3" end="3"/>
                                            </p:txEl>
                                          </p:spTgt>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diamond(in)">
                                      <p:cBhvr>
                                        <p:cTn id="44" dur="2000"/>
                                        <p:tgtEl>
                                          <p:spTgt spid="3">
                                            <p:txEl>
                                              <p:pRg st="4" end="4"/>
                                            </p:txEl>
                                          </p:spTgt>
                                        </p:tgtEl>
                                      </p:cBhvr>
                                    </p:animEffect>
                                  </p:childTnLst>
                                </p:cTn>
                              </p:par>
                              <p:par>
                                <p:cTn id="45" presetID="21" presetClass="entr" presetSubtype="1" fill="hold" nodeType="withEffect">
                                  <p:stCondLst>
                                    <p:cond delay="0"/>
                                  </p:stCondLst>
                                  <p:childTnLst>
                                    <p:set>
                                      <p:cBhvr>
                                        <p:cTn id="46" dur="1" fill="hold">
                                          <p:stCondLst>
                                            <p:cond delay="0"/>
                                          </p:stCondLst>
                                        </p:cTn>
                                        <p:tgtEl>
                                          <p:spTgt spid="4098"/>
                                        </p:tgtEl>
                                        <p:attrNameLst>
                                          <p:attrName>style.visibility</p:attrName>
                                        </p:attrNameLst>
                                      </p:cBhvr>
                                      <p:to>
                                        <p:strVal val="visible"/>
                                      </p:to>
                                    </p:set>
                                    <p:animEffect transition="in" filter="wheel(1)">
                                      <p:cBhvr>
                                        <p:cTn id="47" dur="2000"/>
                                        <p:tgtEl>
                                          <p:spTgt spid="409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buClr>
                <a:schemeClr val="bg1"/>
              </a:buClr>
            </a:pPr>
            <a:r>
              <a:rPr lang="en-US" sz="5400" b="1" dirty="0">
                <a:ln>
                  <a:solidFill>
                    <a:srgbClr val="FF0000"/>
                  </a:solidFill>
                </a:ln>
                <a:solidFill>
                  <a:srgbClr val="FFFF00"/>
                </a:solidFill>
                <a:latin typeface="Algerian" pitchFamily="82" charset="0"/>
              </a:rPr>
              <a:t>Literacy ratio</a:t>
            </a:r>
            <a:endParaRPr lang="en-US" sz="54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304800" y="838200"/>
            <a:ext cx="8686800" cy="3382963"/>
          </a:xfrm>
        </p:spPr>
        <p:txBody>
          <a:bodyPr>
            <a:noAutofit/>
          </a:bodyPr>
          <a:lstStyle/>
          <a:p>
            <a:pPr>
              <a:buClr>
                <a:srgbClr val="CC00CC"/>
              </a:buClr>
              <a:buFont typeface="Wingdings" pitchFamily="2" charset="2"/>
              <a:buChar char="§"/>
            </a:pPr>
            <a:r>
              <a:rPr lang="en-US" sz="2400" b="1" dirty="0">
                <a:solidFill>
                  <a:srgbClr val="FFFF00"/>
                </a:solidFill>
              </a:rPr>
              <a:t>It refers to the number of literates as a percentage of the total population. </a:t>
            </a:r>
          </a:p>
          <a:p>
            <a:pPr>
              <a:buClr>
                <a:srgbClr val="CC00CC"/>
              </a:buClr>
              <a:buFont typeface="Wingdings" pitchFamily="2" charset="2"/>
              <a:buChar char="§"/>
            </a:pPr>
            <a:r>
              <a:rPr lang="en-US" sz="2400" b="1" dirty="0">
                <a:solidFill>
                  <a:srgbClr val="FFFF00"/>
                </a:solidFill>
              </a:rPr>
              <a:t>In 1951, only one-fourth of the males and one-twelfth of the females were literates.</a:t>
            </a:r>
          </a:p>
          <a:p>
            <a:pPr>
              <a:buClr>
                <a:srgbClr val="CC00CC"/>
              </a:buClr>
              <a:buFont typeface="Wingdings" pitchFamily="2" charset="2"/>
              <a:buChar char="§"/>
            </a:pPr>
            <a:r>
              <a:rPr lang="en-US" sz="2400" b="1" dirty="0">
                <a:solidFill>
                  <a:srgbClr val="FFFF00"/>
                </a:solidFill>
              </a:rPr>
              <a:t>On an average, only one-sixth of the people of the country were literates. </a:t>
            </a:r>
          </a:p>
          <a:p>
            <a:pPr>
              <a:buClr>
                <a:srgbClr val="CC00CC"/>
              </a:buClr>
              <a:buFont typeface="Wingdings" pitchFamily="2" charset="2"/>
              <a:buChar char="§"/>
            </a:pPr>
            <a:r>
              <a:rPr lang="en-US" sz="2400" b="1" dirty="0">
                <a:solidFill>
                  <a:srgbClr val="FFFF00"/>
                </a:solidFill>
              </a:rPr>
              <a:t>In 2011, 82% of males and 65.5% of females were literates giving an overall literacy rate of 74.04% (2011). </a:t>
            </a:r>
          </a:p>
          <a:p>
            <a:pPr>
              <a:buClr>
                <a:srgbClr val="CC00CC"/>
              </a:buClr>
              <a:buFont typeface="Wingdings" pitchFamily="2" charset="2"/>
              <a:buChar char="§"/>
            </a:pPr>
            <a:r>
              <a:rPr lang="en-US" sz="2400" b="1" dirty="0">
                <a:solidFill>
                  <a:srgbClr val="FFFF00"/>
                </a:solidFill>
              </a:rPr>
              <a:t>When compared to other developed countries and even Sri Lanka this rate is very low.</a:t>
            </a:r>
          </a:p>
        </p:txBody>
      </p:sp>
      <p:sp>
        <p:nvSpPr>
          <p:cNvPr id="4" name="Slide Number Placeholder 3"/>
          <p:cNvSpPr>
            <a:spLocks noGrp="1"/>
          </p:cNvSpPr>
          <p:nvPr>
            <p:ph type="sldNum" sz="quarter" idx="12"/>
          </p:nvPr>
        </p:nvSpPr>
        <p:spPr/>
        <p:txBody>
          <a:bodyPr/>
          <a:lstStyle/>
          <a:p>
            <a:fld id="{5122379A-8FA5-4082-989C-37BB00110F04}" type="slidenum">
              <a:rPr lang="en-US" smtClean="0"/>
              <a:t>32</a:t>
            </a:fld>
            <a:endParaRPr lang="en-US"/>
          </a:p>
        </p:txBody>
      </p:sp>
      <p:cxnSp>
        <p:nvCxnSpPr>
          <p:cNvPr id="5" name="Straight Connector 4"/>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076" t="29664" r="10107" b="35168"/>
          <a:stretch/>
        </p:blipFill>
        <p:spPr bwMode="auto">
          <a:xfrm>
            <a:off x="5032621" y="4572000"/>
            <a:ext cx="3958979" cy="212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1818" y="4850229"/>
            <a:ext cx="4572000" cy="1569660"/>
          </a:xfrm>
          <a:prstGeom prst="rect">
            <a:avLst/>
          </a:prstGeom>
        </p:spPr>
        <p:txBody>
          <a:bodyPr>
            <a:spAutoFit/>
          </a:bodyPr>
          <a:lstStyle/>
          <a:p>
            <a:pPr marL="342900" indent="-342900">
              <a:buClr>
                <a:srgbClr val="CC00FF"/>
              </a:buClr>
              <a:buFont typeface="Wingdings" pitchFamily="2" charset="2"/>
              <a:buChar char="§"/>
            </a:pPr>
            <a:r>
              <a:rPr lang="en-US" sz="2400" b="1" dirty="0">
                <a:solidFill>
                  <a:srgbClr val="FFFF00"/>
                </a:solidFill>
              </a:rPr>
              <a:t>Kerala has the highest literacy ratio (92%)</a:t>
            </a:r>
          </a:p>
          <a:p>
            <a:pPr marL="342900" indent="-342900">
              <a:buClr>
                <a:srgbClr val="CC00FF"/>
              </a:buClr>
              <a:buFont typeface="Wingdings" pitchFamily="2" charset="2"/>
              <a:buChar char="§"/>
            </a:pPr>
            <a:r>
              <a:rPr lang="en-US" sz="2400" b="1" dirty="0">
                <a:solidFill>
                  <a:srgbClr val="FFFF00"/>
                </a:solidFill>
              </a:rPr>
              <a:t>Bihar has the lowest literacy ratio (53%) in 2011.</a:t>
            </a:r>
          </a:p>
        </p:txBody>
      </p:sp>
    </p:spTree>
    <p:extLst>
      <p:ext uri="{BB962C8B-B14F-4D97-AF65-F5344CB8AC3E}">
        <p14:creationId xmlns:p14="http://schemas.microsoft.com/office/powerpoint/2010/main" val="4106981803"/>
      </p:ext>
    </p:extLst>
  </p:cSld>
  <p:clrMapOvr>
    <a:masterClrMapping/>
  </p:clrMapOvr>
  <mc:AlternateContent xmlns:mc="http://schemas.openxmlformats.org/markup-compatibility/2006" xmlns:p14="http://schemas.microsoft.com/office/powerpoint/2010/main">
    <mc:Choice Requires="p14">
      <p:transition spd="slow" p14:dur="2000" advTm="178504"/>
    </mc:Choice>
    <mc:Fallback xmlns="">
      <p:transition spd="slow" advTm="178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32" presetClass="emph" presetSubtype="0" fill="hold" grpId="1" nodeType="afterEffect">
                                  <p:stCondLst>
                                    <p:cond delay="0"/>
                                  </p:stCondLst>
                                  <p:iterate type="lt">
                                    <p:tmPct val="0"/>
                                  </p:iterate>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par>
                          <p:cTn id="22" fill="hold">
                            <p:stCondLst>
                              <p:cond delay="2000"/>
                            </p:stCondLst>
                            <p:childTnLst>
                              <p:par>
                                <p:cTn id="23" presetID="34" presetClass="emph" presetSubtype="0" fill="hold" grpId="2" nodeType="after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2"/>
                                        </p:tgtEl>
                                        <p:attrNameLst>
                                          <p:attrName>ppt_x</p:attrName>
                                          <p:attrName>ppt_y</p:attrName>
                                        </p:attrNameLst>
                                      </p:cBhvr>
                                    </p:animMotion>
                                    <p:animRot by="1500000">
                                      <p:cBhvr>
                                        <p:cTn id="25" dur="125" fill="hold">
                                          <p:stCondLst>
                                            <p:cond delay="0"/>
                                          </p:stCondLst>
                                        </p:cTn>
                                        <p:tgtEl>
                                          <p:spTgt spid="2"/>
                                        </p:tgtEl>
                                        <p:attrNameLst>
                                          <p:attrName>r</p:attrName>
                                        </p:attrNameLst>
                                      </p:cBhvr>
                                    </p:animRot>
                                    <p:animRot by="-1500000">
                                      <p:cBhvr>
                                        <p:cTn id="26" dur="125" fill="hold">
                                          <p:stCondLst>
                                            <p:cond delay="125"/>
                                          </p:stCondLst>
                                        </p:cTn>
                                        <p:tgtEl>
                                          <p:spTgt spid="2"/>
                                        </p:tgtEl>
                                        <p:attrNameLst>
                                          <p:attrName>r</p:attrName>
                                        </p:attrNameLst>
                                      </p:cBhvr>
                                    </p:animRot>
                                    <p:animRot by="-1500000">
                                      <p:cBhvr>
                                        <p:cTn id="27" dur="125" fill="hold">
                                          <p:stCondLst>
                                            <p:cond delay="250"/>
                                          </p:stCondLst>
                                        </p:cTn>
                                        <p:tgtEl>
                                          <p:spTgt spid="2"/>
                                        </p:tgtEl>
                                        <p:attrNameLst>
                                          <p:attrName>r</p:attrName>
                                        </p:attrNameLst>
                                      </p:cBhvr>
                                    </p:animRot>
                                    <p:animRot by="1500000">
                                      <p:cBhvr>
                                        <p:cTn id="28" dur="125" fill="hold">
                                          <p:stCondLst>
                                            <p:cond delay="375"/>
                                          </p:stCondLst>
                                        </p:cTn>
                                        <p:tgtEl>
                                          <p:spTgt spid="2"/>
                                        </p:tgtEl>
                                        <p:attrNameLst>
                                          <p:attrName>r</p:attrName>
                                        </p:attrNameLst>
                                      </p:cBhvr>
                                    </p:animRot>
                                  </p:childTnLst>
                                </p:cTn>
                              </p:par>
                            </p:childTnLst>
                          </p:cTn>
                        </p:par>
                        <p:par>
                          <p:cTn id="29" fill="hold">
                            <p:stCondLst>
                              <p:cond delay="3100"/>
                            </p:stCondLst>
                            <p:childTnLst>
                              <p:par>
                                <p:cTn id="30" presetID="2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 presetClass="entr" presetSubtype="8"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additive="base">
                                        <p:cTn id="3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1" end="1"/>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 calcmode="lin" valueType="num">
                                      <p:cBhvr additive="base">
                                        <p:cTn id="4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3" end="3"/>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4" end="4"/>
                                            </p:txEl>
                                          </p:spTgt>
                                        </p:tgtEl>
                                        <p:attrNameLst>
                                          <p:attrName>ppt_y</p:attrName>
                                        </p:attrNameLst>
                                      </p:cBhvr>
                                      <p:tavLst>
                                        <p:tav tm="0">
                                          <p:val>
                                            <p:strVal val="#ppt_y"/>
                                          </p:val>
                                        </p:tav>
                                        <p:tav tm="100000">
                                          <p:val>
                                            <p:strVal val="#ppt_y"/>
                                          </p:val>
                                        </p:tav>
                                      </p:tavLst>
                                    </p:anim>
                                  </p:childTnLst>
                                </p:cTn>
                              </p:par>
                              <p:par>
                                <p:cTn id="53" presetID="6" presetClass="entr" presetSubtype="16" fill="hold" nodeType="withEffect">
                                  <p:stCondLst>
                                    <p:cond delay="0"/>
                                  </p:stCondLst>
                                  <p:childTnLst>
                                    <p:set>
                                      <p:cBhvr>
                                        <p:cTn id="54" dur="1" fill="hold">
                                          <p:stCondLst>
                                            <p:cond delay="0"/>
                                          </p:stCondLst>
                                        </p:cTn>
                                        <p:tgtEl>
                                          <p:spTgt spid="5122"/>
                                        </p:tgtEl>
                                        <p:attrNameLst>
                                          <p:attrName>style.visibility</p:attrName>
                                        </p:attrNameLst>
                                      </p:cBhvr>
                                      <p:to>
                                        <p:strVal val="visible"/>
                                      </p:to>
                                    </p:set>
                                    <p:animEffect transition="in" filter="circle(in)">
                                      <p:cBhvr>
                                        <p:cTn id="55" dur="2000"/>
                                        <p:tgtEl>
                                          <p:spTgt spid="5122"/>
                                        </p:tgtEl>
                                      </p:cBhvr>
                                    </p:animEffect>
                                  </p:childTnLst>
                                </p:cTn>
                              </p:par>
                            </p:childTnLst>
                          </p:cTn>
                        </p:par>
                        <p:par>
                          <p:cTn id="56" fill="hold">
                            <p:stCondLst>
                              <p:cond delay="5100"/>
                            </p:stCondLst>
                            <p:childTnLst>
                              <p:par>
                                <p:cTn id="57" presetID="15" presetClass="entr" presetSubtype="0"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1000" fill="hold"/>
                                        <p:tgtEl>
                                          <p:spTgt spid="6"/>
                                        </p:tgtEl>
                                        <p:attrNameLst>
                                          <p:attrName>ppt_w</p:attrName>
                                        </p:attrNameLst>
                                      </p:cBhvr>
                                      <p:tavLst>
                                        <p:tav tm="0">
                                          <p:val>
                                            <p:fltVal val="0"/>
                                          </p:val>
                                        </p:tav>
                                        <p:tav tm="100000">
                                          <p:val>
                                            <p:strVal val="#ppt_w"/>
                                          </p:val>
                                        </p:tav>
                                      </p:tavLst>
                                    </p:anim>
                                    <p:anim calcmode="lin" valueType="num">
                                      <p:cBhvr>
                                        <p:cTn id="60" dur="1000" fill="hold"/>
                                        <p:tgtEl>
                                          <p:spTgt spid="6"/>
                                        </p:tgtEl>
                                        <p:attrNameLst>
                                          <p:attrName>ppt_h</p:attrName>
                                        </p:attrNameLst>
                                      </p:cBhvr>
                                      <p:tavLst>
                                        <p:tav tm="0">
                                          <p:val>
                                            <p:fltVal val="0"/>
                                          </p:val>
                                        </p:tav>
                                        <p:tav tm="100000">
                                          <p:val>
                                            <p:strVal val="#ppt_h"/>
                                          </p:val>
                                        </p:tav>
                                      </p:tavLst>
                                    </p:anim>
                                    <p:anim calcmode="lin" valueType="num">
                                      <p:cBhvr>
                                        <p:cTn id="6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800" b="1" dirty="0">
                <a:ln>
                  <a:solidFill>
                    <a:srgbClr val="FF0000"/>
                  </a:solidFill>
                </a:ln>
                <a:solidFill>
                  <a:srgbClr val="FFFF00"/>
                </a:solidFill>
                <a:latin typeface="Algerian" pitchFamily="82" charset="0"/>
              </a:rPr>
              <a:t>Natural Resources</a:t>
            </a:r>
          </a:p>
        </p:txBody>
      </p:sp>
      <p:sp>
        <p:nvSpPr>
          <p:cNvPr id="3" name="Content Placeholder 2"/>
          <p:cNvSpPr>
            <a:spLocks noGrp="1"/>
          </p:cNvSpPr>
          <p:nvPr>
            <p:ph idx="1"/>
          </p:nvPr>
        </p:nvSpPr>
        <p:spPr>
          <a:xfrm>
            <a:off x="228600" y="1371600"/>
            <a:ext cx="4495800" cy="4525963"/>
          </a:xfrm>
        </p:spPr>
        <p:txBody>
          <a:bodyPr>
            <a:normAutofit fontScale="92500" lnSpcReduction="20000"/>
          </a:bodyPr>
          <a:lstStyle/>
          <a:p>
            <a:pPr>
              <a:buClr>
                <a:srgbClr val="CC00CC"/>
              </a:buClr>
              <a:buFont typeface="Wingdings" pitchFamily="2" charset="2"/>
              <a:buChar char="§"/>
            </a:pPr>
            <a:r>
              <a:rPr lang="en-US" b="1" dirty="0">
                <a:solidFill>
                  <a:srgbClr val="FFFF00"/>
                </a:solidFill>
              </a:rPr>
              <a:t>Any stock or reserve that can be drawn from nature is a Natural Resource. </a:t>
            </a:r>
          </a:p>
          <a:p>
            <a:pPr>
              <a:buClr>
                <a:srgbClr val="CC00CC"/>
              </a:buClr>
              <a:buFont typeface="Wingdings" pitchFamily="2" charset="2"/>
              <a:buChar char="§"/>
            </a:pPr>
            <a:r>
              <a:rPr lang="en-US" b="1" dirty="0">
                <a:solidFill>
                  <a:srgbClr val="FFFF00"/>
                </a:solidFill>
              </a:rPr>
              <a:t>The major natural resources are - land, forest, water, mineral and energy.</a:t>
            </a:r>
          </a:p>
          <a:p>
            <a:pPr>
              <a:buClr>
                <a:srgbClr val="CC00CC"/>
              </a:buClr>
              <a:buFont typeface="Wingdings" pitchFamily="2" charset="2"/>
              <a:buChar char="§"/>
            </a:pPr>
            <a:r>
              <a:rPr lang="en-US" b="1" dirty="0">
                <a:solidFill>
                  <a:srgbClr val="FFFF00"/>
                </a:solidFill>
              </a:rPr>
              <a:t>India is rich in natural resources, but majority of the Indians are poor.</a:t>
            </a:r>
          </a:p>
        </p:txBody>
      </p:sp>
      <p:sp>
        <p:nvSpPr>
          <p:cNvPr id="4" name="Slide Number Placeholder 3"/>
          <p:cNvSpPr>
            <a:spLocks noGrp="1"/>
          </p:cNvSpPr>
          <p:nvPr>
            <p:ph type="sldNum" sz="quarter" idx="12"/>
          </p:nvPr>
        </p:nvSpPr>
        <p:spPr/>
        <p:txBody>
          <a:bodyPr/>
          <a:lstStyle/>
          <a:p>
            <a:fld id="{5122379A-8FA5-4082-989C-37BB00110F04}" type="slidenum">
              <a:rPr lang="en-US" smtClean="0"/>
              <a:t>33</a:t>
            </a:fld>
            <a:endParaRPr lang="en-US"/>
          </a:p>
        </p:txBody>
      </p:sp>
      <p:cxnSp>
        <p:nvCxnSpPr>
          <p:cNvPr id="5" name="Straight Connector 4"/>
          <p:cNvCxnSpPr/>
          <p:nvPr/>
        </p:nvCxnSpPr>
        <p:spPr>
          <a:xfrm>
            <a:off x="0" y="914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286" y="1600200"/>
            <a:ext cx="3988428" cy="373380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072100"/>
      </p:ext>
    </p:extLst>
  </p:cSld>
  <p:clrMapOvr>
    <a:masterClrMapping/>
  </p:clrMapOvr>
  <mc:AlternateContent xmlns:mc="http://schemas.openxmlformats.org/markup-compatibility/2006" xmlns:p14="http://schemas.microsoft.com/office/powerpoint/2010/main">
    <mc:Choice Requires="p14">
      <p:transition spd="slow" p14:dur="2000" advTm="56332"/>
    </mc:Choice>
    <mc:Fallback xmlns="">
      <p:transition spd="slow" advTm="5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32" presetClass="emph" presetSubtype="0" fill="hold" grpId="1" nodeType="afterEffect">
                                  <p:stCondLst>
                                    <p:cond delay="0"/>
                                  </p:stCondLst>
                                  <p:iterate type="lt">
                                    <p:tmPct val="0"/>
                                  </p:iterate>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par>
                          <p:cTn id="20" fill="hold">
                            <p:stCondLst>
                              <p:cond delay="2000"/>
                            </p:stCondLst>
                            <p:childTnLst>
                              <p:par>
                                <p:cTn id="21" presetID="34" presetClass="emph" presetSubtype="0" fill="hold" grpId="2" nodeType="after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2"/>
                                        </p:tgtEl>
                                        <p:attrNameLst>
                                          <p:attrName>ppt_x</p:attrName>
                                          <p:attrName>ppt_y</p:attrName>
                                        </p:attrNameLst>
                                      </p:cBhvr>
                                    </p:animMotion>
                                    <p:animRot by="1500000">
                                      <p:cBhvr>
                                        <p:cTn id="23" dur="125" fill="hold">
                                          <p:stCondLst>
                                            <p:cond delay="0"/>
                                          </p:stCondLst>
                                        </p:cTn>
                                        <p:tgtEl>
                                          <p:spTgt spid="2"/>
                                        </p:tgtEl>
                                        <p:attrNameLst>
                                          <p:attrName>r</p:attrName>
                                        </p:attrNameLst>
                                      </p:cBhvr>
                                    </p:animRot>
                                    <p:animRot by="-1500000">
                                      <p:cBhvr>
                                        <p:cTn id="24" dur="125" fill="hold">
                                          <p:stCondLst>
                                            <p:cond delay="125"/>
                                          </p:stCondLst>
                                        </p:cTn>
                                        <p:tgtEl>
                                          <p:spTgt spid="2"/>
                                        </p:tgtEl>
                                        <p:attrNameLst>
                                          <p:attrName>r</p:attrName>
                                        </p:attrNameLst>
                                      </p:cBhvr>
                                    </p:animRot>
                                    <p:animRot by="-1500000">
                                      <p:cBhvr>
                                        <p:cTn id="25" dur="125" fill="hold">
                                          <p:stCondLst>
                                            <p:cond delay="250"/>
                                          </p:stCondLst>
                                        </p:cTn>
                                        <p:tgtEl>
                                          <p:spTgt spid="2"/>
                                        </p:tgtEl>
                                        <p:attrNameLst>
                                          <p:attrName>r</p:attrName>
                                        </p:attrNameLst>
                                      </p:cBhvr>
                                    </p:animRot>
                                    <p:animRot by="1500000">
                                      <p:cBhvr>
                                        <p:cTn id="26" dur="125" fill="hold">
                                          <p:stCondLst>
                                            <p:cond delay="375"/>
                                          </p:stCondLst>
                                        </p:cTn>
                                        <p:tgtEl>
                                          <p:spTgt spid="2"/>
                                        </p:tgtEl>
                                        <p:attrNameLst>
                                          <p:attrName>r</p:attrName>
                                        </p:attrNameLst>
                                      </p:cBhvr>
                                    </p:animRot>
                                  </p:childTnLst>
                                </p:cTn>
                              </p:par>
                            </p:childTnLst>
                          </p:cTn>
                        </p:par>
                        <p:par>
                          <p:cTn id="27" fill="hold">
                            <p:stCondLst>
                              <p:cond delay="3250"/>
                            </p:stCondLst>
                            <p:childTnLst>
                              <p:par>
                                <p:cTn id="28" presetID="22" presetClass="entr" presetSubtype="4"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 presetClass="entr" presetSubtype="9"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additive="base">
                                        <p:cTn id="3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3" fill="hold" grpId="0"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 calcmode="lin" valueType="num">
                                      <p:cBhvr additive="base">
                                        <p:cTn id="3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1" end="1"/>
                                            </p:txEl>
                                          </p:spTgt>
                                        </p:tgtEl>
                                        <p:attrNameLst>
                                          <p:attrName>ppt_y</p:attrName>
                                        </p:attrNameLst>
                                      </p:cBhvr>
                                      <p:tavLst>
                                        <p:tav tm="0">
                                          <p:val>
                                            <p:strVal val="0-#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610600" cy="1143000"/>
          </a:xfrm>
        </p:spPr>
        <p:txBody>
          <a:bodyPr>
            <a:noAutofit/>
          </a:bodyPr>
          <a:lstStyle/>
          <a:p>
            <a:r>
              <a:rPr lang="en-US" b="1" dirty="0">
                <a:ln>
                  <a:solidFill>
                    <a:srgbClr val="FF0000"/>
                  </a:solidFill>
                </a:ln>
                <a:solidFill>
                  <a:srgbClr val="FFFF00"/>
                </a:solidFill>
                <a:latin typeface="Algerian" pitchFamily="82" charset="0"/>
              </a:rPr>
              <a:t>Types of Natural resources</a:t>
            </a:r>
            <a:endParaRPr lang="en-US" dirty="0">
              <a:ln>
                <a:solidFill>
                  <a:srgbClr val="FF0000"/>
                </a:solidFill>
              </a:ln>
              <a:solidFill>
                <a:srgbClr val="FFFF00"/>
              </a:solidFill>
              <a:latin typeface="Algerian" pitchFamily="82"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92606088"/>
              </p:ext>
            </p:extLst>
          </p:nvPr>
        </p:nvGraphicFramePr>
        <p:xfrm>
          <a:off x="228600" y="1371600"/>
          <a:ext cx="8686800" cy="4871720"/>
        </p:xfrm>
        <a:graphic>
          <a:graphicData uri="http://schemas.openxmlformats.org/drawingml/2006/table">
            <a:tbl>
              <a:tblPr firstRow="1" bandRow="1">
                <a:tableStyleId>{69CF1AB2-1976-4502-BF36-3FF5EA218861}</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65480">
                <a:tc>
                  <a:txBody>
                    <a:bodyPr/>
                    <a:lstStyle/>
                    <a:p>
                      <a:pPr algn="ctr"/>
                      <a:r>
                        <a:rPr lang="en-US" sz="2800" b="1" u="sng" strike="noStrike" kern="1200" baseline="0" dirty="0"/>
                        <a:t>Renewable Resources</a:t>
                      </a:r>
                      <a:endParaRPr lang="en-US" sz="2800"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u="sng" strike="noStrike" kern="1200" baseline="0" dirty="0"/>
                        <a:t>Non-Renewable Resources </a:t>
                      </a:r>
                      <a:endParaRPr lang="en-US" sz="2800" b="1" i="0" u="sng"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0000"/>
                    </a:solidFill>
                  </a:tcPr>
                </a:tc>
                <a:extLst>
                  <a:ext uri="{0D108BD9-81ED-4DB2-BD59-A6C34878D82A}">
                    <a16:rowId xmlns:a16="http://schemas.microsoft.com/office/drawing/2014/main" val="10000"/>
                  </a:ext>
                </a:extLst>
              </a:tr>
              <a:tr h="370840">
                <a:tc>
                  <a:txBody>
                    <a:bodyPr/>
                    <a:lstStyle/>
                    <a:p>
                      <a:pPr algn="ctr"/>
                      <a:r>
                        <a:rPr lang="en-US" sz="2400" b="1" u="none" strike="noStrike" kern="1200" baseline="0" dirty="0"/>
                        <a:t>Resources that can be regenerated in a</a:t>
                      </a:r>
                    </a:p>
                    <a:p>
                      <a:pPr algn="ctr"/>
                      <a:r>
                        <a:rPr lang="en-US" sz="2400" b="1" u="none" strike="noStrike" kern="1200" baseline="0" dirty="0"/>
                        <a:t>given span of time</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r>
                        <a:rPr lang="en-US" sz="2400" b="1" u="none" strike="noStrike" kern="1200" baseline="0" dirty="0"/>
                        <a:t>Resources that cannot be</a:t>
                      </a:r>
                    </a:p>
                    <a:p>
                      <a:pPr algn="ctr"/>
                      <a:r>
                        <a:rPr lang="en-US" sz="2400" b="1" u="none" strike="noStrike" kern="1200" baseline="0" dirty="0"/>
                        <a:t>regenerated. </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extLst>
                  <a:ext uri="{0D108BD9-81ED-4DB2-BD59-A6C34878D82A}">
                    <a16:rowId xmlns:a16="http://schemas.microsoft.com/office/drawing/2014/main" val="10001"/>
                  </a:ext>
                </a:extLst>
              </a:tr>
              <a:tr h="370840">
                <a:tc>
                  <a:txBody>
                    <a:bodyPr/>
                    <a:lstStyle/>
                    <a:p>
                      <a:pPr algn="ctr"/>
                      <a:r>
                        <a:rPr lang="en-US" sz="2400" b="1" u="none" strike="noStrike" kern="1200" baseline="0" dirty="0"/>
                        <a:t>       Forests</a:t>
                      </a:r>
                    </a:p>
                    <a:p>
                      <a:pPr algn="ctr"/>
                      <a:r>
                        <a:rPr lang="en-US" sz="2400" b="1" u="none" strike="noStrike" kern="1200" baseline="0" dirty="0"/>
                        <a:t>         Wildlife </a:t>
                      </a:r>
                    </a:p>
                    <a:p>
                      <a:pPr algn="ctr"/>
                      <a:r>
                        <a:rPr lang="en-US" sz="2400" b="1" u="none" strike="noStrike" kern="1200" baseline="0" dirty="0"/>
                        <a:t>         Wind</a:t>
                      </a:r>
                    </a:p>
                    <a:p>
                      <a:pPr algn="ctr"/>
                      <a:r>
                        <a:rPr lang="en-US" sz="2400" b="1" u="none" strike="noStrike" kern="1200" baseline="0" dirty="0"/>
                        <a:t>         Biomass </a:t>
                      </a:r>
                    </a:p>
                    <a:p>
                      <a:pPr algn="ctr"/>
                      <a:r>
                        <a:rPr lang="en-US" sz="2400" b="1" u="none" strike="noStrike" kern="1200" baseline="0" dirty="0"/>
                        <a:t>         Tidal</a:t>
                      </a:r>
                    </a:p>
                    <a:p>
                      <a:pPr algn="ctr"/>
                      <a:r>
                        <a:rPr lang="en-US" sz="2400" b="1" u="none" strike="noStrike" kern="1200" baseline="0" dirty="0"/>
                        <a:t>         Hydro energies </a:t>
                      </a:r>
                    </a:p>
                    <a:p>
                      <a:pPr algn="ctr"/>
                      <a:r>
                        <a:rPr lang="en-US" sz="2400" b="1" u="none" strike="noStrike" kern="1200" baseline="0" dirty="0"/>
                        <a:t>         etc.</a:t>
                      </a:r>
                      <a:endParaRPr lang="en-US" sz="2400" b="1" dirty="0"/>
                    </a:p>
                    <a:p>
                      <a:pPr algn="ct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B050"/>
                    </a:solidFill>
                  </a:tcPr>
                </a:tc>
                <a:tc>
                  <a:txBody>
                    <a:bodyPr/>
                    <a:lstStyle/>
                    <a:p>
                      <a:pPr algn="ctr"/>
                      <a:r>
                        <a:rPr lang="en-US" sz="2400" b="1" i="0" u="none" strike="noStrike" kern="1200" baseline="0" dirty="0">
                          <a:solidFill>
                            <a:schemeClr val="dk1"/>
                          </a:solidFill>
                          <a:latin typeface="+mn-lt"/>
                          <a:ea typeface="+mn-ea"/>
                          <a:cs typeface="+mn-cs"/>
                        </a:rPr>
                        <a:t>   Fossil fuels -coal</a:t>
                      </a:r>
                    </a:p>
                    <a:p>
                      <a:pPr algn="ctr"/>
                      <a:r>
                        <a:rPr lang="en-US" sz="2400" b="1" i="0" u="none" strike="noStrike" kern="1200" baseline="0" dirty="0">
                          <a:solidFill>
                            <a:schemeClr val="dk1"/>
                          </a:solidFill>
                          <a:latin typeface="+mn-lt"/>
                          <a:ea typeface="+mn-ea"/>
                          <a:cs typeface="+mn-cs"/>
                        </a:rPr>
                        <a:t>   Petroleum </a:t>
                      </a:r>
                    </a:p>
                    <a:p>
                      <a:pPr algn="ctr"/>
                      <a:r>
                        <a:rPr lang="en-US" sz="2400" b="1" i="0" u="none" strike="noStrike" kern="1200" baseline="0" dirty="0">
                          <a:solidFill>
                            <a:schemeClr val="dk1"/>
                          </a:solidFill>
                          <a:latin typeface="+mn-lt"/>
                          <a:ea typeface="+mn-ea"/>
                          <a:cs typeface="+mn-cs"/>
                        </a:rPr>
                        <a:t>    Minerals</a:t>
                      </a:r>
                    </a:p>
                    <a:p>
                      <a:pPr algn="ctr"/>
                      <a:r>
                        <a:rPr lang="en-US" sz="2400" b="1" i="0" u="none" strike="noStrike" kern="1200" baseline="0" dirty="0">
                          <a:solidFill>
                            <a:schemeClr val="dk1"/>
                          </a:solidFill>
                          <a:latin typeface="+mn-lt"/>
                          <a:ea typeface="+mn-ea"/>
                          <a:cs typeface="+mn-cs"/>
                        </a:rPr>
                        <a:t>        etc</a:t>
                      </a:r>
                      <a:r>
                        <a:rPr lang="en-US" sz="1800" b="1" i="0" u="none" strike="noStrike" kern="1200" baseline="0" dirty="0">
                          <a:solidFill>
                            <a:schemeClr val="dk1"/>
                          </a:solidFill>
                          <a:latin typeface="+mn-lt"/>
                          <a:ea typeface="+mn-ea"/>
                          <a:cs typeface="+mn-cs"/>
                        </a:rPr>
                        <a:t>.</a:t>
                      </a:r>
                      <a:endParaRPr lang="en-US" sz="2400" b="1" dirty="0"/>
                    </a:p>
                    <a:p>
                      <a:pPr algn="ct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00B050"/>
                    </a:solidFill>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5122379A-8FA5-4082-989C-37BB00110F04}" type="slidenum">
              <a:rPr lang="en-US" smtClean="0"/>
              <a:t>34</a:t>
            </a:fld>
            <a:endParaRPr lang="en-US"/>
          </a:p>
        </p:txBody>
      </p:sp>
      <p:cxnSp>
        <p:nvCxnSpPr>
          <p:cNvPr id="5" name="Straight Connector 4"/>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148793"/>
      </p:ext>
    </p:extLst>
  </p:cSld>
  <p:clrMapOvr>
    <a:masterClrMapping/>
  </p:clrMapOvr>
  <mc:AlternateContent xmlns:mc="http://schemas.openxmlformats.org/markup-compatibility/2006" xmlns:p14="http://schemas.microsoft.com/office/powerpoint/2010/main">
    <mc:Choice Requires="p14">
      <p:transition spd="slow" p14:dur="2000" advTm="83319"/>
    </mc:Choice>
    <mc:Fallback xmlns="">
      <p:transition spd="slow" advTm="8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2" presetClass="emph" presetSubtype="0" fill="hold" grpId="1" nodeType="afterEffect">
                                  <p:stCondLst>
                                    <p:cond delay="0"/>
                                  </p:stCondLst>
                                  <p:iterate type="lt">
                                    <p:tmPct val="0"/>
                                  </p:iterate>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par>
                          <p:cTn id="15" fill="hold">
                            <p:stCondLst>
                              <p:cond delay="1500"/>
                            </p:stCondLst>
                            <p:childTnLst>
                              <p:par>
                                <p:cTn id="16" presetID="34" presetClass="emph" presetSubtype="0" fill="hold" grpId="2"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2"/>
                                        </p:tgtEl>
                                        <p:attrNameLst>
                                          <p:attrName>ppt_x</p:attrName>
                                          <p:attrName>ppt_y</p:attrName>
                                        </p:attrNameLst>
                                      </p:cBhvr>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childTnLst>
                          </p:cTn>
                        </p:par>
                        <p:par>
                          <p:cTn id="22" fill="hold">
                            <p:stCondLst>
                              <p:cond delay="3100"/>
                            </p:stCondLst>
                            <p:childTnLst>
                              <p:par>
                                <p:cTn id="23" presetID="16" presetClass="entr" presetSubtype="2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8" presetClass="entr" presetSubtype="32"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out)">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b="1" dirty="0">
                <a:ln>
                  <a:solidFill>
                    <a:srgbClr val="FF0000"/>
                  </a:solidFill>
                </a:ln>
                <a:solidFill>
                  <a:srgbClr val="FFFF00"/>
                </a:solidFill>
                <a:latin typeface="Algerian" pitchFamily="82" charset="0"/>
              </a:rPr>
              <a:t>Land Resources</a:t>
            </a:r>
            <a:endParaRPr lang="en-US" sz="54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1143000"/>
            <a:ext cx="8229600" cy="4525963"/>
          </a:xfrm>
        </p:spPr>
        <p:txBody>
          <a:bodyPr>
            <a:noAutofit/>
          </a:bodyPr>
          <a:lstStyle/>
          <a:p>
            <a:pPr>
              <a:buClr>
                <a:srgbClr val="CC00CC"/>
              </a:buClr>
              <a:buFont typeface="Wingdings" pitchFamily="2" charset="2"/>
              <a:buChar char="§"/>
            </a:pPr>
            <a:r>
              <a:rPr lang="en-US" sz="2800" b="1" dirty="0">
                <a:solidFill>
                  <a:srgbClr val="FFFF00"/>
                </a:solidFill>
              </a:rPr>
              <a:t>In terms of area India ranks seventh in the world with a total area of 32.8 lakh sq. km.</a:t>
            </a:r>
          </a:p>
          <a:p>
            <a:pPr>
              <a:buClr>
                <a:srgbClr val="CC00CC"/>
              </a:buClr>
              <a:buFont typeface="Wingdings" pitchFamily="2" charset="2"/>
              <a:buChar char="§"/>
            </a:pPr>
            <a:r>
              <a:rPr lang="en-US" sz="2800" b="1" dirty="0">
                <a:solidFill>
                  <a:srgbClr val="FFFF00"/>
                </a:solidFill>
              </a:rPr>
              <a:t>It accounts for 2.42% of total area of the world. </a:t>
            </a:r>
          </a:p>
          <a:p>
            <a:pPr>
              <a:buClr>
                <a:srgbClr val="CC00CC"/>
              </a:buClr>
              <a:buFont typeface="Wingdings" pitchFamily="2" charset="2"/>
              <a:buChar char="§"/>
            </a:pPr>
            <a:r>
              <a:rPr lang="en-US" sz="2800" b="1" dirty="0">
                <a:solidFill>
                  <a:srgbClr val="FFFF00"/>
                </a:solidFill>
              </a:rPr>
              <a:t>In absolute terms India is really a big country. However, land- man ratio is not </a:t>
            </a:r>
            <a:r>
              <a:rPr lang="en-US" sz="2800" b="1" dirty="0" err="1">
                <a:solidFill>
                  <a:srgbClr val="FFFF00"/>
                </a:solidFill>
              </a:rPr>
              <a:t>favourable</a:t>
            </a:r>
            <a:r>
              <a:rPr lang="en-US" sz="2800" b="1" dirty="0">
                <a:solidFill>
                  <a:srgbClr val="FFFF00"/>
                </a:solidFill>
              </a:rPr>
              <a:t> because of the huge population size.</a:t>
            </a:r>
          </a:p>
          <a:p>
            <a:pPr>
              <a:buClr>
                <a:srgbClr val="CC00CC"/>
              </a:buClr>
              <a:buFont typeface="Wingdings" pitchFamily="2" charset="2"/>
              <a:buChar char="§"/>
            </a:pPr>
            <a:r>
              <a:rPr lang="en-US" sz="2800" b="1" dirty="0">
                <a:solidFill>
                  <a:srgbClr val="FFFF00"/>
                </a:solidFill>
              </a:rPr>
              <a:t>According to Agricultural Census, the area operated by large holdings (10 hectares and above) has declined and area operated under marginal holdings (less than one hectare) has increased. </a:t>
            </a:r>
          </a:p>
          <a:p>
            <a:pPr>
              <a:buClr>
                <a:srgbClr val="CC00CC"/>
              </a:buClr>
              <a:buFont typeface="Wingdings" pitchFamily="2" charset="2"/>
              <a:buChar char="§"/>
            </a:pPr>
            <a:r>
              <a:rPr lang="en-US" sz="2800" b="1" dirty="0">
                <a:solidFill>
                  <a:srgbClr val="FFFF00"/>
                </a:solidFill>
              </a:rPr>
              <a:t>This indicates that land is being fragmented and become </a:t>
            </a:r>
            <a:r>
              <a:rPr lang="en-US" sz="2800" b="1" dirty="0" err="1">
                <a:solidFill>
                  <a:srgbClr val="FFFF00"/>
                </a:solidFill>
              </a:rPr>
              <a:t>ineconomic</a:t>
            </a:r>
            <a:r>
              <a:rPr lang="en-US" sz="2800" b="1" dirty="0">
                <a:solidFill>
                  <a:srgbClr val="FFFF00"/>
                </a:solidFill>
              </a:rPr>
              <a:t>.</a:t>
            </a:r>
          </a:p>
        </p:txBody>
      </p:sp>
      <p:sp>
        <p:nvSpPr>
          <p:cNvPr id="4" name="Slide Number Placeholder 3"/>
          <p:cNvSpPr>
            <a:spLocks noGrp="1"/>
          </p:cNvSpPr>
          <p:nvPr>
            <p:ph type="sldNum" sz="quarter" idx="12"/>
          </p:nvPr>
        </p:nvSpPr>
        <p:spPr/>
        <p:txBody>
          <a:bodyPr/>
          <a:lstStyle/>
          <a:p>
            <a:fld id="{5122379A-8FA5-4082-989C-37BB00110F04}" type="slidenum">
              <a:rPr lang="en-US" smtClean="0"/>
              <a:t>35</a:t>
            </a:fld>
            <a:endParaRPr lang="en-US"/>
          </a:p>
        </p:txBody>
      </p:sp>
      <p:cxnSp>
        <p:nvCxnSpPr>
          <p:cNvPr id="5" name="Straight Connector 4"/>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368336" cy="701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6379399"/>
      </p:ext>
    </p:extLst>
  </p:cSld>
  <p:clrMapOvr>
    <a:masterClrMapping/>
  </p:clrMapOvr>
  <mc:AlternateContent xmlns:mc="http://schemas.openxmlformats.org/markup-compatibility/2006" xmlns:p14="http://schemas.microsoft.com/office/powerpoint/2010/main">
    <mc:Choice Requires="p14">
      <p:transition spd="slow" p14:dur="2000" advTm="120655"/>
    </mc:Choice>
    <mc:Fallback xmlns="">
      <p:transition spd="slow" advTm="12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026"/>
                                        </p:tgtEl>
                                      </p:cBhvr>
                                    </p:animEffect>
                                    <p:set>
                                      <p:cBhvr>
                                        <p:cTn id="12" dur="1" fill="hold">
                                          <p:stCondLst>
                                            <p:cond delay="1999"/>
                                          </p:stCondLst>
                                        </p:cTn>
                                        <p:tgtEl>
                                          <p:spTgt spid="1026"/>
                                        </p:tgtEl>
                                        <p:attrNameLst>
                                          <p:attrName>style.visibility</p:attrName>
                                        </p:attrNameLst>
                                      </p:cBhvr>
                                      <p:to>
                                        <p:strVal val="hidden"/>
                                      </p:to>
                                    </p:set>
                                  </p:childTnLst>
                                </p:cTn>
                              </p:par>
                            </p:childTnLst>
                          </p:cTn>
                        </p:par>
                        <p:par>
                          <p:cTn id="13" fill="hold">
                            <p:stCondLst>
                              <p:cond delay="2000"/>
                            </p:stCondLst>
                            <p:childTnLst>
                              <p:par>
                                <p:cTn id="14" presetID="6" presetClass="entr" presetSubtype="16" fill="hold" grpId="0" nodeType="afterEffect">
                                  <p:stCondLst>
                                    <p:cond delay="0"/>
                                  </p:stCondLst>
                                  <p:iterate type="lt">
                                    <p:tmPct val="0"/>
                                  </p:iterate>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par>
                          <p:cTn id="17" fill="hold">
                            <p:stCondLst>
                              <p:cond delay="4000"/>
                            </p:stCondLst>
                            <p:childTnLst>
                              <p:par>
                                <p:cTn id="18" presetID="32" presetClass="emph" presetSubtype="0" fill="hold" grpId="1" nodeType="afterEffect">
                                  <p:stCondLst>
                                    <p:cond delay="0"/>
                                  </p:stCondLst>
                                  <p:iterate type="lt">
                                    <p:tmPct val="0"/>
                                  </p:iterate>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par>
                          <p:cTn id="24" fill="hold">
                            <p:stCondLst>
                              <p:cond delay="5000"/>
                            </p:stCondLst>
                            <p:childTnLst>
                              <p:par>
                                <p:cTn id="25" presetID="34" presetClass="emph" presetSubtype="0" fill="hold" grpId="2"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childTnLst>
                          </p:cTn>
                        </p:par>
                        <p:par>
                          <p:cTn id="31" fill="hold">
                            <p:stCondLst>
                              <p:cond delay="6100"/>
                            </p:stCondLst>
                            <p:childTnLst>
                              <p:par>
                                <p:cTn id="32" presetID="53" presetClass="entr" presetSubtype="16"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par>
                          <p:cTn id="37" fill="hold">
                            <p:stCondLst>
                              <p:cond delay="6600"/>
                            </p:stCondLst>
                            <p:childTnLst>
                              <p:par>
                                <p:cTn id="38" presetID="53" presetClass="entr" presetSubtype="16" fill="hold" grpId="0" nodeType="after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 calcmode="lin" valueType="num">
                                      <p:cBhvr>
                                        <p:cTn id="4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2" dur="500"/>
                                        <p:tgtEl>
                                          <p:spTgt spid="3">
                                            <p:txEl>
                                              <p:pRg st="0" end="0"/>
                                            </p:txEl>
                                          </p:spTgt>
                                        </p:tgtEl>
                                      </p:cBhvr>
                                    </p:animEffect>
                                  </p:childTnLst>
                                </p:cTn>
                              </p:par>
                            </p:childTnLst>
                          </p:cTn>
                        </p:par>
                        <p:par>
                          <p:cTn id="43" fill="hold">
                            <p:stCondLst>
                              <p:cond delay="7100"/>
                            </p:stCondLst>
                            <p:childTnLst>
                              <p:par>
                                <p:cTn id="44" presetID="53" presetClass="entr" presetSubtype="16" fill="hold" grpId="0" nodeType="after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 calcmode="lin" valueType="num">
                                      <p:cBhvr>
                                        <p:cTn id="4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48" dur="500"/>
                                        <p:tgtEl>
                                          <p:spTgt spid="3">
                                            <p:txEl>
                                              <p:pRg st="1" end="1"/>
                                            </p:txEl>
                                          </p:spTgt>
                                        </p:tgtEl>
                                      </p:cBhvr>
                                    </p:animEffect>
                                  </p:childTnLst>
                                </p:cTn>
                              </p:par>
                            </p:childTnLst>
                          </p:cTn>
                        </p:par>
                        <p:par>
                          <p:cTn id="49" fill="hold">
                            <p:stCondLst>
                              <p:cond delay="7600"/>
                            </p:stCondLst>
                            <p:childTnLst>
                              <p:par>
                                <p:cTn id="50" presetID="53" presetClass="entr" presetSubtype="16" fill="hold" grpId="0" nodeType="after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 calcmode="lin" valueType="num">
                                      <p:cBhvr>
                                        <p:cTn id="5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3">
                                            <p:txEl>
                                              <p:pRg st="2" end="2"/>
                                            </p:txEl>
                                          </p:spTgt>
                                        </p:tgtEl>
                                      </p:cBhvr>
                                    </p:animEffect>
                                  </p:childTnLst>
                                </p:cTn>
                              </p:par>
                            </p:childTnLst>
                          </p:cTn>
                        </p:par>
                        <p:par>
                          <p:cTn id="55" fill="hold">
                            <p:stCondLst>
                              <p:cond delay="8100"/>
                            </p:stCondLst>
                            <p:childTnLst>
                              <p:par>
                                <p:cTn id="56" presetID="53" presetClass="entr" presetSubtype="16" fill="hold" grpId="0" nodeType="after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 calcmode="lin" valueType="num">
                                      <p:cBhvr>
                                        <p:cTn id="5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60" dur="500"/>
                                        <p:tgtEl>
                                          <p:spTgt spid="3">
                                            <p:txEl>
                                              <p:pRg st="3" end="3"/>
                                            </p:txEl>
                                          </p:spTgt>
                                        </p:tgtEl>
                                      </p:cBhvr>
                                    </p:animEffect>
                                  </p:childTnLst>
                                </p:cTn>
                              </p:par>
                            </p:childTnLst>
                          </p:cTn>
                        </p:par>
                        <p:par>
                          <p:cTn id="61" fill="hold">
                            <p:stCondLst>
                              <p:cond delay="8600"/>
                            </p:stCondLst>
                            <p:childTnLst>
                              <p:par>
                                <p:cTn id="62" presetID="53" presetClass="entr" presetSubtype="16" fill="hold" grpId="0" nodeType="after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anim calcmode="lin" valueType="num">
                                      <p:cBhvr>
                                        <p:cTn id="6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6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6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000" b="1" dirty="0">
                <a:ln>
                  <a:solidFill>
                    <a:srgbClr val="FF0000"/>
                  </a:solidFill>
                </a:ln>
                <a:solidFill>
                  <a:srgbClr val="FFFF00"/>
                </a:solidFill>
                <a:latin typeface="Algerian" pitchFamily="82" charset="0"/>
              </a:rPr>
              <a:t>Forest Resources</a:t>
            </a:r>
            <a:endParaRPr lang="en-US" sz="60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p:txBody>
          <a:bodyPr/>
          <a:lstStyle/>
          <a:p>
            <a:pPr>
              <a:buClr>
                <a:srgbClr val="CC00CC"/>
              </a:buClr>
              <a:buFont typeface="Wingdings" pitchFamily="2" charset="2"/>
              <a:buChar char="§"/>
            </a:pPr>
            <a:r>
              <a:rPr lang="en-US" b="1" dirty="0">
                <a:solidFill>
                  <a:srgbClr val="FFFF00"/>
                </a:solidFill>
              </a:rPr>
              <a:t>India’s forest cover in 2007 is 69.09 million hectare. </a:t>
            </a:r>
          </a:p>
          <a:p>
            <a:pPr>
              <a:buClr>
                <a:srgbClr val="CC00CC"/>
              </a:buClr>
              <a:buFont typeface="Wingdings" pitchFamily="2" charset="2"/>
              <a:buChar char="§"/>
            </a:pPr>
            <a:r>
              <a:rPr lang="en-US" b="1" dirty="0">
                <a:solidFill>
                  <a:srgbClr val="FFFF00"/>
                </a:solidFill>
              </a:rPr>
              <a:t>Of this, 8.35 million hectare is very dense forest.</a:t>
            </a:r>
          </a:p>
          <a:p>
            <a:pPr>
              <a:buClr>
                <a:srgbClr val="CC00CC"/>
              </a:buClr>
              <a:buFont typeface="Wingdings" pitchFamily="2" charset="2"/>
              <a:buChar char="§"/>
            </a:pPr>
            <a:r>
              <a:rPr lang="en-US" b="1" dirty="0">
                <a:solidFill>
                  <a:srgbClr val="FFFF00"/>
                </a:solidFill>
              </a:rPr>
              <a:t>31.90 million hectare is moderately dense forest.</a:t>
            </a:r>
          </a:p>
          <a:p>
            <a:pPr>
              <a:buClr>
                <a:srgbClr val="CC00CC"/>
              </a:buClr>
              <a:buFont typeface="Wingdings" pitchFamily="2" charset="2"/>
              <a:buChar char="§"/>
            </a:pPr>
            <a:r>
              <a:rPr lang="en-US" b="1" dirty="0">
                <a:solidFill>
                  <a:srgbClr val="FFFF00"/>
                </a:solidFill>
              </a:rPr>
              <a:t>The rest 28.84 million hectare is open forest.</a:t>
            </a:r>
          </a:p>
        </p:txBody>
      </p:sp>
      <p:sp>
        <p:nvSpPr>
          <p:cNvPr id="4" name="Slide Number Placeholder 3"/>
          <p:cNvSpPr>
            <a:spLocks noGrp="1"/>
          </p:cNvSpPr>
          <p:nvPr>
            <p:ph type="sldNum" sz="quarter" idx="12"/>
          </p:nvPr>
        </p:nvSpPr>
        <p:spPr/>
        <p:txBody>
          <a:bodyPr/>
          <a:lstStyle/>
          <a:p>
            <a:fld id="{5122379A-8FA5-4082-989C-37BB00110F04}" type="slidenum">
              <a:rPr lang="en-US" smtClean="0"/>
              <a:t>36</a:t>
            </a:fld>
            <a:endParaRPr lang="en-US"/>
          </a:p>
        </p:txBody>
      </p:sp>
      <p:cxnSp>
        <p:nvCxnSpPr>
          <p:cNvPr id="5" name="Straight Connector 4"/>
          <p:cNvCxnSpPr/>
          <p:nvPr/>
        </p:nvCxnSpPr>
        <p:spPr>
          <a:xfrm>
            <a:off x="0" y="11430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7462" y="0"/>
            <a:ext cx="8687938" cy="1107996"/>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a:ln w="11430">
                  <a:solidFill>
                    <a:schemeClr val="tx2"/>
                  </a:solidFill>
                </a:ln>
                <a:solidFill>
                  <a:srgbClr val="FF0000"/>
                </a:solidFill>
                <a:effectLst>
                  <a:outerShdw blurRad="76200" dist="50800" dir="5400000" algn="tl" rotWithShape="0">
                    <a:srgbClr val="000000">
                      <a:alpha val="65000"/>
                    </a:srgbClr>
                  </a:outerShdw>
                </a:effectLst>
                <a:latin typeface="Algerian" pitchFamily="82" charset="0"/>
                <a:cs typeface="Aharoni" pitchFamily="2" charset="-79"/>
              </a:rPr>
              <a:t>Forest resources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07996"/>
            <a:ext cx="9296400" cy="589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4684480"/>
      </p:ext>
    </p:extLst>
  </p:cSld>
  <p:clrMapOvr>
    <a:masterClrMapping/>
  </p:clrMapOvr>
  <mc:AlternateContent xmlns:mc="http://schemas.openxmlformats.org/markup-compatibility/2006" xmlns:p14="http://schemas.microsoft.com/office/powerpoint/2010/main">
    <mc:Choice Requires="p14">
      <p:transition spd="slow" p14:dur="2000" advTm="55089"/>
    </mc:Choice>
    <mc:Fallback xmlns="">
      <p:transition spd="slow" advTm="5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2050"/>
                                        </p:tgtEl>
                                      </p:cBhvr>
                                    </p:animEffect>
                                    <p:set>
                                      <p:cBhvr>
                                        <p:cTn id="15" dur="1" fill="hold">
                                          <p:stCondLst>
                                            <p:cond delay="1999"/>
                                          </p:stCondLst>
                                        </p:cTn>
                                        <p:tgtEl>
                                          <p:spTgt spid="2050"/>
                                        </p:tgtEl>
                                        <p:attrNameLst>
                                          <p:attrName>style.visibility</p:attrName>
                                        </p:attrNameLst>
                                      </p:cBhvr>
                                      <p:to>
                                        <p:strVal val="hidden"/>
                                      </p:to>
                                    </p:set>
                                  </p:childTnLst>
                                </p:cTn>
                              </p:par>
                              <p:par>
                                <p:cTn id="16" presetID="6" presetClass="exit" presetSubtype="32" fill="hold" grpId="1" nodeType="withEffect">
                                  <p:stCondLst>
                                    <p:cond delay="0"/>
                                  </p:stCondLst>
                                  <p:childTnLst>
                                    <p:animEffect transition="out" filter="circle(out)">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par>
                          <p:cTn id="19" fill="hold">
                            <p:stCondLst>
                              <p:cond delay="2000"/>
                            </p:stCondLst>
                            <p:childTnLst>
                              <p:par>
                                <p:cTn id="20" presetID="6" presetClass="entr" presetSubtype="16" fill="hold" grpId="0" nodeType="after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par>
                          <p:cTn id="23" fill="hold">
                            <p:stCondLst>
                              <p:cond delay="4000"/>
                            </p:stCondLst>
                            <p:childTnLst>
                              <p:par>
                                <p:cTn id="24" presetID="32" presetClass="emph" presetSubtype="0" fill="hold" grpId="1" nodeType="afterEffect">
                                  <p:stCondLst>
                                    <p:cond delay="0"/>
                                  </p:stCondLst>
                                  <p:iterate type="lt">
                                    <p:tmPct val="0"/>
                                  </p:iterate>
                                  <p:childTnLst>
                                    <p:animRot by="120000">
                                      <p:cBhvr>
                                        <p:cTn id="25" dur="100" fill="hold">
                                          <p:stCondLst>
                                            <p:cond delay="0"/>
                                          </p:stCondLst>
                                        </p:cTn>
                                        <p:tgtEl>
                                          <p:spTgt spid="2"/>
                                        </p:tgtEl>
                                        <p:attrNameLst>
                                          <p:attrName>r</p:attrName>
                                        </p:attrNameLst>
                                      </p:cBhvr>
                                    </p:animRot>
                                    <p:animRot by="-240000">
                                      <p:cBhvr>
                                        <p:cTn id="26" dur="200" fill="hold">
                                          <p:stCondLst>
                                            <p:cond delay="200"/>
                                          </p:stCondLst>
                                        </p:cTn>
                                        <p:tgtEl>
                                          <p:spTgt spid="2"/>
                                        </p:tgtEl>
                                        <p:attrNameLst>
                                          <p:attrName>r</p:attrName>
                                        </p:attrNameLst>
                                      </p:cBhvr>
                                    </p:animRot>
                                    <p:animRot by="240000">
                                      <p:cBhvr>
                                        <p:cTn id="27" dur="200" fill="hold">
                                          <p:stCondLst>
                                            <p:cond delay="400"/>
                                          </p:stCondLst>
                                        </p:cTn>
                                        <p:tgtEl>
                                          <p:spTgt spid="2"/>
                                        </p:tgtEl>
                                        <p:attrNameLst>
                                          <p:attrName>r</p:attrName>
                                        </p:attrNameLst>
                                      </p:cBhvr>
                                    </p:animRot>
                                    <p:animRot by="-240000">
                                      <p:cBhvr>
                                        <p:cTn id="28" dur="200" fill="hold">
                                          <p:stCondLst>
                                            <p:cond delay="600"/>
                                          </p:stCondLst>
                                        </p:cTn>
                                        <p:tgtEl>
                                          <p:spTgt spid="2"/>
                                        </p:tgtEl>
                                        <p:attrNameLst>
                                          <p:attrName>r</p:attrName>
                                        </p:attrNameLst>
                                      </p:cBhvr>
                                    </p:animRot>
                                    <p:animRot by="120000">
                                      <p:cBhvr>
                                        <p:cTn id="29" dur="200" fill="hold">
                                          <p:stCondLst>
                                            <p:cond delay="800"/>
                                          </p:stCondLst>
                                        </p:cTn>
                                        <p:tgtEl>
                                          <p:spTgt spid="2"/>
                                        </p:tgtEl>
                                        <p:attrNameLst>
                                          <p:attrName>r</p:attrName>
                                        </p:attrNameLst>
                                      </p:cBhvr>
                                    </p:animRot>
                                  </p:childTnLst>
                                </p:cTn>
                              </p:par>
                            </p:childTnLst>
                          </p:cTn>
                        </p:par>
                        <p:par>
                          <p:cTn id="30" fill="hold">
                            <p:stCondLst>
                              <p:cond delay="5000"/>
                            </p:stCondLst>
                            <p:childTnLst>
                              <p:par>
                                <p:cTn id="31" presetID="34" presetClass="emph" presetSubtype="0" fill="hold" grpId="2" nodeType="after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2"/>
                                        </p:tgtEl>
                                        <p:attrNameLst>
                                          <p:attrName>ppt_x</p:attrName>
                                          <p:attrName>ppt_y</p:attrName>
                                        </p:attrNameLst>
                                      </p:cBhvr>
                                    </p:animMotion>
                                    <p:animRot by="1500000">
                                      <p:cBhvr>
                                        <p:cTn id="33" dur="125" fill="hold">
                                          <p:stCondLst>
                                            <p:cond delay="0"/>
                                          </p:stCondLst>
                                        </p:cTn>
                                        <p:tgtEl>
                                          <p:spTgt spid="2"/>
                                        </p:tgtEl>
                                        <p:attrNameLst>
                                          <p:attrName>r</p:attrName>
                                        </p:attrNameLst>
                                      </p:cBhvr>
                                    </p:animRot>
                                    <p:animRot by="-1500000">
                                      <p:cBhvr>
                                        <p:cTn id="34" dur="125" fill="hold">
                                          <p:stCondLst>
                                            <p:cond delay="125"/>
                                          </p:stCondLst>
                                        </p:cTn>
                                        <p:tgtEl>
                                          <p:spTgt spid="2"/>
                                        </p:tgtEl>
                                        <p:attrNameLst>
                                          <p:attrName>r</p:attrName>
                                        </p:attrNameLst>
                                      </p:cBhvr>
                                    </p:animRot>
                                    <p:animRot by="-1500000">
                                      <p:cBhvr>
                                        <p:cTn id="35" dur="125" fill="hold">
                                          <p:stCondLst>
                                            <p:cond delay="250"/>
                                          </p:stCondLst>
                                        </p:cTn>
                                        <p:tgtEl>
                                          <p:spTgt spid="2"/>
                                        </p:tgtEl>
                                        <p:attrNameLst>
                                          <p:attrName>r</p:attrName>
                                        </p:attrNameLst>
                                      </p:cBhvr>
                                    </p:animRot>
                                    <p:animRot by="1500000">
                                      <p:cBhvr>
                                        <p:cTn id="36" dur="125" fill="hold">
                                          <p:stCondLst>
                                            <p:cond delay="375"/>
                                          </p:stCondLst>
                                        </p:cTn>
                                        <p:tgtEl>
                                          <p:spTgt spid="2"/>
                                        </p:tgtEl>
                                        <p:attrNameLst>
                                          <p:attrName>r</p:attrName>
                                        </p:attrNameLst>
                                      </p:cBhvr>
                                    </p:animRot>
                                  </p:childTnLst>
                                </p:cTn>
                              </p:par>
                              <p:par>
                                <p:cTn id="37" presetID="53" presetClass="entr" presetSubtype="16"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par>
                          <p:cTn id="42" fill="hold">
                            <p:stCondLst>
                              <p:cond delay="6200"/>
                            </p:stCondLst>
                            <p:childTnLst>
                              <p:par>
                                <p:cTn id="43" presetID="30" presetClass="entr" presetSubtype="0" fill="hold" grpId="0"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fade">
                                      <p:cBhvr>
                                        <p:cTn id="45" dur="800" decel="100000"/>
                                        <p:tgtEl>
                                          <p:spTgt spid="3">
                                            <p:txEl>
                                              <p:pRg st="0" end="0"/>
                                            </p:txEl>
                                          </p:spTgt>
                                        </p:tgtEl>
                                      </p:cBhvr>
                                    </p:animEffect>
                                    <p:anim calcmode="lin" valueType="num">
                                      <p:cBhvr>
                                        <p:cTn id="46"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par>
                          <p:cTn id="51" fill="hold">
                            <p:stCondLst>
                              <p:cond delay="7200"/>
                            </p:stCondLst>
                            <p:childTnLst>
                              <p:par>
                                <p:cTn id="52" presetID="30" presetClass="entr" presetSubtype="0" fill="hold" grpId="0" nodeType="after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fade">
                                      <p:cBhvr>
                                        <p:cTn id="54" dur="800" decel="100000"/>
                                        <p:tgtEl>
                                          <p:spTgt spid="3">
                                            <p:txEl>
                                              <p:pRg st="1" end="1"/>
                                            </p:txEl>
                                          </p:spTgt>
                                        </p:tgtEl>
                                      </p:cBhvr>
                                    </p:animEffect>
                                    <p:anim calcmode="lin" valueType="num">
                                      <p:cBhvr>
                                        <p:cTn id="55"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56"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57"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60" fill="hold">
                            <p:stCondLst>
                              <p:cond delay="8200"/>
                            </p:stCondLst>
                            <p:childTnLst>
                              <p:par>
                                <p:cTn id="61" presetID="30" presetClass="entr" presetSubtype="0" fill="hold" grpId="0" nodeType="after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animEffect transition="in" filter="fade">
                                      <p:cBhvr>
                                        <p:cTn id="63" dur="800" decel="100000"/>
                                        <p:tgtEl>
                                          <p:spTgt spid="3">
                                            <p:txEl>
                                              <p:pRg st="2" end="2"/>
                                            </p:txEl>
                                          </p:spTgt>
                                        </p:tgtEl>
                                      </p:cBhvr>
                                    </p:animEffect>
                                    <p:anim calcmode="lin" valueType="num">
                                      <p:cBhvr>
                                        <p:cTn id="64"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65"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66"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par>
                          <p:cTn id="69" fill="hold">
                            <p:stCondLst>
                              <p:cond delay="9200"/>
                            </p:stCondLst>
                            <p:childTnLst>
                              <p:par>
                                <p:cTn id="70" presetID="30" presetClass="entr" presetSubtype="0" fill="hold" grpId="0" nodeType="after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fade">
                                      <p:cBhvr>
                                        <p:cTn id="72" dur="800" decel="100000"/>
                                        <p:tgtEl>
                                          <p:spTgt spid="3">
                                            <p:txEl>
                                              <p:pRg st="3" end="3"/>
                                            </p:txEl>
                                          </p:spTgt>
                                        </p:tgtEl>
                                      </p:cBhvr>
                                    </p:animEffect>
                                    <p:anim calcmode="lin" valueType="num">
                                      <p:cBhvr>
                                        <p:cTn id="73"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296400" cy="1143000"/>
          </a:xfrm>
        </p:spPr>
        <p:txBody>
          <a:bodyPr>
            <a:noAutofit/>
          </a:bodyPr>
          <a:lstStyle/>
          <a:p>
            <a:r>
              <a:rPr lang="en-US" b="1" dirty="0">
                <a:ln>
                  <a:solidFill>
                    <a:srgbClr val="FF0000"/>
                  </a:solidFill>
                </a:ln>
                <a:solidFill>
                  <a:srgbClr val="FFFF00"/>
                </a:solidFill>
                <a:latin typeface="Algerian" pitchFamily="82" charset="0"/>
              </a:rPr>
              <a:t>Important Mineral resources</a:t>
            </a:r>
            <a:endParaRPr lang="en-US"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p:txBody>
          <a:bodyPr/>
          <a:lstStyle/>
          <a:p>
            <a:pPr marL="514350" indent="-514350">
              <a:buClr>
                <a:srgbClr val="FF0000"/>
              </a:buClr>
              <a:buFont typeface="+mj-lt"/>
              <a:buAutoNum type="alphaLcParenR"/>
            </a:pPr>
            <a:r>
              <a:rPr lang="en-US" b="1" dirty="0">
                <a:solidFill>
                  <a:srgbClr val="FFFF00"/>
                </a:solidFill>
              </a:rPr>
              <a:t>Iron-Ore</a:t>
            </a:r>
          </a:p>
          <a:p>
            <a:pPr marL="514350" indent="-514350">
              <a:buClr>
                <a:srgbClr val="FF0000"/>
              </a:buClr>
              <a:buFont typeface="+mj-lt"/>
              <a:buAutoNum type="alphaLcParenR"/>
            </a:pPr>
            <a:r>
              <a:rPr lang="en-US" b="1" dirty="0">
                <a:solidFill>
                  <a:srgbClr val="FFFF00"/>
                </a:solidFill>
              </a:rPr>
              <a:t>Coal and Lignite</a:t>
            </a:r>
          </a:p>
          <a:p>
            <a:pPr marL="514350" indent="-514350">
              <a:buClr>
                <a:srgbClr val="FF0000"/>
              </a:buClr>
              <a:buFont typeface="+mj-lt"/>
              <a:buAutoNum type="alphaLcParenR"/>
            </a:pPr>
            <a:r>
              <a:rPr lang="en-US" b="1" dirty="0">
                <a:solidFill>
                  <a:srgbClr val="FFFF00"/>
                </a:solidFill>
              </a:rPr>
              <a:t>Bauxite</a:t>
            </a:r>
          </a:p>
          <a:p>
            <a:pPr marL="514350" indent="-514350">
              <a:buClr>
                <a:srgbClr val="FF0000"/>
              </a:buClr>
              <a:buFont typeface="+mj-lt"/>
              <a:buAutoNum type="alphaLcParenR"/>
            </a:pPr>
            <a:r>
              <a:rPr lang="en-US" b="1" dirty="0">
                <a:solidFill>
                  <a:srgbClr val="FFFF00"/>
                </a:solidFill>
              </a:rPr>
              <a:t>Mica</a:t>
            </a:r>
          </a:p>
          <a:p>
            <a:pPr marL="514350" indent="-514350">
              <a:buClr>
                <a:srgbClr val="FF0000"/>
              </a:buClr>
              <a:buFont typeface="+mj-lt"/>
              <a:buAutoNum type="alphaLcParenR"/>
            </a:pPr>
            <a:r>
              <a:rPr lang="en-US" b="1" dirty="0">
                <a:solidFill>
                  <a:srgbClr val="FFFF00"/>
                </a:solidFill>
              </a:rPr>
              <a:t>Crude Oil</a:t>
            </a:r>
          </a:p>
          <a:p>
            <a:pPr marL="514350" indent="-514350">
              <a:buClr>
                <a:srgbClr val="FF0000"/>
              </a:buClr>
              <a:buFont typeface="+mj-lt"/>
              <a:buAutoNum type="alphaLcParenR"/>
            </a:pPr>
            <a:r>
              <a:rPr lang="en-US" b="1" dirty="0">
                <a:solidFill>
                  <a:srgbClr val="FFFF00"/>
                </a:solidFill>
              </a:rPr>
              <a:t>Gold</a:t>
            </a:r>
          </a:p>
          <a:p>
            <a:pPr marL="514350" indent="-514350">
              <a:buClr>
                <a:srgbClr val="FF0000"/>
              </a:buClr>
              <a:buFont typeface="+mj-lt"/>
              <a:buAutoNum type="alphaLcParenR"/>
            </a:pPr>
            <a:r>
              <a:rPr lang="en-US" b="1" dirty="0">
                <a:solidFill>
                  <a:srgbClr val="FFFF00"/>
                </a:solidFill>
              </a:rPr>
              <a:t>Diamond</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37</a:t>
            </a:fld>
            <a:endParaRPr lang="en-US"/>
          </a:p>
        </p:txBody>
      </p:sp>
      <p:cxnSp>
        <p:nvCxnSpPr>
          <p:cNvPr id="5" name="Straight Connector 4"/>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6" name="AutoShape 2" descr="Top Iron-producing Countries | Australia is Number 1 | IN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Top Iron-producing Countries | Australia is Number 1 | IN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Top Iron-producing Countries | Australia is Number 1 | IN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1621173"/>
            <a:ext cx="4205287" cy="279842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descr="Coal | Types of Coal: Peat, Lignite, Bituminous Coal &amp; Anthracit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305" y="1905000"/>
            <a:ext cx="4182695" cy="28194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30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246" y="2037879"/>
            <a:ext cx="4219195" cy="291512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7477" y="2176133"/>
            <a:ext cx="4215523" cy="292926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7477" y="2785733"/>
            <a:ext cx="4236805" cy="292926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6773" y="3354252"/>
            <a:ext cx="4287289" cy="289414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811451"/>
            <a:ext cx="4316834" cy="289414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77475459"/>
      </p:ext>
    </p:extLst>
  </p:cSld>
  <p:clrMapOvr>
    <a:masterClrMapping/>
  </p:clrMapOvr>
  <mc:AlternateContent xmlns:mc="http://schemas.openxmlformats.org/markup-compatibility/2006" xmlns:p14="http://schemas.microsoft.com/office/powerpoint/2010/main">
    <mc:Choice Requires="p14">
      <p:transition spd="slow" p14:dur="2000" advTm="30933"/>
    </mc:Choice>
    <mc:Fallback xmlns="">
      <p:transition spd="slow" advTm="3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27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079"/>
                                        </p:tgtEl>
                                        <p:attrNameLst>
                                          <p:attrName>style.visibility</p:attrName>
                                        </p:attrNameLst>
                                      </p:cBhvr>
                                      <p:to>
                                        <p:strVal val="visible"/>
                                      </p:to>
                                    </p:set>
                                    <p:anim calcmode="lin" valueType="num">
                                      <p:cBhvr additive="base">
                                        <p:cTn id="39" dur="500" fill="hold"/>
                                        <p:tgtEl>
                                          <p:spTgt spid="3079"/>
                                        </p:tgtEl>
                                        <p:attrNameLst>
                                          <p:attrName>ppt_x</p:attrName>
                                        </p:attrNameLst>
                                      </p:cBhvr>
                                      <p:tavLst>
                                        <p:tav tm="0">
                                          <p:val>
                                            <p:strVal val="0-#ppt_w/2"/>
                                          </p:val>
                                        </p:tav>
                                        <p:tav tm="100000">
                                          <p:val>
                                            <p:strVal val="#ppt_x"/>
                                          </p:val>
                                        </p:tav>
                                      </p:tavLst>
                                    </p:anim>
                                    <p:anim calcmode="lin" valueType="num">
                                      <p:cBhvr additive="base">
                                        <p:cTn id="40" dur="500" fill="hold"/>
                                        <p:tgtEl>
                                          <p:spTgt spid="307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079"/>
                                        </p:tgtEl>
                                        <p:attrNameLst>
                                          <p:attrName>style.visibility</p:attrName>
                                        </p:attrNameLst>
                                      </p:cBhvr>
                                      <p:to>
                                        <p:strVal val="hidden"/>
                                      </p:to>
                                    </p:set>
                                  </p:childTnLst>
                                </p:cTn>
                              </p:par>
                            </p:childTnLst>
                          </p:cTn>
                        </p:par>
                        <p:par>
                          <p:cTn id="45" fill="hold">
                            <p:stCondLst>
                              <p:cond delay="0"/>
                            </p:stCondLst>
                            <p:childTnLst>
                              <p:par>
                                <p:cTn id="46" presetID="2" presetClass="entr" presetSubtype="8" fill="hold" nodeType="after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 calcmode="lin" valueType="num">
                                      <p:cBhvr additive="base">
                                        <p:cTn id="4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
                                            <p:txEl>
                                              <p:pRg st="1" end="1"/>
                                            </p:txEl>
                                          </p:spTgt>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3081"/>
                                        </p:tgtEl>
                                        <p:attrNameLst>
                                          <p:attrName>style.visibility</p:attrName>
                                        </p:attrNameLst>
                                      </p:cBhvr>
                                      <p:to>
                                        <p:strVal val="visible"/>
                                      </p:to>
                                    </p:set>
                                    <p:anim calcmode="lin" valueType="num">
                                      <p:cBhvr additive="base">
                                        <p:cTn id="52" dur="500" fill="hold"/>
                                        <p:tgtEl>
                                          <p:spTgt spid="3081"/>
                                        </p:tgtEl>
                                        <p:attrNameLst>
                                          <p:attrName>ppt_x</p:attrName>
                                        </p:attrNameLst>
                                      </p:cBhvr>
                                      <p:tavLst>
                                        <p:tav tm="0">
                                          <p:val>
                                            <p:strVal val="0-#ppt_w/2"/>
                                          </p:val>
                                        </p:tav>
                                        <p:tav tm="100000">
                                          <p:val>
                                            <p:strVal val="#ppt_x"/>
                                          </p:val>
                                        </p:tav>
                                      </p:tavLst>
                                    </p:anim>
                                    <p:anim calcmode="lin" valueType="num">
                                      <p:cBhvr additive="base">
                                        <p:cTn id="53" dur="500" fill="hold"/>
                                        <p:tgtEl>
                                          <p:spTgt spid="3081"/>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3081"/>
                                        </p:tgtEl>
                                        <p:attrNameLst>
                                          <p:attrName>style.visibility</p:attrName>
                                        </p:attrNameLst>
                                      </p:cBhvr>
                                      <p:to>
                                        <p:strVal val="hidden"/>
                                      </p:to>
                                    </p:set>
                                  </p:childTnLst>
                                </p:cTn>
                              </p:par>
                              <p:par>
                                <p:cTn id="58" presetID="2" presetClass="entr" presetSubtype="8" fill="hold" nodeType="with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anim calcmode="lin" valueType="num">
                                      <p:cBhvr additive="base">
                                        <p:cTn id="6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3">
                                            <p:txEl>
                                              <p:pRg st="2" end="2"/>
                                            </p:txEl>
                                          </p:spTgt>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3082"/>
                                        </p:tgtEl>
                                        <p:attrNameLst>
                                          <p:attrName>style.visibility</p:attrName>
                                        </p:attrNameLst>
                                      </p:cBhvr>
                                      <p:to>
                                        <p:strVal val="visible"/>
                                      </p:to>
                                    </p:set>
                                    <p:anim calcmode="lin" valueType="num">
                                      <p:cBhvr additive="base">
                                        <p:cTn id="64" dur="500" fill="hold"/>
                                        <p:tgtEl>
                                          <p:spTgt spid="3082"/>
                                        </p:tgtEl>
                                        <p:attrNameLst>
                                          <p:attrName>ppt_x</p:attrName>
                                        </p:attrNameLst>
                                      </p:cBhvr>
                                      <p:tavLst>
                                        <p:tav tm="0">
                                          <p:val>
                                            <p:strVal val="0-#ppt_w/2"/>
                                          </p:val>
                                        </p:tav>
                                        <p:tav tm="100000">
                                          <p:val>
                                            <p:strVal val="#ppt_x"/>
                                          </p:val>
                                        </p:tav>
                                      </p:tavLst>
                                    </p:anim>
                                    <p:anim calcmode="lin" valueType="num">
                                      <p:cBhvr additive="base">
                                        <p:cTn id="65" dur="500" fill="hold"/>
                                        <p:tgtEl>
                                          <p:spTgt spid="308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3082"/>
                                        </p:tgtEl>
                                        <p:attrNameLst>
                                          <p:attrName>style.visibility</p:attrName>
                                        </p:attrNameLst>
                                      </p:cBhvr>
                                      <p:to>
                                        <p:strVal val="hidden"/>
                                      </p:to>
                                    </p:set>
                                  </p:childTnLst>
                                </p:cTn>
                              </p:par>
                              <p:par>
                                <p:cTn id="70" presetID="2" presetClass="entr" presetSubtype="8" fill="hold" nodeType="with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 calcmode="lin" valueType="num">
                                      <p:cBhvr additive="base">
                                        <p:cTn id="7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3">
                                            <p:txEl>
                                              <p:pRg st="3" end="3"/>
                                            </p:txEl>
                                          </p:spTgt>
                                        </p:tgtEl>
                                        <p:attrNameLst>
                                          <p:attrName>ppt_y</p:attrName>
                                        </p:attrNameLst>
                                      </p:cBhvr>
                                      <p:tavLst>
                                        <p:tav tm="0">
                                          <p:val>
                                            <p:strVal val="#ppt_y"/>
                                          </p:val>
                                        </p:tav>
                                        <p:tav tm="100000">
                                          <p:val>
                                            <p:strVal val="#ppt_y"/>
                                          </p:val>
                                        </p:tav>
                                      </p:tavLst>
                                    </p:anim>
                                  </p:childTnLst>
                                </p:cTn>
                              </p:par>
                              <p:par>
                                <p:cTn id="74" presetID="2" presetClass="entr" presetSubtype="8" fill="hold" nodeType="withEffect">
                                  <p:stCondLst>
                                    <p:cond delay="0"/>
                                  </p:stCondLst>
                                  <p:childTnLst>
                                    <p:set>
                                      <p:cBhvr>
                                        <p:cTn id="75" dur="1" fill="hold">
                                          <p:stCondLst>
                                            <p:cond delay="0"/>
                                          </p:stCondLst>
                                        </p:cTn>
                                        <p:tgtEl>
                                          <p:spTgt spid="3083"/>
                                        </p:tgtEl>
                                        <p:attrNameLst>
                                          <p:attrName>style.visibility</p:attrName>
                                        </p:attrNameLst>
                                      </p:cBhvr>
                                      <p:to>
                                        <p:strVal val="visible"/>
                                      </p:to>
                                    </p:set>
                                    <p:anim calcmode="lin" valueType="num">
                                      <p:cBhvr additive="base">
                                        <p:cTn id="76" dur="500" fill="hold"/>
                                        <p:tgtEl>
                                          <p:spTgt spid="3083"/>
                                        </p:tgtEl>
                                        <p:attrNameLst>
                                          <p:attrName>ppt_x</p:attrName>
                                        </p:attrNameLst>
                                      </p:cBhvr>
                                      <p:tavLst>
                                        <p:tav tm="0">
                                          <p:val>
                                            <p:strVal val="0-#ppt_w/2"/>
                                          </p:val>
                                        </p:tav>
                                        <p:tav tm="100000">
                                          <p:val>
                                            <p:strVal val="#ppt_x"/>
                                          </p:val>
                                        </p:tav>
                                      </p:tavLst>
                                    </p:anim>
                                    <p:anim calcmode="lin" valueType="num">
                                      <p:cBhvr additive="base">
                                        <p:cTn id="77" dur="500" fill="hold"/>
                                        <p:tgtEl>
                                          <p:spTgt spid="3083"/>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083"/>
                                        </p:tgtEl>
                                        <p:attrNameLst>
                                          <p:attrName>style.visibility</p:attrName>
                                        </p:attrNameLst>
                                      </p:cBhvr>
                                      <p:to>
                                        <p:strVal val="hidden"/>
                                      </p:to>
                                    </p:set>
                                  </p:childTnLst>
                                </p:cTn>
                              </p:par>
                              <p:par>
                                <p:cTn id="82" presetID="2" presetClass="entr" presetSubtype="8" fill="hold" nodeType="withEffect">
                                  <p:stCondLst>
                                    <p:cond delay="0"/>
                                  </p:stCondLst>
                                  <p:childTnLst>
                                    <p:set>
                                      <p:cBhvr>
                                        <p:cTn id="83" dur="1" fill="hold">
                                          <p:stCondLst>
                                            <p:cond delay="0"/>
                                          </p:stCondLst>
                                        </p:cTn>
                                        <p:tgtEl>
                                          <p:spTgt spid="3">
                                            <p:txEl>
                                              <p:pRg st="4" end="4"/>
                                            </p:txEl>
                                          </p:spTgt>
                                        </p:tgtEl>
                                        <p:attrNameLst>
                                          <p:attrName>style.visibility</p:attrName>
                                        </p:attrNameLst>
                                      </p:cBhvr>
                                      <p:to>
                                        <p:strVal val="visible"/>
                                      </p:to>
                                    </p:set>
                                    <p:anim calcmode="lin" valueType="num">
                                      <p:cBhvr additive="base">
                                        <p:cTn id="84"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3">
                                            <p:txEl>
                                              <p:pRg st="4" end="4"/>
                                            </p:txEl>
                                          </p:spTgt>
                                        </p:tgtEl>
                                        <p:attrNameLst>
                                          <p:attrName>ppt_y</p:attrName>
                                        </p:attrNameLst>
                                      </p:cBhvr>
                                      <p:tavLst>
                                        <p:tav tm="0">
                                          <p:val>
                                            <p:strVal val="#ppt_y"/>
                                          </p:val>
                                        </p:tav>
                                        <p:tav tm="100000">
                                          <p:val>
                                            <p:strVal val="#ppt_y"/>
                                          </p:val>
                                        </p:tav>
                                      </p:tavLst>
                                    </p:anim>
                                  </p:childTnLst>
                                </p:cTn>
                              </p:par>
                              <p:par>
                                <p:cTn id="86" presetID="2" presetClass="entr" presetSubtype="8" fill="hold" nodeType="withEffect">
                                  <p:stCondLst>
                                    <p:cond delay="0"/>
                                  </p:stCondLst>
                                  <p:childTnLst>
                                    <p:set>
                                      <p:cBhvr>
                                        <p:cTn id="87" dur="1" fill="hold">
                                          <p:stCondLst>
                                            <p:cond delay="0"/>
                                          </p:stCondLst>
                                        </p:cTn>
                                        <p:tgtEl>
                                          <p:spTgt spid="3084"/>
                                        </p:tgtEl>
                                        <p:attrNameLst>
                                          <p:attrName>style.visibility</p:attrName>
                                        </p:attrNameLst>
                                      </p:cBhvr>
                                      <p:to>
                                        <p:strVal val="visible"/>
                                      </p:to>
                                    </p:set>
                                    <p:anim calcmode="lin" valueType="num">
                                      <p:cBhvr additive="base">
                                        <p:cTn id="88" dur="500" fill="hold"/>
                                        <p:tgtEl>
                                          <p:spTgt spid="3084"/>
                                        </p:tgtEl>
                                        <p:attrNameLst>
                                          <p:attrName>ppt_x</p:attrName>
                                        </p:attrNameLst>
                                      </p:cBhvr>
                                      <p:tavLst>
                                        <p:tav tm="0">
                                          <p:val>
                                            <p:strVal val="0-#ppt_w/2"/>
                                          </p:val>
                                        </p:tav>
                                        <p:tav tm="100000">
                                          <p:val>
                                            <p:strVal val="#ppt_x"/>
                                          </p:val>
                                        </p:tav>
                                      </p:tavLst>
                                    </p:anim>
                                    <p:anim calcmode="lin" valueType="num">
                                      <p:cBhvr additive="base">
                                        <p:cTn id="89" dur="500" fill="hold"/>
                                        <p:tgtEl>
                                          <p:spTgt spid="3084"/>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3084"/>
                                        </p:tgtEl>
                                        <p:attrNameLst>
                                          <p:attrName>style.visibility</p:attrName>
                                        </p:attrNameLst>
                                      </p:cBhvr>
                                      <p:to>
                                        <p:strVal val="hidden"/>
                                      </p:to>
                                    </p:set>
                                  </p:childTnLst>
                                </p:cTn>
                              </p:par>
                              <p:par>
                                <p:cTn id="94" presetID="2" presetClass="entr" presetSubtype="8" fill="hold" nodeType="withEffect">
                                  <p:stCondLst>
                                    <p:cond delay="0"/>
                                  </p:stCondLst>
                                  <p:childTnLst>
                                    <p:set>
                                      <p:cBhvr>
                                        <p:cTn id="95" dur="1" fill="hold">
                                          <p:stCondLst>
                                            <p:cond delay="0"/>
                                          </p:stCondLst>
                                        </p:cTn>
                                        <p:tgtEl>
                                          <p:spTgt spid="3">
                                            <p:txEl>
                                              <p:pRg st="5" end="5"/>
                                            </p:txEl>
                                          </p:spTgt>
                                        </p:tgtEl>
                                        <p:attrNameLst>
                                          <p:attrName>style.visibility</p:attrName>
                                        </p:attrNameLst>
                                      </p:cBhvr>
                                      <p:to>
                                        <p:strVal val="visible"/>
                                      </p:to>
                                    </p:set>
                                    <p:anim calcmode="lin" valueType="num">
                                      <p:cBhvr additive="base">
                                        <p:cTn id="96"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97" dur="500" fill="hold"/>
                                        <p:tgtEl>
                                          <p:spTgt spid="3">
                                            <p:txEl>
                                              <p:pRg st="5" end="5"/>
                                            </p:txEl>
                                          </p:spTgt>
                                        </p:tgtEl>
                                        <p:attrNameLst>
                                          <p:attrName>ppt_y</p:attrName>
                                        </p:attrNameLst>
                                      </p:cBhvr>
                                      <p:tavLst>
                                        <p:tav tm="0">
                                          <p:val>
                                            <p:strVal val="#ppt_y"/>
                                          </p:val>
                                        </p:tav>
                                        <p:tav tm="100000">
                                          <p:val>
                                            <p:strVal val="#ppt_y"/>
                                          </p:val>
                                        </p:tav>
                                      </p:tavLst>
                                    </p:anim>
                                  </p:childTnLst>
                                </p:cTn>
                              </p:par>
                              <p:par>
                                <p:cTn id="98" presetID="2" presetClass="entr" presetSubtype="8" fill="hold" nodeType="withEffect">
                                  <p:stCondLst>
                                    <p:cond delay="0"/>
                                  </p:stCondLst>
                                  <p:childTnLst>
                                    <p:set>
                                      <p:cBhvr>
                                        <p:cTn id="99" dur="1" fill="hold">
                                          <p:stCondLst>
                                            <p:cond delay="0"/>
                                          </p:stCondLst>
                                        </p:cTn>
                                        <p:tgtEl>
                                          <p:spTgt spid="3085"/>
                                        </p:tgtEl>
                                        <p:attrNameLst>
                                          <p:attrName>style.visibility</p:attrName>
                                        </p:attrNameLst>
                                      </p:cBhvr>
                                      <p:to>
                                        <p:strVal val="visible"/>
                                      </p:to>
                                    </p:set>
                                    <p:anim calcmode="lin" valueType="num">
                                      <p:cBhvr additive="base">
                                        <p:cTn id="100" dur="500" fill="hold"/>
                                        <p:tgtEl>
                                          <p:spTgt spid="3085"/>
                                        </p:tgtEl>
                                        <p:attrNameLst>
                                          <p:attrName>ppt_x</p:attrName>
                                        </p:attrNameLst>
                                      </p:cBhvr>
                                      <p:tavLst>
                                        <p:tav tm="0">
                                          <p:val>
                                            <p:strVal val="0-#ppt_w/2"/>
                                          </p:val>
                                        </p:tav>
                                        <p:tav tm="100000">
                                          <p:val>
                                            <p:strVal val="#ppt_x"/>
                                          </p:val>
                                        </p:tav>
                                      </p:tavLst>
                                    </p:anim>
                                    <p:anim calcmode="lin" valueType="num">
                                      <p:cBhvr additive="base">
                                        <p:cTn id="101" dur="500" fill="hold"/>
                                        <p:tgtEl>
                                          <p:spTgt spid="3085"/>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3085"/>
                                        </p:tgtEl>
                                        <p:attrNameLst>
                                          <p:attrName>style.visibility</p:attrName>
                                        </p:attrNameLst>
                                      </p:cBhvr>
                                      <p:to>
                                        <p:strVal val="hidden"/>
                                      </p:to>
                                    </p:set>
                                  </p:childTnLst>
                                </p:cTn>
                              </p:par>
                              <p:par>
                                <p:cTn id="106" presetID="2" presetClass="entr" presetSubtype="8" fill="hold" nodeType="withEffect">
                                  <p:stCondLst>
                                    <p:cond delay="0"/>
                                  </p:stCondLst>
                                  <p:childTnLst>
                                    <p:set>
                                      <p:cBhvr>
                                        <p:cTn id="107" dur="1" fill="hold">
                                          <p:stCondLst>
                                            <p:cond delay="0"/>
                                          </p:stCondLst>
                                        </p:cTn>
                                        <p:tgtEl>
                                          <p:spTgt spid="3">
                                            <p:txEl>
                                              <p:pRg st="6" end="6"/>
                                            </p:txEl>
                                          </p:spTgt>
                                        </p:tgtEl>
                                        <p:attrNameLst>
                                          <p:attrName>style.visibility</p:attrName>
                                        </p:attrNameLst>
                                      </p:cBhvr>
                                      <p:to>
                                        <p:strVal val="visible"/>
                                      </p:to>
                                    </p:set>
                                    <p:anim calcmode="lin" valueType="num">
                                      <p:cBhvr additive="base">
                                        <p:cTn id="108"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09" dur="500" fill="hold"/>
                                        <p:tgtEl>
                                          <p:spTgt spid="3">
                                            <p:txEl>
                                              <p:pRg st="6" end="6"/>
                                            </p:txEl>
                                          </p:spTgt>
                                        </p:tgtEl>
                                        <p:attrNameLst>
                                          <p:attrName>ppt_y</p:attrName>
                                        </p:attrNameLst>
                                      </p:cBhvr>
                                      <p:tavLst>
                                        <p:tav tm="0">
                                          <p:val>
                                            <p:strVal val="#ppt_y"/>
                                          </p:val>
                                        </p:tav>
                                        <p:tav tm="100000">
                                          <p:val>
                                            <p:strVal val="#ppt_y"/>
                                          </p:val>
                                        </p:tav>
                                      </p:tavLst>
                                    </p:anim>
                                  </p:childTnLst>
                                </p:cTn>
                              </p:par>
                              <p:par>
                                <p:cTn id="110" presetID="2" presetClass="entr" presetSubtype="8" fill="hold" nodeType="withEffect">
                                  <p:stCondLst>
                                    <p:cond delay="0"/>
                                  </p:stCondLst>
                                  <p:childTnLst>
                                    <p:set>
                                      <p:cBhvr>
                                        <p:cTn id="111" dur="1" fill="hold">
                                          <p:stCondLst>
                                            <p:cond delay="0"/>
                                          </p:stCondLst>
                                        </p:cTn>
                                        <p:tgtEl>
                                          <p:spTgt spid="3086"/>
                                        </p:tgtEl>
                                        <p:attrNameLst>
                                          <p:attrName>style.visibility</p:attrName>
                                        </p:attrNameLst>
                                      </p:cBhvr>
                                      <p:to>
                                        <p:strVal val="visible"/>
                                      </p:to>
                                    </p:set>
                                    <p:anim calcmode="lin" valueType="num">
                                      <p:cBhvr additive="base">
                                        <p:cTn id="112" dur="500" fill="hold"/>
                                        <p:tgtEl>
                                          <p:spTgt spid="3086"/>
                                        </p:tgtEl>
                                        <p:attrNameLst>
                                          <p:attrName>ppt_x</p:attrName>
                                        </p:attrNameLst>
                                      </p:cBhvr>
                                      <p:tavLst>
                                        <p:tav tm="0">
                                          <p:val>
                                            <p:strVal val="0-#ppt_w/2"/>
                                          </p:val>
                                        </p:tav>
                                        <p:tav tm="100000">
                                          <p:val>
                                            <p:strVal val="#ppt_x"/>
                                          </p:val>
                                        </p:tav>
                                      </p:tavLst>
                                    </p:anim>
                                    <p:anim calcmode="lin" valueType="num">
                                      <p:cBhvr additive="base">
                                        <p:cTn id="113" dur="500" fill="hold"/>
                                        <p:tgtEl>
                                          <p:spTgt spid="3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6600" b="1" dirty="0">
                <a:ln>
                  <a:solidFill>
                    <a:srgbClr val="FF0000"/>
                  </a:solidFill>
                </a:ln>
                <a:solidFill>
                  <a:srgbClr val="FFFF00"/>
                </a:solidFill>
                <a:latin typeface="Algerian" pitchFamily="82" charset="0"/>
              </a:rPr>
              <a:t>Iron-Ore</a:t>
            </a:r>
            <a:endParaRPr lang="en-US" sz="66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1219200"/>
            <a:ext cx="8229600" cy="4525963"/>
          </a:xfrm>
        </p:spPr>
        <p:txBody>
          <a:bodyPr>
            <a:noAutofit/>
          </a:bodyPr>
          <a:lstStyle/>
          <a:p>
            <a:pPr>
              <a:buClr>
                <a:srgbClr val="FF0000"/>
              </a:buClr>
              <a:buFont typeface="Wingdings" pitchFamily="2" charset="2"/>
              <a:buChar char="§"/>
            </a:pPr>
            <a:r>
              <a:rPr lang="en-US" sz="3000" b="1" dirty="0">
                <a:solidFill>
                  <a:srgbClr val="FFFF00"/>
                </a:solidFill>
              </a:rPr>
              <a:t>India possesses high quality iron-ore in abundance. </a:t>
            </a:r>
          </a:p>
          <a:p>
            <a:pPr>
              <a:buClr>
                <a:srgbClr val="FF0000"/>
              </a:buClr>
              <a:buFont typeface="Wingdings" pitchFamily="2" charset="2"/>
              <a:buChar char="§"/>
            </a:pPr>
            <a:r>
              <a:rPr lang="en-US" sz="3000" b="1" dirty="0">
                <a:solidFill>
                  <a:srgbClr val="FFFF00"/>
                </a:solidFill>
              </a:rPr>
              <a:t>The total reserves of iron-ore in the country are about 14.630 million </a:t>
            </a:r>
            <a:r>
              <a:rPr lang="en-US" sz="3000" b="1" dirty="0" err="1">
                <a:solidFill>
                  <a:srgbClr val="FFFF00"/>
                </a:solidFill>
              </a:rPr>
              <a:t>tonnes</a:t>
            </a:r>
            <a:r>
              <a:rPr lang="en-US" sz="3000" b="1" dirty="0">
                <a:solidFill>
                  <a:srgbClr val="FFFF00"/>
                </a:solidFill>
              </a:rPr>
              <a:t> of </a:t>
            </a:r>
            <a:r>
              <a:rPr lang="en-US" sz="3000" b="1" dirty="0" err="1">
                <a:solidFill>
                  <a:srgbClr val="FFFF00"/>
                </a:solidFill>
              </a:rPr>
              <a:t>haematite</a:t>
            </a:r>
            <a:r>
              <a:rPr lang="en-US" sz="3000" b="1" dirty="0">
                <a:solidFill>
                  <a:srgbClr val="FFFF00"/>
                </a:solidFill>
              </a:rPr>
              <a:t> and 10,619 million </a:t>
            </a:r>
            <a:r>
              <a:rPr lang="en-US" sz="3000" b="1" dirty="0" err="1">
                <a:solidFill>
                  <a:srgbClr val="FFFF00"/>
                </a:solidFill>
              </a:rPr>
              <a:t>tonnes</a:t>
            </a:r>
            <a:r>
              <a:rPr lang="en-US" sz="3000" b="1" dirty="0">
                <a:solidFill>
                  <a:srgbClr val="FFFF00"/>
                </a:solidFill>
              </a:rPr>
              <a:t> of magnetite. </a:t>
            </a:r>
          </a:p>
          <a:p>
            <a:pPr>
              <a:buClr>
                <a:srgbClr val="FF0000"/>
              </a:buClr>
              <a:buFont typeface="Wingdings" pitchFamily="2" charset="2"/>
              <a:buChar char="§"/>
            </a:pPr>
            <a:r>
              <a:rPr lang="en-US" sz="3000" b="1" dirty="0">
                <a:solidFill>
                  <a:srgbClr val="FFFF00"/>
                </a:solidFill>
              </a:rPr>
              <a:t>Hematite iron is mainly found in </a:t>
            </a:r>
            <a:r>
              <a:rPr lang="en-US" sz="3000" b="1" dirty="0" err="1">
                <a:solidFill>
                  <a:srgbClr val="FFFF00"/>
                </a:solidFill>
              </a:rPr>
              <a:t>Chattisgarh</a:t>
            </a:r>
            <a:r>
              <a:rPr lang="en-US" sz="3000" b="1" dirty="0">
                <a:solidFill>
                  <a:srgbClr val="FFFF00"/>
                </a:solidFill>
              </a:rPr>
              <a:t>, Jharkhand, </a:t>
            </a:r>
            <a:r>
              <a:rPr lang="en-US" sz="3000" b="1" dirty="0" err="1">
                <a:solidFill>
                  <a:srgbClr val="FFFF00"/>
                </a:solidFill>
              </a:rPr>
              <a:t>Odisha</a:t>
            </a:r>
            <a:r>
              <a:rPr lang="en-US" sz="3000" b="1" dirty="0">
                <a:solidFill>
                  <a:srgbClr val="FFFF00"/>
                </a:solidFill>
              </a:rPr>
              <a:t>, Goa and Karnataka. </a:t>
            </a:r>
          </a:p>
          <a:p>
            <a:pPr>
              <a:buClr>
                <a:srgbClr val="FF0000"/>
              </a:buClr>
              <a:buFont typeface="Wingdings" pitchFamily="2" charset="2"/>
              <a:buChar char="§"/>
            </a:pPr>
            <a:r>
              <a:rPr lang="en-US" sz="3000" b="1" dirty="0">
                <a:solidFill>
                  <a:srgbClr val="FFFF00"/>
                </a:solidFill>
              </a:rPr>
              <a:t>The major deposit of magnetite iron is available at western coast of Karnataka. </a:t>
            </a:r>
          </a:p>
          <a:p>
            <a:pPr>
              <a:buClr>
                <a:srgbClr val="FF0000"/>
              </a:buClr>
              <a:buFont typeface="Wingdings" pitchFamily="2" charset="2"/>
              <a:buChar char="§"/>
            </a:pPr>
            <a:r>
              <a:rPr lang="en-US" sz="3000" b="1" dirty="0">
                <a:solidFill>
                  <a:srgbClr val="FFFF00"/>
                </a:solidFill>
              </a:rPr>
              <a:t>Some deposits of iron ore are also found in Kerala, Tamil Nadu and Andhra Pradesh.</a:t>
            </a:r>
          </a:p>
        </p:txBody>
      </p:sp>
      <p:sp>
        <p:nvSpPr>
          <p:cNvPr id="4" name="Slide Number Placeholder 3"/>
          <p:cNvSpPr>
            <a:spLocks noGrp="1"/>
          </p:cNvSpPr>
          <p:nvPr>
            <p:ph type="sldNum" sz="quarter" idx="12"/>
          </p:nvPr>
        </p:nvSpPr>
        <p:spPr/>
        <p:txBody>
          <a:bodyPr/>
          <a:lstStyle/>
          <a:p>
            <a:fld id="{5122379A-8FA5-4082-989C-37BB00110F04}" type="slidenum">
              <a:rPr lang="en-US" smtClean="0"/>
              <a:t>38</a:t>
            </a:fld>
            <a:endParaRPr lang="en-US"/>
          </a:p>
        </p:txBody>
      </p:sp>
      <p:cxnSp>
        <p:nvCxnSpPr>
          <p:cNvPr id="5" name="Straight Connector 4"/>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6" y="838200"/>
            <a:ext cx="8997954"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61540930"/>
      </p:ext>
    </p:extLst>
  </p:cSld>
  <p:clrMapOvr>
    <a:masterClrMapping/>
  </p:clrMapOvr>
  <mc:AlternateContent xmlns:mc="http://schemas.openxmlformats.org/markup-compatibility/2006" xmlns:p14="http://schemas.microsoft.com/office/powerpoint/2010/main">
    <mc:Choice Requires="p14">
      <p:transition spd="slow" p14:dur="2000" advTm="88953"/>
    </mc:Choice>
    <mc:Fallback xmlns="">
      <p:transition spd="slow" advTm="8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par>
                          <p:cTn id="13" fill="hold">
                            <p:stCondLst>
                              <p:cond delay="500"/>
                            </p:stCondLst>
                            <p:childTnLst>
                              <p:par>
                                <p:cTn id="14" presetID="32" presetClass="emph" presetSubtype="0" fill="hold" grpId="1" nodeType="afterEffect">
                                  <p:stCondLst>
                                    <p:cond delay="0"/>
                                  </p:stCondLst>
                                  <p:iterate type="lt">
                                    <p:tmPct val="0"/>
                                  </p:iterate>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par>
                          <p:cTn id="20" fill="hold">
                            <p:stCondLst>
                              <p:cond delay="1500"/>
                            </p:stCondLst>
                            <p:childTnLst>
                              <p:par>
                                <p:cTn id="21" presetID="34" presetClass="emph" presetSubtype="0" fill="hold" grpId="2" nodeType="after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2"/>
                                        </p:tgtEl>
                                        <p:attrNameLst>
                                          <p:attrName>ppt_x</p:attrName>
                                          <p:attrName>ppt_y</p:attrName>
                                        </p:attrNameLst>
                                      </p:cBhvr>
                                    </p:animMotion>
                                    <p:animRot by="1500000">
                                      <p:cBhvr>
                                        <p:cTn id="23" dur="125" fill="hold">
                                          <p:stCondLst>
                                            <p:cond delay="0"/>
                                          </p:stCondLst>
                                        </p:cTn>
                                        <p:tgtEl>
                                          <p:spTgt spid="2"/>
                                        </p:tgtEl>
                                        <p:attrNameLst>
                                          <p:attrName>r</p:attrName>
                                        </p:attrNameLst>
                                      </p:cBhvr>
                                    </p:animRot>
                                    <p:animRot by="-1500000">
                                      <p:cBhvr>
                                        <p:cTn id="24" dur="125" fill="hold">
                                          <p:stCondLst>
                                            <p:cond delay="125"/>
                                          </p:stCondLst>
                                        </p:cTn>
                                        <p:tgtEl>
                                          <p:spTgt spid="2"/>
                                        </p:tgtEl>
                                        <p:attrNameLst>
                                          <p:attrName>r</p:attrName>
                                        </p:attrNameLst>
                                      </p:cBhvr>
                                    </p:animRot>
                                    <p:animRot by="-1500000">
                                      <p:cBhvr>
                                        <p:cTn id="25" dur="125" fill="hold">
                                          <p:stCondLst>
                                            <p:cond delay="250"/>
                                          </p:stCondLst>
                                        </p:cTn>
                                        <p:tgtEl>
                                          <p:spTgt spid="2"/>
                                        </p:tgtEl>
                                        <p:attrNameLst>
                                          <p:attrName>r</p:attrName>
                                        </p:attrNameLst>
                                      </p:cBhvr>
                                    </p:animRot>
                                    <p:animRot by="1500000">
                                      <p:cBhvr>
                                        <p:cTn id="26" dur="125" fill="hold">
                                          <p:stCondLst>
                                            <p:cond delay="375"/>
                                          </p:stCondLst>
                                        </p:cTn>
                                        <p:tgtEl>
                                          <p:spTgt spid="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98"/>
                                        </p:tgtEl>
                                      </p:cBhvr>
                                    </p:animEffect>
                                    <p:set>
                                      <p:cBhvr>
                                        <p:cTn id="31" dur="1" fill="hold">
                                          <p:stCondLst>
                                            <p:cond delay="499"/>
                                          </p:stCondLst>
                                        </p:cTn>
                                        <p:tgtEl>
                                          <p:spTgt spid="4098"/>
                                        </p:tgtEl>
                                        <p:attrNameLst>
                                          <p:attrName>style.visibility</p:attrName>
                                        </p:attrNameLst>
                                      </p:cBhvr>
                                      <p:to>
                                        <p:strVal val="hidden"/>
                                      </p:to>
                                    </p:set>
                                  </p:childTnLst>
                                </p:cTn>
                              </p:par>
                              <p:par>
                                <p:cTn id="32" presetID="25" presetClass="entr" presetSubtype="0" fill="hold" grpId="0"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3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3">
                                            <p:txEl>
                                              <p:pRg st="0" end="0"/>
                                            </p:txEl>
                                          </p:spTgt>
                                        </p:tgtEl>
                                      </p:cBhvr>
                                    </p:animEffect>
                                  </p:childTnLst>
                                </p:cTn>
                              </p:par>
                            </p:childTnLst>
                          </p:cTn>
                        </p:par>
                        <p:par>
                          <p:cTn id="42" fill="hold">
                            <p:stCondLst>
                              <p:cond delay="1000"/>
                            </p:stCondLst>
                            <p:childTnLst>
                              <p:par>
                                <p:cTn id="43" presetID="25" presetClass="entr" presetSubtype="0" fill="hold" grpId="0" nodeType="after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 calcmode="lin" valueType="num">
                                      <p:cBhvr>
                                        <p:cTn id="45"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48"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3">
                                            <p:txEl>
                                              <p:pRg st="1" end="1"/>
                                            </p:txEl>
                                          </p:spTgt>
                                        </p:tgtEl>
                                      </p:cBhvr>
                                    </p:animEffect>
                                  </p:childTnLst>
                                </p:cTn>
                              </p:par>
                            </p:childTnLst>
                          </p:cTn>
                        </p:par>
                        <p:par>
                          <p:cTn id="53" fill="hold">
                            <p:stCondLst>
                              <p:cond delay="2000"/>
                            </p:stCondLst>
                            <p:childTnLst>
                              <p:par>
                                <p:cTn id="54" presetID="25" presetClass="entr" presetSubtype="0" fill="hold" grpId="0" nodeType="after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 calcmode="lin" valueType="num">
                                      <p:cBhvr>
                                        <p:cTn id="56"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59"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3">
                                            <p:txEl>
                                              <p:pRg st="2" end="2"/>
                                            </p:txEl>
                                          </p:spTgt>
                                        </p:tgtEl>
                                      </p:cBhvr>
                                    </p:animEffect>
                                  </p:childTnLst>
                                </p:cTn>
                              </p:par>
                            </p:childTnLst>
                          </p:cTn>
                        </p:par>
                        <p:par>
                          <p:cTn id="64" fill="hold">
                            <p:stCondLst>
                              <p:cond delay="3000"/>
                            </p:stCondLst>
                            <p:childTnLst>
                              <p:par>
                                <p:cTn id="65" presetID="25" presetClass="entr" presetSubtype="0" fill="hold" grpId="0" nodeType="after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 calcmode="lin" valueType="num">
                                      <p:cBhvr>
                                        <p:cTn id="67"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3" end="3"/>
                                            </p:txEl>
                                          </p:spTgt>
                                        </p:tgtEl>
                                      </p:cBhvr>
                                    </p:animEffect>
                                  </p:childTnLst>
                                </p:cTn>
                              </p:par>
                            </p:childTnLst>
                          </p:cTn>
                        </p:par>
                        <p:par>
                          <p:cTn id="75" fill="hold">
                            <p:stCondLst>
                              <p:cond delay="4000"/>
                            </p:stCondLst>
                            <p:childTnLst>
                              <p:par>
                                <p:cTn id="76" presetID="25" presetClass="entr" presetSubtype="0" fill="hold" grpId="0" nodeType="afterEffect">
                                  <p:stCondLst>
                                    <p:cond delay="0"/>
                                  </p:stCondLst>
                                  <p:childTnLst>
                                    <p:set>
                                      <p:cBhvr>
                                        <p:cTn id="77" dur="1" fill="hold">
                                          <p:stCondLst>
                                            <p:cond delay="0"/>
                                          </p:stCondLst>
                                        </p:cTn>
                                        <p:tgtEl>
                                          <p:spTgt spid="3">
                                            <p:txEl>
                                              <p:pRg st="4" end="4"/>
                                            </p:txEl>
                                          </p:spTgt>
                                        </p:tgtEl>
                                        <p:attrNameLst>
                                          <p:attrName>style.visibility</p:attrName>
                                        </p:attrNameLst>
                                      </p:cBhvr>
                                      <p:to>
                                        <p:strVal val="visible"/>
                                      </p:to>
                                    </p:set>
                                    <p:anim calcmode="lin" valueType="num">
                                      <p:cBhvr>
                                        <p:cTn id="78"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81"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000" b="1" dirty="0">
                <a:ln>
                  <a:solidFill>
                    <a:srgbClr val="FF0000"/>
                  </a:solidFill>
                </a:ln>
                <a:solidFill>
                  <a:srgbClr val="FFFF00"/>
                </a:solidFill>
                <a:latin typeface="Algerian" pitchFamily="82" charset="0"/>
              </a:rPr>
              <a:t>Coal and Lignite</a:t>
            </a:r>
            <a:endParaRPr lang="en-US" sz="60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1371600"/>
            <a:ext cx="8229600" cy="4525963"/>
          </a:xfrm>
        </p:spPr>
        <p:txBody>
          <a:bodyPr>
            <a:normAutofit/>
          </a:bodyPr>
          <a:lstStyle/>
          <a:p>
            <a:pPr>
              <a:buClr>
                <a:srgbClr val="CC00CC"/>
              </a:buClr>
              <a:buFont typeface="Wingdings" pitchFamily="2" charset="2"/>
              <a:buChar char="§"/>
            </a:pPr>
            <a:r>
              <a:rPr lang="en-US" b="1" dirty="0">
                <a:solidFill>
                  <a:srgbClr val="FFFF00"/>
                </a:solidFill>
              </a:rPr>
              <a:t>Coal is the largest available mineral resource. </a:t>
            </a:r>
          </a:p>
          <a:p>
            <a:pPr>
              <a:buClr>
                <a:srgbClr val="CC00CC"/>
              </a:buClr>
              <a:buFont typeface="Wingdings" pitchFamily="2" charset="2"/>
              <a:buChar char="§"/>
            </a:pPr>
            <a:r>
              <a:rPr lang="en-US" b="1" dirty="0">
                <a:solidFill>
                  <a:srgbClr val="FFFF00"/>
                </a:solidFill>
              </a:rPr>
              <a:t>India ranks third in the world after China and USA in coal production. </a:t>
            </a:r>
          </a:p>
          <a:p>
            <a:pPr>
              <a:buClr>
                <a:srgbClr val="CC00CC"/>
              </a:buClr>
              <a:buFont typeface="Wingdings" pitchFamily="2" charset="2"/>
              <a:buChar char="§"/>
            </a:pPr>
            <a:r>
              <a:rPr lang="en-US" b="1" dirty="0">
                <a:solidFill>
                  <a:srgbClr val="FFFF00"/>
                </a:solidFill>
              </a:rPr>
              <a:t>The main </a:t>
            </a:r>
            <a:r>
              <a:rPr lang="en-US" b="1" dirty="0" err="1">
                <a:solidFill>
                  <a:srgbClr val="FFFF00"/>
                </a:solidFill>
              </a:rPr>
              <a:t>centres</a:t>
            </a:r>
            <a:r>
              <a:rPr lang="en-US" b="1" dirty="0">
                <a:solidFill>
                  <a:srgbClr val="FFFF00"/>
                </a:solidFill>
              </a:rPr>
              <a:t> of coal in India are the West Bengal, Bihar, Madhya Pradesh, </a:t>
            </a:r>
            <a:r>
              <a:rPr lang="en-US" b="1" dirty="0" err="1">
                <a:solidFill>
                  <a:srgbClr val="FFFF00"/>
                </a:solidFill>
              </a:rPr>
              <a:t>Maharashtra,Odisha</a:t>
            </a:r>
            <a:r>
              <a:rPr lang="en-US" b="1" dirty="0">
                <a:solidFill>
                  <a:srgbClr val="FFFF00"/>
                </a:solidFill>
              </a:rPr>
              <a:t> and Andhra Pradesh. </a:t>
            </a:r>
          </a:p>
          <a:p>
            <a:pPr>
              <a:buClr>
                <a:srgbClr val="CC00CC"/>
              </a:buClr>
              <a:buFont typeface="Wingdings" pitchFamily="2" charset="2"/>
              <a:buChar char="§"/>
            </a:pPr>
            <a:r>
              <a:rPr lang="en-US" b="1" dirty="0">
                <a:solidFill>
                  <a:srgbClr val="FFFF00"/>
                </a:solidFill>
              </a:rPr>
              <a:t>Bulk of the coal production comes from Bengal-Jharkhand coalfields.</a:t>
            </a:r>
          </a:p>
        </p:txBody>
      </p:sp>
      <p:sp>
        <p:nvSpPr>
          <p:cNvPr id="4" name="Slide Number Placeholder 3"/>
          <p:cNvSpPr>
            <a:spLocks noGrp="1"/>
          </p:cNvSpPr>
          <p:nvPr>
            <p:ph type="sldNum" sz="quarter" idx="12"/>
          </p:nvPr>
        </p:nvSpPr>
        <p:spPr/>
        <p:txBody>
          <a:bodyPr/>
          <a:lstStyle/>
          <a:p>
            <a:fld id="{5122379A-8FA5-4082-989C-37BB00110F04}" type="slidenum">
              <a:rPr lang="en-US" smtClean="0"/>
              <a:t>39</a:t>
            </a:fld>
            <a:endParaRPr lang="en-US"/>
          </a:p>
        </p:txBody>
      </p:sp>
      <p:cxnSp>
        <p:nvCxnSpPr>
          <p:cNvPr id="5" name="Straight Connector 4"/>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85289"/>
            <a:ext cx="8997954" cy="569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059278"/>
      </p:ext>
    </p:extLst>
  </p:cSld>
  <p:clrMapOvr>
    <a:masterClrMapping/>
  </p:clrMapOvr>
  <mc:AlternateContent xmlns:mc="http://schemas.openxmlformats.org/markup-compatibility/2006" xmlns:p14="http://schemas.microsoft.com/office/powerpoint/2010/main">
    <mc:Choice Requires="p14">
      <p:transition spd="slow" p14:dur="2000" advTm="51199"/>
    </mc:Choice>
    <mc:Fallback xmlns="">
      <p:transition spd="slow" advTm="5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900" fill="hold"/>
                                        <p:tgtEl>
                                          <p:spTgt spid="5122"/>
                                        </p:tgtEl>
                                        <p:attrNameLst>
                                          <p:attrName>ppt_w</p:attrName>
                                        </p:attrNameLst>
                                      </p:cBhvr>
                                      <p:tavLst>
                                        <p:tav tm="0">
                                          <p:val>
                                            <p:fltVal val="0"/>
                                          </p:val>
                                        </p:tav>
                                        <p:tav tm="100000">
                                          <p:val>
                                            <p:strVal val="#ppt_w"/>
                                          </p:val>
                                        </p:tav>
                                      </p:tavLst>
                                    </p:anim>
                                    <p:anim calcmode="lin" valueType="num">
                                      <p:cBhvr>
                                        <p:cTn id="13" dur="900" fill="hold"/>
                                        <p:tgtEl>
                                          <p:spTgt spid="5122"/>
                                        </p:tgtEl>
                                        <p:attrNameLst>
                                          <p:attrName>ppt_h</p:attrName>
                                        </p:attrNameLst>
                                      </p:cBhvr>
                                      <p:tavLst>
                                        <p:tav tm="0">
                                          <p:val>
                                            <p:fltVal val="0"/>
                                          </p:val>
                                        </p:tav>
                                        <p:tav tm="100000">
                                          <p:val>
                                            <p:strVal val="#ppt_h"/>
                                          </p:val>
                                        </p:tav>
                                      </p:tavLst>
                                    </p:anim>
                                    <p:anim calcmode="lin" valueType="num">
                                      <p:cBhvr>
                                        <p:cTn id="14" dur="900" fill="hold"/>
                                        <p:tgtEl>
                                          <p:spTgt spid="5122"/>
                                        </p:tgtEl>
                                        <p:attrNameLst>
                                          <p:attrName>style.rotation</p:attrName>
                                        </p:attrNameLst>
                                      </p:cBhvr>
                                      <p:tavLst>
                                        <p:tav tm="0">
                                          <p:val>
                                            <p:fltVal val="90"/>
                                          </p:val>
                                        </p:tav>
                                        <p:tav tm="100000">
                                          <p:val>
                                            <p:fltVal val="0"/>
                                          </p:val>
                                        </p:tav>
                                      </p:tavLst>
                                    </p:anim>
                                    <p:animEffect transition="in" filter="fade">
                                      <p:cBhvr>
                                        <p:cTn id="15" dur="900"/>
                                        <p:tgtEl>
                                          <p:spTgt spid="5122"/>
                                        </p:tgtEl>
                                      </p:cBhvr>
                                    </p:animEffect>
                                  </p:childTnLst>
                                </p:cTn>
                              </p:par>
                            </p:childTnLst>
                          </p:cTn>
                        </p:par>
                        <p:par>
                          <p:cTn id="16" fill="hold">
                            <p:stCondLst>
                              <p:cond delay="900"/>
                            </p:stCondLst>
                            <p:childTnLst>
                              <p:par>
                                <p:cTn id="17" presetID="32" presetClass="emph" presetSubtype="0" fill="hold" grpId="1" nodeType="afterEffect">
                                  <p:stCondLst>
                                    <p:cond delay="0"/>
                                  </p:stCondLst>
                                  <p:iterate type="lt">
                                    <p:tmPct val="0"/>
                                  </p:iterate>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par>
                          <p:cTn id="23" fill="hold">
                            <p:stCondLst>
                              <p:cond delay="1900"/>
                            </p:stCondLst>
                            <p:childTnLst>
                              <p:par>
                                <p:cTn id="24" presetID="34" presetClass="emph" presetSubtype="0" fill="hold" grpId="2" nodeType="after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2"/>
                                        </p:tgtEl>
                                        <p:attrNameLst>
                                          <p:attrName>ppt_x</p:attrName>
                                          <p:attrName>ppt_y</p:attrName>
                                        </p:attrNameLst>
                                      </p:cBhvr>
                                    </p:animMotion>
                                    <p:animRot by="1500000">
                                      <p:cBhvr>
                                        <p:cTn id="26" dur="125" fill="hold">
                                          <p:stCondLst>
                                            <p:cond delay="0"/>
                                          </p:stCondLst>
                                        </p:cTn>
                                        <p:tgtEl>
                                          <p:spTgt spid="2"/>
                                        </p:tgtEl>
                                        <p:attrNameLst>
                                          <p:attrName>r</p:attrName>
                                        </p:attrNameLst>
                                      </p:cBhvr>
                                    </p:animRot>
                                    <p:animRot by="-1500000">
                                      <p:cBhvr>
                                        <p:cTn id="27" dur="125" fill="hold">
                                          <p:stCondLst>
                                            <p:cond delay="125"/>
                                          </p:stCondLst>
                                        </p:cTn>
                                        <p:tgtEl>
                                          <p:spTgt spid="2"/>
                                        </p:tgtEl>
                                        <p:attrNameLst>
                                          <p:attrName>r</p:attrName>
                                        </p:attrNameLst>
                                      </p:cBhvr>
                                    </p:animRot>
                                    <p:animRot by="-1500000">
                                      <p:cBhvr>
                                        <p:cTn id="28" dur="125" fill="hold">
                                          <p:stCondLst>
                                            <p:cond delay="250"/>
                                          </p:stCondLst>
                                        </p:cTn>
                                        <p:tgtEl>
                                          <p:spTgt spid="2"/>
                                        </p:tgtEl>
                                        <p:attrNameLst>
                                          <p:attrName>r</p:attrName>
                                        </p:attrNameLst>
                                      </p:cBhvr>
                                    </p:animRot>
                                    <p:animRot by="1500000">
                                      <p:cBhvr>
                                        <p:cTn id="29" dur="125" fill="hold">
                                          <p:stCondLst>
                                            <p:cond delay="375"/>
                                          </p:stCondLst>
                                        </p:cTn>
                                        <p:tgtEl>
                                          <p:spTgt spid="2"/>
                                        </p:tgtEl>
                                        <p:attrNameLst>
                                          <p:attrName>r</p:attrName>
                                        </p:attrNameLst>
                                      </p:cBhvr>
                                    </p:animRot>
                                  </p:childTnLst>
                                </p:cTn>
                              </p:par>
                            </p:childTnLst>
                          </p:cTn>
                        </p:par>
                        <p:par>
                          <p:cTn id="30" fill="hold">
                            <p:stCondLst>
                              <p:cond delay="305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122"/>
                                        </p:tgtEl>
                                      </p:cBhvr>
                                    </p:animEffect>
                                    <p:set>
                                      <p:cBhvr>
                                        <p:cTn id="40" dur="1" fill="hold">
                                          <p:stCondLst>
                                            <p:cond delay="499"/>
                                          </p:stCondLst>
                                        </p:cTn>
                                        <p:tgtEl>
                                          <p:spTgt spid="5122"/>
                                        </p:tgtEl>
                                        <p:attrNameLst>
                                          <p:attrName>style.visibility</p:attrName>
                                        </p:attrNameLst>
                                      </p:cBhvr>
                                      <p:to>
                                        <p:strVal val="hidden"/>
                                      </p:to>
                                    </p:set>
                                  </p:childTnLst>
                                </p:cTn>
                              </p:par>
                              <p:par>
                                <p:cTn id="41" presetID="15" presetClass="entr" presetSubtype="0" fill="hold" grpId="0"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p:cTn id="4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47" fill="hold">
                            <p:stCondLst>
                              <p:cond delay="1000"/>
                            </p:stCondLst>
                            <p:childTnLst>
                              <p:par>
                                <p:cTn id="48" presetID="15" presetClass="entr" presetSubtype="0" fill="hold" grpId="0" nodeType="after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p:cTn id="5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54" fill="hold">
                            <p:stCondLst>
                              <p:cond delay="2000"/>
                            </p:stCondLst>
                            <p:childTnLst>
                              <p:par>
                                <p:cTn id="55" presetID="15" presetClass="entr" presetSubtype="0" fill="hold" grpId="0" nodeType="after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 calcmode="lin" valueType="num">
                                      <p:cBhvr>
                                        <p:cTn id="5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61" fill="hold">
                            <p:stCondLst>
                              <p:cond delay="3000"/>
                            </p:stCondLst>
                            <p:childTnLst>
                              <p:par>
                                <p:cTn id="62" presetID="15" presetClass="entr" presetSubtype="0" fill="hold" grpId="0" nodeType="after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 calcmode="lin" valueType="num">
                                      <p:cBhvr>
                                        <p:cTn id="6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66"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noAutofit/>
          </a:bodyPr>
          <a:lstStyle/>
          <a:p>
            <a:r>
              <a:rPr lang="en-US" b="1" dirty="0">
                <a:ln>
                  <a:solidFill>
                    <a:srgbClr val="FF0000"/>
                  </a:solidFill>
                </a:ln>
                <a:solidFill>
                  <a:srgbClr val="FFFF00"/>
                </a:solidFill>
                <a:latin typeface="Algerian" pitchFamily="82" charset="0"/>
              </a:rPr>
              <a:t>Meaning of Growth and</a:t>
            </a:r>
            <a:br>
              <a:rPr lang="en-US" b="1" dirty="0">
                <a:ln>
                  <a:solidFill>
                    <a:srgbClr val="FF0000"/>
                  </a:solidFill>
                </a:ln>
                <a:solidFill>
                  <a:srgbClr val="FFFF00"/>
                </a:solidFill>
                <a:latin typeface="Algerian" pitchFamily="82" charset="0"/>
              </a:rPr>
            </a:br>
            <a:r>
              <a:rPr lang="en-US" b="1" dirty="0">
                <a:ln>
                  <a:solidFill>
                    <a:srgbClr val="FF0000"/>
                  </a:solidFill>
                </a:ln>
                <a:solidFill>
                  <a:srgbClr val="FFFF00"/>
                </a:solidFill>
                <a:latin typeface="Algerian" pitchFamily="82" charset="0"/>
              </a:rPr>
              <a:t>Development</a:t>
            </a:r>
            <a:endParaRPr lang="en-US"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304800" y="1371600"/>
            <a:ext cx="8458200" cy="4953000"/>
          </a:xfrm>
        </p:spPr>
        <p:txBody>
          <a:bodyPr>
            <a:noAutofit/>
          </a:bodyPr>
          <a:lstStyle/>
          <a:p>
            <a:pPr>
              <a:buClr>
                <a:schemeClr val="bg1"/>
              </a:buClr>
              <a:buFont typeface="Wingdings" pitchFamily="2" charset="2"/>
              <a:buChar char="§"/>
            </a:pPr>
            <a:r>
              <a:rPr lang="en-US" sz="2600" b="1" dirty="0">
                <a:solidFill>
                  <a:srgbClr val="FFFF00"/>
                </a:solidFill>
              </a:rPr>
              <a:t>A country’s economic growth is usually measured by National Income, indicated by </a:t>
            </a:r>
            <a:r>
              <a:rPr lang="en-US" sz="2600" b="1" u="sng" dirty="0">
                <a:solidFill>
                  <a:srgbClr val="FFFF00"/>
                </a:solidFill>
              </a:rPr>
              <a:t>Gross Domestic Product </a:t>
            </a:r>
            <a:r>
              <a:rPr lang="en-US" sz="2600" b="1" dirty="0">
                <a:solidFill>
                  <a:srgbClr val="FFFF00"/>
                </a:solidFill>
              </a:rPr>
              <a:t>(GDP).</a:t>
            </a:r>
          </a:p>
          <a:p>
            <a:pPr>
              <a:buClr>
                <a:schemeClr val="bg1"/>
              </a:buClr>
              <a:buFont typeface="Wingdings" pitchFamily="2" charset="2"/>
              <a:buChar char="§"/>
            </a:pPr>
            <a:r>
              <a:rPr lang="en-US" sz="2600" b="1" dirty="0">
                <a:solidFill>
                  <a:srgbClr val="FFFF00"/>
                </a:solidFill>
              </a:rPr>
              <a:t>The GDP is the total monetary value of the goods and services produced by that country over a specific period of time, usually one year.</a:t>
            </a:r>
          </a:p>
          <a:p>
            <a:pPr>
              <a:buClr>
                <a:schemeClr val="bg1"/>
              </a:buClr>
              <a:buFont typeface="Wingdings" pitchFamily="2" charset="2"/>
              <a:buChar char="§"/>
            </a:pPr>
            <a:r>
              <a:rPr lang="en-US" sz="2600" b="1" dirty="0">
                <a:solidFill>
                  <a:srgbClr val="FFFF00"/>
                </a:solidFill>
              </a:rPr>
              <a:t>The level economic development is indicated not just by GDP, but by an increase in citizens’ quality of life or well-being.</a:t>
            </a:r>
          </a:p>
          <a:p>
            <a:pPr>
              <a:buClr>
                <a:schemeClr val="bg1"/>
              </a:buClr>
              <a:buFont typeface="Wingdings" pitchFamily="2" charset="2"/>
              <a:buChar char="§"/>
            </a:pPr>
            <a:r>
              <a:rPr lang="en-US" sz="2600" b="1" dirty="0">
                <a:solidFill>
                  <a:srgbClr val="FFFF00"/>
                </a:solidFill>
              </a:rPr>
              <a:t>The quality of life is being  assessed by several indices such as </a:t>
            </a:r>
            <a:r>
              <a:rPr lang="en-US" sz="2600" b="1" u="sng" dirty="0">
                <a:solidFill>
                  <a:srgbClr val="FFFF00"/>
                </a:solidFill>
              </a:rPr>
              <a:t>Human Development Index</a:t>
            </a:r>
            <a:r>
              <a:rPr lang="en-US" sz="2600" b="1" dirty="0">
                <a:solidFill>
                  <a:srgbClr val="FFFF00"/>
                </a:solidFill>
              </a:rPr>
              <a:t> (HDI), </a:t>
            </a:r>
            <a:r>
              <a:rPr lang="en-US" sz="2600" b="1" u="sng" dirty="0">
                <a:solidFill>
                  <a:srgbClr val="FFFF00"/>
                </a:solidFill>
              </a:rPr>
              <a:t>Physical Quality of Life Index</a:t>
            </a:r>
            <a:r>
              <a:rPr lang="en-US" sz="2600" b="1" dirty="0">
                <a:solidFill>
                  <a:srgbClr val="FFFF00"/>
                </a:solidFill>
              </a:rPr>
              <a:t> (PQLI) and </a:t>
            </a:r>
            <a:r>
              <a:rPr lang="en-US" sz="2600" b="1" u="sng" dirty="0">
                <a:solidFill>
                  <a:srgbClr val="FFFF00"/>
                </a:solidFill>
              </a:rPr>
              <a:t>Gross National Happiness Index</a:t>
            </a:r>
            <a:r>
              <a:rPr lang="en-US" sz="2600" b="1" dirty="0">
                <a:solidFill>
                  <a:srgbClr val="FFFF00"/>
                </a:solidFill>
              </a:rPr>
              <a:t> (GNHI).</a:t>
            </a:r>
          </a:p>
        </p:txBody>
      </p:sp>
      <p:sp>
        <p:nvSpPr>
          <p:cNvPr id="4" name="Slide Number Placeholder 3"/>
          <p:cNvSpPr>
            <a:spLocks noGrp="1"/>
          </p:cNvSpPr>
          <p:nvPr>
            <p:ph type="sldNum" sz="quarter" idx="12"/>
          </p:nvPr>
        </p:nvSpPr>
        <p:spPr/>
        <p:txBody>
          <a:bodyPr/>
          <a:lstStyle/>
          <a:p>
            <a:fld id="{5122379A-8FA5-4082-989C-37BB00110F04}" type="slidenum">
              <a:rPr lang="en-US" smtClean="0"/>
              <a:t>4</a:t>
            </a:fld>
            <a:endParaRPr lang="en-US"/>
          </a:p>
        </p:txBody>
      </p:sp>
      <p:cxnSp>
        <p:nvCxnSpPr>
          <p:cNvPr id="5" name="Straight Connector 4"/>
          <p:cNvCxnSpPr/>
          <p:nvPr/>
        </p:nvCxnSpPr>
        <p:spPr>
          <a:xfrm>
            <a:off x="0" y="1371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09537"/>
            <a:ext cx="1631505" cy="1109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2252"/>
      </p:ext>
    </p:extLst>
  </p:cSld>
  <p:clrMapOvr>
    <a:masterClrMapping/>
  </p:clrMapOvr>
  <mc:AlternateContent xmlns:mc="http://schemas.openxmlformats.org/markup-compatibility/2006" xmlns:p14="http://schemas.microsoft.com/office/powerpoint/2010/main">
    <mc:Choice Requires="p14">
      <p:transition spd="slow" p14:dur="2000" advTm="166881"/>
    </mc:Choice>
    <mc:Fallback xmlns="">
      <p:transition spd="slow" advTm="16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9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29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par>
                                <p:cTn id="26" presetID="6" presetClass="entr" presetSubtype="16" fill="hold" nodeType="with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circle(in)">
                                      <p:cBhvr>
                                        <p:cTn id="28" dur="2000"/>
                                        <p:tgtEl>
                                          <p:spTgt spid="4098"/>
                                        </p:tgtEl>
                                      </p:cBhvr>
                                    </p:animEffect>
                                  </p:childTnLst>
                                </p:cTn>
                              </p:par>
                            </p:childTnLst>
                          </p:cTn>
                        </p:par>
                        <p:par>
                          <p:cTn id="29" fill="hold">
                            <p:stCondLst>
                              <p:cond delay="4900"/>
                            </p:stCondLst>
                            <p:childTnLst>
                              <p:par>
                                <p:cTn id="30" presetID="32" presetClass="emph" presetSubtype="0" fill="hold" nodeType="afterEffect">
                                  <p:stCondLst>
                                    <p:cond delay="0"/>
                                  </p:stCondLst>
                                  <p:childTnLst>
                                    <p:animRot by="120000">
                                      <p:cBhvr>
                                        <p:cTn id="31" dur="100" fill="hold">
                                          <p:stCondLst>
                                            <p:cond delay="0"/>
                                          </p:stCondLst>
                                        </p:cTn>
                                        <p:tgtEl>
                                          <p:spTgt spid="4098"/>
                                        </p:tgtEl>
                                        <p:attrNameLst>
                                          <p:attrName>r</p:attrName>
                                        </p:attrNameLst>
                                      </p:cBhvr>
                                    </p:animRot>
                                    <p:animRot by="-240000">
                                      <p:cBhvr>
                                        <p:cTn id="32" dur="200" fill="hold">
                                          <p:stCondLst>
                                            <p:cond delay="200"/>
                                          </p:stCondLst>
                                        </p:cTn>
                                        <p:tgtEl>
                                          <p:spTgt spid="4098"/>
                                        </p:tgtEl>
                                        <p:attrNameLst>
                                          <p:attrName>r</p:attrName>
                                        </p:attrNameLst>
                                      </p:cBhvr>
                                    </p:animRot>
                                    <p:animRot by="240000">
                                      <p:cBhvr>
                                        <p:cTn id="33" dur="200" fill="hold">
                                          <p:stCondLst>
                                            <p:cond delay="400"/>
                                          </p:stCondLst>
                                        </p:cTn>
                                        <p:tgtEl>
                                          <p:spTgt spid="4098"/>
                                        </p:tgtEl>
                                        <p:attrNameLst>
                                          <p:attrName>r</p:attrName>
                                        </p:attrNameLst>
                                      </p:cBhvr>
                                    </p:animRot>
                                    <p:animRot by="-240000">
                                      <p:cBhvr>
                                        <p:cTn id="34" dur="200" fill="hold">
                                          <p:stCondLst>
                                            <p:cond delay="600"/>
                                          </p:stCondLst>
                                        </p:cTn>
                                        <p:tgtEl>
                                          <p:spTgt spid="4098"/>
                                        </p:tgtEl>
                                        <p:attrNameLst>
                                          <p:attrName>r</p:attrName>
                                        </p:attrNameLst>
                                      </p:cBhvr>
                                    </p:animRot>
                                    <p:animRot by="120000">
                                      <p:cBhvr>
                                        <p:cTn id="35" dur="200" fill="hold">
                                          <p:stCondLst>
                                            <p:cond delay="800"/>
                                          </p:stCondLst>
                                        </p:cTn>
                                        <p:tgtEl>
                                          <p:spTgt spid="4098"/>
                                        </p:tgtEl>
                                        <p:attrNameLst>
                                          <p:attrName>r</p:attrName>
                                        </p:attrNameLst>
                                      </p:cBhvr>
                                    </p:animRo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heel(1)">
                                      <p:cBhvr>
                                        <p:cTn id="41" dur="2000"/>
                                        <p:tgtEl>
                                          <p:spTgt spid="3">
                                            <p:txEl>
                                              <p:pRg st="0" end="0"/>
                                            </p:txEl>
                                          </p:spTgt>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heel(1)">
                                      <p:cBhvr>
                                        <p:cTn id="44" dur="2000"/>
                                        <p:tgtEl>
                                          <p:spTgt spid="3">
                                            <p:txEl>
                                              <p:pRg st="1" end="1"/>
                                            </p:txEl>
                                          </p:spTgt>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heel(1)">
                                      <p:cBhvr>
                                        <p:cTn id="47" dur="2000"/>
                                        <p:tgtEl>
                                          <p:spTgt spid="3">
                                            <p:txEl>
                                              <p:pRg st="2" end="2"/>
                                            </p:txEl>
                                          </p:spTgt>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heel(1)">
                                      <p:cBhvr>
                                        <p:cTn id="5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000" b="1" dirty="0">
                <a:ln>
                  <a:solidFill>
                    <a:srgbClr val="FF0000"/>
                  </a:solidFill>
                </a:ln>
                <a:solidFill>
                  <a:srgbClr val="FFFF00"/>
                </a:solidFill>
                <a:latin typeface="Algerian" pitchFamily="82" charset="0"/>
              </a:rPr>
              <a:t>Bauxite</a:t>
            </a:r>
            <a:endParaRPr lang="en-US" sz="6000" b="1" dirty="0">
              <a:ln>
                <a:solidFill>
                  <a:srgbClr val="FF0000"/>
                </a:solidFill>
              </a:ln>
              <a:latin typeface="Algerian" pitchFamily="82" charset="0"/>
            </a:endParaRPr>
          </a:p>
        </p:txBody>
      </p:sp>
      <p:sp>
        <p:nvSpPr>
          <p:cNvPr id="3" name="Content Placeholder 2"/>
          <p:cNvSpPr>
            <a:spLocks noGrp="1"/>
          </p:cNvSpPr>
          <p:nvPr>
            <p:ph idx="1"/>
          </p:nvPr>
        </p:nvSpPr>
        <p:spPr/>
        <p:txBody>
          <a:bodyPr>
            <a:normAutofit/>
          </a:bodyPr>
          <a:lstStyle/>
          <a:p>
            <a:pPr>
              <a:buClr>
                <a:srgbClr val="FF0000"/>
              </a:buClr>
              <a:buFont typeface="Wingdings" pitchFamily="2" charset="2"/>
              <a:buChar char="ü"/>
            </a:pPr>
            <a:r>
              <a:rPr lang="en-US" sz="4000" b="1" dirty="0">
                <a:solidFill>
                  <a:srgbClr val="FFFF00"/>
                </a:solidFill>
              </a:rPr>
              <a:t>Bauxite is a main source of metal like </a:t>
            </a:r>
            <a:r>
              <a:rPr lang="en-US" sz="4000" b="1" dirty="0" err="1">
                <a:solidFill>
                  <a:srgbClr val="FFFF00"/>
                </a:solidFill>
              </a:rPr>
              <a:t>aluminium</a:t>
            </a:r>
            <a:r>
              <a:rPr lang="en-US" sz="4000" b="1" dirty="0">
                <a:solidFill>
                  <a:srgbClr val="FFFF00"/>
                </a:solidFill>
              </a:rPr>
              <a:t>. </a:t>
            </a:r>
          </a:p>
          <a:p>
            <a:pPr>
              <a:buClr>
                <a:srgbClr val="FF0000"/>
              </a:buClr>
              <a:buFont typeface="Wingdings" pitchFamily="2" charset="2"/>
              <a:buChar char="ü"/>
            </a:pPr>
            <a:r>
              <a:rPr lang="en-US" sz="4000" b="1" dirty="0">
                <a:solidFill>
                  <a:srgbClr val="FFFF00"/>
                </a:solidFill>
              </a:rPr>
              <a:t>Major reserves are concentrated in the East Coast, </a:t>
            </a:r>
            <a:r>
              <a:rPr lang="en-US" sz="4000" b="1" dirty="0" err="1">
                <a:solidFill>
                  <a:srgbClr val="FFFF00"/>
                </a:solidFill>
              </a:rPr>
              <a:t>Odisha</a:t>
            </a:r>
            <a:r>
              <a:rPr lang="en-US" sz="4000" b="1" dirty="0">
                <a:solidFill>
                  <a:srgbClr val="FFFF00"/>
                </a:solidFill>
              </a:rPr>
              <a:t> and Andhra Pradesh.</a:t>
            </a:r>
          </a:p>
        </p:txBody>
      </p:sp>
      <p:sp>
        <p:nvSpPr>
          <p:cNvPr id="4" name="Slide Number Placeholder 3"/>
          <p:cNvSpPr>
            <a:spLocks noGrp="1"/>
          </p:cNvSpPr>
          <p:nvPr>
            <p:ph type="sldNum" sz="quarter" idx="12"/>
          </p:nvPr>
        </p:nvSpPr>
        <p:spPr/>
        <p:txBody>
          <a:bodyPr/>
          <a:lstStyle/>
          <a:p>
            <a:fld id="{5122379A-8FA5-4082-989C-37BB00110F04}" type="slidenum">
              <a:rPr lang="en-US" smtClean="0"/>
              <a:t>40</a:t>
            </a:fld>
            <a:endParaRPr lang="en-US"/>
          </a:p>
        </p:txBody>
      </p:sp>
      <p:cxnSp>
        <p:nvCxnSpPr>
          <p:cNvPr id="5" name="Straight Connector 4"/>
          <p:cNvCxnSpPr/>
          <p:nvPr/>
        </p:nvCxnSpPr>
        <p:spPr>
          <a:xfrm>
            <a:off x="0" y="11430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05075"/>
            <a:ext cx="9864867" cy="57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22837787"/>
      </p:ext>
    </p:extLst>
  </p:cSld>
  <p:clrMapOvr>
    <a:masterClrMapping/>
  </p:clrMapOvr>
  <mc:AlternateContent xmlns:mc="http://schemas.openxmlformats.org/markup-compatibility/2006" xmlns:p14="http://schemas.microsoft.com/office/powerpoint/2010/main">
    <mc:Choice Requires="p14">
      <p:transition spd="slow" p14:dur="2000" advTm="28331"/>
    </mc:Choice>
    <mc:Fallback xmlns="">
      <p:transition spd="slow" advTm="28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1"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1000" fill="hold"/>
                                        <p:tgtEl>
                                          <p:spTgt spid="6146"/>
                                        </p:tgtEl>
                                        <p:attrNameLst>
                                          <p:attrName>ppt_w</p:attrName>
                                        </p:attrNameLst>
                                      </p:cBhvr>
                                      <p:tavLst>
                                        <p:tav tm="0">
                                          <p:val>
                                            <p:fltVal val="0"/>
                                          </p:val>
                                        </p:tav>
                                        <p:tav tm="100000">
                                          <p:val>
                                            <p:strVal val="#ppt_w"/>
                                          </p:val>
                                        </p:tav>
                                      </p:tavLst>
                                    </p:anim>
                                    <p:anim calcmode="lin" valueType="num">
                                      <p:cBhvr>
                                        <p:cTn id="13" dur="1000" fill="hold"/>
                                        <p:tgtEl>
                                          <p:spTgt spid="6146"/>
                                        </p:tgtEl>
                                        <p:attrNameLst>
                                          <p:attrName>ppt_h</p:attrName>
                                        </p:attrNameLst>
                                      </p:cBhvr>
                                      <p:tavLst>
                                        <p:tav tm="0">
                                          <p:val>
                                            <p:fltVal val="0"/>
                                          </p:val>
                                        </p:tav>
                                        <p:tav tm="100000">
                                          <p:val>
                                            <p:strVal val="#ppt_h"/>
                                          </p:val>
                                        </p:tav>
                                      </p:tavLst>
                                    </p:anim>
                                    <p:anim calcmode="lin" valueType="num">
                                      <p:cBhvr>
                                        <p:cTn id="14" dur="1000" fill="hold"/>
                                        <p:tgtEl>
                                          <p:spTgt spid="6146"/>
                                        </p:tgtEl>
                                        <p:attrNameLst>
                                          <p:attrName>style.rotation</p:attrName>
                                        </p:attrNameLst>
                                      </p:cBhvr>
                                      <p:tavLst>
                                        <p:tav tm="0">
                                          <p:val>
                                            <p:fltVal val="90"/>
                                          </p:val>
                                        </p:tav>
                                        <p:tav tm="100000">
                                          <p:val>
                                            <p:fltVal val="0"/>
                                          </p:val>
                                        </p:tav>
                                      </p:tavLst>
                                    </p:anim>
                                    <p:animEffect transition="in" filter="fade">
                                      <p:cBhvr>
                                        <p:cTn id="15" dur="1000"/>
                                        <p:tgtEl>
                                          <p:spTgt spid="6146"/>
                                        </p:tgtEl>
                                      </p:cBhvr>
                                    </p:animEffect>
                                  </p:childTnLst>
                                </p:cTn>
                              </p:par>
                            </p:childTnLst>
                          </p:cTn>
                        </p:par>
                        <p:par>
                          <p:cTn id="16" fill="hold">
                            <p:stCondLst>
                              <p:cond delay="1000"/>
                            </p:stCondLst>
                            <p:childTnLst>
                              <p:par>
                                <p:cTn id="17" presetID="53" presetClass="entr" presetSubtype="16" fill="hold" grpId="0" nodeType="afterEffect">
                                  <p:stCondLst>
                                    <p:cond delay="0"/>
                                  </p:stCondLst>
                                  <p:iterate type="lt">
                                    <p:tmPct val="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1500"/>
                            </p:stCondLst>
                            <p:childTnLst>
                              <p:par>
                                <p:cTn id="23" presetID="32" presetClass="emph" presetSubtype="0" fill="hold" grpId="1" nodeType="afterEffect">
                                  <p:stCondLst>
                                    <p:cond delay="0"/>
                                  </p:stCondLst>
                                  <p:iterate type="lt">
                                    <p:tmPct val="0"/>
                                  </p:iterate>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34" presetClass="emph" presetSubtype="0" fill="hold" grpId="2" nodeType="with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2"/>
                                        </p:tgtEl>
                                        <p:attrNameLst>
                                          <p:attrName>ppt_x</p:attrName>
                                          <p:attrName>ppt_y</p:attrName>
                                        </p:attrNameLst>
                                      </p:cBhvr>
                                    </p:animMotion>
                                    <p:animRot by="1500000">
                                      <p:cBhvr>
                                        <p:cTn id="31" dur="125" fill="hold">
                                          <p:stCondLst>
                                            <p:cond delay="0"/>
                                          </p:stCondLst>
                                        </p:cTn>
                                        <p:tgtEl>
                                          <p:spTgt spid="2"/>
                                        </p:tgtEl>
                                        <p:attrNameLst>
                                          <p:attrName>r</p:attrName>
                                        </p:attrNameLst>
                                      </p:cBhvr>
                                    </p:animRot>
                                    <p:animRot by="-1500000">
                                      <p:cBhvr>
                                        <p:cTn id="32" dur="125" fill="hold">
                                          <p:stCondLst>
                                            <p:cond delay="125"/>
                                          </p:stCondLst>
                                        </p:cTn>
                                        <p:tgtEl>
                                          <p:spTgt spid="2"/>
                                        </p:tgtEl>
                                        <p:attrNameLst>
                                          <p:attrName>r</p:attrName>
                                        </p:attrNameLst>
                                      </p:cBhvr>
                                    </p:animRot>
                                    <p:animRot by="-1500000">
                                      <p:cBhvr>
                                        <p:cTn id="33" dur="125" fill="hold">
                                          <p:stCondLst>
                                            <p:cond delay="250"/>
                                          </p:stCondLst>
                                        </p:cTn>
                                        <p:tgtEl>
                                          <p:spTgt spid="2"/>
                                        </p:tgtEl>
                                        <p:attrNameLst>
                                          <p:attrName>r</p:attrName>
                                        </p:attrNameLst>
                                      </p:cBhvr>
                                    </p:animRot>
                                    <p:animRot by="1500000">
                                      <p:cBhvr>
                                        <p:cTn id="34" dur="125" fill="hold">
                                          <p:stCondLst>
                                            <p:cond delay="375"/>
                                          </p:stCondLst>
                                        </p:cTn>
                                        <p:tgtEl>
                                          <p:spTgt spid="2"/>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146"/>
                                        </p:tgtEl>
                                      </p:cBhvr>
                                    </p:animEffect>
                                    <p:set>
                                      <p:cBhvr>
                                        <p:cTn id="39" dur="1" fill="hold">
                                          <p:stCondLst>
                                            <p:cond delay="499"/>
                                          </p:stCondLst>
                                        </p:cTn>
                                        <p:tgtEl>
                                          <p:spTgt spid="6146"/>
                                        </p:tgtEl>
                                        <p:attrNameLst>
                                          <p:attrName>style.visibility</p:attrName>
                                        </p:attrNameLst>
                                      </p:cBhvr>
                                      <p:to>
                                        <p:strVal val="hidden"/>
                                      </p:to>
                                    </p:set>
                                  </p:childTnLst>
                                </p:cTn>
                              </p:par>
                              <p:par>
                                <p:cTn id="40" presetID="21" presetClass="entr" presetSubtype="1" fill="hold" grpId="0"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wheel(1)">
                                      <p:cBhvr>
                                        <p:cTn id="42" dur="2000"/>
                                        <p:tgtEl>
                                          <p:spTgt spid="3">
                                            <p:txEl>
                                              <p:pRg st="0" end="0"/>
                                            </p:txEl>
                                          </p:spTgt>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heel(1)">
                                      <p:cBhvr>
                                        <p:cTn id="4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7200" b="1" dirty="0">
                <a:ln>
                  <a:solidFill>
                    <a:srgbClr val="FF0000"/>
                  </a:solidFill>
                </a:ln>
                <a:solidFill>
                  <a:srgbClr val="FFFF00"/>
                </a:solidFill>
                <a:latin typeface="Algerian" pitchFamily="82" charset="0"/>
              </a:rPr>
              <a:t>Mica</a:t>
            </a:r>
          </a:p>
        </p:txBody>
      </p:sp>
      <p:sp>
        <p:nvSpPr>
          <p:cNvPr id="3" name="Content Placeholder 2"/>
          <p:cNvSpPr>
            <a:spLocks noGrp="1"/>
          </p:cNvSpPr>
          <p:nvPr>
            <p:ph idx="1"/>
          </p:nvPr>
        </p:nvSpPr>
        <p:spPr/>
        <p:txBody>
          <a:bodyPr>
            <a:normAutofit lnSpcReduction="10000"/>
          </a:bodyPr>
          <a:lstStyle/>
          <a:p>
            <a:pPr>
              <a:buClr>
                <a:srgbClr val="FF0000"/>
              </a:buClr>
              <a:buFont typeface="Wingdings" pitchFamily="2" charset="2"/>
              <a:buChar char="§"/>
            </a:pPr>
            <a:r>
              <a:rPr lang="en-US" b="1" dirty="0">
                <a:solidFill>
                  <a:srgbClr val="FFFF00"/>
                </a:solidFill>
              </a:rPr>
              <a:t>Mica is a heat resisting mineral which is also a bad conductor of electricity. It is used in electrical equipment's  as an insulator. </a:t>
            </a:r>
          </a:p>
          <a:p>
            <a:pPr>
              <a:buClr>
                <a:srgbClr val="FF0000"/>
              </a:buClr>
              <a:buFont typeface="Wingdings" pitchFamily="2" charset="2"/>
              <a:buChar char="§"/>
            </a:pPr>
            <a:r>
              <a:rPr lang="en-US" b="1" dirty="0">
                <a:solidFill>
                  <a:srgbClr val="FFFF00"/>
                </a:solidFill>
              </a:rPr>
              <a:t>India stands first in sheet mica production and contributes 60% of mica trade in the world. </a:t>
            </a:r>
          </a:p>
          <a:p>
            <a:pPr>
              <a:buClr>
                <a:srgbClr val="FF0000"/>
              </a:buClr>
              <a:buFont typeface="Wingdings" pitchFamily="2" charset="2"/>
              <a:buChar char="§"/>
            </a:pPr>
            <a:r>
              <a:rPr lang="en-US" b="1" dirty="0">
                <a:solidFill>
                  <a:srgbClr val="FFFF00"/>
                </a:solidFill>
              </a:rPr>
              <a:t>The important mica bearing pegmatite is found in Andhra Pradesh, Jharkhand, Bihar and Rajasthan. </a:t>
            </a:r>
          </a:p>
        </p:txBody>
      </p:sp>
      <p:sp>
        <p:nvSpPr>
          <p:cNvPr id="4" name="Slide Number Placeholder 3"/>
          <p:cNvSpPr>
            <a:spLocks noGrp="1"/>
          </p:cNvSpPr>
          <p:nvPr>
            <p:ph type="sldNum" sz="quarter" idx="12"/>
          </p:nvPr>
        </p:nvSpPr>
        <p:spPr/>
        <p:txBody>
          <a:bodyPr/>
          <a:lstStyle/>
          <a:p>
            <a:fld id="{5122379A-8FA5-4082-989C-37BB00110F04}" type="slidenum">
              <a:rPr lang="en-US" smtClean="0"/>
              <a:t>41</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33" y="1181275"/>
            <a:ext cx="9864867" cy="55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63738357"/>
      </p:ext>
    </p:extLst>
  </p:cSld>
  <p:clrMapOvr>
    <a:masterClrMapping/>
  </p:clrMapOvr>
  <mc:AlternateContent xmlns:mc="http://schemas.openxmlformats.org/markup-compatibility/2006" xmlns:p14="http://schemas.microsoft.com/office/powerpoint/2010/main">
    <mc:Choice Requires="p14">
      <p:transition spd="slow" p14:dur="2000" advTm="58893"/>
    </mc:Choice>
    <mc:Fallback xmlns="">
      <p:transition spd="slow" advTm="58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animEffect transition="in" filter="fade">
                                      <p:cBhvr>
                                        <p:cTn id="14" dur="500"/>
                                        <p:tgtEl>
                                          <p:spTgt spid="7170"/>
                                        </p:tgtEl>
                                      </p:cBhvr>
                                    </p:animEffect>
                                  </p:childTnLst>
                                </p:cTn>
                              </p:par>
                            </p:childTnLst>
                          </p:cTn>
                        </p:par>
                        <p:par>
                          <p:cTn id="15" fill="hold">
                            <p:stCondLst>
                              <p:cond delay="500"/>
                            </p:stCondLst>
                            <p:childTnLst>
                              <p:par>
                                <p:cTn id="16" presetID="32" presetClass="emph" presetSubtype="0" fill="hold" grpId="1" nodeType="afterEffect">
                                  <p:stCondLst>
                                    <p:cond delay="0"/>
                                  </p:stCondLst>
                                  <p:iterate type="lt">
                                    <p:tmPct val="0"/>
                                  </p:iterate>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par>
                          <p:cTn id="22" fill="hold">
                            <p:stCondLst>
                              <p:cond delay="1500"/>
                            </p:stCondLst>
                            <p:childTnLst>
                              <p:par>
                                <p:cTn id="23" presetID="34" presetClass="emph" presetSubtype="0" fill="hold" grpId="2" nodeType="after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2"/>
                                        </p:tgtEl>
                                        <p:attrNameLst>
                                          <p:attrName>ppt_x</p:attrName>
                                          <p:attrName>ppt_y</p:attrName>
                                        </p:attrNameLst>
                                      </p:cBhvr>
                                    </p:animMotion>
                                    <p:animRot by="1500000">
                                      <p:cBhvr>
                                        <p:cTn id="25" dur="125" fill="hold">
                                          <p:stCondLst>
                                            <p:cond delay="0"/>
                                          </p:stCondLst>
                                        </p:cTn>
                                        <p:tgtEl>
                                          <p:spTgt spid="2"/>
                                        </p:tgtEl>
                                        <p:attrNameLst>
                                          <p:attrName>r</p:attrName>
                                        </p:attrNameLst>
                                      </p:cBhvr>
                                    </p:animRot>
                                    <p:animRot by="-1500000">
                                      <p:cBhvr>
                                        <p:cTn id="26" dur="125" fill="hold">
                                          <p:stCondLst>
                                            <p:cond delay="125"/>
                                          </p:stCondLst>
                                        </p:cTn>
                                        <p:tgtEl>
                                          <p:spTgt spid="2"/>
                                        </p:tgtEl>
                                        <p:attrNameLst>
                                          <p:attrName>r</p:attrName>
                                        </p:attrNameLst>
                                      </p:cBhvr>
                                    </p:animRot>
                                    <p:animRot by="-1500000">
                                      <p:cBhvr>
                                        <p:cTn id="27" dur="125" fill="hold">
                                          <p:stCondLst>
                                            <p:cond delay="250"/>
                                          </p:stCondLst>
                                        </p:cTn>
                                        <p:tgtEl>
                                          <p:spTgt spid="2"/>
                                        </p:tgtEl>
                                        <p:attrNameLst>
                                          <p:attrName>r</p:attrName>
                                        </p:attrNameLst>
                                      </p:cBhvr>
                                    </p:animRot>
                                    <p:animRot by="1500000">
                                      <p:cBhvr>
                                        <p:cTn id="28" dur="125" fill="hold">
                                          <p:stCondLst>
                                            <p:cond delay="375"/>
                                          </p:stCondLst>
                                        </p:cTn>
                                        <p:tgtEl>
                                          <p:spTgt spid="2"/>
                                        </p:tgtEl>
                                        <p:attrNameLst>
                                          <p:attrName>r</p:attrName>
                                        </p:attrNameLst>
                                      </p:cBhvr>
                                    </p:animRot>
                                  </p:childTnLst>
                                </p:cTn>
                              </p:par>
                            </p:childTnLst>
                          </p:cTn>
                        </p:par>
                        <p:par>
                          <p:cTn id="29" fill="hold">
                            <p:stCondLst>
                              <p:cond delay="215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170"/>
                                        </p:tgtEl>
                                      </p:cBhvr>
                                    </p:animEffect>
                                    <p:set>
                                      <p:cBhvr>
                                        <p:cTn id="37" dur="1" fill="hold">
                                          <p:stCondLst>
                                            <p:cond delay="499"/>
                                          </p:stCondLst>
                                        </p:cTn>
                                        <p:tgtEl>
                                          <p:spTgt spid="7170"/>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down)">
                                      <p:cBhvr>
                                        <p:cTn id="40" dur="500"/>
                                        <p:tgtEl>
                                          <p:spTgt spid="3">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00"/>
                                        <p:tgtEl>
                                          <p:spTgt spid="3">
                                            <p:txEl>
                                              <p:pRg st="1" end="1"/>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down)">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295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28600"/>
            <a:ext cx="8229600" cy="1143000"/>
          </a:xfrm>
        </p:spPr>
        <p:txBody>
          <a:bodyPr>
            <a:normAutofit/>
          </a:bodyPr>
          <a:lstStyle/>
          <a:p>
            <a:r>
              <a:rPr lang="en-US" sz="6600" b="1" dirty="0">
                <a:ln>
                  <a:solidFill>
                    <a:srgbClr val="FF0000"/>
                  </a:solidFill>
                </a:ln>
                <a:solidFill>
                  <a:srgbClr val="FFFF00"/>
                </a:solidFill>
                <a:latin typeface="Algerian" pitchFamily="82" charset="0"/>
              </a:rPr>
              <a:t>Crude Oil</a:t>
            </a:r>
            <a:endParaRPr lang="en-US" sz="6600" dirty="0">
              <a:ln>
                <a:solidFill>
                  <a:srgbClr val="FF0000"/>
                </a:solidFill>
              </a:ln>
              <a:latin typeface="Algerian" pitchFamily="82" charset="0"/>
            </a:endParaRPr>
          </a:p>
        </p:txBody>
      </p:sp>
      <p:sp>
        <p:nvSpPr>
          <p:cNvPr id="3" name="Content Placeholder 2"/>
          <p:cNvSpPr>
            <a:spLocks noGrp="1"/>
          </p:cNvSpPr>
          <p:nvPr>
            <p:ph idx="1"/>
          </p:nvPr>
        </p:nvSpPr>
        <p:spPr/>
        <p:txBody>
          <a:bodyPr>
            <a:normAutofit/>
          </a:bodyPr>
          <a:lstStyle/>
          <a:p>
            <a:pPr>
              <a:buClr>
                <a:srgbClr val="00B050"/>
              </a:buClr>
              <a:buFont typeface="Wingdings" pitchFamily="2" charset="2"/>
              <a:buChar char="§"/>
            </a:pPr>
            <a:r>
              <a:rPr lang="en-US" b="1" dirty="0">
                <a:solidFill>
                  <a:srgbClr val="FFFF00"/>
                </a:solidFill>
              </a:rPr>
              <a:t>Oil is being explored in India at many places of Assam and Gujarat. </a:t>
            </a:r>
          </a:p>
          <a:p>
            <a:pPr>
              <a:buClr>
                <a:srgbClr val="00B050"/>
              </a:buClr>
              <a:buFont typeface="Wingdings" pitchFamily="2" charset="2"/>
              <a:buChar char="§"/>
            </a:pPr>
            <a:r>
              <a:rPr lang="en-US" b="1" u="sng" dirty="0">
                <a:solidFill>
                  <a:srgbClr val="FFFF00"/>
                </a:solidFill>
              </a:rPr>
              <a:t>Oil exploration in India</a:t>
            </a:r>
          </a:p>
          <a:p>
            <a:pPr lvl="1">
              <a:buClr>
                <a:srgbClr val="00B050"/>
              </a:buClr>
              <a:buFont typeface="Wingdings" pitchFamily="2" charset="2"/>
              <a:buChar char="ü"/>
            </a:pPr>
            <a:r>
              <a:rPr lang="en-US" b="1" dirty="0" err="1">
                <a:solidFill>
                  <a:srgbClr val="FFFF00"/>
                </a:solidFill>
              </a:rPr>
              <a:t>Digboi</a:t>
            </a:r>
            <a:r>
              <a:rPr lang="en-US" b="1" dirty="0">
                <a:solidFill>
                  <a:srgbClr val="FFFF00"/>
                </a:solidFill>
              </a:rPr>
              <a:t>, </a:t>
            </a:r>
            <a:r>
              <a:rPr lang="en-US" b="1" dirty="0" err="1">
                <a:solidFill>
                  <a:srgbClr val="FFFF00"/>
                </a:solidFill>
              </a:rPr>
              <a:t>Badarpur</a:t>
            </a:r>
            <a:r>
              <a:rPr lang="en-US" b="1" dirty="0">
                <a:solidFill>
                  <a:srgbClr val="FFFF00"/>
                </a:solidFill>
              </a:rPr>
              <a:t>, </a:t>
            </a:r>
            <a:r>
              <a:rPr lang="en-US" b="1" dirty="0" err="1">
                <a:solidFill>
                  <a:srgbClr val="FFFF00"/>
                </a:solidFill>
              </a:rPr>
              <a:t>Naharkatia</a:t>
            </a:r>
            <a:r>
              <a:rPr lang="en-US" b="1" dirty="0">
                <a:solidFill>
                  <a:srgbClr val="FFFF00"/>
                </a:solidFill>
              </a:rPr>
              <a:t>, </a:t>
            </a:r>
            <a:r>
              <a:rPr lang="en-US" b="1" dirty="0" err="1">
                <a:solidFill>
                  <a:srgbClr val="FFFF00"/>
                </a:solidFill>
              </a:rPr>
              <a:t>Kasimpur</a:t>
            </a:r>
            <a:r>
              <a:rPr lang="en-US" b="1" dirty="0">
                <a:solidFill>
                  <a:srgbClr val="FFFF00"/>
                </a:solidFill>
              </a:rPr>
              <a:t>, </a:t>
            </a:r>
            <a:r>
              <a:rPr lang="en-US" b="1" dirty="0" err="1">
                <a:solidFill>
                  <a:srgbClr val="FFFF00"/>
                </a:solidFill>
              </a:rPr>
              <a:t>Palliaria</a:t>
            </a:r>
            <a:r>
              <a:rPr lang="en-US" b="1" dirty="0">
                <a:solidFill>
                  <a:srgbClr val="FFFF00"/>
                </a:solidFill>
              </a:rPr>
              <a:t>, </a:t>
            </a:r>
            <a:r>
              <a:rPr lang="en-US" b="1" dirty="0" err="1">
                <a:solidFill>
                  <a:srgbClr val="FFFF00"/>
                </a:solidFill>
              </a:rPr>
              <a:t>Rudrapur</a:t>
            </a:r>
            <a:r>
              <a:rPr lang="en-US" b="1" dirty="0">
                <a:solidFill>
                  <a:srgbClr val="FFFF00"/>
                </a:solidFill>
              </a:rPr>
              <a:t>, </a:t>
            </a:r>
            <a:r>
              <a:rPr lang="en-US" b="1" dirty="0" err="1">
                <a:solidFill>
                  <a:srgbClr val="FFFF00"/>
                </a:solidFill>
              </a:rPr>
              <a:t>Shivsagar</a:t>
            </a:r>
            <a:r>
              <a:rPr lang="en-US" b="1" dirty="0">
                <a:solidFill>
                  <a:srgbClr val="FFFF00"/>
                </a:solidFill>
              </a:rPr>
              <a:t>, Mourn </a:t>
            </a:r>
          </a:p>
          <a:p>
            <a:pPr marL="457200" lvl="1" indent="0">
              <a:buClr>
                <a:srgbClr val="00B050"/>
              </a:buClr>
              <a:buNone/>
            </a:pPr>
            <a:r>
              <a:rPr lang="en-US" b="1" dirty="0">
                <a:solidFill>
                  <a:schemeClr val="bg1"/>
                </a:solidFill>
              </a:rPr>
              <a:t>   (All in Assam) </a:t>
            </a:r>
          </a:p>
          <a:p>
            <a:pPr lvl="1">
              <a:buClr>
                <a:srgbClr val="00B050"/>
              </a:buClr>
              <a:buFont typeface="Wingdings" pitchFamily="2" charset="2"/>
              <a:buChar char="ü"/>
            </a:pPr>
            <a:r>
              <a:rPr lang="en-US" b="1" dirty="0">
                <a:solidFill>
                  <a:srgbClr val="FFFF00"/>
                </a:solidFill>
              </a:rPr>
              <a:t>Hay of </a:t>
            </a:r>
            <a:r>
              <a:rPr lang="en-US" b="1" dirty="0" err="1">
                <a:solidFill>
                  <a:srgbClr val="FFFF00"/>
                </a:solidFill>
              </a:rPr>
              <a:t>Khambhat</a:t>
            </a:r>
            <a:r>
              <a:rPr lang="en-US" b="1" dirty="0">
                <a:solidFill>
                  <a:srgbClr val="FFFF00"/>
                </a:solidFill>
              </a:rPr>
              <a:t>, </a:t>
            </a:r>
            <a:r>
              <a:rPr lang="en-US" b="1" dirty="0" err="1">
                <a:solidFill>
                  <a:srgbClr val="FFFF00"/>
                </a:solidFill>
              </a:rPr>
              <a:t>Ankaleshwar</a:t>
            </a:r>
            <a:r>
              <a:rPr lang="en-US" b="1" dirty="0">
                <a:solidFill>
                  <a:srgbClr val="FFFF00"/>
                </a:solidFill>
              </a:rPr>
              <a:t> and </a:t>
            </a:r>
            <a:r>
              <a:rPr lang="en-US" b="1" dirty="0" err="1">
                <a:solidFill>
                  <a:srgbClr val="FFFF00"/>
                </a:solidFill>
              </a:rPr>
              <a:t>Kalol</a:t>
            </a:r>
            <a:r>
              <a:rPr lang="en-US" b="1" dirty="0">
                <a:solidFill>
                  <a:srgbClr val="FFFF00"/>
                </a:solidFill>
              </a:rPr>
              <a:t> </a:t>
            </a:r>
          </a:p>
          <a:p>
            <a:pPr marL="457200" lvl="1" indent="0">
              <a:buClr>
                <a:srgbClr val="00B050"/>
              </a:buClr>
              <a:buNone/>
            </a:pPr>
            <a:r>
              <a:rPr lang="en-US" b="1" dirty="0">
                <a:solidFill>
                  <a:srgbClr val="FFFF00"/>
                </a:solidFill>
              </a:rPr>
              <a:t>    </a:t>
            </a:r>
            <a:r>
              <a:rPr lang="en-US" b="1" dirty="0">
                <a:solidFill>
                  <a:schemeClr val="bg1"/>
                </a:solidFill>
              </a:rPr>
              <a:t>(All in Gujarat)</a:t>
            </a:r>
          </a:p>
          <a:p>
            <a:pPr lvl="1">
              <a:buClr>
                <a:srgbClr val="00B050"/>
              </a:buClr>
              <a:buFont typeface="Wingdings" pitchFamily="2" charset="2"/>
              <a:buChar char="§"/>
            </a:pP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42</a:t>
            </a:fld>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1204500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92488403"/>
      </p:ext>
    </p:extLst>
  </p:cSld>
  <p:clrMapOvr>
    <a:masterClrMapping/>
  </p:clrMapOvr>
  <mc:AlternateContent xmlns:mc="http://schemas.openxmlformats.org/markup-compatibility/2006" xmlns:p14="http://schemas.microsoft.com/office/powerpoint/2010/main">
    <mc:Choice Requires="p14">
      <p:transition spd="slow" p14:dur="2000" advTm="54187"/>
    </mc:Choice>
    <mc:Fallback xmlns="">
      <p:transition spd="slow" advTm="54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1000" fill="hold"/>
                                        <p:tgtEl>
                                          <p:spTgt spid="8194"/>
                                        </p:tgtEl>
                                        <p:attrNameLst>
                                          <p:attrName>ppt_w</p:attrName>
                                        </p:attrNameLst>
                                      </p:cBhvr>
                                      <p:tavLst>
                                        <p:tav tm="0">
                                          <p:val>
                                            <p:fltVal val="0"/>
                                          </p:val>
                                        </p:tav>
                                        <p:tav tm="100000">
                                          <p:val>
                                            <p:strVal val="#ppt_w"/>
                                          </p:val>
                                        </p:tav>
                                      </p:tavLst>
                                    </p:anim>
                                    <p:anim calcmode="lin" valueType="num">
                                      <p:cBhvr>
                                        <p:cTn id="13" dur="1000" fill="hold"/>
                                        <p:tgtEl>
                                          <p:spTgt spid="8194"/>
                                        </p:tgtEl>
                                        <p:attrNameLst>
                                          <p:attrName>ppt_h</p:attrName>
                                        </p:attrNameLst>
                                      </p:cBhvr>
                                      <p:tavLst>
                                        <p:tav tm="0">
                                          <p:val>
                                            <p:fltVal val="0"/>
                                          </p:val>
                                        </p:tav>
                                        <p:tav tm="100000">
                                          <p:val>
                                            <p:strVal val="#ppt_h"/>
                                          </p:val>
                                        </p:tav>
                                      </p:tavLst>
                                    </p:anim>
                                    <p:anim calcmode="lin" valueType="num">
                                      <p:cBhvr>
                                        <p:cTn id="14" dur="1000" fill="hold"/>
                                        <p:tgtEl>
                                          <p:spTgt spid="8194"/>
                                        </p:tgtEl>
                                        <p:attrNameLst>
                                          <p:attrName>style.rotation</p:attrName>
                                        </p:attrNameLst>
                                      </p:cBhvr>
                                      <p:tavLst>
                                        <p:tav tm="0">
                                          <p:val>
                                            <p:fltVal val="90"/>
                                          </p:val>
                                        </p:tav>
                                        <p:tav tm="100000">
                                          <p:val>
                                            <p:fltVal val="0"/>
                                          </p:val>
                                        </p:tav>
                                      </p:tavLst>
                                    </p:anim>
                                    <p:animEffect transition="in" filter="fade">
                                      <p:cBhvr>
                                        <p:cTn id="15" dur="1000"/>
                                        <p:tgtEl>
                                          <p:spTgt spid="8194"/>
                                        </p:tgtEl>
                                      </p:cBhvr>
                                    </p:animEffect>
                                  </p:childTnLst>
                                </p:cTn>
                              </p:par>
                            </p:childTnLst>
                          </p:cTn>
                        </p:par>
                        <p:par>
                          <p:cTn id="16" fill="hold">
                            <p:stCondLst>
                              <p:cond delay="1000"/>
                            </p:stCondLst>
                            <p:childTnLst>
                              <p:par>
                                <p:cTn id="17" presetID="32" presetClass="emph" presetSubtype="0" fill="hold" grpId="1" nodeType="afterEffect">
                                  <p:stCondLst>
                                    <p:cond delay="0"/>
                                  </p:stCondLst>
                                  <p:iterate type="lt">
                                    <p:tmPct val="0"/>
                                  </p:iterate>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par>
                          <p:cTn id="23" fill="hold">
                            <p:stCondLst>
                              <p:cond delay="2000"/>
                            </p:stCondLst>
                            <p:childTnLst>
                              <p:par>
                                <p:cTn id="24" presetID="34" presetClass="emph" presetSubtype="0" fill="hold" grpId="2" nodeType="after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2"/>
                                        </p:tgtEl>
                                        <p:attrNameLst>
                                          <p:attrName>ppt_x</p:attrName>
                                          <p:attrName>ppt_y</p:attrName>
                                        </p:attrNameLst>
                                      </p:cBhvr>
                                    </p:animMotion>
                                    <p:animRot by="1500000">
                                      <p:cBhvr>
                                        <p:cTn id="26" dur="125" fill="hold">
                                          <p:stCondLst>
                                            <p:cond delay="0"/>
                                          </p:stCondLst>
                                        </p:cTn>
                                        <p:tgtEl>
                                          <p:spTgt spid="2"/>
                                        </p:tgtEl>
                                        <p:attrNameLst>
                                          <p:attrName>r</p:attrName>
                                        </p:attrNameLst>
                                      </p:cBhvr>
                                    </p:animRot>
                                    <p:animRot by="-1500000">
                                      <p:cBhvr>
                                        <p:cTn id="27" dur="125" fill="hold">
                                          <p:stCondLst>
                                            <p:cond delay="125"/>
                                          </p:stCondLst>
                                        </p:cTn>
                                        <p:tgtEl>
                                          <p:spTgt spid="2"/>
                                        </p:tgtEl>
                                        <p:attrNameLst>
                                          <p:attrName>r</p:attrName>
                                        </p:attrNameLst>
                                      </p:cBhvr>
                                    </p:animRot>
                                    <p:animRot by="-1500000">
                                      <p:cBhvr>
                                        <p:cTn id="28" dur="125" fill="hold">
                                          <p:stCondLst>
                                            <p:cond delay="250"/>
                                          </p:stCondLst>
                                        </p:cTn>
                                        <p:tgtEl>
                                          <p:spTgt spid="2"/>
                                        </p:tgtEl>
                                        <p:attrNameLst>
                                          <p:attrName>r</p:attrName>
                                        </p:attrNameLst>
                                      </p:cBhvr>
                                    </p:animRot>
                                    <p:animRot by="1500000">
                                      <p:cBhvr>
                                        <p:cTn id="29" dur="125" fill="hold">
                                          <p:stCondLst>
                                            <p:cond delay="375"/>
                                          </p:stCondLst>
                                        </p:cTn>
                                        <p:tgtEl>
                                          <p:spTgt spid="2"/>
                                        </p:tgtEl>
                                        <p:attrNameLst>
                                          <p:attrName>r</p:attrName>
                                        </p:attrNameLst>
                                      </p:cBhvr>
                                    </p:animRot>
                                  </p:childTnLst>
                                </p:cTn>
                              </p:par>
                            </p:childTnLst>
                          </p:cTn>
                        </p:par>
                        <p:par>
                          <p:cTn id="30" fill="hold">
                            <p:stCondLst>
                              <p:cond delay="2850"/>
                            </p:stCondLst>
                            <p:childTnLst>
                              <p:par>
                                <p:cTn id="31" presetID="16" presetClass="entr" presetSubtype="21"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8194"/>
                                        </p:tgtEl>
                                      </p:cBhvr>
                                    </p:animEffect>
                                    <p:set>
                                      <p:cBhvr>
                                        <p:cTn id="38" dur="1" fill="hold">
                                          <p:stCondLst>
                                            <p:cond delay="499"/>
                                          </p:stCondLst>
                                        </p:cTn>
                                        <p:tgtEl>
                                          <p:spTgt spid="8194"/>
                                        </p:tgtEl>
                                        <p:attrNameLst>
                                          <p:attrName>style.visibility</p:attrName>
                                        </p:attrNameLst>
                                      </p:cBhvr>
                                      <p:to>
                                        <p:strVal val="hidden"/>
                                      </p:to>
                                    </p:set>
                                  </p:childTnLst>
                                </p:cTn>
                              </p:par>
                              <p:par>
                                <p:cTn id="39" presetID="21" presetClass="entr" presetSubtype="1" fill="hold" grpId="0"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heel(1)">
                                      <p:cBhvr>
                                        <p:cTn id="41" dur="2000"/>
                                        <p:tgtEl>
                                          <p:spTgt spid="3">
                                            <p:txEl>
                                              <p:pRg st="0" end="0"/>
                                            </p:txEl>
                                          </p:spTgt>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heel(1)">
                                      <p:cBhvr>
                                        <p:cTn id="44" dur="2000"/>
                                        <p:tgtEl>
                                          <p:spTgt spid="3">
                                            <p:txEl>
                                              <p:pRg st="1" end="1"/>
                                            </p:txEl>
                                          </p:spTgt>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heel(1)">
                                      <p:cBhvr>
                                        <p:cTn id="47" dur="2000"/>
                                        <p:tgtEl>
                                          <p:spTgt spid="3">
                                            <p:txEl>
                                              <p:pRg st="2" end="2"/>
                                            </p:txEl>
                                          </p:spTgt>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heel(1)">
                                      <p:cBhvr>
                                        <p:cTn id="50" dur="2000"/>
                                        <p:tgtEl>
                                          <p:spTgt spid="3">
                                            <p:txEl>
                                              <p:pRg st="3" end="3"/>
                                            </p:txEl>
                                          </p:spTgt>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wheel(1)">
                                      <p:cBhvr>
                                        <p:cTn id="53" dur="2000"/>
                                        <p:tgtEl>
                                          <p:spTgt spid="3">
                                            <p:txEl>
                                              <p:pRg st="4" end="4"/>
                                            </p:txEl>
                                          </p:spTgt>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wheel(1)">
                                      <p:cBhvr>
                                        <p:cTn id="5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6600" b="1" dirty="0">
                <a:ln>
                  <a:solidFill>
                    <a:srgbClr val="FF0000"/>
                  </a:solidFill>
                </a:ln>
                <a:solidFill>
                  <a:srgbClr val="FFFF00"/>
                </a:solidFill>
                <a:latin typeface="Algerian" pitchFamily="82" charset="0"/>
              </a:rPr>
              <a:t>Gold</a:t>
            </a:r>
            <a:endParaRPr lang="en-US" sz="80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p:txBody>
          <a:bodyPr/>
          <a:lstStyle/>
          <a:p>
            <a:pPr>
              <a:buClr>
                <a:srgbClr val="CC00FF"/>
              </a:buClr>
              <a:buFont typeface="Wingdings" pitchFamily="2" charset="2"/>
              <a:buChar char="§"/>
            </a:pPr>
            <a:r>
              <a:rPr lang="en-US" b="1" dirty="0">
                <a:solidFill>
                  <a:srgbClr val="FFFF00"/>
                </a:solidFill>
              </a:rPr>
              <a:t>India possesses only a limited gold reserve.</a:t>
            </a:r>
          </a:p>
          <a:p>
            <a:pPr>
              <a:buClr>
                <a:srgbClr val="CC00FF"/>
              </a:buClr>
              <a:buFont typeface="Wingdings" pitchFamily="2" charset="2"/>
              <a:buChar char="§"/>
            </a:pPr>
            <a:r>
              <a:rPr lang="en-US" b="1" dirty="0">
                <a:solidFill>
                  <a:srgbClr val="FFFF00"/>
                </a:solidFill>
              </a:rPr>
              <a:t>Three main gold mine regions are</a:t>
            </a:r>
          </a:p>
          <a:p>
            <a:pPr marL="1314450" lvl="2" indent="-514350">
              <a:buClr>
                <a:schemeClr val="bg1"/>
              </a:buClr>
              <a:buFont typeface="+mj-lt"/>
              <a:buAutoNum type="arabicPeriod"/>
            </a:pPr>
            <a:r>
              <a:rPr lang="en-US" sz="3200" b="1" dirty="0" err="1">
                <a:solidFill>
                  <a:srgbClr val="FFFF00"/>
                </a:solidFill>
              </a:rPr>
              <a:t>Kolar</a:t>
            </a:r>
            <a:r>
              <a:rPr lang="en-US" sz="3200" b="1" dirty="0">
                <a:solidFill>
                  <a:srgbClr val="FFFF00"/>
                </a:solidFill>
              </a:rPr>
              <a:t> Goldfield - </a:t>
            </a:r>
            <a:r>
              <a:rPr lang="en-US" sz="3200" b="1" dirty="0" err="1">
                <a:solidFill>
                  <a:srgbClr val="FFFF00"/>
                </a:solidFill>
              </a:rPr>
              <a:t>Kolar</a:t>
            </a:r>
            <a:r>
              <a:rPr lang="en-US" sz="3200" b="1" dirty="0">
                <a:solidFill>
                  <a:srgbClr val="FFFF00"/>
                </a:solidFill>
              </a:rPr>
              <a:t> district </a:t>
            </a:r>
          </a:p>
          <a:p>
            <a:pPr marL="1314450" lvl="2" indent="-514350">
              <a:buClr>
                <a:schemeClr val="bg1"/>
              </a:buClr>
              <a:buFont typeface="+mj-lt"/>
              <a:buAutoNum type="arabicPeriod"/>
            </a:pPr>
            <a:r>
              <a:rPr lang="en-US" sz="3200" b="1" dirty="0" err="1">
                <a:solidFill>
                  <a:srgbClr val="FFFF00"/>
                </a:solidFill>
              </a:rPr>
              <a:t>Hutti</a:t>
            </a:r>
            <a:r>
              <a:rPr lang="en-US" sz="3200" b="1" dirty="0">
                <a:solidFill>
                  <a:srgbClr val="FFFF00"/>
                </a:solidFill>
              </a:rPr>
              <a:t> Goldfield - </a:t>
            </a:r>
            <a:r>
              <a:rPr lang="en-US" sz="3200" b="1" dirty="0" err="1">
                <a:solidFill>
                  <a:srgbClr val="FFFF00"/>
                </a:solidFill>
              </a:rPr>
              <a:t>Raichur</a:t>
            </a:r>
            <a:r>
              <a:rPr lang="en-US" sz="3200" b="1" dirty="0">
                <a:solidFill>
                  <a:srgbClr val="FFFF00"/>
                </a:solidFill>
              </a:rPr>
              <a:t> district </a:t>
            </a:r>
          </a:p>
          <a:p>
            <a:pPr marL="1314450" lvl="2" indent="-514350">
              <a:buClr>
                <a:schemeClr val="bg1"/>
              </a:buClr>
              <a:buFont typeface="+mj-lt"/>
              <a:buAutoNum type="arabicPeriod"/>
            </a:pPr>
            <a:r>
              <a:rPr lang="en-US" sz="3200" b="1" dirty="0" err="1">
                <a:solidFill>
                  <a:srgbClr val="FFFF00"/>
                </a:solidFill>
              </a:rPr>
              <a:t>Ramgiri</a:t>
            </a:r>
            <a:r>
              <a:rPr lang="en-US" sz="3200" b="1" dirty="0">
                <a:solidFill>
                  <a:srgbClr val="FFFF00"/>
                </a:solidFill>
              </a:rPr>
              <a:t> Goldfield - </a:t>
            </a:r>
            <a:r>
              <a:rPr lang="en-US" sz="3200" b="1" dirty="0" err="1">
                <a:solidFill>
                  <a:srgbClr val="FFFF00"/>
                </a:solidFill>
              </a:rPr>
              <a:t>Anantpur</a:t>
            </a:r>
            <a:r>
              <a:rPr lang="en-US" sz="3200" b="1" dirty="0">
                <a:solidFill>
                  <a:srgbClr val="FFFF00"/>
                </a:solidFill>
              </a:rPr>
              <a:t> district</a:t>
            </a:r>
          </a:p>
        </p:txBody>
      </p:sp>
      <p:sp>
        <p:nvSpPr>
          <p:cNvPr id="4" name="Slide Number Placeholder 3"/>
          <p:cNvSpPr>
            <a:spLocks noGrp="1"/>
          </p:cNvSpPr>
          <p:nvPr>
            <p:ph type="sldNum" sz="quarter" idx="12"/>
          </p:nvPr>
        </p:nvSpPr>
        <p:spPr/>
        <p:txBody>
          <a:bodyPr/>
          <a:lstStyle/>
          <a:p>
            <a:fld id="{5122379A-8FA5-4082-989C-37BB00110F04}" type="slidenum">
              <a:rPr lang="en-US" smtClean="0"/>
              <a:t>43</a:t>
            </a:fld>
            <a:endParaRPr lang="en-US"/>
          </a:p>
        </p:txBody>
      </p:sp>
      <p:cxnSp>
        <p:nvCxnSpPr>
          <p:cNvPr id="5" name="Straight Connector 4"/>
          <p:cNvCxnSpPr/>
          <p:nvPr/>
        </p:nvCxnSpPr>
        <p:spPr>
          <a:xfrm>
            <a:off x="0" y="11430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365"/>
          <a:stretch/>
        </p:blipFill>
        <p:spPr bwMode="auto">
          <a:xfrm>
            <a:off x="0" y="1110143"/>
            <a:ext cx="9144000" cy="575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81044022"/>
      </p:ext>
    </p:extLst>
  </p:cSld>
  <p:clrMapOvr>
    <a:masterClrMapping/>
  </p:clrMapOvr>
  <mc:AlternateContent xmlns:mc="http://schemas.openxmlformats.org/markup-compatibility/2006" xmlns:p14="http://schemas.microsoft.com/office/powerpoint/2010/main">
    <mc:Choice Requires="p14">
      <p:transition spd="slow" p14:dur="2000" advTm="50505"/>
    </mc:Choice>
    <mc:Fallback xmlns="">
      <p:transition spd="slow" advTm="5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p:cTn id="12" dur="1000" fill="hold"/>
                                        <p:tgtEl>
                                          <p:spTgt spid="9218"/>
                                        </p:tgtEl>
                                        <p:attrNameLst>
                                          <p:attrName>ppt_w</p:attrName>
                                        </p:attrNameLst>
                                      </p:cBhvr>
                                      <p:tavLst>
                                        <p:tav tm="0">
                                          <p:val>
                                            <p:fltVal val="0"/>
                                          </p:val>
                                        </p:tav>
                                        <p:tav tm="100000">
                                          <p:val>
                                            <p:strVal val="#ppt_w"/>
                                          </p:val>
                                        </p:tav>
                                      </p:tavLst>
                                    </p:anim>
                                    <p:anim calcmode="lin" valueType="num">
                                      <p:cBhvr>
                                        <p:cTn id="13" dur="1000" fill="hold"/>
                                        <p:tgtEl>
                                          <p:spTgt spid="9218"/>
                                        </p:tgtEl>
                                        <p:attrNameLst>
                                          <p:attrName>ppt_h</p:attrName>
                                        </p:attrNameLst>
                                      </p:cBhvr>
                                      <p:tavLst>
                                        <p:tav tm="0">
                                          <p:val>
                                            <p:fltVal val="0"/>
                                          </p:val>
                                        </p:tav>
                                        <p:tav tm="100000">
                                          <p:val>
                                            <p:strVal val="#ppt_h"/>
                                          </p:val>
                                        </p:tav>
                                      </p:tavLst>
                                    </p:anim>
                                    <p:anim calcmode="lin" valueType="num">
                                      <p:cBhvr>
                                        <p:cTn id="14" dur="1000" fill="hold"/>
                                        <p:tgtEl>
                                          <p:spTgt spid="9218"/>
                                        </p:tgtEl>
                                        <p:attrNameLst>
                                          <p:attrName>style.rotation</p:attrName>
                                        </p:attrNameLst>
                                      </p:cBhvr>
                                      <p:tavLst>
                                        <p:tav tm="0">
                                          <p:val>
                                            <p:fltVal val="90"/>
                                          </p:val>
                                        </p:tav>
                                        <p:tav tm="100000">
                                          <p:val>
                                            <p:fltVal val="0"/>
                                          </p:val>
                                        </p:tav>
                                      </p:tavLst>
                                    </p:anim>
                                    <p:animEffect transition="in" filter="fade">
                                      <p:cBhvr>
                                        <p:cTn id="15" dur="1000"/>
                                        <p:tgtEl>
                                          <p:spTgt spid="9218"/>
                                        </p:tgtEl>
                                      </p:cBhvr>
                                    </p:animEffect>
                                  </p:childTnLst>
                                </p:cTn>
                              </p:par>
                            </p:childTnLst>
                          </p:cTn>
                        </p:par>
                        <p:par>
                          <p:cTn id="16" fill="hold">
                            <p:stCondLst>
                              <p:cond delay="1000"/>
                            </p:stCondLst>
                            <p:childTnLst>
                              <p:par>
                                <p:cTn id="17" presetID="32" presetClass="emph" presetSubtype="0" fill="hold" grpId="1" nodeType="afterEffect">
                                  <p:stCondLst>
                                    <p:cond delay="0"/>
                                  </p:stCondLst>
                                  <p:iterate type="lt">
                                    <p:tmPct val="0"/>
                                  </p:iterate>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par>
                          <p:cTn id="23" fill="hold">
                            <p:stCondLst>
                              <p:cond delay="2000"/>
                            </p:stCondLst>
                            <p:childTnLst>
                              <p:par>
                                <p:cTn id="24" presetID="34" presetClass="emph" presetSubtype="0" fill="hold" grpId="2" nodeType="after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2"/>
                                        </p:tgtEl>
                                        <p:attrNameLst>
                                          <p:attrName>ppt_x</p:attrName>
                                          <p:attrName>ppt_y</p:attrName>
                                        </p:attrNameLst>
                                      </p:cBhvr>
                                    </p:animMotion>
                                    <p:animRot by="1500000">
                                      <p:cBhvr>
                                        <p:cTn id="26" dur="125" fill="hold">
                                          <p:stCondLst>
                                            <p:cond delay="0"/>
                                          </p:stCondLst>
                                        </p:cTn>
                                        <p:tgtEl>
                                          <p:spTgt spid="2"/>
                                        </p:tgtEl>
                                        <p:attrNameLst>
                                          <p:attrName>r</p:attrName>
                                        </p:attrNameLst>
                                      </p:cBhvr>
                                    </p:animRot>
                                    <p:animRot by="-1500000">
                                      <p:cBhvr>
                                        <p:cTn id="27" dur="125" fill="hold">
                                          <p:stCondLst>
                                            <p:cond delay="125"/>
                                          </p:stCondLst>
                                        </p:cTn>
                                        <p:tgtEl>
                                          <p:spTgt spid="2"/>
                                        </p:tgtEl>
                                        <p:attrNameLst>
                                          <p:attrName>r</p:attrName>
                                        </p:attrNameLst>
                                      </p:cBhvr>
                                    </p:animRot>
                                    <p:animRot by="-1500000">
                                      <p:cBhvr>
                                        <p:cTn id="28" dur="125" fill="hold">
                                          <p:stCondLst>
                                            <p:cond delay="250"/>
                                          </p:stCondLst>
                                        </p:cTn>
                                        <p:tgtEl>
                                          <p:spTgt spid="2"/>
                                        </p:tgtEl>
                                        <p:attrNameLst>
                                          <p:attrName>r</p:attrName>
                                        </p:attrNameLst>
                                      </p:cBhvr>
                                    </p:animRot>
                                    <p:animRot by="1500000">
                                      <p:cBhvr>
                                        <p:cTn id="29" dur="125" fill="hold">
                                          <p:stCondLst>
                                            <p:cond delay="375"/>
                                          </p:stCondLst>
                                        </p:cTn>
                                        <p:tgtEl>
                                          <p:spTgt spid="2"/>
                                        </p:tgtEl>
                                        <p:attrNameLst>
                                          <p:attrName>r</p:attrName>
                                        </p:attrNameLst>
                                      </p:cBhvr>
                                    </p:animRot>
                                  </p:childTnLst>
                                </p:cTn>
                              </p:par>
                            </p:childTnLst>
                          </p:cTn>
                        </p:par>
                        <p:par>
                          <p:cTn id="30" fill="hold">
                            <p:stCondLst>
                              <p:cond delay="265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218"/>
                                        </p:tgtEl>
                                      </p:cBhvr>
                                    </p:animEffect>
                                    <p:set>
                                      <p:cBhvr>
                                        <p:cTn id="38" dur="1" fill="hold">
                                          <p:stCondLst>
                                            <p:cond delay="499"/>
                                          </p:stCondLst>
                                        </p:cTn>
                                        <p:tgtEl>
                                          <p:spTgt spid="9218"/>
                                        </p:tgtEl>
                                        <p:attrNameLst>
                                          <p:attrName>style.visibility</p:attrName>
                                        </p:attrNameLst>
                                      </p:cBhvr>
                                      <p:to>
                                        <p:strVal val="hidden"/>
                                      </p:to>
                                    </p:set>
                                  </p:childTnLst>
                                </p:cTn>
                              </p:par>
                              <p:par>
                                <p:cTn id="39" presetID="22" presetClass="entr" presetSubtype="4" fill="hold" grpId="0"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down)">
                                      <p:cBhvr>
                                        <p:cTn id="41" dur="500"/>
                                        <p:tgtEl>
                                          <p:spTgt spid="3">
                                            <p:txEl>
                                              <p:pRg st="0" end="0"/>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down)">
                                      <p:cBhvr>
                                        <p:cTn id="44" dur="500"/>
                                        <p:tgtEl>
                                          <p:spTgt spid="3">
                                            <p:txEl>
                                              <p:pRg st="1" end="1"/>
                                            </p:tx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down)">
                                      <p:cBhvr>
                                        <p:cTn id="47" dur="500"/>
                                        <p:tgtEl>
                                          <p:spTgt spid="3">
                                            <p:txEl>
                                              <p:pRg st="2" end="2"/>
                                            </p:tx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ipe(down)">
                                      <p:cBhvr>
                                        <p:cTn id="50" dur="500"/>
                                        <p:tgtEl>
                                          <p:spTgt spid="3">
                                            <p:txEl>
                                              <p:pRg st="3" end="3"/>
                                            </p:txEl>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wipe(down)">
                                      <p:cBhvr>
                                        <p:cTn id="5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600" b="1" dirty="0">
                <a:ln>
                  <a:solidFill>
                    <a:srgbClr val="FF0000"/>
                  </a:solidFill>
                </a:ln>
                <a:solidFill>
                  <a:srgbClr val="FFFF00"/>
                </a:solidFill>
                <a:latin typeface="Algerian" pitchFamily="82" charset="0"/>
              </a:rPr>
              <a:t>Diamond</a:t>
            </a:r>
            <a:endParaRPr lang="en-US" sz="6600" dirty="0">
              <a:ln>
                <a:solidFill>
                  <a:srgbClr val="FF0000"/>
                </a:solidFill>
              </a:ln>
              <a:latin typeface="Algerian" pitchFamily="82" charset="0"/>
            </a:endParaRPr>
          </a:p>
        </p:txBody>
      </p:sp>
      <p:sp>
        <p:nvSpPr>
          <p:cNvPr id="3" name="Content Placeholder 2"/>
          <p:cNvSpPr>
            <a:spLocks noGrp="1"/>
          </p:cNvSpPr>
          <p:nvPr>
            <p:ph idx="1"/>
          </p:nvPr>
        </p:nvSpPr>
        <p:spPr>
          <a:xfrm>
            <a:off x="609600" y="1265237"/>
            <a:ext cx="8382000" cy="4525963"/>
          </a:xfrm>
        </p:spPr>
        <p:txBody>
          <a:bodyPr>
            <a:noAutofit/>
          </a:bodyPr>
          <a:lstStyle/>
          <a:p>
            <a:pPr>
              <a:buClr>
                <a:srgbClr val="FF0000"/>
              </a:buClr>
              <a:buFont typeface="Wingdings" pitchFamily="2" charset="2"/>
              <a:buChar char="§"/>
            </a:pPr>
            <a:r>
              <a:rPr lang="en-US" sz="2800" b="1" dirty="0">
                <a:solidFill>
                  <a:srgbClr val="FFFF00"/>
                </a:solidFill>
              </a:rPr>
              <a:t>As per UNECE the total reserves of diamond is estimated at around 4582, thousand carats </a:t>
            </a:r>
          </a:p>
          <a:p>
            <a:pPr>
              <a:buClr>
                <a:srgbClr val="FF0000"/>
              </a:buClr>
              <a:buFont typeface="Wingdings" pitchFamily="2" charset="2"/>
              <a:buChar char="§"/>
            </a:pPr>
            <a:r>
              <a:rPr lang="en-US" sz="2800" b="1" dirty="0">
                <a:solidFill>
                  <a:srgbClr val="FFFF00"/>
                </a:solidFill>
              </a:rPr>
              <a:t>They  are mostly available in </a:t>
            </a:r>
            <a:r>
              <a:rPr lang="en-US" sz="2800" b="1" dirty="0" err="1">
                <a:solidFill>
                  <a:srgbClr val="FFFF00"/>
                </a:solidFill>
              </a:rPr>
              <a:t>Panna</a:t>
            </a:r>
            <a:r>
              <a:rPr lang="en-US" sz="2800" b="1" dirty="0">
                <a:solidFill>
                  <a:srgbClr val="FFFF00"/>
                </a:solidFill>
              </a:rPr>
              <a:t>(Madhya Pradesh), </a:t>
            </a:r>
            <a:r>
              <a:rPr lang="en-US" sz="2800" b="1" dirty="0" err="1">
                <a:solidFill>
                  <a:srgbClr val="FFFF00"/>
                </a:solidFill>
              </a:rPr>
              <a:t>Rammallakota</a:t>
            </a:r>
            <a:r>
              <a:rPr lang="en-US" sz="2800" b="1" dirty="0">
                <a:solidFill>
                  <a:srgbClr val="FFFF00"/>
                </a:solidFill>
              </a:rPr>
              <a:t> of </a:t>
            </a:r>
            <a:r>
              <a:rPr lang="en-US" sz="2800" b="1" dirty="0" err="1">
                <a:solidFill>
                  <a:srgbClr val="FFFF00"/>
                </a:solidFill>
              </a:rPr>
              <a:t>Kurnur</a:t>
            </a:r>
            <a:r>
              <a:rPr lang="en-US" sz="2800" b="1" dirty="0">
                <a:solidFill>
                  <a:srgbClr val="FFFF00"/>
                </a:solidFill>
              </a:rPr>
              <a:t> district of Andhra Pradesh and also in the Basin of Krishna River.</a:t>
            </a:r>
          </a:p>
          <a:p>
            <a:pPr>
              <a:buClr>
                <a:srgbClr val="FF0000"/>
              </a:buClr>
              <a:buFont typeface="Wingdings" pitchFamily="2" charset="2"/>
              <a:buChar char="§"/>
            </a:pPr>
            <a:r>
              <a:rPr lang="en-US" sz="2800" b="1" dirty="0">
                <a:solidFill>
                  <a:srgbClr val="FFFF00"/>
                </a:solidFill>
              </a:rPr>
              <a:t>The new </a:t>
            </a:r>
            <a:r>
              <a:rPr lang="en-US" sz="2800" b="1" dirty="0" err="1">
                <a:solidFill>
                  <a:srgbClr val="FFFF00"/>
                </a:solidFill>
              </a:rPr>
              <a:t>Kimberlile</a:t>
            </a:r>
            <a:r>
              <a:rPr lang="en-US" sz="2800" b="1" dirty="0">
                <a:solidFill>
                  <a:srgbClr val="FFFF00"/>
                </a:solidFill>
              </a:rPr>
              <a:t> fields have been discovered in </a:t>
            </a:r>
          </a:p>
          <a:p>
            <a:pPr marL="971550" lvl="1" indent="-514350">
              <a:buClr>
                <a:srgbClr val="FF0000"/>
              </a:buClr>
              <a:buFont typeface="+mj-lt"/>
              <a:buAutoNum type="alphaLcParenR"/>
            </a:pPr>
            <a:r>
              <a:rPr lang="en-US" b="1" dirty="0">
                <a:solidFill>
                  <a:srgbClr val="FFFF00"/>
                </a:solidFill>
              </a:rPr>
              <a:t>Raipur and </a:t>
            </a:r>
            <a:r>
              <a:rPr lang="en-US" b="1" dirty="0" err="1">
                <a:solidFill>
                  <a:srgbClr val="FFFF00"/>
                </a:solidFill>
              </a:rPr>
              <a:t>Pastar</a:t>
            </a:r>
            <a:r>
              <a:rPr lang="en-US" b="1" dirty="0">
                <a:solidFill>
                  <a:srgbClr val="FFFF00"/>
                </a:solidFill>
              </a:rPr>
              <a:t> districts of Chhattisgarh, </a:t>
            </a:r>
          </a:p>
          <a:p>
            <a:pPr marL="971550" lvl="1" indent="-514350">
              <a:buClr>
                <a:srgbClr val="FF0000"/>
              </a:buClr>
              <a:buFont typeface="+mj-lt"/>
              <a:buAutoNum type="alphaLcParenR"/>
            </a:pPr>
            <a:r>
              <a:rPr lang="en-US" b="1" dirty="0" err="1">
                <a:solidFill>
                  <a:srgbClr val="FFFF00"/>
                </a:solidFill>
              </a:rPr>
              <a:t>Nuapada</a:t>
            </a:r>
            <a:r>
              <a:rPr lang="en-US" b="1" dirty="0">
                <a:solidFill>
                  <a:srgbClr val="FFFF00"/>
                </a:solidFill>
              </a:rPr>
              <a:t> and </a:t>
            </a:r>
            <a:r>
              <a:rPr lang="en-US" b="1" dirty="0" err="1">
                <a:solidFill>
                  <a:srgbClr val="FFFF00"/>
                </a:solidFill>
              </a:rPr>
              <a:t>Bargarh</a:t>
            </a:r>
            <a:r>
              <a:rPr lang="en-US" b="1" dirty="0">
                <a:solidFill>
                  <a:srgbClr val="FFFF00"/>
                </a:solidFill>
              </a:rPr>
              <a:t> districts of </a:t>
            </a:r>
            <a:r>
              <a:rPr lang="en-US" b="1" dirty="0" err="1">
                <a:solidFill>
                  <a:srgbClr val="FFFF00"/>
                </a:solidFill>
              </a:rPr>
              <a:t>Odisha</a:t>
            </a:r>
            <a:r>
              <a:rPr lang="en-US" b="1" dirty="0">
                <a:solidFill>
                  <a:srgbClr val="FFFF00"/>
                </a:solidFill>
              </a:rPr>
              <a:t>, </a:t>
            </a:r>
          </a:p>
          <a:p>
            <a:pPr marL="971550" lvl="1" indent="-514350">
              <a:buClr>
                <a:srgbClr val="FF0000"/>
              </a:buClr>
              <a:buFont typeface="+mj-lt"/>
              <a:buAutoNum type="alphaLcParenR"/>
            </a:pPr>
            <a:r>
              <a:rPr lang="en-US" b="1" dirty="0" err="1">
                <a:solidFill>
                  <a:srgbClr val="FFFF00"/>
                </a:solidFill>
              </a:rPr>
              <a:t>Narayanpet</a:t>
            </a:r>
            <a:r>
              <a:rPr lang="en-US" b="1" dirty="0">
                <a:solidFill>
                  <a:srgbClr val="FFFF00"/>
                </a:solidFill>
              </a:rPr>
              <a:t> – </a:t>
            </a:r>
            <a:r>
              <a:rPr lang="en-US" b="1" dirty="0" err="1">
                <a:solidFill>
                  <a:srgbClr val="FFFF00"/>
                </a:solidFill>
              </a:rPr>
              <a:t>Maddur</a:t>
            </a:r>
            <a:r>
              <a:rPr lang="en-US" b="1" dirty="0">
                <a:solidFill>
                  <a:srgbClr val="FFFF00"/>
                </a:solidFill>
              </a:rPr>
              <a:t> Krishna areas of Andhra Pradesh </a:t>
            </a:r>
          </a:p>
          <a:p>
            <a:pPr marL="971550" lvl="1" indent="-514350">
              <a:buClr>
                <a:srgbClr val="FF0000"/>
              </a:buClr>
              <a:buFont typeface="+mj-lt"/>
              <a:buAutoNum type="alphaLcParenR"/>
            </a:pPr>
            <a:r>
              <a:rPr lang="en-US" b="1" dirty="0" err="1">
                <a:solidFill>
                  <a:srgbClr val="FFFF00"/>
                </a:solidFill>
              </a:rPr>
              <a:t>Raichur</a:t>
            </a:r>
            <a:r>
              <a:rPr lang="en-US" b="1" dirty="0">
                <a:solidFill>
                  <a:srgbClr val="FFFF00"/>
                </a:solidFill>
              </a:rPr>
              <a:t> - Gulbarga districts of Karnataka.</a:t>
            </a:r>
          </a:p>
        </p:txBody>
      </p:sp>
      <p:sp>
        <p:nvSpPr>
          <p:cNvPr id="4" name="Slide Number Placeholder 3"/>
          <p:cNvSpPr>
            <a:spLocks noGrp="1"/>
          </p:cNvSpPr>
          <p:nvPr>
            <p:ph type="sldNum" sz="quarter" idx="12"/>
          </p:nvPr>
        </p:nvSpPr>
        <p:spPr/>
        <p:txBody>
          <a:bodyPr/>
          <a:lstStyle/>
          <a:p>
            <a:fld id="{5122379A-8FA5-4082-989C-37BB00110F04}" type="slidenum">
              <a:rPr lang="en-US" smtClean="0"/>
              <a:t>44</a:t>
            </a:fld>
            <a:endParaRPr lang="en-US"/>
          </a:p>
        </p:txBody>
      </p:sp>
      <p:cxnSp>
        <p:nvCxnSpPr>
          <p:cNvPr id="6" name="Straight Connector 5"/>
          <p:cNvCxnSpPr/>
          <p:nvPr/>
        </p:nvCxnSpPr>
        <p:spPr>
          <a:xfrm>
            <a:off x="0" y="11430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21049359"/>
      </p:ext>
    </p:extLst>
  </p:cSld>
  <p:clrMapOvr>
    <a:masterClrMapping/>
  </p:clrMapOvr>
  <mc:AlternateContent xmlns:mc="http://schemas.openxmlformats.org/markup-compatibility/2006" xmlns:p14="http://schemas.microsoft.com/office/powerpoint/2010/main">
    <mc:Choice Requires="p14">
      <p:transition spd="slow" p14:dur="2000" advTm="58294"/>
    </mc:Choice>
    <mc:Fallback xmlns="">
      <p:transition spd="slow" advTm="5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 calcmode="lin" valueType="num">
                                      <p:cBhvr>
                                        <p:cTn id="12" dur="1000" fill="hold"/>
                                        <p:tgtEl>
                                          <p:spTgt spid="10242"/>
                                        </p:tgtEl>
                                        <p:attrNameLst>
                                          <p:attrName>ppt_w</p:attrName>
                                        </p:attrNameLst>
                                      </p:cBhvr>
                                      <p:tavLst>
                                        <p:tav tm="0">
                                          <p:val>
                                            <p:fltVal val="0"/>
                                          </p:val>
                                        </p:tav>
                                        <p:tav tm="100000">
                                          <p:val>
                                            <p:strVal val="#ppt_w"/>
                                          </p:val>
                                        </p:tav>
                                      </p:tavLst>
                                    </p:anim>
                                    <p:anim calcmode="lin" valueType="num">
                                      <p:cBhvr>
                                        <p:cTn id="13" dur="1000" fill="hold"/>
                                        <p:tgtEl>
                                          <p:spTgt spid="10242"/>
                                        </p:tgtEl>
                                        <p:attrNameLst>
                                          <p:attrName>ppt_h</p:attrName>
                                        </p:attrNameLst>
                                      </p:cBhvr>
                                      <p:tavLst>
                                        <p:tav tm="0">
                                          <p:val>
                                            <p:fltVal val="0"/>
                                          </p:val>
                                        </p:tav>
                                        <p:tav tm="100000">
                                          <p:val>
                                            <p:strVal val="#ppt_h"/>
                                          </p:val>
                                        </p:tav>
                                      </p:tavLst>
                                    </p:anim>
                                    <p:anim calcmode="lin" valueType="num">
                                      <p:cBhvr>
                                        <p:cTn id="14" dur="1000" fill="hold"/>
                                        <p:tgtEl>
                                          <p:spTgt spid="10242"/>
                                        </p:tgtEl>
                                        <p:attrNameLst>
                                          <p:attrName>style.rotation</p:attrName>
                                        </p:attrNameLst>
                                      </p:cBhvr>
                                      <p:tavLst>
                                        <p:tav tm="0">
                                          <p:val>
                                            <p:fltVal val="90"/>
                                          </p:val>
                                        </p:tav>
                                        <p:tav tm="100000">
                                          <p:val>
                                            <p:fltVal val="0"/>
                                          </p:val>
                                        </p:tav>
                                      </p:tavLst>
                                    </p:anim>
                                    <p:animEffect transition="in" filter="fade">
                                      <p:cBhvr>
                                        <p:cTn id="15" dur="1000"/>
                                        <p:tgtEl>
                                          <p:spTgt spid="10242"/>
                                        </p:tgtEl>
                                      </p:cBhvr>
                                    </p:animEffect>
                                  </p:childTnLst>
                                </p:cTn>
                              </p:par>
                            </p:childTnLst>
                          </p:cTn>
                        </p:par>
                        <p:par>
                          <p:cTn id="16" fill="hold">
                            <p:stCondLst>
                              <p:cond delay="1000"/>
                            </p:stCondLst>
                            <p:childTnLst>
                              <p:par>
                                <p:cTn id="17" presetID="32" presetClass="emph" presetSubtype="0" fill="hold" grpId="1" nodeType="afterEffect">
                                  <p:stCondLst>
                                    <p:cond delay="0"/>
                                  </p:stCondLst>
                                  <p:iterate type="lt">
                                    <p:tmPct val="0"/>
                                  </p:iterate>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par>
                          <p:cTn id="23" fill="hold">
                            <p:stCondLst>
                              <p:cond delay="2000"/>
                            </p:stCondLst>
                            <p:childTnLst>
                              <p:par>
                                <p:cTn id="24" presetID="34" presetClass="emph" presetSubtype="0" fill="hold" grpId="2" nodeType="after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2"/>
                                        </p:tgtEl>
                                        <p:attrNameLst>
                                          <p:attrName>ppt_x</p:attrName>
                                          <p:attrName>ppt_y</p:attrName>
                                        </p:attrNameLst>
                                      </p:cBhvr>
                                    </p:animMotion>
                                    <p:animRot by="1500000">
                                      <p:cBhvr>
                                        <p:cTn id="26" dur="125" fill="hold">
                                          <p:stCondLst>
                                            <p:cond delay="0"/>
                                          </p:stCondLst>
                                        </p:cTn>
                                        <p:tgtEl>
                                          <p:spTgt spid="2"/>
                                        </p:tgtEl>
                                        <p:attrNameLst>
                                          <p:attrName>r</p:attrName>
                                        </p:attrNameLst>
                                      </p:cBhvr>
                                    </p:animRot>
                                    <p:animRot by="-1500000">
                                      <p:cBhvr>
                                        <p:cTn id="27" dur="125" fill="hold">
                                          <p:stCondLst>
                                            <p:cond delay="125"/>
                                          </p:stCondLst>
                                        </p:cTn>
                                        <p:tgtEl>
                                          <p:spTgt spid="2"/>
                                        </p:tgtEl>
                                        <p:attrNameLst>
                                          <p:attrName>r</p:attrName>
                                        </p:attrNameLst>
                                      </p:cBhvr>
                                    </p:animRot>
                                    <p:animRot by="-1500000">
                                      <p:cBhvr>
                                        <p:cTn id="28" dur="125" fill="hold">
                                          <p:stCondLst>
                                            <p:cond delay="250"/>
                                          </p:stCondLst>
                                        </p:cTn>
                                        <p:tgtEl>
                                          <p:spTgt spid="2"/>
                                        </p:tgtEl>
                                        <p:attrNameLst>
                                          <p:attrName>r</p:attrName>
                                        </p:attrNameLst>
                                      </p:cBhvr>
                                    </p:animRot>
                                    <p:animRot by="1500000">
                                      <p:cBhvr>
                                        <p:cTn id="29" dur="125" fill="hold">
                                          <p:stCondLst>
                                            <p:cond delay="375"/>
                                          </p:stCondLst>
                                        </p:cTn>
                                        <p:tgtEl>
                                          <p:spTgt spid="2"/>
                                        </p:tgtEl>
                                        <p:attrNameLst>
                                          <p:attrName>r</p:attrName>
                                        </p:attrNameLst>
                                      </p:cBhvr>
                                    </p:animRo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0242"/>
                                        </p:tgtEl>
                                      </p:cBhvr>
                                    </p:animEffect>
                                    <p:set>
                                      <p:cBhvr>
                                        <p:cTn id="39" dur="1" fill="hold">
                                          <p:stCondLst>
                                            <p:cond delay="499"/>
                                          </p:stCondLst>
                                        </p:cTn>
                                        <p:tgtEl>
                                          <p:spTgt spid="10242"/>
                                        </p:tgtEl>
                                        <p:attrNameLst>
                                          <p:attrName>style.visibility</p:attrName>
                                        </p:attrNameLst>
                                      </p:cBhvr>
                                      <p:to>
                                        <p:strVal val="hidden"/>
                                      </p:to>
                                    </p:set>
                                  </p:childTnLst>
                                </p:cTn>
                              </p:par>
                              <p:par>
                                <p:cTn id="40" presetID="15" presetClass="entr" presetSubtype="0" fill="hold" grpId="0"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 calcmode="lin" valueType="num">
                                      <p:cBhvr>
                                        <p:cTn id="4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grpId="0" nodeType="with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 calcmode="lin" valueType="num">
                                      <p:cBhvr>
                                        <p:cTn id="4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50"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grpId="0" nodeType="with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 calcmode="lin" valueType="num">
                                      <p:cBhvr>
                                        <p:cTn id="5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6"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grpId="0" nodeType="with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 calcmode="lin" valueType="num">
                                      <p:cBhvr>
                                        <p:cTn id="6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62"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grpId="0" nodeType="with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 calcmode="lin" valueType="num">
                                      <p:cBhvr>
                                        <p:cTn id="6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67"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68"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anim calcmode="lin" valueType="num">
                                      <p:cBhvr>
                                        <p:cTn id="7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7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74"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grpId="0" nodeType="withEffect">
                                  <p:stCondLst>
                                    <p:cond delay="0"/>
                                  </p:stCondLst>
                                  <p:childTnLst>
                                    <p:set>
                                      <p:cBhvr>
                                        <p:cTn id="77" dur="1" fill="hold">
                                          <p:stCondLst>
                                            <p:cond delay="0"/>
                                          </p:stCondLst>
                                        </p:cTn>
                                        <p:tgtEl>
                                          <p:spTgt spid="3">
                                            <p:txEl>
                                              <p:pRg st="6" end="6"/>
                                            </p:txEl>
                                          </p:spTgt>
                                        </p:tgtEl>
                                        <p:attrNameLst>
                                          <p:attrName>style.visibility</p:attrName>
                                        </p:attrNameLst>
                                      </p:cBhvr>
                                      <p:to>
                                        <p:strVal val="visible"/>
                                      </p:to>
                                    </p:set>
                                    <p:anim calcmode="lin" valueType="num">
                                      <p:cBhvr>
                                        <p:cTn id="78"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9"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80"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6000" b="1" dirty="0">
                <a:ln>
                  <a:solidFill>
                    <a:srgbClr val="FF0000"/>
                  </a:solidFill>
                </a:ln>
                <a:solidFill>
                  <a:srgbClr val="FFFF00"/>
                </a:solidFill>
                <a:latin typeface="Algerian" pitchFamily="82" charset="0"/>
              </a:rPr>
              <a:t>Infrastructure</a:t>
            </a:r>
            <a:endParaRPr lang="en-US" sz="60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1447800"/>
            <a:ext cx="8229600" cy="4876800"/>
          </a:xfrm>
        </p:spPr>
        <p:txBody>
          <a:bodyPr>
            <a:normAutofit/>
          </a:bodyPr>
          <a:lstStyle/>
          <a:p>
            <a:pPr>
              <a:buClr>
                <a:srgbClr val="CC00CC"/>
              </a:buClr>
              <a:buFont typeface="Wingdings" pitchFamily="2" charset="2"/>
              <a:buChar char="§"/>
            </a:pPr>
            <a:r>
              <a:rPr lang="en-US" b="1" dirty="0">
                <a:solidFill>
                  <a:srgbClr val="FFFF00"/>
                </a:solidFill>
              </a:rPr>
              <a:t>Infrastructural development means the development of many support facilities.</a:t>
            </a:r>
          </a:p>
          <a:p>
            <a:pPr>
              <a:buClr>
                <a:srgbClr val="CC00CC"/>
              </a:buClr>
              <a:buFont typeface="Wingdings" pitchFamily="2" charset="2"/>
              <a:buChar char="§"/>
            </a:pPr>
            <a:r>
              <a:rPr lang="en-US" b="1" dirty="0">
                <a:solidFill>
                  <a:srgbClr val="FFFF00"/>
                </a:solidFill>
              </a:rPr>
              <a:t>These facilities may be divided into </a:t>
            </a:r>
          </a:p>
          <a:p>
            <a:pPr marL="1428750" lvl="2" indent="-514350">
              <a:buClr>
                <a:srgbClr val="CC00CC"/>
              </a:buClr>
              <a:buFont typeface="+mj-lt"/>
              <a:buAutoNum type="alphaLcParenR"/>
            </a:pPr>
            <a:r>
              <a:rPr lang="en-US" sz="3000" b="1" dirty="0">
                <a:solidFill>
                  <a:srgbClr val="FFFF00"/>
                </a:solidFill>
              </a:rPr>
              <a:t>Economic infrastructure.  </a:t>
            </a:r>
          </a:p>
          <a:p>
            <a:pPr marL="1428750" lvl="2" indent="-514350">
              <a:buClr>
                <a:srgbClr val="CC00CC"/>
              </a:buClr>
              <a:buFont typeface="+mj-lt"/>
              <a:buAutoNum type="alphaLcParenR"/>
            </a:pPr>
            <a:r>
              <a:rPr lang="en-US" sz="3000" b="1" dirty="0">
                <a:solidFill>
                  <a:srgbClr val="FFFF00"/>
                </a:solidFill>
              </a:rPr>
              <a:t>Social infrastructure. </a:t>
            </a:r>
          </a:p>
        </p:txBody>
      </p:sp>
      <p:sp>
        <p:nvSpPr>
          <p:cNvPr id="4" name="Slide Number Placeholder 3"/>
          <p:cNvSpPr>
            <a:spLocks noGrp="1"/>
          </p:cNvSpPr>
          <p:nvPr>
            <p:ph type="sldNum" sz="quarter" idx="12"/>
          </p:nvPr>
        </p:nvSpPr>
        <p:spPr/>
        <p:txBody>
          <a:bodyPr/>
          <a:lstStyle/>
          <a:p>
            <a:fld id="{5122379A-8FA5-4082-989C-37BB00110F04}" type="slidenum">
              <a:rPr lang="en-US" smtClean="0"/>
              <a:t>45</a:t>
            </a:fld>
            <a:endParaRPr lang="en-US"/>
          </a:p>
        </p:txBody>
      </p:sp>
      <p:cxnSp>
        <p:nvCxnSpPr>
          <p:cNvPr id="6" name="Straight Connector 5"/>
          <p:cNvCxnSpPr/>
          <p:nvPr/>
        </p:nvCxnSpPr>
        <p:spPr>
          <a:xfrm>
            <a:off x="0" y="1295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1342252085"/>
              </p:ext>
            </p:extLst>
          </p:nvPr>
        </p:nvGraphicFramePr>
        <p:xfrm>
          <a:off x="228600" y="4328160"/>
          <a:ext cx="8610600" cy="2072640"/>
        </p:xfrm>
        <a:graphic>
          <a:graphicData uri="http://schemas.openxmlformats.org/drawingml/2006/table">
            <a:tbl>
              <a:tblPr firstRow="1" bandRow="1">
                <a:tableStyleId>{0E3FDE45-AF77-4B5C-9715-49D594BDF05E}</a:tableStyleId>
              </a:tblPr>
              <a:tblGrid>
                <a:gridCol w="4960468">
                  <a:extLst>
                    <a:ext uri="{9D8B030D-6E8A-4147-A177-3AD203B41FA5}">
                      <a16:colId xmlns:a16="http://schemas.microsoft.com/office/drawing/2014/main" val="20000"/>
                    </a:ext>
                  </a:extLst>
                </a:gridCol>
                <a:gridCol w="3650132">
                  <a:extLst>
                    <a:ext uri="{9D8B030D-6E8A-4147-A177-3AD203B41FA5}">
                      <a16:colId xmlns:a16="http://schemas.microsoft.com/office/drawing/2014/main" val="20001"/>
                    </a:ext>
                  </a:extLst>
                </a:gridCol>
              </a:tblGrid>
              <a:tr h="370840">
                <a:tc>
                  <a:txBody>
                    <a:bodyPr/>
                    <a:lstStyle/>
                    <a:p>
                      <a:pPr algn="ctr"/>
                      <a:r>
                        <a:rPr lang="en-US" sz="2400" b="1" dirty="0">
                          <a:solidFill>
                            <a:srgbClr val="FFFF00"/>
                          </a:solidFill>
                        </a:rPr>
                        <a:t>Economic infrastructure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B050"/>
                    </a:solidFill>
                  </a:tcPr>
                </a:tc>
                <a:tc>
                  <a:txBody>
                    <a:bodyPr/>
                    <a:lstStyle/>
                    <a:p>
                      <a:pPr algn="ctr"/>
                      <a:r>
                        <a:rPr lang="en-US" sz="2400" b="1" dirty="0">
                          <a:solidFill>
                            <a:srgbClr val="FFFF00"/>
                          </a:solidFill>
                        </a:rPr>
                        <a:t>Social infrastructure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B050"/>
                    </a:solidFill>
                  </a:tcPr>
                </a:tc>
                <a:extLst>
                  <a:ext uri="{0D108BD9-81ED-4DB2-BD59-A6C34878D82A}">
                    <a16:rowId xmlns:a16="http://schemas.microsoft.com/office/drawing/2014/main" val="10000"/>
                  </a:ext>
                </a:extLst>
              </a:tr>
              <a:tr h="370840">
                <a:tc>
                  <a:txBody>
                    <a:bodyPr/>
                    <a:lstStyle/>
                    <a:p>
                      <a:pPr marL="342900" indent="-342900" algn="l">
                        <a:buClr>
                          <a:srgbClr val="FFFF00"/>
                        </a:buClr>
                        <a:buFont typeface="Wingdings" pitchFamily="2" charset="2"/>
                        <a:buChar char="§"/>
                      </a:pPr>
                      <a:r>
                        <a:rPr lang="en-US" sz="2000" b="1" dirty="0" err="1">
                          <a:solidFill>
                            <a:srgbClr val="FFFF00"/>
                          </a:solidFill>
                        </a:rPr>
                        <a:t>Ttransport</a:t>
                      </a:r>
                      <a:r>
                        <a:rPr lang="en-US" sz="2000" b="1" dirty="0">
                          <a:solidFill>
                            <a:srgbClr val="FFFF00"/>
                          </a:solidFill>
                        </a:rPr>
                        <a:t> </a:t>
                      </a:r>
                    </a:p>
                    <a:p>
                      <a:pPr marL="342900" indent="-342900" algn="l">
                        <a:buClr>
                          <a:srgbClr val="FFFF00"/>
                        </a:buClr>
                        <a:buFont typeface="Wingdings" pitchFamily="2" charset="2"/>
                        <a:buChar char="§"/>
                      </a:pPr>
                      <a:r>
                        <a:rPr lang="en-US" sz="2000" b="1" dirty="0">
                          <a:solidFill>
                            <a:srgbClr val="FFFF00"/>
                          </a:solidFill>
                        </a:rPr>
                        <a:t>Communication </a:t>
                      </a:r>
                    </a:p>
                    <a:p>
                      <a:pPr marL="342900" indent="-342900" algn="l">
                        <a:buClr>
                          <a:srgbClr val="FFFF00"/>
                        </a:buClr>
                        <a:buFont typeface="Wingdings" pitchFamily="2" charset="2"/>
                        <a:buChar char="§"/>
                      </a:pPr>
                      <a:r>
                        <a:rPr lang="en-US" sz="2000" b="1" dirty="0">
                          <a:solidFill>
                            <a:srgbClr val="FFFF00"/>
                          </a:solidFill>
                        </a:rPr>
                        <a:t>Energy</a:t>
                      </a:r>
                    </a:p>
                    <a:p>
                      <a:pPr marL="342900" indent="-342900" algn="l">
                        <a:buClr>
                          <a:srgbClr val="FFFF00"/>
                        </a:buClr>
                        <a:buFont typeface="Wingdings" pitchFamily="2" charset="2"/>
                        <a:buChar char="§"/>
                      </a:pPr>
                      <a:r>
                        <a:rPr lang="en-US" sz="2000" b="1" dirty="0">
                          <a:solidFill>
                            <a:srgbClr val="FFFF00"/>
                          </a:solidFill>
                        </a:rPr>
                        <a:t>Irrigation</a:t>
                      </a:r>
                    </a:p>
                    <a:p>
                      <a:pPr marL="342900" indent="-342900" algn="l">
                        <a:buClr>
                          <a:srgbClr val="FFFF00"/>
                        </a:buClr>
                        <a:buFont typeface="Wingdings" pitchFamily="2" charset="2"/>
                        <a:buChar char="§"/>
                      </a:pPr>
                      <a:r>
                        <a:rPr lang="en-US" sz="2000" b="1" dirty="0">
                          <a:solidFill>
                            <a:srgbClr val="FFFF00"/>
                          </a:solidFill>
                        </a:rPr>
                        <a:t>Monetary and financial 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B050"/>
                    </a:solidFill>
                  </a:tcPr>
                </a:tc>
                <a:tc>
                  <a:txBody>
                    <a:bodyPr/>
                    <a:lstStyle/>
                    <a:p>
                      <a:pPr marL="342900" marR="0" indent="-342900" algn="l" defTabSz="914400" rtl="0" eaLnBrk="1" fontAlgn="auto" latinLnBrk="0" hangingPunct="1">
                        <a:lnSpc>
                          <a:spcPct val="100000"/>
                        </a:lnSpc>
                        <a:spcBef>
                          <a:spcPts val="0"/>
                        </a:spcBef>
                        <a:spcAft>
                          <a:spcPts val="0"/>
                        </a:spcAft>
                        <a:buClr>
                          <a:srgbClr val="FFFF00"/>
                        </a:buClr>
                        <a:buSzTx/>
                        <a:buFont typeface="Wingdings" pitchFamily="2" charset="2"/>
                        <a:buChar char="§"/>
                        <a:tabLst/>
                        <a:defRPr/>
                      </a:pPr>
                      <a:r>
                        <a:rPr lang="en-US" sz="2000" b="1" dirty="0">
                          <a:solidFill>
                            <a:srgbClr val="FFFF00"/>
                          </a:solidFill>
                        </a:rPr>
                        <a:t>Education, </a:t>
                      </a:r>
                    </a:p>
                    <a:p>
                      <a:pPr marL="342900" marR="0" indent="-342900" algn="l" defTabSz="914400" rtl="0" eaLnBrk="1" fontAlgn="auto" latinLnBrk="0" hangingPunct="1">
                        <a:lnSpc>
                          <a:spcPct val="100000"/>
                        </a:lnSpc>
                        <a:spcBef>
                          <a:spcPts val="0"/>
                        </a:spcBef>
                        <a:spcAft>
                          <a:spcPts val="0"/>
                        </a:spcAft>
                        <a:buClr>
                          <a:srgbClr val="FFFF00"/>
                        </a:buClr>
                        <a:buSzTx/>
                        <a:buFont typeface="Wingdings" pitchFamily="2" charset="2"/>
                        <a:buChar char="§"/>
                        <a:tabLst/>
                        <a:defRPr/>
                      </a:pPr>
                      <a:r>
                        <a:rPr lang="en-US" sz="2000" b="1" dirty="0">
                          <a:solidFill>
                            <a:srgbClr val="FFFF00"/>
                          </a:solidFill>
                        </a:rPr>
                        <a:t>Training and Research </a:t>
                      </a:r>
                    </a:p>
                    <a:p>
                      <a:pPr marL="342900" marR="0" indent="-342900" algn="l" defTabSz="914400" rtl="0" eaLnBrk="1" fontAlgn="auto" latinLnBrk="0" hangingPunct="1">
                        <a:lnSpc>
                          <a:spcPct val="100000"/>
                        </a:lnSpc>
                        <a:spcBef>
                          <a:spcPts val="0"/>
                        </a:spcBef>
                        <a:spcAft>
                          <a:spcPts val="0"/>
                        </a:spcAft>
                        <a:buClr>
                          <a:srgbClr val="FFFF00"/>
                        </a:buClr>
                        <a:buSzTx/>
                        <a:buFont typeface="Wingdings" pitchFamily="2" charset="2"/>
                        <a:buChar char="§"/>
                        <a:tabLst/>
                        <a:defRPr/>
                      </a:pPr>
                      <a:r>
                        <a:rPr lang="en-US" sz="2000" b="1" dirty="0">
                          <a:solidFill>
                            <a:srgbClr val="FFFF00"/>
                          </a:solidFill>
                        </a:rPr>
                        <a:t>Health </a:t>
                      </a:r>
                    </a:p>
                    <a:p>
                      <a:pPr marL="342900" marR="0" indent="-342900" algn="l" defTabSz="914400" rtl="0" eaLnBrk="1" fontAlgn="auto" latinLnBrk="0" hangingPunct="1">
                        <a:lnSpc>
                          <a:spcPct val="100000"/>
                        </a:lnSpc>
                        <a:spcBef>
                          <a:spcPts val="0"/>
                        </a:spcBef>
                        <a:spcAft>
                          <a:spcPts val="0"/>
                        </a:spcAft>
                        <a:buClr>
                          <a:srgbClr val="FFFF00"/>
                        </a:buClr>
                        <a:buSzTx/>
                        <a:buFont typeface="Wingdings" pitchFamily="2" charset="2"/>
                        <a:buChar char="§"/>
                        <a:tabLst/>
                        <a:defRPr/>
                      </a:pPr>
                      <a:r>
                        <a:rPr lang="en-US" sz="2000" b="1" dirty="0">
                          <a:solidFill>
                            <a:srgbClr val="FFFF00"/>
                          </a:solidFill>
                        </a:rPr>
                        <a:t>Housing and civic</a:t>
                      </a:r>
                      <a:r>
                        <a:rPr lang="en-US" sz="2000" b="1" baseline="0" dirty="0">
                          <a:solidFill>
                            <a:srgbClr val="FFFF00"/>
                          </a:solidFill>
                        </a:rPr>
                        <a:t> </a:t>
                      </a:r>
                      <a:r>
                        <a:rPr lang="en-US" sz="2000" b="1" dirty="0">
                          <a:solidFill>
                            <a:srgbClr val="FFFF00"/>
                          </a:solidFill>
                        </a:rPr>
                        <a:t>amenities</a:t>
                      </a:r>
                    </a:p>
                    <a:p>
                      <a:pPr marL="342900" indent="-342900" algn="ctr">
                        <a:buClr>
                          <a:srgbClr val="FFFF00"/>
                        </a:buClr>
                        <a:buFont typeface="Wingdings" pitchFamily="2" charset="2"/>
                        <a:buChar char="§"/>
                      </a:pPr>
                      <a:endParaRPr lang="en-US" sz="20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nvex"/>
                      <a:lightRig rig="flood" dir="t"/>
                    </a:cell3D>
                    <a:solidFill>
                      <a:srgbClr val="00B050"/>
                    </a:solidFill>
                  </a:tcPr>
                </a:tc>
                <a:extLst>
                  <a:ext uri="{0D108BD9-81ED-4DB2-BD59-A6C34878D82A}">
                    <a16:rowId xmlns:a16="http://schemas.microsoft.com/office/drawing/2014/main" val="10001"/>
                  </a:ext>
                </a:extLst>
              </a:tr>
            </a:tbl>
          </a:graphicData>
        </a:graphic>
      </p:graphicFrame>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55412331"/>
      </p:ext>
    </p:extLst>
  </p:cSld>
  <p:clrMapOvr>
    <a:masterClrMapping/>
  </p:clrMapOvr>
  <mc:AlternateContent xmlns:mc="http://schemas.openxmlformats.org/markup-compatibility/2006" xmlns:p14="http://schemas.microsoft.com/office/powerpoint/2010/main">
    <mc:Choice Requires="p14">
      <p:transition spd="slow" p14:dur="2000" advTm="67064"/>
    </mc:Choice>
    <mc:Fallback xmlns="">
      <p:transition spd="slow" advTm="67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par>
                          <p:cTn id="11" fill="hold">
                            <p:stCondLst>
                              <p:cond delay="10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par>
                          <p:cTn id="18" fill="hold">
                            <p:stCondLst>
                              <p:cond delay="3300"/>
                            </p:stCondLst>
                            <p:childTnLst>
                              <p:par>
                                <p:cTn id="19" presetID="32" presetClass="emph" presetSubtype="0" fill="hold" grpId="1" nodeType="afterEffect">
                                  <p:stCondLst>
                                    <p:cond delay="0"/>
                                  </p:stCondLst>
                                  <p:iterate type="lt">
                                    <p:tmPct val="0"/>
                                  </p:iterate>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4300"/>
                            </p:stCondLst>
                            <p:childTnLst>
                              <p:par>
                                <p:cTn id="26" presetID="34" presetClass="emph" presetSubtype="0" fill="hold" grpId="2" nodeType="after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2"/>
                                        </p:tgtEl>
                                        <p:attrNameLst>
                                          <p:attrName>ppt_x</p:attrName>
                                          <p:attrName>ppt_y</p:attrName>
                                        </p:attrNameLst>
                                      </p:cBhvr>
                                    </p:animMotion>
                                    <p:animRot by="1500000">
                                      <p:cBhvr>
                                        <p:cTn id="28" dur="125" fill="hold">
                                          <p:stCondLst>
                                            <p:cond delay="0"/>
                                          </p:stCondLst>
                                        </p:cTn>
                                        <p:tgtEl>
                                          <p:spTgt spid="2"/>
                                        </p:tgtEl>
                                        <p:attrNameLst>
                                          <p:attrName>r</p:attrName>
                                        </p:attrNameLst>
                                      </p:cBhvr>
                                    </p:animRot>
                                    <p:animRot by="-1500000">
                                      <p:cBhvr>
                                        <p:cTn id="29" dur="125" fill="hold">
                                          <p:stCondLst>
                                            <p:cond delay="125"/>
                                          </p:stCondLst>
                                        </p:cTn>
                                        <p:tgtEl>
                                          <p:spTgt spid="2"/>
                                        </p:tgtEl>
                                        <p:attrNameLst>
                                          <p:attrName>r</p:attrName>
                                        </p:attrNameLst>
                                      </p:cBhvr>
                                    </p:animRot>
                                    <p:animRot by="-1500000">
                                      <p:cBhvr>
                                        <p:cTn id="30" dur="125" fill="hold">
                                          <p:stCondLst>
                                            <p:cond delay="250"/>
                                          </p:stCondLst>
                                        </p:cTn>
                                        <p:tgtEl>
                                          <p:spTgt spid="2"/>
                                        </p:tgtEl>
                                        <p:attrNameLst>
                                          <p:attrName>r</p:attrName>
                                        </p:attrNameLst>
                                      </p:cBhvr>
                                    </p:animRot>
                                    <p:animRot by="1500000">
                                      <p:cBhvr>
                                        <p:cTn id="31" dur="125" fill="hold">
                                          <p:stCondLst>
                                            <p:cond delay="375"/>
                                          </p:stCondLst>
                                        </p:cTn>
                                        <p:tgtEl>
                                          <p:spTgt spid="2"/>
                                        </p:tgtEl>
                                        <p:attrNameLst>
                                          <p:attrName>r</p:attrName>
                                        </p:attrNameLst>
                                      </p:cBhvr>
                                    </p:animRot>
                                  </p:childTnLst>
                                </p:cTn>
                              </p:par>
                            </p:childTnLst>
                          </p:cTn>
                        </p:par>
                        <p:par>
                          <p:cTn id="32" fill="hold">
                            <p:stCondLst>
                              <p:cond delay="5450"/>
                            </p:stCondLst>
                            <p:childTnLst>
                              <p:par>
                                <p:cTn id="33" presetID="16" presetClass="entr" presetSubtype="2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1266"/>
                                        </p:tgtEl>
                                      </p:cBhvr>
                                    </p:animEffect>
                                    <p:set>
                                      <p:cBhvr>
                                        <p:cTn id="40" dur="1" fill="hold">
                                          <p:stCondLst>
                                            <p:cond delay="499"/>
                                          </p:stCondLst>
                                        </p:cTn>
                                        <p:tgtEl>
                                          <p:spTgt spid="11266"/>
                                        </p:tgtEl>
                                        <p:attrNameLst>
                                          <p:attrName>style.visibility</p:attrName>
                                        </p:attrNameLst>
                                      </p:cBhvr>
                                      <p:to>
                                        <p:strVal val="hidden"/>
                                      </p:to>
                                    </p:set>
                                  </p:childTnLst>
                                </p:cTn>
                              </p:par>
                              <p:par>
                                <p:cTn id="41" presetID="53" presetClass="entr" presetSubtype="16" fill="hold" grpId="0"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p:cTn id="4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3">
                                            <p:txEl>
                                              <p:pRg st="0" end="0"/>
                                            </p:tx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 calcmode="lin" valueType="num">
                                      <p:cBhvr>
                                        <p:cTn id="4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50" dur="500"/>
                                        <p:tgtEl>
                                          <p:spTgt spid="3">
                                            <p:txEl>
                                              <p:pRg st="1" end="1"/>
                                            </p:tx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 calcmode="lin" valueType="num">
                                      <p:cBhvr>
                                        <p:cTn id="5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55" dur="500"/>
                                        <p:tgtEl>
                                          <p:spTgt spid="3">
                                            <p:txEl>
                                              <p:pRg st="2" end="2"/>
                                            </p:tx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 calcmode="lin" valueType="num">
                                      <p:cBhvr>
                                        <p:cTn id="5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60" dur="500"/>
                                        <p:tgtEl>
                                          <p:spTgt spid="3">
                                            <p:txEl>
                                              <p:pRg st="3" end="3"/>
                                            </p:txEl>
                                          </p:spTgt>
                                        </p:tgtEl>
                                      </p:cBhvr>
                                    </p:animEffect>
                                  </p:childTnLst>
                                </p:cTn>
                              </p:par>
                            </p:childTnLst>
                          </p:cTn>
                        </p:par>
                        <p:par>
                          <p:cTn id="61" fill="hold">
                            <p:stCondLst>
                              <p:cond delay="500"/>
                            </p:stCondLst>
                            <p:childTnLst>
                              <p:par>
                                <p:cTn id="62" presetID="30" presetClass="entr" presetSubtype="0"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800" decel="100000"/>
                                        <p:tgtEl>
                                          <p:spTgt spid="5"/>
                                        </p:tgtEl>
                                      </p:cBhvr>
                                    </p:animEffect>
                                    <p:anim calcmode="lin" valueType="num">
                                      <p:cBhvr>
                                        <p:cTn id="65" dur="800" decel="100000" fill="hold"/>
                                        <p:tgtEl>
                                          <p:spTgt spid="5"/>
                                        </p:tgtEl>
                                        <p:attrNameLst>
                                          <p:attrName>style.rotation</p:attrName>
                                        </p:attrNameLst>
                                      </p:cBhvr>
                                      <p:tavLst>
                                        <p:tav tm="0">
                                          <p:val>
                                            <p:fltVal val="-90"/>
                                          </p:val>
                                        </p:tav>
                                        <p:tav tm="100000">
                                          <p:val>
                                            <p:fltVal val="0"/>
                                          </p:val>
                                        </p:tav>
                                      </p:tavLst>
                                    </p:anim>
                                    <p:anim calcmode="lin" valueType="num">
                                      <p:cBhvr>
                                        <p:cTn id="66" dur="800" decel="100000" fill="hold"/>
                                        <p:tgtEl>
                                          <p:spTgt spid="5"/>
                                        </p:tgtEl>
                                        <p:attrNameLst>
                                          <p:attrName>ppt_x</p:attrName>
                                        </p:attrNameLst>
                                      </p:cBhvr>
                                      <p:tavLst>
                                        <p:tav tm="0">
                                          <p:val>
                                            <p:strVal val="#ppt_x+0.4"/>
                                          </p:val>
                                        </p:tav>
                                        <p:tav tm="100000">
                                          <p:val>
                                            <p:strVal val="#ppt_x-0.05"/>
                                          </p:val>
                                        </p:tav>
                                      </p:tavLst>
                                    </p:anim>
                                    <p:anim calcmode="lin" valueType="num">
                                      <p:cBhvr>
                                        <p:cTn id="67" dur="800" decel="100000" fill="hold"/>
                                        <p:tgtEl>
                                          <p:spTgt spid="5"/>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134600" cy="1143000"/>
          </a:xfrm>
        </p:spPr>
        <p:txBody>
          <a:bodyPr>
            <a:noAutofit/>
          </a:bodyPr>
          <a:lstStyle/>
          <a:p>
            <a:r>
              <a:rPr lang="en-US" sz="5200" b="1" dirty="0">
                <a:ln>
                  <a:solidFill>
                    <a:srgbClr val="FF0000"/>
                  </a:solidFill>
                </a:ln>
                <a:solidFill>
                  <a:srgbClr val="FFFF00"/>
                </a:solidFill>
                <a:latin typeface="Algerian" pitchFamily="82" charset="0"/>
              </a:rPr>
              <a:t>Economic  Infrastructure</a:t>
            </a:r>
            <a:endParaRPr lang="en-US" sz="52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p:txBody>
          <a:bodyPr>
            <a:normAutofit lnSpcReduction="10000"/>
          </a:bodyPr>
          <a:lstStyle/>
          <a:p>
            <a:pPr>
              <a:buClr>
                <a:srgbClr val="00B0F0"/>
              </a:buClr>
              <a:buFont typeface="Wingdings" pitchFamily="2" charset="2"/>
              <a:buChar char="§"/>
            </a:pPr>
            <a:r>
              <a:rPr lang="en-US" b="1" dirty="0">
                <a:solidFill>
                  <a:srgbClr val="FFFF00"/>
                </a:solidFill>
              </a:rPr>
              <a:t>Economic infrastructure is the support system which helps in facilitating production and distribution. </a:t>
            </a:r>
          </a:p>
          <a:p>
            <a:pPr>
              <a:buClr>
                <a:srgbClr val="00B0F0"/>
              </a:buClr>
              <a:buFont typeface="Wingdings" pitchFamily="2" charset="2"/>
              <a:buChar char="§"/>
            </a:pPr>
            <a:r>
              <a:rPr lang="en-US" b="1" dirty="0">
                <a:solidFill>
                  <a:srgbClr val="FFFF00"/>
                </a:solidFill>
              </a:rPr>
              <a:t>For instance, railways, trucks, posts and telegraph offices, ports, canals, power plants, banks, insurance companies etc. are all economic infrastructure of an economy. </a:t>
            </a:r>
          </a:p>
          <a:p>
            <a:pPr>
              <a:buClr>
                <a:srgbClr val="00B0F0"/>
              </a:buClr>
              <a:buFont typeface="Wingdings" pitchFamily="2" charset="2"/>
              <a:buChar char="§"/>
            </a:pPr>
            <a:r>
              <a:rPr lang="en-US" b="1" dirty="0">
                <a:solidFill>
                  <a:srgbClr val="FFFF00"/>
                </a:solidFill>
              </a:rPr>
              <a:t>They help in the production of goods and services. </a:t>
            </a:r>
          </a:p>
          <a:p>
            <a:pPr>
              <a:buClr>
                <a:srgbClr val="00B0F0"/>
              </a:buClr>
              <a:buFont typeface="Wingdings" pitchFamily="2" charset="2"/>
              <a:buChar char="§"/>
            </a:pP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46</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08" y="1371600"/>
            <a:ext cx="7690792" cy="483732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16739164"/>
      </p:ext>
    </p:extLst>
  </p:cSld>
  <p:clrMapOvr>
    <a:masterClrMapping/>
  </p:clrMapOvr>
  <mc:AlternateContent xmlns:mc="http://schemas.openxmlformats.org/markup-compatibility/2006" xmlns:p14="http://schemas.microsoft.com/office/powerpoint/2010/main">
    <mc:Choice Requires="p14">
      <p:transition spd="slow" p14:dur="2000" advTm="53936"/>
    </mc:Choice>
    <mc:Fallback xmlns="">
      <p:transition spd="slow" advTm="5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p:cTn id="12" dur="1000" fill="hold"/>
                                        <p:tgtEl>
                                          <p:spTgt spid="12290"/>
                                        </p:tgtEl>
                                        <p:attrNameLst>
                                          <p:attrName>ppt_w</p:attrName>
                                        </p:attrNameLst>
                                      </p:cBhvr>
                                      <p:tavLst>
                                        <p:tav tm="0">
                                          <p:val>
                                            <p:fltVal val="0"/>
                                          </p:val>
                                        </p:tav>
                                        <p:tav tm="100000">
                                          <p:val>
                                            <p:strVal val="#ppt_w"/>
                                          </p:val>
                                        </p:tav>
                                      </p:tavLst>
                                    </p:anim>
                                    <p:anim calcmode="lin" valueType="num">
                                      <p:cBhvr>
                                        <p:cTn id="13" dur="1000" fill="hold"/>
                                        <p:tgtEl>
                                          <p:spTgt spid="12290"/>
                                        </p:tgtEl>
                                        <p:attrNameLst>
                                          <p:attrName>ppt_h</p:attrName>
                                        </p:attrNameLst>
                                      </p:cBhvr>
                                      <p:tavLst>
                                        <p:tav tm="0">
                                          <p:val>
                                            <p:fltVal val="0"/>
                                          </p:val>
                                        </p:tav>
                                        <p:tav tm="100000">
                                          <p:val>
                                            <p:strVal val="#ppt_h"/>
                                          </p:val>
                                        </p:tav>
                                      </p:tavLst>
                                    </p:anim>
                                    <p:anim calcmode="lin" valueType="num">
                                      <p:cBhvr>
                                        <p:cTn id="14" dur="1000" fill="hold"/>
                                        <p:tgtEl>
                                          <p:spTgt spid="12290"/>
                                        </p:tgtEl>
                                        <p:attrNameLst>
                                          <p:attrName>style.rotation</p:attrName>
                                        </p:attrNameLst>
                                      </p:cBhvr>
                                      <p:tavLst>
                                        <p:tav tm="0">
                                          <p:val>
                                            <p:fltVal val="90"/>
                                          </p:val>
                                        </p:tav>
                                        <p:tav tm="100000">
                                          <p:val>
                                            <p:fltVal val="0"/>
                                          </p:val>
                                        </p:tav>
                                      </p:tavLst>
                                    </p:anim>
                                    <p:animEffect transition="in" filter="fade">
                                      <p:cBhvr>
                                        <p:cTn id="15" dur="1000"/>
                                        <p:tgtEl>
                                          <p:spTgt spid="12290"/>
                                        </p:tgtEl>
                                      </p:cBhvr>
                                    </p:animEffect>
                                  </p:childTnLst>
                                </p:cTn>
                              </p:par>
                            </p:childTnLst>
                          </p:cTn>
                        </p:par>
                        <p:par>
                          <p:cTn id="16" fill="hold">
                            <p:stCondLst>
                              <p:cond delay="1000"/>
                            </p:stCondLst>
                            <p:childTnLst>
                              <p:par>
                                <p:cTn id="17" presetID="32" presetClass="emph" presetSubtype="0" fill="hold" grpId="1" nodeType="afterEffect">
                                  <p:stCondLst>
                                    <p:cond delay="0"/>
                                  </p:stCondLst>
                                  <p:iterate type="lt">
                                    <p:tmPct val="0"/>
                                  </p:iterate>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par>
                          <p:cTn id="23" fill="hold">
                            <p:stCondLst>
                              <p:cond delay="2000"/>
                            </p:stCondLst>
                            <p:childTnLst>
                              <p:par>
                                <p:cTn id="24" presetID="34" presetClass="emph" presetSubtype="0" fill="hold" grpId="2" nodeType="after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2"/>
                                        </p:tgtEl>
                                        <p:attrNameLst>
                                          <p:attrName>ppt_x</p:attrName>
                                          <p:attrName>ppt_y</p:attrName>
                                        </p:attrNameLst>
                                      </p:cBhvr>
                                    </p:animMotion>
                                    <p:animRot by="1500000">
                                      <p:cBhvr>
                                        <p:cTn id="26" dur="125" fill="hold">
                                          <p:stCondLst>
                                            <p:cond delay="0"/>
                                          </p:stCondLst>
                                        </p:cTn>
                                        <p:tgtEl>
                                          <p:spTgt spid="2"/>
                                        </p:tgtEl>
                                        <p:attrNameLst>
                                          <p:attrName>r</p:attrName>
                                        </p:attrNameLst>
                                      </p:cBhvr>
                                    </p:animRot>
                                    <p:animRot by="-1500000">
                                      <p:cBhvr>
                                        <p:cTn id="27" dur="125" fill="hold">
                                          <p:stCondLst>
                                            <p:cond delay="125"/>
                                          </p:stCondLst>
                                        </p:cTn>
                                        <p:tgtEl>
                                          <p:spTgt spid="2"/>
                                        </p:tgtEl>
                                        <p:attrNameLst>
                                          <p:attrName>r</p:attrName>
                                        </p:attrNameLst>
                                      </p:cBhvr>
                                    </p:animRot>
                                    <p:animRot by="-1500000">
                                      <p:cBhvr>
                                        <p:cTn id="28" dur="125" fill="hold">
                                          <p:stCondLst>
                                            <p:cond delay="250"/>
                                          </p:stCondLst>
                                        </p:cTn>
                                        <p:tgtEl>
                                          <p:spTgt spid="2"/>
                                        </p:tgtEl>
                                        <p:attrNameLst>
                                          <p:attrName>r</p:attrName>
                                        </p:attrNameLst>
                                      </p:cBhvr>
                                    </p:animRot>
                                    <p:animRot by="1500000">
                                      <p:cBhvr>
                                        <p:cTn id="29" dur="125" fill="hold">
                                          <p:stCondLst>
                                            <p:cond delay="375"/>
                                          </p:stCondLst>
                                        </p:cTn>
                                        <p:tgtEl>
                                          <p:spTgt spid="2"/>
                                        </p:tgtEl>
                                        <p:attrNameLst>
                                          <p:attrName>r</p:attrName>
                                        </p:attrNameLst>
                                      </p:cBhvr>
                                    </p:animRot>
                                  </p:childTnLst>
                                </p:cTn>
                              </p:par>
                            </p:childTnLst>
                          </p:cTn>
                        </p:par>
                        <p:par>
                          <p:cTn id="30" fill="hold">
                            <p:stCondLst>
                              <p:cond delay="355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290"/>
                                        </p:tgtEl>
                                      </p:cBhvr>
                                    </p:animEffect>
                                    <p:set>
                                      <p:cBhvr>
                                        <p:cTn id="38" dur="1" fill="hold">
                                          <p:stCondLst>
                                            <p:cond delay="499"/>
                                          </p:stCondLst>
                                        </p:cTn>
                                        <p:tgtEl>
                                          <p:spTgt spid="12290"/>
                                        </p:tgtEl>
                                        <p:attrNameLst>
                                          <p:attrName>style.visibility</p:attrName>
                                        </p:attrNameLst>
                                      </p:cBhvr>
                                      <p:to>
                                        <p:strVal val="hidden"/>
                                      </p:to>
                                    </p:set>
                                  </p:childTnLst>
                                </p:cTn>
                              </p:par>
                              <p:par>
                                <p:cTn id="39" presetID="26" presetClass="entr" presetSubtype="0" fill="hold" grpId="0"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down)">
                                      <p:cBhvr>
                                        <p:cTn id="41" dur="580">
                                          <p:stCondLst>
                                            <p:cond delay="0"/>
                                          </p:stCondLst>
                                        </p:cTn>
                                        <p:tgtEl>
                                          <p:spTgt spid="3">
                                            <p:txEl>
                                              <p:pRg st="0" end="0"/>
                                            </p:txEl>
                                          </p:spTgt>
                                        </p:tgtEl>
                                      </p:cBhvr>
                                    </p:animEffect>
                                    <p:anim calcmode="lin" valueType="num">
                                      <p:cBhvr>
                                        <p:cTn id="42"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0" end="0"/>
                                            </p:txEl>
                                          </p:spTgt>
                                        </p:tgtEl>
                                      </p:cBhvr>
                                      <p:to x="100000" y="60000"/>
                                    </p:animScale>
                                    <p:animScale>
                                      <p:cBhvr>
                                        <p:cTn id="48" dur="166" decel="50000">
                                          <p:stCondLst>
                                            <p:cond delay="676"/>
                                          </p:stCondLst>
                                        </p:cTn>
                                        <p:tgtEl>
                                          <p:spTgt spid="3">
                                            <p:txEl>
                                              <p:pRg st="0" end="0"/>
                                            </p:txEl>
                                          </p:spTgt>
                                        </p:tgtEl>
                                      </p:cBhvr>
                                      <p:to x="100000" y="100000"/>
                                    </p:animScale>
                                    <p:animScale>
                                      <p:cBhvr>
                                        <p:cTn id="49" dur="26">
                                          <p:stCondLst>
                                            <p:cond delay="1312"/>
                                          </p:stCondLst>
                                        </p:cTn>
                                        <p:tgtEl>
                                          <p:spTgt spid="3">
                                            <p:txEl>
                                              <p:pRg st="0" end="0"/>
                                            </p:txEl>
                                          </p:spTgt>
                                        </p:tgtEl>
                                      </p:cBhvr>
                                      <p:to x="100000" y="80000"/>
                                    </p:animScale>
                                    <p:animScale>
                                      <p:cBhvr>
                                        <p:cTn id="50" dur="166" decel="50000">
                                          <p:stCondLst>
                                            <p:cond delay="1338"/>
                                          </p:stCondLst>
                                        </p:cTn>
                                        <p:tgtEl>
                                          <p:spTgt spid="3">
                                            <p:txEl>
                                              <p:pRg st="0" end="0"/>
                                            </p:txEl>
                                          </p:spTgt>
                                        </p:tgtEl>
                                      </p:cBhvr>
                                      <p:to x="100000" y="100000"/>
                                    </p:animScale>
                                    <p:animScale>
                                      <p:cBhvr>
                                        <p:cTn id="51" dur="26">
                                          <p:stCondLst>
                                            <p:cond delay="1642"/>
                                          </p:stCondLst>
                                        </p:cTn>
                                        <p:tgtEl>
                                          <p:spTgt spid="3">
                                            <p:txEl>
                                              <p:pRg st="0" end="0"/>
                                            </p:txEl>
                                          </p:spTgt>
                                        </p:tgtEl>
                                      </p:cBhvr>
                                      <p:to x="100000" y="90000"/>
                                    </p:animScale>
                                    <p:animScale>
                                      <p:cBhvr>
                                        <p:cTn id="52" dur="166" decel="50000">
                                          <p:stCondLst>
                                            <p:cond delay="1668"/>
                                          </p:stCondLst>
                                        </p:cTn>
                                        <p:tgtEl>
                                          <p:spTgt spid="3">
                                            <p:txEl>
                                              <p:pRg st="0" end="0"/>
                                            </p:txEl>
                                          </p:spTgt>
                                        </p:tgtEl>
                                      </p:cBhvr>
                                      <p:to x="100000" y="100000"/>
                                    </p:animScale>
                                    <p:animScale>
                                      <p:cBhvr>
                                        <p:cTn id="53" dur="26">
                                          <p:stCondLst>
                                            <p:cond delay="1808"/>
                                          </p:stCondLst>
                                        </p:cTn>
                                        <p:tgtEl>
                                          <p:spTgt spid="3">
                                            <p:txEl>
                                              <p:pRg st="0" end="0"/>
                                            </p:txEl>
                                          </p:spTgt>
                                        </p:tgtEl>
                                      </p:cBhvr>
                                      <p:to x="100000" y="95000"/>
                                    </p:animScale>
                                    <p:animScale>
                                      <p:cBhvr>
                                        <p:cTn id="54" dur="166" decel="50000">
                                          <p:stCondLst>
                                            <p:cond delay="1834"/>
                                          </p:stCondLst>
                                        </p:cTn>
                                        <p:tgtEl>
                                          <p:spTgt spid="3">
                                            <p:txEl>
                                              <p:pRg st="0" end="0"/>
                                            </p:txEl>
                                          </p:spTgt>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animEffect transition="in" filter="wipe(down)">
                                      <p:cBhvr>
                                        <p:cTn id="57" dur="580">
                                          <p:stCondLst>
                                            <p:cond delay="0"/>
                                          </p:stCondLst>
                                        </p:cTn>
                                        <p:tgtEl>
                                          <p:spTgt spid="3">
                                            <p:txEl>
                                              <p:pRg st="1" end="1"/>
                                            </p:txEl>
                                          </p:spTgt>
                                        </p:tgtEl>
                                      </p:cBhvr>
                                    </p:animEffect>
                                    <p:anim calcmode="lin" valueType="num">
                                      <p:cBhvr>
                                        <p:cTn id="5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1" end="1"/>
                                            </p:txEl>
                                          </p:spTgt>
                                        </p:tgtEl>
                                      </p:cBhvr>
                                      <p:to x="100000" y="60000"/>
                                    </p:animScale>
                                    <p:animScale>
                                      <p:cBhvr>
                                        <p:cTn id="64" dur="166" decel="50000">
                                          <p:stCondLst>
                                            <p:cond delay="676"/>
                                          </p:stCondLst>
                                        </p:cTn>
                                        <p:tgtEl>
                                          <p:spTgt spid="3">
                                            <p:txEl>
                                              <p:pRg st="1" end="1"/>
                                            </p:txEl>
                                          </p:spTgt>
                                        </p:tgtEl>
                                      </p:cBhvr>
                                      <p:to x="100000" y="100000"/>
                                    </p:animScale>
                                    <p:animScale>
                                      <p:cBhvr>
                                        <p:cTn id="65" dur="26">
                                          <p:stCondLst>
                                            <p:cond delay="1312"/>
                                          </p:stCondLst>
                                        </p:cTn>
                                        <p:tgtEl>
                                          <p:spTgt spid="3">
                                            <p:txEl>
                                              <p:pRg st="1" end="1"/>
                                            </p:txEl>
                                          </p:spTgt>
                                        </p:tgtEl>
                                      </p:cBhvr>
                                      <p:to x="100000" y="80000"/>
                                    </p:animScale>
                                    <p:animScale>
                                      <p:cBhvr>
                                        <p:cTn id="66" dur="166" decel="50000">
                                          <p:stCondLst>
                                            <p:cond delay="1338"/>
                                          </p:stCondLst>
                                        </p:cTn>
                                        <p:tgtEl>
                                          <p:spTgt spid="3">
                                            <p:txEl>
                                              <p:pRg st="1" end="1"/>
                                            </p:txEl>
                                          </p:spTgt>
                                        </p:tgtEl>
                                      </p:cBhvr>
                                      <p:to x="100000" y="100000"/>
                                    </p:animScale>
                                    <p:animScale>
                                      <p:cBhvr>
                                        <p:cTn id="67" dur="26">
                                          <p:stCondLst>
                                            <p:cond delay="1642"/>
                                          </p:stCondLst>
                                        </p:cTn>
                                        <p:tgtEl>
                                          <p:spTgt spid="3">
                                            <p:txEl>
                                              <p:pRg st="1" end="1"/>
                                            </p:txEl>
                                          </p:spTgt>
                                        </p:tgtEl>
                                      </p:cBhvr>
                                      <p:to x="100000" y="90000"/>
                                    </p:animScale>
                                    <p:animScale>
                                      <p:cBhvr>
                                        <p:cTn id="68" dur="166" decel="50000">
                                          <p:stCondLst>
                                            <p:cond delay="1668"/>
                                          </p:stCondLst>
                                        </p:cTn>
                                        <p:tgtEl>
                                          <p:spTgt spid="3">
                                            <p:txEl>
                                              <p:pRg st="1" end="1"/>
                                            </p:txEl>
                                          </p:spTgt>
                                        </p:tgtEl>
                                      </p:cBhvr>
                                      <p:to x="100000" y="100000"/>
                                    </p:animScale>
                                    <p:animScale>
                                      <p:cBhvr>
                                        <p:cTn id="69" dur="26">
                                          <p:stCondLst>
                                            <p:cond delay="1808"/>
                                          </p:stCondLst>
                                        </p:cTn>
                                        <p:tgtEl>
                                          <p:spTgt spid="3">
                                            <p:txEl>
                                              <p:pRg st="1" end="1"/>
                                            </p:txEl>
                                          </p:spTgt>
                                        </p:tgtEl>
                                      </p:cBhvr>
                                      <p:to x="100000" y="95000"/>
                                    </p:animScale>
                                    <p:animScale>
                                      <p:cBhvr>
                                        <p:cTn id="70" dur="166" decel="50000">
                                          <p:stCondLst>
                                            <p:cond delay="1834"/>
                                          </p:stCondLst>
                                        </p:cTn>
                                        <p:tgtEl>
                                          <p:spTgt spid="3">
                                            <p:txEl>
                                              <p:pRg st="1" end="1"/>
                                            </p:txEl>
                                          </p:spTgt>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3">
                                            <p:txEl>
                                              <p:pRg st="2" end="2"/>
                                            </p:txEl>
                                          </p:spTgt>
                                        </p:tgtEl>
                                        <p:attrNameLst>
                                          <p:attrName>style.visibility</p:attrName>
                                        </p:attrNameLst>
                                      </p:cBhvr>
                                      <p:to>
                                        <p:strVal val="visible"/>
                                      </p:to>
                                    </p:set>
                                    <p:animEffect transition="in" filter="wipe(down)">
                                      <p:cBhvr>
                                        <p:cTn id="73" dur="580">
                                          <p:stCondLst>
                                            <p:cond delay="0"/>
                                          </p:stCondLst>
                                        </p:cTn>
                                        <p:tgtEl>
                                          <p:spTgt spid="3">
                                            <p:txEl>
                                              <p:pRg st="2" end="2"/>
                                            </p:txEl>
                                          </p:spTgt>
                                        </p:tgtEl>
                                      </p:cBhvr>
                                    </p:animEffect>
                                    <p:anim calcmode="lin" valueType="num">
                                      <p:cBhvr>
                                        <p:cTn id="7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xEl>
                                              <p:pRg st="2" end="2"/>
                                            </p:txEl>
                                          </p:spTgt>
                                        </p:tgtEl>
                                      </p:cBhvr>
                                      <p:to x="100000" y="60000"/>
                                    </p:animScale>
                                    <p:animScale>
                                      <p:cBhvr>
                                        <p:cTn id="80" dur="166" decel="50000">
                                          <p:stCondLst>
                                            <p:cond delay="676"/>
                                          </p:stCondLst>
                                        </p:cTn>
                                        <p:tgtEl>
                                          <p:spTgt spid="3">
                                            <p:txEl>
                                              <p:pRg st="2" end="2"/>
                                            </p:txEl>
                                          </p:spTgt>
                                        </p:tgtEl>
                                      </p:cBhvr>
                                      <p:to x="100000" y="100000"/>
                                    </p:animScale>
                                    <p:animScale>
                                      <p:cBhvr>
                                        <p:cTn id="81" dur="26">
                                          <p:stCondLst>
                                            <p:cond delay="1312"/>
                                          </p:stCondLst>
                                        </p:cTn>
                                        <p:tgtEl>
                                          <p:spTgt spid="3">
                                            <p:txEl>
                                              <p:pRg st="2" end="2"/>
                                            </p:txEl>
                                          </p:spTgt>
                                        </p:tgtEl>
                                      </p:cBhvr>
                                      <p:to x="100000" y="80000"/>
                                    </p:animScale>
                                    <p:animScale>
                                      <p:cBhvr>
                                        <p:cTn id="82" dur="166" decel="50000">
                                          <p:stCondLst>
                                            <p:cond delay="1338"/>
                                          </p:stCondLst>
                                        </p:cTn>
                                        <p:tgtEl>
                                          <p:spTgt spid="3">
                                            <p:txEl>
                                              <p:pRg st="2" end="2"/>
                                            </p:txEl>
                                          </p:spTgt>
                                        </p:tgtEl>
                                      </p:cBhvr>
                                      <p:to x="100000" y="100000"/>
                                    </p:animScale>
                                    <p:animScale>
                                      <p:cBhvr>
                                        <p:cTn id="83" dur="26">
                                          <p:stCondLst>
                                            <p:cond delay="1642"/>
                                          </p:stCondLst>
                                        </p:cTn>
                                        <p:tgtEl>
                                          <p:spTgt spid="3">
                                            <p:txEl>
                                              <p:pRg st="2" end="2"/>
                                            </p:txEl>
                                          </p:spTgt>
                                        </p:tgtEl>
                                      </p:cBhvr>
                                      <p:to x="100000" y="90000"/>
                                    </p:animScale>
                                    <p:animScale>
                                      <p:cBhvr>
                                        <p:cTn id="84" dur="166" decel="50000">
                                          <p:stCondLst>
                                            <p:cond delay="1668"/>
                                          </p:stCondLst>
                                        </p:cTn>
                                        <p:tgtEl>
                                          <p:spTgt spid="3">
                                            <p:txEl>
                                              <p:pRg st="2" end="2"/>
                                            </p:txEl>
                                          </p:spTgt>
                                        </p:tgtEl>
                                      </p:cBhvr>
                                      <p:to x="100000" y="100000"/>
                                    </p:animScale>
                                    <p:animScale>
                                      <p:cBhvr>
                                        <p:cTn id="85" dur="26">
                                          <p:stCondLst>
                                            <p:cond delay="1808"/>
                                          </p:stCondLst>
                                        </p:cTn>
                                        <p:tgtEl>
                                          <p:spTgt spid="3">
                                            <p:txEl>
                                              <p:pRg st="2" end="2"/>
                                            </p:txEl>
                                          </p:spTgt>
                                        </p:tgtEl>
                                      </p:cBhvr>
                                      <p:to x="100000" y="95000"/>
                                    </p:animScale>
                                    <p:animScale>
                                      <p:cBhvr>
                                        <p:cTn id="8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b="1" dirty="0">
                <a:ln>
                  <a:solidFill>
                    <a:srgbClr val="FF0000"/>
                  </a:solidFill>
                </a:ln>
                <a:solidFill>
                  <a:srgbClr val="FFFF00"/>
                </a:solidFill>
                <a:latin typeface="Algerian" pitchFamily="82" charset="0"/>
              </a:rPr>
              <a:t>Transport</a:t>
            </a:r>
            <a:endParaRPr lang="en-US" sz="66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914400"/>
            <a:ext cx="8382000" cy="5638800"/>
          </a:xfrm>
        </p:spPr>
        <p:txBody>
          <a:bodyPr>
            <a:noAutofit/>
          </a:bodyPr>
          <a:lstStyle/>
          <a:p>
            <a:pPr>
              <a:buClr>
                <a:srgbClr val="00B0F0"/>
              </a:buClr>
              <a:buFont typeface="Wingdings" pitchFamily="2" charset="2"/>
              <a:buChar char="§"/>
            </a:pPr>
            <a:r>
              <a:rPr lang="en-US" sz="2025" b="1" dirty="0">
                <a:solidFill>
                  <a:srgbClr val="FFFF00"/>
                </a:solidFill>
              </a:rPr>
              <a:t>For the sustained economic growth of a country, a well-connected and efficient transport system is needed. </a:t>
            </a:r>
          </a:p>
          <a:p>
            <a:pPr>
              <a:buClr>
                <a:srgbClr val="00B0F0"/>
              </a:buClr>
              <a:buFont typeface="Wingdings" pitchFamily="2" charset="2"/>
              <a:buChar char="§"/>
            </a:pPr>
            <a:r>
              <a:rPr lang="en-US" sz="2025" b="1" dirty="0">
                <a:solidFill>
                  <a:srgbClr val="FFFF00"/>
                </a:solidFill>
              </a:rPr>
              <a:t>India has a good network of rail, road, coastal shipping, and air transport. </a:t>
            </a:r>
          </a:p>
          <a:p>
            <a:pPr>
              <a:buClr>
                <a:srgbClr val="00B0F0"/>
              </a:buClr>
              <a:buFont typeface="Wingdings" pitchFamily="2" charset="2"/>
              <a:buChar char="§"/>
            </a:pPr>
            <a:r>
              <a:rPr lang="en-US" sz="2025" b="1" dirty="0">
                <a:solidFill>
                  <a:srgbClr val="FFFF00"/>
                </a:solidFill>
              </a:rPr>
              <a:t>The total length of roads in India being over 30 lakh km. </a:t>
            </a:r>
          </a:p>
          <a:p>
            <a:pPr>
              <a:buClr>
                <a:srgbClr val="00B0F0"/>
              </a:buClr>
              <a:buFont typeface="Wingdings" pitchFamily="2" charset="2"/>
              <a:buChar char="§"/>
            </a:pPr>
            <a:r>
              <a:rPr lang="en-US" sz="2025" b="1" dirty="0">
                <a:solidFill>
                  <a:srgbClr val="FFFF00"/>
                </a:solidFill>
              </a:rPr>
              <a:t>India has one of the largest road networks in the world. </a:t>
            </a:r>
          </a:p>
          <a:p>
            <a:pPr>
              <a:buClr>
                <a:srgbClr val="00B0F0"/>
              </a:buClr>
              <a:buFont typeface="Wingdings" pitchFamily="2" charset="2"/>
              <a:buChar char="§"/>
            </a:pPr>
            <a:r>
              <a:rPr lang="en-US" sz="2025" b="1" dirty="0">
                <a:solidFill>
                  <a:srgbClr val="FFFF00"/>
                </a:solidFill>
              </a:rPr>
              <a:t>In terms of railroads, India has a broad network of railroad lines, the largest in Asia and the fourth largest in the world.</a:t>
            </a:r>
          </a:p>
          <a:p>
            <a:pPr>
              <a:buClr>
                <a:srgbClr val="00B0F0"/>
              </a:buClr>
              <a:buFont typeface="Wingdings" pitchFamily="2" charset="2"/>
              <a:buChar char="§"/>
            </a:pPr>
            <a:r>
              <a:rPr lang="en-US" sz="2025" b="1" dirty="0">
                <a:solidFill>
                  <a:srgbClr val="FFFF00"/>
                </a:solidFill>
              </a:rPr>
              <a:t>The total rail route length is about 63,000 km and of this 13,000 km is electrified. </a:t>
            </a:r>
          </a:p>
          <a:p>
            <a:pPr>
              <a:buClr>
                <a:srgbClr val="00B0F0"/>
              </a:buClr>
              <a:buFont typeface="Wingdings" pitchFamily="2" charset="2"/>
              <a:buChar char="§"/>
            </a:pPr>
            <a:r>
              <a:rPr lang="en-US" sz="2025" b="1" dirty="0">
                <a:solidFill>
                  <a:srgbClr val="FFFF00"/>
                </a:solidFill>
              </a:rPr>
              <a:t>The major Indian ports including Calcutta, Mumbai, Chennai, Vishakhapatnam and Goa handle about 90% of sea- borne trade and are visited by cargo carriers and passenger liners from all parts of the world. </a:t>
            </a:r>
          </a:p>
          <a:p>
            <a:pPr>
              <a:buClr>
                <a:srgbClr val="00B0F0"/>
              </a:buClr>
              <a:buFont typeface="Wingdings" pitchFamily="2" charset="2"/>
              <a:buChar char="§"/>
            </a:pPr>
            <a:r>
              <a:rPr lang="en-US" sz="2025" b="1" dirty="0">
                <a:solidFill>
                  <a:srgbClr val="FFFF00"/>
                </a:solidFill>
              </a:rPr>
              <a:t>A comprehensive network of air routes connects the major cities and towns of the country. </a:t>
            </a:r>
          </a:p>
          <a:p>
            <a:pPr>
              <a:buClr>
                <a:srgbClr val="00B0F0"/>
              </a:buClr>
              <a:buFont typeface="Wingdings" pitchFamily="2" charset="2"/>
              <a:buChar char="§"/>
            </a:pPr>
            <a:r>
              <a:rPr lang="en-US" sz="2025" b="1" dirty="0">
                <a:solidFill>
                  <a:srgbClr val="FFFF00"/>
                </a:solidFill>
              </a:rPr>
              <a:t>The domestic air services are being looked after by Indian Airlines and private airlines. </a:t>
            </a:r>
          </a:p>
          <a:p>
            <a:pPr>
              <a:buClr>
                <a:srgbClr val="00B0F0"/>
              </a:buClr>
              <a:buFont typeface="Wingdings" pitchFamily="2" charset="2"/>
              <a:buChar char="§"/>
            </a:pPr>
            <a:r>
              <a:rPr lang="en-US" sz="2025" b="1" dirty="0">
                <a:solidFill>
                  <a:srgbClr val="FFFF00"/>
                </a:solidFill>
              </a:rPr>
              <a:t>The international airport service is looked after by Air India.</a:t>
            </a:r>
          </a:p>
        </p:txBody>
      </p:sp>
      <p:sp>
        <p:nvSpPr>
          <p:cNvPr id="4" name="Slide Number Placeholder 3"/>
          <p:cNvSpPr>
            <a:spLocks noGrp="1"/>
          </p:cNvSpPr>
          <p:nvPr>
            <p:ph type="sldNum" sz="quarter" idx="12"/>
          </p:nvPr>
        </p:nvSpPr>
        <p:spPr/>
        <p:txBody>
          <a:bodyPr/>
          <a:lstStyle/>
          <a:p>
            <a:fld id="{5122379A-8FA5-4082-989C-37BB00110F04}" type="slidenum">
              <a:rPr lang="en-US" smtClean="0"/>
              <a:t>47</a:t>
            </a:fld>
            <a:endParaRPr lang="en-US"/>
          </a:p>
        </p:txBody>
      </p:sp>
      <p:cxnSp>
        <p:nvCxnSpPr>
          <p:cNvPr id="5" name="Straight Connector 4"/>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4" y="838200"/>
            <a:ext cx="9144000" cy="60198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56613538"/>
      </p:ext>
    </p:extLst>
  </p:cSld>
  <p:clrMapOvr>
    <a:masterClrMapping/>
  </p:clrMapOvr>
  <mc:AlternateContent xmlns:mc="http://schemas.openxmlformats.org/markup-compatibility/2006" xmlns:p14="http://schemas.microsoft.com/office/powerpoint/2010/main">
    <mc:Choice Requires="p14">
      <p:transition spd="slow" p14:dur="2000" advTm="150443"/>
    </mc:Choice>
    <mc:Fallback xmlns="">
      <p:transition spd="slow" advTm="15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5"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2000"/>
                                        <p:tgtEl>
                                          <p:spTgt spid="1026"/>
                                        </p:tgtEl>
                                      </p:cBhvr>
                                    </p:animEffect>
                                    <p:anim calcmode="lin" valueType="num">
                                      <p:cBhvr>
                                        <p:cTn id="15" dur="2000" fill="hold"/>
                                        <p:tgtEl>
                                          <p:spTgt spid="1026"/>
                                        </p:tgtEl>
                                        <p:attrNameLst>
                                          <p:attrName>ppt_w</p:attrName>
                                        </p:attrNameLst>
                                      </p:cBhvr>
                                      <p:tavLst>
                                        <p:tav tm="0" fmla="#ppt_w*sin(2.5*pi*$)">
                                          <p:val>
                                            <p:fltVal val="0"/>
                                          </p:val>
                                        </p:tav>
                                        <p:tav tm="100000">
                                          <p:val>
                                            <p:fltVal val="1"/>
                                          </p:val>
                                        </p:tav>
                                      </p:tavLst>
                                    </p:anim>
                                    <p:anim calcmode="lin" valueType="num">
                                      <p:cBhvr>
                                        <p:cTn id="16" dur="2000" fill="hold"/>
                                        <p:tgtEl>
                                          <p:spTgt spid="1026"/>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32" presetClass="emph" presetSubtype="0" fill="hold" grpId="1" nodeType="afterEffect">
                                  <p:stCondLst>
                                    <p:cond delay="0"/>
                                  </p:stCondLst>
                                  <p:iterate type="lt">
                                    <p:tmPct val="0"/>
                                  </p:iterate>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par>
                          <p:cTn id="24" fill="hold">
                            <p:stCondLst>
                              <p:cond delay="3000"/>
                            </p:stCondLst>
                            <p:childTnLst>
                              <p:par>
                                <p:cTn id="25" presetID="34" presetClass="emph" presetSubtype="0" fill="hold" grpId="2"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
                                        </p:tgtEl>
                                        <p:attrNameLst>
                                          <p:attrName>ppt_x</p:attrName>
                                          <p:attrName>ppt_y</p:attrName>
                                        </p:attrNameLst>
                                      </p:cBhvr>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childTnLst>
                          </p:cTn>
                        </p:par>
                        <p:par>
                          <p:cTn id="31" fill="hold">
                            <p:stCondLst>
                              <p:cond delay="39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026"/>
                                        </p:tgtEl>
                                      </p:cBhvr>
                                    </p:animEffect>
                                    <p:set>
                                      <p:cBhvr>
                                        <p:cTn id="39" dur="1" fill="hold">
                                          <p:stCondLst>
                                            <p:cond delay="499"/>
                                          </p:stCondLst>
                                        </p:cTn>
                                        <p:tgtEl>
                                          <p:spTgt spid="1026"/>
                                        </p:tgtEl>
                                        <p:attrNameLst>
                                          <p:attrName>style.visibility</p:attrName>
                                        </p:attrNameLst>
                                      </p:cBhvr>
                                      <p:to>
                                        <p:strVal val="hidden"/>
                                      </p:to>
                                    </p:set>
                                  </p:childTnLst>
                                </p:cTn>
                              </p:par>
                              <p:par>
                                <p:cTn id="40" presetID="52" presetClass="entr" presetSubtype="0" fill="hold" grpId="0"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Scale>
                                      <p:cBhvr>
                                        <p:cTn id="42"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
                                            <p:txEl>
                                              <p:pRg st="0" end="0"/>
                                            </p:txEl>
                                          </p:spTgt>
                                        </p:tgtEl>
                                        <p:attrNameLst>
                                          <p:attrName>ppt_x</p:attrName>
                                          <p:attrName>ppt_y</p:attrName>
                                        </p:attrNameLst>
                                      </p:cBhvr>
                                    </p:animMotion>
                                    <p:animEffect transition="in" filter="fade">
                                      <p:cBhvr>
                                        <p:cTn id="44" dur="1000"/>
                                        <p:tgtEl>
                                          <p:spTgt spid="3">
                                            <p:txEl>
                                              <p:pRg st="0" end="0"/>
                                            </p:txEl>
                                          </p:spTgt>
                                        </p:tgtEl>
                                      </p:cBhvr>
                                    </p:animEffect>
                                  </p:childTnLst>
                                </p:cTn>
                              </p:par>
                              <p:par>
                                <p:cTn id="45" presetID="52" presetClass="entr" presetSubtype="0" fill="hold" grpId="0"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Scale>
                                      <p:cBhvr>
                                        <p:cTn id="47"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3">
                                            <p:txEl>
                                              <p:pRg st="1" end="1"/>
                                            </p:txEl>
                                          </p:spTgt>
                                        </p:tgtEl>
                                        <p:attrNameLst>
                                          <p:attrName>ppt_x</p:attrName>
                                          <p:attrName>ppt_y</p:attrName>
                                        </p:attrNameLst>
                                      </p:cBhvr>
                                    </p:animMotion>
                                    <p:animEffect transition="in" filter="fade">
                                      <p:cBhvr>
                                        <p:cTn id="49" dur="1000"/>
                                        <p:tgtEl>
                                          <p:spTgt spid="3">
                                            <p:txEl>
                                              <p:pRg st="1" end="1"/>
                                            </p:txEl>
                                          </p:spTgt>
                                        </p:tgtEl>
                                      </p:cBhvr>
                                    </p:animEffect>
                                  </p:childTnLst>
                                </p:cTn>
                              </p:par>
                              <p:par>
                                <p:cTn id="50" presetID="52" presetClass="entr" presetSubtype="0" fill="hold" grpId="0" nodeType="with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Scale>
                                      <p:cBhvr>
                                        <p:cTn id="52"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3">
                                            <p:txEl>
                                              <p:pRg st="2" end="2"/>
                                            </p:txEl>
                                          </p:spTgt>
                                        </p:tgtEl>
                                        <p:attrNameLst>
                                          <p:attrName>ppt_x</p:attrName>
                                          <p:attrName>ppt_y</p:attrName>
                                        </p:attrNameLst>
                                      </p:cBhvr>
                                    </p:animMotion>
                                    <p:animEffect transition="in" filter="fade">
                                      <p:cBhvr>
                                        <p:cTn id="54" dur="1000"/>
                                        <p:tgtEl>
                                          <p:spTgt spid="3">
                                            <p:txEl>
                                              <p:pRg st="2" end="2"/>
                                            </p:txEl>
                                          </p:spTgt>
                                        </p:tgtEl>
                                      </p:cBhvr>
                                    </p:animEffect>
                                  </p:childTnLst>
                                </p:cTn>
                              </p:par>
                              <p:par>
                                <p:cTn id="55" presetID="52" presetClass="entr" presetSubtype="0" fill="hold" grpId="0"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Scale>
                                      <p:cBhvr>
                                        <p:cTn id="57"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3">
                                            <p:txEl>
                                              <p:pRg st="3" end="3"/>
                                            </p:txEl>
                                          </p:spTgt>
                                        </p:tgtEl>
                                        <p:attrNameLst>
                                          <p:attrName>ppt_x</p:attrName>
                                          <p:attrName>ppt_y</p:attrName>
                                        </p:attrNameLst>
                                      </p:cBhvr>
                                    </p:animMotion>
                                    <p:animEffect transition="in" filter="fade">
                                      <p:cBhvr>
                                        <p:cTn id="59" dur="1000"/>
                                        <p:tgtEl>
                                          <p:spTgt spid="3">
                                            <p:txEl>
                                              <p:pRg st="3" end="3"/>
                                            </p:txEl>
                                          </p:spTgt>
                                        </p:tgtEl>
                                      </p:cBhvr>
                                    </p:animEffect>
                                  </p:childTnLst>
                                </p:cTn>
                              </p:par>
                              <p:par>
                                <p:cTn id="60" presetID="52" presetClass="entr" presetSubtype="0" fill="hold" grpId="0" nodeType="with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Scale>
                                      <p:cBhvr>
                                        <p:cTn id="62"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3">
                                            <p:txEl>
                                              <p:pRg st="4" end="4"/>
                                            </p:txEl>
                                          </p:spTgt>
                                        </p:tgtEl>
                                        <p:attrNameLst>
                                          <p:attrName>ppt_x</p:attrName>
                                          <p:attrName>ppt_y</p:attrName>
                                        </p:attrNameLst>
                                      </p:cBhvr>
                                    </p:animMotion>
                                    <p:animEffect transition="in" filter="fade">
                                      <p:cBhvr>
                                        <p:cTn id="64" dur="1000"/>
                                        <p:tgtEl>
                                          <p:spTgt spid="3">
                                            <p:txEl>
                                              <p:pRg st="4" end="4"/>
                                            </p:txEl>
                                          </p:spTgt>
                                        </p:tgtEl>
                                      </p:cBhvr>
                                    </p:animEffect>
                                  </p:childTnLst>
                                </p:cTn>
                              </p:par>
                              <p:par>
                                <p:cTn id="65" presetID="52" presetClass="entr" presetSubtype="0" fill="hold" grpId="0" nodeType="with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Scale>
                                      <p:cBhvr>
                                        <p:cTn id="67"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3">
                                            <p:txEl>
                                              <p:pRg st="5" end="5"/>
                                            </p:txEl>
                                          </p:spTgt>
                                        </p:tgtEl>
                                        <p:attrNameLst>
                                          <p:attrName>ppt_x</p:attrName>
                                          <p:attrName>ppt_y</p:attrName>
                                        </p:attrNameLst>
                                      </p:cBhvr>
                                    </p:animMotion>
                                    <p:animEffect transition="in" filter="fade">
                                      <p:cBhvr>
                                        <p:cTn id="69" dur="1000"/>
                                        <p:tgtEl>
                                          <p:spTgt spid="3">
                                            <p:txEl>
                                              <p:pRg st="5" end="5"/>
                                            </p:txEl>
                                          </p:spTgt>
                                        </p:tgtEl>
                                      </p:cBhvr>
                                    </p:animEffect>
                                  </p:childTnLst>
                                </p:cTn>
                              </p:par>
                              <p:par>
                                <p:cTn id="70" presetID="52" presetClass="entr" presetSubtype="0" fill="hold" grpId="0" nodeType="with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Scale>
                                      <p:cBhvr>
                                        <p:cTn id="72"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3">
                                            <p:txEl>
                                              <p:pRg st="6" end="6"/>
                                            </p:txEl>
                                          </p:spTgt>
                                        </p:tgtEl>
                                        <p:attrNameLst>
                                          <p:attrName>ppt_x</p:attrName>
                                          <p:attrName>ppt_y</p:attrName>
                                        </p:attrNameLst>
                                      </p:cBhvr>
                                    </p:animMotion>
                                    <p:animEffect transition="in" filter="fade">
                                      <p:cBhvr>
                                        <p:cTn id="74" dur="1000"/>
                                        <p:tgtEl>
                                          <p:spTgt spid="3">
                                            <p:txEl>
                                              <p:pRg st="6" end="6"/>
                                            </p:txEl>
                                          </p:spTgt>
                                        </p:tgtEl>
                                      </p:cBhvr>
                                    </p:animEffect>
                                  </p:childTnLst>
                                </p:cTn>
                              </p:par>
                              <p:par>
                                <p:cTn id="75" presetID="52" presetClass="entr" presetSubtype="0" fill="hold" grpId="0" nodeType="with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Scale>
                                      <p:cBhvr>
                                        <p:cTn id="77"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3">
                                            <p:txEl>
                                              <p:pRg st="7" end="7"/>
                                            </p:txEl>
                                          </p:spTgt>
                                        </p:tgtEl>
                                        <p:attrNameLst>
                                          <p:attrName>ppt_x</p:attrName>
                                          <p:attrName>ppt_y</p:attrName>
                                        </p:attrNameLst>
                                      </p:cBhvr>
                                    </p:animMotion>
                                    <p:animEffect transition="in" filter="fade">
                                      <p:cBhvr>
                                        <p:cTn id="79" dur="1000"/>
                                        <p:tgtEl>
                                          <p:spTgt spid="3">
                                            <p:txEl>
                                              <p:pRg st="7" end="7"/>
                                            </p:txEl>
                                          </p:spTgt>
                                        </p:tgtEl>
                                      </p:cBhvr>
                                    </p:animEffect>
                                  </p:childTnLst>
                                </p:cTn>
                              </p:par>
                              <p:par>
                                <p:cTn id="80" presetID="52" presetClass="entr" presetSubtype="0" fill="hold" grpId="0" nodeType="with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Scale>
                                      <p:cBhvr>
                                        <p:cTn id="82" dur="1000" decel="50000" fill="hold">
                                          <p:stCondLst>
                                            <p:cond delay="0"/>
                                          </p:stCondLst>
                                        </p:cTn>
                                        <p:tgtEl>
                                          <p:spTgt spid="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3">
                                            <p:txEl>
                                              <p:pRg st="8" end="8"/>
                                            </p:txEl>
                                          </p:spTgt>
                                        </p:tgtEl>
                                        <p:attrNameLst>
                                          <p:attrName>ppt_x</p:attrName>
                                          <p:attrName>ppt_y</p:attrName>
                                        </p:attrNameLst>
                                      </p:cBhvr>
                                    </p:animMotion>
                                    <p:animEffect transition="in" filter="fade">
                                      <p:cBhvr>
                                        <p:cTn id="84" dur="1000"/>
                                        <p:tgtEl>
                                          <p:spTgt spid="3">
                                            <p:txEl>
                                              <p:pRg st="8" end="8"/>
                                            </p:txEl>
                                          </p:spTgt>
                                        </p:tgtEl>
                                      </p:cBhvr>
                                    </p:animEffect>
                                  </p:childTnLst>
                                </p:cTn>
                              </p:par>
                              <p:par>
                                <p:cTn id="85" presetID="52" presetClass="entr" presetSubtype="0" fill="hold" grpId="0" nodeType="withEffect">
                                  <p:stCondLst>
                                    <p:cond delay="0"/>
                                  </p:stCondLst>
                                  <p:childTnLst>
                                    <p:set>
                                      <p:cBhvr>
                                        <p:cTn id="86" dur="1" fill="hold">
                                          <p:stCondLst>
                                            <p:cond delay="0"/>
                                          </p:stCondLst>
                                        </p:cTn>
                                        <p:tgtEl>
                                          <p:spTgt spid="3">
                                            <p:txEl>
                                              <p:pRg st="9" end="9"/>
                                            </p:txEl>
                                          </p:spTgt>
                                        </p:tgtEl>
                                        <p:attrNameLst>
                                          <p:attrName>style.visibility</p:attrName>
                                        </p:attrNameLst>
                                      </p:cBhvr>
                                      <p:to>
                                        <p:strVal val="visible"/>
                                      </p:to>
                                    </p:set>
                                    <p:animScale>
                                      <p:cBhvr>
                                        <p:cTn id="87" dur="1000" decel="50000" fill="hold">
                                          <p:stCondLst>
                                            <p:cond delay="0"/>
                                          </p:stCondLst>
                                        </p:cTn>
                                        <p:tgtEl>
                                          <p:spTgt spid="3">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3">
                                            <p:txEl>
                                              <p:pRg st="9" end="9"/>
                                            </p:txEl>
                                          </p:spTgt>
                                        </p:tgtEl>
                                        <p:attrNameLst>
                                          <p:attrName>ppt_x</p:attrName>
                                          <p:attrName>ppt_y</p:attrName>
                                        </p:attrNameLst>
                                      </p:cBhvr>
                                    </p:animMotion>
                                    <p:animEffect transition="in" filter="fade">
                                      <p:cBhvr>
                                        <p:cTn id="89"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77000" y="6324600"/>
            <a:ext cx="2133600" cy="36512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fld id="{5122379A-8FA5-4082-989C-37BB00110F04}" type="slidenum">
              <a:rPr lang="en-US" smtClean="0"/>
              <a:t>48</a:t>
            </a:fld>
            <a:endParaRPr lang="en-US" dirty="0"/>
          </a:p>
        </p:txBody>
      </p:sp>
      <p:sp>
        <p:nvSpPr>
          <p:cNvPr id="5" name="Rectangle 4"/>
          <p:cNvSpPr/>
          <p:nvPr/>
        </p:nvSpPr>
        <p:spPr>
          <a:xfrm>
            <a:off x="381000" y="2498725"/>
            <a:ext cx="3787254"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b="1" dirty="0">
                <a:solidFill>
                  <a:srgbClr val="FFFF00"/>
                </a:solidFill>
              </a:rPr>
              <a:t>Indian Railways Provide Wi-Fi Facility First in India is Bangalore Railway Station</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88925"/>
            <a:ext cx="3787254" cy="22574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781266" y="2498725"/>
            <a:ext cx="457200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r>
              <a:rPr lang="en-US" b="1" dirty="0">
                <a:solidFill>
                  <a:srgbClr val="FFFF00"/>
                </a:solidFill>
              </a:rPr>
              <a:t>Air India and Indian Airlines were</a:t>
            </a:r>
          </a:p>
          <a:p>
            <a:pPr algn="ctr"/>
            <a:r>
              <a:rPr lang="en-US" b="1" dirty="0">
                <a:solidFill>
                  <a:srgbClr val="FFFF00"/>
                </a:solidFill>
              </a:rPr>
              <a:t>merged on August 27, 2007 to from</a:t>
            </a:r>
          </a:p>
          <a:p>
            <a:pPr algn="ctr"/>
            <a:r>
              <a:rPr lang="en-US" b="1" dirty="0">
                <a:solidFill>
                  <a:srgbClr val="FFFF00"/>
                </a:solidFill>
              </a:rPr>
              <a:t>National Aviation Company of India</a:t>
            </a:r>
          </a:p>
          <a:p>
            <a:pPr algn="ctr"/>
            <a:r>
              <a:rPr lang="en-US" b="1" dirty="0">
                <a:solidFill>
                  <a:srgbClr val="FFFF00"/>
                </a:solidFill>
              </a:rPr>
              <a:t>Ltd. (NACIL)</a:t>
            </a:r>
          </a:p>
        </p:txBody>
      </p:sp>
      <p:sp>
        <p:nvSpPr>
          <p:cNvPr id="7" name="Rectangle 6"/>
          <p:cNvSpPr/>
          <p:nvPr/>
        </p:nvSpPr>
        <p:spPr>
          <a:xfrm>
            <a:off x="4362733" y="3962400"/>
            <a:ext cx="2475933"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b="1" dirty="0">
                <a:solidFill>
                  <a:srgbClr val="FFFF00"/>
                </a:solidFill>
              </a:rPr>
              <a:t>The National </a:t>
            </a:r>
            <a:r>
              <a:rPr lang="en-US" b="1" dirty="0" err="1">
                <a:solidFill>
                  <a:srgbClr val="FFFF00"/>
                </a:solidFill>
              </a:rPr>
              <a:t>Harbour</a:t>
            </a:r>
            <a:r>
              <a:rPr lang="en-US" b="1" dirty="0">
                <a:solidFill>
                  <a:srgbClr val="FFFF00"/>
                </a:solidFill>
              </a:rPr>
              <a:t> board was set up in1950 to advise the Central and State Governments on the management and development of ports, particularly minor ports</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282" y="304847"/>
            <a:ext cx="3781567" cy="22492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66" y="3962400"/>
            <a:ext cx="3759958" cy="22492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23753419"/>
      </p:ext>
    </p:extLst>
  </p:cSld>
  <p:clrMapOvr>
    <a:masterClrMapping/>
  </p:clrMapOvr>
  <mc:AlternateContent xmlns:mc="http://schemas.openxmlformats.org/markup-compatibility/2006" xmlns:p14="http://schemas.microsoft.com/office/powerpoint/2010/main">
    <mc:Choice Requires="p14">
      <p:transition spd="slow" p14:dur="2000" advTm="40188"/>
    </mc:Choice>
    <mc:Fallback xmlns="">
      <p:transition spd="slow" advTm="401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par>
                                <p:cTn id="11" presetID="6" presetClass="entr" presetSubtype="32"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out)">
                                      <p:cBhvr>
                                        <p:cTn id="13" dur="2000"/>
                                        <p:tgtEl>
                                          <p:spTgt spid="2050"/>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out)">
                                      <p:cBhvr>
                                        <p:cTn id="16" dur="2000"/>
                                        <p:tgtEl>
                                          <p:spTgt spid="6"/>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2000"/>
                                        <p:tgtEl>
                                          <p:spTgt spid="7"/>
                                        </p:tgtEl>
                                      </p:cBhvr>
                                    </p:animEffect>
                                  </p:childTnLst>
                                </p:cTn>
                              </p:par>
                              <p:par>
                                <p:cTn id="20" presetID="6" presetClass="entr" presetSubtype="32" fill="hold" nodeType="with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circle(out)">
                                      <p:cBhvr>
                                        <p:cTn id="22" dur="2000"/>
                                        <p:tgtEl>
                                          <p:spTgt spid="2051"/>
                                        </p:tgtEl>
                                      </p:cBhvr>
                                    </p:animEffect>
                                  </p:childTnLst>
                                </p:cTn>
                              </p:par>
                              <p:par>
                                <p:cTn id="23" presetID="6" presetClass="entr" presetSubtype="32"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circle(out)">
                                      <p:cBhvr>
                                        <p:cTn id="25"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6000" b="1" dirty="0">
                <a:ln>
                  <a:solidFill>
                    <a:srgbClr val="FF0000"/>
                  </a:solidFill>
                </a:ln>
                <a:solidFill>
                  <a:srgbClr val="FFFF00"/>
                </a:solidFill>
                <a:latin typeface="Algerian" pitchFamily="82" charset="0"/>
              </a:rPr>
              <a:t>Energy</a:t>
            </a:r>
            <a:endParaRPr lang="en-US" sz="6000" dirty="0">
              <a:ln>
                <a:solidFill>
                  <a:srgbClr val="FF0000"/>
                </a:solidFill>
              </a:ln>
              <a:latin typeface="Algerian" pitchFamily="82" charset="0"/>
            </a:endParaRPr>
          </a:p>
        </p:txBody>
      </p:sp>
      <p:sp>
        <p:nvSpPr>
          <p:cNvPr id="3" name="Content Placeholder 2"/>
          <p:cNvSpPr>
            <a:spLocks noGrp="1"/>
          </p:cNvSpPr>
          <p:nvPr>
            <p:ph idx="1"/>
          </p:nvPr>
        </p:nvSpPr>
        <p:spPr>
          <a:xfrm>
            <a:off x="533400" y="1371600"/>
            <a:ext cx="8229600" cy="4525963"/>
          </a:xfrm>
        </p:spPr>
        <p:txBody>
          <a:bodyPr>
            <a:normAutofit lnSpcReduction="10000"/>
          </a:bodyPr>
          <a:lstStyle/>
          <a:p>
            <a:pPr>
              <a:buClr>
                <a:srgbClr val="00B0F0"/>
              </a:buClr>
              <a:buFont typeface="Wingdings" pitchFamily="2" charset="2"/>
              <a:buChar char="§"/>
            </a:pPr>
            <a:r>
              <a:rPr lang="en-US" b="1" dirty="0">
                <a:solidFill>
                  <a:srgbClr val="FFFF00"/>
                </a:solidFill>
              </a:rPr>
              <a:t>Electrical energy is one of the necessary components of our life. </a:t>
            </a:r>
          </a:p>
          <a:p>
            <a:pPr>
              <a:buClr>
                <a:srgbClr val="00B0F0"/>
              </a:buClr>
              <a:buFont typeface="Wingdings" pitchFamily="2" charset="2"/>
              <a:buChar char="§"/>
            </a:pPr>
            <a:r>
              <a:rPr lang="en-US" b="1" dirty="0">
                <a:solidFill>
                  <a:srgbClr val="FFFF00"/>
                </a:solidFill>
              </a:rPr>
              <a:t>Without electricity, we cannot survive in this world of technology. </a:t>
            </a:r>
          </a:p>
          <a:p>
            <a:pPr>
              <a:buClr>
                <a:srgbClr val="00B0F0"/>
              </a:buClr>
              <a:buFont typeface="Wingdings" pitchFamily="2" charset="2"/>
              <a:buChar char="§"/>
            </a:pPr>
            <a:r>
              <a:rPr lang="en-US" b="1" dirty="0">
                <a:solidFill>
                  <a:srgbClr val="FFFF00"/>
                </a:solidFill>
              </a:rPr>
              <a:t>The energy sources are classified under two heads based on the availability of the raw materials used, while generating energy. </a:t>
            </a:r>
          </a:p>
          <a:p>
            <a:pPr marL="1428750" lvl="2" indent="-514350">
              <a:buClr>
                <a:srgbClr val="00B0F0"/>
              </a:buClr>
              <a:buFont typeface="+mj-lt"/>
              <a:buAutoNum type="arabicPeriod"/>
            </a:pPr>
            <a:r>
              <a:rPr lang="en-US" sz="3200" b="1" dirty="0">
                <a:solidFill>
                  <a:srgbClr val="FFFF00"/>
                </a:solidFill>
              </a:rPr>
              <a:t>Non-renewable energy sources</a:t>
            </a:r>
          </a:p>
          <a:p>
            <a:pPr marL="1428750" lvl="2" indent="-514350">
              <a:buClr>
                <a:srgbClr val="00B0F0"/>
              </a:buClr>
              <a:buFont typeface="+mj-lt"/>
              <a:buAutoNum type="arabicPeriod"/>
            </a:pPr>
            <a:r>
              <a:rPr lang="en-US" sz="3200" b="1" dirty="0">
                <a:solidFill>
                  <a:srgbClr val="FFFF00"/>
                </a:solidFill>
              </a:rPr>
              <a:t>Renewable energy sources</a:t>
            </a:r>
          </a:p>
        </p:txBody>
      </p:sp>
      <p:sp>
        <p:nvSpPr>
          <p:cNvPr id="4" name="Slide Number Placeholder 3"/>
          <p:cNvSpPr>
            <a:spLocks noGrp="1"/>
          </p:cNvSpPr>
          <p:nvPr>
            <p:ph type="sldNum" sz="quarter" idx="12"/>
          </p:nvPr>
        </p:nvSpPr>
        <p:spPr/>
        <p:txBody>
          <a:bodyPr/>
          <a:lstStyle/>
          <a:p>
            <a:fld id="{5122379A-8FA5-4082-989C-37BB00110F04}" type="slidenum">
              <a:rPr lang="en-US" smtClean="0"/>
              <a:t>49</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08" y="1227686"/>
            <a:ext cx="9042792" cy="510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5654888"/>
      </p:ext>
    </p:extLst>
  </p:cSld>
  <p:clrMapOvr>
    <a:masterClrMapping/>
  </p:clrMapOvr>
  <mc:AlternateContent xmlns:mc="http://schemas.openxmlformats.org/markup-compatibility/2006" xmlns:p14="http://schemas.microsoft.com/office/powerpoint/2010/main">
    <mc:Choice Requires="p14">
      <p:transition spd="slow" p14:dur="2000" advTm="37381"/>
    </mc:Choice>
    <mc:Fallback xmlns="">
      <p:transition spd="slow" advTm="37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53" presetClass="entr" presetSubtype="16"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anim calcmode="lin" valueType="num">
                                      <p:cBhvr>
                                        <p:cTn id="23" dur="500" fill="hold"/>
                                        <p:tgtEl>
                                          <p:spTgt spid="3075"/>
                                        </p:tgtEl>
                                        <p:attrNameLst>
                                          <p:attrName>ppt_w</p:attrName>
                                        </p:attrNameLst>
                                      </p:cBhvr>
                                      <p:tavLst>
                                        <p:tav tm="0">
                                          <p:val>
                                            <p:fltVal val="0"/>
                                          </p:val>
                                        </p:tav>
                                        <p:tav tm="100000">
                                          <p:val>
                                            <p:strVal val="#ppt_w"/>
                                          </p:val>
                                        </p:tav>
                                      </p:tavLst>
                                    </p:anim>
                                    <p:anim calcmode="lin" valueType="num">
                                      <p:cBhvr>
                                        <p:cTn id="24" dur="500" fill="hold"/>
                                        <p:tgtEl>
                                          <p:spTgt spid="3075"/>
                                        </p:tgtEl>
                                        <p:attrNameLst>
                                          <p:attrName>ppt_h</p:attrName>
                                        </p:attrNameLst>
                                      </p:cBhvr>
                                      <p:tavLst>
                                        <p:tav tm="0">
                                          <p:val>
                                            <p:fltVal val="0"/>
                                          </p:val>
                                        </p:tav>
                                        <p:tav tm="100000">
                                          <p:val>
                                            <p:strVal val="#ppt_h"/>
                                          </p:val>
                                        </p:tav>
                                      </p:tavLst>
                                    </p:anim>
                                    <p:animEffect transition="in" filter="fade">
                                      <p:cBhvr>
                                        <p:cTn id="25" dur="500"/>
                                        <p:tgtEl>
                                          <p:spTgt spid="3075"/>
                                        </p:tgtEl>
                                      </p:cBhvr>
                                    </p:animEffect>
                                  </p:childTnLst>
                                </p:cTn>
                              </p:par>
                            </p:childTnLst>
                          </p:cTn>
                        </p:par>
                        <p:par>
                          <p:cTn id="26" fill="hold">
                            <p:stCondLst>
                              <p:cond delay="2000"/>
                            </p:stCondLst>
                            <p:childTnLst>
                              <p:par>
                                <p:cTn id="27" presetID="32" presetClass="emph" presetSubtype="0" fill="hold" grpId="1" nodeType="afterEffect">
                                  <p:stCondLst>
                                    <p:cond delay="0"/>
                                  </p:stCondLst>
                                  <p:iterate type="lt">
                                    <p:tmPct val="0"/>
                                  </p:iterate>
                                  <p:childTnLst>
                                    <p:animRot by="120000">
                                      <p:cBhvr>
                                        <p:cTn id="28" dur="100" fill="hold">
                                          <p:stCondLst>
                                            <p:cond delay="0"/>
                                          </p:stCondLst>
                                        </p:cTn>
                                        <p:tgtEl>
                                          <p:spTgt spid="2"/>
                                        </p:tgtEl>
                                        <p:attrNameLst>
                                          <p:attrName>r</p:attrName>
                                        </p:attrNameLst>
                                      </p:cBhvr>
                                    </p:animRot>
                                    <p:animRot by="-240000">
                                      <p:cBhvr>
                                        <p:cTn id="29" dur="200" fill="hold">
                                          <p:stCondLst>
                                            <p:cond delay="200"/>
                                          </p:stCondLst>
                                        </p:cTn>
                                        <p:tgtEl>
                                          <p:spTgt spid="2"/>
                                        </p:tgtEl>
                                        <p:attrNameLst>
                                          <p:attrName>r</p:attrName>
                                        </p:attrNameLst>
                                      </p:cBhvr>
                                    </p:animRot>
                                    <p:animRot by="240000">
                                      <p:cBhvr>
                                        <p:cTn id="30" dur="200" fill="hold">
                                          <p:stCondLst>
                                            <p:cond delay="400"/>
                                          </p:stCondLst>
                                        </p:cTn>
                                        <p:tgtEl>
                                          <p:spTgt spid="2"/>
                                        </p:tgtEl>
                                        <p:attrNameLst>
                                          <p:attrName>r</p:attrName>
                                        </p:attrNameLst>
                                      </p:cBhvr>
                                    </p:animRot>
                                    <p:animRot by="-240000">
                                      <p:cBhvr>
                                        <p:cTn id="31" dur="200" fill="hold">
                                          <p:stCondLst>
                                            <p:cond delay="600"/>
                                          </p:stCondLst>
                                        </p:cTn>
                                        <p:tgtEl>
                                          <p:spTgt spid="2"/>
                                        </p:tgtEl>
                                        <p:attrNameLst>
                                          <p:attrName>r</p:attrName>
                                        </p:attrNameLst>
                                      </p:cBhvr>
                                    </p:animRot>
                                    <p:animRot by="120000">
                                      <p:cBhvr>
                                        <p:cTn id="32" dur="200" fill="hold">
                                          <p:stCondLst>
                                            <p:cond delay="800"/>
                                          </p:stCondLst>
                                        </p:cTn>
                                        <p:tgtEl>
                                          <p:spTgt spid="2"/>
                                        </p:tgtEl>
                                        <p:attrNameLst>
                                          <p:attrName>r</p:attrName>
                                        </p:attrNameLst>
                                      </p:cBhvr>
                                    </p:animRot>
                                  </p:childTnLst>
                                </p:cTn>
                              </p:par>
                            </p:childTnLst>
                          </p:cTn>
                        </p:par>
                        <p:par>
                          <p:cTn id="33" fill="hold">
                            <p:stCondLst>
                              <p:cond delay="3000"/>
                            </p:stCondLst>
                            <p:childTnLst>
                              <p:par>
                                <p:cTn id="34" presetID="34" presetClass="emph" presetSubtype="0" fill="hold" grpId="2" nodeType="after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2"/>
                                        </p:tgtEl>
                                        <p:attrNameLst>
                                          <p:attrName>ppt_x</p:attrName>
                                          <p:attrName>ppt_y</p:attrName>
                                        </p:attrNameLst>
                                      </p:cBhvr>
                                    </p:animMotion>
                                    <p:animRot by="1500000">
                                      <p:cBhvr>
                                        <p:cTn id="36" dur="125" fill="hold">
                                          <p:stCondLst>
                                            <p:cond delay="0"/>
                                          </p:stCondLst>
                                        </p:cTn>
                                        <p:tgtEl>
                                          <p:spTgt spid="2"/>
                                        </p:tgtEl>
                                        <p:attrNameLst>
                                          <p:attrName>r</p:attrName>
                                        </p:attrNameLst>
                                      </p:cBhvr>
                                    </p:animRot>
                                    <p:animRot by="-1500000">
                                      <p:cBhvr>
                                        <p:cTn id="37" dur="125" fill="hold">
                                          <p:stCondLst>
                                            <p:cond delay="125"/>
                                          </p:stCondLst>
                                        </p:cTn>
                                        <p:tgtEl>
                                          <p:spTgt spid="2"/>
                                        </p:tgtEl>
                                        <p:attrNameLst>
                                          <p:attrName>r</p:attrName>
                                        </p:attrNameLst>
                                      </p:cBhvr>
                                    </p:animRot>
                                    <p:animRot by="-1500000">
                                      <p:cBhvr>
                                        <p:cTn id="38" dur="125" fill="hold">
                                          <p:stCondLst>
                                            <p:cond delay="250"/>
                                          </p:stCondLst>
                                        </p:cTn>
                                        <p:tgtEl>
                                          <p:spTgt spid="2"/>
                                        </p:tgtEl>
                                        <p:attrNameLst>
                                          <p:attrName>r</p:attrName>
                                        </p:attrNameLst>
                                      </p:cBhvr>
                                    </p:animRot>
                                    <p:animRot by="1500000">
                                      <p:cBhvr>
                                        <p:cTn id="39" dur="125" fill="hold">
                                          <p:stCondLst>
                                            <p:cond delay="375"/>
                                          </p:stCondLst>
                                        </p:cTn>
                                        <p:tgtEl>
                                          <p:spTgt spid="2"/>
                                        </p:tgtEl>
                                        <p:attrNameLst>
                                          <p:attrName>r</p:attrName>
                                        </p:attrNameLst>
                                      </p:cBhvr>
                                    </p:animRot>
                                  </p:childTnLst>
                                </p:cTn>
                              </p:par>
                            </p:childTnLst>
                          </p:cTn>
                        </p:par>
                        <p:par>
                          <p:cTn id="40" fill="hold">
                            <p:stCondLst>
                              <p:cond delay="375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075"/>
                                        </p:tgtEl>
                                      </p:cBhvr>
                                    </p:animEffect>
                                    <p:set>
                                      <p:cBhvr>
                                        <p:cTn id="48" dur="1" fill="hold">
                                          <p:stCondLst>
                                            <p:cond delay="499"/>
                                          </p:stCondLst>
                                        </p:cTn>
                                        <p:tgtEl>
                                          <p:spTgt spid="3075"/>
                                        </p:tgtEl>
                                        <p:attrNameLst>
                                          <p:attrName>style.visibility</p:attrName>
                                        </p:attrNameLst>
                                      </p:cBhvr>
                                      <p:to>
                                        <p:strVal val="hidden"/>
                                      </p:to>
                                    </p:set>
                                  </p:childTnLst>
                                </p:cTn>
                              </p:par>
                              <p:par>
                                <p:cTn id="49" presetID="2" presetClass="entr" presetSubtype="8" fill="hold" grpId="0" nodeType="with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 calcmode="lin" valueType="num">
                                      <p:cBhvr additive="base">
                                        <p:cTn id="5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 calcmode="lin" valueType="num">
                                      <p:cBhvr additive="base">
                                        <p:cTn id="5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 calcmode="lin" valueType="num">
                                      <p:cBhvr additive="base">
                                        <p:cTn id="5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 calcmode="lin" valueType="num">
                                      <p:cBhvr additive="base">
                                        <p:cTn id="6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additive="base">
                                        <p:cTn id="6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296400" cy="1143000"/>
          </a:xfrm>
        </p:spPr>
        <p:txBody>
          <a:bodyPr>
            <a:noAutofit/>
          </a:bodyPr>
          <a:lstStyle/>
          <a:p>
            <a:r>
              <a:rPr lang="en-US" sz="4200" b="1" dirty="0">
                <a:ln>
                  <a:solidFill>
                    <a:srgbClr val="FF0000"/>
                  </a:solidFill>
                </a:ln>
                <a:solidFill>
                  <a:srgbClr val="FFFF00"/>
                </a:solidFill>
                <a:latin typeface="Algerian" pitchFamily="82" charset="0"/>
              </a:rPr>
              <a:t>Gross National Happiness Index</a:t>
            </a:r>
            <a:br>
              <a:rPr lang="en-US" sz="4200" b="1" dirty="0">
                <a:ln>
                  <a:solidFill>
                    <a:srgbClr val="FF0000"/>
                  </a:solidFill>
                </a:ln>
                <a:solidFill>
                  <a:srgbClr val="FFFF00"/>
                </a:solidFill>
                <a:latin typeface="Algerian" pitchFamily="82" charset="0"/>
              </a:rPr>
            </a:br>
            <a:r>
              <a:rPr lang="en-US" sz="4200" b="1" dirty="0">
                <a:ln>
                  <a:solidFill>
                    <a:srgbClr val="FF0000"/>
                  </a:solidFill>
                </a:ln>
                <a:solidFill>
                  <a:srgbClr val="FFFF00"/>
                </a:solidFill>
                <a:latin typeface="Algerian" pitchFamily="82" charset="0"/>
              </a:rPr>
              <a:t>(GNHI)</a:t>
            </a:r>
            <a:endParaRPr lang="en-US" sz="42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p:txBody>
          <a:bodyPr>
            <a:normAutofit/>
          </a:bodyPr>
          <a:lstStyle/>
          <a:p>
            <a:pPr marL="0" indent="0">
              <a:buNone/>
            </a:pPr>
            <a:r>
              <a:rPr lang="en-US" sz="3600" b="1" dirty="0">
                <a:solidFill>
                  <a:srgbClr val="FFFF00"/>
                </a:solidFill>
                <a:effectLst>
                  <a:outerShdw blurRad="38100" dist="38100" dir="2700000" algn="tl">
                    <a:srgbClr val="000000">
                      <a:alpha val="43137"/>
                    </a:srgbClr>
                  </a:outerShdw>
                </a:effectLst>
              </a:rPr>
              <a:t>	The term “Gross National Happiness” was coined by the fourth king of Bhutan, </a:t>
            </a:r>
            <a:r>
              <a:rPr lang="en-US" sz="3600" b="1" dirty="0" err="1">
                <a:solidFill>
                  <a:srgbClr val="FFFF00"/>
                </a:solidFill>
                <a:effectLst>
                  <a:outerShdw blurRad="38100" dist="38100" dir="2700000" algn="tl">
                    <a:srgbClr val="000000">
                      <a:alpha val="43137"/>
                    </a:srgbClr>
                  </a:outerShdw>
                </a:effectLst>
              </a:rPr>
              <a:t>Jigme</a:t>
            </a:r>
            <a:r>
              <a:rPr lang="en-US" sz="3600" b="1" dirty="0">
                <a:solidFill>
                  <a:srgbClr val="FFFF00"/>
                </a:solidFill>
                <a:effectLst>
                  <a:outerShdw blurRad="38100" dist="38100" dir="2700000" algn="tl">
                    <a:srgbClr val="000000">
                      <a:alpha val="43137"/>
                    </a:srgbClr>
                  </a:outerShdw>
                </a:effectLst>
              </a:rPr>
              <a:t> </a:t>
            </a:r>
            <a:r>
              <a:rPr lang="en-US" sz="3600" b="1" dirty="0" err="1">
                <a:solidFill>
                  <a:srgbClr val="FFFF00"/>
                </a:solidFill>
                <a:effectLst>
                  <a:outerShdw blurRad="38100" dist="38100" dir="2700000" algn="tl">
                    <a:srgbClr val="000000">
                      <a:alpha val="43137"/>
                    </a:srgbClr>
                  </a:outerShdw>
                </a:effectLst>
              </a:rPr>
              <a:t>Singye</a:t>
            </a:r>
            <a:r>
              <a:rPr lang="en-US" sz="3600" b="1" dirty="0">
                <a:solidFill>
                  <a:srgbClr val="FFFF00"/>
                </a:solidFill>
                <a:effectLst>
                  <a:outerShdw blurRad="38100" dist="38100" dir="2700000" algn="tl">
                    <a:srgbClr val="000000">
                      <a:alpha val="43137"/>
                    </a:srgbClr>
                  </a:outerShdw>
                </a:effectLst>
              </a:rPr>
              <a:t> </a:t>
            </a:r>
            <a:r>
              <a:rPr lang="en-US" sz="3600" b="1" dirty="0" err="1">
                <a:solidFill>
                  <a:srgbClr val="FFFF00"/>
                </a:solidFill>
                <a:effectLst>
                  <a:outerShdw blurRad="38100" dist="38100" dir="2700000" algn="tl">
                    <a:srgbClr val="000000">
                      <a:alpha val="43137"/>
                    </a:srgbClr>
                  </a:outerShdw>
                </a:effectLst>
              </a:rPr>
              <a:t>Wangchuck</a:t>
            </a:r>
            <a:r>
              <a:rPr lang="en-US" sz="3600" b="1" dirty="0">
                <a:solidFill>
                  <a:srgbClr val="FFFF00"/>
                </a:solidFill>
                <a:effectLst>
                  <a:outerShdw blurRad="38100" dist="38100" dir="2700000" algn="tl">
                    <a:srgbClr val="000000">
                      <a:alpha val="43137"/>
                    </a:srgbClr>
                  </a:outerShdw>
                </a:effectLst>
              </a:rPr>
              <a:t>, in 1972. It is an indicator of progress, which measures sustainable  development, environmental conservation, promotion of culture and good governance.</a:t>
            </a:r>
          </a:p>
        </p:txBody>
      </p:sp>
      <p:sp>
        <p:nvSpPr>
          <p:cNvPr id="4" name="Slide Number Placeholder 3"/>
          <p:cNvSpPr>
            <a:spLocks noGrp="1"/>
          </p:cNvSpPr>
          <p:nvPr>
            <p:ph type="sldNum" sz="quarter" idx="12"/>
          </p:nvPr>
        </p:nvSpPr>
        <p:spPr/>
        <p:txBody>
          <a:bodyPr/>
          <a:lstStyle/>
          <a:p>
            <a:fld id="{5122379A-8FA5-4082-989C-37BB00110F04}" type="slidenum">
              <a:rPr lang="en-US" smtClean="0"/>
              <a:t>5</a:t>
            </a:fld>
            <a:endParaRPr lang="en-US"/>
          </a:p>
        </p:txBody>
      </p:sp>
      <p:cxnSp>
        <p:nvCxnSpPr>
          <p:cNvPr id="5" name="Straight Connector 4"/>
          <p:cNvCxnSpPr/>
          <p:nvPr/>
        </p:nvCxnSpPr>
        <p:spPr>
          <a:xfrm>
            <a:off x="0" y="1371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109162"/>
      </p:ext>
    </p:extLst>
  </p:cSld>
  <p:clrMapOvr>
    <a:masterClrMapping/>
  </p:clrMapOvr>
  <mc:AlternateContent xmlns:mc="http://schemas.openxmlformats.org/markup-compatibility/2006" xmlns:p14="http://schemas.microsoft.com/office/powerpoint/2010/main">
    <mc:Choice Requires="p14">
      <p:transition spd="slow" p14:dur="2000" advTm="130987"/>
    </mc:Choice>
    <mc:Fallback xmlns="">
      <p:transition spd="slow" advTm="130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2" presetClass="emph" presetSubtype="0" fill="hold" grpId="1" nodeType="afterEffect">
                                  <p:stCondLst>
                                    <p:cond delay="0"/>
                                  </p:stCondLst>
                                  <p:iterate type="lt">
                                    <p:tmPct val="0"/>
                                  </p:iterate>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3000"/>
                            </p:stCondLst>
                            <p:childTnLst>
                              <p:par>
                                <p:cTn id="19" presetID="34" presetClass="emph" presetSubtype="0" fill="hold" grpId="2" nodeType="after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2"/>
                                        </p:tgtEl>
                                        <p:attrNameLst>
                                          <p:attrName>ppt_x</p:attrName>
                                          <p:attrName>ppt_y</p:attrName>
                                        </p:attrNameLst>
                                      </p:cBhvr>
                                    </p:animMotion>
                                    <p:animRot by="1500000">
                                      <p:cBhvr>
                                        <p:cTn id="21" dur="125" fill="hold">
                                          <p:stCondLst>
                                            <p:cond delay="0"/>
                                          </p:stCondLst>
                                        </p:cTn>
                                        <p:tgtEl>
                                          <p:spTgt spid="2"/>
                                        </p:tgtEl>
                                        <p:attrNameLst>
                                          <p:attrName>r</p:attrName>
                                        </p:attrNameLst>
                                      </p:cBhvr>
                                    </p:animRot>
                                    <p:animRot by="-1500000">
                                      <p:cBhvr>
                                        <p:cTn id="22" dur="125" fill="hold">
                                          <p:stCondLst>
                                            <p:cond delay="125"/>
                                          </p:stCondLst>
                                        </p:cTn>
                                        <p:tgtEl>
                                          <p:spTgt spid="2"/>
                                        </p:tgtEl>
                                        <p:attrNameLst>
                                          <p:attrName>r</p:attrName>
                                        </p:attrNameLst>
                                      </p:cBhvr>
                                    </p:animRot>
                                    <p:animRot by="-1500000">
                                      <p:cBhvr>
                                        <p:cTn id="23" dur="125" fill="hold">
                                          <p:stCondLst>
                                            <p:cond delay="250"/>
                                          </p:stCondLst>
                                        </p:cTn>
                                        <p:tgtEl>
                                          <p:spTgt spid="2"/>
                                        </p:tgtEl>
                                        <p:attrNameLst>
                                          <p:attrName>r</p:attrName>
                                        </p:attrNameLst>
                                      </p:cBhvr>
                                    </p:animRot>
                                    <p:animRot by="1500000">
                                      <p:cBhvr>
                                        <p:cTn id="24" dur="125" fill="hold">
                                          <p:stCondLst>
                                            <p:cond delay="375"/>
                                          </p:stCondLst>
                                        </p:cTn>
                                        <p:tgtEl>
                                          <p:spTgt spid="2"/>
                                        </p:tgtEl>
                                        <p:attrNameLst>
                                          <p:attrName>r</p:attrName>
                                        </p:attrNameLst>
                                      </p:cBhvr>
                                    </p:animRot>
                                  </p:childTnLst>
                                </p:cTn>
                              </p:par>
                            </p:childTnLst>
                          </p:cTn>
                        </p:par>
                        <p:par>
                          <p:cTn id="25" fill="hold">
                            <p:stCondLst>
                              <p:cond delay="5100"/>
                            </p:stCondLst>
                            <p:childTnLst>
                              <p:par>
                                <p:cTn id="26" presetID="2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par>
                          <p:cTn id="29" fill="hold">
                            <p:stCondLst>
                              <p:cond delay="5600"/>
                            </p:stCondLst>
                            <p:childTnLst>
                              <p:par>
                                <p:cTn id="30" presetID="15" presetClass="entr" presetSubtype="0"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p:cTn id="3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1143000"/>
          </a:xfrm>
        </p:spPr>
        <p:txBody>
          <a:bodyPr>
            <a:normAutofit fontScale="90000"/>
          </a:bodyPr>
          <a:lstStyle/>
          <a:p>
            <a:r>
              <a:rPr lang="en-US" b="1" dirty="0">
                <a:ln>
                  <a:solidFill>
                    <a:srgbClr val="FF0000"/>
                  </a:solidFill>
                </a:ln>
                <a:solidFill>
                  <a:srgbClr val="FFFF00"/>
                </a:solidFill>
                <a:latin typeface="Algerian" pitchFamily="82" charset="0"/>
              </a:rPr>
              <a:t>Non-renewable energy sources</a:t>
            </a:r>
            <a:endParaRPr lang="en-US"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0" y="1417637"/>
            <a:ext cx="4495800" cy="4525963"/>
          </a:xfrm>
        </p:spPr>
        <p:txBody>
          <a:bodyPr>
            <a:normAutofit fontScale="92500" lnSpcReduction="20000"/>
          </a:bodyPr>
          <a:lstStyle/>
          <a:p>
            <a:pPr>
              <a:buClr>
                <a:srgbClr val="FF0000"/>
              </a:buClr>
              <a:buFont typeface="Wingdings" pitchFamily="2" charset="2"/>
              <a:buChar char="§"/>
            </a:pPr>
            <a:r>
              <a:rPr lang="en-US" b="1" dirty="0">
                <a:solidFill>
                  <a:srgbClr val="FFFF00"/>
                </a:solidFill>
              </a:rPr>
              <a:t>The sources of energy which cannot be renewed or re-used are called non-renewable energy sources. </a:t>
            </a:r>
          </a:p>
          <a:p>
            <a:pPr>
              <a:buClr>
                <a:srgbClr val="FF0000"/>
              </a:buClr>
              <a:buFont typeface="Wingdings" pitchFamily="2" charset="2"/>
              <a:buChar char="§"/>
            </a:pPr>
            <a:r>
              <a:rPr lang="en-US" b="1" dirty="0">
                <a:solidFill>
                  <a:srgbClr val="FFFF00"/>
                </a:solidFill>
              </a:rPr>
              <a:t>These energy sources will get exhausted over a period of time. </a:t>
            </a:r>
          </a:p>
          <a:p>
            <a:pPr>
              <a:buClr>
                <a:srgbClr val="FF0000"/>
              </a:buClr>
              <a:buFont typeface="Wingdings" pitchFamily="2" charset="2"/>
              <a:buChar char="§"/>
            </a:pPr>
            <a:r>
              <a:rPr lang="en-US" b="1" dirty="0">
                <a:solidFill>
                  <a:srgbClr val="FFFF00"/>
                </a:solidFill>
              </a:rPr>
              <a:t>Some of the examples of this kind of resources are coal, oil, gas etc.</a:t>
            </a:r>
          </a:p>
        </p:txBody>
      </p:sp>
      <p:sp>
        <p:nvSpPr>
          <p:cNvPr id="4" name="Slide Number Placeholder 3"/>
          <p:cNvSpPr>
            <a:spLocks noGrp="1"/>
          </p:cNvSpPr>
          <p:nvPr>
            <p:ph type="sldNum" sz="quarter" idx="12"/>
          </p:nvPr>
        </p:nvSpPr>
        <p:spPr/>
        <p:txBody>
          <a:bodyPr/>
          <a:lstStyle/>
          <a:p>
            <a:fld id="{5122379A-8FA5-4082-989C-37BB00110F04}" type="slidenum">
              <a:rPr lang="en-US" smtClean="0"/>
              <a:t>50</a:t>
            </a:fld>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1950" y="1524001"/>
            <a:ext cx="4300839" cy="3886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454197"/>
      </p:ext>
    </p:extLst>
  </p:cSld>
  <p:clrMapOvr>
    <a:masterClrMapping/>
  </p:clrMapOvr>
  <mc:AlternateContent xmlns:mc="http://schemas.openxmlformats.org/markup-compatibility/2006" xmlns:p14="http://schemas.microsoft.com/office/powerpoint/2010/main">
    <mc:Choice Requires="p14">
      <p:transition spd="slow" p14:dur="2000" advTm="46353"/>
    </mc:Choice>
    <mc:Fallback xmlns="">
      <p:transition spd="slow" advTm="4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8"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diamond(in)">
                                      <p:cBhvr>
                                        <p:cTn id="13" dur="2000"/>
                                        <p:tgtEl>
                                          <p:spTgt spid="4098"/>
                                        </p:tgtEl>
                                      </p:cBhvr>
                                    </p:animEffect>
                                  </p:childTnLst>
                                </p:cTn>
                              </p:par>
                            </p:childTnLst>
                          </p:cTn>
                        </p:par>
                        <p:par>
                          <p:cTn id="14" fill="hold">
                            <p:stCondLst>
                              <p:cond delay="3500"/>
                            </p:stCondLst>
                            <p:childTnLst>
                              <p:par>
                                <p:cTn id="15" presetID="32" presetClass="emph" presetSubtype="0" fill="hold" grpId="1" nodeType="afterEffect">
                                  <p:stCondLst>
                                    <p:cond delay="0"/>
                                  </p:stCondLst>
                                  <p:iterate type="lt">
                                    <p:tmPct val="0"/>
                                  </p:iterate>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par>
                          <p:cTn id="21" fill="hold">
                            <p:stCondLst>
                              <p:cond delay="4500"/>
                            </p:stCondLst>
                            <p:childTnLst>
                              <p:par>
                                <p:cTn id="22" presetID="34" presetClass="emph" presetSubtype="0" fill="hold" grpId="2" nodeType="after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2"/>
                                        </p:tgtEl>
                                        <p:attrNameLst>
                                          <p:attrName>ppt_x</p:attrName>
                                          <p:attrName>ppt_y</p:attrName>
                                        </p:attrNameLst>
                                      </p:cBhvr>
                                    </p:animMotion>
                                    <p:animRot by="1500000">
                                      <p:cBhvr>
                                        <p:cTn id="24" dur="125" fill="hold">
                                          <p:stCondLst>
                                            <p:cond delay="0"/>
                                          </p:stCondLst>
                                        </p:cTn>
                                        <p:tgtEl>
                                          <p:spTgt spid="2"/>
                                        </p:tgtEl>
                                        <p:attrNameLst>
                                          <p:attrName>r</p:attrName>
                                        </p:attrNameLst>
                                      </p:cBhvr>
                                    </p:animRot>
                                    <p:animRot by="-1500000">
                                      <p:cBhvr>
                                        <p:cTn id="25" dur="125" fill="hold">
                                          <p:stCondLst>
                                            <p:cond delay="125"/>
                                          </p:stCondLst>
                                        </p:cTn>
                                        <p:tgtEl>
                                          <p:spTgt spid="2"/>
                                        </p:tgtEl>
                                        <p:attrNameLst>
                                          <p:attrName>r</p:attrName>
                                        </p:attrNameLst>
                                      </p:cBhvr>
                                    </p:animRot>
                                    <p:animRot by="-1500000">
                                      <p:cBhvr>
                                        <p:cTn id="26" dur="125" fill="hold">
                                          <p:stCondLst>
                                            <p:cond delay="250"/>
                                          </p:stCondLst>
                                        </p:cTn>
                                        <p:tgtEl>
                                          <p:spTgt spid="2"/>
                                        </p:tgtEl>
                                        <p:attrNameLst>
                                          <p:attrName>r</p:attrName>
                                        </p:attrNameLst>
                                      </p:cBhvr>
                                    </p:animRot>
                                    <p:animRot by="1500000">
                                      <p:cBhvr>
                                        <p:cTn id="27" dur="125" fill="hold">
                                          <p:stCondLst>
                                            <p:cond delay="375"/>
                                          </p:stCondLst>
                                        </p:cTn>
                                        <p:tgtEl>
                                          <p:spTgt spid="2"/>
                                        </p:tgtEl>
                                        <p:attrNameLst>
                                          <p:attrName>r</p:attrName>
                                        </p:attrNameLst>
                                      </p:cBhvr>
                                    </p:animRot>
                                  </p:childTnLst>
                                </p:cTn>
                              </p:par>
                            </p:childTnLst>
                          </p:cTn>
                        </p:par>
                        <p:par>
                          <p:cTn id="28" fill="hold">
                            <p:stCondLst>
                              <p:cond delay="625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6750"/>
                            </p:stCondLst>
                            <p:childTnLst>
                              <p:par>
                                <p:cTn id="33" presetID="42" presetClass="entr" presetSubtype="0"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7750"/>
                            </p:stCondLst>
                            <p:childTnLst>
                              <p:par>
                                <p:cTn id="39" presetID="42" presetClass="entr" presetSubtype="0" fill="hold" grpId="0" nodeType="after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fade">
                                      <p:cBhvr>
                                        <p:cTn id="41" dur="1000"/>
                                        <p:tgtEl>
                                          <p:spTgt spid="3">
                                            <p:txEl>
                                              <p:pRg st="1" end="1"/>
                                            </p:txEl>
                                          </p:spTgt>
                                        </p:tgtEl>
                                      </p:cBhvr>
                                    </p:animEffect>
                                    <p:anim calcmode="lin" valueType="num">
                                      <p:cBhvr>
                                        <p:cTn id="4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44" fill="hold">
                            <p:stCondLst>
                              <p:cond delay="8750"/>
                            </p:stCondLst>
                            <p:childTnLst>
                              <p:par>
                                <p:cTn id="45" presetID="42" presetClass="entr" presetSubtype="0" fill="hold" grpId="0" nodeType="after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1000"/>
                                        <p:tgtEl>
                                          <p:spTgt spid="3">
                                            <p:txEl>
                                              <p:pRg st="2" end="2"/>
                                            </p:txEl>
                                          </p:spTgt>
                                        </p:tgtEl>
                                      </p:cBhvr>
                                    </p:animEffect>
                                    <p:anim calcmode="lin" valueType="num">
                                      <p:cBhvr>
                                        <p:cTn id="4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a:ln>
                  <a:solidFill>
                    <a:srgbClr val="FF0000"/>
                  </a:solidFill>
                </a:ln>
                <a:solidFill>
                  <a:srgbClr val="FFFF00"/>
                </a:solidFill>
                <a:latin typeface="Algerian" pitchFamily="82" charset="0"/>
              </a:rPr>
              <a:t>Renewable energy sources</a:t>
            </a:r>
            <a:endParaRPr lang="en-US" dirty="0">
              <a:ln>
                <a:solidFill>
                  <a:srgbClr val="FF0000"/>
                </a:solidFill>
              </a:ln>
              <a:latin typeface="Algerian" pitchFamily="82" charset="0"/>
            </a:endParaRPr>
          </a:p>
        </p:txBody>
      </p:sp>
      <p:sp>
        <p:nvSpPr>
          <p:cNvPr id="3" name="Content Placeholder 2"/>
          <p:cNvSpPr>
            <a:spLocks noGrp="1"/>
          </p:cNvSpPr>
          <p:nvPr>
            <p:ph idx="1"/>
          </p:nvPr>
        </p:nvSpPr>
        <p:spPr>
          <a:xfrm>
            <a:off x="457200" y="1189037"/>
            <a:ext cx="4419600" cy="4525963"/>
          </a:xfrm>
        </p:spPr>
        <p:txBody>
          <a:bodyPr>
            <a:noAutofit/>
          </a:bodyPr>
          <a:lstStyle/>
          <a:p>
            <a:pPr>
              <a:buClr>
                <a:srgbClr val="FF0000"/>
              </a:buClr>
              <a:buFont typeface="Wingdings" pitchFamily="2" charset="2"/>
              <a:buChar char="§"/>
            </a:pPr>
            <a:r>
              <a:rPr lang="en-US" sz="2400" b="1" dirty="0">
                <a:solidFill>
                  <a:srgbClr val="FFFF00"/>
                </a:solidFill>
              </a:rPr>
              <a:t>The energy source which can be renewed or reused again and again. </a:t>
            </a:r>
          </a:p>
          <a:p>
            <a:pPr>
              <a:buClr>
                <a:srgbClr val="FF0000"/>
              </a:buClr>
              <a:buFont typeface="Wingdings" pitchFamily="2" charset="2"/>
              <a:buChar char="§"/>
            </a:pPr>
            <a:r>
              <a:rPr lang="en-US" sz="2400" b="1" dirty="0">
                <a:solidFill>
                  <a:srgbClr val="FFFF00"/>
                </a:solidFill>
              </a:rPr>
              <a:t>These kinds of materials do not exhaust </a:t>
            </a:r>
          </a:p>
          <a:p>
            <a:pPr>
              <a:buClr>
                <a:srgbClr val="FF0000"/>
              </a:buClr>
              <a:buFont typeface="Wingdings" pitchFamily="2" charset="2"/>
              <a:buChar char="§"/>
            </a:pPr>
            <a:r>
              <a:rPr lang="en-US" sz="2400" b="1" dirty="0">
                <a:solidFill>
                  <a:srgbClr val="FFFF00"/>
                </a:solidFill>
              </a:rPr>
              <a:t>Example for this kind include</a:t>
            </a:r>
          </a:p>
          <a:p>
            <a:pPr marL="1371600" lvl="2" indent="-457200">
              <a:buClr>
                <a:srgbClr val="FF0000"/>
              </a:buClr>
              <a:buFont typeface="+mj-lt"/>
              <a:buAutoNum type="arabicPeriod"/>
            </a:pPr>
            <a:r>
              <a:rPr lang="en-US" sz="2000" b="1" dirty="0">
                <a:solidFill>
                  <a:srgbClr val="FFFF00"/>
                </a:solidFill>
              </a:rPr>
              <a:t>Solar energy</a:t>
            </a:r>
          </a:p>
          <a:p>
            <a:pPr marL="1371600" lvl="2" indent="-457200">
              <a:buClr>
                <a:srgbClr val="FF0000"/>
              </a:buClr>
              <a:buFont typeface="+mj-lt"/>
              <a:buAutoNum type="arabicPeriod"/>
            </a:pPr>
            <a:r>
              <a:rPr lang="en-US" sz="2000" b="1" dirty="0">
                <a:solidFill>
                  <a:srgbClr val="FFFF00"/>
                </a:solidFill>
              </a:rPr>
              <a:t>Wind energy</a:t>
            </a:r>
          </a:p>
          <a:p>
            <a:pPr marL="1371600" lvl="2" indent="-457200">
              <a:buClr>
                <a:srgbClr val="FF0000"/>
              </a:buClr>
              <a:buFont typeface="+mj-lt"/>
              <a:buAutoNum type="arabicPeriod"/>
            </a:pPr>
            <a:r>
              <a:rPr lang="en-US" sz="2000" b="1" dirty="0">
                <a:solidFill>
                  <a:srgbClr val="FFFF00"/>
                </a:solidFill>
              </a:rPr>
              <a:t>Tidal energy</a:t>
            </a:r>
          </a:p>
          <a:p>
            <a:pPr marL="1371600" lvl="2" indent="-457200">
              <a:buClr>
                <a:srgbClr val="FF0000"/>
              </a:buClr>
              <a:buFont typeface="+mj-lt"/>
              <a:buAutoNum type="arabicPeriod"/>
            </a:pPr>
            <a:r>
              <a:rPr lang="en-US" sz="2000" b="1" dirty="0">
                <a:solidFill>
                  <a:srgbClr val="FFFF00"/>
                </a:solidFill>
              </a:rPr>
              <a:t>Geothermal energy</a:t>
            </a:r>
          </a:p>
          <a:p>
            <a:pPr marL="1371600" lvl="2" indent="-457200">
              <a:buClr>
                <a:srgbClr val="FF0000"/>
              </a:buClr>
              <a:buFont typeface="+mj-lt"/>
              <a:buAutoNum type="arabicPeriod"/>
            </a:pPr>
            <a:r>
              <a:rPr lang="en-US" sz="2000" b="1" dirty="0">
                <a:solidFill>
                  <a:srgbClr val="FFFF00"/>
                </a:solidFill>
              </a:rPr>
              <a:t>Biomass energy</a:t>
            </a:r>
          </a:p>
        </p:txBody>
      </p:sp>
      <p:sp>
        <p:nvSpPr>
          <p:cNvPr id="4" name="Slide Number Placeholder 3"/>
          <p:cNvSpPr>
            <a:spLocks noGrp="1"/>
          </p:cNvSpPr>
          <p:nvPr>
            <p:ph type="sldNum" sz="quarter" idx="12"/>
          </p:nvPr>
        </p:nvSpPr>
        <p:spPr/>
        <p:txBody>
          <a:bodyPr/>
          <a:lstStyle/>
          <a:p>
            <a:fld id="{5122379A-8FA5-4082-989C-37BB00110F04}" type="slidenum">
              <a:rPr lang="en-US" smtClean="0"/>
              <a:t>51</a:t>
            </a:fld>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957"/>
          <a:stretch/>
        </p:blipFill>
        <p:spPr bwMode="auto">
          <a:xfrm>
            <a:off x="4919230" y="1490779"/>
            <a:ext cx="3896591" cy="366021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0999" y="5569803"/>
            <a:ext cx="8434821" cy="830997"/>
          </a:xfrm>
          <a:prstGeom prst="rect">
            <a:avLst/>
          </a:prstGeom>
        </p:spPr>
        <p:txBody>
          <a:bodyPr wrap="square">
            <a:spAutoFit/>
          </a:bodyPr>
          <a:lstStyle/>
          <a:p>
            <a:pPr marL="342900" indent="-342900">
              <a:buClr>
                <a:srgbClr val="FF0000"/>
              </a:buClr>
              <a:buFont typeface="Wingdings" pitchFamily="2" charset="2"/>
              <a:buChar char="§"/>
            </a:pPr>
            <a:r>
              <a:rPr lang="en-US" sz="2400" b="1" dirty="0">
                <a:solidFill>
                  <a:srgbClr val="FFFF00"/>
                </a:solidFill>
              </a:rPr>
              <a:t>Sometimes renewable sources are also called non-conventional sources of energy</a:t>
            </a:r>
          </a:p>
        </p:txBody>
      </p:sp>
      <p:cxnSp>
        <p:nvCxnSpPr>
          <p:cNvPr id="12" name="Straight Connector 11"/>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671107"/>
      </p:ext>
    </p:extLst>
  </p:cSld>
  <p:clrMapOvr>
    <a:masterClrMapping/>
  </p:clrMapOvr>
  <mc:AlternateContent xmlns:mc="http://schemas.openxmlformats.org/markup-compatibility/2006" xmlns:p14="http://schemas.microsoft.com/office/powerpoint/2010/main">
    <mc:Choice Requires="p14">
      <p:transition spd="slow" p14:dur="2000" advTm="41091"/>
    </mc:Choice>
    <mc:Fallback xmlns="">
      <p:transition spd="slow" advTm="41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3" presetClass="entr" presetSubtype="16"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plus(in)">
                                      <p:cBhvr>
                                        <p:cTn id="14" dur="2000"/>
                                        <p:tgtEl>
                                          <p:spTgt spid="5122"/>
                                        </p:tgtEl>
                                      </p:cBhvr>
                                    </p:animEffect>
                                  </p:childTnLst>
                                </p:cTn>
                              </p:par>
                            </p:childTnLst>
                          </p:cTn>
                        </p:par>
                        <p:par>
                          <p:cTn id="15" fill="hold">
                            <p:stCondLst>
                              <p:cond delay="2000"/>
                            </p:stCondLst>
                            <p:childTnLst>
                              <p:par>
                                <p:cTn id="16" presetID="32" presetClass="emph" presetSubtype="0" fill="hold" grpId="1" nodeType="afterEffect">
                                  <p:stCondLst>
                                    <p:cond delay="0"/>
                                  </p:stCondLst>
                                  <p:iterate type="lt">
                                    <p:tmPct val="0"/>
                                  </p:iterate>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par>
                          <p:cTn id="22" fill="hold">
                            <p:stCondLst>
                              <p:cond delay="3000"/>
                            </p:stCondLst>
                            <p:childTnLst>
                              <p:par>
                                <p:cTn id="23" presetID="34" presetClass="emph" presetSubtype="0" fill="hold" grpId="2" nodeType="after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2"/>
                                        </p:tgtEl>
                                        <p:attrNameLst>
                                          <p:attrName>ppt_x</p:attrName>
                                          <p:attrName>ppt_y</p:attrName>
                                        </p:attrNameLst>
                                      </p:cBhvr>
                                    </p:animMotion>
                                    <p:animRot by="1500000">
                                      <p:cBhvr>
                                        <p:cTn id="25" dur="125" fill="hold">
                                          <p:stCondLst>
                                            <p:cond delay="0"/>
                                          </p:stCondLst>
                                        </p:cTn>
                                        <p:tgtEl>
                                          <p:spTgt spid="2"/>
                                        </p:tgtEl>
                                        <p:attrNameLst>
                                          <p:attrName>r</p:attrName>
                                        </p:attrNameLst>
                                      </p:cBhvr>
                                    </p:animRot>
                                    <p:animRot by="-1500000">
                                      <p:cBhvr>
                                        <p:cTn id="26" dur="125" fill="hold">
                                          <p:stCondLst>
                                            <p:cond delay="125"/>
                                          </p:stCondLst>
                                        </p:cTn>
                                        <p:tgtEl>
                                          <p:spTgt spid="2"/>
                                        </p:tgtEl>
                                        <p:attrNameLst>
                                          <p:attrName>r</p:attrName>
                                        </p:attrNameLst>
                                      </p:cBhvr>
                                    </p:animRot>
                                    <p:animRot by="-1500000">
                                      <p:cBhvr>
                                        <p:cTn id="27" dur="125" fill="hold">
                                          <p:stCondLst>
                                            <p:cond delay="250"/>
                                          </p:stCondLst>
                                        </p:cTn>
                                        <p:tgtEl>
                                          <p:spTgt spid="2"/>
                                        </p:tgtEl>
                                        <p:attrNameLst>
                                          <p:attrName>r</p:attrName>
                                        </p:attrNameLst>
                                      </p:cBhvr>
                                    </p:animRot>
                                    <p:animRot by="1500000">
                                      <p:cBhvr>
                                        <p:cTn id="28" dur="125" fill="hold">
                                          <p:stCondLst>
                                            <p:cond delay="375"/>
                                          </p:stCondLst>
                                        </p:cTn>
                                        <p:tgtEl>
                                          <p:spTgt spid="2"/>
                                        </p:tgtEl>
                                        <p:attrNameLst>
                                          <p:attrName>r</p:attrName>
                                        </p:attrNameLst>
                                      </p:cBhvr>
                                    </p:animRot>
                                  </p:childTnLst>
                                </p:cTn>
                              </p:par>
                            </p:childTnLst>
                          </p:cTn>
                        </p:par>
                        <p:par>
                          <p:cTn id="29" fill="hold">
                            <p:stCondLst>
                              <p:cond delay="455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5050"/>
                            </p:stCondLst>
                            <p:childTnLst>
                              <p:par>
                                <p:cTn id="34" presetID="22" presetClass="entr" presetSubtype="4" fill="hold" grpId="0" nodeType="after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down)">
                                      <p:cBhvr>
                                        <p:cTn id="36" dur="500"/>
                                        <p:tgtEl>
                                          <p:spTgt spid="3">
                                            <p:txEl>
                                              <p:pRg st="0" end="0"/>
                                            </p:txEl>
                                          </p:spTgt>
                                        </p:tgtEl>
                                      </p:cBhvr>
                                    </p:animEffect>
                                  </p:childTnLst>
                                </p:cTn>
                              </p:par>
                            </p:childTnLst>
                          </p:cTn>
                        </p:par>
                        <p:par>
                          <p:cTn id="37" fill="hold">
                            <p:stCondLst>
                              <p:cond delay="5550"/>
                            </p:stCondLst>
                            <p:childTnLst>
                              <p:par>
                                <p:cTn id="38" presetID="22" presetClass="entr" presetSubtype="4" fill="hold" grpId="0" nodeType="after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down)">
                                      <p:cBhvr>
                                        <p:cTn id="40" dur="500"/>
                                        <p:tgtEl>
                                          <p:spTgt spid="3">
                                            <p:txEl>
                                              <p:pRg st="1" end="1"/>
                                            </p:txEl>
                                          </p:spTgt>
                                        </p:tgtEl>
                                      </p:cBhvr>
                                    </p:animEffect>
                                  </p:childTnLst>
                                </p:cTn>
                              </p:par>
                            </p:childTnLst>
                          </p:cTn>
                        </p:par>
                        <p:par>
                          <p:cTn id="41" fill="hold">
                            <p:stCondLst>
                              <p:cond delay="6050"/>
                            </p:stCondLst>
                            <p:childTnLst>
                              <p:par>
                                <p:cTn id="42" presetID="22" presetClass="entr" presetSubtype="4" fill="hold" grpId="0" nodeType="after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down)">
                                      <p:cBhvr>
                                        <p:cTn id="44" dur="500"/>
                                        <p:tgtEl>
                                          <p:spTgt spid="3">
                                            <p:txEl>
                                              <p:pRg st="2" end="2"/>
                                            </p:txEl>
                                          </p:spTgt>
                                        </p:tgtEl>
                                      </p:cBhvr>
                                    </p:animEffect>
                                  </p:childTnLst>
                                </p:cTn>
                              </p:par>
                            </p:childTnLst>
                          </p:cTn>
                        </p:par>
                        <p:par>
                          <p:cTn id="45" fill="hold">
                            <p:stCondLst>
                              <p:cond delay="6550"/>
                            </p:stCondLst>
                            <p:childTnLst>
                              <p:par>
                                <p:cTn id="46" presetID="22" presetClass="entr" presetSubtype="4" fill="hold" grpId="0" nodeType="after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down)">
                                      <p:cBhvr>
                                        <p:cTn id="48" dur="500"/>
                                        <p:tgtEl>
                                          <p:spTgt spid="3">
                                            <p:txEl>
                                              <p:pRg st="3" end="3"/>
                                            </p:txEl>
                                          </p:spTgt>
                                        </p:tgtEl>
                                      </p:cBhvr>
                                    </p:animEffect>
                                  </p:childTnLst>
                                </p:cTn>
                              </p:par>
                            </p:childTnLst>
                          </p:cTn>
                        </p:par>
                        <p:par>
                          <p:cTn id="49" fill="hold">
                            <p:stCondLst>
                              <p:cond delay="7050"/>
                            </p:stCondLst>
                            <p:childTnLst>
                              <p:par>
                                <p:cTn id="50" presetID="22" presetClass="entr" presetSubtype="4" fill="hold" grpId="0" nodeType="after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down)">
                                      <p:cBhvr>
                                        <p:cTn id="52" dur="500"/>
                                        <p:tgtEl>
                                          <p:spTgt spid="3">
                                            <p:txEl>
                                              <p:pRg st="4" end="4"/>
                                            </p:txEl>
                                          </p:spTgt>
                                        </p:tgtEl>
                                      </p:cBhvr>
                                    </p:animEffect>
                                  </p:childTnLst>
                                </p:cTn>
                              </p:par>
                            </p:childTnLst>
                          </p:cTn>
                        </p:par>
                        <p:par>
                          <p:cTn id="53" fill="hold">
                            <p:stCondLst>
                              <p:cond delay="7550"/>
                            </p:stCondLst>
                            <p:childTnLst>
                              <p:par>
                                <p:cTn id="54" presetID="22" presetClass="entr" presetSubtype="4" fill="hold" grpId="0" nodeType="after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wipe(down)">
                                      <p:cBhvr>
                                        <p:cTn id="56" dur="500"/>
                                        <p:tgtEl>
                                          <p:spTgt spid="3">
                                            <p:txEl>
                                              <p:pRg st="5" end="5"/>
                                            </p:txEl>
                                          </p:spTgt>
                                        </p:tgtEl>
                                      </p:cBhvr>
                                    </p:animEffect>
                                  </p:childTnLst>
                                </p:cTn>
                              </p:par>
                            </p:childTnLst>
                          </p:cTn>
                        </p:par>
                        <p:par>
                          <p:cTn id="57" fill="hold">
                            <p:stCondLst>
                              <p:cond delay="8050"/>
                            </p:stCondLst>
                            <p:childTnLst>
                              <p:par>
                                <p:cTn id="58" presetID="22" presetClass="entr" presetSubtype="4" fill="hold" grpId="0" nodeType="after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wipe(down)">
                                      <p:cBhvr>
                                        <p:cTn id="60" dur="500"/>
                                        <p:tgtEl>
                                          <p:spTgt spid="3">
                                            <p:txEl>
                                              <p:pRg st="6" end="6"/>
                                            </p:txEl>
                                          </p:spTgt>
                                        </p:tgtEl>
                                      </p:cBhvr>
                                    </p:animEffect>
                                  </p:childTnLst>
                                </p:cTn>
                              </p:par>
                            </p:childTnLst>
                          </p:cTn>
                        </p:par>
                        <p:par>
                          <p:cTn id="61" fill="hold">
                            <p:stCondLst>
                              <p:cond delay="8550"/>
                            </p:stCondLst>
                            <p:childTnLst>
                              <p:par>
                                <p:cTn id="62" presetID="22" presetClass="entr" presetSubtype="4" fill="hold" grpId="0" nodeType="after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wipe(down)">
                                      <p:cBhvr>
                                        <p:cTn id="64" dur="500"/>
                                        <p:tgtEl>
                                          <p:spTgt spid="3">
                                            <p:txEl>
                                              <p:pRg st="7" end="7"/>
                                            </p:txEl>
                                          </p:spTgt>
                                        </p:tgtEl>
                                      </p:cBhvr>
                                    </p:animEffect>
                                  </p:childTnLst>
                                </p:cTn>
                              </p:par>
                            </p:childTnLst>
                          </p:cTn>
                        </p:par>
                        <p:par>
                          <p:cTn id="65" fill="hold">
                            <p:stCondLst>
                              <p:cond delay="9050"/>
                            </p:stCondLst>
                            <p:childTnLst>
                              <p:par>
                                <p:cTn id="66" presetID="16" presetClass="entr" presetSubtype="21" fill="hold" grpId="0"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barn(inVertical)">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22379A-8FA5-4082-989C-37BB00110F04}" type="slidenum">
              <a:rPr lang="en-US" smtClean="0"/>
              <a:t>52</a:t>
            </a:fld>
            <a:endParaRPr lang="en-US"/>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84694"/>
            <a:ext cx="2743200" cy="200610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57600"/>
            <a:ext cx="2724150" cy="200610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3657600"/>
            <a:ext cx="2694138" cy="200610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462" y="558536"/>
            <a:ext cx="2694138" cy="200610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558536"/>
            <a:ext cx="2694138" cy="200610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09600" y="2579155"/>
            <a:ext cx="1981200" cy="369332"/>
          </a:xfrm>
          <a:prstGeom prst="rect">
            <a:avLst/>
          </a:prstGeom>
          <a:noFill/>
        </p:spPr>
        <p:txBody>
          <a:bodyPr wrap="square" rtlCol="0">
            <a:spAutoFit/>
          </a:bodyPr>
          <a:lstStyle/>
          <a:p>
            <a:pPr algn="ctr"/>
            <a:r>
              <a:rPr lang="en-US" dirty="0">
                <a:solidFill>
                  <a:srgbClr val="FFFF00"/>
                </a:solidFill>
                <a:latin typeface="Algerian" pitchFamily="82" charset="0"/>
              </a:rPr>
              <a:t>SOLAR ENERGY</a:t>
            </a:r>
          </a:p>
        </p:txBody>
      </p:sp>
      <p:sp>
        <p:nvSpPr>
          <p:cNvPr id="10" name="TextBox 9"/>
          <p:cNvSpPr txBox="1"/>
          <p:nvPr/>
        </p:nvSpPr>
        <p:spPr>
          <a:xfrm>
            <a:off x="3733800" y="2602468"/>
            <a:ext cx="1981200" cy="369332"/>
          </a:xfrm>
          <a:prstGeom prst="rect">
            <a:avLst/>
          </a:prstGeom>
          <a:noFill/>
        </p:spPr>
        <p:txBody>
          <a:bodyPr wrap="square" rtlCol="0">
            <a:spAutoFit/>
          </a:bodyPr>
          <a:lstStyle/>
          <a:p>
            <a:pPr algn="ctr"/>
            <a:r>
              <a:rPr lang="en-US" dirty="0">
                <a:solidFill>
                  <a:srgbClr val="FFFF00"/>
                </a:solidFill>
                <a:latin typeface="Algerian" pitchFamily="82" charset="0"/>
              </a:rPr>
              <a:t>Tidal ENERGY</a:t>
            </a:r>
          </a:p>
        </p:txBody>
      </p:sp>
      <p:sp>
        <p:nvSpPr>
          <p:cNvPr id="11" name="TextBox 10"/>
          <p:cNvSpPr txBox="1"/>
          <p:nvPr/>
        </p:nvSpPr>
        <p:spPr>
          <a:xfrm>
            <a:off x="6172200" y="2602468"/>
            <a:ext cx="2694138" cy="369332"/>
          </a:xfrm>
          <a:prstGeom prst="rect">
            <a:avLst/>
          </a:prstGeom>
          <a:noFill/>
        </p:spPr>
        <p:txBody>
          <a:bodyPr wrap="square" rtlCol="0">
            <a:spAutoFit/>
          </a:bodyPr>
          <a:lstStyle/>
          <a:p>
            <a:pPr algn="ctr"/>
            <a:r>
              <a:rPr lang="en-US" dirty="0">
                <a:solidFill>
                  <a:srgbClr val="FFFF00"/>
                </a:solidFill>
                <a:latin typeface="Algerian" pitchFamily="82" charset="0"/>
              </a:rPr>
              <a:t>Geothermal  ENERGY</a:t>
            </a:r>
          </a:p>
        </p:txBody>
      </p:sp>
      <p:sp>
        <p:nvSpPr>
          <p:cNvPr id="12" name="TextBox 11"/>
          <p:cNvSpPr txBox="1"/>
          <p:nvPr/>
        </p:nvSpPr>
        <p:spPr>
          <a:xfrm>
            <a:off x="609600" y="5726668"/>
            <a:ext cx="1981200" cy="369332"/>
          </a:xfrm>
          <a:prstGeom prst="rect">
            <a:avLst/>
          </a:prstGeom>
          <a:noFill/>
        </p:spPr>
        <p:txBody>
          <a:bodyPr wrap="square" rtlCol="0">
            <a:spAutoFit/>
          </a:bodyPr>
          <a:lstStyle/>
          <a:p>
            <a:pPr algn="ctr"/>
            <a:r>
              <a:rPr lang="en-US" dirty="0">
                <a:solidFill>
                  <a:srgbClr val="FFFF00"/>
                </a:solidFill>
                <a:latin typeface="Algerian" pitchFamily="82" charset="0"/>
              </a:rPr>
              <a:t>wind ENERGY</a:t>
            </a:r>
          </a:p>
        </p:txBody>
      </p:sp>
      <p:sp>
        <p:nvSpPr>
          <p:cNvPr id="13" name="TextBox 12"/>
          <p:cNvSpPr txBox="1"/>
          <p:nvPr/>
        </p:nvSpPr>
        <p:spPr>
          <a:xfrm>
            <a:off x="3401364" y="5726668"/>
            <a:ext cx="2313636" cy="369332"/>
          </a:xfrm>
          <a:prstGeom prst="rect">
            <a:avLst/>
          </a:prstGeom>
          <a:noFill/>
        </p:spPr>
        <p:txBody>
          <a:bodyPr wrap="square" rtlCol="0">
            <a:spAutoFit/>
          </a:bodyPr>
          <a:lstStyle/>
          <a:p>
            <a:pPr algn="ctr"/>
            <a:r>
              <a:rPr lang="en-US" dirty="0">
                <a:solidFill>
                  <a:srgbClr val="FFFF00"/>
                </a:solidFill>
                <a:latin typeface="Algerian" pitchFamily="82" charset="0"/>
              </a:rPr>
              <a:t>biomass ENERGY</a:t>
            </a: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0836" y="3657600"/>
            <a:ext cx="2665502" cy="203124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477000" y="5715000"/>
            <a:ext cx="2313636" cy="369332"/>
          </a:xfrm>
          <a:prstGeom prst="rect">
            <a:avLst/>
          </a:prstGeom>
          <a:noFill/>
        </p:spPr>
        <p:txBody>
          <a:bodyPr wrap="square" rtlCol="0">
            <a:spAutoFit/>
          </a:bodyPr>
          <a:lstStyle/>
          <a:p>
            <a:pPr algn="ctr"/>
            <a:r>
              <a:rPr lang="en-US" dirty="0" err="1">
                <a:solidFill>
                  <a:srgbClr val="FFFF00"/>
                </a:solidFill>
                <a:latin typeface="Algerian" pitchFamily="82" charset="0"/>
              </a:rPr>
              <a:t>hydel</a:t>
            </a:r>
            <a:r>
              <a:rPr lang="en-US" dirty="0">
                <a:solidFill>
                  <a:srgbClr val="FFFF00"/>
                </a:solidFill>
                <a:latin typeface="Algerian" pitchFamily="82" charset="0"/>
              </a:rPr>
              <a:t> ENERGY</a:t>
            </a:r>
          </a:p>
        </p:txBody>
      </p:sp>
    </p:spTree>
    <p:custDataLst>
      <p:tags r:id="rId1"/>
    </p:custDataLst>
    <p:extLst>
      <p:ext uri="{BB962C8B-B14F-4D97-AF65-F5344CB8AC3E}">
        <p14:creationId xmlns:p14="http://schemas.microsoft.com/office/powerpoint/2010/main" val="3770919905"/>
      </p:ext>
    </p:extLst>
  </p:cSld>
  <p:clrMapOvr>
    <a:masterClrMapping/>
  </p:clrMapOvr>
  <mc:AlternateContent xmlns:mc="http://schemas.openxmlformats.org/markup-compatibility/2006" xmlns:p14="http://schemas.microsoft.com/office/powerpoint/2010/main">
    <mc:Choice Requires="p14">
      <p:transition spd="slow" p14:dur="2000" advTm="25292"/>
    </mc:Choice>
    <mc:Fallback xmlns="">
      <p:transition spd="slow" advTm="25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gtEl>
                                      </p:cBhvr>
                                    </p:animEffect>
                                  </p:childTnLst>
                                </p:cTn>
                              </p:par>
                              <p:par>
                                <p:cTn id="25" presetID="25"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
                                        </p:tgtEl>
                                      </p:cBhvr>
                                    </p:animEffect>
                                  </p:childTnLst>
                                </p:cTn>
                              </p:par>
                              <p:par>
                                <p:cTn id="35" presetID="25"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
                                        </p:tgtEl>
                                      </p:cBhvr>
                                    </p:animEffect>
                                  </p:childTnLst>
                                </p:cTn>
                              </p:par>
                              <p:par>
                                <p:cTn id="45" presetID="25"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0" dur="1000" fill="hold"/>
                                        <p:tgtEl>
                                          <p:spTgt spid="6"/>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6"/>
                                        </p:tgtEl>
                                      </p:cBhvr>
                                    </p:animEffect>
                                  </p:childTnLst>
                                </p:cTn>
                              </p:par>
                              <p:par>
                                <p:cTn id="55" presetID="25"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60" dur="1000" fill="hold"/>
                                        <p:tgtEl>
                                          <p:spTgt spid="7"/>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7"/>
                                        </p:tgtEl>
                                      </p:cBhvr>
                                    </p:animEffect>
                                  </p:childTnLst>
                                </p:cTn>
                              </p:par>
                              <p:par>
                                <p:cTn id="65" presetID="25" presetClass="entr" presetSubtype="0" fill="hold" nodeType="withEffect">
                                  <p:stCondLst>
                                    <p:cond delay="0"/>
                                  </p:stCondLst>
                                  <p:childTnLst>
                                    <p:set>
                                      <p:cBhvr>
                                        <p:cTn id="66" dur="1" fill="hold">
                                          <p:stCondLst>
                                            <p:cond delay="0"/>
                                          </p:stCondLst>
                                        </p:cTn>
                                        <p:tgtEl>
                                          <p:spTgt spid="3074"/>
                                        </p:tgtEl>
                                        <p:attrNameLst>
                                          <p:attrName>style.visibility</p:attrName>
                                        </p:attrNameLst>
                                      </p:cBhvr>
                                      <p:to>
                                        <p:strVal val="visible"/>
                                      </p:to>
                                    </p:set>
                                    <p:anim calcmode="lin" valueType="num">
                                      <p:cBhvr>
                                        <p:cTn id="6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70" dur="1000" fill="hold"/>
                                        <p:tgtEl>
                                          <p:spTgt spid="3074"/>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074"/>
                                        </p:tgtEl>
                                      </p:cBhvr>
                                    </p:animEffect>
                                  </p:childTnLst>
                                </p:cTn>
                              </p:par>
                              <p:par>
                                <p:cTn id="75" presetID="25"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80" dur="1000" fill="hold"/>
                                        <p:tgtEl>
                                          <p:spTgt spid="9"/>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9"/>
                                        </p:tgtEl>
                                      </p:cBhvr>
                                    </p:animEffect>
                                  </p:childTnLst>
                                </p:cTn>
                              </p:par>
                              <p:par>
                                <p:cTn id="85" presetID="25"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0" dur="1000" fill="hold"/>
                                        <p:tgtEl>
                                          <p:spTgt spid="10"/>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10"/>
                                        </p:tgtEl>
                                      </p:cBhvr>
                                    </p:animEffect>
                                  </p:childTnLst>
                                </p:cTn>
                              </p:par>
                              <p:par>
                                <p:cTn id="95" presetID="25"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0" dur="1000" fill="hold"/>
                                        <p:tgtEl>
                                          <p:spTgt spid="11"/>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11"/>
                                        </p:tgtEl>
                                      </p:cBhvr>
                                    </p:animEffect>
                                  </p:childTnLst>
                                </p:cTn>
                              </p:par>
                              <p:par>
                                <p:cTn id="105" presetID="25" presetClass="entr" presetSubtype="0" fill="hold" grpId="0" nodeType="with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10" dur="1000" fill="hold"/>
                                        <p:tgtEl>
                                          <p:spTgt spid="12"/>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12"/>
                                        </p:tgtEl>
                                      </p:cBhvr>
                                    </p:animEffect>
                                  </p:childTnLst>
                                </p:cTn>
                              </p:par>
                              <p:par>
                                <p:cTn id="115" presetID="25" presetClass="entr" presetSubtype="0" fill="hold" grpId="0" nodeType="with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20" dur="1000" fill="hold"/>
                                        <p:tgtEl>
                                          <p:spTgt spid="13"/>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13"/>
                                        </p:tgtEl>
                                      </p:cBhvr>
                                    </p:animEffect>
                                  </p:childTnLst>
                                </p:cTn>
                              </p:par>
                              <p:par>
                                <p:cTn id="125" presetID="25" presetClass="entr" presetSubtype="0" fill="hold" grpId="0" nodeType="with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p:cTn id="12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30" dur="1000" fill="hold"/>
                                        <p:tgtEl>
                                          <p:spTgt spid="15"/>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15"/>
                                        </p:tgtEl>
                                      </p:cBhvr>
                                    </p:animEffect>
                                  </p:childTnLst>
                                </p:cTn>
                              </p:par>
                            </p:childTnLst>
                          </p:cTn>
                        </p:par>
                        <p:par>
                          <p:cTn id="135" fill="hold">
                            <p:stCondLst>
                              <p:cond delay="1000"/>
                            </p:stCondLst>
                            <p:childTnLst>
                              <p:par>
                                <p:cTn id="136" presetID="32" presetClass="emph" presetSubtype="0" fill="hold" grpId="1" nodeType="afterEffect">
                                  <p:stCondLst>
                                    <p:cond delay="0"/>
                                  </p:stCondLst>
                                  <p:childTnLst>
                                    <p:animRot by="120000">
                                      <p:cBhvr>
                                        <p:cTn id="137" dur="100" fill="hold">
                                          <p:stCondLst>
                                            <p:cond delay="0"/>
                                          </p:stCondLst>
                                        </p:cTn>
                                        <p:tgtEl>
                                          <p:spTgt spid="2"/>
                                        </p:tgtEl>
                                        <p:attrNameLst>
                                          <p:attrName>r</p:attrName>
                                        </p:attrNameLst>
                                      </p:cBhvr>
                                    </p:animRot>
                                    <p:animRot by="-240000">
                                      <p:cBhvr>
                                        <p:cTn id="138" dur="200" fill="hold">
                                          <p:stCondLst>
                                            <p:cond delay="200"/>
                                          </p:stCondLst>
                                        </p:cTn>
                                        <p:tgtEl>
                                          <p:spTgt spid="2"/>
                                        </p:tgtEl>
                                        <p:attrNameLst>
                                          <p:attrName>r</p:attrName>
                                        </p:attrNameLst>
                                      </p:cBhvr>
                                    </p:animRot>
                                    <p:animRot by="240000">
                                      <p:cBhvr>
                                        <p:cTn id="139" dur="200" fill="hold">
                                          <p:stCondLst>
                                            <p:cond delay="400"/>
                                          </p:stCondLst>
                                        </p:cTn>
                                        <p:tgtEl>
                                          <p:spTgt spid="2"/>
                                        </p:tgtEl>
                                        <p:attrNameLst>
                                          <p:attrName>r</p:attrName>
                                        </p:attrNameLst>
                                      </p:cBhvr>
                                    </p:animRot>
                                    <p:animRot by="-240000">
                                      <p:cBhvr>
                                        <p:cTn id="140" dur="200" fill="hold">
                                          <p:stCondLst>
                                            <p:cond delay="600"/>
                                          </p:stCondLst>
                                        </p:cTn>
                                        <p:tgtEl>
                                          <p:spTgt spid="2"/>
                                        </p:tgtEl>
                                        <p:attrNameLst>
                                          <p:attrName>r</p:attrName>
                                        </p:attrNameLst>
                                      </p:cBhvr>
                                    </p:animRot>
                                    <p:animRot by="120000">
                                      <p:cBhvr>
                                        <p:cTn id="141" dur="200" fill="hold">
                                          <p:stCondLst>
                                            <p:cond delay="800"/>
                                          </p:stCondLst>
                                        </p:cTn>
                                        <p:tgtEl>
                                          <p:spTgt spid="2"/>
                                        </p:tgtEl>
                                        <p:attrNameLst>
                                          <p:attrName>r</p:attrName>
                                        </p:attrNameLst>
                                      </p:cBhvr>
                                    </p:animRot>
                                  </p:childTnLst>
                                </p:cTn>
                              </p:par>
                              <p:par>
                                <p:cTn id="142" presetID="32" presetClass="emph" presetSubtype="0" fill="hold" nodeType="withEffect">
                                  <p:stCondLst>
                                    <p:cond delay="0"/>
                                  </p:stCondLst>
                                  <p:childTnLst>
                                    <p:animRot by="120000">
                                      <p:cBhvr>
                                        <p:cTn id="143" dur="100" fill="hold">
                                          <p:stCondLst>
                                            <p:cond delay="0"/>
                                          </p:stCondLst>
                                        </p:cTn>
                                        <p:tgtEl>
                                          <p:spTgt spid="3"/>
                                        </p:tgtEl>
                                        <p:attrNameLst>
                                          <p:attrName>r</p:attrName>
                                        </p:attrNameLst>
                                      </p:cBhvr>
                                    </p:animRot>
                                    <p:animRot by="-240000">
                                      <p:cBhvr>
                                        <p:cTn id="144" dur="200" fill="hold">
                                          <p:stCondLst>
                                            <p:cond delay="200"/>
                                          </p:stCondLst>
                                        </p:cTn>
                                        <p:tgtEl>
                                          <p:spTgt spid="3"/>
                                        </p:tgtEl>
                                        <p:attrNameLst>
                                          <p:attrName>r</p:attrName>
                                        </p:attrNameLst>
                                      </p:cBhvr>
                                    </p:animRot>
                                    <p:animRot by="240000">
                                      <p:cBhvr>
                                        <p:cTn id="145" dur="200" fill="hold">
                                          <p:stCondLst>
                                            <p:cond delay="400"/>
                                          </p:stCondLst>
                                        </p:cTn>
                                        <p:tgtEl>
                                          <p:spTgt spid="3"/>
                                        </p:tgtEl>
                                        <p:attrNameLst>
                                          <p:attrName>r</p:attrName>
                                        </p:attrNameLst>
                                      </p:cBhvr>
                                    </p:animRot>
                                    <p:animRot by="-240000">
                                      <p:cBhvr>
                                        <p:cTn id="146" dur="200" fill="hold">
                                          <p:stCondLst>
                                            <p:cond delay="600"/>
                                          </p:stCondLst>
                                        </p:cTn>
                                        <p:tgtEl>
                                          <p:spTgt spid="3"/>
                                        </p:tgtEl>
                                        <p:attrNameLst>
                                          <p:attrName>r</p:attrName>
                                        </p:attrNameLst>
                                      </p:cBhvr>
                                    </p:animRot>
                                    <p:animRot by="120000">
                                      <p:cBhvr>
                                        <p:cTn id="147" dur="200" fill="hold">
                                          <p:stCondLst>
                                            <p:cond delay="800"/>
                                          </p:stCondLst>
                                        </p:cTn>
                                        <p:tgtEl>
                                          <p:spTgt spid="3"/>
                                        </p:tgtEl>
                                        <p:attrNameLst>
                                          <p:attrName>r</p:attrName>
                                        </p:attrNameLst>
                                      </p:cBhvr>
                                    </p:animRot>
                                  </p:childTnLst>
                                </p:cTn>
                              </p:par>
                              <p:par>
                                <p:cTn id="148" presetID="32" presetClass="emph" presetSubtype="0" fill="hold" nodeType="withEffect">
                                  <p:stCondLst>
                                    <p:cond delay="0"/>
                                  </p:stCondLst>
                                  <p:childTnLst>
                                    <p:animRot by="120000">
                                      <p:cBhvr>
                                        <p:cTn id="149" dur="100" fill="hold">
                                          <p:stCondLst>
                                            <p:cond delay="0"/>
                                          </p:stCondLst>
                                        </p:cTn>
                                        <p:tgtEl>
                                          <p:spTgt spid="4"/>
                                        </p:tgtEl>
                                        <p:attrNameLst>
                                          <p:attrName>r</p:attrName>
                                        </p:attrNameLst>
                                      </p:cBhvr>
                                    </p:animRot>
                                    <p:animRot by="-240000">
                                      <p:cBhvr>
                                        <p:cTn id="150" dur="200" fill="hold">
                                          <p:stCondLst>
                                            <p:cond delay="200"/>
                                          </p:stCondLst>
                                        </p:cTn>
                                        <p:tgtEl>
                                          <p:spTgt spid="4"/>
                                        </p:tgtEl>
                                        <p:attrNameLst>
                                          <p:attrName>r</p:attrName>
                                        </p:attrNameLst>
                                      </p:cBhvr>
                                    </p:animRot>
                                    <p:animRot by="240000">
                                      <p:cBhvr>
                                        <p:cTn id="151" dur="200" fill="hold">
                                          <p:stCondLst>
                                            <p:cond delay="400"/>
                                          </p:stCondLst>
                                        </p:cTn>
                                        <p:tgtEl>
                                          <p:spTgt spid="4"/>
                                        </p:tgtEl>
                                        <p:attrNameLst>
                                          <p:attrName>r</p:attrName>
                                        </p:attrNameLst>
                                      </p:cBhvr>
                                    </p:animRot>
                                    <p:animRot by="-240000">
                                      <p:cBhvr>
                                        <p:cTn id="152" dur="200" fill="hold">
                                          <p:stCondLst>
                                            <p:cond delay="600"/>
                                          </p:stCondLst>
                                        </p:cTn>
                                        <p:tgtEl>
                                          <p:spTgt spid="4"/>
                                        </p:tgtEl>
                                        <p:attrNameLst>
                                          <p:attrName>r</p:attrName>
                                        </p:attrNameLst>
                                      </p:cBhvr>
                                    </p:animRot>
                                    <p:animRot by="120000">
                                      <p:cBhvr>
                                        <p:cTn id="153" dur="200" fill="hold">
                                          <p:stCondLst>
                                            <p:cond delay="800"/>
                                          </p:stCondLst>
                                        </p:cTn>
                                        <p:tgtEl>
                                          <p:spTgt spid="4"/>
                                        </p:tgtEl>
                                        <p:attrNameLst>
                                          <p:attrName>r</p:attrName>
                                        </p:attrNameLst>
                                      </p:cBhvr>
                                    </p:animRot>
                                  </p:childTnLst>
                                </p:cTn>
                              </p:par>
                              <p:par>
                                <p:cTn id="154" presetID="32" presetClass="emph" presetSubtype="0" fill="hold" nodeType="withEffect">
                                  <p:stCondLst>
                                    <p:cond delay="0"/>
                                  </p:stCondLst>
                                  <p:childTnLst>
                                    <p:animRot by="120000">
                                      <p:cBhvr>
                                        <p:cTn id="155" dur="100" fill="hold">
                                          <p:stCondLst>
                                            <p:cond delay="0"/>
                                          </p:stCondLst>
                                        </p:cTn>
                                        <p:tgtEl>
                                          <p:spTgt spid="5"/>
                                        </p:tgtEl>
                                        <p:attrNameLst>
                                          <p:attrName>r</p:attrName>
                                        </p:attrNameLst>
                                      </p:cBhvr>
                                    </p:animRot>
                                    <p:animRot by="-240000">
                                      <p:cBhvr>
                                        <p:cTn id="156" dur="200" fill="hold">
                                          <p:stCondLst>
                                            <p:cond delay="200"/>
                                          </p:stCondLst>
                                        </p:cTn>
                                        <p:tgtEl>
                                          <p:spTgt spid="5"/>
                                        </p:tgtEl>
                                        <p:attrNameLst>
                                          <p:attrName>r</p:attrName>
                                        </p:attrNameLst>
                                      </p:cBhvr>
                                    </p:animRot>
                                    <p:animRot by="240000">
                                      <p:cBhvr>
                                        <p:cTn id="157" dur="200" fill="hold">
                                          <p:stCondLst>
                                            <p:cond delay="400"/>
                                          </p:stCondLst>
                                        </p:cTn>
                                        <p:tgtEl>
                                          <p:spTgt spid="5"/>
                                        </p:tgtEl>
                                        <p:attrNameLst>
                                          <p:attrName>r</p:attrName>
                                        </p:attrNameLst>
                                      </p:cBhvr>
                                    </p:animRot>
                                    <p:animRot by="-240000">
                                      <p:cBhvr>
                                        <p:cTn id="158" dur="200" fill="hold">
                                          <p:stCondLst>
                                            <p:cond delay="600"/>
                                          </p:stCondLst>
                                        </p:cTn>
                                        <p:tgtEl>
                                          <p:spTgt spid="5"/>
                                        </p:tgtEl>
                                        <p:attrNameLst>
                                          <p:attrName>r</p:attrName>
                                        </p:attrNameLst>
                                      </p:cBhvr>
                                    </p:animRot>
                                    <p:animRot by="120000">
                                      <p:cBhvr>
                                        <p:cTn id="159" dur="200" fill="hold">
                                          <p:stCondLst>
                                            <p:cond delay="800"/>
                                          </p:stCondLst>
                                        </p:cTn>
                                        <p:tgtEl>
                                          <p:spTgt spid="5"/>
                                        </p:tgtEl>
                                        <p:attrNameLst>
                                          <p:attrName>r</p:attrName>
                                        </p:attrNameLst>
                                      </p:cBhvr>
                                    </p:animRot>
                                  </p:childTnLst>
                                </p:cTn>
                              </p:par>
                              <p:par>
                                <p:cTn id="160" presetID="32" presetClass="emph" presetSubtype="0" fill="hold" nodeType="withEffect">
                                  <p:stCondLst>
                                    <p:cond delay="0"/>
                                  </p:stCondLst>
                                  <p:childTnLst>
                                    <p:animRot by="120000">
                                      <p:cBhvr>
                                        <p:cTn id="161" dur="100" fill="hold">
                                          <p:stCondLst>
                                            <p:cond delay="0"/>
                                          </p:stCondLst>
                                        </p:cTn>
                                        <p:tgtEl>
                                          <p:spTgt spid="6"/>
                                        </p:tgtEl>
                                        <p:attrNameLst>
                                          <p:attrName>r</p:attrName>
                                        </p:attrNameLst>
                                      </p:cBhvr>
                                    </p:animRot>
                                    <p:animRot by="-240000">
                                      <p:cBhvr>
                                        <p:cTn id="162" dur="200" fill="hold">
                                          <p:stCondLst>
                                            <p:cond delay="200"/>
                                          </p:stCondLst>
                                        </p:cTn>
                                        <p:tgtEl>
                                          <p:spTgt spid="6"/>
                                        </p:tgtEl>
                                        <p:attrNameLst>
                                          <p:attrName>r</p:attrName>
                                        </p:attrNameLst>
                                      </p:cBhvr>
                                    </p:animRot>
                                    <p:animRot by="240000">
                                      <p:cBhvr>
                                        <p:cTn id="163" dur="200" fill="hold">
                                          <p:stCondLst>
                                            <p:cond delay="400"/>
                                          </p:stCondLst>
                                        </p:cTn>
                                        <p:tgtEl>
                                          <p:spTgt spid="6"/>
                                        </p:tgtEl>
                                        <p:attrNameLst>
                                          <p:attrName>r</p:attrName>
                                        </p:attrNameLst>
                                      </p:cBhvr>
                                    </p:animRot>
                                    <p:animRot by="-240000">
                                      <p:cBhvr>
                                        <p:cTn id="164" dur="200" fill="hold">
                                          <p:stCondLst>
                                            <p:cond delay="600"/>
                                          </p:stCondLst>
                                        </p:cTn>
                                        <p:tgtEl>
                                          <p:spTgt spid="6"/>
                                        </p:tgtEl>
                                        <p:attrNameLst>
                                          <p:attrName>r</p:attrName>
                                        </p:attrNameLst>
                                      </p:cBhvr>
                                    </p:animRot>
                                    <p:animRot by="120000">
                                      <p:cBhvr>
                                        <p:cTn id="165" dur="200" fill="hold">
                                          <p:stCondLst>
                                            <p:cond delay="800"/>
                                          </p:stCondLst>
                                        </p:cTn>
                                        <p:tgtEl>
                                          <p:spTgt spid="6"/>
                                        </p:tgtEl>
                                        <p:attrNameLst>
                                          <p:attrName>r</p:attrName>
                                        </p:attrNameLst>
                                      </p:cBhvr>
                                    </p:animRot>
                                  </p:childTnLst>
                                </p:cTn>
                              </p:par>
                              <p:par>
                                <p:cTn id="166" presetID="32" presetClass="emph" presetSubtype="0" fill="hold" nodeType="withEffect">
                                  <p:stCondLst>
                                    <p:cond delay="0"/>
                                  </p:stCondLst>
                                  <p:childTnLst>
                                    <p:animRot by="120000">
                                      <p:cBhvr>
                                        <p:cTn id="167" dur="100" fill="hold">
                                          <p:stCondLst>
                                            <p:cond delay="0"/>
                                          </p:stCondLst>
                                        </p:cTn>
                                        <p:tgtEl>
                                          <p:spTgt spid="7"/>
                                        </p:tgtEl>
                                        <p:attrNameLst>
                                          <p:attrName>r</p:attrName>
                                        </p:attrNameLst>
                                      </p:cBhvr>
                                    </p:animRot>
                                    <p:animRot by="-240000">
                                      <p:cBhvr>
                                        <p:cTn id="168" dur="200" fill="hold">
                                          <p:stCondLst>
                                            <p:cond delay="200"/>
                                          </p:stCondLst>
                                        </p:cTn>
                                        <p:tgtEl>
                                          <p:spTgt spid="7"/>
                                        </p:tgtEl>
                                        <p:attrNameLst>
                                          <p:attrName>r</p:attrName>
                                        </p:attrNameLst>
                                      </p:cBhvr>
                                    </p:animRot>
                                    <p:animRot by="240000">
                                      <p:cBhvr>
                                        <p:cTn id="169" dur="200" fill="hold">
                                          <p:stCondLst>
                                            <p:cond delay="400"/>
                                          </p:stCondLst>
                                        </p:cTn>
                                        <p:tgtEl>
                                          <p:spTgt spid="7"/>
                                        </p:tgtEl>
                                        <p:attrNameLst>
                                          <p:attrName>r</p:attrName>
                                        </p:attrNameLst>
                                      </p:cBhvr>
                                    </p:animRot>
                                    <p:animRot by="-240000">
                                      <p:cBhvr>
                                        <p:cTn id="170" dur="200" fill="hold">
                                          <p:stCondLst>
                                            <p:cond delay="600"/>
                                          </p:stCondLst>
                                        </p:cTn>
                                        <p:tgtEl>
                                          <p:spTgt spid="7"/>
                                        </p:tgtEl>
                                        <p:attrNameLst>
                                          <p:attrName>r</p:attrName>
                                        </p:attrNameLst>
                                      </p:cBhvr>
                                    </p:animRot>
                                    <p:animRot by="120000">
                                      <p:cBhvr>
                                        <p:cTn id="171" dur="200" fill="hold">
                                          <p:stCondLst>
                                            <p:cond delay="800"/>
                                          </p:stCondLst>
                                        </p:cTn>
                                        <p:tgtEl>
                                          <p:spTgt spid="7"/>
                                        </p:tgtEl>
                                        <p:attrNameLst>
                                          <p:attrName>r</p:attrName>
                                        </p:attrNameLst>
                                      </p:cBhvr>
                                    </p:animRot>
                                  </p:childTnLst>
                                </p:cTn>
                              </p:par>
                              <p:par>
                                <p:cTn id="172" presetID="32" presetClass="emph" presetSubtype="0" fill="hold" nodeType="withEffect">
                                  <p:stCondLst>
                                    <p:cond delay="0"/>
                                  </p:stCondLst>
                                  <p:childTnLst>
                                    <p:animRot by="120000">
                                      <p:cBhvr>
                                        <p:cTn id="173" dur="100" fill="hold">
                                          <p:stCondLst>
                                            <p:cond delay="0"/>
                                          </p:stCondLst>
                                        </p:cTn>
                                        <p:tgtEl>
                                          <p:spTgt spid="3074"/>
                                        </p:tgtEl>
                                        <p:attrNameLst>
                                          <p:attrName>r</p:attrName>
                                        </p:attrNameLst>
                                      </p:cBhvr>
                                    </p:animRot>
                                    <p:animRot by="-240000">
                                      <p:cBhvr>
                                        <p:cTn id="174" dur="200" fill="hold">
                                          <p:stCondLst>
                                            <p:cond delay="200"/>
                                          </p:stCondLst>
                                        </p:cTn>
                                        <p:tgtEl>
                                          <p:spTgt spid="3074"/>
                                        </p:tgtEl>
                                        <p:attrNameLst>
                                          <p:attrName>r</p:attrName>
                                        </p:attrNameLst>
                                      </p:cBhvr>
                                    </p:animRot>
                                    <p:animRot by="240000">
                                      <p:cBhvr>
                                        <p:cTn id="175" dur="200" fill="hold">
                                          <p:stCondLst>
                                            <p:cond delay="400"/>
                                          </p:stCondLst>
                                        </p:cTn>
                                        <p:tgtEl>
                                          <p:spTgt spid="3074"/>
                                        </p:tgtEl>
                                        <p:attrNameLst>
                                          <p:attrName>r</p:attrName>
                                        </p:attrNameLst>
                                      </p:cBhvr>
                                    </p:animRot>
                                    <p:animRot by="-240000">
                                      <p:cBhvr>
                                        <p:cTn id="176" dur="200" fill="hold">
                                          <p:stCondLst>
                                            <p:cond delay="600"/>
                                          </p:stCondLst>
                                        </p:cTn>
                                        <p:tgtEl>
                                          <p:spTgt spid="3074"/>
                                        </p:tgtEl>
                                        <p:attrNameLst>
                                          <p:attrName>r</p:attrName>
                                        </p:attrNameLst>
                                      </p:cBhvr>
                                    </p:animRot>
                                    <p:animRot by="120000">
                                      <p:cBhvr>
                                        <p:cTn id="177" dur="200" fill="hold">
                                          <p:stCondLst>
                                            <p:cond delay="800"/>
                                          </p:stCondLst>
                                        </p:cTn>
                                        <p:tgtEl>
                                          <p:spTgt spid="3074"/>
                                        </p:tgtEl>
                                        <p:attrNameLst>
                                          <p:attrName>r</p:attrName>
                                        </p:attrNameLst>
                                      </p:cBhvr>
                                    </p:animRot>
                                  </p:childTnLst>
                                </p:cTn>
                              </p:par>
                              <p:par>
                                <p:cTn id="178" presetID="32" presetClass="emph" presetSubtype="0" fill="hold" grpId="1" nodeType="withEffect">
                                  <p:stCondLst>
                                    <p:cond delay="0"/>
                                  </p:stCondLst>
                                  <p:childTnLst>
                                    <p:animRot by="120000">
                                      <p:cBhvr>
                                        <p:cTn id="179" dur="100" fill="hold">
                                          <p:stCondLst>
                                            <p:cond delay="0"/>
                                          </p:stCondLst>
                                        </p:cTn>
                                        <p:tgtEl>
                                          <p:spTgt spid="9"/>
                                        </p:tgtEl>
                                        <p:attrNameLst>
                                          <p:attrName>r</p:attrName>
                                        </p:attrNameLst>
                                      </p:cBhvr>
                                    </p:animRot>
                                    <p:animRot by="-240000">
                                      <p:cBhvr>
                                        <p:cTn id="180" dur="200" fill="hold">
                                          <p:stCondLst>
                                            <p:cond delay="200"/>
                                          </p:stCondLst>
                                        </p:cTn>
                                        <p:tgtEl>
                                          <p:spTgt spid="9"/>
                                        </p:tgtEl>
                                        <p:attrNameLst>
                                          <p:attrName>r</p:attrName>
                                        </p:attrNameLst>
                                      </p:cBhvr>
                                    </p:animRot>
                                    <p:animRot by="240000">
                                      <p:cBhvr>
                                        <p:cTn id="181" dur="200" fill="hold">
                                          <p:stCondLst>
                                            <p:cond delay="400"/>
                                          </p:stCondLst>
                                        </p:cTn>
                                        <p:tgtEl>
                                          <p:spTgt spid="9"/>
                                        </p:tgtEl>
                                        <p:attrNameLst>
                                          <p:attrName>r</p:attrName>
                                        </p:attrNameLst>
                                      </p:cBhvr>
                                    </p:animRot>
                                    <p:animRot by="-240000">
                                      <p:cBhvr>
                                        <p:cTn id="182" dur="200" fill="hold">
                                          <p:stCondLst>
                                            <p:cond delay="600"/>
                                          </p:stCondLst>
                                        </p:cTn>
                                        <p:tgtEl>
                                          <p:spTgt spid="9"/>
                                        </p:tgtEl>
                                        <p:attrNameLst>
                                          <p:attrName>r</p:attrName>
                                        </p:attrNameLst>
                                      </p:cBhvr>
                                    </p:animRot>
                                    <p:animRot by="120000">
                                      <p:cBhvr>
                                        <p:cTn id="183" dur="200" fill="hold">
                                          <p:stCondLst>
                                            <p:cond delay="800"/>
                                          </p:stCondLst>
                                        </p:cTn>
                                        <p:tgtEl>
                                          <p:spTgt spid="9"/>
                                        </p:tgtEl>
                                        <p:attrNameLst>
                                          <p:attrName>r</p:attrName>
                                        </p:attrNameLst>
                                      </p:cBhvr>
                                    </p:animRot>
                                  </p:childTnLst>
                                </p:cTn>
                              </p:par>
                              <p:par>
                                <p:cTn id="184" presetID="32" presetClass="emph" presetSubtype="0" fill="hold" grpId="1" nodeType="withEffect">
                                  <p:stCondLst>
                                    <p:cond delay="0"/>
                                  </p:stCondLst>
                                  <p:childTnLst>
                                    <p:animRot by="120000">
                                      <p:cBhvr>
                                        <p:cTn id="185" dur="100" fill="hold">
                                          <p:stCondLst>
                                            <p:cond delay="0"/>
                                          </p:stCondLst>
                                        </p:cTn>
                                        <p:tgtEl>
                                          <p:spTgt spid="10"/>
                                        </p:tgtEl>
                                        <p:attrNameLst>
                                          <p:attrName>r</p:attrName>
                                        </p:attrNameLst>
                                      </p:cBhvr>
                                    </p:animRot>
                                    <p:animRot by="-240000">
                                      <p:cBhvr>
                                        <p:cTn id="186" dur="200" fill="hold">
                                          <p:stCondLst>
                                            <p:cond delay="200"/>
                                          </p:stCondLst>
                                        </p:cTn>
                                        <p:tgtEl>
                                          <p:spTgt spid="10"/>
                                        </p:tgtEl>
                                        <p:attrNameLst>
                                          <p:attrName>r</p:attrName>
                                        </p:attrNameLst>
                                      </p:cBhvr>
                                    </p:animRot>
                                    <p:animRot by="240000">
                                      <p:cBhvr>
                                        <p:cTn id="187" dur="200" fill="hold">
                                          <p:stCondLst>
                                            <p:cond delay="400"/>
                                          </p:stCondLst>
                                        </p:cTn>
                                        <p:tgtEl>
                                          <p:spTgt spid="10"/>
                                        </p:tgtEl>
                                        <p:attrNameLst>
                                          <p:attrName>r</p:attrName>
                                        </p:attrNameLst>
                                      </p:cBhvr>
                                    </p:animRot>
                                    <p:animRot by="-240000">
                                      <p:cBhvr>
                                        <p:cTn id="188" dur="200" fill="hold">
                                          <p:stCondLst>
                                            <p:cond delay="600"/>
                                          </p:stCondLst>
                                        </p:cTn>
                                        <p:tgtEl>
                                          <p:spTgt spid="10"/>
                                        </p:tgtEl>
                                        <p:attrNameLst>
                                          <p:attrName>r</p:attrName>
                                        </p:attrNameLst>
                                      </p:cBhvr>
                                    </p:animRot>
                                    <p:animRot by="120000">
                                      <p:cBhvr>
                                        <p:cTn id="189" dur="200" fill="hold">
                                          <p:stCondLst>
                                            <p:cond delay="800"/>
                                          </p:stCondLst>
                                        </p:cTn>
                                        <p:tgtEl>
                                          <p:spTgt spid="10"/>
                                        </p:tgtEl>
                                        <p:attrNameLst>
                                          <p:attrName>r</p:attrName>
                                        </p:attrNameLst>
                                      </p:cBhvr>
                                    </p:animRot>
                                  </p:childTnLst>
                                </p:cTn>
                              </p:par>
                              <p:par>
                                <p:cTn id="190" presetID="32" presetClass="emph" presetSubtype="0" fill="hold" grpId="1" nodeType="withEffect">
                                  <p:stCondLst>
                                    <p:cond delay="0"/>
                                  </p:stCondLst>
                                  <p:childTnLst>
                                    <p:animRot by="120000">
                                      <p:cBhvr>
                                        <p:cTn id="191" dur="100" fill="hold">
                                          <p:stCondLst>
                                            <p:cond delay="0"/>
                                          </p:stCondLst>
                                        </p:cTn>
                                        <p:tgtEl>
                                          <p:spTgt spid="11"/>
                                        </p:tgtEl>
                                        <p:attrNameLst>
                                          <p:attrName>r</p:attrName>
                                        </p:attrNameLst>
                                      </p:cBhvr>
                                    </p:animRot>
                                    <p:animRot by="-240000">
                                      <p:cBhvr>
                                        <p:cTn id="192" dur="200" fill="hold">
                                          <p:stCondLst>
                                            <p:cond delay="200"/>
                                          </p:stCondLst>
                                        </p:cTn>
                                        <p:tgtEl>
                                          <p:spTgt spid="11"/>
                                        </p:tgtEl>
                                        <p:attrNameLst>
                                          <p:attrName>r</p:attrName>
                                        </p:attrNameLst>
                                      </p:cBhvr>
                                    </p:animRot>
                                    <p:animRot by="240000">
                                      <p:cBhvr>
                                        <p:cTn id="193" dur="200" fill="hold">
                                          <p:stCondLst>
                                            <p:cond delay="400"/>
                                          </p:stCondLst>
                                        </p:cTn>
                                        <p:tgtEl>
                                          <p:spTgt spid="11"/>
                                        </p:tgtEl>
                                        <p:attrNameLst>
                                          <p:attrName>r</p:attrName>
                                        </p:attrNameLst>
                                      </p:cBhvr>
                                    </p:animRot>
                                    <p:animRot by="-240000">
                                      <p:cBhvr>
                                        <p:cTn id="194" dur="200" fill="hold">
                                          <p:stCondLst>
                                            <p:cond delay="600"/>
                                          </p:stCondLst>
                                        </p:cTn>
                                        <p:tgtEl>
                                          <p:spTgt spid="11"/>
                                        </p:tgtEl>
                                        <p:attrNameLst>
                                          <p:attrName>r</p:attrName>
                                        </p:attrNameLst>
                                      </p:cBhvr>
                                    </p:animRot>
                                    <p:animRot by="120000">
                                      <p:cBhvr>
                                        <p:cTn id="195" dur="200" fill="hold">
                                          <p:stCondLst>
                                            <p:cond delay="800"/>
                                          </p:stCondLst>
                                        </p:cTn>
                                        <p:tgtEl>
                                          <p:spTgt spid="11"/>
                                        </p:tgtEl>
                                        <p:attrNameLst>
                                          <p:attrName>r</p:attrName>
                                        </p:attrNameLst>
                                      </p:cBhvr>
                                    </p:animRot>
                                  </p:childTnLst>
                                </p:cTn>
                              </p:par>
                              <p:par>
                                <p:cTn id="196" presetID="32" presetClass="emph" presetSubtype="0" fill="hold" grpId="1" nodeType="withEffect">
                                  <p:stCondLst>
                                    <p:cond delay="0"/>
                                  </p:stCondLst>
                                  <p:childTnLst>
                                    <p:animRot by="120000">
                                      <p:cBhvr>
                                        <p:cTn id="197" dur="100" fill="hold">
                                          <p:stCondLst>
                                            <p:cond delay="0"/>
                                          </p:stCondLst>
                                        </p:cTn>
                                        <p:tgtEl>
                                          <p:spTgt spid="12"/>
                                        </p:tgtEl>
                                        <p:attrNameLst>
                                          <p:attrName>r</p:attrName>
                                        </p:attrNameLst>
                                      </p:cBhvr>
                                    </p:animRot>
                                    <p:animRot by="-240000">
                                      <p:cBhvr>
                                        <p:cTn id="198" dur="200" fill="hold">
                                          <p:stCondLst>
                                            <p:cond delay="200"/>
                                          </p:stCondLst>
                                        </p:cTn>
                                        <p:tgtEl>
                                          <p:spTgt spid="12"/>
                                        </p:tgtEl>
                                        <p:attrNameLst>
                                          <p:attrName>r</p:attrName>
                                        </p:attrNameLst>
                                      </p:cBhvr>
                                    </p:animRot>
                                    <p:animRot by="240000">
                                      <p:cBhvr>
                                        <p:cTn id="199" dur="200" fill="hold">
                                          <p:stCondLst>
                                            <p:cond delay="400"/>
                                          </p:stCondLst>
                                        </p:cTn>
                                        <p:tgtEl>
                                          <p:spTgt spid="12"/>
                                        </p:tgtEl>
                                        <p:attrNameLst>
                                          <p:attrName>r</p:attrName>
                                        </p:attrNameLst>
                                      </p:cBhvr>
                                    </p:animRot>
                                    <p:animRot by="-240000">
                                      <p:cBhvr>
                                        <p:cTn id="200" dur="200" fill="hold">
                                          <p:stCondLst>
                                            <p:cond delay="600"/>
                                          </p:stCondLst>
                                        </p:cTn>
                                        <p:tgtEl>
                                          <p:spTgt spid="12"/>
                                        </p:tgtEl>
                                        <p:attrNameLst>
                                          <p:attrName>r</p:attrName>
                                        </p:attrNameLst>
                                      </p:cBhvr>
                                    </p:animRot>
                                    <p:animRot by="120000">
                                      <p:cBhvr>
                                        <p:cTn id="201" dur="200" fill="hold">
                                          <p:stCondLst>
                                            <p:cond delay="800"/>
                                          </p:stCondLst>
                                        </p:cTn>
                                        <p:tgtEl>
                                          <p:spTgt spid="12"/>
                                        </p:tgtEl>
                                        <p:attrNameLst>
                                          <p:attrName>r</p:attrName>
                                        </p:attrNameLst>
                                      </p:cBhvr>
                                    </p:animRot>
                                  </p:childTnLst>
                                </p:cTn>
                              </p:par>
                              <p:par>
                                <p:cTn id="202" presetID="32" presetClass="emph" presetSubtype="0" fill="hold" grpId="1" nodeType="withEffect">
                                  <p:stCondLst>
                                    <p:cond delay="0"/>
                                  </p:stCondLst>
                                  <p:childTnLst>
                                    <p:animRot by="120000">
                                      <p:cBhvr>
                                        <p:cTn id="203" dur="100" fill="hold">
                                          <p:stCondLst>
                                            <p:cond delay="0"/>
                                          </p:stCondLst>
                                        </p:cTn>
                                        <p:tgtEl>
                                          <p:spTgt spid="13"/>
                                        </p:tgtEl>
                                        <p:attrNameLst>
                                          <p:attrName>r</p:attrName>
                                        </p:attrNameLst>
                                      </p:cBhvr>
                                    </p:animRot>
                                    <p:animRot by="-240000">
                                      <p:cBhvr>
                                        <p:cTn id="204" dur="200" fill="hold">
                                          <p:stCondLst>
                                            <p:cond delay="200"/>
                                          </p:stCondLst>
                                        </p:cTn>
                                        <p:tgtEl>
                                          <p:spTgt spid="13"/>
                                        </p:tgtEl>
                                        <p:attrNameLst>
                                          <p:attrName>r</p:attrName>
                                        </p:attrNameLst>
                                      </p:cBhvr>
                                    </p:animRot>
                                    <p:animRot by="240000">
                                      <p:cBhvr>
                                        <p:cTn id="205" dur="200" fill="hold">
                                          <p:stCondLst>
                                            <p:cond delay="400"/>
                                          </p:stCondLst>
                                        </p:cTn>
                                        <p:tgtEl>
                                          <p:spTgt spid="13"/>
                                        </p:tgtEl>
                                        <p:attrNameLst>
                                          <p:attrName>r</p:attrName>
                                        </p:attrNameLst>
                                      </p:cBhvr>
                                    </p:animRot>
                                    <p:animRot by="-240000">
                                      <p:cBhvr>
                                        <p:cTn id="206" dur="200" fill="hold">
                                          <p:stCondLst>
                                            <p:cond delay="600"/>
                                          </p:stCondLst>
                                        </p:cTn>
                                        <p:tgtEl>
                                          <p:spTgt spid="13"/>
                                        </p:tgtEl>
                                        <p:attrNameLst>
                                          <p:attrName>r</p:attrName>
                                        </p:attrNameLst>
                                      </p:cBhvr>
                                    </p:animRot>
                                    <p:animRot by="120000">
                                      <p:cBhvr>
                                        <p:cTn id="207" dur="200" fill="hold">
                                          <p:stCondLst>
                                            <p:cond delay="800"/>
                                          </p:stCondLst>
                                        </p:cTn>
                                        <p:tgtEl>
                                          <p:spTgt spid="13"/>
                                        </p:tgtEl>
                                        <p:attrNameLst>
                                          <p:attrName>r</p:attrName>
                                        </p:attrNameLst>
                                      </p:cBhvr>
                                    </p:animRot>
                                  </p:childTnLst>
                                </p:cTn>
                              </p:par>
                              <p:par>
                                <p:cTn id="208" presetID="32" presetClass="emph" presetSubtype="0" fill="hold" grpId="1" nodeType="withEffect">
                                  <p:stCondLst>
                                    <p:cond delay="0"/>
                                  </p:stCondLst>
                                  <p:childTnLst>
                                    <p:animRot by="120000">
                                      <p:cBhvr>
                                        <p:cTn id="209" dur="100" fill="hold">
                                          <p:stCondLst>
                                            <p:cond delay="0"/>
                                          </p:stCondLst>
                                        </p:cTn>
                                        <p:tgtEl>
                                          <p:spTgt spid="15"/>
                                        </p:tgtEl>
                                        <p:attrNameLst>
                                          <p:attrName>r</p:attrName>
                                        </p:attrNameLst>
                                      </p:cBhvr>
                                    </p:animRot>
                                    <p:animRot by="-240000">
                                      <p:cBhvr>
                                        <p:cTn id="210" dur="200" fill="hold">
                                          <p:stCondLst>
                                            <p:cond delay="200"/>
                                          </p:stCondLst>
                                        </p:cTn>
                                        <p:tgtEl>
                                          <p:spTgt spid="15"/>
                                        </p:tgtEl>
                                        <p:attrNameLst>
                                          <p:attrName>r</p:attrName>
                                        </p:attrNameLst>
                                      </p:cBhvr>
                                    </p:animRot>
                                    <p:animRot by="240000">
                                      <p:cBhvr>
                                        <p:cTn id="211" dur="200" fill="hold">
                                          <p:stCondLst>
                                            <p:cond delay="400"/>
                                          </p:stCondLst>
                                        </p:cTn>
                                        <p:tgtEl>
                                          <p:spTgt spid="15"/>
                                        </p:tgtEl>
                                        <p:attrNameLst>
                                          <p:attrName>r</p:attrName>
                                        </p:attrNameLst>
                                      </p:cBhvr>
                                    </p:animRot>
                                    <p:animRot by="-240000">
                                      <p:cBhvr>
                                        <p:cTn id="212" dur="200" fill="hold">
                                          <p:stCondLst>
                                            <p:cond delay="600"/>
                                          </p:stCondLst>
                                        </p:cTn>
                                        <p:tgtEl>
                                          <p:spTgt spid="15"/>
                                        </p:tgtEl>
                                        <p:attrNameLst>
                                          <p:attrName>r</p:attrName>
                                        </p:attrNameLst>
                                      </p:cBhvr>
                                    </p:animRot>
                                    <p:animRot by="120000">
                                      <p:cBhvr>
                                        <p:cTn id="213"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10" grpId="0"/>
      <p:bldP spid="10" grpId="1"/>
      <p:bldP spid="11" grpId="0"/>
      <p:bldP spid="11" grpId="1"/>
      <p:bldP spid="12" grpId="0"/>
      <p:bldP spid="12" grpId="1"/>
      <p:bldP spid="13" grpId="0"/>
      <p:bldP spid="13" grpId="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22379A-8FA5-4082-989C-37BB00110F04}" type="slidenum">
              <a:rPr lang="en-US" smtClean="0"/>
              <a:pPr/>
              <a:t>53</a:t>
            </a:fld>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6" y="311728"/>
            <a:ext cx="8312728" cy="623454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429000" y="6019800"/>
            <a:ext cx="2362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614009"/>
      </p:ext>
    </p:extLst>
  </p:cSld>
  <p:clrMapOvr>
    <a:masterClrMapping/>
  </p:clrMapOvr>
  <mc:AlternateContent xmlns:mc="http://schemas.openxmlformats.org/markup-compatibility/2006" xmlns:p14="http://schemas.microsoft.com/office/powerpoint/2010/main">
    <mc:Choice Requires="p14">
      <p:transition spd="slow" p14:dur="2000" advTm="6518"/>
    </mc:Choice>
    <mc:Fallback xmlns="">
      <p:transition spd="slow" advTm="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fltVal val="0"/>
                                          </p:val>
                                        </p:tav>
                                        <p:tav tm="100000">
                                          <p:val>
                                            <p:strVal val="#ppt_w"/>
                                          </p:val>
                                        </p:tav>
                                      </p:tavLst>
                                    </p:anim>
                                    <p:anim calcmode="lin" valueType="num">
                                      <p:cBhvr>
                                        <p:cTn id="8" dur="1000" fill="hold"/>
                                        <p:tgtEl>
                                          <p:spTgt spid="6147"/>
                                        </p:tgtEl>
                                        <p:attrNameLst>
                                          <p:attrName>ppt_h</p:attrName>
                                        </p:attrNameLst>
                                      </p:cBhvr>
                                      <p:tavLst>
                                        <p:tav tm="0">
                                          <p:val>
                                            <p:fltVal val="0"/>
                                          </p:val>
                                        </p:tav>
                                        <p:tav tm="100000">
                                          <p:val>
                                            <p:strVal val="#ppt_h"/>
                                          </p:val>
                                        </p:tav>
                                      </p:tavLst>
                                    </p:anim>
                                    <p:anim calcmode="lin" valueType="num">
                                      <p:cBhvr>
                                        <p:cTn id="9" dur="1000" fill="hold"/>
                                        <p:tgtEl>
                                          <p:spTgt spid="61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1143000"/>
          </a:xfrm>
        </p:spPr>
        <p:txBody>
          <a:bodyPr>
            <a:noAutofit/>
          </a:bodyPr>
          <a:lstStyle/>
          <a:p>
            <a:r>
              <a:rPr lang="en-US" sz="5400" b="1" dirty="0">
                <a:ln>
                  <a:solidFill>
                    <a:srgbClr val="FF0000"/>
                  </a:solidFill>
                </a:ln>
                <a:solidFill>
                  <a:srgbClr val="FFFF00"/>
                </a:solidFill>
                <a:latin typeface="Algerian" pitchFamily="82" charset="0"/>
              </a:rPr>
              <a:t>Social  infrastructure</a:t>
            </a:r>
            <a:endParaRPr lang="en-US" sz="5400" dirty="0">
              <a:ln>
                <a:solidFill>
                  <a:srgbClr val="FF0000"/>
                </a:solidFill>
              </a:ln>
              <a:latin typeface="Algerian" pitchFamily="82" charset="0"/>
            </a:endParaRPr>
          </a:p>
        </p:txBody>
      </p:sp>
      <p:sp>
        <p:nvSpPr>
          <p:cNvPr id="3" name="Content Placeholder 2"/>
          <p:cNvSpPr>
            <a:spLocks noGrp="1"/>
          </p:cNvSpPr>
          <p:nvPr>
            <p:ph idx="1"/>
          </p:nvPr>
        </p:nvSpPr>
        <p:spPr>
          <a:xfrm>
            <a:off x="457200" y="1295400"/>
            <a:ext cx="8229600" cy="4983163"/>
          </a:xfrm>
        </p:spPr>
        <p:txBody>
          <a:bodyPr>
            <a:normAutofit fontScale="77500" lnSpcReduction="20000"/>
          </a:bodyPr>
          <a:lstStyle/>
          <a:p>
            <a:pPr>
              <a:buClr>
                <a:srgbClr val="00B0F0"/>
              </a:buClr>
              <a:buFont typeface="Wingdings" pitchFamily="2" charset="2"/>
              <a:buChar char="§"/>
            </a:pPr>
            <a:r>
              <a:rPr lang="en-US" b="1" dirty="0">
                <a:solidFill>
                  <a:srgbClr val="FFFF00"/>
                </a:solidFill>
              </a:rPr>
              <a:t>Social infrastructure refers to those structures which are improving the quality of manpower and contribute indirectly towards the growth of an economy. </a:t>
            </a:r>
          </a:p>
          <a:p>
            <a:pPr>
              <a:buClr>
                <a:srgbClr val="00B0F0"/>
              </a:buClr>
              <a:buFont typeface="Wingdings" pitchFamily="2" charset="2"/>
              <a:buChar char="§"/>
            </a:pPr>
            <a:r>
              <a:rPr lang="en-US" b="1" dirty="0">
                <a:solidFill>
                  <a:srgbClr val="FFFF00"/>
                </a:solidFill>
              </a:rPr>
              <a:t>These structures are outside the system of production and distribution. </a:t>
            </a:r>
          </a:p>
          <a:p>
            <a:pPr>
              <a:buClr>
                <a:srgbClr val="00B0F0"/>
              </a:buClr>
              <a:buFont typeface="Wingdings" pitchFamily="2" charset="2"/>
              <a:buChar char="§"/>
            </a:pPr>
            <a:r>
              <a:rPr lang="en-US" b="1" dirty="0">
                <a:solidFill>
                  <a:srgbClr val="FFFF00"/>
                </a:solidFill>
              </a:rPr>
              <a:t>The development of these social structures help in increasing the efficiency and productivity of manpower.</a:t>
            </a:r>
          </a:p>
          <a:p>
            <a:pPr>
              <a:buClr>
                <a:srgbClr val="00B0F0"/>
              </a:buClr>
              <a:buFont typeface="Wingdings" pitchFamily="2" charset="2"/>
              <a:buChar char="§"/>
            </a:pPr>
            <a:r>
              <a:rPr lang="en-US" b="1" dirty="0">
                <a:solidFill>
                  <a:srgbClr val="FFFF00"/>
                </a:solidFill>
              </a:rPr>
              <a:t>For example, schools, colleges, hospitals and other civic amenities. </a:t>
            </a:r>
          </a:p>
          <a:p>
            <a:pPr>
              <a:buClr>
                <a:srgbClr val="00B0F0"/>
              </a:buClr>
              <a:buFont typeface="Wingdings" pitchFamily="2" charset="2"/>
              <a:buChar char="§"/>
            </a:pPr>
            <a:r>
              <a:rPr lang="en-US" b="1" dirty="0">
                <a:solidFill>
                  <a:srgbClr val="FFFF00"/>
                </a:solidFill>
              </a:rPr>
              <a:t>The status and developments in the social infrastructure in India are </a:t>
            </a:r>
          </a:p>
          <a:p>
            <a:pPr lvl="2">
              <a:buClr>
                <a:srgbClr val="00B0F0"/>
              </a:buClr>
              <a:buFont typeface="Wingdings" pitchFamily="2" charset="2"/>
              <a:buChar char="ü"/>
            </a:pPr>
            <a:r>
              <a:rPr lang="en-US" sz="3100" b="1" dirty="0">
                <a:solidFill>
                  <a:srgbClr val="FFFF00"/>
                </a:solidFill>
              </a:rPr>
              <a:t>  Education</a:t>
            </a:r>
          </a:p>
          <a:p>
            <a:pPr lvl="2">
              <a:buClr>
                <a:srgbClr val="00B0F0"/>
              </a:buClr>
              <a:buFont typeface="Wingdings" pitchFamily="2" charset="2"/>
              <a:buChar char="ü"/>
            </a:pPr>
            <a:r>
              <a:rPr lang="en-US" sz="3100" b="1" dirty="0">
                <a:solidFill>
                  <a:srgbClr val="FFFF00"/>
                </a:solidFill>
              </a:rPr>
              <a:t>  Health</a:t>
            </a:r>
          </a:p>
        </p:txBody>
      </p:sp>
      <p:sp>
        <p:nvSpPr>
          <p:cNvPr id="4" name="Slide Number Placeholder 3"/>
          <p:cNvSpPr>
            <a:spLocks noGrp="1"/>
          </p:cNvSpPr>
          <p:nvPr>
            <p:ph type="sldNum" sz="quarter" idx="12"/>
          </p:nvPr>
        </p:nvSpPr>
        <p:spPr/>
        <p:txBody>
          <a:bodyPr/>
          <a:lstStyle/>
          <a:p>
            <a:fld id="{5122379A-8FA5-4082-989C-37BB00110F04}" type="slidenum">
              <a:rPr lang="en-US" smtClean="0"/>
              <a:t>54</a:t>
            </a:fld>
            <a:endParaRPr lang="en-US"/>
          </a:p>
        </p:txBody>
      </p:sp>
      <p:cxnSp>
        <p:nvCxnSpPr>
          <p:cNvPr id="5" name="Straight Connector 4"/>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844613"/>
      </p:ext>
    </p:extLst>
  </p:cSld>
  <p:clrMapOvr>
    <a:masterClrMapping/>
  </p:clrMapOvr>
  <mc:AlternateContent xmlns:mc="http://schemas.openxmlformats.org/markup-compatibility/2006" xmlns:p14="http://schemas.microsoft.com/office/powerpoint/2010/main">
    <mc:Choice Requires="p14">
      <p:transition spd="slow" p14:dur="2000" advTm="49753"/>
    </mc:Choice>
    <mc:Fallback xmlns="">
      <p:transition spd="slow" advTm="49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45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245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par>
                          <p:cTn id="26" fill="hold">
                            <p:stCondLst>
                              <p:cond delay="39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2" presetClass="entr" presetSubtype="8" fill="hold"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additive="base">
                                        <p:cTn id="3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1" end="1"/>
                                            </p:txEl>
                                          </p:spTgt>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additive="base">
                                        <p:cTn id="4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
                                            <p:txEl>
                                              <p:pRg st="2" end="2"/>
                                            </p:txEl>
                                          </p:spTgt>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 calcmode="lin" valueType="num">
                                      <p:cBhvr additive="base">
                                        <p:cTn id="4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46" fill="hold">
                            <p:stCondLst>
                              <p:cond delay="4400"/>
                            </p:stCondLst>
                            <p:childTnLst>
                              <p:par>
                                <p:cTn id="47" presetID="16" presetClass="entr" presetSubtype="21" fill="hold" nodeType="after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barn(inVertical)">
                                      <p:cBhvr>
                                        <p:cTn id="49" dur="500"/>
                                        <p:tgtEl>
                                          <p:spTgt spid="3">
                                            <p:txEl>
                                              <p:pRg st="4" end="4"/>
                                            </p:txEl>
                                          </p:spTgt>
                                        </p:tgtEl>
                                      </p:cBhvr>
                                    </p:animEffect>
                                  </p:childTnLst>
                                </p:cTn>
                              </p:par>
                            </p:childTnLst>
                          </p:cTn>
                        </p:par>
                        <p:par>
                          <p:cTn id="50" fill="hold">
                            <p:stCondLst>
                              <p:cond delay="4900"/>
                            </p:stCondLst>
                            <p:childTnLst>
                              <p:par>
                                <p:cTn id="51" presetID="47" presetClass="entr" presetSubtype="0" fill="hold" nodeType="after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6" fill="hold">
                            <p:stCondLst>
                              <p:cond delay="5900"/>
                            </p:stCondLst>
                            <p:childTnLst>
                              <p:par>
                                <p:cTn id="57" presetID="42" presetClass="entr" presetSubtype="0" fill="hold" nodeType="after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1000"/>
                                        <p:tgtEl>
                                          <p:spTgt spid="3">
                                            <p:txEl>
                                              <p:pRg st="6" end="6"/>
                                            </p:txEl>
                                          </p:spTgt>
                                        </p:tgtEl>
                                      </p:cBhvr>
                                    </p:animEffect>
                                    <p:anim calcmode="lin" valueType="num">
                                      <p:cBhvr>
                                        <p:cTn id="6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600" dirty="0">
                <a:ln>
                  <a:solidFill>
                    <a:srgbClr val="FF0000"/>
                  </a:solidFill>
                </a:ln>
                <a:solidFill>
                  <a:srgbClr val="FFFF00"/>
                </a:solidFill>
                <a:latin typeface="Algerian" pitchFamily="82" charset="0"/>
              </a:rPr>
              <a:t>education</a:t>
            </a:r>
          </a:p>
        </p:txBody>
      </p:sp>
      <p:sp>
        <p:nvSpPr>
          <p:cNvPr id="4" name="Slide Number Placeholder 3"/>
          <p:cNvSpPr>
            <a:spLocks noGrp="1"/>
          </p:cNvSpPr>
          <p:nvPr>
            <p:ph type="sldNum" sz="quarter" idx="12"/>
          </p:nvPr>
        </p:nvSpPr>
        <p:spPr/>
        <p:txBody>
          <a:bodyPr/>
          <a:lstStyle/>
          <a:p>
            <a:fld id="{5122379A-8FA5-4082-989C-37BB00110F04}" type="slidenum">
              <a:rPr lang="en-US" smtClean="0"/>
              <a:t>55</a:t>
            </a:fld>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640" y="1082683"/>
            <a:ext cx="8220720" cy="54705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239936"/>
      </p:ext>
    </p:extLst>
  </p:cSld>
  <p:clrMapOvr>
    <a:masterClrMapping/>
  </p:clrMapOvr>
  <mc:AlternateContent xmlns:mc="http://schemas.openxmlformats.org/markup-compatibility/2006" xmlns:p14="http://schemas.microsoft.com/office/powerpoint/2010/main">
    <mc:Choice Requires="p14">
      <p:transition spd="slow" p14:dur="2000" advTm="8482"/>
    </mc:Choice>
    <mc:Fallback xmlns="">
      <p:transition spd="slow" advTm="8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1" presetClass="entr" presetSubtype="8" fill="hold" nodeType="with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wheel(8)">
                                      <p:cBhvr>
                                        <p:cTn id="17" dur="2000"/>
                                        <p:tgtEl>
                                          <p:spTgt spid="7171"/>
                                        </p:tgtEl>
                                      </p:cBhvr>
                                    </p:animEffect>
                                  </p:childTnLst>
                                </p:cTn>
                              </p:par>
                            </p:childTnLst>
                          </p:cTn>
                        </p:par>
                        <p:par>
                          <p:cTn id="18" fill="hold">
                            <p:stCondLst>
                              <p:cond delay="2000"/>
                            </p:stCondLst>
                            <p:childTnLst>
                              <p:par>
                                <p:cTn id="19" presetID="32" presetClass="emph" presetSubtype="0" fill="hold" grpId="1" nodeType="afterEffect">
                                  <p:stCondLst>
                                    <p:cond delay="0"/>
                                  </p:stCondLst>
                                  <p:iterate type="lt">
                                    <p:tmPct val="0"/>
                                  </p:iterate>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4" presetClass="emph" presetSubtype="0" fill="hold" grpId="2" nodeType="after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2"/>
                                        </p:tgtEl>
                                        <p:attrNameLst>
                                          <p:attrName>ppt_x</p:attrName>
                                          <p:attrName>ppt_y</p:attrName>
                                        </p:attrNameLst>
                                      </p:cBhvr>
                                    </p:animMotion>
                                    <p:animRot by="1500000">
                                      <p:cBhvr>
                                        <p:cTn id="28" dur="125" fill="hold">
                                          <p:stCondLst>
                                            <p:cond delay="0"/>
                                          </p:stCondLst>
                                        </p:cTn>
                                        <p:tgtEl>
                                          <p:spTgt spid="2"/>
                                        </p:tgtEl>
                                        <p:attrNameLst>
                                          <p:attrName>r</p:attrName>
                                        </p:attrNameLst>
                                      </p:cBhvr>
                                    </p:animRot>
                                    <p:animRot by="-1500000">
                                      <p:cBhvr>
                                        <p:cTn id="29" dur="125" fill="hold">
                                          <p:stCondLst>
                                            <p:cond delay="125"/>
                                          </p:stCondLst>
                                        </p:cTn>
                                        <p:tgtEl>
                                          <p:spTgt spid="2"/>
                                        </p:tgtEl>
                                        <p:attrNameLst>
                                          <p:attrName>r</p:attrName>
                                        </p:attrNameLst>
                                      </p:cBhvr>
                                    </p:animRot>
                                    <p:animRot by="-1500000">
                                      <p:cBhvr>
                                        <p:cTn id="30" dur="125" fill="hold">
                                          <p:stCondLst>
                                            <p:cond delay="250"/>
                                          </p:stCondLst>
                                        </p:cTn>
                                        <p:tgtEl>
                                          <p:spTgt spid="2"/>
                                        </p:tgtEl>
                                        <p:attrNameLst>
                                          <p:attrName>r</p:attrName>
                                        </p:attrNameLst>
                                      </p:cBhvr>
                                    </p:animRot>
                                    <p:animRot by="1500000">
                                      <p:cBhvr>
                                        <p:cTn id="31"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163"/>
            <a:ext cx="8229600" cy="4525963"/>
          </a:xfrm>
        </p:spPr>
        <p:txBody>
          <a:bodyPr>
            <a:noAutofit/>
          </a:bodyPr>
          <a:lstStyle/>
          <a:p>
            <a:pPr marL="0" indent="0">
              <a:buNone/>
            </a:pPr>
            <a:r>
              <a:rPr lang="en-US" sz="2800" b="1" i="1" u="sng" dirty="0">
                <a:solidFill>
                  <a:srgbClr val="FFFF00"/>
                </a:solidFill>
                <a:effectLst>
                  <a:glow rad="101600">
                    <a:srgbClr val="FF0000">
                      <a:alpha val="60000"/>
                    </a:srgbClr>
                  </a:glow>
                </a:effectLst>
              </a:rPr>
              <a:t>Education in India</a:t>
            </a:r>
          </a:p>
          <a:p>
            <a:pPr lvl="2">
              <a:buClr>
                <a:srgbClr val="C00000"/>
              </a:buClr>
              <a:buFont typeface="Wingdings" pitchFamily="2" charset="2"/>
              <a:buChar char="§"/>
            </a:pPr>
            <a:r>
              <a:rPr lang="en-US" sz="2000" b="1" dirty="0">
                <a:solidFill>
                  <a:srgbClr val="FFFF00"/>
                </a:solidFill>
              </a:rPr>
              <a:t>Imparting education on an organized basis dates back to the days of ‘</a:t>
            </a:r>
            <a:r>
              <a:rPr lang="en-US" sz="2000" b="1" dirty="0" err="1">
                <a:solidFill>
                  <a:srgbClr val="FFFF00"/>
                </a:solidFill>
              </a:rPr>
              <a:t>Gurukul</a:t>
            </a:r>
            <a:r>
              <a:rPr lang="en-US" sz="2000" b="1" dirty="0">
                <a:solidFill>
                  <a:srgbClr val="FFFF00"/>
                </a:solidFill>
              </a:rPr>
              <a:t>’ in India. </a:t>
            </a:r>
          </a:p>
          <a:p>
            <a:pPr lvl="2">
              <a:buClr>
                <a:srgbClr val="C00000"/>
              </a:buClr>
              <a:buFont typeface="Wingdings" pitchFamily="2" charset="2"/>
              <a:buChar char="§"/>
            </a:pPr>
            <a:r>
              <a:rPr lang="en-US" sz="2000" b="1" dirty="0">
                <a:solidFill>
                  <a:srgbClr val="FFFF00"/>
                </a:solidFill>
              </a:rPr>
              <a:t>Then the Indian education system has flourished and developed with the growing needs of the economy. </a:t>
            </a:r>
          </a:p>
          <a:p>
            <a:pPr lvl="2">
              <a:buClr>
                <a:srgbClr val="C00000"/>
              </a:buClr>
              <a:buFont typeface="Wingdings" pitchFamily="2" charset="2"/>
              <a:buChar char="§"/>
            </a:pPr>
            <a:r>
              <a:rPr lang="en-US" sz="2000" b="1" dirty="0">
                <a:solidFill>
                  <a:srgbClr val="FFFF00"/>
                </a:solidFill>
              </a:rPr>
              <a:t>The  Ministry &amp; Human Resource Development (MHRD) in India formulates education policy in India</a:t>
            </a:r>
          </a:p>
          <a:p>
            <a:pPr marL="0" indent="0">
              <a:buNone/>
            </a:pPr>
            <a:r>
              <a:rPr lang="en-US" sz="2800" b="1" i="1" u="sng" dirty="0">
                <a:solidFill>
                  <a:srgbClr val="FFFF00"/>
                </a:solidFill>
                <a:effectLst>
                  <a:glow rad="101600">
                    <a:srgbClr val="C00000">
                      <a:alpha val="60000"/>
                    </a:srgbClr>
                  </a:glow>
                </a:effectLst>
              </a:rPr>
              <a:t>Education system in India</a:t>
            </a:r>
          </a:p>
          <a:p>
            <a:pPr lvl="2">
              <a:buClr>
                <a:srgbClr val="FF0000"/>
              </a:buClr>
              <a:buFont typeface="Wingdings" pitchFamily="2" charset="2"/>
              <a:buChar char="§"/>
            </a:pPr>
            <a:r>
              <a:rPr lang="en-US" sz="2000" b="1" dirty="0">
                <a:solidFill>
                  <a:srgbClr val="FFFF00"/>
                </a:solidFill>
              </a:rPr>
              <a:t>Education in India until 1976 was the responsibility of the State governments.</a:t>
            </a:r>
          </a:p>
          <a:p>
            <a:pPr lvl="2">
              <a:buClr>
                <a:srgbClr val="FF0000"/>
              </a:buClr>
              <a:buFont typeface="Wingdings" pitchFamily="2" charset="2"/>
              <a:buChar char="§"/>
            </a:pPr>
            <a:r>
              <a:rPr lang="en-US" sz="2000" b="1" dirty="0">
                <a:solidFill>
                  <a:srgbClr val="FFFF00"/>
                </a:solidFill>
              </a:rPr>
              <a:t> It was then brought under concurrent list (both Centre and State). The education system in India consists of primarily six levels:</a:t>
            </a:r>
          </a:p>
          <a:p>
            <a:pPr lvl="4">
              <a:buClr>
                <a:srgbClr val="00B0F0"/>
              </a:buClr>
              <a:buFont typeface="Wingdings" pitchFamily="2" charset="2"/>
              <a:buChar char="Ø"/>
            </a:pPr>
            <a:r>
              <a:rPr lang="en-US" b="1" i="1" dirty="0">
                <a:solidFill>
                  <a:srgbClr val="FFFF00"/>
                </a:solidFill>
              </a:rPr>
              <a:t>   Nursery Class</a:t>
            </a:r>
          </a:p>
          <a:p>
            <a:pPr lvl="4">
              <a:buClr>
                <a:srgbClr val="00B0F0"/>
              </a:buClr>
              <a:buFont typeface="Wingdings" pitchFamily="2" charset="2"/>
              <a:buChar char="Ø"/>
            </a:pPr>
            <a:r>
              <a:rPr lang="en-US" b="1" i="1" dirty="0">
                <a:solidFill>
                  <a:srgbClr val="FFFF00"/>
                </a:solidFill>
              </a:rPr>
              <a:t>   Primary Class</a:t>
            </a:r>
          </a:p>
          <a:p>
            <a:pPr lvl="4">
              <a:buClr>
                <a:srgbClr val="00B0F0"/>
              </a:buClr>
              <a:buFont typeface="Wingdings" pitchFamily="2" charset="2"/>
              <a:buChar char="Ø"/>
            </a:pPr>
            <a:r>
              <a:rPr lang="en-US" b="1" i="1" dirty="0">
                <a:solidFill>
                  <a:srgbClr val="FFFF00"/>
                </a:solidFill>
              </a:rPr>
              <a:t>   Secondary Level</a:t>
            </a:r>
          </a:p>
          <a:p>
            <a:pPr lvl="4">
              <a:buClr>
                <a:srgbClr val="00B0F0"/>
              </a:buClr>
              <a:buFont typeface="Wingdings" pitchFamily="2" charset="2"/>
              <a:buChar char="Ø"/>
            </a:pPr>
            <a:r>
              <a:rPr lang="en-US" b="1" i="1" dirty="0">
                <a:solidFill>
                  <a:srgbClr val="FFFF00"/>
                </a:solidFill>
              </a:rPr>
              <a:t>   Higher Secondary Level</a:t>
            </a:r>
          </a:p>
          <a:p>
            <a:pPr lvl="4">
              <a:buClr>
                <a:srgbClr val="00B0F0"/>
              </a:buClr>
              <a:buFont typeface="Wingdings" pitchFamily="2" charset="2"/>
              <a:buChar char="Ø"/>
            </a:pPr>
            <a:r>
              <a:rPr lang="en-US" b="1" i="1" dirty="0">
                <a:solidFill>
                  <a:srgbClr val="FFFF00"/>
                </a:solidFill>
              </a:rPr>
              <a:t>   Graduation</a:t>
            </a:r>
          </a:p>
          <a:p>
            <a:pPr lvl="4">
              <a:buClr>
                <a:srgbClr val="00B0F0"/>
              </a:buClr>
              <a:buFont typeface="Wingdings" pitchFamily="2" charset="2"/>
              <a:buChar char="Ø"/>
            </a:pPr>
            <a:r>
              <a:rPr lang="en-US" b="1" i="1" dirty="0">
                <a:solidFill>
                  <a:srgbClr val="FFFF00"/>
                </a:solidFill>
              </a:rPr>
              <a:t>   Post-Graduation</a:t>
            </a:r>
            <a:endParaRPr lang="en-US" b="1" dirty="0">
              <a:solidFill>
                <a:srgbClr val="FFFF00"/>
              </a:solidFill>
            </a:endParaRPr>
          </a:p>
          <a:p>
            <a:pPr lvl="2"/>
            <a:endParaRPr lang="en-US" sz="2800"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56</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624743"/>
            <a:ext cx="2619375" cy="174307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62272604"/>
      </p:ext>
    </p:extLst>
  </p:cSld>
  <p:clrMapOvr>
    <a:masterClrMapping/>
  </p:clrMapOvr>
  <mc:AlternateContent xmlns:mc="http://schemas.openxmlformats.org/markup-compatibility/2006" xmlns:p14="http://schemas.microsoft.com/office/powerpoint/2010/main">
    <mc:Choice Requires="p14">
      <p:transition spd="slow" p14:dur="2000" advTm="74840"/>
    </mc:Choice>
    <mc:Fallback xmlns="">
      <p:transition spd="slow" advTm="7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down)">
                                      <p:cBhvr>
                                        <p:cTn id="26" dur="500"/>
                                        <p:tgtEl>
                                          <p:spTgt spid="3">
                                            <p:txEl>
                                              <p:pRg st="4" end="4"/>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ipe(down)">
                                      <p:cBhvr>
                                        <p:cTn id="38" dur="500"/>
                                        <p:tgtEl>
                                          <p:spTgt spid="3">
                                            <p:txEl>
                                              <p:pRg st="8" end="8"/>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wipe(down)">
                                      <p:cBhvr>
                                        <p:cTn id="41" dur="500"/>
                                        <p:tgtEl>
                                          <p:spTgt spid="3">
                                            <p:txEl>
                                              <p:pRg st="9" end="9"/>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wipe(down)">
                                      <p:cBhvr>
                                        <p:cTn id="44" dur="500"/>
                                        <p:tgtEl>
                                          <p:spTgt spid="3">
                                            <p:txEl>
                                              <p:pRg st="10" end="10"/>
                                            </p:tx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wipe(down)">
                                      <p:cBhvr>
                                        <p:cTn id="47" dur="500"/>
                                        <p:tgtEl>
                                          <p:spTgt spid="3">
                                            <p:txEl>
                                              <p:pRg st="11" end="11"/>
                                            </p:tx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animEffect transition="in" filter="wipe(down)">
                                      <p:cBhvr>
                                        <p:cTn id="50" dur="500"/>
                                        <p:tgtEl>
                                          <p:spTgt spid="3">
                                            <p:txEl>
                                              <p:pRg st="12" end="12"/>
                                            </p:txEl>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229600" cy="5105400"/>
          </a:xfrm>
        </p:spPr>
        <p:txBody>
          <a:bodyPr>
            <a:noAutofit/>
          </a:bodyPr>
          <a:lstStyle/>
          <a:p>
            <a:pPr marL="0" indent="0">
              <a:buNone/>
            </a:pPr>
            <a:r>
              <a:rPr lang="en-US" sz="2600" i="1" u="sng" dirty="0">
                <a:solidFill>
                  <a:srgbClr val="FFFF00"/>
                </a:solidFill>
                <a:effectLst>
                  <a:glow rad="101600">
                    <a:srgbClr val="CC00CC">
                      <a:alpha val="60000"/>
                    </a:srgbClr>
                  </a:glow>
                </a:effectLst>
              </a:rPr>
              <a:t>Education Institutions in India</a:t>
            </a:r>
          </a:p>
          <a:p>
            <a:pPr lvl="1">
              <a:buClr>
                <a:srgbClr val="FF0000"/>
              </a:buClr>
              <a:buFont typeface="Wingdings" pitchFamily="2" charset="2"/>
              <a:buChar char="§"/>
            </a:pPr>
            <a:r>
              <a:rPr lang="en-US" sz="2600" dirty="0">
                <a:solidFill>
                  <a:srgbClr val="FFFF00"/>
                </a:solidFill>
              </a:rPr>
              <a:t>Education in India follows the 10+2 pattern.</a:t>
            </a:r>
          </a:p>
          <a:p>
            <a:pPr lvl="1">
              <a:buClr>
                <a:srgbClr val="FF0000"/>
              </a:buClr>
              <a:buFont typeface="Wingdings" pitchFamily="2" charset="2"/>
              <a:buChar char="§"/>
            </a:pPr>
            <a:r>
              <a:rPr lang="en-US" sz="2600" dirty="0">
                <a:solidFill>
                  <a:srgbClr val="FFFF00"/>
                </a:solidFill>
              </a:rPr>
              <a:t> For higher education, there are various State run as well as private institutions and universities providing a variety of courses and subjects. </a:t>
            </a:r>
          </a:p>
          <a:p>
            <a:pPr lvl="1">
              <a:buClr>
                <a:srgbClr val="FF0000"/>
              </a:buClr>
              <a:buFont typeface="Wingdings" pitchFamily="2" charset="2"/>
              <a:buChar char="§"/>
            </a:pPr>
            <a:r>
              <a:rPr lang="en-US" sz="2600" dirty="0">
                <a:solidFill>
                  <a:srgbClr val="FFFF00"/>
                </a:solidFill>
              </a:rPr>
              <a:t>The Education Department consists of various schools, colleges and universities imparting education on fair means for all sections of the society. </a:t>
            </a:r>
          </a:p>
          <a:p>
            <a:pPr lvl="1">
              <a:buClr>
                <a:srgbClr val="FF0000"/>
              </a:buClr>
              <a:buFont typeface="Wingdings" pitchFamily="2" charset="2"/>
              <a:buChar char="§"/>
            </a:pPr>
            <a:r>
              <a:rPr lang="en-US" sz="2600" dirty="0">
                <a:solidFill>
                  <a:srgbClr val="FFFF00"/>
                </a:solidFill>
              </a:rPr>
              <a:t>The budget share of the education sector is around 3% of GDP. </a:t>
            </a:r>
          </a:p>
          <a:p>
            <a:pPr lvl="1">
              <a:buClr>
                <a:srgbClr val="FF0000"/>
              </a:buClr>
              <a:buFont typeface="Wingdings" pitchFamily="2" charset="2"/>
              <a:buChar char="§"/>
            </a:pPr>
            <a:r>
              <a:rPr lang="en-US" sz="2600" dirty="0">
                <a:solidFill>
                  <a:srgbClr val="FFFF00"/>
                </a:solidFill>
              </a:rPr>
              <a:t>Of this largest proportion goes for school education. </a:t>
            </a:r>
          </a:p>
          <a:p>
            <a:pPr lvl="1">
              <a:buClr>
                <a:srgbClr val="FF0000"/>
              </a:buClr>
              <a:buFont typeface="Wingdings" pitchFamily="2" charset="2"/>
              <a:buChar char="§"/>
            </a:pPr>
            <a:r>
              <a:rPr lang="en-US" sz="2600" dirty="0">
                <a:solidFill>
                  <a:srgbClr val="FFFF00"/>
                </a:solidFill>
              </a:rPr>
              <a:t>However, per pupil expenditure is the lowest for school students.</a:t>
            </a:r>
          </a:p>
        </p:txBody>
      </p:sp>
      <p:sp>
        <p:nvSpPr>
          <p:cNvPr id="4" name="Slide Number Placeholder 3"/>
          <p:cNvSpPr>
            <a:spLocks noGrp="1"/>
          </p:cNvSpPr>
          <p:nvPr>
            <p:ph type="sldNum" sz="quarter" idx="12"/>
          </p:nvPr>
        </p:nvSpPr>
        <p:spPr/>
        <p:txBody>
          <a:bodyPr/>
          <a:lstStyle/>
          <a:p>
            <a:fld id="{5122379A-8FA5-4082-989C-37BB00110F04}" type="slidenum">
              <a:rPr lang="en-US" smtClean="0"/>
              <a:t>57</a:t>
            </a:fld>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530" b="18395"/>
          <a:stretch/>
        </p:blipFill>
        <p:spPr bwMode="auto">
          <a:xfrm>
            <a:off x="5549432" y="76200"/>
            <a:ext cx="3442168" cy="126121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344005"/>
      </p:ext>
    </p:extLst>
  </p:cSld>
  <p:clrMapOvr>
    <a:masterClrMapping/>
  </p:clrMapOvr>
  <mc:AlternateContent xmlns:mc="http://schemas.openxmlformats.org/markup-compatibility/2006" xmlns:p14="http://schemas.microsoft.com/office/powerpoint/2010/main">
    <mc:Choice Requires="p14">
      <p:transition spd="slow" p14:dur="2000" advTm="49459"/>
    </mc:Choice>
    <mc:Fallback xmlns="">
      <p:transition spd="slow" advTm="4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15"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par>
                                <p:cTn id="51" presetID="15"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1000" fill="hold"/>
                                        <p:tgtEl>
                                          <p:spTgt spid="4"/>
                                        </p:tgtEl>
                                        <p:attrNameLst>
                                          <p:attrName>ppt_w</p:attrName>
                                        </p:attrNameLst>
                                      </p:cBhvr>
                                      <p:tavLst>
                                        <p:tav tm="0">
                                          <p:val>
                                            <p:fltVal val="0"/>
                                          </p:val>
                                        </p:tav>
                                        <p:tav tm="100000">
                                          <p:val>
                                            <p:strVal val="#ppt_w"/>
                                          </p:val>
                                        </p:tav>
                                      </p:tavLst>
                                    </p:anim>
                                    <p:anim calcmode="lin" valueType="num">
                                      <p:cBhvr>
                                        <p:cTn id="54" dur="1000" fill="hold"/>
                                        <p:tgtEl>
                                          <p:spTgt spid="4"/>
                                        </p:tgtEl>
                                        <p:attrNameLst>
                                          <p:attrName>ppt_h</p:attrName>
                                        </p:attrNameLst>
                                      </p:cBhvr>
                                      <p:tavLst>
                                        <p:tav tm="0">
                                          <p:val>
                                            <p:fltVal val="0"/>
                                          </p:val>
                                        </p:tav>
                                        <p:tav tm="100000">
                                          <p:val>
                                            <p:strVal val="#ppt_h"/>
                                          </p:val>
                                        </p:tav>
                                      </p:tavLst>
                                    </p:anim>
                                    <p:anim calcmode="lin" valueType="num">
                                      <p:cBhvr>
                                        <p:cTn id="5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a:ln>
                  <a:solidFill>
                    <a:srgbClr val="FF0000"/>
                  </a:solidFill>
                </a:ln>
                <a:solidFill>
                  <a:srgbClr val="FFFF00"/>
                </a:solidFill>
                <a:latin typeface="Algerian" pitchFamily="82" charset="0"/>
              </a:rPr>
              <a:t>health</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122379A-8FA5-4082-989C-37BB00110F04}" type="slidenum">
              <a:rPr lang="en-US" smtClean="0"/>
              <a:t>58</a:t>
            </a:fld>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70" y="1524000"/>
            <a:ext cx="8968061" cy="502211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88682952"/>
      </p:ext>
    </p:extLst>
  </p:cSld>
  <p:clrMapOvr>
    <a:masterClrMapping/>
  </p:clrMapOvr>
  <mc:AlternateContent xmlns:mc="http://schemas.openxmlformats.org/markup-compatibility/2006" xmlns:p14="http://schemas.microsoft.com/office/powerpoint/2010/main">
    <mc:Choice Requires="p14">
      <p:transition spd="slow" p14:dur="2000" advTm="9645"/>
    </mc:Choice>
    <mc:Fallback xmlns="">
      <p:transition spd="slow" advTm="96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800" decel="100000"/>
                                        <p:tgtEl>
                                          <p:spTgt spid="3">
                                            <p:txEl>
                                              <p:pRg st="0" end="0"/>
                                            </p:txEl>
                                          </p:spTgt>
                                        </p:tgtEl>
                                      </p:cBhvr>
                                    </p:animEffect>
                                    <p:anim calcmode="lin" valueType="num">
                                      <p:cBhvr>
                                        <p:cTn id="16"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fade">
                                      <p:cBhvr>
                                        <p:cTn id="31" dur="800" decel="100000"/>
                                        <p:tgtEl>
                                          <p:spTgt spid="8194"/>
                                        </p:tgtEl>
                                      </p:cBhvr>
                                    </p:animEffect>
                                    <p:anim calcmode="lin" valueType="num">
                                      <p:cBhvr>
                                        <p:cTn id="32" dur="800" decel="100000" fill="hold"/>
                                        <p:tgtEl>
                                          <p:spTgt spid="8194"/>
                                        </p:tgtEl>
                                        <p:attrNameLst>
                                          <p:attrName>style.rotation</p:attrName>
                                        </p:attrNameLst>
                                      </p:cBhvr>
                                      <p:tavLst>
                                        <p:tav tm="0">
                                          <p:val>
                                            <p:fltVal val="-90"/>
                                          </p:val>
                                        </p:tav>
                                        <p:tav tm="100000">
                                          <p:val>
                                            <p:fltVal val="0"/>
                                          </p:val>
                                        </p:tav>
                                      </p:tavLst>
                                    </p:anim>
                                    <p:anim calcmode="lin" valueType="num">
                                      <p:cBhvr>
                                        <p:cTn id="33" dur="800" decel="100000" fill="hold"/>
                                        <p:tgtEl>
                                          <p:spTgt spid="8194"/>
                                        </p:tgtEl>
                                        <p:attrNameLst>
                                          <p:attrName>ppt_x</p:attrName>
                                        </p:attrNameLst>
                                      </p:cBhvr>
                                      <p:tavLst>
                                        <p:tav tm="0">
                                          <p:val>
                                            <p:strVal val="#ppt_x+0.4"/>
                                          </p:val>
                                        </p:tav>
                                        <p:tav tm="100000">
                                          <p:val>
                                            <p:strVal val="#ppt_x-0.05"/>
                                          </p:val>
                                        </p:tav>
                                      </p:tavLst>
                                    </p:anim>
                                    <p:anim calcmode="lin" valueType="num">
                                      <p:cBhvr>
                                        <p:cTn id="34" dur="800" decel="100000" fill="hold"/>
                                        <p:tgtEl>
                                          <p:spTgt spid="819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819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819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15400" cy="6400800"/>
          </a:xfrm>
        </p:spPr>
        <p:txBody>
          <a:bodyPr>
            <a:noAutofit/>
          </a:bodyPr>
          <a:lstStyle/>
          <a:p>
            <a:pPr marL="0" indent="0">
              <a:buClr>
                <a:srgbClr val="C00000"/>
              </a:buClr>
              <a:buNone/>
            </a:pPr>
            <a:r>
              <a:rPr lang="en-US" sz="2000" b="1" i="1" u="sng" dirty="0">
                <a:solidFill>
                  <a:srgbClr val="FFFF00"/>
                </a:solidFill>
                <a:effectLst>
                  <a:glow rad="101600">
                    <a:srgbClr val="00B050">
                      <a:alpha val="60000"/>
                    </a:srgbClr>
                  </a:glow>
                </a:effectLst>
              </a:rPr>
              <a:t>Health in India</a:t>
            </a:r>
          </a:p>
          <a:p>
            <a:pPr lvl="1">
              <a:buClr>
                <a:srgbClr val="C00000"/>
              </a:buClr>
              <a:buFont typeface="Wingdings" pitchFamily="2" charset="2"/>
              <a:buChar char="§"/>
            </a:pPr>
            <a:r>
              <a:rPr lang="en-US" sz="2000" b="1" dirty="0">
                <a:solidFill>
                  <a:srgbClr val="FFFF00"/>
                </a:solidFill>
              </a:rPr>
              <a:t>Health in India is a state government responsibility. </a:t>
            </a:r>
          </a:p>
          <a:p>
            <a:pPr lvl="1">
              <a:buClr>
                <a:srgbClr val="C00000"/>
              </a:buClr>
              <a:buFont typeface="Wingdings" pitchFamily="2" charset="2"/>
              <a:buChar char="§"/>
            </a:pPr>
            <a:r>
              <a:rPr lang="en-US" sz="2000" b="1" dirty="0">
                <a:solidFill>
                  <a:srgbClr val="FFFF00"/>
                </a:solidFill>
              </a:rPr>
              <a:t>The Central Council Of Health and Welfare formulates the various health care projects and health department reform policies. </a:t>
            </a:r>
          </a:p>
          <a:p>
            <a:pPr lvl="1">
              <a:buClr>
                <a:srgbClr val="C00000"/>
              </a:buClr>
              <a:buFont typeface="Wingdings" pitchFamily="2" charset="2"/>
              <a:buChar char="§"/>
            </a:pPr>
            <a:r>
              <a:rPr lang="en-US" sz="2000" b="1" dirty="0">
                <a:solidFill>
                  <a:srgbClr val="FFFF00"/>
                </a:solidFill>
              </a:rPr>
              <a:t>The administration of health industry in India as well as the technical needs of the health sector are the responsibility of the Ministry Of Health And Welfare. </a:t>
            </a:r>
          </a:p>
          <a:p>
            <a:pPr lvl="1">
              <a:buClr>
                <a:srgbClr val="C00000"/>
              </a:buClr>
              <a:buFont typeface="Wingdings" pitchFamily="2" charset="2"/>
              <a:buChar char="§"/>
            </a:pPr>
            <a:r>
              <a:rPr lang="en-US" sz="2000" b="1" dirty="0">
                <a:solidFill>
                  <a:srgbClr val="FFFF00"/>
                </a:solidFill>
              </a:rPr>
              <a:t>Health care in India has many forms. </a:t>
            </a:r>
          </a:p>
          <a:p>
            <a:pPr lvl="1">
              <a:buClr>
                <a:srgbClr val="C00000"/>
              </a:buClr>
              <a:buFont typeface="Wingdings" pitchFamily="2" charset="2"/>
              <a:buChar char="§"/>
            </a:pPr>
            <a:r>
              <a:rPr lang="en-US" sz="2000" b="1" dirty="0">
                <a:solidFill>
                  <a:srgbClr val="FFFF00"/>
                </a:solidFill>
              </a:rPr>
              <a:t>These are the </a:t>
            </a:r>
            <a:r>
              <a:rPr lang="en-US" sz="2000" b="1" dirty="0" err="1">
                <a:solidFill>
                  <a:srgbClr val="FFFF00"/>
                </a:solidFill>
              </a:rPr>
              <a:t>ayurvedic</a:t>
            </a:r>
            <a:r>
              <a:rPr lang="en-US" sz="2000" b="1" dirty="0">
                <a:solidFill>
                  <a:srgbClr val="FFFF00"/>
                </a:solidFill>
              </a:rPr>
              <a:t> medicine practice, </a:t>
            </a:r>
            <a:r>
              <a:rPr lang="en-US" sz="2000" b="1" dirty="0" err="1">
                <a:solidFill>
                  <a:srgbClr val="FFFF00"/>
                </a:solidFill>
              </a:rPr>
              <a:t>unani</a:t>
            </a:r>
            <a:r>
              <a:rPr lang="en-US" sz="2000" b="1" dirty="0">
                <a:solidFill>
                  <a:srgbClr val="FFFF00"/>
                </a:solidFill>
              </a:rPr>
              <a:t> or </a:t>
            </a:r>
            <a:r>
              <a:rPr lang="en-US" sz="2000" b="1" dirty="0" err="1">
                <a:solidFill>
                  <a:srgbClr val="FFFF00"/>
                </a:solidFill>
              </a:rPr>
              <a:t>galenic</a:t>
            </a:r>
            <a:r>
              <a:rPr lang="en-US" sz="2000" b="1" dirty="0">
                <a:solidFill>
                  <a:srgbClr val="FFFF00"/>
                </a:solidFill>
              </a:rPr>
              <a:t> herbal care, homeopathy, </a:t>
            </a:r>
            <a:r>
              <a:rPr lang="en-US" sz="2000" b="1" dirty="0" err="1">
                <a:solidFill>
                  <a:srgbClr val="FFFF00"/>
                </a:solidFill>
              </a:rPr>
              <a:t>allopathy</a:t>
            </a:r>
            <a:r>
              <a:rPr lang="en-US" sz="2000" b="1" dirty="0">
                <a:solidFill>
                  <a:srgbClr val="FFFF00"/>
                </a:solidFill>
              </a:rPr>
              <a:t>, yoga, and many more. </a:t>
            </a:r>
          </a:p>
          <a:p>
            <a:pPr lvl="1">
              <a:buClr>
                <a:srgbClr val="C00000"/>
              </a:buClr>
              <a:buFont typeface="Wingdings" pitchFamily="2" charset="2"/>
              <a:buChar char="§"/>
            </a:pPr>
            <a:r>
              <a:rPr lang="en-US" sz="2000" b="1" dirty="0">
                <a:solidFill>
                  <a:srgbClr val="FFFF00"/>
                </a:solidFill>
              </a:rPr>
              <a:t>Each different healthcare form has its own treatment system and practice patterns. </a:t>
            </a:r>
          </a:p>
          <a:p>
            <a:pPr lvl="1">
              <a:buClr>
                <a:srgbClr val="C00000"/>
              </a:buClr>
              <a:buFont typeface="Wingdings" pitchFamily="2" charset="2"/>
              <a:buChar char="§"/>
            </a:pPr>
            <a:r>
              <a:rPr lang="en-US" sz="2000" b="1" dirty="0">
                <a:solidFill>
                  <a:srgbClr val="FFFF00"/>
                </a:solidFill>
              </a:rPr>
              <a:t>All medical systems are now under one ministry </a:t>
            </a:r>
            <a:r>
              <a:rPr lang="en-US" sz="2000" b="1" dirty="0" err="1">
                <a:solidFill>
                  <a:srgbClr val="FFFF00"/>
                </a:solidFill>
              </a:rPr>
              <a:t>viz</a:t>
            </a:r>
            <a:r>
              <a:rPr lang="en-US" sz="2000" b="1" dirty="0">
                <a:solidFill>
                  <a:srgbClr val="FFFF00"/>
                </a:solidFill>
              </a:rPr>
              <a:t> AYUSH. </a:t>
            </a:r>
          </a:p>
          <a:p>
            <a:pPr marL="0" indent="0">
              <a:buClr>
                <a:srgbClr val="C00000"/>
              </a:buClr>
              <a:buNone/>
            </a:pPr>
            <a:r>
              <a:rPr lang="en-US" sz="2000" b="1" i="1" dirty="0">
                <a:solidFill>
                  <a:srgbClr val="FFFF00"/>
                </a:solidFill>
              </a:rPr>
              <a:t> </a:t>
            </a:r>
            <a:r>
              <a:rPr lang="en-US" sz="2000" b="1" i="1" u="sng" dirty="0">
                <a:solidFill>
                  <a:srgbClr val="FFFF00"/>
                </a:solidFill>
                <a:effectLst>
                  <a:glow rad="101600">
                    <a:srgbClr val="00B050">
                      <a:alpha val="60000"/>
                    </a:srgbClr>
                  </a:glow>
                </a:effectLst>
              </a:rPr>
              <a:t>Health Care Services in India</a:t>
            </a:r>
          </a:p>
          <a:p>
            <a:pPr lvl="1">
              <a:buClr>
                <a:srgbClr val="CC00FF"/>
              </a:buClr>
              <a:buFont typeface="Wingdings" pitchFamily="2" charset="2"/>
              <a:buChar char="§"/>
            </a:pPr>
            <a:r>
              <a:rPr lang="en-US" sz="2000" b="1" dirty="0">
                <a:solidFill>
                  <a:srgbClr val="FFFF00"/>
                </a:solidFill>
              </a:rPr>
              <a:t>The health care services in India are mainly the responsibility of the Ministry of Health. </a:t>
            </a:r>
          </a:p>
          <a:p>
            <a:pPr lvl="1">
              <a:buClr>
                <a:srgbClr val="CC00FF"/>
              </a:buClr>
              <a:buFont typeface="Wingdings" pitchFamily="2" charset="2"/>
              <a:buChar char="§"/>
            </a:pPr>
            <a:r>
              <a:rPr lang="en-US" sz="2000" b="1" dirty="0">
                <a:solidFill>
                  <a:srgbClr val="FFFF00"/>
                </a:solidFill>
              </a:rPr>
              <a:t>Health status is better in Kerala as compared to other States. </a:t>
            </a:r>
          </a:p>
          <a:p>
            <a:pPr lvl="1">
              <a:buClr>
                <a:srgbClr val="CC00FF"/>
              </a:buClr>
              <a:buFont typeface="Wingdings" pitchFamily="2" charset="2"/>
              <a:buChar char="§"/>
            </a:pPr>
            <a:r>
              <a:rPr lang="en-US" sz="2000" b="1" dirty="0">
                <a:solidFill>
                  <a:srgbClr val="FFFF00"/>
                </a:solidFill>
              </a:rPr>
              <a:t>Compared to other developed countries, India’s health status is not satisfactory. </a:t>
            </a:r>
          </a:p>
          <a:p>
            <a:pPr lvl="1">
              <a:buClr>
                <a:srgbClr val="CC00FF"/>
              </a:buClr>
              <a:buFont typeface="Wingdings" pitchFamily="2" charset="2"/>
              <a:buChar char="§"/>
            </a:pPr>
            <a:r>
              <a:rPr lang="en-US" sz="2000" b="1" dirty="0">
                <a:solidFill>
                  <a:srgbClr val="FFFF00"/>
                </a:solidFill>
              </a:rPr>
              <a:t>India’s health status is poor compared to Sri Lanka.</a:t>
            </a:r>
          </a:p>
        </p:txBody>
      </p:sp>
      <p:sp>
        <p:nvSpPr>
          <p:cNvPr id="4" name="Slide Number Placeholder 3"/>
          <p:cNvSpPr>
            <a:spLocks noGrp="1"/>
          </p:cNvSpPr>
          <p:nvPr>
            <p:ph type="sldNum" sz="quarter" idx="12"/>
          </p:nvPr>
        </p:nvSpPr>
        <p:spPr/>
        <p:txBody>
          <a:bodyPr/>
          <a:lstStyle/>
          <a:p>
            <a:fld id="{5122379A-8FA5-4082-989C-37BB00110F04}" type="slidenum">
              <a:rPr lang="en-US" smtClean="0"/>
              <a:t>59</a:t>
            </a:fld>
            <a:endParaRPr lang="en-US"/>
          </a:p>
        </p:txBody>
      </p:sp>
    </p:spTree>
    <p:custDataLst>
      <p:tags r:id="rId1"/>
    </p:custDataLst>
    <p:extLst>
      <p:ext uri="{BB962C8B-B14F-4D97-AF65-F5344CB8AC3E}">
        <p14:creationId xmlns:p14="http://schemas.microsoft.com/office/powerpoint/2010/main" val="1466436893"/>
      </p:ext>
    </p:extLst>
  </p:cSld>
  <p:clrMapOvr>
    <a:masterClrMapping/>
  </p:clrMapOvr>
  <mc:AlternateContent xmlns:mc="http://schemas.openxmlformats.org/markup-compatibility/2006" xmlns:p14="http://schemas.microsoft.com/office/powerpoint/2010/main">
    <mc:Choice Requires="p14">
      <p:transition spd="slow" p14:dur="2000" advTm="109240"/>
    </mc:Choice>
    <mc:Fallback xmlns="">
      <p:transition spd="slow" advTm="109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Scale>
                                      <p:cBhvr>
                                        <p:cTn id="1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2" end="2"/>
                                            </p:txEl>
                                          </p:spTgt>
                                        </p:tgtEl>
                                        <p:attrNameLst>
                                          <p:attrName>ppt_x</p:attrName>
                                          <p:attrName>ppt_y</p:attrName>
                                        </p:attrNameLst>
                                      </p:cBhvr>
                                    </p:animMotion>
                                    <p:animEffect transition="in" filter="fade">
                                      <p:cBhvr>
                                        <p:cTn id="19" dur="1000"/>
                                        <p:tgtEl>
                                          <p:spTgt spid="3">
                                            <p:txEl>
                                              <p:pRg st="2" end="2"/>
                                            </p:txEl>
                                          </p:spTgt>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Scale>
                                      <p:cBhvr>
                                        <p:cTn id="22"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3" end="3"/>
                                            </p:txEl>
                                          </p:spTgt>
                                        </p:tgtEl>
                                        <p:attrNameLst>
                                          <p:attrName>ppt_x</p:attrName>
                                          <p:attrName>ppt_y</p:attrName>
                                        </p:attrNameLst>
                                      </p:cBhvr>
                                    </p:animMotion>
                                    <p:animEffect transition="in" filter="fade">
                                      <p:cBhvr>
                                        <p:cTn id="24" dur="1000"/>
                                        <p:tgtEl>
                                          <p:spTgt spid="3">
                                            <p:txEl>
                                              <p:pRg st="3" end="3"/>
                                            </p:txEl>
                                          </p:spTgt>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Scale>
                                      <p:cBhvr>
                                        <p:cTn id="27"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xEl>
                                              <p:pRg st="4" end="4"/>
                                            </p:txEl>
                                          </p:spTgt>
                                        </p:tgtEl>
                                        <p:attrNameLst>
                                          <p:attrName>ppt_x</p:attrName>
                                          <p:attrName>ppt_y</p:attrName>
                                        </p:attrNameLst>
                                      </p:cBhvr>
                                    </p:animMotion>
                                    <p:animEffect transition="in" filter="fade">
                                      <p:cBhvr>
                                        <p:cTn id="29" dur="1000"/>
                                        <p:tgtEl>
                                          <p:spTgt spid="3">
                                            <p:txEl>
                                              <p:pRg st="4" end="4"/>
                                            </p:txEl>
                                          </p:spTgt>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Scale>
                                      <p:cBhvr>
                                        <p:cTn id="32"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
                                            <p:txEl>
                                              <p:pRg st="5" end="5"/>
                                            </p:txEl>
                                          </p:spTgt>
                                        </p:tgtEl>
                                        <p:attrNameLst>
                                          <p:attrName>ppt_x</p:attrName>
                                          <p:attrName>ppt_y</p:attrName>
                                        </p:attrNameLst>
                                      </p:cBhvr>
                                    </p:animMotion>
                                    <p:animEffect transition="in" filter="fade">
                                      <p:cBhvr>
                                        <p:cTn id="34" dur="1000"/>
                                        <p:tgtEl>
                                          <p:spTgt spid="3">
                                            <p:txEl>
                                              <p:pRg st="5" end="5"/>
                                            </p:txEl>
                                          </p:spTgt>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Scale>
                                      <p:cBhvr>
                                        <p:cTn id="37"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xEl>
                                              <p:pRg st="6" end="6"/>
                                            </p:txEl>
                                          </p:spTgt>
                                        </p:tgtEl>
                                        <p:attrNameLst>
                                          <p:attrName>ppt_x</p:attrName>
                                          <p:attrName>ppt_y</p:attrName>
                                        </p:attrNameLst>
                                      </p:cBhvr>
                                    </p:animMotion>
                                    <p:animEffect transition="in" filter="fade">
                                      <p:cBhvr>
                                        <p:cTn id="39" dur="1000"/>
                                        <p:tgtEl>
                                          <p:spTgt spid="3">
                                            <p:txEl>
                                              <p:pRg st="6" end="6"/>
                                            </p:txEl>
                                          </p:spTgt>
                                        </p:tgtEl>
                                      </p:cBhvr>
                                    </p:animEffect>
                                  </p:childTnLst>
                                </p:cTn>
                              </p:par>
                              <p:par>
                                <p:cTn id="40" presetID="5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Scale>
                                      <p:cBhvr>
                                        <p:cTn id="42"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
                                            <p:txEl>
                                              <p:pRg st="7" end="7"/>
                                            </p:txEl>
                                          </p:spTgt>
                                        </p:tgtEl>
                                        <p:attrNameLst>
                                          <p:attrName>ppt_x</p:attrName>
                                          <p:attrName>ppt_y</p:attrName>
                                        </p:attrNameLst>
                                      </p:cBhvr>
                                    </p:animMotion>
                                    <p:animEffect transition="in" filter="fade">
                                      <p:cBhvr>
                                        <p:cTn id="44" dur="10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Scale>
                                      <p:cBhvr>
                                        <p:cTn id="49" dur="1000" decel="50000" fill="hold">
                                          <p:stCondLst>
                                            <p:cond delay="0"/>
                                          </p:stCondLst>
                                        </p:cTn>
                                        <p:tgtEl>
                                          <p:spTgt spid="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3">
                                            <p:txEl>
                                              <p:pRg st="8" end="8"/>
                                            </p:txEl>
                                          </p:spTgt>
                                        </p:tgtEl>
                                        <p:attrNameLst>
                                          <p:attrName>ppt_x</p:attrName>
                                          <p:attrName>ppt_y</p:attrName>
                                        </p:attrNameLst>
                                      </p:cBhvr>
                                    </p:animMotion>
                                    <p:animEffect transition="in" filter="fade">
                                      <p:cBhvr>
                                        <p:cTn id="51" dur="1000"/>
                                        <p:tgtEl>
                                          <p:spTgt spid="3">
                                            <p:txEl>
                                              <p:pRg st="8" end="8"/>
                                            </p:txEl>
                                          </p:spTgt>
                                        </p:tgtEl>
                                      </p:cBhvr>
                                    </p:animEffect>
                                  </p:childTnLst>
                                </p:cTn>
                              </p:par>
                              <p:par>
                                <p:cTn id="52" presetID="5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Scale>
                                      <p:cBhvr>
                                        <p:cTn id="54" dur="1000" decel="50000" fill="hold">
                                          <p:stCondLst>
                                            <p:cond delay="0"/>
                                          </p:stCondLst>
                                        </p:cTn>
                                        <p:tgtEl>
                                          <p:spTgt spid="3">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3">
                                            <p:txEl>
                                              <p:pRg st="9" end="9"/>
                                            </p:txEl>
                                          </p:spTgt>
                                        </p:tgtEl>
                                        <p:attrNameLst>
                                          <p:attrName>ppt_x</p:attrName>
                                          <p:attrName>ppt_y</p:attrName>
                                        </p:attrNameLst>
                                      </p:cBhvr>
                                    </p:animMotion>
                                    <p:animEffect transition="in" filter="fade">
                                      <p:cBhvr>
                                        <p:cTn id="56" dur="1000"/>
                                        <p:tgtEl>
                                          <p:spTgt spid="3">
                                            <p:txEl>
                                              <p:pRg st="9" end="9"/>
                                            </p:txEl>
                                          </p:spTgt>
                                        </p:tgtEl>
                                      </p:cBhvr>
                                    </p:animEffect>
                                  </p:childTnLst>
                                </p:cTn>
                              </p:par>
                              <p:par>
                                <p:cTn id="57" presetID="52" presetClass="entr" presetSubtype="0" fill="hold" grpId="0"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Scale>
                                      <p:cBhvr>
                                        <p:cTn id="59" dur="1000" decel="50000" fill="hold">
                                          <p:stCondLst>
                                            <p:cond delay="0"/>
                                          </p:stCondLst>
                                        </p:cTn>
                                        <p:tgtEl>
                                          <p:spTgt spid="3">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3">
                                            <p:txEl>
                                              <p:pRg st="10" end="10"/>
                                            </p:txEl>
                                          </p:spTgt>
                                        </p:tgtEl>
                                        <p:attrNameLst>
                                          <p:attrName>ppt_x</p:attrName>
                                          <p:attrName>ppt_y</p:attrName>
                                        </p:attrNameLst>
                                      </p:cBhvr>
                                    </p:animMotion>
                                    <p:animEffect transition="in" filter="fade">
                                      <p:cBhvr>
                                        <p:cTn id="61" dur="1000"/>
                                        <p:tgtEl>
                                          <p:spTgt spid="3">
                                            <p:txEl>
                                              <p:pRg st="10" end="10"/>
                                            </p:txEl>
                                          </p:spTgt>
                                        </p:tgtEl>
                                      </p:cBhvr>
                                    </p:animEffect>
                                  </p:childTnLst>
                                </p:cTn>
                              </p:par>
                              <p:par>
                                <p:cTn id="62" presetID="52" presetClass="entr" presetSubtype="0" fill="hold" grpId="0"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Scale>
                                      <p:cBhvr>
                                        <p:cTn id="64" dur="1000" decel="50000" fill="hold">
                                          <p:stCondLst>
                                            <p:cond delay="0"/>
                                          </p:stCondLst>
                                        </p:cTn>
                                        <p:tgtEl>
                                          <p:spTgt spid="3">
                                            <p:txEl>
                                              <p:pRg st="11" end="1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1000" decel="50000" fill="hold">
                                          <p:stCondLst>
                                            <p:cond delay="0"/>
                                          </p:stCondLst>
                                        </p:cTn>
                                        <p:tgtEl>
                                          <p:spTgt spid="3">
                                            <p:txEl>
                                              <p:pRg st="11" end="11"/>
                                            </p:txEl>
                                          </p:spTgt>
                                        </p:tgtEl>
                                        <p:attrNameLst>
                                          <p:attrName>ppt_x</p:attrName>
                                          <p:attrName>ppt_y</p:attrName>
                                        </p:attrNameLst>
                                      </p:cBhvr>
                                    </p:animMotion>
                                    <p:animEffect transition="in" filter="fade">
                                      <p:cBhvr>
                                        <p:cTn id="66" dur="1000"/>
                                        <p:tgtEl>
                                          <p:spTgt spid="3">
                                            <p:txEl>
                                              <p:pRg st="11" end="11"/>
                                            </p:txEl>
                                          </p:spTgt>
                                        </p:tgtEl>
                                      </p:cBhvr>
                                    </p:animEffect>
                                  </p:childTnLst>
                                </p:cTn>
                              </p:par>
                              <p:par>
                                <p:cTn id="67" presetID="52" presetClass="entr" presetSubtype="0" fill="hold" grpId="0" nodeType="withEffect">
                                  <p:stCondLst>
                                    <p:cond delay="0"/>
                                  </p:stCondLst>
                                  <p:childTnLst>
                                    <p:set>
                                      <p:cBhvr>
                                        <p:cTn id="68" dur="1" fill="hold">
                                          <p:stCondLst>
                                            <p:cond delay="0"/>
                                          </p:stCondLst>
                                        </p:cTn>
                                        <p:tgtEl>
                                          <p:spTgt spid="3">
                                            <p:txEl>
                                              <p:pRg st="12" end="12"/>
                                            </p:txEl>
                                          </p:spTgt>
                                        </p:tgtEl>
                                        <p:attrNameLst>
                                          <p:attrName>style.visibility</p:attrName>
                                        </p:attrNameLst>
                                      </p:cBhvr>
                                      <p:to>
                                        <p:strVal val="visible"/>
                                      </p:to>
                                    </p:set>
                                    <p:animScale>
                                      <p:cBhvr>
                                        <p:cTn id="69" dur="1000" decel="50000" fill="hold">
                                          <p:stCondLst>
                                            <p:cond delay="0"/>
                                          </p:stCondLst>
                                        </p:cTn>
                                        <p:tgtEl>
                                          <p:spTgt spid="3">
                                            <p:txEl>
                                              <p:pRg st="12" end="1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0" dur="1000" decel="50000" fill="hold">
                                          <p:stCondLst>
                                            <p:cond delay="0"/>
                                          </p:stCondLst>
                                        </p:cTn>
                                        <p:tgtEl>
                                          <p:spTgt spid="3">
                                            <p:txEl>
                                              <p:pRg st="12" end="12"/>
                                            </p:txEl>
                                          </p:spTgt>
                                        </p:tgtEl>
                                        <p:attrNameLst>
                                          <p:attrName>ppt_x</p:attrName>
                                          <p:attrName>ppt_y</p:attrName>
                                        </p:attrNameLst>
                                      </p:cBhvr>
                                    </p:animMotion>
                                    <p:animEffect transition="in" filter="fade">
                                      <p:cBhvr>
                                        <p:cTn id="71"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122379A-8FA5-4082-989C-37BB00110F04}" type="slidenum">
              <a:rPr lang="en-US" smtClean="0"/>
              <a:t>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25394390"/>
              </p:ext>
            </p:extLst>
          </p:nvPr>
        </p:nvGraphicFramePr>
        <p:xfrm>
          <a:off x="76200" y="960120"/>
          <a:ext cx="8915401" cy="5303520"/>
        </p:xfrm>
        <a:graphic>
          <a:graphicData uri="http://schemas.openxmlformats.org/drawingml/2006/table">
            <a:tbl>
              <a:tblPr firstRow="1" bandRow="1">
                <a:tableStyleId>{1FECB4D8-DB02-4DC6-A0A2-4F2EBAE1DC90}</a:tableStyleId>
              </a:tblPr>
              <a:tblGrid>
                <a:gridCol w="906651">
                  <a:extLst>
                    <a:ext uri="{9D8B030D-6E8A-4147-A177-3AD203B41FA5}">
                      <a16:colId xmlns:a16="http://schemas.microsoft.com/office/drawing/2014/main" val="20000"/>
                    </a:ext>
                  </a:extLst>
                </a:gridCol>
                <a:gridCol w="3702158">
                  <a:extLst>
                    <a:ext uri="{9D8B030D-6E8A-4147-A177-3AD203B41FA5}">
                      <a16:colId xmlns:a16="http://schemas.microsoft.com/office/drawing/2014/main" val="20001"/>
                    </a:ext>
                  </a:extLst>
                </a:gridCol>
                <a:gridCol w="4306592">
                  <a:extLst>
                    <a:ext uri="{9D8B030D-6E8A-4147-A177-3AD203B41FA5}">
                      <a16:colId xmlns:a16="http://schemas.microsoft.com/office/drawing/2014/main" val="20002"/>
                    </a:ext>
                  </a:extLst>
                </a:gridCol>
              </a:tblGrid>
              <a:tr h="370840">
                <a:tc>
                  <a:txBody>
                    <a:bodyPr/>
                    <a:lstStyle/>
                    <a:p>
                      <a:pPr algn="ctr"/>
                      <a:r>
                        <a:rPr lang="en-US" sz="2400" b="1" dirty="0" err="1">
                          <a:solidFill>
                            <a:srgbClr val="FF0000"/>
                          </a:solidFill>
                          <a:effectLst>
                            <a:outerShdw blurRad="38100" dist="38100" dir="2700000" algn="tl">
                              <a:srgbClr val="000000">
                                <a:alpha val="43137"/>
                              </a:srgbClr>
                            </a:outerShdw>
                          </a:effectLst>
                        </a:rPr>
                        <a:t>Sl.No</a:t>
                      </a:r>
                      <a:endParaRPr lang="en-US" sz="2400" b="1" dirty="0">
                        <a:solidFill>
                          <a:srgbClr val="FF0000"/>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u="sng" dirty="0">
                          <a:solidFill>
                            <a:srgbClr val="FF0000"/>
                          </a:solidFill>
                          <a:effectLst>
                            <a:outerShdw blurRad="38100" dist="38100" dir="2700000" algn="tl">
                              <a:srgbClr val="000000">
                                <a:alpha val="43137"/>
                              </a:srgbClr>
                            </a:outerShdw>
                          </a:effectLst>
                        </a:rPr>
                        <a:t>Developed</a:t>
                      </a:r>
                      <a:r>
                        <a:rPr lang="en-US" sz="2400" b="1" dirty="0">
                          <a:solidFill>
                            <a:srgbClr val="FF0000"/>
                          </a:solidFill>
                          <a:effectLst>
                            <a:outerShdw blurRad="38100" dist="38100" dir="2700000" algn="tl">
                              <a:srgbClr val="000000">
                                <a:alpha val="43137"/>
                              </a:srgbClr>
                            </a:outerShdw>
                          </a:effectLst>
                        </a:rPr>
                        <a:t> </a:t>
                      </a:r>
                      <a:r>
                        <a:rPr lang="en-US" sz="2400" b="1" u="sng" dirty="0">
                          <a:solidFill>
                            <a:srgbClr val="FF0000"/>
                          </a:solidFill>
                          <a:effectLst>
                            <a:outerShdw blurRad="38100" dist="38100" dir="2700000" algn="tl">
                              <a:srgbClr val="000000">
                                <a:alpha val="43137"/>
                              </a:srgbClr>
                            </a:outerShdw>
                          </a:effectLst>
                        </a:rPr>
                        <a:t>Economies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u="sng" dirty="0">
                          <a:solidFill>
                            <a:srgbClr val="FF0000"/>
                          </a:solidFill>
                          <a:effectLst>
                            <a:outerShdw blurRad="38100" dist="38100" dir="2700000" algn="tl">
                              <a:srgbClr val="000000">
                                <a:alpha val="43137"/>
                              </a:srgbClr>
                            </a:outerShdw>
                          </a:effectLst>
                        </a:rPr>
                        <a:t>Under</a:t>
                      </a:r>
                      <a:r>
                        <a:rPr lang="en-US" sz="2400" b="1" u="sng" baseline="0" dirty="0">
                          <a:solidFill>
                            <a:srgbClr val="FF0000"/>
                          </a:solidFill>
                          <a:effectLst>
                            <a:outerShdw blurRad="38100" dist="38100" dir="2700000" algn="tl">
                              <a:srgbClr val="000000">
                                <a:alpha val="43137"/>
                              </a:srgbClr>
                            </a:outerShdw>
                          </a:effectLst>
                        </a:rPr>
                        <a:t> developed Economies</a:t>
                      </a:r>
                      <a:endParaRPr lang="en-US" sz="2400" b="1" u="sng" dirty="0">
                        <a:solidFill>
                          <a:srgbClr val="FF0000"/>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70840">
                <a:tc>
                  <a:txBody>
                    <a:bodyPr/>
                    <a:lstStyle/>
                    <a:p>
                      <a:pPr algn="ctr"/>
                      <a:r>
                        <a:rPr lang="en-US" sz="2400" b="1"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dirty="0">
                          <a:solidFill>
                            <a:schemeClr val="tx1"/>
                          </a:solidFill>
                        </a:rPr>
                        <a:t>Countries</a:t>
                      </a:r>
                      <a:r>
                        <a:rPr lang="en-US" sz="2400" b="1" baseline="0" dirty="0">
                          <a:solidFill>
                            <a:schemeClr val="tx1"/>
                          </a:solidFill>
                        </a:rPr>
                        <a:t> are </a:t>
                      </a:r>
                      <a:r>
                        <a:rPr lang="en-US" sz="2400" b="1" baseline="0" dirty="0" err="1">
                          <a:solidFill>
                            <a:schemeClr val="tx1"/>
                          </a:solidFill>
                        </a:rPr>
                        <a:t>industrialised</a:t>
                      </a:r>
                      <a:r>
                        <a:rPr lang="en-US" sz="2400" b="1" baseline="0" dirty="0">
                          <a:solidFill>
                            <a:schemeClr val="tx1"/>
                          </a:solidFill>
                        </a:rPr>
                        <a:t>.</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Countries</a:t>
                      </a:r>
                      <a:r>
                        <a:rPr lang="en-US" sz="2400" b="1" baseline="0" dirty="0">
                          <a:solidFill>
                            <a:schemeClr val="tx1"/>
                          </a:solidFill>
                        </a:rPr>
                        <a:t> are not </a:t>
                      </a:r>
                      <a:r>
                        <a:rPr lang="en-US" sz="2400" b="1" baseline="0" dirty="0" err="1">
                          <a:solidFill>
                            <a:schemeClr val="tx1"/>
                          </a:solidFill>
                        </a:rPr>
                        <a:t>industrialised</a:t>
                      </a:r>
                      <a:r>
                        <a:rPr lang="en-US" sz="2400" b="1" baseline="0" dirty="0">
                          <a:solidFill>
                            <a:schemeClr val="tx1"/>
                          </a:solidFill>
                        </a:rPr>
                        <a:t>. </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70840">
                <a:tc>
                  <a:txBody>
                    <a:bodyPr/>
                    <a:lstStyle/>
                    <a:p>
                      <a:pPr algn="ctr"/>
                      <a:r>
                        <a:rPr lang="en-US" sz="2400" b="1"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dirty="0">
                          <a:solidFill>
                            <a:schemeClr val="tx1"/>
                          </a:solidFill>
                        </a:rPr>
                        <a:t>Efficient </a:t>
                      </a:r>
                      <a:r>
                        <a:rPr lang="en-US" sz="2400" b="1" dirty="0" err="1">
                          <a:solidFill>
                            <a:schemeClr val="tx1"/>
                          </a:solidFill>
                        </a:rPr>
                        <a:t>utilisation</a:t>
                      </a:r>
                      <a:r>
                        <a:rPr lang="en-US" sz="2400" b="1" dirty="0">
                          <a:solidFill>
                            <a:schemeClr val="tx1"/>
                          </a:solidFill>
                        </a:rPr>
                        <a:t> of resources</a:t>
                      </a:r>
                      <a:r>
                        <a:rPr lang="en-US" sz="2400" b="1" baseline="0" dirty="0">
                          <a:solidFill>
                            <a:schemeClr val="tx1"/>
                          </a:solidFill>
                        </a:rPr>
                        <a:t> like land, mines, </a:t>
                      </a:r>
                      <a:r>
                        <a:rPr lang="en-US" sz="2400" b="1" baseline="0" dirty="0" err="1">
                          <a:solidFill>
                            <a:schemeClr val="tx1"/>
                          </a:solidFill>
                        </a:rPr>
                        <a:t>wokers</a:t>
                      </a:r>
                      <a:r>
                        <a:rPr lang="en-US" sz="2400" b="1" baseline="0" dirty="0">
                          <a:solidFill>
                            <a:schemeClr val="tx1"/>
                          </a:solidFill>
                        </a:rPr>
                        <a:t> etc.</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dirty="0">
                          <a:solidFill>
                            <a:schemeClr val="tx1"/>
                          </a:solidFill>
                        </a:rPr>
                        <a:t>Not fully utilized their resources</a:t>
                      </a:r>
                      <a:r>
                        <a:rPr lang="en-US" sz="2400" b="1" baseline="0" dirty="0">
                          <a:solidFill>
                            <a:schemeClr val="tx1"/>
                          </a:solidFill>
                        </a:rPr>
                        <a:t> like land, mines, workers etc.</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70840">
                <a:tc>
                  <a:txBody>
                    <a:bodyPr/>
                    <a:lstStyle/>
                    <a:p>
                      <a:pPr algn="ctr"/>
                      <a:r>
                        <a:rPr lang="en-US" sz="2400" b="1"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dirty="0">
                          <a:solidFill>
                            <a:schemeClr val="tx1"/>
                          </a:solidFill>
                        </a:rPr>
                        <a:t>High per capita</a:t>
                      </a:r>
                      <a:r>
                        <a:rPr lang="en-US" sz="2400" b="1" baseline="0" dirty="0">
                          <a:solidFill>
                            <a:schemeClr val="tx1"/>
                          </a:solidFill>
                        </a:rPr>
                        <a:t> income.</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dirty="0">
                          <a:solidFill>
                            <a:schemeClr val="tx1"/>
                          </a:solidFill>
                        </a:rPr>
                        <a:t>Low per capita income.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188720">
                <a:tc>
                  <a:txBody>
                    <a:bodyPr/>
                    <a:lstStyle/>
                    <a:p>
                      <a:pPr algn="ctr"/>
                      <a:r>
                        <a:rPr lang="en-US" sz="2400" b="1"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dirty="0">
                          <a:solidFill>
                            <a:schemeClr val="tx1"/>
                          </a:solidFill>
                        </a:rPr>
                        <a:t>Examples are U.S.A , Canada, UK, France and Japan.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dirty="0">
                          <a:solidFill>
                            <a:schemeClr val="tx1"/>
                          </a:solidFill>
                        </a:rPr>
                        <a:t>Examples are Africa, Bangladesh, Myanmar, Pakistan,</a:t>
                      </a:r>
                      <a:r>
                        <a:rPr lang="en-US" sz="2400" b="1" baseline="0" dirty="0">
                          <a:solidFill>
                            <a:schemeClr val="tx1"/>
                          </a:solidFill>
                        </a:rPr>
                        <a:t> Indonesia etc.</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70840">
                <a:tc>
                  <a:txBody>
                    <a:bodyPr/>
                    <a:lstStyle/>
                    <a:p>
                      <a:pPr algn="ctr"/>
                      <a:r>
                        <a:rPr lang="en-US" sz="2400" b="1"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dirty="0">
                          <a:solidFill>
                            <a:schemeClr val="tx1"/>
                          </a:solidFill>
                        </a:rPr>
                        <a:t>Also termed</a:t>
                      </a:r>
                      <a:r>
                        <a:rPr lang="en-US" sz="2400" b="1" baseline="0" dirty="0">
                          <a:solidFill>
                            <a:schemeClr val="tx1"/>
                          </a:solidFill>
                        </a:rPr>
                        <a:t> as advanced countries.</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400" b="1" dirty="0">
                          <a:solidFill>
                            <a:schemeClr val="tx1"/>
                          </a:solidFill>
                        </a:rPr>
                        <a:t>Also termed as underdeveloped countries or Backward</a:t>
                      </a:r>
                      <a:r>
                        <a:rPr lang="en-US" sz="2400" b="1" baseline="0" dirty="0">
                          <a:solidFill>
                            <a:schemeClr val="tx1"/>
                          </a:solidFill>
                        </a:rPr>
                        <a:t> nations or Third world nations.</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 y="-76200"/>
            <a:ext cx="9186863"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0408800"/>
      </p:ext>
    </p:extLst>
  </p:cSld>
  <p:clrMapOvr>
    <a:masterClrMapping/>
  </p:clrMapOvr>
  <mc:AlternateContent xmlns:mc="http://schemas.openxmlformats.org/markup-compatibility/2006" xmlns:p14="http://schemas.microsoft.com/office/powerpoint/2010/main">
    <mc:Choice Requires="p14">
      <p:transition spd="slow" p14:dur="2000" advTm="126574"/>
    </mc:Choice>
    <mc:Fallback xmlns="">
      <p:transition spd="slow" advTm="126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par>
                          <p:cTn id="8" fill="hold">
                            <p:stCondLst>
                              <p:cond delay="2000"/>
                            </p:stCondLst>
                            <p:childTnLst>
                              <p:par>
                                <p:cTn id="9" presetID="32" presetClass="emph" presetSubtype="0" fill="hold" nodeType="after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par>
                          <p:cTn id="15" fill="hold">
                            <p:stCondLst>
                              <p:cond delay="3000"/>
                            </p:stCondLst>
                            <p:childTnLst>
                              <p:par>
                                <p:cTn id="16" presetID="1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plus(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b="1" dirty="0">
                <a:ln>
                  <a:solidFill>
                    <a:srgbClr val="FF0000"/>
                  </a:solidFill>
                </a:ln>
                <a:solidFill>
                  <a:srgbClr val="FFFF00"/>
                </a:solidFill>
                <a:latin typeface="Algerian" pitchFamily="82" charset="0"/>
              </a:rPr>
              <a:t>Contributions of Indian</a:t>
            </a:r>
            <a:br>
              <a:rPr lang="en-US" sz="3600" b="1" dirty="0">
                <a:ln>
                  <a:solidFill>
                    <a:srgbClr val="FF0000"/>
                  </a:solidFill>
                </a:ln>
                <a:solidFill>
                  <a:srgbClr val="FFFF00"/>
                </a:solidFill>
                <a:latin typeface="Algerian" pitchFamily="82" charset="0"/>
              </a:rPr>
            </a:br>
            <a:r>
              <a:rPr lang="en-US" sz="3600" b="1" dirty="0">
                <a:ln>
                  <a:solidFill>
                    <a:srgbClr val="FF0000"/>
                  </a:solidFill>
                </a:ln>
                <a:solidFill>
                  <a:srgbClr val="FFFF00"/>
                </a:solidFill>
                <a:latin typeface="Algerian" pitchFamily="82" charset="0"/>
              </a:rPr>
              <a:t>Economic Thinkers</a:t>
            </a:r>
            <a:endParaRPr lang="en-US" sz="36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76200" y="1066800"/>
            <a:ext cx="6283450" cy="2971800"/>
          </a:xfrm>
        </p:spPr>
        <p:txBody>
          <a:bodyPr>
            <a:noAutofit/>
          </a:bodyPr>
          <a:lstStyle/>
          <a:p>
            <a:pPr marL="0" indent="0">
              <a:buNone/>
            </a:pPr>
            <a:r>
              <a:rPr lang="en-US" b="1" u="sng" dirty="0" err="1">
                <a:ln>
                  <a:solidFill>
                    <a:srgbClr val="00B0F0"/>
                  </a:solidFill>
                </a:ln>
                <a:solidFill>
                  <a:srgbClr val="FFFF00"/>
                </a:solidFill>
                <a:effectLst>
                  <a:glow rad="228600">
                    <a:schemeClr val="accent3">
                      <a:satMod val="175000"/>
                      <a:alpha val="40000"/>
                    </a:schemeClr>
                  </a:glow>
                </a:effectLst>
                <a:latin typeface="Algerian" pitchFamily="82" charset="0"/>
              </a:rPr>
              <a:t>Thiruvalluvar</a:t>
            </a:r>
            <a:endParaRPr lang="en-US" b="1" u="sng" dirty="0">
              <a:ln>
                <a:solidFill>
                  <a:srgbClr val="00B0F0"/>
                </a:solidFill>
              </a:ln>
              <a:solidFill>
                <a:srgbClr val="FFFF00"/>
              </a:solidFill>
              <a:effectLst>
                <a:glow rad="228600">
                  <a:schemeClr val="accent3">
                    <a:satMod val="175000"/>
                    <a:alpha val="40000"/>
                  </a:schemeClr>
                </a:glow>
              </a:effectLst>
              <a:latin typeface="Algerian" pitchFamily="82" charset="0"/>
            </a:endParaRPr>
          </a:p>
          <a:p>
            <a:pPr lvl="1">
              <a:buClr>
                <a:srgbClr val="FF0000"/>
              </a:buClr>
              <a:buFont typeface="Wingdings" pitchFamily="2" charset="2"/>
              <a:buChar char="§"/>
            </a:pPr>
            <a:r>
              <a:rPr lang="en-US" sz="2400" b="1" dirty="0">
                <a:solidFill>
                  <a:srgbClr val="FFFF00"/>
                </a:solidFill>
              </a:rPr>
              <a:t>The economic ideas of  </a:t>
            </a:r>
            <a:r>
              <a:rPr lang="en-US" sz="2400" b="1" dirty="0" err="1">
                <a:solidFill>
                  <a:srgbClr val="FFFF00"/>
                </a:solidFill>
              </a:rPr>
              <a:t>Thiruvalluvar</a:t>
            </a:r>
            <a:r>
              <a:rPr lang="en-US" sz="2400" b="1" dirty="0">
                <a:solidFill>
                  <a:srgbClr val="FFFF00"/>
                </a:solidFill>
              </a:rPr>
              <a:t> are found in his immortal work,  </a:t>
            </a:r>
            <a:r>
              <a:rPr lang="en-US" sz="2400" b="1" dirty="0" err="1">
                <a:solidFill>
                  <a:srgbClr val="FFFF00"/>
                </a:solidFill>
              </a:rPr>
              <a:t>Thirukkural</a:t>
            </a:r>
            <a:r>
              <a:rPr lang="en-US" sz="2400" b="1" dirty="0">
                <a:solidFill>
                  <a:srgbClr val="FFFF00"/>
                </a:solidFill>
              </a:rPr>
              <a:t>, a book of ethics. </a:t>
            </a:r>
          </a:p>
          <a:p>
            <a:pPr lvl="1">
              <a:buClr>
                <a:srgbClr val="FF0000"/>
              </a:buClr>
              <a:buFont typeface="Wingdings" pitchFamily="2" charset="2"/>
              <a:buChar char="§"/>
            </a:pPr>
            <a:r>
              <a:rPr lang="en-US" sz="2400" b="1" dirty="0">
                <a:solidFill>
                  <a:srgbClr val="FFFF00"/>
                </a:solidFill>
              </a:rPr>
              <a:t>it is generally believed that, he belongs to the </a:t>
            </a:r>
            <a:r>
              <a:rPr lang="en-US" sz="2400" b="1" dirty="0" err="1">
                <a:solidFill>
                  <a:srgbClr val="FFFF00"/>
                </a:solidFill>
              </a:rPr>
              <a:t>Sangam</a:t>
            </a:r>
            <a:r>
              <a:rPr lang="en-US" sz="2400" b="1" dirty="0">
                <a:solidFill>
                  <a:srgbClr val="FFFF00"/>
                </a:solidFill>
              </a:rPr>
              <a:t> age in Tamil Nadu around third century A.D.</a:t>
            </a:r>
          </a:p>
        </p:txBody>
      </p:sp>
      <p:sp>
        <p:nvSpPr>
          <p:cNvPr id="4" name="Slide Number Placeholder 3"/>
          <p:cNvSpPr>
            <a:spLocks noGrp="1"/>
          </p:cNvSpPr>
          <p:nvPr>
            <p:ph type="sldNum" sz="quarter" idx="12"/>
          </p:nvPr>
        </p:nvSpPr>
        <p:spPr/>
        <p:txBody>
          <a:bodyPr/>
          <a:lstStyle/>
          <a:p>
            <a:fld id="{5122379A-8FA5-4082-989C-37BB00110F04}" type="slidenum">
              <a:rPr lang="en-US" smtClean="0"/>
              <a:t>60</a:t>
            </a:fld>
            <a:endParaRPr lang="en-US"/>
          </a:p>
        </p:txBody>
      </p:sp>
      <p:sp>
        <p:nvSpPr>
          <p:cNvPr id="5" name="Rectangle 4"/>
          <p:cNvSpPr/>
          <p:nvPr/>
        </p:nvSpPr>
        <p:spPr>
          <a:xfrm>
            <a:off x="533400" y="3886200"/>
            <a:ext cx="8686800" cy="3046988"/>
          </a:xfrm>
          <a:prstGeom prst="rect">
            <a:avLst/>
          </a:prstGeom>
        </p:spPr>
        <p:txBody>
          <a:bodyPr wrap="square">
            <a:spAutoFit/>
          </a:bodyPr>
          <a:lstStyle/>
          <a:p>
            <a:pPr marL="285750" indent="-285750">
              <a:buClr>
                <a:srgbClr val="FF0000"/>
              </a:buClr>
              <a:buFont typeface="Wingdings" pitchFamily="2" charset="2"/>
              <a:buChar char="§"/>
            </a:pPr>
            <a:r>
              <a:rPr lang="en-US" sz="2400" b="1" dirty="0">
                <a:solidFill>
                  <a:srgbClr val="FFFF00"/>
                </a:solidFill>
              </a:rPr>
              <a:t>A large part of </a:t>
            </a:r>
            <a:r>
              <a:rPr lang="en-US" sz="2400" b="1" dirty="0" err="1">
                <a:solidFill>
                  <a:srgbClr val="FFFF00"/>
                </a:solidFill>
              </a:rPr>
              <a:t>Valluvar’s</a:t>
            </a:r>
            <a:r>
              <a:rPr lang="en-US" sz="2400" b="1" dirty="0">
                <a:solidFill>
                  <a:srgbClr val="FFFF00"/>
                </a:solidFill>
              </a:rPr>
              <a:t> economic ideas are found in the second part of </a:t>
            </a:r>
            <a:r>
              <a:rPr lang="en-US" sz="2400" b="1" dirty="0" err="1">
                <a:solidFill>
                  <a:srgbClr val="FFFF00"/>
                </a:solidFill>
              </a:rPr>
              <a:t>Thirukkural</a:t>
            </a:r>
            <a:r>
              <a:rPr lang="en-US" sz="2400" b="1" dirty="0">
                <a:solidFill>
                  <a:srgbClr val="FFFF00"/>
                </a:solidFill>
              </a:rPr>
              <a:t>, the </a:t>
            </a:r>
            <a:r>
              <a:rPr lang="en-US" sz="2400" b="1" dirty="0" err="1">
                <a:solidFill>
                  <a:srgbClr val="FFFF00"/>
                </a:solidFill>
              </a:rPr>
              <a:t>porutpal</a:t>
            </a:r>
            <a:r>
              <a:rPr lang="en-US" sz="2400" b="1" dirty="0">
                <a:solidFill>
                  <a:srgbClr val="FFFF00"/>
                </a:solidFill>
              </a:rPr>
              <a:t>.</a:t>
            </a:r>
          </a:p>
          <a:p>
            <a:pPr marL="285750" indent="-285750">
              <a:buClr>
                <a:srgbClr val="FF0000"/>
              </a:buClr>
              <a:buFont typeface="Wingdings" pitchFamily="2" charset="2"/>
              <a:buChar char="§"/>
            </a:pPr>
            <a:r>
              <a:rPr lang="en-US" sz="2400" b="1" dirty="0">
                <a:solidFill>
                  <a:srgbClr val="FFFF00"/>
                </a:solidFill>
              </a:rPr>
              <a:t>It deals with wealth.</a:t>
            </a:r>
          </a:p>
          <a:p>
            <a:pPr marL="285750" indent="-285750">
              <a:buClr>
                <a:srgbClr val="FF0000"/>
              </a:buClr>
              <a:buFont typeface="Wingdings" pitchFamily="2" charset="2"/>
              <a:buChar char="§"/>
            </a:pPr>
            <a:r>
              <a:rPr lang="en-US" sz="2400" b="1" dirty="0" err="1">
                <a:solidFill>
                  <a:srgbClr val="FFFF00"/>
                </a:solidFill>
              </a:rPr>
              <a:t>Thiruvalluvar</a:t>
            </a:r>
            <a:r>
              <a:rPr lang="en-US" sz="2400" b="1" dirty="0">
                <a:solidFill>
                  <a:srgbClr val="FFFF00"/>
                </a:solidFill>
              </a:rPr>
              <a:t> is a fundamental thinker.</a:t>
            </a:r>
          </a:p>
          <a:p>
            <a:pPr marL="285750" indent="-285750">
              <a:buClr>
                <a:srgbClr val="FF0000"/>
              </a:buClr>
              <a:buFont typeface="Wingdings" pitchFamily="2" charset="2"/>
              <a:buChar char="§"/>
            </a:pPr>
            <a:r>
              <a:rPr lang="en-US" sz="2400" b="1" dirty="0">
                <a:solidFill>
                  <a:srgbClr val="FFFF00"/>
                </a:solidFill>
              </a:rPr>
              <a:t>He believes that rains are the basic support of life. </a:t>
            </a:r>
          </a:p>
          <a:p>
            <a:pPr marL="285750" indent="-285750">
              <a:buClr>
                <a:srgbClr val="FF0000"/>
              </a:buClr>
              <a:buFont typeface="Wingdings" pitchFamily="2" charset="2"/>
              <a:buChar char="§"/>
            </a:pPr>
            <a:r>
              <a:rPr lang="en-US" sz="2400" b="1" dirty="0">
                <a:solidFill>
                  <a:srgbClr val="FFFF00"/>
                </a:solidFill>
              </a:rPr>
              <a:t>Since rain provides food, it forms the basis for stable economic life.</a:t>
            </a:r>
          </a:p>
          <a:p>
            <a:pPr marL="285750" indent="-285750">
              <a:buClr>
                <a:srgbClr val="FF0000"/>
              </a:buClr>
              <a:buFont typeface="Wingdings" pitchFamily="2" charset="2"/>
              <a:buChar char="§"/>
            </a:pPr>
            <a:r>
              <a:rPr lang="en-US" sz="2400" b="1" dirty="0">
                <a:solidFill>
                  <a:srgbClr val="FFFF00"/>
                </a:solidFill>
              </a:rPr>
              <a:t>“It is rain that both ruins and aids the ruined to rise”.</a:t>
            </a:r>
          </a:p>
        </p:txBody>
      </p:sp>
      <p:cxnSp>
        <p:nvCxnSpPr>
          <p:cNvPr id="7" name="Straight Connector 6"/>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049" r="14570"/>
          <a:stretch/>
        </p:blipFill>
        <p:spPr bwMode="auto">
          <a:xfrm>
            <a:off x="6248400" y="1257964"/>
            <a:ext cx="2737492" cy="255203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63674420"/>
      </p:ext>
    </p:extLst>
  </p:cSld>
  <p:clrMapOvr>
    <a:masterClrMapping/>
  </p:clrMapOvr>
  <mc:AlternateContent xmlns:mc="http://schemas.openxmlformats.org/markup-compatibility/2006" xmlns:p14="http://schemas.microsoft.com/office/powerpoint/2010/main">
    <mc:Choice Requires="p14">
      <p:transition spd="slow" p14:dur="2000" advTm="157741"/>
    </mc:Choice>
    <mc:Fallback xmlns="">
      <p:transition spd="slow" advTm="15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3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33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par>
                          <p:cTn id="26" fill="hold">
                            <p:stCondLst>
                              <p:cond delay="56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barn(inVertical)">
                                      <p:cBhvr>
                                        <p:cTn id="34" dur="500"/>
                                        <p:tgtEl>
                                          <p:spTgt spid="3">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4099"/>
                                        </p:tgtEl>
                                        <p:attrNameLst>
                                          <p:attrName>style.visibility</p:attrName>
                                        </p:attrNameLst>
                                      </p:cBhvr>
                                      <p:to>
                                        <p:strVal val="visible"/>
                                      </p:to>
                                    </p:set>
                                    <p:animEffect transition="in" filter="barn(inVertical)">
                                      <p:cBhvr>
                                        <p:cTn id="37" dur="500"/>
                                        <p:tgtEl>
                                          <p:spTgt spid="4099"/>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down)">
                                      <p:cBhvr>
                                        <p:cTn id="41" dur="500"/>
                                        <p:tgtEl>
                                          <p:spTgt spid="3">
                                            <p:txEl>
                                              <p:pRg st="1" end="1"/>
                                            </p:txEl>
                                          </p:spTgt>
                                        </p:tgtEl>
                                      </p:cBhvr>
                                    </p:animEffec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wipe(down)">
                                      <p:cBhvr>
                                        <p:cTn id="45" dur="500"/>
                                        <p:tgtEl>
                                          <p:spTgt spid="3">
                                            <p:txEl>
                                              <p:pRg st="2" end="2"/>
                                            </p:txEl>
                                          </p:spTgt>
                                        </p:tgtEl>
                                      </p:cBhvr>
                                    </p:animEffect>
                                  </p:childTnLst>
                                </p:cTn>
                              </p:par>
                            </p:childTnLst>
                          </p:cTn>
                        </p:par>
                        <p:par>
                          <p:cTn id="46" fill="hold">
                            <p:stCondLst>
                              <p:cond delay="1500"/>
                            </p:stCondLst>
                            <p:childTnLst>
                              <p:par>
                                <p:cTn id="47" presetID="22" presetClass="entr" presetSubtype="4" fill="hold" nodeType="after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wipe(down)">
                                      <p:cBhvr>
                                        <p:cTn id="49" dur="500"/>
                                        <p:tgtEl>
                                          <p:spTgt spid="5">
                                            <p:txEl>
                                              <p:pRg st="0" end="0"/>
                                            </p:txEl>
                                          </p:spTgt>
                                        </p:tgtEl>
                                      </p:cBhvr>
                                    </p:animEffect>
                                  </p:childTnLst>
                                </p:cTn>
                              </p:par>
                            </p:childTnLst>
                          </p:cTn>
                        </p:par>
                        <p:par>
                          <p:cTn id="50" fill="hold">
                            <p:stCondLst>
                              <p:cond delay="2000"/>
                            </p:stCondLst>
                            <p:childTnLst>
                              <p:par>
                                <p:cTn id="51" presetID="22" presetClass="entr" presetSubtype="4" fill="hold" nodeType="afterEffect">
                                  <p:stCondLst>
                                    <p:cond delay="0"/>
                                  </p:stCondLst>
                                  <p:childTnLst>
                                    <p:set>
                                      <p:cBhvr>
                                        <p:cTn id="52" dur="1" fill="hold">
                                          <p:stCondLst>
                                            <p:cond delay="0"/>
                                          </p:stCondLst>
                                        </p:cTn>
                                        <p:tgtEl>
                                          <p:spTgt spid="5">
                                            <p:txEl>
                                              <p:pRg st="1" end="1"/>
                                            </p:txEl>
                                          </p:spTgt>
                                        </p:tgtEl>
                                        <p:attrNameLst>
                                          <p:attrName>style.visibility</p:attrName>
                                        </p:attrNameLst>
                                      </p:cBhvr>
                                      <p:to>
                                        <p:strVal val="visible"/>
                                      </p:to>
                                    </p:set>
                                    <p:animEffect transition="in" filter="wipe(down)">
                                      <p:cBhvr>
                                        <p:cTn id="53" dur="500"/>
                                        <p:tgtEl>
                                          <p:spTgt spid="5">
                                            <p:txEl>
                                              <p:pRg st="1" end="1"/>
                                            </p:txEl>
                                          </p:spTgt>
                                        </p:tgtEl>
                                      </p:cBhvr>
                                    </p:animEffect>
                                  </p:childTnLst>
                                </p:cTn>
                              </p:par>
                            </p:childTnLst>
                          </p:cTn>
                        </p:par>
                        <p:par>
                          <p:cTn id="54" fill="hold">
                            <p:stCondLst>
                              <p:cond delay="2500"/>
                            </p:stCondLst>
                            <p:childTnLst>
                              <p:par>
                                <p:cTn id="55" presetID="22" presetClass="entr" presetSubtype="4" fill="hold" nodeType="after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Effect transition="in" filter="wipe(down)">
                                      <p:cBhvr>
                                        <p:cTn id="57" dur="500"/>
                                        <p:tgtEl>
                                          <p:spTgt spid="5">
                                            <p:txEl>
                                              <p:pRg st="2" end="2"/>
                                            </p:txEl>
                                          </p:spTgt>
                                        </p:tgtEl>
                                      </p:cBhvr>
                                    </p:animEffect>
                                  </p:childTnLst>
                                </p:cTn>
                              </p:par>
                            </p:childTnLst>
                          </p:cTn>
                        </p:par>
                        <p:par>
                          <p:cTn id="58" fill="hold">
                            <p:stCondLst>
                              <p:cond delay="3000"/>
                            </p:stCondLst>
                            <p:childTnLst>
                              <p:par>
                                <p:cTn id="59" presetID="22" presetClass="entr" presetSubtype="4" fill="hold" nodeType="afterEffect">
                                  <p:stCondLst>
                                    <p:cond delay="0"/>
                                  </p:stCondLst>
                                  <p:childTnLst>
                                    <p:set>
                                      <p:cBhvr>
                                        <p:cTn id="60" dur="1" fill="hold">
                                          <p:stCondLst>
                                            <p:cond delay="0"/>
                                          </p:stCondLst>
                                        </p:cTn>
                                        <p:tgtEl>
                                          <p:spTgt spid="5">
                                            <p:txEl>
                                              <p:pRg st="3" end="3"/>
                                            </p:txEl>
                                          </p:spTgt>
                                        </p:tgtEl>
                                        <p:attrNameLst>
                                          <p:attrName>style.visibility</p:attrName>
                                        </p:attrNameLst>
                                      </p:cBhvr>
                                      <p:to>
                                        <p:strVal val="visible"/>
                                      </p:to>
                                    </p:set>
                                    <p:animEffect transition="in" filter="wipe(down)">
                                      <p:cBhvr>
                                        <p:cTn id="61" dur="500"/>
                                        <p:tgtEl>
                                          <p:spTgt spid="5">
                                            <p:txEl>
                                              <p:pRg st="3" end="3"/>
                                            </p:txEl>
                                          </p:spTgt>
                                        </p:tgtEl>
                                      </p:cBhvr>
                                    </p:animEffect>
                                  </p:childTnLst>
                                </p:cTn>
                              </p:par>
                            </p:childTnLst>
                          </p:cTn>
                        </p:par>
                        <p:par>
                          <p:cTn id="62" fill="hold">
                            <p:stCondLst>
                              <p:cond delay="3500"/>
                            </p:stCondLst>
                            <p:childTnLst>
                              <p:par>
                                <p:cTn id="63" presetID="22" presetClass="entr" presetSubtype="4" fill="hold" nodeType="afterEffect">
                                  <p:stCondLst>
                                    <p:cond delay="0"/>
                                  </p:stCondLst>
                                  <p:childTnLst>
                                    <p:set>
                                      <p:cBhvr>
                                        <p:cTn id="64" dur="1" fill="hold">
                                          <p:stCondLst>
                                            <p:cond delay="0"/>
                                          </p:stCondLst>
                                        </p:cTn>
                                        <p:tgtEl>
                                          <p:spTgt spid="5">
                                            <p:txEl>
                                              <p:pRg st="4" end="4"/>
                                            </p:txEl>
                                          </p:spTgt>
                                        </p:tgtEl>
                                        <p:attrNameLst>
                                          <p:attrName>style.visibility</p:attrName>
                                        </p:attrNameLst>
                                      </p:cBhvr>
                                      <p:to>
                                        <p:strVal val="visible"/>
                                      </p:to>
                                    </p:set>
                                    <p:animEffect transition="in" filter="wipe(down)">
                                      <p:cBhvr>
                                        <p:cTn id="65" dur="500"/>
                                        <p:tgtEl>
                                          <p:spTgt spid="5">
                                            <p:txEl>
                                              <p:pRg st="4" end="4"/>
                                            </p:txEl>
                                          </p:spTgt>
                                        </p:tgtEl>
                                      </p:cBhvr>
                                    </p:animEffect>
                                  </p:childTnLst>
                                </p:cTn>
                              </p:par>
                            </p:childTnLst>
                          </p:cTn>
                        </p:par>
                        <p:par>
                          <p:cTn id="66" fill="hold">
                            <p:stCondLst>
                              <p:cond delay="4000"/>
                            </p:stCondLst>
                            <p:childTnLst>
                              <p:par>
                                <p:cTn id="67" presetID="22" presetClass="entr" presetSubtype="4" fill="hold" nodeType="afterEffect">
                                  <p:stCondLst>
                                    <p:cond delay="0"/>
                                  </p:stCondLst>
                                  <p:childTnLst>
                                    <p:set>
                                      <p:cBhvr>
                                        <p:cTn id="68" dur="1" fill="hold">
                                          <p:stCondLst>
                                            <p:cond delay="0"/>
                                          </p:stCondLst>
                                        </p:cTn>
                                        <p:tgtEl>
                                          <p:spTgt spid="5">
                                            <p:txEl>
                                              <p:pRg st="5" end="5"/>
                                            </p:txEl>
                                          </p:spTgt>
                                        </p:tgtEl>
                                        <p:attrNameLst>
                                          <p:attrName>style.visibility</p:attrName>
                                        </p:attrNameLst>
                                      </p:cBhvr>
                                      <p:to>
                                        <p:strVal val="visible"/>
                                      </p:to>
                                    </p:set>
                                    <p:animEffect transition="in" filter="wipe(down)">
                                      <p:cBhvr>
                                        <p:cTn id="6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b="1" dirty="0" err="1">
                <a:ln>
                  <a:solidFill>
                    <a:srgbClr val="00B0F0"/>
                  </a:solidFill>
                </a:ln>
                <a:solidFill>
                  <a:srgbClr val="FFFF00"/>
                </a:solidFill>
                <a:effectLst>
                  <a:glow rad="228600">
                    <a:schemeClr val="accent3">
                      <a:satMod val="175000"/>
                      <a:alpha val="40000"/>
                    </a:schemeClr>
                  </a:glow>
                </a:effectLst>
                <a:latin typeface="Cooper Black" pitchFamily="18" charset="0"/>
              </a:rPr>
              <a:t>Thiruvalluvar</a:t>
            </a:r>
            <a:endParaRPr lang="en-US" dirty="0">
              <a:latin typeface="Cooper Black" pitchFamily="18" charset="0"/>
            </a:endParaRPr>
          </a:p>
        </p:txBody>
      </p:sp>
      <p:sp>
        <p:nvSpPr>
          <p:cNvPr id="3" name="Content Placeholder 2"/>
          <p:cNvSpPr>
            <a:spLocks noGrp="1"/>
          </p:cNvSpPr>
          <p:nvPr>
            <p:ph idx="1"/>
          </p:nvPr>
        </p:nvSpPr>
        <p:spPr>
          <a:xfrm>
            <a:off x="990600" y="1265237"/>
            <a:ext cx="8153400" cy="4525963"/>
          </a:xfrm>
        </p:spPr>
        <p:txBody>
          <a:bodyPr>
            <a:normAutofit/>
          </a:bodyPr>
          <a:lstStyle/>
          <a:p>
            <a:pPr>
              <a:buClr>
                <a:schemeClr val="bg1"/>
              </a:buClr>
              <a:buFont typeface="Wingdings" pitchFamily="2" charset="2"/>
              <a:buChar char="§"/>
            </a:pPr>
            <a:r>
              <a:rPr lang="en-US" sz="2400" b="1" dirty="0">
                <a:solidFill>
                  <a:srgbClr val="FFFF00"/>
                </a:solidFill>
              </a:rPr>
              <a:t>Made many passing references about the factors of production viz., Land, </a:t>
            </a:r>
            <a:r>
              <a:rPr lang="en-US" sz="2400" b="1" dirty="0" err="1">
                <a:solidFill>
                  <a:srgbClr val="FFFF00"/>
                </a:solidFill>
              </a:rPr>
              <a:t>Labour</a:t>
            </a:r>
            <a:r>
              <a:rPr lang="en-US" sz="2400" b="1" dirty="0">
                <a:solidFill>
                  <a:srgbClr val="FFFF00"/>
                </a:solidFill>
              </a:rPr>
              <a:t>, Capital, </a:t>
            </a:r>
            <a:r>
              <a:rPr lang="en-US" sz="2400" b="1" dirty="0" err="1">
                <a:solidFill>
                  <a:srgbClr val="FFFF00"/>
                </a:solidFill>
              </a:rPr>
              <a:t>Organisation</a:t>
            </a:r>
            <a:r>
              <a:rPr lang="en-US" sz="2400" b="1" dirty="0">
                <a:solidFill>
                  <a:srgbClr val="FFFF00"/>
                </a:solidFill>
              </a:rPr>
              <a:t>, Time, Technology etc. </a:t>
            </a:r>
          </a:p>
          <a:p>
            <a:pPr>
              <a:buClr>
                <a:schemeClr val="bg1"/>
              </a:buClr>
              <a:buFont typeface="Wingdings" pitchFamily="2" charset="2"/>
              <a:buChar char="§"/>
            </a:pPr>
            <a:r>
              <a:rPr lang="en-US" sz="2400" b="1" dirty="0">
                <a:solidFill>
                  <a:srgbClr val="FFFF00"/>
                </a:solidFill>
              </a:rPr>
              <a:t>He says, “Unfailing harvest, competent body of men, group of men, whose wealth knows no diminution, are the components of an economy”.</a:t>
            </a:r>
          </a:p>
        </p:txBody>
      </p:sp>
      <p:sp>
        <p:nvSpPr>
          <p:cNvPr id="4" name="Slide Number Placeholder 3"/>
          <p:cNvSpPr>
            <a:spLocks noGrp="1"/>
          </p:cNvSpPr>
          <p:nvPr>
            <p:ph type="sldNum" sz="quarter" idx="12"/>
          </p:nvPr>
        </p:nvSpPr>
        <p:spPr/>
        <p:txBody>
          <a:bodyPr/>
          <a:lstStyle/>
          <a:p>
            <a:fld id="{5122379A-8FA5-4082-989C-37BB00110F04}" type="slidenum">
              <a:rPr lang="en-US" smtClean="0"/>
              <a:t>61</a:t>
            </a:fld>
            <a:endParaRPr lang="en-US"/>
          </a:p>
        </p:txBody>
      </p:sp>
      <p:cxnSp>
        <p:nvCxnSpPr>
          <p:cNvPr id="5" name="Straight Connector 4"/>
          <p:cNvCxnSpPr/>
          <p:nvPr/>
        </p:nvCxnSpPr>
        <p:spPr>
          <a:xfrm>
            <a:off x="0" y="685800"/>
            <a:ext cx="9144000" cy="0"/>
          </a:xfrm>
          <a:prstGeom prst="line">
            <a:avLst/>
          </a:prstGeom>
          <a:ln w="57150">
            <a:solidFill>
              <a:srgbClr val="7030A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7200" y="731837"/>
            <a:ext cx="3358996" cy="523220"/>
          </a:xfrm>
          <a:prstGeom prst="rect">
            <a:avLst/>
          </a:prstGeom>
        </p:spPr>
        <p:txBody>
          <a:bodyPr wrap="none">
            <a:spAutoFit/>
          </a:bodyPr>
          <a:lstStyle/>
          <a:p>
            <a:r>
              <a:rPr lang="en-US" sz="2800" b="1" u="sng" dirty="0">
                <a:ln>
                  <a:solidFill>
                    <a:srgbClr val="FF0000"/>
                  </a:solidFill>
                </a:ln>
                <a:solidFill>
                  <a:srgbClr val="FFFF00"/>
                </a:solidFill>
                <a:effectLst>
                  <a:glow rad="228600">
                    <a:schemeClr val="accent6">
                      <a:satMod val="175000"/>
                      <a:alpha val="40000"/>
                    </a:schemeClr>
                  </a:glow>
                </a:effectLst>
              </a:rPr>
              <a:t>Factors of Production</a:t>
            </a:r>
          </a:p>
        </p:txBody>
      </p:sp>
      <p:sp>
        <p:nvSpPr>
          <p:cNvPr id="12" name="Rectangle 11"/>
          <p:cNvSpPr/>
          <p:nvPr/>
        </p:nvSpPr>
        <p:spPr>
          <a:xfrm>
            <a:off x="1453996" y="3635276"/>
            <a:ext cx="7461404" cy="2308324"/>
          </a:xfrm>
          <a:prstGeom prst="rect">
            <a:avLst/>
          </a:prstGeom>
        </p:spPr>
        <p:txBody>
          <a:bodyPr wrap="square">
            <a:spAutoFit/>
          </a:bodyPr>
          <a:lstStyle/>
          <a:p>
            <a:pPr>
              <a:buClr>
                <a:schemeClr val="bg1"/>
              </a:buClr>
            </a:pPr>
            <a:r>
              <a:rPr lang="ta-IN" sz="2400" b="1" dirty="0">
                <a:solidFill>
                  <a:schemeClr val="bg1"/>
                </a:solidFill>
              </a:rPr>
              <a:t>எந்த ஒரு நாட்டிலும் திறமையான தொழிலாளிகள் மிகுதியாக  இருந்து  விவசாயத்தை வீழ்ச்சி அடையாமல்  பார்த்துக்கொண்டால்  அந்த நாட்டின் செல்வம் ஒரு நாளும் வீழ்ச்சி அடையாது</a:t>
            </a:r>
            <a:r>
              <a:rPr lang="en-US" sz="2400" b="1" dirty="0">
                <a:solidFill>
                  <a:schemeClr val="bg1"/>
                </a:solidFill>
              </a:rPr>
              <a:t>.</a:t>
            </a:r>
            <a:r>
              <a:rPr lang="ta-IN" sz="2400" b="1" dirty="0">
                <a:solidFill>
                  <a:schemeClr val="bg1"/>
                </a:solidFill>
              </a:rPr>
              <a:t> </a:t>
            </a:r>
          </a:p>
        </p:txBody>
      </p:sp>
    </p:spTree>
    <p:custDataLst>
      <p:tags r:id="rId1"/>
    </p:custDataLst>
    <p:extLst>
      <p:ext uri="{BB962C8B-B14F-4D97-AF65-F5344CB8AC3E}">
        <p14:creationId xmlns:p14="http://schemas.microsoft.com/office/powerpoint/2010/main" val="1957319212"/>
      </p:ext>
    </p:extLst>
  </p:cSld>
  <p:clrMapOvr>
    <a:masterClrMapping/>
  </p:clrMapOvr>
  <mc:AlternateContent xmlns:mc="http://schemas.openxmlformats.org/markup-compatibility/2006" xmlns:p14="http://schemas.microsoft.com/office/powerpoint/2010/main">
    <mc:Choice Requires="p14">
      <p:transition spd="slow" p14:dur="2000" advTm="105661"/>
    </mc:Choice>
    <mc:Fallback xmlns="">
      <p:transition spd="slow" advTm="105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32" presetClass="emph" presetSubtype="0" fill="hold" grpId="1" nodeType="after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1" nodeType="click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52" presetClass="entr" presetSubtype="0"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Scale>
                                      <p:cBhvr>
                                        <p:cTn id="3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xEl>
                                              <p:pRg st="0" end="0"/>
                                            </p:txEl>
                                          </p:spTgt>
                                        </p:tgtEl>
                                        <p:attrNameLst>
                                          <p:attrName>ppt_x</p:attrName>
                                          <p:attrName>ppt_y</p:attrName>
                                        </p:attrNameLst>
                                      </p:cBhvr>
                                    </p:animMotion>
                                    <p:animEffect transition="in" filter="fade">
                                      <p:cBhvr>
                                        <p:cTn id="39" dur="1000"/>
                                        <p:tgtEl>
                                          <p:spTgt spid="3">
                                            <p:txEl>
                                              <p:pRg st="0" end="0"/>
                                            </p:txEl>
                                          </p:spTgt>
                                        </p:tgtEl>
                                      </p:cBhvr>
                                    </p:animEffect>
                                  </p:childTnLst>
                                </p:cTn>
                              </p:par>
                              <p:par>
                                <p:cTn id="40" presetID="52" presetClass="entr" presetSubtype="0" fill="hold" grpId="0" nodeType="with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Scale>
                                      <p:cBhvr>
                                        <p:cTn id="4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
                                            <p:txEl>
                                              <p:pRg st="1" end="1"/>
                                            </p:txEl>
                                          </p:spTgt>
                                        </p:tgtEl>
                                        <p:attrNameLst>
                                          <p:attrName>ppt_x</p:attrName>
                                          <p:attrName>ppt_y</p:attrName>
                                        </p:attrNameLst>
                                      </p:cBhvr>
                                    </p:animMotion>
                                    <p:animEffect transition="in" filter="fade">
                                      <p:cBhvr>
                                        <p:cTn id="44" dur="1000"/>
                                        <p:tgtEl>
                                          <p:spTgt spid="3">
                                            <p:txEl>
                                              <p:pRg st="1" end="1"/>
                                            </p:txEl>
                                          </p:spTgt>
                                        </p:tgtEl>
                                      </p:cBhvr>
                                    </p:animEffect>
                                  </p:childTnLst>
                                </p:cTn>
                              </p:par>
                            </p:childTnLst>
                          </p:cTn>
                        </p:par>
                        <p:par>
                          <p:cTn id="45" fill="hold">
                            <p:stCondLst>
                              <p:cond delay="1000"/>
                            </p:stCondLst>
                            <p:childTnLst>
                              <p:par>
                                <p:cTn id="46" presetID="15"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 calcmode="lin" valueType="num">
                                      <p:cBhvr>
                                        <p:cTn id="5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6" grpId="0"/>
      <p:bldP spid="6" grpId="1"/>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22379A-8FA5-4082-989C-37BB00110F04}" type="slidenum">
              <a:rPr lang="en-US" smtClean="0"/>
              <a:t>62</a:t>
            </a:fld>
            <a:endParaRPr lang="en-US"/>
          </a:p>
        </p:txBody>
      </p:sp>
      <p:sp>
        <p:nvSpPr>
          <p:cNvPr id="5" name="Title 1"/>
          <p:cNvSpPr txBox="1">
            <a:spLocks/>
          </p:cNvSpPr>
          <p:nvPr/>
        </p:nvSpPr>
        <p:spPr>
          <a:xfrm>
            <a:off x="4572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ln>
                  <a:solidFill>
                    <a:srgbClr val="00B0F0"/>
                  </a:solidFill>
                </a:ln>
                <a:solidFill>
                  <a:srgbClr val="FFFF00"/>
                </a:solidFill>
                <a:effectLst>
                  <a:glow rad="228600">
                    <a:schemeClr val="accent3">
                      <a:satMod val="175000"/>
                      <a:alpha val="40000"/>
                    </a:schemeClr>
                  </a:glow>
                </a:effectLst>
                <a:latin typeface="Cooper Black" pitchFamily="18" charset="0"/>
              </a:rPr>
              <a:t>Thiruvalluvar</a:t>
            </a:r>
            <a:endParaRPr lang="en-US" dirty="0">
              <a:latin typeface="Cooper Black" pitchFamily="18" charset="0"/>
            </a:endParaRPr>
          </a:p>
        </p:txBody>
      </p:sp>
      <p:cxnSp>
        <p:nvCxnSpPr>
          <p:cNvPr id="6" name="Straight Connector 5"/>
          <p:cNvCxnSpPr/>
          <p:nvPr/>
        </p:nvCxnSpPr>
        <p:spPr>
          <a:xfrm>
            <a:off x="0" y="685800"/>
            <a:ext cx="9144000" cy="0"/>
          </a:xfrm>
          <a:prstGeom prst="line">
            <a:avLst/>
          </a:prstGeom>
          <a:ln w="57150">
            <a:solidFill>
              <a:srgbClr val="7030A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848380"/>
            <a:ext cx="1842940" cy="523220"/>
          </a:xfrm>
          <a:prstGeom prst="rect">
            <a:avLst/>
          </a:prstGeom>
        </p:spPr>
        <p:txBody>
          <a:bodyPr wrap="none">
            <a:spAutoFit/>
          </a:bodyPr>
          <a:lstStyle/>
          <a:p>
            <a:r>
              <a:rPr lang="en-US" sz="2800" b="1" u="sng" dirty="0">
                <a:ln>
                  <a:solidFill>
                    <a:srgbClr val="FF0000"/>
                  </a:solidFill>
                </a:ln>
                <a:solidFill>
                  <a:srgbClr val="FFFF00"/>
                </a:solidFill>
                <a:effectLst>
                  <a:glow rad="228600">
                    <a:schemeClr val="accent6">
                      <a:satMod val="175000"/>
                      <a:alpha val="40000"/>
                    </a:schemeClr>
                  </a:glow>
                </a:effectLst>
              </a:rPr>
              <a:t>Agriculture</a:t>
            </a:r>
          </a:p>
        </p:txBody>
      </p:sp>
      <p:sp>
        <p:nvSpPr>
          <p:cNvPr id="8" name="Rectangle 7"/>
          <p:cNvSpPr/>
          <p:nvPr/>
        </p:nvSpPr>
        <p:spPr>
          <a:xfrm>
            <a:off x="685800" y="1371600"/>
            <a:ext cx="8382000" cy="5262979"/>
          </a:xfrm>
          <a:prstGeom prst="rect">
            <a:avLst/>
          </a:prstGeom>
        </p:spPr>
        <p:txBody>
          <a:bodyPr wrap="square">
            <a:spAutoFit/>
          </a:bodyPr>
          <a:lstStyle/>
          <a:p>
            <a:pPr marL="342900" indent="-342900">
              <a:buClr>
                <a:srgbClr val="FF0000"/>
              </a:buClr>
              <a:buFont typeface="Wingdings" pitchFamily="2" charset="2"/>
              <a:buChar char="§"/>
            </a:pPr>
            <a:r>
              <a:rPr lang="en-US" sz="2800" b="1" dirty="0">
                <a:solidFill>
                  <a:srgbClr val="FFFF00"/>
                </a:solidFill>
              </a:rPr>
              <a:t>Agriculture is the most fundamental economic activity. </a:t>
            </a:r>
          </a:p>
          <a:p>
            <a:pPr marL="342900" indent="-342900">
              <a:buClr>
                <a:srgbClr val="FF0000"/>
              </a:buClr>
              <a:buFont typeface="Wingdings" pitchFamily="2" charset="2"/>
              <a:buChar char="§"/>
            </a:pPr>
            <a:r>
              <a:rPr lang="en-US" sz="2800" b="1" dirty="0">
                <a:solidFill>
                  <a:srgbClr val="FFFF00"/>
                </a:solidFill>
              </a:rPr>
              <a:t>They are the axle-pin of the world, for on their prosperity revolves prosperity of other sectors of the economy. </a:t>
            </a:r>
          </a:p>
          <a:p>
            <a:pPr marL="342900" indent="-342900">
              <a:buClr>
                <a:srgbClr val="FF0000"/>
              </a:buClr>
              <a:buFont typeface="Wingdings" pitchFamily="2" charset="2"/>
              <a:buChar char="§"/>
            </a:pPr>
            <a:r>
              <a:rPr lang="en-US" sz="2800" b="1" dirty="0">
                <a:solidFill>
                  <a:srgbClr val="FFFF00"/>
                </a:solidFill>
              </a:rPr>
              <a:t>“The ploughmen alone”, he says “live as the freemen of the soil; the rest are mere slaves that follow on their toil”</a:t>
            </a:r>
          </a:p>
          <a:p>
            <a:pPr marL="342900" indent="-342900">
              <a:buClr>
                <a:srgbClr val="FF0000"/>
              </a:buClr>
              <a:buFont typeface="Wingdings" pitchFamily="2" charset="2"/>
              <a:buChar char="§"/>
            </a:pPr>
            <a:endParaRPr lang="en-US" sz="2800" b="1" dirty="0">
              <a:solidFill>
                <a:srgbClr val="FFFF00"/>
              </a:solidFill>
            </a:endParaRPr>
          </a:p>
          <a:p>
            <a:pPr marL="342900" indent="-342900">
              <a:buClr>
                <a:srgbClr val="FF0000"/>
              </a:buClr>
              <a:buFont typeface="Wingdings" pitchFamily="2" charset="2"/>
              <a:buChar char="§"/>
            </a:pPr>
            <a:endParaRPr lang="en-US" sz="2800" b="1" dirty="0">
              <a:solidFill>
                <a:srgbClr val="FFFF00"/>
              </a:solidFill>
            </a:endParaRPr>
          </a:p>
          <a:p>
            <a:pPr marL="342900" indent="-342900">
              <a:buClr>
                <a:srgbClr val="FF0000"/>
              </a:buClr>
              <a:buFont typeface="Wingdings" pitchFamily="2" charset="2"/>
              <a:buChar char="§"/>
            </a:pPr>
            <a:r>
              <a:rPr lang="en-US" sz="2800" b="1" dirty="0" err="1">
                <a:solidFill>
                  <a:srgbClr val="FFFF00"/>
                </a:solidFill>
              </a:rPr>
              <a:t>Valluvar</a:t>
            </a:r>
            <a:r>
              <a:rPr lang="en-US" sz="2800" b="1" dirty="0">
                <a:solidFill>
                  <a:srgbClr val="FFFF00"/>
                </a:solidFill>
              </a:rPr>
              <a:t>  believes that agriculture is superior to all other occupation.</a:t>
            </a:r>
          </a:p>
        </p:txBody>
      </p:sp>
      <p:sp>
        <p:nvSpPr>
          <p:cNvPr id="11" name="Rectangle 10"/>
          <p:cNvSpPr/>
          <p:nvPr/>
        </p:nvSpPr>
        <p:spPr>
          <a:xfrm>
            <a:off x="1143000" y="4876800"/>
            <a:ext cx="7924800" cy="707886"/>
          </a:xfrm>
          <a:prstGeom prst="rect">
            <a:avLst/>
          </a:prstGeom>
        </p:spPr>
        <p:txBody>
          <a:bodyPr wrap="square">
            <a:spAutoFit/>
          </a:bodyPr>
          <a:lstStyle/>
          <a:p>
            <a:r>
              <a:rPr lang="ta-IN" sz="2000" b="1" dirty="0">
                <a:solidFill>
                  <a:schemeClr val="bg1"/>
                </a:solidFill>
              </a:rPr>
              <a:t>உழுதுண்டு  வாழ்வோரே வாழ்வார் மற்றெல்லாம் </a:t>
            </a:r>
            <a:endParaRPr lang="en-US" sz="2000" b="1" dirty="0">
              <a:solidFill>
                <a:schemeClr val="bg1"/>
              </a:solidFill>
            </a:endParaRPr>
          </a:p>
          <a:p>
            <a:r>
              <a:rPr lang="ta-IN" sz="2000" b="1" dirty="0">
                <a:solidFill>
                  <a:schemeClr val="bg1"/>
                </a:solidFill>
              </a:rPr>
              <a:t>தொழுதுண்டு  பின் செல்பவர் </a:t>
            </a:r>
            <a:endParaRPr lang="en-US" sz="2000" b="1" dirty="0">
              <a:solidFill>
                <a:schemeClr val="bg1"/>
              </a:solidFill>
            </a:endParaRPr>
          </a:p>
        </p:txBody>
      </p:sp>
    </p:spTree>
    <p:custDataLst>
      <p:tags r:id="rId1"/>
    </p:custDataLst>
    <p:extLst>
      <p:ext uri="{BB962C8B-B14F-4D97-AF65-F5344CB8AC3E}">
        <p14:creationId xmlns:p14="http://schemas.microsoft.com/office/powerpoint/2010/main" val="2618841407"/>
      </p:ext>
    </p:extLst>
  </p:cSld>
  <p:clrMapOvr>
    <a:masterClrMapping/>
  </p:clrMapOvr>
  <mc:AlternateContent xmlns:mc="http://schemas.openxmlformats.org/markup-compatibility/2006" xmlns:p14="http://schemas.microsoft.com/office/powerpoint/2010/main">
    <mc:Choice Requires="p14">
      <p:transition spd="slow" p14:dur="2000" advTm="128088"/>
    </mc:Choice>
    <mc:Fallback xmlns="">
      <p:transition spd="slow" advTm="12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1" nodeType="click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25"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3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800" decel="100000"/>
                                        <p:tgtEl>
                                          <p:spTgt spid="11"/>
                                        </p:tgtEl>
                                      </p:cBhvr>
                                    </p:animEffect>
                                    <p:anim calcmode="lin" valueType="num">
                                      <p:cBhvr>
                                        <p:cTn id="48" dur="800" decel="100000" fill="hold"/>
                                        <p:tgtEl>
                                          <p:spTgt spid="11"/>
                                        </p:tgtEl>
                                        <p:attrNameLst>
                                          <p:attrName>style.rotation</p:attrName>
                                        </p:attrNameLst>
                                      </p:cBhvr>
                                      <p:tavLst>
                                        <p:tav tm="0">
                                          <p:val>
                                            <p:fltVal val="-90"/>
                                          </p:val>
                                        </p:tav>
                                        <p:tav tm="100000">
                                          <p:val>
                                            <p:fltVal val="0"/>
                                          </p:val>
                                        </p:tav>
                                      </p:tavLst>
                                    </p:anim>
                                    <p:anim calcmode="lin" valueType="num">
                                      <p:cBhvr>
                                        <p:cTn id="49" dur="800" decel="100000" fill="hold"/>
                                        <p:tgtEl>
                                          <p:spTgt spid="11"/>
                                        </p:tgtEl>
                                        <p:attrNameLst>
                                          <p:attrName>ppt_x</p:attrName>
                                        </p:attrNameLst>
                                      </p:cBhvr>
                                      <p:tavLst>
                                        <p:tav tm="0">
                                          <p:val>
                                            <p:strVal val="#ppt_x+0.4"/>
                                          </p:val>
                                        </p:tav>
                                        <p:tav tm="100000">
                                          <p:val>
                                            <p:strVal val="#ppt_x-0.05"/>
                                          </p:val>
                                        </p:tav>
                                      </p:tavLst>
                                    </p:anim>
                                    <p:anim calcmode="lin" valueType="num">
                                      <p:cBhvr>
                                        <p:cTn id="50" dur="800" decel="100000" fill="hold"/>
                                        <p:tgtEl>
                                          <p:spTgt spid="11"/>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77000" y="6340475"/>
            <a:ext cx="2133600" cy="365125"/>
          </a:xfrm>
        </p:spPr>
        <p:txBody>
          <a:bodyPr/>
          <a:lstStyle/>
          <a:p>
            <a:fld id="{5122379A-8FA5-4082-989C-37BB00110F04}" type="slidenum">
              <a:rPr lang="en-US" sz="1100" smtClean="0"/>
              <a:t>63</a:t>
            </a:fld>
            <a:endParaRPr lang="en-US" sz="1100"/>
          </a:p>
        </p:txBody>
      </p:sp>
      <p:sp>
        <p:nvSpPr>
          <p:cNvPr id="6" name="Content Placeholder 2"/>
          <p:cNvSpPr txBox="1">
            <a:spLocks/>
          </p:cNvSpPr>
          <p:nvPr/>
        </p:nvSpPr>
        <p:spPr>
          <a:xfrm>
            <a:off x="457200" y="1295400"/>
            <a:ext cx="8534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buFont typeface="Wingdings" pitchFamily="2" charset="2"/>
              <a:buChar char="§"/>
            </a:pPr>
            <a:r>
              <a:rPr lang="en-US" sz="2800" b="1" dirty="0" err="1">
                <a:solidFill>
                  <a:srgbClr val="FFFF00"/>
                </a:solidFill>
              </a:rPr>
              <a:t>Thiruvalluvar</a:t>
            </a:r>
            <a:r>
              <a:rPr lang="en-US" sz="2800" b="1" dirty="0">
                <a:solidFill>
                  <a:srgbClr val="FFFF00"/>
                </a:solidFill>
              </a:rPr>
              <a:t> has elaborately explained Public Finance under the headings Public Revenue, Financial administration and Public expenditure. </a:t>
            </a:r>
          </a:p>
          <a:p>
            <a:pPr>
              <a:buClr>
                <a:schemeClr val="bg1"/>
              </a:buClr>
              <a:buFont typeface="Wingdings" pitchFamily="2" charset="2"/>
              <a:buChar char="§"/>
            </a:pPr>
            <a:r>
              <a:rPr lang="en-US" sz="2800" b="1" dirty="0">
                <a:solidFill>
                  <a:srgbClr val="FFFF00"/>
                </a:solidFill>
              </a:rPr>
              <a:t>He has stated these as </a:t>
            </a:r>
          </a:p>
          <a:p>
            <a:pPr marL="1371600" lvl="2" indent="-457200">
              <a:buClr>
                <a:schemeClr val="bg1"/>
              </a:buClr>
              <a:buFont typeface="+mj-lt"/>
              <a:buAutoNum type="arabicPeriod"/>
            </a:pPr>
            <a:r>
              <a:rPr lang="en-US" b="1" dirty="0">
                <a:solidFill>
                  <a:srgbClr val="FFFF00"/>
                </a:solidFill>
              </a:rPr>
              <a:t>Creation of revenue </a:t>
            </a:r>
          </a:p>
          <a:p>
            <a:pPr marL="1371600" lvl="2" indent="-457200">
              <a:buClr>
                <a:schemeClr val="bg1"/>
              </a:buClr>
              <a:buFont typeface="+mj-lt"/>
              <a:buAutoNum type="arabicPeriod"/>
            </a:pPr>
            <a:r>
              <a:rPr lang="en-US" b="1" dirty="0">
                <a:solidFill>
                  <a:srgbClr val="FFFF00"/>
                </a:solidFill>
              </a:rPr>
              <a:t>Collection of revenue </a:t>
            </a:r>
          </a:p>
          <a:p>
            <a:pPr marL="1371600" lvl="2" indent="-457200">
              <a:buClr>
                <a:schemeClr val="bg1"/>
              </a:buClr>
              <a:buFont typeface="+mj-lt"/>
              <a:buAutoNum type="arabicPeriod"/>
            </a:pPr>
            <a:r>
              <a:rPr lang="en-US" b="1" dirty="0">
                <a:solidFill>
                  <a:srgbClr val="FFFF00"/>
                </a:solidFill>
              </a:rPr>
              <a:t>Management of revenue </a:t>
            </a:r>
          </a:p>
          <a:p>
            <a:pPr marL="1371600" lvl="2" indent="-457200">
              <a:buClr>
                <a:schemeClr val="bg1"/>
              </a:buClr>
              <a:buFont typeface="+mj-lt"/>
              <a:buAutoNum type="arabicPeriod"/>
            </a:pPr>
            <a:r>
              <a:rPr lang="en-US" b="1" dirty="0">
                <a:solidFill>
                  <a:srgbClr val="FFFF00"/>
                </a:solidFill>
              </a:rPr>
              <a:t>Public expenditure</a:t>
            </a:r>
          </a:p>
        </p:txBody>
      </p:sp>
      <p:sp>
        <p:nvSpPr>
          <p:cNvPr id="7" name="Slide Number Placeholder 3"/>
          <p:cNvSpPr txBox="1">
            <a:spLocks/>
          </p:cNvSpPr>
          <p:nvPr/>
        </p:nvSpPr>
        <p:spPr>
          <a:xfrm>
            <a:off x="6477000" y="58070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p:txBody>
      </p:sp>
      <p:sp>
        <p:nvSpPr>
          <p:cNvPr id="9" name="Rectangle 8"/>
          <p:cNvSpPr/>
          <p:nvPr/>
        </p:nvSpPr>
        <p:spPr>
          <a:xfrm>
            <a:off x="152400" y="609600"/>
            <a:ext cx="2618024" cy="584775"/>
          </a:xfrm>
          <a:prstGeom prst="rect">
            <a:avLst/>
          </a:prstGeom>
        </p:spPr>
        <p:txBody>
          <a:bodyPr wrap="none">
            <a:spAutoFit/>
          </a:bodyPr>
          <a:lstStyle/>
          <a:p>
            <a:r>
              <a:rPr lang="en-US" sz="3200" b="1" dirty="0">
                <a:ln>
                  <a:solidFill>
                    <a:srgbClr val="FF0000"/>
                  </a:solidFill>
                </a:ln>
                <a:solidFill>
                  <a:srgbClr val="FFFF00"/>
                </a:solidFill>
                <a:effectLst>
                  <a:glow rad="228600">
                    <a:schemeClr val="accent6">
                      <a:satMod val="175000"/>
                      <a:alpha val="40000"/>
                    </a:schemeClr>
                  </a:glow>
                </a:effectLst>
              </a:rPr>
              <a:t>Public Finance</a:t>
            </a:r>
            <a:endParaRPr lang="en-US" sz="3200" b="1" u="sng" dirty="0">
              <a:ln>
                <a:solidFill>
                  <a:srgbClr val="FF0000"/>
                </a:solidFill>
              </a:ln>
              <a:solidFill>
                <a:srgbClr val="FFFF00"/>
              </a:solidFill>
              <a:effectLst>
                <a:glow rad="228600">
                  <a:schemeClr val="accent6">
                    <a:satMod val="175000"/>
                    <a:alpha val="40000"/>
                  </a:schemeClr>
                </a:glo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267" y="2827877"/>
            <a:ext cx="3042666" cy="22013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97492725"/>
      </p:ext>
    </p:extLst>
  </p:cSld>
  <p:clrMapOvr>
    <a:masterClrMapping/>
  </p:clrMapOvr>
  <mc:AlternateContent xmlns:mc="http://schemas.openxmlformats.org/markup-compatibility/2006" xmlns:p14="http://schemas.microsoft.com/office/powerpoint/2010/main">
    <mc:Choice Requires="p14">
      <p:transition spd="slow" p14:dur="2000" advTm="57981"/>
    </mc:Choice>
    <mc:Fallback xmlns="">
      <p:transition spd="slow" advTm="57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1"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52"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Scale>
                                      <p:cBhvr>
                                        <p:cTn id="21"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xEl>
                                              <p:pRg st="0" end="0"/>
                                            </p:txEl>
                                          </p:spTgt>
                                        </p:tgtEl>
                                        <p:attrNameLst>
                                          <p:attrName>ppt_x</p:attrName>
                                          <p:attrName>ppt_y</p:attrName>
                                        </p:attrNameLst>
                                      </p:cBhvr>
                                    </p:animMotion>
                                    <p:animEffect transition="in" filter="fade">
                                      <p:cBhvr>
                                        <p:cTn id="23" dur="1000"/>
                                        <p:tgtEl>
                                          <p:spTgt spid="6">
                                            <p:txEl>
                                              <p:pRg st="0" end="0"/>
                                            </p:txEl>
                                          </p:spTgt>
                                        </p:tgtEl>
                                      </p:cBhvr>
                                    </p:animEffect>
                                  </p:childTnLst>
                                </p:cTn>
                              </p:par>
                              <p:par>
                                <p:cTn id="24" presetID="52" presetClass="entr" presetSubtype="0" fill="hold" grpId="0"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Scale>
                                      <p:cBhvr>
                                        <p:cTn id="26" dur="100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6">
                                            <p:txEl>
                                              <p:pRg st="1" end="1"/>
                                            </p:txEl>
                                          </p:spTgt>
                                        </p:tgtEl>
                                        <p:attrNameLst>
                                          <p:attrName>ppt_x</p:attrName>
                                          <p:attrName>ppt_y</p:attrName>
                                        </p:attrNameLst>
                                      </p:cBhvr>
                                    </p:animMotion>
                                    <p:animEffect transition="in" filter="fade">
                                      <p:cBhvr>
                                        <p:cTn id="28" dur="1000"/>
                                        <p:tgtEl>
                                          <p:spTgt spid="6">
                                            <p:txEl>
                                              <p:pRg st="1" end="1"/>
                                            </p:txEl>
                                          </p:spTgt>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Scale>
                                      <p:cBhvr>
                                        <p:cTn id="31"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6">
                                            <p:txEl>
                                              <p:pRg st="2" end="2"/>
                                            </p:txEl>
                                          </p:spTgt>
                                        </p:tgtEl>
                                        <p:attrNameLst>
                                          <p:attrName>ppt_x</p:attrName>
                                          <p:attrName>ppt_y</p:attrName>
                                        </p:attrNameLst>
                                      </p:cBhvr>
                                    </p:animMotion>
                                    <p:animEffect transition="in" filter="fade">
                                      <p:cBhvr>
                                        <p:cTn id="33" dur="1000"/>
                                        <p:tgtEl>
                                          <p:spTgt spid="6">
                                            <p:txEl>
                                              <p:pRg st="2" end="2"/>
                                            </p:txEl>
                                          </p:spTgt>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Scale>
                                      <p:cBhvr>
                                        <p:cTn id="36" dur="1000" decel="50000" fill="hold">
                                          <p:stCondLst>
                                            <p:cond delay="0"/>
                                          </p:stCondLst>
                                        </p:cTn>
                                        <p:tgtEl>
                                          <p:spTgt spid="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6">
                                            <p:txEl>
                                              <p:pRg st="3" end="3"/>
                                            </p:txEl>
                                          </p:spTgt>
                                        </p:tgtEl>
                                        <p:attrNameLst>
                                          <p:attrName>ppt_x</p:attrName>
                                          <p:attrName>ppt_y</p:attrName>
                                        </p:attrNameLst>
                                      </p:cBhvr>
                                    </p:animMotion>
                                    <p:animEffect transition="in" filter="fade">
                                      <p:cBhvr>
                                        <p:cTn id="38" dur="1000"/>
                                        <p:tgtEl>
                                          <p:spTgt spid="6">
                                            <p:txEl>
                                              <p:pRg st="3" end="3"/>
                                            </p:txEl>
                                          </p:spTgt>
                                        </p:tgtEl>
                                      </p:cBhvr>
                                    </p:animEffect>
                                  </p:childTnLst>
                                </p:cTn>
                              </p:par>
                              <p:par>
                                <p:cTn id="39" presetID="52" presetClass="entr" presetSubtype="0"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Scale>
                                      <p:cBhvr>
                                        <p:cTn id="41"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6">
                                            <p:txEl>
                                              <p:pRg st="4" end="4"/>
                                            </p:txEl>
                                          </p:spTgt>
                                        </p:tgtEl>
                                        <p:attrNameLst>
                                          <p:attrName>ppt_x</p:attrName>
                                          <p:attrName>ppt_y</p:attrName>
                                        </p:attrNameLst>
                                      </p:cBhvr>
                                    </p:animMotion>
                                    <p:animEffect transition="in" filter="fade">
                                      <p:cBhvr>
                                        <p:cTn id="43" dur="1000"/>
                                        <p:tgtEl>
                                          <p:spTgt spid="6">
                                            <p:txEl>
                                              <p:pRg st="4" end="4"/>
                                            </p:txEl>
                                          </p:spTgt>
                                        </p:tgtEl>
                                      </p:cBhvr>
                                    </p:animEffect>
                                  </p:childTnLst>
                                </p:cTn>
                              </p:par>
                              <p:par>
                                <p:cTn id="44" presetID="52" presetClass="entr" presetSubtype="0" fill="hold" grpId="0" nodeType="with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Scale>
                                      <p:cBhvr>
                                        <p:cTn id="46" dur="1000" decel="50000" fill="hold">
                                          <p:stCondLst>
                                            <p:cond delay="0"/>
                                          </p:stCondLst>
                                        </p:cTn>
                                        <p:tgtEl>
                                          <p:spTgt spid="6">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6">
                                            <p:txEl>
                                              <p:pRg st="5" end="5"/>
                                            </p:txEl>
                                          </p:spTgt>
                                        </p:tgtEl>
                                        <p:attrNameLst>
                                          <p:attrName>ppt_x</p:attrName>
                                          <p:attrName>ppt_y</p:attrName>
                                        </p:attrNameLst>
                                      </p:cBhvr>
                                    </p:animMotion>
                                    <p:animEffect transition="in" filter="fade">
                                      <p:cBhvr>
                                        <p:cTn id="48"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9" grpId="1"/>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122379A-8FA5-4082-989C-37BB00110F04}" type="slidenum">
              <a:rPr lang="en-US" smtClean="0"/>
              <a:t>64</a:t>
            </a:fld>
            <a:endParaRPr lang="en-US"/>
          </a:p>
        </p:txBody>
      </p:sp>
      <p:graphicFrame>
        <p:nvGraphicFramePr>
          <p:cNvPr id="5" name="Content Placeholder 3"/>
          <p:cNvGraphicFramePr>
            <a:graphicFrameLocks/>
          </p:cNvGraphicFramePr>
          <p:nvPr>
            <p:extLst>
              <p:ext uri="{D42A27DB-BD31-4B8C-83A1-F6EECF244321}">
                <p14:modId xmlns:p14="http://schemas.microsoft.com/office/powerpoint/2010/main" val="921085681"/>
              </p:ext>
            </p:extLst>
          </p:nvPr>
        </p:nvGraphicFramePr>
        <p:xfrm>
          <a:off x="152400" y="223916"/>
          <a:ext cx="8915400" cy="6176884"/>
        </p:xfrm>
        <a:graphic>
          <a:graphicData uri="http://schemas.openxmlformats.org/drawingml/2006/table">
            <a:tbl>
              <a:tblPr firstRow="1" bandRow="1">
                <a:tableStyleId>{8799B23B-EC83-4686-B30A-512413B5E67A}</a:tableStyleId>
              </a:tblPr>
              <a:tblGrid>
                <a:gridCol w="3311743">
                  <a:extLst>
                    <a:ext uri="{9D8B030D-6E8A-4147-A177-3AD203B41FA5}">
                      <a16:colId xmlns:a16="http://schemas.microsoft.com/office/drawing/2014/main" val="20000"/>
                    </a:ext>
                  </a:extLst>
                </a:gridCol>
                <a:gridCol w="3311743">
                  <a:extLst>
                    <a:ext uri="{9D8B030D-6E8A-4147-A177-3AD203B41FA5}">
                      <a16:colId xmlns:a16="http://schemas.microsoft.com/office/drawing/2014/main" val="20001"/>
                    </a:ext>
                  </a:extLst>
                </a:gridCol>
                <a:gridCol w="2291914">
                  <a:extLst>
                    <a:ext uri="{9D8B030D-6E8A-4147-A177-3AD203B41FA5}">
                      <a16:colId xmlns:a16="http://schemas.microsoft.com/office/drawing/2014/main" val="20002"/>
                    </a:ext>
                  </a:extLst>
                </a:gridCol>
              </a:tblGrid>
              <a:tr h="832809">
                <a:tc>
                  <a:txBody>
                    <a:bodyPr/>
                    <a:lstStyle/>
                    <a:p>
                      <a:pPr algn="ctr"/>
                      <a:r>
                        <a:rPr lang="en-US" sz="2400" b="1" dirty="0"/>
                        <a:t>Economic Term</a:t>
                      </a:r>
                      <a:endParaRPr lang="en-US" sz="2400" b="1" dirty="0">
                        <a:solidFill>
                          <a:schemeClr val="tx1"/>
                        </a:solidFill>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t>Explanation</a:t>
                      </a:r>
                      <a:endParaRPr lang="en-US" sz="2400" b="1" dirty="0">
                        <a:solidFill>
                          <a:schemeClr val="tx1"/>
                        </a:solidFill>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t>Relevant Term in Tamil</a:t>
                      </a:r>
                      <a:endParaRPr lang="en-US" sz="2400" b="1" dirty="0">
                        <a:solidFill>
                          <a:schemeClr val="tx1"/>
                        </a:solidFill>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249213">
                <a:tc>
                  <a:txBody>
                    <a:bodyPr/>
                    <a:lstStyle/>
                    <a:p>
                      <a:pPr algn="l"/>
                      <a:r>
                        <a:rPr lang="en-US" sz="2000" b="1" dirty="0"/>
                        <a:t>Public Finance / Creation</a:t>
                      </a:r>
                      <a:r>
                        <a:rPr lang="en-US" sz="2000" b="1" baseline="0" dirty="0"/>
                        <a:t> of Revenue</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2000" b="1" dirty="0"/>
                        <a:t>The Study of Government activities which may include spending, deficits</a:t>
                      </a:r>
                      <a:r>
                        <a:rPr lang="en-US" sz="2000" b="1" baseline="0" dirty="0"/>
                        <a:t> and taxation</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a-IN" sz="2000" b="1" dirty="0"/>
                        <a:t>பொது நிதி </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971610">
                <a:tc>
                  <a:txBody>
                    <a:bodyPr/>
                    <a:lstStyle/>
                    <a:p>
                      <a:pPr algn="l"/>
                      <a:r>
                        <a:rPr lang="en-US" sz="2000" b="1" dirty="0"/>
                        <a:t>Public</a:t>
                      </a:r>
                      <a:r>
                        <a:rPr lang="en-US" sz="2000" b="1" baseline="0" dirty="0"/>
                        <a:t> </a:t>
                      </a:r>
                      <a:r>
                        <a:rPr lang="en-US" sz="2000" b="1" dirty="0"/>
                        <a:t>Revenue / Collection of Revenue</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2000" b="1" dirty="0"/>
                        <a:t>It refers to Government revenue (Income) </a:t>
                      </a:r>
                    </a:p>
                    <a:p>
                      <a:pPr algn="l"/>
                      <a:r>
                        <a:rPr lang="en-US" sz="2000" b="1" dirty="0" err="1"/>
                        <a:t>Eg</a:t>
                      </a:r>
                      <a:r>
                        <a:rPr lang="en-US" sz="2000" b="1" dirty="0"/>
                        <a:t>. Taxes,</a:t>
                      </a:r>
                      <a:r>
                        <a:rPr lang="en-US" sz="2000" b="1" baseline="0" dirty="0"/>
                        <a:t> Fees </a:t>
                      </a:r>
                      <a:r>
                        <a:rPr lang="en-US" sz="2000" b="1" baseline="0" dirty="0" err="1"/>
                        <a:t>etc</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a-IN" sz="2000" b="1" dirty="0"/>
                        <a:t>பொது  வருவாய் </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249213">
                <a:tc>
                  <a:txBody>
                    <a:bodyPr/>
                    <a:lstStyle/>
                    <a:p>
                      <a:pPr algn="l"/>
                      <a:r>
                        <a:rPr lang="en-US" sz="2000" b="1" dirty="0"/>
                        <a:t>Financial Administration / Management of Revenue</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2000" b="1" dirty="0"/>
                        <a:t>It is concerned with raising</a:t>
                      </a:r>
                      <a:r>
                        <a:rPr lang="en-US" sz="2000" b="1" baseline="0" dirty="0"/>
                        <a:t> Public revenue, allocating public funds and resources and managing public asset</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a-IN" sz="2000" b="1" dirty="0"/>
                        <a:t>நிதி  நிர்வாகம் </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716955">
                <a:tc>
                  <a:txBody>
                    <a:bodyPr/>
                    <a:lstStyle/>
                    <a:p>
                      <a:pPr algn="l"/>
                      <a:r>
                        <a:rPr lang="en-US" sz="2000" b="1" dirty="0"/>
                        <a:t>Public Expenditure</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2000" b="1" dirty="0"/>
                        <a:t>It is the spending made by the Government of a country on Collective needs and wants. </a:t>
                      </a:r>
                    </a:p>
                    <a:p>
                      <a:pPr algn="l"/>
                      <a:r>
                        <a:rPr lang="en-US" sz="2000" b="1" dirty="0" err="1"/>
                        <a:t>Eg</a:t>
                      </a:r>
                      <a:r>
                        <a:rPr lang="en-US" sz="2000" b="1" dirty="0"/>
                        <a:t>. Pension </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a-IN" sz="2000" b="1" dirty="0"/>
                        <a:t>பொது செலவு </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45720562"/>
      </p:ext>
    </p:extLst>
  </p:cSld>
  <p:clrMapOvr>
    <a:masterClrMapping/>
  </p:clrMapOvr>
  <mc:AlternateContent xmlns:mc="http://schemas.openxmlformats.org/markup-compatibility/2006" xmlns:p14="http://schemas.microsoft.com/office/powerpoint/2010/main">
    <mc:Choice Requires="p14">
      <p:transition spd="slow" p14:dur="2000" advTm="69045"/>
    </mc:Choice>
    <mc:Fallback xmlns="">
      <p:transition spd="slow" advTm="6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22379A-8FA5-4082-989C-37BB00110F04}" type="slidenum">
              <a:rPr lang="en-US" smtClean="0"/>
              <a:t>65</a:t>
            </a:fld>
            <a:endParaRPr lang="en-US"/>
          </a:p>
        </p:txBody>
      </p:sp>
      <p:sp>
        <p:nvSpPr>
          <p:cNvPr id="5" name="Rectangle 4"/>
          <p:cNvSpPr/>
          <p:nvPr/>
        </p:nvSpPr>
        <p:spPr>
          <a:xfrm>
            <a:off x="228600" y="1066800"/>
            <a:ext cx="3374835" cy="584775"/>
          </a:xfrm>
          <a:prstGeom prst="rect">
            <a:avLst/>
          </a:prstGeom>
        </p:spPr>
        <p:txBody>
          <a:bodyPr wrap="none">
            <a:spAutoFit/>
          </a:bodyPr>
          <a:lstStyle/>
          <a:p>
            <a:r>
              <a:rPr lang="en-US" sz="3200" b="1" dirty="0">
                <a:ln>
                  <a:solidFill>
                    <a:srgbClr val="FF0000"/>
                  </a:solidFill>
                </a:ln>
                <a:solidFill>
                  <a:srgbClr val="FFFF00"/>
                </a:solidFill>
                <a:effectLst>
                  <a:glow rad="228600">
                    <a:schemeClr val="accent6">
                      <a:satMod val="175000"/>
                      <a:alpha val="40000"/>
                    </a:schemeClr>
                  </a:glow>
                </a:effectLst>
              </a:rPr>
              <a:t>Public Expenditure</a:t>
            </a:r>
            <a:endParaRPr lang="en-US" sz="3200" b="1" u="sng" dirty="0">
              <a:ln>
                <a:solidFill>
                  <a:srgbClr val="FF0000"/>
                </a:solidFill>
              </a:ln>
              <a:solidFill>
                <a:srgbClr val="FFFF00"/>
              </a:solidFill>
              <a:effectLst>
                <a:glow rad="228600">
                  <a:schemeClr val="accent6">
                    <a:satMod val="175000"/>
                    <a:alpha val="40000"/>
                  </a:schemeClr>
                </a:glow>
              </a:effectLst>
            </a:endParaRPr>
          </a:p>
        </p:txBody>
      </p:sp>
      <p:sp>
        <p:nvSpPr>
          <p:cNvPr id="6" name="Rectangle 5"/>
          <p:cNvSpPr/>
          <p:nvPr/>
        </p:nvSpPr>
        <p:spPr>
          <a:xfrm>
            <a:off x="609600" y="1659553"/>
            <a:ext cx="8448675" cy="4893647"/>
          </a:xfrm>
          <a:prstGeom prst="rect">
            <a:avLst/>
          </a:prstGeom>
        </p:spPr>
        <p:txBody>
          <a:bodyPr wrap="square">
            <a:spAutoFit/>
          </a:bodyPr>
          <a:lstStyle/>
          <a:p>
            <a:pPr marL="342900" indent="-342900">
              <a:buClr>
                <a:schemeClr val="bg1"/>
              </a:buClr>
              <a:buFont typeface="Wingdings" pitchFamily="2" charset="2"/>
              <a:buChar char="§"/>
            </a:pPr>
            <a:r>
              <a:rPr lang="en-US" sz="2600" b="1" dirty="0" err="1">
                <a:solidFill>
                  <a:srgbClr val="FFFF00"/>
                </a:solidFill>
              </a:rPr>
              <a:t>Valluvar</a:t>
            </a:r>
            <a:r>
              <a:rPr lang="en-US" sz="2600" b="1" dirty="0">
                <a:solidFill>
                  <a:srgbClr val="FFFF00"/>
                </a:solidFill>
              </a:rPr>
              <a:t> has recommended a balanced budget. </a:t>
            </a:r>
          </a:p>
          <a:p>
            <a:pPr marL="914400" lvl="1" indent="-457200">
              <a:buClr>
                <a:schemeClr val="bg1"/>
              </a:buClr>
              <a:buFont typeface="Wingdings" pitchFamily="2" charset="2"/>
              <a:buChar char="Ø"/>
            </a:pPr>
            <a:r>
              <a:rPr lang="en-US" sz="2600" b="1" i="1" dirty="0">
                <a:ln>
                  <a:solidFill>
                    <a:srgbClr val="FF0000"/>
                  </a:solidFill>
                </a:ln>
                <a:solidFill>
                  <a:srgbClr val="FFFF00"/>
                </a:solidFill>
              </a:rPr>
              <a:t>“ It is not a great misfortune for a state if its revenues are limited,  provided the expenditure is kept within bounds.” </a:t>
            </a:r>
          </a:p>
          <a:p>
            <a:pPr marL="342900" indent="-342900">
              <a:buClr>
                <a:schemeClr val="bg1"/>
              </a:buClr>
              <a:buFont typeface="Wingdings" pitchFamily="2" charset="2"/>
              <a:buChar char="§"/>
            </a:pPr>
            <a:r>
              <a:rPr lang="en-US" sz="2600" b="1" dirty="0">
                <a:solidFill>
                  <a:srgbClr val="FFFF00"/>
                </a:solidFill>
              </a:rPr>
              <a:t>He has given certain  guidelines for a budgetary policy. </a:t>
            </a:r>
          </a:p>
          <a:p>
            <a:pPr marL="914400" lvl="1" indent="-457200">
              <a:buClr>
                <a:schemeClr val="bg1"/>
              </a:buClr>
              <a:buFont typeface="Wingdings" pitchFamily="2" charset="2"/>
              <a:buChar char="Ø"/>
            </a:pPr>
            <a:r>
              <a:rPr lang="en-US" sz="2600" b="1" dirty="0">
                <a:ln>
                  <a:solidFill>
                    <a:srgbClr val="FF0000"/>
                  </a:solidFill>
                </a:ln>
                <a:solidFill>
                  <a:srgbClr val="FFFF00"/>
                </a:solidFill>
              </a:rPr>
              <a:t> “</a:t>
            </a:r>
            <a:r>
              <a:rPr lang="en-US" sz="2600" b="1" i="1" dirty="0">
                <a:ln>
                  <a:solidFill>
                    <a:srgbClr val="FF0000"/>
                  </a:solidFill>
                </a:ln>
                <a:solidFill>
                  <a:srgbClr val="FFFF00"/>
                </a:solidFill>
              </a:rPr>
              <a:t>Budget for a surplus, if possible, balances the budget at other times, but never budget for a deficit</a:t>
            </a:r>
            <a:r>
              <a:rPr lang="en-US" sz="2600" b="1" dirty="0">
                <a:ln>
                  <a:solidFill>
                    <a:srgbClr val="FF0000"/>
                  </a:solidFill>
                </a:ln>
                <a:solidFill>
                  <a:srgbClr val="FFFF00"/>
                </a:solidFill>
              </a:rPr>
              <a:t>.” </a:t>
            </a:r>
          </a:p>
          <a:p>
            <a:pPr marL="342900" indent="-342900">
              <a:buClr>
                <a:schemeClr val="bg1"/>
              </a:buClr>
              <a:buFont typeface="Wingdings" pitchFamily="2" charset="2"/>
              <a:buChar char="§"/>
            </a:pPr>
            <a:r>
              <a:rPr lang="en-US" sz="2600" b="1" dirty="0" err="1">
                <a:solidFill>
                  <a:srgbClr val="FFFF00"/>
                </a:solidFill>
              </a:rPr>
              <a:t>Valluvar</a:t>
            </a:r>
            <a:r>
              <a:rPr lang="en-US" sz="2600" b="1" dirty="0">
                <a:solidFill>
                  <a:srgbClr val="FFFF00"/>
                </a:solidFill>
              </a:rPr>
              <a:t> advocates the following main items of public expenditure: </a:t>
            </a:r>
          </a:p>
          <a:p>
            <a:pPr marL="1828800" lvl="3" indent="-457200">
              <a:buClr>
                <a:srgbClr val="00B0F0"/>
              </a:buClr>
              <a:buFont typeface="+mj-lt"/>
              <a:buAutoNum type="arabicPeriod"/>
            </a:pPr>
            <a:r>
              <a:rPr lang="en-US" sz="2600" b="1" dirty="0" err="1">
                <a:solidFill>
                  <a:srgbClr val="FFFF00"/>
                </a:solidFill>
              </a:rPr>
              <a:t>Defence</a:t>
            </a:r>
            <a:r>
              <a:rPr lang="en-US" sz="2600" b="1" dirty="0">
                <a:solidFill>
                  <a:srgbClr val="FFFF00"/>
                </a:solidFill>
              </a:rPr>
              <a:t> </a:t>
            </a:r>
          </a:p>
          <a:p>
            <a:pPr marL="1828800" lvl="3" indent="-457200">
              <a:buClr>
                <a:srgbClr val="00B0F0"/>
              </a:buClr>
              <a:buFont typeface="+mj-lt"/>
              <a:buAutoNum type="arabicPeriod"/>
            </a:pPr>
            <a:r>
              <a:rPr lang="en-US" sz="2600" b="1" dirty="0">
                <a:solidFill>
                  <a:srgbClr val="FFFF00"/>
                </a:solidFill>
              </a:rPr>
              <a:t>Public Works  </a:t>
            </a:r>
          </a:p>
          <a:p>
            <a:pPr marL="1828800" lvl="3" indent="-457200">
              <a:buClr>
                <a:srgbClr val="00B0F0"/>
              </a:buClr>
              <a:buFont typeface="+mj-lt"/>
              <a:buAutoNum type="arabicPeriod"/>
            </a:pPr>
            <a:r>
              <a:rPr lang="en-US" sz="2600" b="1" dirty="0">
                <a:solidFill>
                  <a:srgbClr val="FFFF00"/>
                </a:solidFill>
              </a:rPr>
              <a:t>Social Services.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76200"/>
            <a:ext cx="3876675" cy="142494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57927438"/>
      </p:ext>
    </p:extLst>
  </p:cSld>
  <p:clrMapOvr>
    <a:masterClrMapping/>
  </p:clrMapOvr>
  <mc:AlternateContent xmlns:mc="http://schemas.openxmlformats.org/markup-compatibility/2006" xmlns:p14="http://schemas.microsoft.com/office/powerpoint/2010/main">
    <mc:Choice Requires="p14">
      <p:transition spd="slow" p14:dur="2000" advTm="110359"/>
    </mc:Choice>
    <mc:Fallback xmlns="">
      <p:transition spd="slow" advTm="1103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1" nodeType="click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par>
                                <p:cTn id="19" presetID="2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77171630"/>
              </p:ext>
            </p:extLst>
          </p:nvPr>
        </p:nvGraphicFramePr>
        <p:xfrm>
          <a:off x="152400" y="1173480"/>
          <a:ext cx="8839200" cy="4236720"/>
        </p:xfrm>
        <a:graphic>
          <a:graphicData uri="http://schemas.openxmlformats.org/drawingml/2006/table">
            <a:tbl>
              <a:tblPr firstRow="1" bandRow="1">
                <a:tableStyleId>{5202B0CA-FC54-4496-8BCA-5EF66A818D29}</a:tableStyleId>
              </a:tblPr>
              <a:tblGrid>
                <a:gridCol w="2667000">
                  <a:extLst>
                    <a:ext uri="{9D8B030D-6E8A-4147-A177-3AD203B41FA5}">
                      <a16:colId xmlns:a16="http://schemas.microsoft.com/office/drawing/2014/main" val="20000"/>
                    </a:ext>
                  </a:extLst>
                </a:gridCol>
                <a:gridCol w="32258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70840">
                <a:tc>
                  <a:txBody>
                    <a:bodyPr/>
                    <a:lstStyle/>
                    <a:p>
                      <a:pPr algn="ctr"/>
                      <a:r>
                        <a:rPr lang="en-US" sz="2400" b="1" dirty="0">
                          <a:solidFill>
                            <a:schemeClr val="tx1"/>
                          </a:solidFill>
                        </a:rPr>
                        <a:t>Economic Term</a:t>
                      </a:r>
                      <a:endParaRPr lang="en-US" sz="2400" b="1" dirty="0">
                        <a:solidFill>
                          <a:schemeClr val="tx1"/>
                        </a:solidFill>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solidFill>
                            <a:schemeClr val="tx1"/>
                          </a:solidFill>
                        </a:rPr>
                        <a:t>Explanation</a:t>
                      </a:r>
                      <a:endParaRPr lang="en-US" sz="2400" b="1" dirty="0">
                        <a:solidFill>
                          <a:schemeClr val="tx1"/>
                        </a:solidFill>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solidFill>
                            <a:schemeClr val="tx1"/>
                          </a:solidFill>
                        </a:rPr>
                        <a:t>Relevant Term in Tamil</a:t>
                      </a:r>
                      <a:endParaRPr lang="en-US" sz="2400" b="1" dirty="0">
                        <a:solidFill>
                          <a:schemeClr val="tx1"/>
                        </a:solidFill>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70840">
                <a:tc>
                  <a:txBody>
                    <a:bodyPr/>
                    <a:lstStyle/>
                    <a:p>
                      <a:pPr algn="l"/>
                      <a:r>
                        <a:rPr lang="en-US" sz="2000" b="1" dirty="0"/>
                        <a:t>Budget</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2000" b="1" dirty="0"/>
                        <a:t>Estimation of Revenue and expenditure of a Government over a specific period of time</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a-IN" sz="2000" b="1" dirty="0"/>
                        <a:t>வரவு செலவு </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70840">
                <a:tc>
                  <a:txBody>
                    <a:bodyPr/>
                    <a:lstStyle/>
                    <a:p>
                      <a:pPr algn="l"/>
                      <a:r>
                        <a:rPr lang="en-US" sz="2000" b="1" dirty="0"/>
                        <a:t>Balanced Budget</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2000" b="1" dirty="0"/>
                        <a:t>Revenue (Income) = Expenditure</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a-IN" sz="2000" b="1" dirty="0"/>
                        <a:t>சமநிதி நிலை </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70840">
                <a:tc>
                  <a:txBody>
                    <a:bodyPr/>
                    <a:lstStyle/>
                    <a:p>
                      <a:pPr algn="l"/>
                      <a:r>
                        <a:rPr lang="en-US" sz="2000" b="1" dirty="0"/>
                        <a:t>Surplus Budget</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2000" b="1" dirty="0"/>
                        <a:t>Revenue is greater than the expenditure</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a-IN" sz="2000" b="1" dirty="0"/>
                        <a:t>உபரிநிதி நிலை </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70840">
                <a:tc>
                  <a:txBody>
                    <a:bodyPr/>
                    <a:lstStyle/>
                    <a:p>
                      <a:pPr algn="l"/>
                      <a:r>
                        <a:rPr lang="en-US" sz="2000" b="1" dirty="0"/>
                        <a:t>Deficit Budget</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r>
                        <a:rPr lang="en-US" sz="2000" b="1" dirty="0"/>
                        <a:t>Expenditure is greater than the revenue</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a-IN" sz="2000" b="1" dirty="0"/>
                        <a:t>பற்றாக்குறை நிலை</a:t>
                      </a:r>
                      <a:endParaRPr lang="en-US" sz="2000" b="1" dirty="0">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5122379A-8FA5-4082-989C-37BB00110F04}" type="slidenum">
              <a:rPr lang="en-US" smtClean="0"/>
              <a:t>66</a:t>
            </a:fld>
            <a:endParaRPr lang="en-US"/>
          </a:p>
        </p:txBody>
      </p:sp>
    </p:spTree>
    <p:extLst>
      <p:ext uri="{BB962C8B-B14F-4D97-AF65-F5344CB8AC3E}">
        <p14:creationId xmlns:p14="http://schemas.microsoft.com/office/powerpoint/2010/main" val="1860198061"/>
      </p:ext>
    </p:extLst>
  </p:cSld>
  <p:clrMapOvr>
    <a:masterClrMapping/>
  </p:clrMapOvr>
  <mc:AlternateContent xmlns:mc="http://schemas.openxmlformats.org/markup-compatibility/2006" xmlns:p14="http://schemas.microsoft.com/office/powerpoint/2010/main">
    <mc:Choice Requires="p14">
      <p:transition spd="slow" p14:dur="2000" advTm="56348"/>
    </mc:Choice>
    <mc:Fallback xmlns="">
      <p:transition spd="slow" advTm="5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24600"/>
            <a:ext cx="2133600" cy="331932"/>
          </a:xfrm>
        </p:spPr>
        <p:txBody>
          <a:bodyPr/>
          <a:lstStyle/>
          <a:p>
            <a:fld id="{5122379A-8FA5-4082-989C-37BB00110F04}" type="slidenum">
              <a:rPr lang="en-US" sz="1400" smtClean="0"/>
              <a:t>67</a:t>
            </a:fld>
            <a:endParaRPr lang="en-US" sz="1400" dirty="0"/>
          </a:p>
        </p:txBody>
      </p:sp>
      <p:sp>
        <p:nvSpPr>
          <p:cNvPr id="5" name="Slide Number Placeholder 3"/>
          <p:cNvSpPr txBox="1">
            <a:spLocks/>
          </p:cNvSpPr>
          <p:nvPr/>
        </p:nvSpPr>
        <p:spPr>
          <a:xfrm>
            <a:off x="6477000" y="6324600"/>
            <a:ext cx="2133600" cy="33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Content Placeholder 2"/>
          <p:cNvSpPr txBox="1">
            <a:spLocks/>
          </p:cNvSpPr>
          <p:nvPr/>
        </p:nvSpPr>
        <p:spPr>
          <a:xfrm>
            <a:off x="381000" y="1295688"/>
            <a:ext cx="8534400" cy="41145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buFont typeface="Wingdings" pitchFamily="2" charset="2"/>
              <a:buChar char="§"/>
            </a:pPr>
            <a:r>
              <a:rPr lang="en-US" sz="2800" b="1" dirty="0" err="1">
                <a:solidFill>
                  <a:srgbClr val="FFFF00"/>
                </a:solidFill>
              </a:rPr>
              <a:t>Valluvar</a:t>
            </a:r>
            <a:r>
              <a:rPr lang="en-US" sz="2800" b="1" dirty="0">
                <a:solidFill>
                  <a:srgbClr val="FFFF00"/>
                </a:solidFill>
              </a:rPr>
              <a:t> was against seeking external assistance. </a:t>
            </a:r>
          </a:p>
          <a:p>
            <a:pPr>
              <a:buClr>
                <a:schemeClr val="bg1"/>
              </a:buClr>
              <a:buFont typeface="Wingdings" pitchFamily="2" charset="2"/>
              <a:buChar char="§"/>
            </a:pPr>
            <a:r>
              <a:rPr lang="en-US" sz="2800" b="1" dirty="0">
                <a:solidFill>
                  <a:srgbClr val="FFFF00"/>
                </a:solidFill>
              </a:rPr>
              <a:t>According to </a:t>
            </a:r>
            <a:r>
              <a:rPr lang="en-US" sz="2800" b="1" dirty="0" err="1">
                <a:solidFill>
                  <a:srgbClr val="FFFF00"/>
                </a:solidFill>
              </a:rPr>
              <a:t>Kural</a:t>
            </a:r>
            <a:r>
              <a:rPr lang="en-US" sz="2800" b="1" dirty="0">
                <a:solidFill>
                  <a:srgbClr val="FFFF00"/>
                </a:solidFill>
              </a:rPr>
              <a:t> No. 739, countries taking external assistance are not to be considered as countries at all.</a:t>
            </a:r>
          </a:p>
          <a:p>
            <a:pPr marL="0" indent="0">
              <a:buClr>
                <a:schemeClr val="bg1"/>
              </a:buClr>
              <a:buNone/>
            </a:pPr>
            <a:r>
              <a:rPr lang="en-US" sz="2800" b="1" dirty="0">
                <a:solidFill>
                  <a:srgbClr val="FFFF00"/>
                </a:solidFill>
              </a:rPr>
              <a:t> </a:t>
            </a:r>
          </a:p>
          <a:p>
            <a:pPr marL="457200" lvl="1" indent="0">
              <a:buClr>
                <a:schemeClr val="bg1"/>
              </a:buClr>
              <a:buNone/>
            </a:pPr>
            <a:r>
              <a:rPr lang="en-US" b="1" dirty="0">
                <a:solidFill>
                  <a:schemeClr val="bg1"/>
                </a:solidFill>
              </a:rPr>
              <a:t>    </a:t>
            </a:r>
            <a:r>
              <a:rPr lang="ta-IN" b="1" dirty="0">
                <a:solidFill>
                  <a:schemeClr val="bg1"/>
                </a:solidFill>
              </a:rPr>
              <a:t>நாடென்ப நாடா வனத்தன நாடல்ல </a:t>
            </a:r>
          </a:p>
          <a:p>
            <a:pPr marL="400050" lvl="1" indent="0">
              <a:buClr>
                <a:schemeClr val="bg1"/>
              </a:buClr>
              <a:buNone/>
            </a:pPr>
            <a:r>
              <a:rPr lang="en-US" b="1" dirty="0">
                <a:solidFill>
                  <a:schemeClr val="bg1"/>
                </a:solidFill>
              </a:rPr>
              <a:t>     </a:t>
            </a:r>
            <a:r>
              <a:rPr lang="ta-IN" b="1" dirty="0">
                <a:solidFill>
                  <a:schemeClr val="bg1"/>
                </a:solidFill>
              </a:rPr>
              <a:t>நாட வளந்தரு நாடு </a:t>
            </a:r>
            <a:endParaRPr lang="en-US" b="1" dirty="0">
              <a:solidFill>
                <a:schemeClr val="bg1"/>
              </a:solidFill>
            </a:endParaRPr>
          </a:p>
          <a:p>
            <a:pPr marL="400050" lvl="1" indent="0">
              <a:buClr>
                <a:schemeClr val="bg1"/>
              </a:buClr>
              <a:buNone/>
            </a:pPr>
            <a:endParaRPr lang="ta-IN" b="1" dirty="0">
              <a:solidFill>
                <a:schemeClr val="bg1"/>
              </a:solidFill>
            </a:endParaRPr>
          </a:p>
          <a:p>
            <a:pPr>
              <a:buClr>
                <a:schemeClr val="bg1"/>
              </a:buClr>
              <a:buFont typeface="Wingdings" pitchFamily="2" charset="2"/>
              <a:buChar char="§"/>
            </a:pPr>
            <a:r>
              <a:rPr lang="en-US" sz="2800" b="1" dirty="0">
                <a:solidFill>
                  <a:srgbClr val="FFFF00"/>
                </a:solidFill>
              </a:rPr>
              <a:t>In other words, he advocated a self-sufficient economy.</a:t>
            </a:r>
            <a:endParaRPr lang="en-US" sz="2400" b="1" dirty="0">
              <a:solidFill>
                <a:srgbClr val="FFFF00"/>
              </a:solidFill>
            </a:endParaRPr>
          </a:p>
        </p:txBody>
      </p:sp>
      <p:sp>
        <p:nvSpPr>
          <p:cNvPr id="7" name="Slide Number Placeholder 3"/>
          <p:cNvSpPr txBox="1">
            <a:spLocks/>
          </p:cNvSpPr>
          <p:nvPr/>
        </p:nvSpPr>
        <p:spPr>
          <a:xfrm>
            <a:off x="6477000" y="6129193"/>
            <a:ext cx="2133600" cy="33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Rectangle 7"/>
          <p:cNvSpPr/>
          <p:nvPr/>
        </p:nvSpPr>
        <p:spPr>
          <a:xfrm>
            <a:off x="152400" y="358914"/>
            <a:ext cx="4276107" cy="707886"/>
          </a:xfrm>
          <a:prstGeom prst="rect">
            <a:avLst/>
          </a:prstGeom>
        </p:spPr>
        <p:txBody>
          <a:bodyPr wrap="none">
            <a:spAutoFit/>
          </a:bodyPr>
          <a:lstStyle/>
          <a:p>
            <a:r>
              <a:rPr lang="en-US" sz="4000" b="1" dirty="0">
                <a:ln>
                  <a:solidFill>
                    <a:srgbClr val="FF0000"/>
                  </a:solidFill>
                </a:ln>
                <a:solidFill>
                  <a:srgbClr val="FFFF00"/>
                </a:solidFill>
                <a:effectLst>
                  <a:glow rad="228600">
                    <a:schemeClr val="accent6">
                      <a:satMod val="175000"/>
                      <a:alpha val="40000"/>
                    </a:schemeClr>
                  </a:glow>
                </a:effectLst>
              </a:rPr>
              <a:t>External Assistance</a:t>
            </a:r>
            <a:endParaRPr lang="en-US" sz="4000" b="1" u="sng" dirty="0">
              <a:ln>
                <a:solidFill>
                  <a:srgbClr val="FF0000"/>
                </a:solidFill>
              </a:ln>
              <a:solidFill>
                <a:srgbClr val="FFFF00"/>
              </a:solidFill>
              <a:effectLst>
                <a:glow rad="228600">
                  <a:schemeClr val="accent6">
                    <a:satMod val="175000"/>
                    <a:alpha val="40000"/>
                  </a:schemeClr>
                </a:glow>
              </a:effectLst>
            </a:endParaRPr>
          </a:p>
        </p:txBody>
      </p:sp>
    </p:spTree>
    <p:custDataLst>
      <p:tags r:id="rId1"/>
    </p:custDataLst>
    <p:extLst>
      <p:ext uri="{BB962C8B-B14F-4D97-AF65-F5344CB8AC3E}">
        <p14:creationId xmlns:p14="http://schemas.microsoft.com/office/powerpoint/2010/main" val="2093774123"/>
      </p:ext>
    </p:extLst>
  </p:cSld>
  <p:clrMapOvr>
    <a:masterClrMapping/>
  </p:clrMapOvr>
  <mc:AlternateContent xmlns:mc="http://schemas.openxmlformats.org/markup-compatibility/2006" xmlns:p14="http://schemas.microsoft.com/office/powerpoint/2010/main">
    <mc:Choice Requires="p14">
      <p:transition spd="slow" p14:dur="2000" advTm="64495"/>
    </mc:Choice>
    <mc:Fallback xmlns="">
      <p:transition spd="slow" advTm="644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52"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Scale>
                                      <p:cBhvr>
                                        <p:cTn id="18"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xEl>
                                              <p:pRg st="0" end="0"/>
                                            </p:txEl>
                                          </p:spTgt>
                                        </p:tgtEl>
                                        <p:attrNameLst>
                                          <p:attrName>ppt_x</p:attrName>
                                          <p:attrName>ppt_y</p:attrName>
                                        </p:attrNameLst>
                                      </p:cBhvr>
                                    </p:animMotion>
                                    <p:animEffect transition="in" filter="fade">
                                      <p:cBhvr>
                                        <p:cTn id="20" dur="1000"/>
                                        <p:tgtEl>
                                          <p:spTgt spid="6">
                                            <p:txEl>
                                              <p:pRg st="0" end="0"/>
                                            </p:txEl>
                                          </p:spTgt>
                                        </p:tgtEl>
                                      </p:cBhvr>
                                    </p:animEffect>
                                  </p:childTnLst>
                                </p:cTn>
                              </p:par>
                              <p:par>
                                <p:cTn id="21" presetID="52"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Scale>
                                      <p:cBhvr>
                                        <p:cTn id="23" dur="100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xEl>
                                              <p:pRg st="1" end="1"/>
                                            </p:txEl>
                                          </p:spTgt>
                                        </p:tgtEl>
                                        <p:attrNameLst>
                                          <p:attrName>ppt_x</p:attrName>
                                          <p:attrName>ppt_y</p:attrName>
                                        </p:attrNameLst>
                                      </p:cBhvr>
                                    </p:animMotion>
                                    <p:animEffect transition="in" filter="fade">
                                      <p:cBhvr>
                                        <p:cTn id="25" dur="1000"/>
                                        <p:tgtEl>
                                          <p:spTgt spid="6">
                                            <p:txEl>
                                              <p:pRg st="1" end="1"/>
                                            </p:txEl>
                                          </p:spTgt>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Scale>
                                      <p:cBhvr>
                                        <p:cTn id="28" dur="1000" decel="50000" fill="hold">
                                          <p:stCondLst>
                                            <p:cond delay="0"/>
                                          </p:stCondLst>
                                        </p:cTn>
                                        <p:tgtEl>
                                          <p:spTgt spid="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xEl>
                                              <p:pRg st="2" end="2"/>
                                            </p:txEl>
                                          </p:spTgt>
                                        </p:tgtEl>
                                        <p:attrNameLst>
                                          <p:attrName>ppt_x</p:attrName>
                                          <p:attrName>ppt_y</p:attrName>
                                        </p:attrNameLst>
                                      </p:cBhvr>
                                    </p:animMotion>
                                    <p:animEffect transition="in" filter="fade">
                                      <p:cBhvr>
                                        <p:cTn id="30" dur="1000"/>
                                        <p:tgtEl>
                                          <p:spTgt spid="6">
                                            <p:txEl>
                                              <p:pRg st="2" end="2"/>
                                            </p:txEl>
                                          </p:spTgt>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Scale>
                                      <p:cBhvr>
                                        <p:cTn id="33" dur="1000" decel="50000" fill="hold">
                                          <p:stCondLst>
                                            <p:cond delay="0"/>
                                          </p:stCondLst>
                                        </p:cTn>
                                        <p:tgtEl>
                                          <p:spTgt spid="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
                                            <p:txEl>
                                              <p:pRg st="3" end="3"/>
                                            </p:txEl>
                                          </p:spTgt>
                                        </p:tgtEl>
                                        <p:attrNameLst>
                                          <p:attrName>ppt_x</p:attrName>
                                          <p:attrName>ppt_y</p:attrName>
                                        </p:attrNameLst>
                                      </p:cBhvr>
                                    </p:animMotion>
                                    <p:animEffect transition="in" filter="fade">
                                      <p:cBhvr>
                                        <p:cTn id="35" dur="1000"/>
                                        <p:tgtEl>
                                          <p:spTgt spid="6">
                                            <p:txEl>
                                              <p:pRg st="3" end="3"/>
                                            </p:txEl>
                                          </p:spTgt>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Scale>
                                      <p:cBhvr>
                                        <p:cTn id="38" dur="1000" decel="50000" fill="hold">
                                          <p:stCondLst>
                                            <p:cond delay="0"/>
                                          </p:stCondLst>
                                        </p:cTn>
                                        <p:tgtEl>
                                          <p:spTgt spid="6">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6">
                                            <p:txEl>
                                              <p:pRg st="4" end="4"/>
                                            </p:txEl>
                                          </p:spTgt>
                                        </p:tgtEl>
                                        <p:attrNameLst>
                                          <p:attrName>ppt_x</p:attrName>
                                          <p:attrName>ppt_y</p:attrName>
                                        </p:attrNameLst>
                                      </p:cBhvr>
                                    </p:animMotion>
                                    <p:animEffect transition="in" filter="fade">
                                      <p:cBhvr>
                                        <p:cTn id="40" dur="1000"/>
                                        <p:tgtEl>
                                          <p:spTgt spid="6">
                                            <p:txEl>
                                              <p:pRg st="4" end="4"/>
                                            </p:txEl>
                                          </p:spTgt>
                                        </p:tgtEl>
                                      </p:cBhvr>
                                    </p:animEffect>
                                  </p:childTnLst>
                                </p:cTn>
                              </p:par>
                              <p:par>
                                <p:cTn id="41" presetID="52" presetClass="entr" presetSubtype="0" fill="hold" grpId="0"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Scale>
                                      <p:cBhvr>
                                        <p:cTn id="43"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6">
                                            <p:txEl>
                                              <p:pRg st="6" end="6"/>
                                            </p:txEl>
                                          </p:spTgt>
                                        </p:tgtEl>
                                        <p:attrNameLst>
                                          <p:attrName>ppt_x</p:attrName>
                                          <p:attrName>ppt_y</p:attrName>
                                        </p:attrNameLst>
                                      </p:cBhvr>
                                    </p:animMotion>
                                    <p:animEffect transition="in" filter="fade">
                                      <p:cBhvr>
                                        <p:cTn id="45"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P spid="8"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22379A-8FA5-4082-989C-37BB00110F04}" type="slidenum">
              <a:rPr lang="en-US" smtClean="0"/>
              <a:t>68</a:t>
            </a:fld>
            <a:endParaRPr lang="en-US"/>
          </a:p>
        </p:txBody>
      </p:sp>
      <p:sp>
        <p:nvSpPr>
          <p:cNvPr id="5" name="Rectangle 4"/>
          <p:cNvSpPr/>
          <p:nvPr/>
        </p:nvSpPr>
        <p:spPr>
          <a:xfrm>
            <a:off x="381000" y="685800"/>
            <a:ext cx="4105996" cy="646331"/>
          </a:xfrm>
          <a:prstGeom prst="rect">
            <a:avLst/>
          </a:prstGeom>
        </p:spPr>
        <p:txBody>
          <a:bodyPr wrap="none">
            <a:spAutoFit/>
          </a:bodyPr>
          <a:lstStyle/>
          <a:p>
            <a:r>
              <a:rPr lang="en-US" sz="3600" b="1" dirty="0">
                <a:ln>
                  <a:solidFill>
                    <a:srgbClr val="FF0000"/>
                  </a:solidFill>
                </a:ln>
                <a:solidFill>
                  <a:srgbClr val="FFFF00"/>
                </a:solidFill>
                <a:effectLst>
                  <a:glow rad="228600">
                    <a:schemeClr val="accent6">
                      <a:satMod val="175000"/>
                      <a:alpha val="40000"/>
                    </a:schemeClr>
                  </a:glow>
                </a:effectLst>
              </a:rPr>
              <a:t>Poverty and Begging</a:t>
            </a:r>
            <a:endParaRPr lang="en-US" sz="3600" b="1" u="sng" dirty="0">
              <a:ln>
                <a:solidFill>
                  <a:srgbClr val="FF0000"/>
                </a:solidFill>
              </a:ln>
              <a:solidFill>
                <a:srgbClr val="FFFF00"/>
              </a:solidFill>
              <a:effectLst>
                <a:glow rad="228600">
                  <a:schemeClr val="accent6">
                    <a:satMod val="175000"/>
                    <a:alpha val="40000"/>
                  </a:schemeClr>
                </a:glow>
              </a:effectLst>
            </a:endParaRPr>
          </a:p>
        </p:txBody>
      </p:sp>
      <p:sp>
        <p:nvSpPr>
          <p:cNvPr id="6" name="Content Placeholder 5"/>
          <p:cNvSpPr>
            <a:spLocks noGrp="1"/>
          </p:cNvSpPr>
          <p:nvPr>
            <p:ph idx="1"/>
          </p:nvPr>
        </p:nvSpPr>
        <p:spPr>
          <a:xfrm>
            <a:off x="609600" y="1493837"/>
            <a:ext cx="8229600" cy="4573560"/>
          </a:xfrm>
          <a:prstGeom prst="rect">
            <a:avLst/>
          </a:prstGeom>
        </p:spPr>
        <p:txBody>
          <a:bodyPr wrap="square">
            <a:spAutoFit/>
          </a:bodyPr>
          <a:lstStyle/>
          <a:p>
            <a:pPr marL="342900" indent="-342900">
              <a:buClr>
                <a:srgbClr val="FF0000"/>
              </a:buClr>
              <a:buFont typeface="Wingdings" pitchFamily="2" charset="2"/>
              <a:buChar char="§"/>
            </a:pPr>
            <a:r>
              <a:rPr lang="en-US" sz="2800" b="1" dirty="0" err="1">
                <a:solidFill>
                  <a:srgbClr val="FFFF00"/>
                </a:solidFill>
              </a:rPr>
              <a:t>Valluvar</a:t>
            </a:r>
            <a:r>
              <a:rPr lang="en-US" sz="2800" b="1" dirty="0">
                <a:solidFill>
                  <a:srgbClr val="FFFF00"/>
                </a:solidFill>
              </a:rPr>
              <a:t> considers freedom from hunger as one of the fundamental freedoms that should be enjoyed by every citizen.  </a:t>
            </a:r>
          </a:p>
          <a:p>
            <a:pPr marL="342900" indent="-342900">
              <a:buClr>
                <a:srgbClr val="FF0000"/>
              </a:buClr>
              <a:buFont typeface="Wingdings" pitchFamily="2" charset="2"/>
              <a:buChar char="§"/>
            </a:pPr>
            <a:r>
              <a:rPr lang="en-US" sz="2800" b="1" dirty="0">
                <a:solidFill>
                  <a:srgbClr val="FFFF00"/>
                </a:solidFill>
              </a:rPr>
              <a:t>According to him ‘poverty’ is the root cause of all other evils which would lead to ever-lasting sufferings. </a:t>
            </a:r>
          </a:p>
          <a:p>
            <a:pPr marL="342900" indent="-342900">
              <a:buClr>
                <a:srgbClr val="FF0000"/>
              </a:buClr>
              <a:buFont typeface="Wingdings" pitchFamily="2" charset="2"/>
              <a:buChar char="§"/>
            </a:pPr>
            <a:r>
              <a:rPr lang="en-US" sz="2800" b="1" dirty="0">
                <a:solidFill>
                  <a:srgbClr val="FFFF00"/>
                </a:solidFill>
              </a:rPr>
              <a:t>It is to be noted that the number of people living below poverty line, begging, sleeping on the roadsides and rag picking in India has been increasing.</a:t>
            </a:r>
          </a:p>
        </p:txBody>
      </p:sp>
    </p:spTree>
    <p:custDataLst>
      <p:tags r:id="rId1"/>
    </p:custDataLst>
    <p:extLst>
      <p:ext uri="{BB962C8B-B14F-4D97-AF65-F5344CB8AC3E}">
        <p14:creationId xmlns:p14="http://schemas.microsoft.com/office/powerpoint/2010/main" val="283558492"/>
      </p:ext>
    </p:extLst>
  </p:cSld>
  <p:clrMapOvr>
    <a:masterClrMapping/>
  </p:clrMapOvr>
  <mc:AlternateContent xmlns:mc="http://schemas.openxmlformats.org/markup-compatibility/2006" xmlns:p14="http://schemas.microsoft.com/office/powerpoint/2010/main">
    <mc:Choice Requires="p14">
      <p:transition spd="slow" p14:dur="2000" advTm="64662"/>
    </mc:Choice>
    <mc:Fallback xmlns="">
      <p:transition spd="slow" advTm="646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25"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a:xfrm>
            <a:off x="6553200" y="5933420"/>
            <a:ext cx="2133600" cy="33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22379A-8FA5-4082-989C-37BB00110F04}" type="slidenum">
              <a:rPr lang="en-US" sz="1400" smtClean="0"/>
              <a:pPr/>
              <a:t>69</a:t>
            </a:fld>
            <a:endParaRPr lang="en-US" sz="1400" dirty="0"/>
          </a:p>
        </p:txBody>
      </p:sp>
      <p:sp>
        <p:nvSpPr>
          <p:cNvPr id="4" name="Slide Number Placeholder 3"/>
          <p:cNvSpPr txBox="1">
            <a:spLocks/>
          </p:cNvSpPr>
          <p:nvPr/>
        </p:nvSpPr>
        <p:spPr>
          <a:xfrm>
            <a:off x="6477000" y="5933420"/>
            <a:ext cx="2133600" cy="33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 name="Content Placeholder 2"/>
          <p:cNvSpPr txBox="1">
            <a:spLocks/>
          </p:cNvSpPr>
          <p:nvPr/>
        </p:nvSpPr>
        <p:spPr>
          <a:xfrm>
            <a:off x="533400" y="599420"/>
            <a:ext cx="8534400" cy="4114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buFont typeface="Wingdings" pitchFamily="2" charset="2"/>
              <a:buChar char="§"/>
            </a:pPr>
            <a:r>
              <a:rPr lang="en-US" sz="2400" b="1" dirty="0" err="1">
                <a:solidFill>
                  <a:srgbClr val="FFFF00"/>
                </a:solidFill>
              </a:rPr>
              <a:t>Valluvar</a:t>
            </a:r>
            <a:r>
              <a:rPr lang="en-US" sz="2400" b="1" dirty="0">
                <a:solidFill>
                  <a:srgbClr val="FFFF00"/>
                </a:solidFill>
              </a:rPr>
              <a:t> has regarded wealth as only a means and not an end. </a:t>
            </a:r>
          </a:p>
          <a:p>
            <a:pPr>
              <a:buClr>
                <a:schemeClr val="bg1"/>
              </a:buClr>
              <a:buFont typeface="Wingdings" pitchFamily="2" charset="2"/>
              <a:buChar char="§"/>
            </a:pPr>
            <a:r>
              <a:rPr lang="en-US" sz="2400" b="1" dirty="0">
                <a:solidFill>
                  <a:srgbClr val="FFFF00"/>
                </a:solidFill>
              </a:rPr>
              <a:t>He said, “Acquire a great fortune by noble and honorable means.” </a:t>
            </a:r>
          </a:p>
          <a:p>
            <a:pPr>
              <a:buClr>
                <a:schemeClr val="bg1"/>
              </a:buClr>
              <a:buFont typeface="Wingdings" pitchFamily="2" charset="2"/>
              <a:buChar char="§"/>
            </a:pPr>
            <a:r>
              <a:rPr lang="en-US" sz="2400" b="1" dirty="0">
                <a:solidFill>
                  <a:srgbClr val="FFFF00"/>
                </a:solidFill>
              </a:rPr>
              <a:t>He condemned hoarding and described hoarded wealth as profitless richness. </a:t>
            </a:r>
          </a:p>
          <a:p>
            <a:pPr>
              <a:buClr>
                <a:schemeClr val="bg1"/>
              </a:buClr>
              <a:buFont typeface="Wingdings" pitchFamily="2" charset="2"/>
              <a:buChar char="§"/>
            </a:pPr>
            <a:r>
              <a:rPr lang="en-US" sz="2400" b="1" dirty="0">
                <a:solidFill>
                  <a:srgbClr val="FFFF00"/>
                </a:solidFill>
              </a:rPr>
              <a:t>To him industry is real wealth and </a:t>
            </a:r>
            <a:r>
              <a:rPr lang="en-US" sz="2400" b="1" dirty="0" err="1">
                <a:solidFill>
                  <a:srgbClr val="FFFF00"/>
                </a:solidFill>
              </a:rPr>
              <a:t>labour</a:t>
            </a:r>
            <a:r>
              <a:rPr lang="en-US" sz="2400" b="1" dirty="0">
                <a:solidFill>
                  <a:srgbClr val="FFFF00"/>
                </a:solidFill>
              </a:rPr>
              <a:t> is the greatest resource.</a:t>
            </a:r>
            <a:endParaRPr lang="en-US" sz="2000" b="1" dirty="0">
              <a:solidFill>
                <a:srgbClr val="FFFF00"/>
              </a:solidFill>
            </a:endParaRPr>
          </a:p>
        </p:txBody>
      </p:sp>
      <p:sp>
        <p:nvSpPr>
          <p:cNvPr id="6" name="Slide Number Placeholder 3"/>
          <p:cNvSpPr txBox="1">
            <a:spLocks/>
          </p:cNvSpPr>
          <p:nvPr/>
        </p:nvSpPr>
        <p:spPr>
          <a:xfrm>
            <a:off x="6477000" y="5738013"/>
            <a:ext cx="2133600" cy="33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Rectangle 6"/>
          <p:cNvSpPr/>
          <p:nvPr/>
        </p:nvSpPr>
        <p:spPr>
          <a:xfrm>
            <a:off x="152400" y="76200"/>
            <a:ext cx="1261884" cy="523220"/>
          </a:xfrm>
          <a:prstGeom prst="rect">
            <a:avLst/>
          </a:prstGeom>
        </p:spPr>
        <p:txBody>
          <a:bodyPr wrap="none">
            <a:spAutoFit/>
          </a:bodyPr>
          <a:lstStyle/>
          <a:p>
            <a:r>
              <a:rPr lang="en-US" sz="2800" b="1" dirty="0">
                <a:ln>
                  <a:solidFill>
                    <a:srgbClr val="FF0000"/>
                  </a:solidFill>
                </a:ln>
                <a:solidFill>
                  <a:srgbClr val="FFFF00"/>
                </a:solidFill>
                <a:effectLst>
                  <a:glow rad="228600">
                    <a:schemeClr val="accent6">
                      <a:satMod val="175000"/>
                      <a:alpha val="40000"/>
                    </a:schemeClr>
                  </a:glow>
                </a:effectLst>
              </a:rPr>
              <a:t>Wealth</a:t>
            </a:r>
            <a:endParaRPr lang="en-US" sz="2800" b="1" u="sng" dirty="0">
              <a:ln>
                <a:solidFill>
                  <a:srgbClr val="FF0000"/>
                </a:solidFill>
              </a:ln>
              <a:solidFill>
                <a:srgbClr val="FFFF00"/>
              </a:solidFill>
              <a:effectLst>
                <a:glow rad="228600">
                  <a:schemeClr val="accent6">
                    <a:satMod val="175000"/>
                    <a:alpha val="40000"/>
                  </a:schemeClr>
                </a:glow>
              </a:effectLst>
            </a:endParaRPr>
          </a:p>
        </p:txBody>
      </p:sp>
      <p:sp>
        <p:nvSpPr>
          <p:cNvPr id="8" name="Rectangle 7"/>
          <p:cNvSpPr/>
          <p:nvPr/>
        </p:nvSpPr>
        <p:spPr>
          <a:xfrm>
            <a:off x="152400" y="3515380"/>
            <a:ext cx="2207464" cy="523220"/>
          </a:xfrm>
          <a:prstGeom prst="rect">
            <a:avLst/>
          </a:prstGeom>
        </p:spPr>
        <p:txBody>
          <a:bodyPr wrap="none">
            <a:spAutoFit/>
          </a:bodyPr>
          <a:lstStyle/>
          <a:p>
            <a:r>
              <a:rPr lang="en-US" sz="2800" b="1" dirty="0">
                <a:ln>
                  <a:solidFill>
                    <a:srgbClr val="FF0000"/>
                  </a:solidFill>
                </a:ln>
                <a:solidFill>
                  <a:srgbClr val="FFFF00"/>
                </a:solidFill>
                <a:effectLst>
                  <a:glow rad="228600">
                    <a:schemeClr val="accent6">
                      <a:satMod val="175000"/>
                      <a:alpha val="40000"/>
                    </a:schemeClr>
                  </a:glow>
                </a:effectLst>
              </a:rPr>
              <a:t>Welfare State</a:t>
            </a:r>
            <a:endParaRPr lang="en-US" sz="2800" b="1" u="sng" dirty="0">
              <a:ln>
                <a:solidFill>
                  <a:srgbClr val="FF0000"/>
                </a:solidFill>
              </a:ln>
              <a:solidFill>
                <a:srgbClr val="FFFF00"/>
              </a:solidFill>
              <a:effectLst>
                <a:glow rad="228600">
                  <a:schemeClr val="accent6">
                    <a:satMod val="175000"/>
                    <a:alpha val="40000"/>
                  </a:schemeClr>
                </a:glow>
              </a:effectLst>
            </a:endParaRPr>
          </a:p>
        </p:txBody>
      </p:sp>
      <p:sp>
        <p:nvSpPr>
          <p:cNvPr id="9" name="Rectangle 8"/>
          <p:cNvSpPr/>
          <p:nvPr/>
        </p:nvSpPr>
        <p:spPr>
          <a:xfrm>
            <a:off x="533400" y="4104144"/>
            <a:ext cx="8458200" cy="2677656"/>
          </a:xfrm>
          <a:prstGeom prst="rect">
            <a:avLst/>
          </a:prstGeom>
        </p:spPr>
        <p:txBody>
          <a:bodyPr wrap="square">
            <a:spAutoFit/>
          </a:bodyPr>
          <a:lstStyle/>
          <a:p>
            <a:pPr marL="342900" indent="-342900">
              <a:buClr>
                <a:srgbClr val="FF0000"/>
              </a:buClr>
              <a:buFont typeface="Wingdings" pitchFamily="2" charset="2"/>
              <a:buChar char="§"/>
            </a:pPr>
            <a:r>
              <a:rPr lang="en-US" sz="2400" b="1" dirty="0" err="1">
                <a:solidFill>
                  <a:srgbClr val="FFFF00"/>
                </a:solidFill>
              </a:rPr>
              <a:t>Thiruvalluvar</a:t>
            </a:r>
            <a:r>
              <a:rPr lang="en-US" sz="2400" b="1" dirty="0">
                <a:solidFill>
                  <a:srgbClr val="FFFF00"/>
                </a:solidFill>
              </a:rPr>
              <a:t> is for a welfare state. </a:t>
            </a:r>
          </a:p>
          <a:p>
            <a:pPr marL="342900" indent="-342900">
              <a:buClr>
                <a:srgbClr val="FF0000"/>
              </a:buClr>
              <a:buFont typeface="Wingdings" pitchFamily="2" charset="2"/>
              <a:buChar char="§"/>
            </a:pPr>
            <a:r>
              <a:rPr lang="en-US" sz="2400" b="1" u="sng" dirty="0">
                <a:solidFill>
                  <a:srgbClr val="FFFF00"/>
                </a:solidFill>
              </a:rPr>
              <a:t>The important elements of a welfare state are </a:t>
            </a:r>
          </a:p>
          <a:p>
            <a:pPr marL="1828800" lvl="3" indent="-457200">
              <a:buClr>
                <a:srgbClr val="FF0000"/>
              </a:buClr>
              <a:buFont typeface="+mj-lt"/>
              <a:buAutoNum type="arabicPeriod"/>
            </a:pPr>
            <a:r>
              <a:rPr lang="en-US" sz="2400" b="1" dirty="0">
                <a:solidFill>
                  <a:srgbClr val="FFFF00"/>
                </a:solidFill>
              </a:rPr>
              <a:t>Perfect health of the people without disease </a:t>
            </a:r>
          </a:p>
          <a:p>
            <a:pPr marL="1828800" lvl="3" indent="-457200">
              <a:buClr>
                <a:srgbClr val="FF0000"/>
              </a:buClr>
              <a:buFont typeface="+mj-lt"/>
              <a:buAutoNum type="arabicPeriod"/>
            </a:pPr>
            <a:r>
              <a:rPr lang="en-US" sz="2400" b="1" dirty="0">
                <a:solidFill>
                  <a:srgbClr val="FFFF00"/>
                </a:solidFill>
              </a:rPr>
              <a:t>Abundant wealth </a:t>
            </a:r>
          </a:p>
          <a:p>
            <a:pPr marL="1828800" lvl="3" indent="-457200">
              <a:buClr>
                <a:srgbClr val="FF0000"/>
              </a:buClr>
              <a:buFont typeface="+mj-lt"/>
              <a:buAutoNum type="arabicPeriod"/>
            </a:pPr>
            <a:r>
              <a:rPr lang="en-US" sz="2400" b="1" dirty="0">
                <a:solidFill>
                  <a:srgbClr val="FFFF00"/>
                </a:solidFill>
              </a:rPr>
              <a:t>Good crop </a:t>
            </a:r>
          </a:p>
          <a:p>
            <a:pPr marL="1828800" lvl="3" indent="-457200">
              <a:buClr>
                <a:srgbClr val="FF0000"/>
              </a:buClr>
              <a:buFont typeface="+mj-lt"/>
              <a:buAutoNum type="arabicPeriod"/>
            </a:pPr>
            <a:r>
              <a:rPr lang="en-US" sz="2400" b="1" dirty="0">
                <a:solidFill>
                  <a:srgbClr val="FFFF00"/>
                </a:solidFill>
              </a:rPr>
              <a:t>Prosperity and happiness  </a:t>
            </a:r>
          </a:p>
          <a:p>
            <a:pPr marL="1828800" lvl="3" indent="-457200">
              <a:buClr>
                <a:srgbClr val="FF0000"/>
              </a:buClr>
              <a:buFont typeface="+mj-lt"/>
              <a:buAutoNum type="arabicPeriod"/>
            </a:pPr>
            <a:r>
              <a:rPr lang="en-US" sz="2400" b="1" dirty="0">
                <a:solidFill>
                  <a:srgbClr val="FFFF00"/>
                </a:solidFill>
              </a:rPr>
              <a:t>Full security for the people</a:t>
            </a:r>
          </a:p>
        </p:txBody>
      </p:sp>
    </p:spTree>
    <p:custDataLst>
      <p:tags r:id="rId1"/>
    </p:custDataLst>
    <p:extLst>
      <p:ext uri="{BB962C8B-B14F-4D97-AF65-F5344CB8AC3E}">
        <p14:creationId xmlns:p14="http://schemas.microsoft.com/office/powerpoint/2010/main" val="1487229749"/>
      </p:ext>
    </p:extLst>
  </p:cSld>
  <p:clrMapOvr>
    <a:masterClrMapping/>
  </p:clrMapOvr>
  <mc:AlternateContent xmlns:mc="http://schemas.openxmlformats.org/markup-compatibility/2006" xmlns:p14="http://schemas.microsoft.com/office/powerpoint/2010/main">
    <mc:Choice Requires="p14">
      <p:transition spd="slow" p14:dur="2000" advTm="114304"/>
    </mc:Choice>
    <mc:Fallback xmlns="">
      <p:transition spd="slow" advTm="1143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par>
                                <p:cTn id="16" presetID="52"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Scale>
                                      <p:cBhvr>
                                        <p:cTn id="18"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5">
                                            <p:txEl>
                                              <p:pRg st="0" end="0"/>
                                            </p:txEl>
                                          </p:spTgt>
                                        </p:tgtEl>
                                        <p:attrNameLst>
                                          <p:attrName>ppt_x</p:attrName>
                                          <p:attrName>ppt_y</p:attrName>
                                        </p:attrNameLst>
                                      </p:cBhvr>
                                    </p:animMotion>
                                    <p:animEffect transition="in" filter="fade">
                                      <p:cBhvr>
                                        <p:cTn id="20" dur="1000"/>
                                        <p:tgtEl>
                                          <p:spTgt spid="5">
                                            <p:txEl>
                                              <p:pRg st="0" end="0"/>
                                            </p:txEl>
                                          </p:spTgt>
                                        </p:tgtEl>
                                      </p:cBhvr>
                                    </p:animEffect>
                                  </p:childTnLst>
                                </p:cTn>
                              </p:par>
                              <p:par>
                                <p:cTn id="21" presetID="52"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Scale>
                                      <p:cBhvr>
                                        <p:cTn id="23" dur="1000" decel="50000" fill="hold">
                                          <p:stCondLst>
                                            <p:cond delay="0"/>
                                          </p:stCondLst>
                                        </p:cTn>
                                        <p:tgtEl>
                                          <p:spTgt spid="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5">
                                            <p:txEl>
                                              <p:pRg st="1" end="1"/>
                                            </p:txEl>
                                          </p:spTgt>
                                        </p:tgtEl>
                                        <p:attrNameLst>
                                          <p:attrName>ppt_x</p:attrName>
                                          <p:attrName>ppt_y</p:attrName>
                                        </p:attrNameLst>
                                      </p:cBhvr>
                                    </p:animMotion>
                                    <p:animEffect transition="in" filter="fade">
                                      <p:cBhvr>
                                        <p:cTn id="25" dur="1000"/>
                                        <p:tgtEl>
                                          <p:spTgt spid="5">
                                            <p:txEl>
                                              <p:pRg st="1" end="1"/>
                                            </p:txEl>
                                          </p:spTgt>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Scale>
                                      <p:cBhvr>
                                        <p:cTn id="28" dur="1000" decel="50000" fill="hold">
                                          <p:stCondLst>
                                            <p:cond delay="0"/>
                                          </p:stCondLst>
                                        </p:cTn>
                                        <p:tgtEl>
                                          <p:spTgt spid="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5">
                                            <p:txEl>
                                              <p:pRg st="2" end="2"/>
                                            </p:txEl>
                                          </p:spTgt>
                                        </p:tgtEl>
                                        <p:attrNameLst>
                                          <p:attrName>ppt_x</p:attrName>
                                          <p:attrName>ppt_y</p:attrName>
                                        </p:attrNameLst>
                                      </p:cBhvr>
                                    </p:animMotion>
                                    <p:animEffect transition="in" filter="fade">
                                      <p:cBhvr>
                                        <p:cTn id="30" dur="1000"/>
                                        <p:tgtEl>
                                          <p:spTgt spid="5">
                                            <p:txEl>
                                              <p:pRg st="2" end="2"/>
                                            </p:txEl>
                                          </p:spTgt>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Scale>
                                      <p:cBhvr>
                                        <p:cTn id="33" dur="1000" decel="50000" fill="hold">
                                          <p:stCondLst>
                                            <p:cond delay="0"/>
                                          </p:stCondLst>
                                        </p:cTn>
                                        <p:tgtEl>
                                          <p:spTgt spid="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
                                            <p:txEl>
                                              <p:pRg st="3" end="3"/>
                                            </p:txEl>
                                          </p:spTgt>
                                        </p:tgtEl>
                                        <p:attrNameLst>
                                          <p:attrName>ppt_x</p:attrName>
                                          <p:attrName>ppt_y</p:attrName>
                                        </p:attrNameLst>
                                      </p:cBhvr>
                                    </p:animMotion>
                                    <p:animEffect transition="in" filter="fade">
                                      <p:cBhvr>
                                        <p:cTn id="35" dur="10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grpId="1" nodeType="click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cTn>
                              </p:par>
                              <p:par>
                                <p:cTn id="49" presetID="25"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7" grpId="1"/>
      <p:bldP spid="8" grpId="0"/>
      <p:bldP spid="8" grpId="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9829800" cy="1112838"/>
          </a:xfrm>
        </p:spPr>
        <p:txBody>
          <a:bodyPr>
            <a:normAutofit fontScale="90000"/>
          </a:bodyPr>
          <a:lstStyle/>
          <a:p>
            <a:r>
              <a:rPr lang="en-US" b="1" dirty="0">
                <a:ln>
                  <a:solidFill>
                    <a:srgbClr val="FF0000"/>
                  </a:solidFill>
                </a:ln>
                <a:solidFill>
                  <a:srgbClr val="FFFF00"/>
                </a:solidFill>
                <a:latin typeface="Algerian" pitchFamily="82" charset="0"/>
              </a:rPr>
              <a:t>Features of a Developed Economy</a:t>
            </a:r>
            <a:endParaRPr lang="en-US"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1189037"/>
            <a:ext cx="8686800" cy="4525963"/>
          </a:xfrm>
        </p:spPr>
        <p:txBody>
          <a:bodyPr>
            <a:noAutofit/>
          </a:bodyPr>
          <a:lstStyle/>
          <a:p>
            <a:pPr>
              <a:buClr>
                <a:srgbClr val="FF0000"/>
              </a:buClr>
              <a:buFont typeface="Wingdings" pitchFamily="2" charset="2"/>
              <a:buChar char="v"/>
            </a:pPr>
            <a:r>
              <a:rPr lang="en-US" sz="2400" b="1" dirty="0">
                <a:solidFill>
                  <a:srgbClr val="FFFF00"/>
                </a:solidFill>
                <a:latin typeface="+mj-lt"/>
              </a:rPr>
              <a:t>High National Income</a:t>
            </a:r>
          </a:p>
          <a:p>
            <a:pPr>
              <a:buClr>
                <a:srgbClr val="FF0000"/>
              </a:buClr>
              <a:buFont typeface="Wingdings" pitchFamily="2" charset="2"/>
              <a:buChar char="v"/>
            </a:pPr>
            <a:r>
              <a:rPr lang="it-IT" sz="2400" b="1" dirty="0">
                <a:solidFill>
                  <a:srgbClr val="FFFF00"/>
                </a:solidFill>
                <a:latin typeface="+mj-lt"/>
              </a:rPr>
              <a:t>High Per Capita Income</a:t>
            </a:r>
          </a:p>
          <a:p>
            <a:pPr>
              <a:buClr>
                <a:srgbClr val="FF0000"/>
              </a:buClr>
              <a:buFont typeface="Wingdings" pitchFamily="2" charset="2"/>
              <a:buChar char="v"/>
            </a:pPr>
            <a:r>
              <a:rPr lang="en-US" sz="2400" b="1" dirty="0">
                <a:solidFill>
                  <a:srgbClr val="FFFF00"/>
                </a:solidFill>
                <a:latin typeface="+mj-lt"/>
              </a:rPr>
              <a:t>High Standard of Living</a:t>
            </a:r>
          </a:p>
          <a:p>
            <a:pPr>
              <a:buClr>
                <a:srgbClr val="FF0000"/>
              </a:buClr>
              <a:buFont typeface="Wingdings" pitchFamily="2" charset="2"/>
              <a:buChar char="v"/>
            </a:pPr>
            <a:r>
              <a:rPr lang="en-US" sz="2400" b="1" dirty="0">
                <a:solidFill>
                  <a:srgbClr val="FFFF00"/>
                </a:solidFill>
                <a:latin typeface="+mj-lt"/>
              </a:rPr>
              <a:t>Full Employment of Resources</a:t>
            </a:r>
          </a:p>
          <a:p>
            <a:pPr>
              <a:buClr>
                <a:srgbClr val="FF0000"/>
              </a:buClr>
              <a:buFont typeface="Wingdings" pitchFamily="2" charset="2"/>
              <a:buChar char="v"/>
            </a:pPr>
            <a:r>
              <a:rPr lang="en-US" sz="2400" b="1" dirty="0">
                <a:solidFill>
                  <a:srgbClr val="FFFF00"/>
                </a:solidFill>
                <a:latin typeface="+mj-lt"/>
              </a:rPr>
              <a:t>Dominance of Industrial Sector</a:t>
            </a:r>
          </a:p>
          <a:p>
            <a:pPr>
              <a:buClr>
                <a:srgbClr val="FF0000"/>
              </a:buClr>
              <a:buFont typeface="Wingdings" pitchFamily="2" charset="2"/>
              <a:buChar char="v"/>
            </a:pPr>
            <a:r>
              <a:rPr lang="en-US" sz="2400" b="1" dirty="0">
                <a:solidFill>
                  <a:srgbClr val="FFFF00"/>
                </a:solidFill>
                <a:latin typeface="+mj-lt"/>
              </a:rPr>
              <a:t>High Level of Technology</a:t>
            </a:r>
          </a:p>
          <a:p>
            <a:pPr>
              <a:buClr>
                <a:srgbClr val="FF0000"/>
              </a:buClr>
              <a:buFont typeface="Wingdings" pitchFamily="2" charset="2"/>
              <a:buChar char="v"/>
            </a:pPr>
            <a:r>
              <a:rPr lang="en-US" sz="2400" b="1" dirty="0">
                <a:solidFill>
                  <a:srgbClr val="FFFF00"/>
                </a:solidFill>
                <a:latin typeface="+mj-lt"/>
              </a:rPr>
              <a:t>High </a:t>
            </a:r>
            <a:r>
              <a:rPr lang="en-US" sz="2400" b="1" dirty="0" err="1">
                <a:solidFill>
                  <a:srgbClr val="FFFF00"/>
                </a:solidFill>
                <a:latin typeface="+mj-lt"/>
              </a:rPr>
              <a:t>Industrialisation</a:t>
            </a:r>
            <a:endParaRPr lang="en-US" sz="2400" b="1" dirty="0">
              <a:solidFill>
                <a:srgbClr val="FFFF00"/>
              </a:solidFill>
              <a:latin typeface="+mj-lt"/>
            </a:endParaRPr>
          </a:p>
          <a:p>
            <a:pPr>
              <a:buClr>
                <a:srgbClr val="FF0000"/>
              </a:buClr>
              <a:buFont typeface="Wingdings" pitchFamily="2" charset="2"/>
              <a:buChar char="v"/>
            </a:pPr>
            <a:r>
              <a:rPr lang="en-US" sz="2400" b="1" dirty="0">
                <a:solidFill>
                  <a:srgbClr val="FFFF00"/>
                </a:solidFill>
                <a:latin typeface="+mj-lt"/>
              </a:rPr>
              <a:t>High Consumption Level</a:t>
            </a:r>
          </a:p>
          <a:p>
            <a:pPr>
              <a:buClr>
                <a:srgbClr val="FF0000"/>
              </a:buClr>
              <a:buFont typeface="Wingdings" pitchFamily="2" charset="2"/>
              <a:buChar char="v"/>
            </a:pPr>
            <a:r>
              <a:rPr lang="en-US" sz="2400" b="1" dirty="0">
                <a:solidFill>
                  <a:srgbClr val="FFFF00"/>
                </a:solidFill>
                <a:latin typeface="+mj-lt"/>
              </a:rPr>
              <a:t>High Level of </a:t>
            </a:r>
            <a:r>
              <a:rPr lang="en-US" sz="2400" b="1" dirty="0" err="1">
                <a:solidFill>
                  <a:srgbClr val="FFFF00"/>
                </a:solidFill>
                <a:latin typeface="+mj-lt"/>
              </a:rPr>
              <a:t>Urbanisation</a:t>
            </a:r>
            <a:endParaRPr lang="en-US" sz="2400" b="1" dirty="0">
              <a:solidFill>
                <a:srgbClr val="FFFF00"/>
              </a:solidFill>
              <a:latin typeface="+mj-lt"/>
            </a:endParaRPr>
          </a:p>
          <a:p>
            <a:pPr>
              <a:buClr>
                <a:srgbClr val="FF0000"/>
              </a:buClr>
              <a:buFont typeface="Wingdings" pitchFamily="2" charset="2"/>
              <a:buChar char="v"/>
            </a:pPr>
            <a:r>
              <a:rPr lang="en-US" sz="2400" b="1" dirty="0">
                <a:solidFill>
                  <a:srgbClr val="FFFF00"/>
                </a:solidFill>
                <a:latin typeface="+mj-lt"/>
              </a:rPr>
              <a:t>Smooth Economic Growth</a:t>
            </a:r>
          </a:p>
          <a:p>
            <a:pPr>
              <a:buClr>
                <a:srgbClr val="FF0000"/>
              </a:buClr>
              <a:buFont typeface="Wingdings" pitchFamily="2" charset="2"/>
              <a:buChar char="v"/>
            </a:pPr>
            <a:r>
              <a:rPr lang="en-US" sz="2400" b="1" dirty="0">
                <a:solidFill>
                  <a:srgbClr val="FFFF00"/>
                </a:solidFill>
                <a:latin typeface="+mj-lt"/>
              </a:rPr>
              <a:t>Social Equity, Gender Equality and Low Levels of Poverty</a:t>
            </a:r>
          </a:p>
          <a:p>
            <a:pPr>
              <a:buClr>
                <a:srgbClr val="FF0000"/>
              </a:buClr>
              <a:buFont typeface="Wingdings" pitchFamily="2" charset="2"/>
              <a:buChar char="v"/>
            </a:pPr>
            <a:r>
              <a:rPr lang="en-US" sz="2400" b="1" dirty="0">
                <a:solidFill>
                  <a:srgbClr val="FFFF00"/>
                </a:solidFill>
                <a:latin typeface="+mj-lt"/>
              </a:rPr>
              <a:t>Political Stability and Good Governance</a:t>
            </a:r>
          </a:p>
        </p:txBody>
      </p:sp>
      <p:sp>
        <p:nvSpPr>
          <p:cNvPr id="4" name="Slide Number Placeholder 3"/>
          <p:cNvSpPr>
            <a:spLocks noGrp="1"/>
          </p:cNvSpPr>
          <p:nvPr>
            <p:ph type="sldNum" sz="quarter" idx="12"/>
          </p:nvPr>
        </p:nvSpPr>
        <p:spPr>
          <a:xfrm>
            <a:off x="6629400" y="6356350"/>
            <a:ext cx="2133600" cy="365125"/>
          </a:xfrm>
        </p:spPr>
        <p:txBody>
          <a:bodyPr/>
          <a:lstStyle/>
          <a:p>
            <a:fld id="{5122379A-8FA5-4082-989C-37BB00110F04}" type="slidenum">
              <a:rPr lang="en-US" smtClean="0"/>
              <a:t>7</a:t>
            </a:fld>
            <a:endParaRPr lang="en-US" dirty="0"/>
          </a:p>
        </p:txBody>
      </p:sp>
      <p:cxnSp>
        <p:nvCxnSpPr>
          <p:cNvPr id="5" name="Straight Connector 4"/>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230" y="1731611"/>
            <a:ext cx="4163570" cy="238318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22097"/>
      </p:ext>
    </p:extLst>
  </p:cSld>
  <p:clrMapOvr>
    <a:masterClrMapping/>
  </p:clrMapOvr>
  <mc:AlternateContent xmlns:mc="http://schemas.openxmlformats.org/markup-compatibility/2006" xmlns:p14="http://schemas.microsoft.com/office/powerpoint/2010/main">
    <mc:Choice Requires="p14">
      <p:transition spd="slow" p14:dur="2000" advTm="90783"/>
    </mc:Choice>
    <mc:Fallback xmlns="">
      <p:transition spd="slow" advTm="9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2" presetClass="emph" presetSubtype="0" fill="hold" grpId="1" nodeType="afterEffect">
                                  <p:stCondLst>
                                    <p:cond delay="0"/>
                                  </p:stCondLst>
                                  <p:iterate type="lt">
                                    <p:tmPct val="0"/>
                                  </p:iterate>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3000"/>
                            </p:stCondLst>
                            <p:childTnLst>
                              <p:par>
                                <p:cTn id="19" presetID="34" presetClass="emph" presetSubtype="0" fill="hold" grpId="2" nodeType="after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2"/>
                                        </p:tgtEl>
                                        <p:attrNameLst>
                                          <p:attrName>ppt_x</p:attrName>
                                          <p:attrName>ppt_y</p:attrName>
                                        </p:attrNameLst>
                                      </p:cBhvr>
                                    </p:animMotion>
                                    <p:animRot by="1500000">
                                      <p:cBhvr>
                                        <p:cTn id="21" dur="125" fill="hold">
                                          <p:stCondLst>
                                            <p:cond delay="0"/>
                                          </p:stCondLst>
                                        </p:cTn>
                                        <p:tgtEl>
                                          <p:spTgt spid="2"/>
                                        </p:tgtEl>
                                        <p:attrNameLst>
                                          <p:attrName>r</p:attrName>
                                        </p:attrNameLst>
                                      </p:cBhvr>
                                    </p:animRot>
                                    <p:animRot by="-1500000">
                                      <p:cBhvr>
                                        <p:cTn id="22" dur="125" fill="hold">
                                          <p:stCondLst>
                                            <p:cond delay="125"/>
                                          </p:stCondLst>
                                        </p:cTn>
                                        <p:tgtEl>
                                          <p:spTgt spid="2"/>
                                        </p:tgtEl>
                                        <p:attrNameLst>
                                          <p:attrName>r</p:attrName>
                                        </p:attrNameLst>
                                      </p:cBhvr>
                                    </p:animRot>
                                    <p:animRot by="-1500000">
                                      <p:cBhvr>
                                        <p:cTn id="23" dur="125" fill="hold">
                                          <p:stCondLst>
                                            <p:cond delay="250"/>
                                          </p:stCondLst>
                                        </p:cTn>
                                        <p:tgtEl>
                                          <p:spTgt spid="2"/>
                                        </p:tgtEl>
                                        <p:attrNameLst>
                                          <p:attrName>r</p:attrName>
                                        </p:attrNameLst>
                                      </p:cBhvr>
                                    </p:animRot>
                                    <p:animRot by="1500000">
                                      <p:cBhvr>
                                        <p:cTn id="24" dur="125" fill="hold">
                                          <p:stCondLst>
                                            <p:cond delay="375"/>
                                          </p:stCondLst>
                                        </p:cTn>
                                        <p:tgtEl>
                                          <p:spTgt spid="2"/>
                                        </p:tgtEl>
                                        <p:attrNameLst>
                                          <p:attrName>r</p:attrName>
                                        </p:attrNameLst>
                                      </p:cBhvr>
                                    </p:animRot>
                                  </p:childTnLst>
                                </p:cTn>
                              </p:par>
                            </p:childTnLst>
                          </p:cTn>
                        </p:par>
                        <p:par>
                          <p:cTn id="25" fill="hold">
                            <p:stCondLst>
                              <p:cond delay="4800"/>
                            </p:stCondLst>
                            <p:childTnLst>
                              <p:par>
                                <p:cTn id="26" presetID="16" presetClass="entr" presetSubtype="2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wipe(down)">
                                      <p:cBhvr>
                                        <p:cTn id="31" dur="500"/>
                                        <p:tgtEl>
                                          <p:spTgt spid="3074"/>
                                        </p:tgtEl>
                                      </p:cBhvr>
                                    </p:animEffect>
                                  </p:childTnLst>
                                </p:cTn>
                              </p:par>
                              <p:par>
                                <p:cTn id="32" presetID="52" presetClass="entr" presetSubtype="0" fill="hold" grpId="0"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Scale>
                                      <p:cBhvr>
                                        <p:cTn id="3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3">
                                            <p:txEl>
                                              <p:pRg st="0" end="0"/>
                                            </p:txEl>
                                          </p:spTgt>
                                        </p:tgtEl>
                                        <p:attrNameLst>
                                          <p:attrName>ppt_x</p:attrName>
                                          <p:attrName>ppt_y</p:attrName>
                                        </p:attrNameLst>
                                      </p:cBhvr>
                                    </p:animMotion>
                                    <p:animEffect transition="in" filter="fade">
                                      <p:cBhvr>
                                        <p:cTn id="36" dur="1000"/>
                                        <p:tgtEl>
                                          <p:spTgt spid="3">
                                            <p:txEl>
                                              <p:pRg st="0" end="0"/>
                                            </p:txEl>
                                          </p:spTgt>
                                        </p:tgtEl>
                                      </p:cBhvr>
                                    </p:animEffect>
                                  </p:childTnLst>
                                </p:cTn>
                              </p:par>
                              <p:par>
                                <p:cTn id="37" presetID="52" presetClass="entr" presetSubtype="0" fill="hold" grpId="0"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Scale>
                                      <p:cBhvr>
                                        <p:cTn id="39"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
                                            <p:txEl>
                                              <p:pRg st="1" end="1"/>
                                            </p:txEl>
                                          </p:spTgt>
                                        </p:tgtEl>
                                        <p:attrNameLst>
                                          <p:attrName>ppt_x</p:attrName>
                                          <p:attrName>ppt_y</p:attrName>
                                        </p:attrNameLst>
                                      </p:cBhvr>
                                    </p:animMotion>
                                    <p:animEffect transition="in" filter="fade">
                                      <p:cBhvr>
                                        <p:cTn id="41" dur="1000"/>
                                        <p:tgtEl>
                                          <p:spTgt spid="3">
                                            <p:txEl>
                                              <p:pRg st="1" end="1"/>
                                            </p:txEl>
                                          </p:spTgt>
                                        </p:tgtEl>
                                      </p:cBhvr>
                                    </p:animEffect>
                                  </p:childTnLst>
                                </p:cTn>
                              </p:par>
                              <p:par>
                                <p:cTn id="42" presetID="52" presetClass="entr" presetSubtype="0" fill="hold" grpId="0"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Scale>
                                      <p:cBhvr>
                                        <p:cTn id="44"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3">
                                            <p:txEl>
                                              <p:pRg st="2" end="2"/>
                                            </p:txEl>
                                          </p:spTgt>
                                        </p:tgtEl>
                                        <p:attrNameLst>
                                          <p:attrName>ppt_x</p:attrName>
                                          <p:attrName>ppt_y</p:attrName>
                                        </p:attrNameLst>
                                      </p:cBhvr>
                                    </p:animMotion>
                                    <p:animEffect transition="in" filter="fade">
                                      <p:cBhvr>
                                        <p:cTn id="46" dur="1000"/>
                                        <p:tgtEl>
                                          <p:spTgt spid="3">
                                            <p:txEl>
                                              <p:pRg st="2" end="2"/>
                                            </p:txEl>
                                          </p:spTgt>
                                        </p:tgtEl>
                                      </p:cBhvr>
                                    </p:animEffect>
                                  </p:childTnLst>
                                </p:cTn>
                              </p:par>
                              <p:par>
                                <p:cTn id="47" presetID="52" presetClass="entr" presetSubtype="0" fill="hold" grpId="0"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Scale>
                                      <p:cBhvr>
                                        <p:cTn id="49"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3">
                                            <p:txEl>
                                              <p:pRg st="3" end="3"/>
                                            </p:txEl>
                                          </p:spTgt>
                                        </p:tgtEl>
                                        <p:attrNameLst>
                                          <p:attrName>ppt_x</p:attrName>
                                          <p:attrName>ppt_y</p:attrName>
                                        </p:attrNameLst>
                                      </p:cBhvr>
                                    </p:animMotion>
                                    <p:animEffect transition="in" filter="fade">
                                      <p:cBhvr>
                                        <p:cTn id="51" dur="1000"/>
                                        <p:tgtEl>
                                          <p:spTgt spid="3">
                                            <p:txEl>
                                              <p:pRg st="3" end="3"/>
                                            </p:txEl>
                                          </p:spTgt>
                                        </p:tgtEl>
                                      </p:cBhvr>
                                    </p:animEffect>
                                  </p:childTnLst>
                                </p:cTn>
                              </p:par>
                              <p:par>
                                <p:cTn id="52" presetID="52" presetClass="entr" presetSubtype="0" fill="hold" grpId="0" nodeType="with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Scale>
                                      <p:cBhvr>
                                        <p:cTn id="54"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3">
                                            <p:txEl>
                                              <p:pRg st="4" end="4"/>
                                            </p:txEl>
                                          </p:spTgt>
                                        </p:tgtEl>
                                        <p:attrNameLst>
                                          <p:attrName>ppt_x</p:attrName>
                                          <p:attrName>ppt_y</p:attrName>
                                        </p:attrNameLst>
                                      </p:cBhvr>
                                    </p:animMotion>
                                    <p:animEffect transition="in" filter="fade">
                                      <p:cBhvr>
                                        <p:cTn id="56" dur="1000"/>
                                        <p:tgtEl>
                                          <p:spTgt spid="3">
                                            <p:txEl>
                                              <p:pRg st="4" end="4"/>
                                            </p:txEl>
                                          </p:spTgt>
                                        </p:tgtEl>
                                      </p:cBhvr>
                                    </p:animEffect>
                                  </p:childTnLst>
                                </p:cTn>
                              </p:par>
                              <p:par>
                                <p:cTn id="57" presetID="52" presetClass="entr" presetSubtype="0" fill="hold" grpId="0"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Scale>
                                      <p:cBhvr>
                                        <p:cTn id="59"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3">
                                            <p:txEl>
                                              <p:pRg st="5" end="5"/>
                                            </p:txEl>
                                          </p:spTgt>
                                        </p:tgtEl>
                                        <p:attrNameLst>
                                          <p:attrName>ppt_x</p:attrName>
                                          <p:attrName>ppt_y</p:attrName>
                                        </p:attrNameLst>
                                      </p:cBhvr>
                                    </p:animMotion>
                                    <p:animEffect transition="in" filter="fade">
                                      <p:cBhvr>
                                        <p:cTn id="61" dur="1000"/>
                                        <p:tgtEl>
                                          <p:spTgt spid="3">
                                            <p:txEl>
                                              <p:pRg st="5" end="5"/>
                                            </p:txEl>
                                          </p:spTgt>
                                        </p:tgtEl>
                                      </p:cBhvr>
                                    </p:animEffect>
                                  </p:childTnLst>
                                </p:cTn>
                              </p:par>
                              <p:par>
                                <p:cTn id="62" presetID="52" presetClass="entr" presetSubtype="0" fill="hold" grpId="0" nodeType="with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Scale>
                                      <p:cBhvr>
                                        <p:cTn id="64"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1000" decel="50000" fill="hold">
                                          <p:stCondLst>
                                            <p:cond delay="0"/>
                                          </p:stCondLst>
                                        </p:cTn>
                                        <p:tgtEl>
                                          <p:spTgt spid="3">
                                            <p:txEl>
                                              <p:pRg st="6" end="6"/>
                                            </p:txEl>
                                          </p:spTgt>
                                        </p:tgtEl>
                                        <p:attrNameLst>
                                          <p:attrName>ppt_x</p:attrName>
                                          <p:attrName>ppt_y</p:attrName>
                                        </p:attrNameLst>
                                      </p:cBhvr>
                                    </p:animMotion>
                                    <p:animEffect transition="in" filter="fade">
                                      <p:cBhvr>
                                        <p:cTn id="66" dur="1000"/>
                                        <p:tgtEl>
                                          <p:spTgt spid="3">
                                            <p:txEl>
                                              <p:pRg st="6" end="6"/>
                                            </p:txEl>
                                          </p:spTgt>
                                        </p:tgtEl>
                                      </p:cBhvr>
                                    </p:animEffect>
                                  </p:childTnLst>
                                </p:cTn>
                              </p:par>
                              <p:par>
                                <p:cTn id="67" presetID="52" presetClass="entr" presetSubtype="0" fill="hold" grpId="0" nodeType="with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animScale>
                                      <p:cBhvr>
                                        <p:cTn id="69"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0" dur="1000" decel="50000" fill="hold">
                                          <p:stCondLst>
                                            <p:cond delay="0"/>
                                          </p:stCondLst>
                                        </p:cTn>
                                        <p:tgtEl>
                                          <p:spTgt spid="3">
                                            <p:txEl>
                                              <p:pRg st="7" end="7"/>
                                            </p:txEl>
                                          </p:spTgt>
                                        </p:tgtEl>
                                        <p:attrNameLst>
                                          <p:attrName>ppt_x</p:attrName>
                                          <p:attrName>ppt_y</p:attrName>
                                        </p:attrNameLst>
                                      </p:cBhvr>
                                    </p:animMotion>
                                    <p:animEffect transition="in" filter="fade">
                                      <p:cBhvr>
                                        <p:cTn id="71" dur="1000"/>
                                        <p:tgtEl>
                                          <p:spTgt spid="3">
                                            <p:txEl>
                                              <p:pRg st="7" end="7"/>
                                            </p:txEl>
                                          </p:spTgt>
                                        </p:tgtEl>
                                      </p:cBhvr>
                                    </p:animEffect>
                                  </p:childTnLst>
                                </p:cTn>
                              </p:par>
                              <p:par>
                                <p:cTn id="72" presetID="52" presetClass="entr" presetSubtype="0" fill="hold" grpId="0" nodeType="with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Scale>
                                      <p:cBhvr>
                                        <p:cTn id="74" dur="1000" decel="50000" fill="hold">
                                          <p:stCondLst>
                                            <p:cond delay="0"/>
                                          </p:stCondLst>
                                        </p:cTn>
                                        <p:tgtEl>
                                          <p:spTgt spid="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1000" decel="50000" fill="hold">
                                          <p:stCondLst>
                                            <p:cond delay="0"/>
                                          </p:stCondLst>
                                        </p:cTn>
                                        <p:tgtEl>
                                          <p:spTgt spid="3">
                                            <p:txEl>
                                              <p:pRg st="8" end="8"/>
                                            </p:txEl>
                                          </p:spTgt>
                                        </p:tgtEl>
                                        <p:attrNameLst>
                                          <p:attrName>ppt_x</p:attrName>
                                          <p:attrName>ppt_y</p:attrName>
                                        </p:attrNameLst>
                                      </p:cBhvr>
                                    </p:animMotion>
                                    <p:animEffect transition="in" filter="fade">
                                      <p:cBhvr>
                                        <p:cTn id="76" dur="1000"/>
                                        <p:tgtEl>
                                          <p:spTgt spid="3">
                                            <p:txEl>
                                              <p:pRg st="8" end="8"/>
                                            </p:txEl>
                                          </p:spTgt>
                                        </p:tgtEl>
                                      </p:cBhvr>
                                    </p:animEffect>
                                  </p:childTnLst>
                                </p:cTn>
                              </p:par>
                              <p:par>
                                <p:cTn id="77" presetID="52" presetClass="entr" presetSubtype="0" fill="hold" grpId="0" nodeType="with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Scale>
                                      <p:cBhvr>
                                        <p:cTn id="79" dur="1000" decel="50000" fill="hold">
                                          <p:stCondLst>
                                            <p:cond delay="0"/>
                                          </p:stCondLst>
                                        </p:cTn>
                                        <p:tgtEl>
                                          <p:spTgt spid="3">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0" dur="1000" decel="50000" fill="hold">
                                          <p:stCondLst>
                                            <p:cond delay="0"/>
                                          </p:stCondLst>
                                        </p:cTn>
                                        <p:tgtEl>
                                          <p:spTgt spid="3">
                                            <p:txEl>
                                              <p:pRg st="9" end="9"/>
                                            </p:txEl>
                                          </p:spTgt>
                                        </p:tgtEl>
                                        <p:attrNameLst>
                                          <p:attrName>ppt_x</p:attrName>
                                          <p:attrName>ppt_y</p:attrName>
                                        </p:attrNameLst>
                                      </p:cBhvr>
                                    </p:animMotion>
                                    <p:animEffect transition="in" filter="fade">
                                      <p:cBhvr>
                                        <p:cTn id="81" dur="1000"/>
                                        <p:tgtEl>
                                          <p:spTgt spid="3">
                                            <p:txEl>
                                              <p:pRg st="9" end="9"/>
                                            </p:txEl>
                                          </p:spTgt>
                                        </p:tgtEl>
                                      </p:cBhvr>
                                    </p:animEffect>
                                  </p:childTnLst>
                                </p:cTn>
                              </p:par>
                              <p:par>
                                <p:cTn id="82" presetID="52" presetClass="entr" presetSubtype="0" fill="hold" grpId="0" nodeType="withEffect">
                                  <p:stCondLst>
                                    <p:cond delay="0"/>
                                  </p:stCondLst>
                                  <p:childTnLst>
                                    <p:set>
                                      <p:cBhvr>
                                        <p:cTn id="83" dur="1" fill="hold">
                                          <p:stCondLst>
                                            <p:cond delay="0"/>
                                          </p:stCondLst>
                                        </p:cTn>
                                        <p:tgtEl>
                                          <p:spTgt spid="3">
                                            <p:txEl>
                                              <p:pRg st="10" end="10"/>
                                            </p:txEl>
                                          </p:spTgt>
                                        </p:tgtEl>
                                        <p:attrNameLst>
                                          <p:attrName>style.visibility</p:attrName>
                                        </p:attrNameLst>
                                      </p:cBhvr>
                                      <p:to>
                                        <p:strVal val="visible"/>
                                      </p:to>
                                    </p:set>
                                    <p:animScale>
                                      <p:cBhvr>
                                        <p:cTn id="84" dur="1000" decel="50000" fill="hold">
                                          <p:stCondLst>
                                            <p:cond delay="0"/>
                                          </p:stCondLst>
                                        </p:cTn>
                                        <p:tgtEl>
                                          <p:spTgt spid="3">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3">
                                            <p:txEl>
                                              <p:pRg st="10" end="10"/>
                                            </p:txEl>
                                          </p:spTgt>
                                        </p:tgtEl>
                                        <p:attrNameLst>
                                          <p:attrName>ppt_x</p:attrName>
                                          <p:attrName>ppt_y</p:attrName>
                                        </p:attrNameLst>
                                      </p:cBhvr>
                                    </p:animMotion>
                                    <p:animEffect transition="in" filter="fade">
                                      <p:cBhvr>
                                        <p:cTn id="86" dur="1000"/>
                                        <p:tgtEl>
                                          <p:spTgt spid="3">
                                            <p:txEl>
                                              <p:pRg st="10" end="10"/>
                                            </p:txEl>
                                          </p:spTgt>
                                        </p:tgtEl>
                                      </p:cBhvr>
                                    </p:animEffect>
                                  </p:childTnLst>
                                </p:cTn>
                              </p:par>
                              <p:par>
                                <p:cTn id="87" presetID="52" presetClass="entr" presetSubtype="0" fill="hold" grpId="0" nodeType="withEffect">
                                  <p:stCondLst>
                                    <p:cond delay="0"/>
                                  </p:stCondLst>
                                  <p:childTnLst>
                                    <p:set>
                                      <p:cBhvr>
                                        <p:cTn id="88" dur="1" fill="hold">
                                          <p:stCondLst>
                                            <p:cond delay="0"/>
                                          </p:stCondLst>
                                        </p:cTn>
                                        <p:tgtEl>
                                          <p:spTgt spid="3">
                                            <p:txEl>
                                              <p:pRg st="11" end="11"/>
                                            </p:txEl>
                                          </p:spTgt>
                                        </p:tgtEl>
                                        <p:attrNameLst>
                                          <p:attrName>style.visibility</p:attrName>
                                        </p:attrNameLst>
                                      </p:cBhvr>
                                      <p:to>
                                        <p:strVal val="visible"/>
                                      </p:to>
                                    </p:set>
                                    <p:animScale>
                                      <p:cBhvr>
                                        <p:cTn id="89" dur="1000" decel="50000" fill="hold">
                                          <p:stCondLst>
                                            <p:cond delay="0"/>
                                          </p:stCondLst>
                                        </p:cTn>
                                        <p:tgtEl>
                                          <p:spTgt spid="3">
                                            <p:txEl>
                                              <p:pRg st="11" end="1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0" dur="1000" decel="50000" fill="hold">
                                          <p:stCondLst>
                                            <p:cond delay="0"/>
                                          </p:stCondLst>
                                        </p:cTn>
                                        <p:tgtEl>
                                          <p:spTgt spid="3">
                                            <p:txEl>
                                              <p:pRg st="11" end="11"/>
                                            </p:txEl>
                                          </p:spTgt>
                                        </p:tgtEl>
                                        <p:attrNameLst>
                                          <p:attrName>ppt_x</p:attrName>
                                          <p:attrName>ppt_y</p:attrName>
                                        </p:attrNameLst>
                                      </p:cBhvr>
                                    </p:animMotion>
                                    <p:animEffect transition="in" filter="fade">
                                      <p:cBhvr>
                                        <p:cTn id="91"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b="1" dirty="0">
                <a:ln>
                  <a:solidFill>
                    <a:srgbClr val="FF0000"/>
                  </a:solidFill>
                </a:ln>
                <a:solidFill>
                  <a:srgbClr val="FFFF00"/>
                </a:solidFill>
                <a:latin typeface="Algerian" pitchFamily="82" charset="0"/>
              </a:rPr>
              <a:t>Mahatma Gandhi</a:t>
            </a:r>
            <a:endParaRPr lang="en-US" sz="54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1036637"/>
            <a:ext cx="4724400" cy="4525963"/>
          </a:xfrm>
        </p:spPr>
        <p:txBody>
          <a:bodyPr>
            <a:noAutofit/>
          </a:bodyPr>
          <a:lstStyle/>
          <a:p>
            <a:pPr>
              <a:buClr>
                <a:schemeClr val="bg1"/>
              </a:buClr>
              <a:buFont typeface="Wingdings" pitchFamily="2" charset="2"/>
              <a:buChar char="ü"/>
            </a:pPr>
            <a:r>
              <a:rPr lang="en-US" b="1" dirty="0">
                <a:solidFill>
                  <a:srgbClr val="FFFF00"/>
                </a:solidFill>
              </a:rPr>
              <a:t>   </a:t>
            </a:r>
            <a:r>
              <a:rPr lang="en-US" b="1" dirty="0" err="1">
                <a:solidFill>
                  <a:srgbClr val="FFFF00"/>
                </a:solidFill>
              </a:rPr>
              <a:t>Gandhian</a:t>
            </a:r>
            <a:r>
              <a:rPr lang="en-US" b="1" dirty="0">
                <a:solidFill>
                  <a:srgbClr val="FFFF00"/>
                </a:solidFill>
              </a:rPr>
              <a:t>  Economics        </a:t>
            </a:r>
          </a:p>
          <a:p>
            <a:pPr marL="0" indent="0">
              <a:buClr>
                <a:schemeClr val="bg1"/>
              </a:buClr>
              <a:buNone/>
            </a:pPr>
            <a:r>
              <a:rPr lang="en-US" b="1" dirty="0">
                <a:solidFill>
                  <a:srgbClr val="FFFF00"/>
                </a:solidFill>
              </a:rPr>
              <a:t>       is based on ethical  </a:t>
            </a:r>
          </a:p>
          <a:p>
            <a:pPr marL="0" indent="0">
              <a:buClr>
                <a:schemeClr val="bg1"/>
              </a:buClr>
              <a:buNone/>
            </a:pPr>
            <a:r>
              <a:rPr lang="en-US" b="1" dirty="0">
                <a:solidFill>
                  <a:srgbClr val="FFFF00"/>
                </a:solidFill>
              </a:rPr>
              <a:t>       foundations. </a:t>
            </a:r>
          </a:p>
          <a:p>
            <a:pPr>
              <a:buClr>
                <a:schemeClr val="bg1"/>
              </a:buClr>
              <a:buFont typeface="Wingdings" pitchFamily="2" charset="2"/>
              <a:buChar char="ü"/>
            </a:pPr>
            <a:r>
              <a:rPr lang="en-US" b="1" dirty="0">
                <a:solidFill>
                  <a:srgbClr val="FFFF00"/>
                </a:solidFill>
              </a:rPr>
              <a:t>   In 1921, Gandhi </a:t>
            </a:r>
          </a:p>
          <a:p>
            <a:pPr marL="0" indent="0">
              <a:buClr>
                <a:schemeClr val="bg1"/>
              </a:buClr>
              <a:buNone/>
            </a:pPr>
            <a:r>
              <a:rPr lang="en-US" b="1" dirty="0">
                <a:solidFill>
                  <a:srgbClr val="FFFF00"/>
                </a:solidFill>
              </a:rPr>
              <a:t>       wrote, “Economics     </a:t>
            </a:r>
          </a:p>
          <a:p>
            <a:pPr marL="0" indent="0">
              <a:buClr>
                <a:schemeClr val="bg1"/>
              </a:buClr>
              <a:buNone/>
            </a:pPr>
            <a:r>
              <a:rPr lang="en-US" b="1" dirty="0">
                <a:solidFill>
                  <a:srgbClr val="FFFF00"/>
                </a:solidFill>
              </a:rPr>
              <a:t>       that hurts the moral </a:t>
            </a:r>
          </a:p>
          <a:p>
            <a:pPr marL="0" indent="0">
              <a:buClr>
                <a:schemeClr val="bg1"/>
              </a:buClr>
              <a:buNone/>
            </a:pPr>
            <a:r>
              <a:rPr lang="en-US" b="1" dirty="0">
                <a:solidFill>
                  <a:srgbClr val="FFFF00"/>
                </a:solidFill>
              </a:rPr>
              <a:t>       well-being of an </a:t>
            </a:r>
          </a:p>
          <a:p>
            <a:pPr marL="0" indent="0">
              <a:buClr>
                <a:schemeClr val="bg1"/>
              </a:buClr>
              <a:buNone/>
            </a:pPr>
            <a:r>
              <a:rPr lang="en-US" b="1" dirty="0">
                <a:solidFill>
                  <a:srgbClr val="FFFF00"/>
                </a:solidFill>
              </a:rPr>
              <a:t>       individual or a nation </a:t>
            </a:r>
          </a:p>
          <a:p>
            <a:pPr marL="0" indent="0">
              <a:buClr>
                <a:schemeClr val="bg1"/>
              </a:buClr>
              <a:buNone/>
            </a:pPr>
            <a:r>
              <a:rPr lang="en-US" b="1" dirty="0">
                <a:solidFill>
                  <a:srgbClr val="FFFF00"/>
                </a:solidFill>
              </a:rPr>
              <a:t>       is immoral, and </a:t>
            </a:r>
          </a:p>
          <a:p>
            <a:pPr marL="0" indent="0">
              <a:buClr>
                <a:schemeClr val="bg1"/>
              </a:buClr>
              <a:buNone/>
            </a:pPr>
            <a:r>
              <a:rPr lang="en-US" b="1" dirty="0">
                <a:solidFill>
                  <a:srgbClr val="FFFF00"/>
                </a:solidFill>
              </a:rPr>
              <a:t>       therefore, sinful.”</a:t>
            </a:r>
          </a:p>
        </p:txBody>
      </p:sp>
      <p:sp>
        <p:nvSpPr>
          <p:cNvPr id="4" name="Slide Number Placeholder 3"/>
          <p:cNvSpPr>
            <a:spLocks noGrp="1"/>
          </p:cNvSpPr>
          <p:nvPr>
            <p:ph type="sldNum" sz="quarter" idx="12"/>
          </p:nvPr>
        </p:nvSpPr>
        <p:spPr/>
        <p:txBody>
          <a:bodyPr/>
          <a:lstStyle/>
          <a:p>
            <a:fld id="{5122379A-8FA5-4082-989C-37BB00110F04}" type="slidenum">
              <a:rPr lang="en-US" smtClean="0"/>
              <a:t>70</a:t>
            </a:fld>
            <a:endParaRPr lang="en-US"/>
          </a:p>
        </p:txBody>
      </p:sp>
      <p:cxnSp>
        <p:nvCxnSpPr>
          <p:cNvPr id="5" name="Straight Connector 4"/>
          <p:cNvCxnSpPr/>
          <p:nvPr/>
        </p:nvCxnSpPr>
        <p:spPr>
          <a:xfrm>
            <a:off x="0" y="914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7030"/>
          <a:stretch/>
        </p:blipFill>
        <p:spPr bwMode="auto">
          <a:xfrm>
            <a:off x="4957501" y="1238740"/>
            <a:ext cx="3957899" cy="363806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242957"/>
      </p:ext>
    </p:extLst>
  </p:cSld>
  <p:clrMapOvr>
    <a:masterClrMapping/>
  </p:clrMapOvr>
  <mc:AlternateContent xmlns:mc="http://schemas.openxmlformats.org/markup-compatibility/2006" xmlns:p14="http://schemas.microsoft.com/office/powerpoint/2010/main">
    <mc:Choice Requires="p14">
      <p:transition spd="slow" p14:dur="2000" advTm="69388"/>
    </mc:Choice>
    <mc:Fallback xmlns="">
      <p:transition spd="slow" advTm="69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00"/>
                            </p:stCondLst>
                            <p:childTnLst>
                              <p:par>
                                <p:cTn id="13" presetID="25"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18" dur="1000" fill="hold"/>
                                        <p:tgtEl>
                                          <p:spTgt spid="102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026"/>
                                        </p:tgtEl>
                                      </p:cBhvr>
                                    </p:animEffect>
                                  </p:childTnLst>
                                </p:cTn>
                              </p:par>
                            </p:childTnLst>
                          </p:cTn>
                        </p:par>
                        <p:par>
                          <p:cTn id="23" fill="hold">
                            <p:stCondLst>
                              <p:cond delay="2100"/>
                            </p:stCondLst>
                            <p:childTnLst>
                              <p:par>
                                <p:cTn id="24" presetID="32" presetClass="emph" presetSubtype="0" fill="hold" grpId="1" nodeType="afterEffect">
                                  <p:stCondLst>
                                    <p:cond delay="0"/>
                                  </p:stCondLst>
                                  <p:iterate type="lt">
                                    <p:tmPct val="0"/>
                                  </p:iterate>
                                  <p:childTnLst>
                                    <p:animRot by="120000">
                                      <p:cBhvr>
                                        <p:cTn id="25" dur="100" fill="hold">
                                          <p:stCondLst>
                                            <p:cond delay="0"/>
                                          </p:stCondLst>
                                        </p:cTn>
                                        <p:tgtEl>
                                          <p:spTgt spid="2"/>
                                        </p:tgtEl>
                                        <p:attrNameLst>
                                          <p:attrName>r</p:attrName>
                                        </p:attrNameLst>
                                      </p:cBhvr>
                                    </p:animRot>
                                    <p:animRot by="-240000">
                                      <p:cBhvr>
                                        <p:cTn id="26" dur="200" fill="hold">
                                          <p:stCondLst>
                                            <p:cond delay="200"/>
                                          </p:stCondLst>
                                        </p:cTn>
                                        <p:tgtEl>
                                          <p:spTgt spid="2"/>
                                        </p:tgtEl>
                                        <p:attrNameLst>
                                          <p:attrName>r</p:attrName>
                                        </p:attrNameLst>
                                      </p:cBhvr>
                                    </p:animRot>
                                    <p:animRot by="240000">
                                      <p:cBhvr>
                                        <p:cTn id="27" dur="200" fill="hold">
                                          <p:stCondLst>
                                            <p:cond delay="400"/>
                                          </p:stCondLst>
                                        </p:cTn>
                                        <p:tgtEl>
                                          <p:spTgt spid="2"/>
                                        </p:tgtEl>
                                        <p:attrNameLst>
                                          <p:attrName>r</p:attrName>
                                        </p:attrNameLst>
                                      </p:cBhvr>
                                    </p:animRot>
                                    <p:animRot by="-240000">
                                      <p:cBhvr>
                                        <p:cTn id="28" dur="200" fill="hold">
                                          <p:stCondLst>
                                            <p:cond delay="600"/>
                                          </p:stCondLst>
                                        </p:cTn>
                                        <p:tgtEl>
                                          <p:spTgt spid="2"/>
                                        </p:tgtEl>
                                        <p:attrNameLst>
                                          <p:attrName>r</p:attrName>
                                        </p:attrNameLst>
                                      </p:cBhvr>
                                    </p:animRot>
                                    <p:animRot by="120000">
                                      <p:cBhvr>
                                        <p:cTn id="29" dur="200" fill="hold">
                                          <p:stCondLst>
                                            <p:cond delay="800"/>
                                          </p:stCondLst>
                                        </p:cTn>
                                        <p:tgtEl>
                                          <p:spTgt spid="2"/>
                                        </p:tgtEl>
                                        <p:attrNameLst>
                                          <p:attrName>r</p:attrName>
                                        </p:attrNameLst>
                                      </p:cBhvr>
                                    </p:animRot>
                                  </p:childTnLst>
                                </p:cTn>
                              </p:par>
                            </p:childTnLst>
                          </p:cTn>
                        </p:par>
                        <p:par>
                          <p:cTn id="30" fill="hold">
                            <p:stCondLst>
                              <p:cond delay="31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3600"/>
                            </p:stCondLst>
                            <p:childTnLst>
                              <p:par>
                                <p:cTn id="35" presetID="34" presetClass="emph" presetSubtype="0" fill="hold" grpId="2" nodeType="afterEffect">
                                  <p:stCondLst>
                                    <p:cond delay="0"/>
                                  </p:stCondLst>
                                  <p:iterate type="lt">
                                    <p:tmPct val="10000"/>
                                  </p:iterate>
                                  <p:childTnLst>
                                    <p:animMotion origin="layout" path="M 0.0 0.0 L 0.0 -0.07213" pathEditMode="relative" ptsTypes="">
                                      <p:cBhvr>
                                        <p:cTn id="36" dur="250" accel="50000" decel="50000" autoRev="1" fill="hold">
                                          <p:stCondLst>
                                            <p:cond delay="0"/>
                                          </p:stCondLst>
                                        </p:cTn>
                                        <p:tgtEl>
                                          <p:spTgt spid="2"/>
                                        </p:tgtEl>
                                        <p:attrNameLst>
                                          <p:attrName>ppt_x</p:attrName>
                                          <p:attrName>ppt_y</p:attrName>
                                        </p:attrNameLst>
                                      </p:cBhvr>
                                    </p:animMotion>
                                    <p:animRot by="1500000">
                                      <p:cBhvr>
                                        <p:cTn id="37" dur="125" fill="hold">
                                          <p:stCondLst>
                                            <p:cond delay="0"/>
                                          </p:stCondLst>
                                        </p:cTn>
                                        <p:tgtEl>
                                          <p:spTgt spid="2"/>
                                        </p:tgtEl>
                                        <p:attrNameLst>
                                          <p:attrName>r</p:attrName>
                                        </p:attrNameLst>
                                      </p:cBhvr>
                                    </p:animRot>
                                    <p:animRot by="-1500000">
                                      <p:cBhvr>
                                        <p:cTn id="38" dur="125" fill="hold">
                                          <p:stCondLst>
                                            <p:cond delay="125"/>
                                          </p:stCondLst>
                                        </p:cTn>
                                        <p:tgtEl>
                                          <p:spTgt spid="2"/>
                                        </p:tgtEl>
                                        <p:attrNameLst>
                                          <p:attrName>r</p:attrName>
                                        </p:attrNameLst>
                                      </p:cBhvr>
                                    </p:animRot>
                                    <p:animRot by="-1500000">
                                      <p:cBhvr>
                                        <p:cTn id="39" dur="125" fill="hold">
                                          <p:stCondLst>
                                            <p:cond delay="250"/>
                                          </p:stCondLst>
                                        </p:cTn>
                                        <p:tgtEl>
                                          <p:spTgt spid="2"/>
                                        </p:tgtEl>
                                        <p:attrNameLst>
                                          <p:attrName>r</p:attrName>
                                        </p:attrNameLst>
                                      </p:cBhvr>
                                    </p:animRot>
                                    <p:animRot by="1500000">
                                      <p:cBhvr>
                                        <p:cTn id="40" dur="125" fill="hold">
                                          <p:stCondLst>
                                            <p:cond delay="375"/>
                                          </p:stCondLst>
                                        </p:cTn>
                                        <p:tgtEl>
                                          <p:spTgt spid="2"/>
                                        </p:tgtEl>
                                        <p:attrNameLst>
                                          <p:attrName>r</p:attrName>
                                        </p:attrNameLst>
                                      </p:cBhvr>
                                    </p:animRot>
                                  </p:childTnLst>
                                </p:cTn>
                              </p:par>
                            </p:childTnLst>
                          </p:cTn>
                        </p:par>
                        <p:par>
                          <p:cTn id="41" fill="hold">
                            <p:stCondLst>
                              <p:cond delay="4700"/>
                            </p:stCondLst>
                            <p:childTnLst>
                              <p:par>
                                <p:cTn id="42" presetID="19" presetClass="emph" presetSubtype="0" fill="hold" nodeType="afterEffect">
                                  <p:stCondLst>
                                    <p:cond delay="0"/>
                                  </p:stCondLst>
                                  <p:childTnLst>
                                    <p:animClr clrSpc="rgb" dir="cw">
                                      <p:cBhvr override="childStyle">
                                        <p:cTn id="43" dur="500" fill="hold"/>
                                        <p:tgtEl>
                                          <p:spTgt spid="1026"/>
                                        </p:tgtEl>
                                        <p:attrNameLst>
                                          <p:attrName>style.color</p:attrName>
                                        </p:attrNameLst>
                                      </p:cBhvr>
                                      <p:to>
                                        <a:srgbClr val="FF0000"/>
                                      </p:to>
                                    </p:animClr>
                                    <p:animClr clrSpc="rgb" dir="cw">
                                      <p:cBhvr>
                                        <p:cTn id="44" dur="500" fill="hold"/>
                                        <p:tgtEl>
                                          <p:spTgt spid="1026"/>
                                        </p:tgtEl>
                                        <p:attrNameLst>
                                          <p:attrName>fillcolor</p:attrName>
                                        </p:attrNameLst>
                                      </p:cBhvr>
                                      <p:to>
                                        <a:srgbClr val="FF0000"/>
                                      </p:to>
                                    </p:animClr>
                                    <p:set>
                                      <p:cBhvr>
                                        <p:cTn id="45" dur="500" fill="hold"/>
                                        <p:tgtEl>
                                          <p:spTgt spid="1026"/>
                                        </p:tgtEl>
                                        <p:attrNameLst>
                                          <p:attrName>fill.type</p:attrName>
                                        </p:attrNameLst>
                                      </p:cBhvr>
                                      <p:to>
                                        <p:strVal val="solid"/>
                                      </p:to>
                                    </p:set>
                                    <p:set>
                                      <p:cBhvr>
                                        <p:cTn id="46" dur="500" fill="hold"/>
                                        <p:tgtEl>
                                          <p:spTgt spid="1026"/>
                                        </p:tgtEl>
                                        <p:attrNameLst>
                                          <p:attrName>fill.on</p:attrName>
                                        </p:attrNameLst>
                                      </p:cBhvr>
                                      <p:to>
                                        <p:strVal val="true"/>
                                      </p:to>
                                    </p:set>
                                  </p:childTnLst>
                                </p:cTn>
                              </p:par>
                              <p:par>
                                <p:cTn id="47" presetID="53" presetClass="entr" presetSubtype="16" fill="hold" grpId="0" nodeType="with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p:cTn id="4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3">
                                            <p:txEl>
                                              <p:pRg st="0" end="0"/>
                                            </p:tx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 calcmode="lin" valueType="num">
                                      <p:cBhvr>
                                        <p:cTn id="5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56" dur="500"/>
                                        <p:tgtEl>
                                          <p:spTgt spid="3">
                                            <p:txEl>
                                              <p:pRg st="1" end="1"/>
                                            </p:tx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 calcmode="lin" valueType="num">
                                      <p:cBhvr>
                                        <p:cTn id="5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61" dur="500"/>
                                        <p:tgtEl>
                                          <p:spTgt spid="3">
                                            <p:txEl>
                                              <p:pRg st="2" end="2"/>
                                            </p:tx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 calcmode="lin" valueType="num">
                                      <p:cBhvr>
                                        <p:cTn id="6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66" dur="500"/>
                                        <p:tgtEl>
                                          <p:spTgt spid="3">
                                            <p:txEl>
                                              <p:pRg st="3" end="3"/>
                                            </p:txEl>
                                          </p:spTgt>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 calcmode="lin" valueType="num">
                                      <p:cBhvr>
                                        <p:cTn id="6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7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71" dur="500"/>
                                        <p:tgtEl>
                                          <p:spTgt spid="3">
                                            <p:txEl>
                                              <p:pRg st="4" end="4"/>
                                            </p:txEl>
                                          </p:spTgt>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 calcmode="lin" valueType="num">
                                      <p:cBhvr>
                                        <p:cTn id="7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7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76" dur="500"/>
                                        <p:tgtEl>
                                          <p:spTgt spid="3">
                                            <p:txEl>
                                              <p:pRg st="5" end="5"/>
                                            </p:tx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 calcmode="lin" valueType="num">
                                      <p:cBhvr>
                                        <p:cTn id="7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8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81" dur="500"/>
                                        <p:tgtEl>
                                          <p:spTgt spid="3">
                                            <p:txEl>
                                              <p:pRg st="6" end="6"/>
                                            </p:tx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
                                            <p:txEl>
                                              <p:pRg st="7" end="7"/>
                                            </p:txEl>
                                          </p:spTgt>
                                        </p:tgtEl>
                                        <p:attrNameLst>
                                          <p:attrName>style.visibility</p:attrName>
                                        </p:attrNameLst>
                                      </p:cBhvr>
                                      <p:to>
                                        <p:strVal val="visible"/>
                                      </p:to>
                                    </p:set>
                                    <p:anim calcmode="lin" valueType="num">
                                      <p:cBhvr>
                                        <p:cTn id="8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86" dur="500"/>
                                        <p:tgtEl>
                                          <p:spTgt spid="3">
                                            <p:txEl>
                                              <p:pRg st="7" end="7"/>
                                            </p:txEl>
                                          </p:spTgt>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 calcmode="lin" valueType="num">
                                      <p:cBhvr>
                                        <p:cTn id="8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9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91" dur="500"/>
                                        <p:tgtEl>
                                          <p:spTgt spid="3">
                                            <p:txEl>
                                              <p:pRg st="8" end="8"/>
                                            </p:txEl>
                                          </p:spTgt>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3">
                                            <p:txEl>
                                              <p:pRg st="9" end="9"/>
                                            </p:txEl>
                                          </p:spTgt>
                                        </p:tgtEl>
                                        <p:attrNameLst>
                                          <p:attrName>style.visibility</p:attrName>
                                        </p:attrNameLst>
                                      </p:cBhvr>
                                      <p:to>
                                        <p:strVal val="visible"/>
                                      </p:to>
                                    </p:set>
                                    <p:anim calcmode="lin" valueType="num">
                                      <p:cBhvr>
                                        <p:cTn id="94"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95"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9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a:ln>
                  <a:solidFill>
                    <a:srgbClr val="FF0000"/>
                  </a:solidFill>
                </a:ln>
                <a:solidFill>
                  <a:srgbClr val="FFFF00"/>
                </a:solidFill>
                <a:latin typeface="Algerian" pitchFamily="82" charset="0"/>
              </a:rPr>
              <a:t>Salient Features of </a:t>
            </a:r>
            <a:r>
              <a:rPr lang="en-US" b="1" dirty="0" err="1">
                <a:ln>
                  <a:solidFill>
                    <a:srgbClr val="FF0000"/>
                  </a:solidFill>
                </a:ln>
                <a:solidFill>
                  <a:srgbClr val="FFFF00"/>
                </a:solidFill>
                <a:latin typeface="Algerian" pitchFamily="82" charset="0"/>
              </a:rPr>
              <a:t>Gandhian</a:t>
            </a:r>
            <a:br>
              <a:rPr lang="en-US" b="1" dirty="0">
                <a:ln>
                  <a:solidFill>
                    <a:srgbClr val="FF0000"/>
                  </a:solidFill>
                </a:ln>
                <a:solidFill>
                  <a:srgbClr val="FFFF00"/>
                </a:solidFill>
                <a:latin typeface="Algerian" pitchFamily="82" charset="0"/>
              </a:rPr>
            </a:br>
            <a:r>
              <a:rPr lang="en-US" b="1" dirty="0">
                <a:ln>
                  <a:solidFill>
                    <a:srgbClr val="FF0000"/>
                  </a:solidFill>
                </a:ln>
                <a:solidFill>
                  <a:srgbClr val="FFFF00"/>
                </a:solidFill>
                <a:latin typeface="Algerian" pitchFamily="82" charset="0"/>
              </a:rPr>
              <a:t>Economic Thought</a:t>
            </a:r>
            <a:endParaRPr lang="en-US"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23081" y="1447800"/>
            <a:ext cx="6591206" cy="2590800"/>
          </a:xfrm>
        </p:spPr>
        <p:txBody>
          <a:bodyPr>
            <a:normAutofit/>
          </a:bodyPr>
          <a:lstStyle/>
          <a:p>
            <a:pPr marL="0" indent="0">
              <a:buNone/>
            </a:pPr>
            <a:r>
              <a:rPr lang="en-US" sz="2800" b="1" dirty="0">
                <a:ln>
                  <a:solidFill>
                    <a:srgbClr val="FF0000"/>
                  </a:solidFill>
                </a:ln>
                <a:solidFill>
                  <a:srgbClr val="FFFF00"/>
                </a:solidFill>
                <a:effectLst>
                  <a:glow rad="228600">
                    <a:schemeClr val="accent3">
                      <a:satMod val="175000"/>
                      <a:alpha val="40000"/>
                    </a:schemeClr>
                  </a:glow>
                </a:effectLst>
              </a:rPr>
              <a:t>Village Republics</a:t>
            </a:r>
            <a:endParaRPr lang="en-US" sz="2800" dirty="0">
              <a:ln>
                <a:solidFill>
                  <a:srgbClr val="FF0000"/>
                </a:solidFill>
              </a:ln>
              <a:solidFill>
                <a:srgbClr val="FFFF00"/>
              </a:solidFill>
              <a:effectLst>
                <a:glow rad="228600">
                  <a:schemeClr val="accent3">
                    <a:satMod val="175000"/>
                    <a:alpha val="40000"/>
                  </a:schemeClr>
                </a:glow>
              </a:effectLst>
            </a:endParaRPr>
          </a:p>
          <a:p>
            <a:pPr lvl="1">
              <a:buClr>
                <a:schemeClr val="bg1"/>
              </a:buClr>
              <a:buFont typeface="Wingdings" pitchFamily="2" charset="2"/>
              <a:buChar char="§"/>
            </a:pPr>
            <a:r>
              <a:rPr lang="en-US" sz="2400" b="1" dirty="0">
                <a:solidFill>
                  <a:srgbClr val="FFFF00"/>
                </a:solidFill>
              </a:rPr>
              <a:t>According To Gandhi, India lives in villages. He was interested in developing the villages as self sufficient units. He opposed extensive use of machinery, urbanization and industrialization.</a:t>
            </a:r>
          </a:p>
        </p:txBody>
      </p:sp>
      <p:sp>
        <p:nvSpPr>
          <p:cNvPr id="4" name="Slide Number Placeholder 3"/>
          <p:cNvSpPr>
            <a:spLocks noGrp="1"/>
          </p:cNvSpPr>
          <p:nvPr>
            <p:ph type="sldNum" sz="quarter" idx="12"/>
          </p:nvPr>
        </p:nvSpPr>
        <p:spPr/>
        <p:txBody>
          <a:bodyPr/>
          <a:lstStyle/>
          <a:p>
            <a:fld id="{5122379A-8FA5-4082-989C-37BB00110F04}" type="slidenum">
              <a:rPr lang="en-US" smtClean="0"/>
              <a:t>71</a:t>
            </a:fld>
            <a:endParaRPr lang="en-US"/>
          </a:p>
        </p:txBody>
      </p:sp>
      <p:cxnSp>
        <p:nvCxnSpPr>
          <p:cNvPr id="5" name="Straight Connector 4"/>
          <p:cNvCxnSpPr/>
          <p:nvPr/>
        </p:nvCxnSpPr>
        <p:spPr>
          <a:xfrm>
            <a:off x="0" y="1219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457200" y="3886200"/>
            <a:ext cx="8382000" cy="2590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n>
                  <a:solidFill>
                    <a:srgbClr val="FF0000"/>
                  </a:solidFill>
                </a:ln>
                <a:solidFill>
                  <a:srgbClr val="FFFF00"/>
                </a:solidFill>
                <a:effectLst>
                  <a:glow rad="228600">
                    <a:schemeClr val="accent3">
                      <a:satMod val="175000"/>
                      <a:alpha val="40000"/>
                    </a:schemeClr>
                  </a:glow>
                </a:effectLst>
              </a:rPr>
              <a:t>On Machinery</a:t>
            </a:r>
            <a:endParaRPr lang="en-US" sz="2800" dirty="0">
              <a:ln>
                <a:solidFill>
                  <a:srgbClr val="FF0000"/>
                </a:solidFill>
              </a:ln>
              <a:solidFill>
                <a:srgbClr val="FFFF00"/>
              </a:solidFill>
              <a:effectLst>
                <a:glow rad="228600">
                  <a:schemeClr val="accent3">
                    <a:satMod val="175000"/>
                    <a:alpha val="40000"/>
                  </a:schemeClr>
                </a:glow>
              </a:effectLst>
            </a:endParaRPr>
          </a:p>
          <a:p>
            <a:pPr lvl="1">
              <a:buClr>
                <a:srgbClr val="FF0000"/>
              </a:buClr>
              <a:buFont typeface="Wingdings" pitchFamily="2" charset="2"/>
              <a:buChar char="§"/>
            </a:pPr>
            <a:r>
              <a:rPr lang="en-US" sz="2400" b="1" dirty="0">
                <a:solidFill>
                  <a:srgbClr val="FFFF00"/>
                </a:solidFill>
              </a:rPr>
              <a:t>Gandhi described machinery as ‘Great sin’. </a:t>
            </a:r>
          </a:p>
          <a:p>
            <a:pPr lvl="1">
              <a:buClr>
                <a:srgbClr val="FF0000"/>
              </a:buClr>
              <a:buFont typeface="Wingdings" pitchFamily="2" charset="2"/>
              <a:buChar char="§"/>
            </a:pPr>
            <a:r>
              <a:rPr lang="en-US" sz="2400" b="1" dirty="0">
                <a:solidFill>
                  <a:srgbClr val="FFFF00"/>
                </a:solidFill>
              </a:rPr>
              <a:t>He said that “Books could be written to demonstrate its evils… it is necessary to realize that machinery is bad.</a:t>
            </a:r>
          </a:p>
          <a:p>
            <a:pPr lvl="1">
              <a:buClr>
                <a:srgbClr val="FF0000"/>
              </a:buClr>
              <a:buFont typeface="Wingdings" pitchFamily="2" charset="2"/>
              <a:buChar char="§"/>
            </a:pPr>
            <a:r>
              <a:rPr lang="en-US" sz="2400" b="1" dirty="0">
                <a:solidFill>
                  <a:srgbClr val="FFFF00"/>
                </a:solidFill>
              </a:rPr>
              <a:t>Instead of welcoming machinery as a boon, we should look upon it as an evil.</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682" y="1371600"/>
            <a:ext cx="184150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4992582"/>
      </p:ext>
    </p:extLst>
  </p:cSld>
  <p:clrMapOvr>
    <a:masterClrMapping/>
  </p:clrMapOvr>
  <mc:AlternateContent xmlns:mc="http://schemas.openxmlformats.org/markup-compatibility/2006" xmlns:p14="http://schemas.microsoft.com/office/powerpoint/2010/main">
    <mc:Choice Requires="p14">
      <p:transition spd="slow" p14:dur="2000" advTm="101791"/>
    </mc:Choice>
    <mc:Fallback xmlns="">
      <p:transition spd="slow" advTm="10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4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 calcmode="lin" valueType="num">
                                      <p:cBhvr additive="base">
                                        <p:cTn id="3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0" end="0"/>
                                            </p:txEl>
                                          </p:spTgt>
                                        </p:tgtEl>
                                        <p:attrNameLst>
                                          <p:attrName>ppt_y</p:attrName>
                                        </p:attrNameLst>
                                      </p:cBhvr>
                                      <p:tavLst>
                                        <p:tav tm="0">
                                          <p:val>
                                            <p:strVal val="1+#ppt_h/2"/>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 calcmode="lin" valueType="num">
                                      <p:cBhvr>
                                        <p:cTn id="4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7">
                                            <p:txEl>
                                              <p:pRg st="1" end="1"/>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p:cTn id="4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7">
                                            <p:txEl>
                                              <p:pRg st="2" end="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 calcmode="lin" valueType="num">
                                      <p:cBhvr>
                                        <p:cTn id="5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54" dur="500"/>
                                        <p:tgtEl>
                                          <p:spTgt spid="7">
                                            <p:txEl>
                                              <p:pRg st="3" end="3"/>
                                            </p:txEl>
                                          </p:spTgt>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027"/>
                                        </p:tgtEl>
                                        <p:attrNameLst>
                                          <p:attrName>style.visibility</p:attrName>
                                        </p:attrNameLst>
                                      </p:cBhvr>
                                      <p:to>
                                        <p:strVal val="visible"/>
                                      </p:to>
                                    </p:set>
                                    <p:animEffect transition="in" filter="fade">
                                      <p:cBhvr>
                                        <p:cTn id="5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93" t="5832" r="7609" b="18007"/>
          <a:stretch/>
        </p:blipFill>
        <p:spPr bwMode="auto">
          <a:xfrm>
            <a:off x="7239000" y="152400"/>
            <a:ext cx="1724582" cy="25455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76201"/>
            <a:ext cx="6934200" cy="2341018"/>
          </a:xfrm>
        </p:spPr>
        <p:txBody>
          <a:bodyPr>
            <a:normAutofit lnSpcReduction="10000"/>
          </a:bodyPr>
          <a:lstStyle/>
          <a:p>
            <a:pPr marL="0" indent="0">
              <a:buNone/>
            </a:pPr>
            <a:r>
              <a:rPr lang="en-US" b="1" dirty="0">
                <a:ln>
                  <a:solidFill>
                    <a:srgbClr val="FF0000"/>
                  </a:solidFill>
                </a:ln>
                <a:solidFill>
                  <a:srgbClr val="FFFF00"/>
                </a:solidFill>
                <a:effectLst>
                  <a:glow rad="228600">
                    <a:schemeClr val="accent3">
                      <a:satMod val="175000"/>
                      <a:alpha val="40000"/>
                    </a:schemeClr>
                  </a:glow>
                </a:effectLst>
              </a:rPr>
              <a:t>Industrialism</a:t>
            </a:r>
            <a:endParaRPr lang="en-US" dirty="0">
              <a:ln>
                <a:solidFill>
                  <a:srgbClr val="FF0000"/>
                </a:solidFill>
              </a:ln>
              <a:solidFill>
                <a:srgbClr val="FFFF00"/>
              </a:solidFill>
              <a:effectLst>
                <a:glow rad="228600">
                  <a:schemeClr val="accent3">
                    <a:satMod val="175000"/>
                    <a:alpha val="40000"/>
                  </a:schemeClr>
                </a:glow>
              </a:effectLst>
            </a:endParaRPr>
          </a:p>
          <a:p>
            <a:pPr lvl="1">
              <a:buClr>
                <a:schemeClr val="bg1"/>
              </a:buClr>
              <a:buFont typeface="Wingdings" pitchFamily="2" charset="2"/>
              <a:buChar char="§"/>
            </a:pPr>
            <a:r>
              <a:rPr lang="en-US" b="1" dirty="0">
                <a:solidFill>
                  <a:srgbClr val="FFFF00"/>
                </a:solidFill>
              </a:rPr>
              <a:t>Gandhi considered industrialism as a    curse on mankind. He thought industrialism depended entirely on a country’s capacity to exploit.</a:t>
            </a:r>
          </a:p>
        </p:txBody>
      </p:sp>
      <p:sp>
        <p:nvSpPr>
          <p:cNvPr id="4" name="Slide Number Placeholder 3"/>
          <p:cNvSpPr>
            <a:spLocks noGrp="1"/>
          </p:cNvSpPr>
          <p:nvPr>
            <p:ph type="sldNum" sz="quarter" idx="12"/>
          </p:nvPr>
        </p:nvSpPr>
        <p:spPr/>
        <p:txBody>
          <a:bodyPr/>
          <a:lstStyle/>
          <a:p>
            <a:fld id="{5122379A-8FA5-4082-989C-37BB00110F04}" type="slidenum">
              <a:rPr lang="en-US" smtClean="0"/>
              <a:t>72</a:t>
            </a:fld>
            <a:endParaRPr lang="en-US"/>
          </a:p>
        </p:txBody>
      </p:sp>
      <p:sp>
        <p:nvSpPr>
          <p:cNvPr id="5" name="Content Placeholder 2"/>
          <p:cNvSpPr txBox="1">
            <a:spLocks/>
          </p:cNvSpPr>
          <p:nvPr/>
        </p:nvSpPr>
        <p:spPr>
          <a:xfrm>
            <a:off x="457200" y="2209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ln>
                  <a:solidFill>
                    <a:srgbClr val="FF0000"/>
                  </a:solidFill>
                </a:ln>
                <a:solidFill>
                  <a:srgbClr val="FFFF00"/>
                </a:solidFill>
                <a:effectLst>
                  <a:glow rad="228600">
                    <a:schemeClr val="accent4">
                      <a:satMod val="175000"/>
                      <a:alpha val="40000"/>
                    </a:schemeClr>
                  </a:glow>
                </a:effectLst>
              </a:rPr>
              <a:t>Decentralization</a:t>
            </a:r>
          </a:p>
          <a:p>
            <a:pPr lvl="1">
              <a:buClr>
                <a:schemeClr val="bg1"/>
              </a:buClr>
              <a:buFont typeface="Wingdings" pitchFamily="2" charset="2"/>
              <a:buChar char="§"/>
            </a:pPr>
            <a:r>
              <a:rPr lang="en-US" b="1" dirty="0">
                <a:solidFill>
                  <a:srgbClr val="FFFF00"/>
                </a:solidFill>
              </a:rPr>
              <a:t>He advocated a decentralized economy, i.e., production at a large number of places on a small scale or production in the people’s homes.</a:t>
            </a:r>
            <a:r>
              <a:rPr lang="en-US" b="1" dirty="0">
                <a:ln>
                  <a:solidFill>
                    <a:srgbClr val="FF0000"/>
                  </a:solidFill>
                </a:ln>
                <a:solidFill>
                  <a:srgbClr val="FFFF00"/>
                </a:solidFill>
                <a:effectLst>
                  <a:glow rad="228600">
                    <a:schemeClr val="accent4">
                      <a:satMod val="175000"/>
                      <a:alpha val="40000"/>
                    </a:schemeClr>
                  </a:glow>
                </a:effectLst>
              </a:rPr>
              <a:t> </a:t>
            </a:r>
          </a:p>
        </p:txBody>
      </p:sp>
      <p:sp>
        <p:nvSpPr>
          <p:cNvPr id="6" name="Content Placeholder 2"/>
          <p:cNvSpPr txBox="1">
            <a:spLocks/>
          </p:cNvSpPr>
          <p:nvPr/>
        </p:nvSpPr>
        <p:spPr>
          <a:xfrm>
            <a:off x="457200" y="41608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ln>
                  <a:solidFill>
                    <a:srgbClr val="FF0000"/>
                  </a:solidFill>
                </a:ln>
                <a:solidFill>
                  <a:srgbClr val="FFFF00"/>
                </a:solidFill>
              </a:rPr>
              <a:t>Village </a:t>
            </a:r>
            <a:r>
              <a:rPr lang="en-US" b="1" dirty="0" err="1">
                <a:ln>
                  <a:solidFill>
                    <a:srgbClr val="FF0000"/>
                  </a:solidFill>
                </a:ln>
                <a:solidFill>
                  <a:srgbClr val="FFFF00"/>
                </a:solidFill>
              </a:rPr>
              <a:t>Sarvodaya</a:t>
            </a:r>
            <a:endParaRPr lang="en-US" b="1" dirty="0">
              <a:ln>
                <a:solidFill>
                  <a:srgbClr val="FF0000"/>
                </a:solidFill>
              </a:ln>
              <a:solidFill>
                <a:srgbClr val="FFFF00"/>
              </a:solidFill>
            </a:endParaRPr>
          </a:p>
          <a:p>
            <a:pPr lvl="1">
              <a:buClr>
                <a:schemeClr val="bg1"/>
              </a:buClr>
              <a:buFont typeface="Wingdings" pitchFamily="2" charset="2"/>
              <a:buChar char="§"/>
            </a:pPr>
            <a:r>
              <a:rPr lang="en-US" b="1" dirty="0">
                <a:solidFill>
                  <a:srgbClr val="FFFF00"/>
                </a:solidFill>
              </a:rPr>
              <a:t>According to Gandhi, “Real India was to be found in villages and not in towns or cities.” </a:t>
            </a:r>
          </a:p>
          <a:p>
            <a:pPr lvl="1">
              <a:buClr>
                <a:schemeClr val="bg1"/>
              </a:buClr>
              <a:buFont typeface="Wingdings" pitchFamily="2" charset="2"/>
              <a:buChar char="§"/>
            </a:pPr>
            <a:r>
              <a:rPr lang="en-US" b="1" dirty="0">
                <a:solidFill>
                  <a:srgbClr val="FFFF00"/>
                </a:solidFill>
              </a:rPr>
              <a:t>So he suggested the development of self sufficient, self-dependent villages.</a:t>
            </a:r>
            <a:endParaRPr lang="en-US" b="1" dirty="0">
              <a:ln>
                <a:solidFill>
                  <a:srgbClr val="FF0000"/>
                </a:solidFill>
              </a:ln>
              <a:solidFill>
                <a:srgbClr val="FFFF00"/>
              </a:solidFill>
              <a:effectLst>
                <a:glow rad="228600">
                  <a:schemeClr val="accent4">
                    <a:satMod val="175000"/>
                    <a:alpha val="40000"/>
                  </a:schemeClr>
                </a:glow>
              </a:effectLst>
            </a:endParaRPr>
          </a:p>
        </p:txBody>
      </p:sp>
    </p:spTree>
    <p:custDataLst>
      <p:tags r:id="rId1"/>
    </p:custDataLst>
    <p:extLst>
      <p:ext uri="{BB962C8B-B14F-4D97-AF65-F5344CB8AC3E}">
        <p14:creationId xmlns:p14="http://schemas.microsoft.com/office/powerpoint/2010/main" val="665043610"/>
      </p:ext>
    </p:extLst>
  </p:cSld>
  <p:clrMapOvr>
    <a:masterClrMapping/>
  </p:clrMapOvr>
  <mc:AlternateContent xmlns:mc="http://schemas.openxmlformats.org/markup-compatibility/2006" xmlns:p14="http://schemas.microsoft.com/office/powerpoint/2010/main">
    <mc:Choice Requires="p14">
      <p:transition spd="slow" p14:dur="2000" advTm="102685"/>
    </mc:Choice>
    <mc:Fallback xmlns="">
      <p:transition spd="slow" advTm="1026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Scale>
                                      <p:cBhvr>
                                        <p:cTn id="7" dur="1000" decel="50000" fill="hold">
                                          <p:stCondLst>
                                            <p:cond delay="0"/>
                                          </p:stCondLst>
                                        </p:cTn>
                                        <p:tgtEl>
                                          <p:spTgt spid="20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50"/>
                                        </p:tgtEl>
                                        <p:attrNameLst>
                                          <p:attrName>ppt_x</p:attrName>
                                          <p:attrName>ppt_y</p:attrName>
                                        </p:attrNameLst>
                                      </p:cBhvr>
                                    </p:animMotion>
                                    <p:animEffect transition="in" filter="fade">
                                      <p:cBhvr>
                                        <p:cTn id="9" dur="1000"/>
                                        <p:tgtEl>
                                          <p:spTgt spid="2050"/>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barn(inVertical)">
                                      <p:cBhvr>
                                        <p:cTn id="33" dur="500"/>
                                        <p:tgtEl>
                                          <p:spTgt spid="6">
                                            <p:txEl>
                                              <p:pRg st="0" end="0"/>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 calcmode="lin" valueType="num">
                                      <p:cBhvr>
                                        <p:cTn id="36"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6">
                                            <p:txEl>
                                              <p:pRg st="1" end="1"/>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p:cTn id="4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22379A-8FA5-4082-989C-37BB00110F04}" type="slidenum">
              <a:rPr lang="en-US" smtClean="0"/>
              <a:t>73</a:t>
            </a:fld>
            <a:endParaRPr lang="en-US"/>
          </a:p>
        </p:txBody>
      </p:sp>
      <p:sp>
        <p:nvSpPr>
          <p:cNvPr id="5" name="Content Placeholder 2"/>
          <p:cNvSpPr txBox="1">
            <a:spLocks/>
          </p:cNvSpPr>
          <p:nvPr/>
        </p:nvSpPr>
        <p:spPr>
          <a:xfrm>
            <a:off x="457200" y="381000"/>
            <a:ext cx="6781800" cy="3200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ln>
                  <a:solidFill>
                    <a:srgbClr val="FF0000"/>
                  </a:solidFill>
                </a:ln>
                <a:solidFill>
                  <a:srgbClr val="FFFF00"/>
                </a:solidFill>
                <a:effectLst>
                  <a:glow rad="228600">
                    <a:schemeClr val="accent3">
                      <a:satMod val="175000"/>
                      <a:alpha val="40000"/>
                    </a:schemeClr>
                  </a:glow>
                </a:effectLst>
              </a:rPr>
              <a:t>Bread </a:t>
            </a:r>
            <a:r>
              <a:rPr lang="en-US" sz="2800" b="1" dirty="0" err="1">
                <a:ln>
                  <a:solidFill>
                    <a:srgbClr val="FF0000"/>
                  </a:solidFill>
                </a:ln>
                <a:solidFill>
                  <a:srgbClr val="FFFF00"/>
                </a:solidFill>
                <a:effectLst>
                  <a:glow rad="228600">
                    <a:schemeClr val="accent3">
                      <a:satMod val="175000"/>
                      <a:alpha val="40000"/>
                    </a:schemeClr>
                  </a:glow>
                </a:effectLst>
              </a:rPr>
              <a:t>Labour</a:t>
            </a:r>
            <a:endParaRPr lang="en-US" sz="2800" b="1" dirty="0">
              <a:ln>
                <a:solidFill>
                  <a:srgbClr val="FF0000"/>
                </a:solidFill>
              </a:ln>
              <a:solidFill>
                <a:srgbClr val="FFFF00"/>
              </a:solidFill>
              <a:effectLst>
                <a:glow rad="228600">
                  <a:schemeClr val="accent3">
                    <a:satMod val="175000"/>
                    <a:alpha val="40000"/>
                  </a:schemeClr>
                </a:glow>
              </a:effectLst>
            </a:endParaRPr>
          </a:p>
          <a:p>
            <a:pPr lvl="1">
              <a:buClr>
                <a:srgbClr val="00B0F0"/>
              </a:buClr>
              <a:buFont typeface="Wingdings" pitchFamily="2" charset="2"/>
              <a:buChar char="§"/>
            </a:pPr>
            <a:r>
              <a:rPr lang="en-US" sz="2400" b="1" dirty="0">
                <a:solidFill>
                  <a:srgbClr val="FFFF00"/>
                </a:solidFill>
              </a:rPr>
              <a:t>Gandhi realized the dignity of human </a:t>
            </a:r>
            <a:r>
              <a:rPr lang="en-US" sz="2400" b="1" dirty="0" err="1">
                <a:solidFill>
                  <a:srgbClr val="FFFF00"/>
                </a:solidFill>
              </a:rPr>
              <a:t>labour</a:t>
            </a:r>
            <a:r>
              <a:rPr lang="en-US" sz="2400" b="1" dirty="0">
                <a:solidFill>
                  <a:srgbClr val="FFFF00"/>
                </a:solidFill>
              </a:rPr>
              <a:t>.</a:t>
            </a:r>
          </a:p>
          <a:p>
            <a:pPr lvl="1">
              <a:buClr>
                <a:srgbClr val="00B0F0"/>
              </a:buClr>
              <a:buFont typeface="Wingdings" pitchFamily="2" charset="2"/>
              <a:buChar char="§"/>
            </a:pPr>
            <a:r>
              <a:rPr lang="en-US" sz="2400" b="1" dirty="0">
                <a:solidFill>
                  <a:srgbClr val="FFFF00"/>
                </a:solidFill>
              </a:rPr>
              <a:t>He believed that God created man to eat his bread by the sweat of his brow.</a:t>
            </a:r>
          </a:p>
          <a:p>
            <a:pPr lvl="1">
              <a:buClr>
                <a:srgbClr val="00B0F0"/>
              </a:buClr>
              <a:buFont typeface="Wingdings" pitchFamily="2" charset="2"/>
              <a:buChar char="§"/>
            </a:pPr>
            <a:r>
              <a:rPr lang="en-US" sz="2400" b="1" dirty="0">
                <a:solidFill>
                  <a:srgbClr val="FFFF00"/>
                </a:solidFill>
              </a:rPr>
              <a:t>Bread </a:t>
            </a:r>
            <a:r>
              <a:rPr lang="en-US" sz="2400" b="1" dirty="0" err="1">
                <a:solidFill>
                  <a:srgbClr val="FFFF00"/>
                </a:solidFill>
              </a:rPr>
              <a:t>labour</a:t>
            </a:r>
            <a:r>
              <a:rPr lang="en-US" sz="2400" b="1" dirty="0">
                <a:solidFill>
                  <a:srgbClr val="FFFF00"/>
                </a:solidFill>
              </a:rPr>
              <a:t> or body </a:t>
            </a:r>
            <a:r>
              <a:rPr lang="en-US" sz="2400" b="1" dirty="0" err="1">
                <a:solidFill>
                  <a:srgbClr val="FFFF00"/>
                </a:solidFill>
              </a:rPr>
              <a:t>labour</a:t>
            </a:r>
            <a:r>
              <a:rPr lang="en-US" sz="2400" b="1" dirty="0">
                <a:solidFill>
                  <a:srgbClr val="FFFF00"/>
                </a:solidFill>
              </a:rPr>
              <a:t> was the expression that Gandhi used to mean manual </a:t>
            </a:r>
            <a:r>
              <a:rPr lang="en-US" sz="2400" b="1" dirty="0" err="1">
                <a:solidFill>
                  <a:srgbClr val="FFFF00"/>
                </a:solidFill>
              </a:rPr>
              <a:t>labour</a:t>
            </a:r>
            <a:r>
              <a:rPr lang="en-US" sz="2400" b="1" dirty="0">
                <a:solidFill>
                  <a:srgbClr val="FFFF00"/>
                </a:solidFill>
              </a:rPr>
              <a:t>.</a:t>
            </a:r>
            <a:r>
              <a:rPr lang="en-US" sz="2400" b="1" dirty="0">
                <a:ln>
                  <a:solidFill>
                    <a:srgbClr val="FF0000"/>
                  </a:solidFill>
                </a:ln>
                <a:solidFill>
                  <a:srgbClr val="FFFF00"/>
                </a:solidFill>
              </a:rPr>
              <a:t> </a:t>
            </a:r>
            <a:endParaRPr lang="en-US" sz="2400" b="1" dirty="0">
              <a:ln>
                <a:solidFill>
                  <a:srgbClr val="FF0000"/>
                </a:solidFill>
              </a:ln>
              <a:solidFill>
                <a:srgbClr val="FFFF00"/>
              </a:solidFill>
              <a:effectLst>
                <a:glow rad="228600">
                  <a:schemeClr val="accent4">
                    <a:satMod val="175000"/>
                    <a:alpha val="40000"/>
                  </a:schemeClr>
                </a:glow>
              </a:effectLst>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93" t="5832" r="7609" b="18007"/>
          <a:stretch/>
        </p:blipFill>
        <p:spPr bwMode="auto">
          <a:xfrm>
            <a:off x="7267018" y="502485"/>
            <a:ext cx="1724582" cy="25455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noGrp="1"/>
          </p:cNvSpPr>
          <p:nvPr>
            <p:ph idx="1"/>
          </p:nvPr>
        </p:nvSpPr>
        <p:spPr>
          <a:xfrm>
            <a:off x="457200" y="34750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ln>
                  <a:solidFill>
                    <a:srgbClr val="FF0000"/>
                  </a:solidFill>
                </a:ln>
                <a:solidFill>
                  <a:srgbClr val="FFFF00"/>
                </a:solidFill>
                <a:effectLst>
                  <a:glow rad="228600">
                    <a:schemeClr val="accent3">
                      <a:satMod val="175000"/>
                      <a:alpha val="40000"/>
                    </a:schemeClr>
                  </a:glow>
                </a:effectLst>
              </a:rPr>
              <a:t>The Doctrine of Trusteeship </a:t>
            </a:r>
          </a:p>
          <a:p>
            <a:pPr lvl="1">
              <a:buClr>
                <a:schemeClr val="bg1"/>
              </a:buClr>
              <a:buFont typeface="Wingdings" pitchFamily="2" charset="2"/>
              <a:buChar char="§"/>
            </a:pPr>
            <a:r>
              <a:rPr lang="en-US" sz="2400" b="1" dirty="0">
                <a:solidFill>
                  <a:srgbClr val="FFFF00"/>
                </a:solidFill>
              </a:rPr>
              <a:t>Trusteeship provides a means of transforming the present capitalist order of society into an egalitarian one. </a:t>
            </a:r>
          </a:p>
          <a:p>
            <a:pPr lvl="1">
              <a:buClr>
                <a:schemeClr val="bg1"/>
              </a:buClr>
              <a:buFont typeface="Wingdings" pitchFamily="2" charset="2"/>
              <a:buChar char="§"/>
            </a:pPr>
            <a:r>
              <a:rPr lang="en-US" sz="2400" b="1" dirty="0">
                <a:solidFill>
                  <a:srgbClr val="FFFF00"/>
                </a:solidFill>
              </a:rPr>
              <a:t>It gives no quarter to capitalism. </a:t>
            </a:r>
          </a:p>
          <a:p>
            <a:pPr lvl="1">
              <a:buClr>
                <a:schemeClr val="bg1"/>
              </a:buClr>
              <a:buFont typeface="Wingdings" pitchFamily="2" charset="2"/>
              <a:buChar char="§"/>
            </a:pPr>
            <a:r>
              <a:rPr lang="en-US" sz="2400" b="1" dirty="0">
                <a:solidFill>
                  <a:srgbClr val="FFFF00"/>
                </a:solidFill>
              </a:rPr>
              <a:t>Now India experiences both casino capitalism and crony capitalism.</a:t>
            </a:r>
            <a:r>
              <a:rPr lang="en-US" sz="2400" b="1" dirty="0">
                <a:ln>
                  <a:solidFill>
                    <a:srgbClr val="FF0000"/>
                  </a:solidFill>
                </a:ln>
                <a:solidFill>
                  <a:srgbClr val="FFFF00"/>
                </a:solidFill>
                <a:effectLst>
                  <a:glow rad="228600">
                    <a:schemeClr val="accent4">
                      <a:satMod val="175000"/>
                      <a:alpha val="40000"/>
                    </a:schemeClr>
                  </a:glow>
                </a:effectLst>
              </a:rPr>
              <a:t> </a:t>
            </a:r>
          </a:p>
        </p:txBody>
      </p:sp>
    </p:spTree>
    <p:custDataLst>
      <p:tags r:id="rId1"/>
    </p:custDataLst>
    <p:extLst>
      <p:ext uri="{BB962C8B-B14F-4D97-AF65-F5344CB8AC3E}">
        <p14:creationId xmlns:p14="http://schemas.microsoft.com/office/powerpoint/2010/main" val="3736694933"/>
      </p:ext>
    </p:extLst>
  </p:cSld>
  <p:clrMapOvr>
    <a:masterClrMapping/>
  </p:clrMapOvr>
  <mc:AlternateContent xmlns:mc="http://schemas.openxmlformats.org/markup-compatibility/2006" xmlns:p14="http://schemas.microsoft.com/office/powerpoint/2010/main">
    <mc:Choice Requires="p14">
      <p:transition spd="slow" p14:dur="2000" advTm="85311"/>
    </mc:Choice>
    <mc:Fallback xmlns="">
      <p:transition spd="slow" advTm="8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p:cTn id="16"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5">
                                            <p:txEl>
                                              <p:pRg st="1" end="1"/>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 calcmode="lin" valueType="num">
                                      <p:cBhvr>
                                        <p:cTn id="36"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7">
                                            <p:txEl>
                                              <p:pRg st="1" end="1"/>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p:cTn id="4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7">
                                            <p:txEl>
                                              <p:pRg st="2" end="2"/>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 calcmode="lin" valueType="num">
                                      <p:cBhvr>
                                        <p:cTn id="4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3018"/>
            <a:ext cx="8229600" cy="4525963"/>
          </a:xfrm>
        </p:spPr>
        <p:txBody>
          <a:bodyPr>
            <a:noAutofit/>
          </a:bodyPr>
          <a:lstStyle/>
          <a:p>
            <a:pPr marL="0" indent="0">
              <a:buNone/>
            </a:pPr>
            <a:r>
              <a:rPr lang="en-US" sz="2300" b="1" dirty="0">
                <a:ln>
                  <a:solidFill>
                    <a:srgbClr val="FF0000"/>
                  </a:solidFill>
                </a:ln>
                <a:solidFill>
                  <a:srgbClr val="FFFF00"/>
                </a:solidFill>
                <a:effectLst>
                  <a:glow rad="228600">
                    <a:schemeClr val="accent3">
                      <a:satMod val="175000"/>
                      <a:alpha val="40000"/>
                    </a:schemeClr>
                  </a:glow>
                </a:effectLst>
              </a:rPr>
              <a:t>On the Food Problem</a:t>
            </a:r>
          </a:p>
          <a:p>
            <a:pPr lvl="1">
              <a:buClr>
                <a:schemeClr val="bg1"/>
              </a:buClr>
              <a:buFont typeface="Wingdings" pitchFamily="2" charset="2"/>
              <a:buChar char="§"/>
            </a:pPr>
            <a:r>
              <a:rPr lang="en-US" sz="2300" b="1" dirty="0">
                <a:solidFill>
                  <a:srgbClr val="FFFF00"/>
                </a:solidFill>
              </a:rPr>
              <a:t>Gandhi was against any sort of food controls. </a:t>
            </a:r>
          </a:p>
          <a:p>
            <a:pPr lvl="1">
              <a:buClr>
                <a:schemeClr val="bg1"/>
              </a:buClr>
              <a:buFont typeface="Wingdings" pitchFamily="2" charset="2"/>
              <a:buChar char="§"/>
            </a:pPr>
            <a:r>
              <a:rPr lang="en-US" sz="2300" b="1" dirty="0">
                <a:solidFill>
                  <a:srgbClr val="FFFF00"/>
                </a:solidFill>
              </a:rPr>
              <a:t>He thought such controls only created artificial scarcity. </a:t>
            </a:r>
          </a:p>
          <a:p>
            <a:pPr lvl="1">
              <a:buClr>
                <a:schemeClr val="bg1"/>
              </a:buClr>
              <a:buFont typeface="Wingdings" pitchFamily="2" charset="2"/>
              <a:buChar char="§"/>
            </a:pPr>
            <a:r>
              <a:rPr lang="en-US" sz="2300" b="1" dirty="0">
                <a:solidFill>
                  <a:srgbClr val="FFFF00"/>
                </a:solidFill>
              </a:rPr>
              <a:t>Once India was begging for food grain, but now India tops   the world with very large production of food grains, fruits,  vegetables, milk, egg, meat etc.,</a:t>
            </a:r>
          </a:p>
        </p:txBody>
      </p:sp>
      <p:sp>
        <p:nvSpPr>
          <p:cNvPr id="4" name="Slide Number Placeholder 3"/>
          <p:cNvSpPr>
            <a:spLocks noGrp="1"/>
          </p:cNvSpPr>
          <p:nvPr>
            <p:ph type="sldNum" sz="quarter" idx="12"/>
          </p:nvPr>
        </p:nvSpPr>
        <p:spPr>
          <a:xfrm>
            <a:off x="6934200" y="6416675"/>
            <a:ext cx="2133600" cy="365125"/>
          </a:xfrm>
        </p:spPr>
        <p:txBody>
          <a:bodyPr/>
          <a:lstStyle/>
          <a:p>
            <a:fld id="{5122379A-8FA5-4082-989C-37BB00110F04}" type="slidenum">
              <a:rPr lang="en-US" sz="1300" smtClean="0"/>
              <a:t>74</a:t>
            </a:fld>
            <a:endParaRPr lang="en-US" sz="1300"/>
          </a:p>
        </p:txBody>
      </p:sp>
      <p:sp>
        <p:nvSpPr>
          <p:cNvPr id="6" name="Rectangle 5"/>
          <p:cNvSpPr/>
          <p:nvPr/>
        </p:nvSpPr>
        <p:spPr>
          <a:xfrm>
            <a:off x="381000" y="2372142"/>
            <a:ext cx="8534400" cy="2215991"/>
          </a:xfrm>
          <a:prstGeom prst="rect">
            <a:avLst/>
          </a:prstGeom>
        </p:spPr>
        <p:txBody>
          <a:bodyPr wrap="square">
            <a:spAutoFit/>
          </a:bodyPr>
          <a:lstStyle/>
          <a:p>
            <a:r>
              <a:rPr lang="en-US" sz="2300" b="1" dirty="0">
                <a:ln>
                  <a:solidFill>
                    <a:srgbClr val="FF0000"/>
                  </a:solidFill>
                </a:ln>
                <a:solidFill>
                  <a:srgbClr val="FFFF00"/>
                </a:solidFill>
                <a:effectLst>
                  <a:glow rad="228600">
                    <a:schemeClr val="accent3">
                      <a:satMod val="175000"/>
                      <a:alpha val="40000"/>
                    </a:schemeClr>
                  </a:glow>
                </a:effectLst>
              </a:rPr>
              <a:t>On Population</a:t>
            </a:r>
          </a:p>
          <a:p>
            <a:pPr marL="914400" lvl="1" indent="-457200">
              <a:buClr>
                <a:schemeClr val="bg1"/>
              </a:buClr>
              <a:buFont typeface="Wingdings" pitchFamily="2" charset="2"/>
              <a:buChar char="§"/>
            </a:pPr>
            <a:r>
              <a:rPr lang="en-US" sz="2300" b="1" dirty="0">
                <a:solidFill>
                  <a:srgbClr val="FFFF00"/>
                </a:solidFill>
              </a:rPr>
              <a:t>Gandhi opposed the method of population control .</a:t>
            </a:r>
          </a:p>
          <a:p>
            <a:pPr marL="914400" lvl="1" indent="-457200">
              <a:buClr>
                <a:schemeClr val="bg1"/>
              </a:buClr>
              <a:buFont typeface="Wingdings" pitchFamily="2" charset="2"/>
              <a:buChar char="§"/>
            </a:pPr>
            <a:r>
              <a:rPr lang="en-US" sz="2300" b="1" dirty="0">
                <a:solidFill>
                  <a:srgbClr val="FFFF00"/>
                </a:solidFill>
              </a:rPr>
              <a:t>He was, however, in </a:t>
            </a:r>
            <a:r>
              <a:rPr lang="en-US" sz="2300" b="1" dirty="0" err="1">
                <a:solidFill>
                  <a:srgbClr val="FFFF00"/>
                </a:solidFill>
              </a:rPr>
              <a:t>favour</a:t>
            </a:r>
            <a:r>
              <a:rPr lang="en-US" sz="2300" b="1" dirty="0">
                <a:solidFill>
                  <a:srgbClr val="FFFF00"/>
                </a:solidFill>
              </a:rPr>
              <a:t> of birth control through </a:t>
            </a:r>
            <a:r>
              <a:rPr lang="en-US" sz="2300" b="1" dirty="0" err="1">
                <a:solidFill>
                  <a:srgbClr val="FFFF00"/>
                </a:solidFill>
              </a:rPr>
              <a:t>Brahmacharya</a:t>
            </a:r>
            <a:r>
              <a:rPr lang="en-US" sz="2300" b="1" dirty="0">
                <a:solidFill>
                  <a:srgbClr val="FFFF00"/>
                </a:solidFill>
              </a:rPr>
              <a:t> or self control. </a:t>
            </a:r>
          </a:p>
          <a:p>
            <a:pPr marL="914400" lvl="1" indent="-457200">
              <a:buClr>
                <a:schemeClr val="bg1"/>
              </a:buClr>
              <a:buFont typeface="Wingdings" pitchFamily="2" charset="2"/>
              <a:buChar char="§"/>
            </a:pPr>
            <a:r>
              <a:rPr lang="en-US" sz="2300" b="1" dirty="0">
                <a:solidFill>
                  <a:srgbClr val="FFFF00"/>
                </a:solidFill>
              </a:rPr>
              <a:t>He considered self-control as a sovereign remedy to the problem of over-population.</a:t>
            </a:r>
          </a:p>
        </p:txBody>
      </p:sp>
      <p:sp>
        <p:nvSpPr>
          <p:cNvPr id="7" name="Rectangle 6"/>
          <p:cNvSpPr/>
          <p:nvPr/>
        </p:nvSpPr>
        <p:spPr>
          <a:xfrm>
            <a:off x="381000" y="4495800"/>
            <a:ext cx="8534400" cy="2215991"/>
          </a:xfrm>
          <a:prstGeom prst="rect">
            <a:avLst/>
          </a:prstGeom>
        </p:spPr>
        <p:txBody>
          <a:bodyPr wrap="square">
            <a:spAutoFit/>
          </a:bodyPr>
          <a:lstStyle/>
          <a:p>
            <a:r>
              <a:rPr lang="en-US" sz="2300" b="1" dirty="0">
                <a:ln>
                  <a:solidFill>
                    <a:srgbClr val="FF0000"/>
                  </a:solidFill>
                </a:ln>
                <a:solidFill>
                  <a:srgbClr val="FFFF00"/>
                </a:solidFill>
                <a:effectLst>
                  <a:glow rad="228600">
                    <a:schemeClr val="accent3">
                      <a:satMod val="175000"/>
                      <a:alpha val="40000"/>
                    </a:schemeClr>
                  </a:glow>
                </a:effectLst>
              </a:rPr>
              <a:t>On Prohibition</a:t>
            </a:r>
          </a:p>
          <a:p>
            <a:pPr marL="800100" lvl="1" indent="-342900">
              <a:buClr>
                <a:schemeClr val="bg1"/>
              </a:buClr>
              <a:buFont typeface="Wingdings" pitchFamily="2" charset="2"/>
              <a:buChar char="§"/>
            </a:pPr>
            <a:r>
              <a:rPr lang="en-US" sz="2300" b="1" dirty="0">
                <a:solidFill>
                  <a:srgbClr val="FFFF00"/>
                </a:solidFill>
              </a:rPr>
              <a:t>Gandhi advocated cent per cent prohibition. </a:t>
            </a:r>
          </a:p>
          <a:p>
            <a:pPr marL="800100" lvl="1" indent="-342900">
              <a:buClr>
                <a:schemeClr val="bg1"/>
              </a:buClr>
              <a:buFont typeface="Wingdings" pitchFamily="2" charset="2"/>
              <a:buChar char="§"/>
            </a:pPr>
            <a:r>
              <a:rPr lang="en-US" sz="2300" b="1" dirty="0">
                <a:solidFill>
                  <a:srgbClr val="FFFF00"/>
                </a:solidFill>
              </a:rPr>
              <a:t>He regarded the use of liquor as a disease rather than a vice.</a:t>
            </a:r>
          </a:p>
          <a:p>
            <a:pPr marL="800100" lvl="1" indent="-342900">
              <a:buClr>
                <a:schemeClr val="bg1"/>
              </a:buClr>
              <a:buFont typeface="Wingdings" pitchFamily="2" charset="2"/>
              <a:buChar char="§"/>
            </a:pPr>
            <a:r>
              <a:rPr lang="en-US" sz="2300" b="1" dirty="0">
                <a:solidFill>
                  <a:srgbClr val="FFFF00"/>
                </a:solidFill>
              </a:rPr>
              <a:t>He felt that it was better for India to be poor than to have thousands of drunkards. </a:t>
            </a:r>
          </a:p>
          <a:p>
            <a:pPr marL="800100" lvl="1" indent="-342900">
              <a:buClr>
                <a:schemeClr val="bg1"/>
              </a:buClr>
              <a:buFont typeface="Wingdings" pitchFamily="2" charset="2"/>
              <a:buChar char="§"/>
            </a:pPr>
            <a:r>
              <a:rPr lang="en-US" sz="2300" b="1" dirty="0">
                <a:solidFill>
                  <a:srgbClr val="FFFF00"/>
                </a:solidFill>
              </a:rPr>
              <a:t>But ,now many states depend on revenue from liquor sales.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062" y="2057400"/>
            <a:ext cx="1262106" cy="181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4633136"/>
      </p:ext>
    </p:extLst>
  </p:cSld>
  <p:clrMapOvr>
    <a:masterClrMapping/>
  </p:clrMapOvr>
  <mc:AlternateContent xmlns:mc="http://schemas.openxmlformats.org/markup-compatibility/2006" xmlns:p14="http://schemas.microsoft.com/office/powerpoint/2010/main">
    <mc:Choice Requires="p14">
      <p:transition spd="slow" p14:dur="2000" advTm="119223"/>
    </mc:Choice>
    <mc:Fallback xmlns="">
      <p:transition spd="slow" advTm="119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barn(inVertical)">
                                      <p:cBhvr>
                                        <p:cTn id="33" dur="500"/>
                                        <p:tgtEl>
                                          <p:spTgt spid="6">
                                            <p:txEl>
                                              <p:pRg st="0" end="0"/>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 calcmode="lin" valueType="num">
                                      <p:cBhvr>
                                        <p:cTn id="36"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6">
                                            <p:txEl>
                                              <p:pRg st="1" end="1"/>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p:cTn id="4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6">
                                            <p:txEl>
                                              <p:pRg st="2" end="2"/>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p:cTn id="46"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6">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Effect transition="in" filter="barn(inVertical)">
                                      <p:cBhvr>
                                        <p:cTn id="53" dur="500"/>
                                        <p:tgtEl>
                                          <p:spTgt spid="7">
                                            <p:txEl>
                                              <p:pRg st="0" end="0"/>
                                            </p:txEl>
                                          </p:spTgt>
                                        </p:tgtEl>
                                      </p:cBhvr>
                                    </p:animEffect>
                                  </p:childTnLst>
                                </p:cTn>
                              </p:par>
                              <p:par>
                                <p:cTn id="54" presetID="53" presetClass="entr" presetSubtype="16" fill="hold" nodeType="withEffect">
                                  <p:stCondLst>
                                    <p:cond delay="0"/>
                                  </p:stCondLst>
                                  <p:childTnLst>
                                    <p:set>
                                      <p:cBhvr>
                                        <p:cTn id="55" dur="1" fill="hold">
                                          <p:stCondLst>
                                            <p:cond delay="0"/>
                                          </p:stCondLst>
                                        </p:cTn>
                                        <p:tgtEl>
                                          <p:spTgt spid="7">
                                            <p:txEl>
                                              <p:pRg st="1" end="1"/>
                                            </p:txEl>
                                          </p:spTgt>
                                        </p:tgtEl>
                                        <p:attrNameLst>
                                          <p:attrName>style.visibility</p:attrName>
                                        </p:attrNameLst>
                                      </p:cBhvr>
                                      <p:to>
                                        <p:strVal val="visible"/>
                                      </p:to>
                                    </p:set>
                                    <p:anim calcmode="lin" valueType="num">
                                      <p:cBhvr>
                                        <p:cTn id="56"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7">
                                            <p:txEl>
                                              <p:pRg st="1" end="1"/>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 calcmode="lin" valueType="num">
                                      <p:cBhvr>
                                        <p:cTn id="6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6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63" dur="500"/>
                                        <p:tgtEl>
                                          <p:spTgt spid="7">
                                            <p:txEl>
                                              <p:pRg st="2" end="2"/>
                                            </p:txEl>
                                          </p:spTgt>
                                        </p:tgtEl>
                                      </p:cBhvr>
                                    </p:animEffect>
                                  </p:childTnLst>
                                </p:cTn>
                              </p:par>
                              <p:par>
                                <p:cTn id="64" presetID="53" presetClass="entr" presetSubtype="16" fill="hold" nodeType="withEffect">
                                  <p:stCondLst>
                                    <p:cond delay="0"/>
                                  </p:stCondLst>
                                  <p:childTnLst>
                                    <p:set>
                                      <p:cBhvr>
                                        <p:cTn id="65" dur="1" fill="hold">
                                          <p:stCondLst>
                                            <p:cond delay="0"/>
                                          </p:stCondLst>
                                        </p:cTn>
                                        <p:tgtEl>
                                          <p:spTgt spid="7">
                                            <p:txEl>
                                              <p:pRg st="3" end="3"/>
                                            </p:txEl>
                                          </p:spTgt>
                                        </p:tgtEl>
                                        <p:attrNameLst>
                                          <p:attrName>style.visibility</p:attrName>
                                        </p:attrNameLst>
                                      </p:cBhvr>
                                      <p:to>
                                        <p:strVal val="visible"/>
                                      </p:to>
                                    </p:set>
                                    <p:anim calcmode="lin" valueType="num">
                                      <p:cBhvr>
                                        <p:cTn id="6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67"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68" dur="500"/>
                                        <p:tgtEl>
                                          <p:spTgt spid="7">
                                            <p:txEl>
                                              <p:pRg st="3" end="3"/>
                                            </p:txEl>
                                          </p:spTgt>
                                        </p:tgtEl>
                                      </p:cBhvr>
                                    </p:animEffect>
                                  </p:childTnLst>
                                </p:cTn>
                              </p:par>
                              <p:par>
                                <p:cTn id="69" presetID="53" presetClass="entr" presetSubtype="16" fill="hold" nodeType="withEffect">
                                  <p:stCondLst>
                                    <p:cond delay="0"/>
                                  </p:stCondLst>
                                  <p:childTnLst>
                                    <p:set>
                                      <p:cBhvr>
                                        <p:cTn id="70" dur="1" fill="hold">
                                          <p:stCondLst>
                                            <p:cond delay="0"/>
                                          </p:stCondLst>
                                        </p:cTn>
                                        <p:tgtEl>
                                          <p:spTgt spid="7">
                                            <p:txEl>
                                              <p:pRg st="4" end="4"/>
                                            </p:txEl>
                                          </p:spTgt>
                                        </p:tgtEl>
                                        <p:attrNameLst>
                                          <p:attrName>style.visibility</p:attrName>
                                        </p:attrNameLst>
                                      </p:cBhvr>
                                      <p:to>
                                        <p:strVal val="visible"/>
                                      </p:to>
                                    </p:set>
                                    <p:anim calcmode="lin" valueType="num">
                                      <p:cBhvr>
                                        <p:cTn id="71"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72"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7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b="1" dirty="0">
                <a:ln>
                  <a:solidFill>
                    <a:srgbClr val="FF0000"/>
                  </a:solidFill>
                </a:ln>
                <a:solidFill>
                  <a:srgbClr val="FFFF00"/>
                </a:solidFill>
                <a:latin typeface="Algerian" pitchFamily="82" charset="0"/>
              </a:rPr>
              <a:t>Jawaharlal  Nehru</a:t>
            </a:r>
            <a:endParaRPr lang="en-US" sz="54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1143000"/>
            <a:ext cx="4724400" cy="4525963"/>
          </a:xfrm>
        </p:spPr>
        <p:txBody>
          <a:bodyPr>
            <a:noAutofit/>
          </a:bodyPr>
          <a:lstStyle/>
          <a:p>
            <a:pPr>
              <a:buClr>
                <a:srgbClr val="CC00CC"/>
              </a:buClr>
              <a:buFont typeface="Wingdings" pitchFamily="2" charset="2"/>
              <a:buChar char="§"/>
            </a:pPr>
            <a:r>
              <a:rPr lang="en-US" sz="2800" b="1" dirty="0">
                <a:solidFill>
                  <a:srgbClr val="FFFF00"/>
                </a:solidFill>
              </a:rPr>
              <a:t>Jawaharlal Nehru was the first Prime Minister of Independent India and he was there in that post till his death in 1964. </a:t>
            </a:r>
          </a:p>
          <a:p>
            <a:pPr>
              <a:buClr>
                <a:srgbClr val="CC00CC"/>
              </a:buClr>
              <a:buFont typeface="Wingdings" pitchFamily="2" charset="2"/>
              <a:buChar char="§"/>
            </a:pPr>
            <a:r>
              <a:rPr lang="en-US" sz="2800" b="1" dirty="0">
                <a:solidFill>
                  <a:srgbClr val="FFFF00"/>
                </a:solidFill>
              </a:rPr>
              <a:t>He was a great patriot, thinker and statesman.</a:t>
            </a:r>
          </a:p>
          <a:p>
            <a:pPr>
              <a:buClr>
                <a:srgbClr val="CC00CC"/>
              </a:buClr>
              <a:buFont typeface="Wingdings" pitchFamily="2" charset="2"/>
              <a:buChar char="§"/>
            </a:pPr>
            <a:r>
              <a:rPr lang="en-US" sz="2800" b="1" dirty="0">
                <a:solidFill>
                  <a:srgbClr val="FFFF00"/>
                </a:solidFill>
              </a:rPr>
              <a:t>His views on economics and social problems are found in the innumerable speeches he made and in the books he wrote.</a:t>
            </a:r>
          </a:p>
        </p:txBody>
      </p:sp>
      <p:sp>
        <p:nvSpPr>
          <p:cNvPr id="4" name="Slide Number Placeholder 3"/>
          <p:cNvSpPr>
            <a:spLocks noGrp="1"/>
          </p:cNvSpPr>
          <p:nvPr>
            <p:ph type="sldNum" sz="quarter" idx="12"/>
          </p:nvPr>
        </p:nvSpPr>
        <p:spPr/>
        <p:txBody>
          <a:bodyPr/>
          <a:lstStyle/>
          <a:p>
            <a:fld id="{5122379A-8FA5-4082-989C-37BB00110F04}" type="slidenum">
              <a:rPr lang="en-US" smtClean="0"/>
              <a:t>75</a:t>
            </a:fld>
            <a:endParaRPr lang="en-US"/>
          </a:p>
        </p:txBody>
      </p:sp>
      <p:cxnSp>
        <p:nvCxnSpPr>
          <p:cNvPr id="5" name="Straight Connector 4"/>
          <p:cNvCxnSpPr/>
          <p:nvPr/>
        </p:nvCxnSpPr>
        <p:spPr>
          <a:xfrm>
            <a:off x="0" y="838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703" y="1295400"/>
            <a:ext cx="3458497" cy="3962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118544"/>
      </p:ext>
    </p:extLst>
  </p:cSld>
  <p:clrMapOvr>
    <a:masterClrMapping/>
  </p:clrMapOvr>
  <mc:AlternateContent xmlns:mc="http://schemas.openxmlformats.org/markup-compatibility/2006" xmlns:p14="http://schemas.microsoft.com/office/powerpoint/2010/main">
    <mc:Choice Requires="p14">
      <p:transition spd="slow" p14:dur="2000" advTm="66685"/>
    </mc:Choice>
    <mc:Fallback xmlns="">
      <p:transition spd="slow" advTm="6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3"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plus(in)">
                                      <p:cBhvr>
                                        <p:cTn id="13" dur="2000"/>
                                        <p:tgtEl>
                                          <p:spTgt spid="4098"/>
                                        </p:tgtEl>
                                      </p:cBhvr>
                                    </p:animEffect>
                                  </p:childTnLst>
                                </p:cTn>
                              </p:par>
                            </p:childTnLst>
                          </p:cTn>
                        </p:par>
                        <p:par>
                          <p:cTn id="14" fill="hold">
                            <p:stCondLst>
                              <p:cond delay="24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2"/>
                                        </p:tgtEl>
                                        <p:attrNameLst>
                                          <p:attrName>ppt_x</p:attrName>
                                          <p:attrName>ppt_y</p:attrName>
                                        </p:attrNameLst>
                                      </p:cBhvr>
                                    </p:animMotion>
                                    <p:animRot by="1500000">
                                      <p:cBhvr>
                                        <p:cTn id="17" dur="125" fill="hold">
                                          <p:stCondLst>
                                            <p:cond delay="0"/>
                                          </p:stCondLst>
                                        </p:cTn>
                                        <p:tgtEl>
                                          <p:spTgt spid="2"/>
                                        </p:tgtEl>
                                        <p:attrNameLst>
                                          <p:attrName>r</p:attrName>
                                        </p:attrNameLst>
                                      </p:cBhvr>
                                    </p:animRot>
                                    <p:animRot by="-1500000">
                                      <p:cBhvr>
                                        <p:cTn id="18" dur="125" fill="hold">
                                          <p:stCondLst>
                                            <p:cond delay="125"/>
                                          </p:stCondLst>
                                        </p:cTn>
                                        <p:tgtEl>
                                          <p:spTgt spid="2"/>
                                        </p:tgtEl>
                                        <p:attrNameLst>
                                          <p:attrName>r</p:attrName>
                                        </p:attrNameLst>
                                      </p:cBhvr>
                                    </p:animRot>
                                    <p:animRot by="-1500000">
                                      <p:cBhvr>
                                        <p:cTn id="19" dur="125" fill="hold">
                                          <p:stCondLst>
                                            <p:cond delay="250"/>
                                          </p:stCondLst>
                                        </p:cTn>
                                        <p:tgtEl>
                                          <p:spTgt spid="2"/>
                                        </p:tgtEl>
                                        <p:attrNameLst>
                                          <p:attrName>r</p:attrName>
                                        </p:attrNameLst>
                                      </p:cBhvr>
                                    </p:animRot>
                                    <p:animRot by="1500000">
                                      <p:cBhvr>
                                        <p:cTn id="20" dur="125" fill="hold">
                                          <p:stCondLst>
                                            <p:cond delay="375"/>
                                          </p:stCondLst>
                                        </p:cTn>
                                        <p:tgtEl>
                                          <p:spTgt spid="2"/>
                                        </p:tgtEl>
                                        <p:attrNameLst>
                                          <p:attrName>r</p:attrName>
                                        </p:attrNameLst>
                                      </p:cBhvr>
                                    </p:animRot>
                                  </p:childTnLst>
                                </p:cTn>
                              </p:par>
                            </p:childTnLst>
                          </p:cTn>
                        </p:par>
                        <p:par>
                          <p:cTn id="21" fill="hold">
                            <p:stCondLst>
                              <p:cond delay="36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4100"/>
                            </p:stCondLst>
                            <p:childTnLst>
                              <p:par>
                                <p:cTn id="26" presetID="42" presetClass="entr" presetSubtype="0"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5100"/>
                            </p:stCondLst>
                            <p:childTnLst>
                              <p:par>
                                <p:cTn id="32" presetID="42" presetClass="entr" presetSubtype="0" fill="hold" grpId="0"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7" fill="hold">
                            <p:stCondLst>
                              <p:cond delay="6100"/>
                            </p:stCondLst>
                            <p:childTnLst>
                              <p:par>
                                <p:cTn id="38" presetID="42" presetClass="entr" presetSubtype="0" fill="hold" grpId="0" nodeType="after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1000"/>
                                        <p:tgtEl>
                                          <p:spTgt spid="3">
                                            <p:txEl>
                                              <p:pRg st="2" end="2"/>
                                            </p:txEl>
                                          </p:spTgt>
                                        </p:tgtEl>
                                      </p:cBhvr>
                                    </p:animEffect>
                                    <p:anim calcmode="lin" valueType="num">
                                      <p:cBhvr>
                                        <p:cTn id="4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2820"/>
            <a:ext cx="8382000" cy="3058180"/>
          </a:xfrm>
        </p:spPr>
        <p:txBody>
          <a:bodyPr>
            <a:noAutofit/>
          </a:bodyPr>
          <a:lstStyle/>
          <a:p>
            <a:pPr>
              <a:buClr>
                <a:schemeClr val="bg1"/>
              </a:buClr>
              <a:buFont typeface="Wingdings" pitchFamily="2" charset="2"/>
              <a:buChar char="§"/>
            </a:pPr>
            <a:r>
              <a:rPr lang="en-US" sz="2800" b="1" dirty="0">
                <a:solidFill>
                  <a:srgbClr val="FFFF00"/>
                </a:solidFill>
              </a:rPr>
              <a:t>Jawaharlal Nehru was a firm believer in democracy. </a:t>
            </a:r>
          </a:p>
          <a:p>
            <a:pPr>
              <a:buClr>
                <a:schemeClr val="bg1"/>
              </a:buClr>
              <a:buFont typeface="Wingdings" pitchFamily="2" charset="2"/>
              <a:buChar char="§"/>
            </a:pPr>
            <a:r>
              <a:rPr lang="en-US" sz="2800" b="1" dirty="0">
                <a:solidFill>
                  <a:srgbClr val="FFFF00"/>
                </a:solidFill>
              </a:rPr>
              <a:t>He believed in free speech, civil liberty, adult franchise, the Rule of Law and Parliamentary democracy. </a:t>
            </a:r>
          </a:p>
          <a:p>
            <a:pPr>
              <a:buClr>
                <a:schemeClr val="bg1"/>
              </a:buClr>
              <a:buFont typeface="Wingdings" pitchFamily="2" charset="2"/>
              <a:buChar char="§"/>
            </a:pPr>
            <a:r>
              <a:rPr lang="en-US" sz="2800" b="1" dirty="0">
                <a:solidFill>
                  <a:srgbClr val="FFFF00"/>
                </a:solidFill>
              </a:rPr>
              <a:t>Secularism, is another  contribution of Nehru to India. </a:t>
            </a:r>
          </a:p>
          <a:p>
            <a:pPr>
              <a:buClr>
                <a:schemeClr val="bg1"/>
              </a:buClr>
              <a:buFont typeface="Wingdings" pitchFamily="2" charset="2"/>
              <a:buChar char="§"/>
            </a:pPr>
            <a:r>
              <a:rPr lang="en-US" sz="2800" b="1" dirty="0">
                <a:solidFill>
                  <a:srgbClr val="FFFF00"/>
                </a:solidFill>
              </a:rPr>
              <a:t>In our country, there are many religions - Hinduism, Islam, Christianity, Buddhism, Jainism, Zoroastrianism, Sikhism and so on. </a:t>
            </a:r>
          </a:p>
          <a:p>
            <a:pPr>
              <a:buClr>
                <a:schemeClr val="bg1"/>
              </a:buClr>
              <a:buFont typeface="Wingdings" pitchFamily="2" charset="2"/>
              <a:buChar char="§"/>
            </a:pPr>
            <a:r>
              <a:rPr lang="en-US" sz="2800" b="1" dirty="0">
                <a:solidFill>
                  <a:srgbClr val="FFFF00"/>
                </a:solidFill>
              </a:rPr>
              <a:t>Secularism means equal respect for all religions.</a:t>
            </a:r>
          </a:p>
        </p:txBody>
      </p:sp>
      <p:sp>
        <p:nvSpPr>
          <p:cNvPr id="4" name="Slide Number Placeholder 3"/>
          <p:cNvSpPr>
            <a:spLocks noGrp="1"/>
          </p:cNvSpPr>
          <p:nvPr>
            <p:ph type="sldNum" sz="quarter" idx="12"/>
          </p:nvPr>
        </p:nvSpPr>
        <p:spPr/>
        <p:txBody>
          <a:bodyPr/>
          <a:lstStyle/>
          <a:p>
            <a:fld id="{5122379A-8FA5-4082-989C-37BB00110F04}" type="slidenum">
              <a:rPr lang="en-US" smtClean="0"/>
              <a:t>76</a:t>
            </a:fld>
            <a:endParaRPr lang="en-US"/>
          </a:p>
        </p:txBody>
      </p:sp>
      <p:sp>
        <p:nvSpPr>
          <p:cNvPr id="5" name="Rectangle 4"/>
          <p:cNvSpPr/>
          <p:nvPr/>
        </p:nvSpPr>
        <p:spPr>
          <a:xfrm>
            <a:off x="-11727" y="381000"/>
            <a:ext cx="4745786" cy="584775"/>
          </a:xfrm>
          <a:prstGeom prst="rect">
            <a:avLst/>
          </a:prstGeom>
        </p:spPr>
        <p:txBody>
          <a:bodyPr wrap="none">
            <a:spAutoFit/>
          </a:bodyPr>
          <a:lstStyle/>
          <a:p>
            <a:r>
              <a:rPr lang="en-US" sz="3200" b="1" u="sng" dirty="0">
                <a:ln>
                  <a:solidFill>
                    <a:srgbClr val="FF0000"/>
                  </a:solidFill>
                </a:ln>
                <a:solidFill>
                  <a:srgbClr val="FFFF00"/>
                </a:solidFill>
                <a:effectLst>
                  <a:glow rad="228600">
                    <a:schemeClr val="accent2">
                      <a:satMod val="175000"/>
                      <a:alpha val="40000"/>
                    </a:schemeClr>
                  </a:glow>
                  <a:outerShdw blurRad="50800" dist="38100" dir="2700000" algn="tl" rotWithShape="0">
                    <a:prstClr val="black">
                      <a:alpha val="40000"/>
                    </a:prstClr>
                  </a:outerShdw>
                </a:effectLst>
                <a:latin typeface="+mj-lt"/>
              </a:rPr>
              <a:t>Democracy and Secularism</a:t>
            </a:r>
          </a:p>
        </p:txBody>
      </p:sp>
    </p:spTree>
    <p:extLst>
      <p:ext uri="{BB962C8B-B14F-4D97-AF65-F5344CB8AC3E}">
        <p14:creationId xmlns:p14="http://schemas.microsoft.com/office/powerpoint/2010/main" val="762971856"/>
      </p:ext>
    </p:extLst>
  </p:cSld>
  <p:clrMapOvr>
    <a:masterClrMapping/>
  </p:clrMapOvr>
  <mc:AlternateContent xmlns:mc="http://schemas.openxmlformats.org/markup-compatibility/2006" xmlns:p14="http://schemas.microsoft.com/office/powerpoint/2010/main">
    <mc:Choice Requires="p14">
      <p:transition spd="slow" p14:dur="2000" advTm="72382"/>
    </mc:Choice>
    <mc:Fallback xmlns="">
      <p:transition spd="slow" advTm="7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22379A-8FA5-4082-989C-37BB00110F04}" type="slidenum">
              <a:rPr lang="en-US" smtClean="0"/>
              <a:t>77</a:t>
            </a:fld>
            <a:endParaRPr lang="en-US"/>
          </a:p>
        </p:txBody>
      </p:sp>
      <p:sp>
        <p:nvSpPr>
          <p:cNvPr id="3" name="Rectangle 2"/>
          <p:cNvSpPr/>
          <p:nvPr/>
        </p:nvSpPr>
        <p:spPr>
          <a:xfrm>
            <a:off x="457200" y="457200"/>
            <a:ext cx="8686800" cy="6894195"/>
          </a:xfrm>
          <a:prstGeom prst="rect">
            <a:avLst/>
          </a:prstGeom>
        </p:spPr>
        <p:txBody>
          <a:bodyPr wrap="square">
            <a:spAutoFit/>
          </a:bodyPr>
          <a:lstStyle/>
          <a:p>
            <a:pPr marL="342900" indent="-342900">
              <a:buClr>
                <a:schemeClr val="bg1"/>
              </a:buClr>
              <a:buFont typeface="Wingdings" pitchFamily="2" charset="2"/>
              <a:buChar char="§"/>
            </a:pPr>
            <a:r>
              <a:rPr lang="en-US" sz="2600" b="1" dirty="0">
                <a:solidFill>
                  <a:srgbClr val="FFFF00"/>
                </a:solidFill>
              </a:rPr>
              <a:t>Jawaharlal Nehru was responsible for the introduction of planning in our country. </a:t>
            </a:r>
          </a:p>
          <a:p>
            <a:pPr marL="342900" indent="-342900">
              <a:buClr>
                <a:schemeClr val="bg1"/>
              </a:buClr>
              <a:buFont typeface="Wingdings" pitchFamily="2" charset="2"/>
              <a:buChar char="§"/>
            </a:pPr>
            <a:r>
              <a:rPr lang="en-US" sz="2600" b="1" dirty="0">
                <a:solidFill>
                  <a:srgbClr val="FFFF00"/>
                </a:solidFill>
              </a:rPr>
              <a:t>To Jawaharlal Nehru, the Plan was essentially an integrated approach for development.</a:t>
            </a:r>
          </a:p>
          <a:p>
            <a:pPr marL="342900" indent="-342900">
              <a:buClr>
                <a:schemeClr val="bg1"/>
              </a:buClr>
              <a:buFont typeface="Wingdings" pitchFamily="2" charset="2"/>
              <a:buChar char="§"/>
            </a:pPr>
            <a:r>
              <a:rPr lang="en-US" sz="2600" b="1" dirty="0">
                <a:solidFill>
                  <a:srgbClr val="FFFF00"/>
                </a:solidFill>
              </a:rPr>
              <a:t>In the </a:t>
            </a:r>
            <a:r>
              <a:rPr lang="en-US" sz="2600" b="1" dirty="0" err="1">
                <a:solidFill>
                  <a:srgbClr val="FFFF00"/>
                </a:solidFill>
              </a:rPr>
              <a:t>Lok</a:t>
            </a:r>
            <a:r>
              <a:rPr lang="en-US" sz="2600" b="1" dirty="0">
                <a:solidFill>
                  <a:srgbClr val="FFFF00"/>
                </a:solidFill>
              </a:rPr>
              <a:t> </a:t>
            </a:r>
            <a:r>
              <a:rPr lang="en-US" sz="2600" b="1" dirty="0" err="1">
                <a:solidFill>
                  <a:srgbClr val="FFFF00"/>
                </a:solidFill>
              </a:rPr>
              <a:t>Sabha</a:t>
            </a:r>
            <a:r>
              <a:rPr lang="en-US" sz="2600" b="1" dirty="0">
                <a:solidFill>
                  <a:srgbClr val="FFFF00"/>
                </a:solidFill>
              </a:rPr>
              <a:t> in May 1956, Nehru spoke on the theme of planning. He said, </a:t>
            </a:r>
            <a:r>
              <a:rPr lang="en-US" sz="2600" b="1" i="1" dirty="0">
                <a:ln>
                  <a:solidFill>
                    <a:srgbClr val="FF0000"/>
                  </a:solidFill>
                </a:ln>
                <a:solidFill>
                  <a:srgbClr val="FFFF00"/>
                </a:solidFill>
              </a:rPr>
              <a:t>“the essence of planning is to find the best way to utilize all resources of manpower, of money and so on.</a:t>
            </a:r>
            <a:r>
              <a:rPr lang="en-US" sz="2600" b="1" dirty="0">
                <a:ln>
                  <a:solidFill>
                    <a:srgbClr val="FF0000"/>
                  </a:solidFill>
                </a:ln>
                <a:solidFill>
                  <a:srgbClr val="FFFF00"/>
                </a:solidFill>
              </a:rPr>
              <a:t>” </a:t>
            </a:r>
            <a:r>
              <a:rPr lang="en-US" sz="2600" b="1" i="1" dirty="0">
                <a:ln>
                  <a:solidFill>
                    <a:srgbClr val="FF0000"/>
                  </a:solidFill>
                </a:ln>
                <a:solidFill>
                  <a:srgbClr val="FFFF00"/>
                </a:solidFill>
              </a:rPr>
              <a:t>Planning for Nehru was essentially linked up with industrialization  and eventual self-reliance for the country’s economic growth on a self- accelerating growth</a:t>
            </a:r>
            <a:r>
              <a:rPr lang="en-US" sz="2600" b="1" dirty="0">
                <a:ln>
                  <a:solidFill>
                    <a:srgbClr val="FF0000"/>
                  </a:solidFill>
                </a:ln>
                <a:solidFill>
                  <a:srgbClr val="FFFF00"/>
                </a:solidFill>
              </a:rPr>
              <a:t>. </a:t>
            </a:r>
          </a:p>
          <a:p>
            <a:pPr marL="342900" indent="-342900">
              <a:buClr>
                <a:schemeClr val="bg1"/>
              </a:buClr>
              <a:buFont typeface="Wingdings" pitchFamily="2" charset="2"/>
              <a:buChar char="§"/>
            </a:pPr>
            <a:r>
              <a:rPr lang="en-US" sz="2600" b="1" dirty="0">
                <a:solidFill>
                  <a:srgbClr val="FFFF00"/>
                </a:solidFill>
              </a:rPr>
              <a:t>Nehru’s contribution to the advancement of science, research, technology and industrial development cannot be forgotten. </a:t>
            </a:r>
          </a:p>
          <a:p>
            <a:pPr marL="342900" indent="-342900">
              <a:buClr>
                <a:schemeClr val="bg1"/>
              </a:buClr>
              <a:buFont typeface="Wingdings" pitchFamily="2" charset="2"/>
              <a:buChar char="§"/>
            </a:pPr>
            <a:r>
              <a:rPr lang="en-US" sz="2600" b="1" dirty="0">
                <a:solidFill>
                  <a:srgbClr val="FFFF00"/>
                </a:solidFill>
              </a:rPr>
              <a:t>It was  during his period, many IITs and Research Institutions were established. He always in insisted on </a:t>
            </a:r>
            <a:r>
              <a:rPr lang="en-US" sz="2600" b="1" dirty="0">
                <a:ln>
                  <a:solidFill>
                    <a:srgbClr val="FF0000"/>
                  </a:solidFill>
                </a:ln>
                <a:solidFill>
                  <a:srgbClr val="FFFF00"/>
                </a:solidFill>
              </a:rPr>
              <a:t>“scientific temper”.</a:t>
            </a:r>
            <a:r>
              <a:rPr lang="en-US" sz="2600" b="1" i="1" dirty="0">
                <a:ln>
                  <a:solidFill>
                    <a:srgbClr val="FF0000"/>
                  </a:solidFill>
                </a:ln>
                <a:solidFill>
                  <a:srgbClr val="FFFF00"/>
                </a:solidFill>
              </a:rPr>
              <a:t> </a:t>
            </a:r>
          </a:p>
          <a:p>
            <a:pPr marL="342900" indent="-342900">
              <a:buClr>
                <a:schemeClr val="bg1"/>
              </a:buClr>
              <a:buFont typeface="Wingdings" pitchFamily="2" charset="2"/>
              <a:buChar char="§"/>
            </a:pPr>
            <a:endParaRPr lang="en-US" sz="2600" b="1" dirty="0">
              <a:solidFill>
                <a:srgbClr val="FFFF00"/>
              </a:solidFill>
            </a:endParaRPr>
          </a:p>
        </p:txBody>
      </p:sp>
      <p:sp>
        <p:nvSpPr>
          <p:cNvPr id="4" name="Rectangle 3"/>
          <p:cNvSpPr/>
          <p:nvPr/>
        </p:nvSpPr>
        <p:spPr>
          <a:xfrm>
            <a:off x="152400" y="-76200"/>
            <a:ext cx="1800493" cy="646331"/>
          </a:xfrm>
          <a:prstGeom prst="rect">
            <a:avLst/>
          </a:prstGeom>
        </p:spPr>
        <p:txBody>
          <a:bodyPr wrap="none">
            <a:spAutoFit/>
          </a:bodyPr>
          <a:lstStyle/>
          <a:p>
            <a:r>
              <a:rPr lang="en-US" sz="3600" u="sng" dirty="0">
                <a:ln>
                  <a:solidFill>
                    <a:srgbClr val="FF0000"/>
                  </a:solidFill>
                </a:ln>
                <a:solidFill>
                  <a:srgbClr val="FFFF00"/>
                </a:solidFill>
                <a:effectLst>
                  <a:glow rad="228600">
                    <a:schemeClr val="accent1">
                      <a:satMod val="175000"/>
                      <a:alpha val="40000"/>
                    </a:schemeClr>
                  </a:glow>
                </a:effectLst>
                <a:latin typeface="+mj-lt"/>
              </a:rPr>
              <a:t>Planning</a:t>
            </a:r>
          </a:p>
        </p:txBody>
      </p:sp>
    </p:spTree>
    <p:extLst>
      <p:ext uri="{BB962C8B-B14F-4D97-AF65-F5344CB8AC3E}">
        <p14:creationId xmlns:p14="http://schemas.microsoft.com/office/powerpoint/2010/main" val="3333547418"/>
      </p:ext>
    </p:extLst>
  </p:cSld>
  <p:clrMapOvr>
    <a:masterClrMapping/>
  </p:clrMapOvr>
  <mc:AlternateContent xmlns:mc="http://schemas.openxmlformats.org/markup-compatibility/2006" xmlns:p14="http://schemas.microsoft.com/office/powerpoint/2010/main">
    <mc:Choice Requires="p14">
      <p:transition spd="slow" p14:dur="2000" advTm="122717"/>
    </mc:Choice>
    <mc:Fallback xmlns="">
      <p:transition spd="slow" advTm="12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229600" cy="1143000"/>
          </a:xfrm>
        </p:spPr>
        <p:txBody>
          <a:bodyPr>
            <a:normAutofit/>
          </a:bodyPr>
          <a:lstStyle/>
          <a:p>
            <a:pPr algn="l"/>
            <a:r>
              <a:rPr lang="en-US" sz="3600" b="1" u="sng" dirty="0">
                <a:ln>
                  <a:solidFill>
                    <a:srgbClr val="FF0000"/>
                  </a:solidFill>
                </a:ln>
                <a:solidFill>
                  <a:srgbClr val="FFFF00"/>
                </a:solidFill>
                <a:effectLst>
                  <a:glow rad="228600">
                    <a:schemeClr val="accent2">
                      <a:satMod val="175000"/>
                      <a:alpha val="40000"/>
                    </a:schemeClr>
                  </a:glow>
                </a:effectLst>
              </a:rPr>
              <a:t>Democratic Socialism</a:t>
            </a:r>
            <a:endParaRPr lang="en-US" sz="3600" u="sng" dirty="0">
              <a:ln>
                <a:solidFill>
                  <a:srgbClr val="FF0000"/>
                </a:solidFill>
              </a:ln>
              <a:solidFill>
                <a:srgbClr val="FFFF00"/>
              </a:solidFill>
              <a:effectLst>
                <a:glow rad="228600">
                  <a:schemeClr val="accent2">
                    <a:satMod val="175000"/>
                    <a:alpha val="40000"/>
                  </a:schemeClr>
                </a:glow>
              </a:effectLst>
            </a:endParaRPr>
          </a:p>
        </p:txBody>
      </p:sp>
      <p:sp>
        <p:nvSpPr>
          <p:cNvPr id="3" name="Content Placeholder 2"/>
          <p:cNvSpPr>
            <a:spLocks noGrp="1"/>
          </p:cNvSpPr>
          <p:nvPr>
            <p:ph idx="1"/>
          </p:nvPr>
        </p:nvSpPr>
        <p:spPr>
          <a:xfrm>
            <a:off x="533400" y="1295400"/>
            <a:ext cx="5257800" cy="4525963"/>
          </a:xfrm>
        </p:spPr>
        <p:txBody>
          <a:bodyPr>
            <a:normAutofit/>
          </a:bodyPr>
          <a:lstStyle/>
          <a:p>
            <a:pPr>
              <a:buClr>
                <a:srgbClr val="CC00FF"/>
              </a:buClr>
              <a:buFont typeface="Wingdings" pitchFamily="2" charset="2"/>
              <a:buChar char="§"/>
            </a:pPr>
            <a:r>
              <a:rPr lang="en-US" sz="3000" b="1" dirty="0">
                <a:solidFill>
                  <a:srgbClr val="FFFF00"/>
                </a:solidFill>
              </a:rPr>
              <a:t>Socialism is another contribution of Nehru to India. </a:t>
            </a:r>
          </a:p>
          <a:p>
            <a:pPr>
              <a:buClr>
                <a:srgbClr val="CC00FF"/>
              </a:buClr>
              <a:buFont typeface="Wingdings" pitchFamily="2" charset="2"/>
              <a:buChar char="§"/>
            </a:pPr>
            <a:r>
              <a:rPr lang="en-US" sz="3000" b="1" dirty="0">
                <a:solidFill>
                  <a:srgbClr val="FFFF00"/>
                </a:solidFill>
              </a:rPr>
              <a:t>He put the country on the road towards a socialistic pattern of society. </a:t>
            </a:r>
          </a:p>
          <a:p>
            <a:pPr>
              <a:buClr>
                <a:srgbClr val="CC00FF"/>
              </a:buClr>
              <a:buFont typeface="Wingdings" pitchFamily="2" charset="2"/>
              <a:buChar char="§"/>
            </a:pPr>
            <a:r>
              <a:rPr lang="en-US" sz="3000" b="1" dirty="0">
                <a:solidFill>
                  <a:srgbClr val="FFFF00"/>
                </a:solidFill>
              </a:rPr>
              <a:t>But Nehru’s socialism is democratic socialism.</a:t>
            </a:r>
          </a:p>
        </p:txBody>
      </p:sp>
      <p:sp>
        <p:nvSpPr>
          <p:cNvPr id="4" name="Slide Number Placeholder 3"/>
          <p:cNvSpPr>
            <a:spLocks noGrp="1"/>
          </p:cNvSpPr>
          <p:nvPr>
            <p:ph type="sldNum" sz="quarter" idx="12"/>
          </p:nvPr>
        </p:nvSpPr>
        <p:spPr/>
        <p:txBody>
          <a:bodyPr/>
          <a:lstStyle/>
          <a:p>
            <a:fld id="{5122379A-8FA5-4082-989C-37BB00110F04}" type="slidenum">
              <a:rPr lang="en-US" smtClean="0"/>
              <a:t>78</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564" y="1641764"/>
            <a:ext cx="3463636" cy="346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7891996"/>
      </p:ext>
    </p:extLst>
  </p:cSld>
  <p:clrMapOvr>
    <a:masterClrMapping/>
  </p:clrMapOvr>
  <mc:AlternateContent xmlns:mc="http://schemas.openxmlformats.org/markup-compatibility/2006" xmlns:p14="http://schemas.microsoft.com/office/powerpoint/2010/main">
    <mc:Choice Requires="p14">
      <p:transition spd="slow" p14:dur="2000" advTm="29883"/>
    </mc:Choice>
    <mc:Fallback xmlns="">
      <p:transition spd="slow" advTm="2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2000"/>
                                        <p:tgtEl>
                                          <p:spTgt spid="6146"/>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800" dirty="0">
                <a:ln>
                  <a:solidFill>
                    <a:srgbClr val="FF0000"/>
                  </a:solidFill>
                </a:ln>
                <a:solidFill>
                  <a:srgbClr val="FFFF00"/>
                </a:solidFill>
                <a:latin typeface="Algerian" pitchFamily="82" charset="0"/>
              </a:rPr>
              <a:t>B. R. </a:t>
            </a:r>
            <a:r>
              <a:rPr lang="en-US" sz="4800" dirty="0" err="1">
                <a:ln>
                  <a:solidFill>
                    <a:srgbClr val="FF0000"/>
                  </a:solidFill>
                </a:ln>
                <a:solidFill>
                  <a:srgbClr val="FFFF00"/>
                </a:solidFill>
                <a:latin typeface="Algerian" pitchFamily="82" charset="0"/>
              </a:rPr>
              <a:t>Ambedkar</a:t>
            </a:r>
            <a:endParaRPr lang="en-US" sz="48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838200"/>
            <a:ext cx="5715000" cy="3581400"/>
          </a:xfrm>
        </p:spPr>
        <p:txBody>
          <a:bodyPr>
            <a:noAutofit/>
          </a:bodyPr>
          <a:lstStyle/>
          <a:p>
            <a:pPr>
              <a:buClr>
                <a:schemeClr val="bg1"/>
              </a:buClr>
              <a:buFont typeface="Wingdings" pitchFamily="2" charset="2"/>
              <a:buChar char="§"/>
            </a:pPr>
            <a:r>
              <a:rPr lang="en-US" sz="2000" b="1" dirty="0">
                <a:solidFill>
                  <a:srgbClr val="FFFF00"/>
                </a:solidFill>
              </a:rPr>
              <a:t>B. R. </a:t>
            </a:r>
            <a:r>
              <a:rPr lang="en-US" sz="2000" b="1" dirty="0" err="1">
                <a:solidFill>
                  <a:srgbClr val="FFFF00"/>
                </a:solidFill>
              </a:rPr>
              <a:t>Ambedkar</a:t>
            </a:r>
            <a:r>
              <a:rPr lang="en-US" sz="2000" b="1" dirty="0">
                <a:solidFill>
                  <a:srgbClr val="FFFF00"/>
                </a:solidFill>
              </a:rPr>
              <a:t> (1891- 1956) was a versatile personality. </a:t>
            </a:r>
          </a:p>
          <a:p>
            <a:pPr>
              <a:buClr>
                <a:schemeClr val="bg1"/>
              </a:buClr>
              <a:buFont typeface="Wingdings" pitchFamily="2" charset="2"/>
              <a:buChar char="§"/>
            </a:pPr>
            <a:r>
              <a:rPr lang="en-US" sz="2000" b="1" dirty="0">
                <a:solidFill>
                  <a:srgbClr val="FFFF00"/>
                </a:solidFill>
              </a:rPr>
              <a:t>He was the architect of the Indian Constitution, a custodian of social justice and a champion of socialism and state planning. </a:t>
            </a:r>
          </a:p>
          <a:p>
            <a:pPr>
              <a:buClr>
                <a:schemeClr val="bg1"/>
              </a:buClr>
              <a:buFont typeface="Wingdings" pitchFamily="2" charset="2"/>
              <a:buChar char="§"/>
            </a:pPr>
            <a:r>
              <a:rPr lang="en-US" sz="2000" b="1" dirty="0" err="1">
                <a:solidFill>
                  <a:srgbClr val="FFFF00"/>
                </a:solidFill>
              </a:rPr>
              <a:t>Ambedkar’s</a:t>
            </a:r>
            <a:r>
              <a:rPr lang="en-US" sz="2000" b="1" dirty="0">
                <a:solidFill>
                  <a:srgbClr val="FFFF00"/>
                </a:solidFill>
              </a:rPr>
              <a:t> writings included “Ancient Indian Commerce” (a thesis submitted to the Columbia University for the award of the Mater of Arts Degree in 1915),</a:t>
            </a:r>
          </a:p>
          <a:p>
            <a:pPr>
              <a:buClr>
                <a:schemeClr val="bg1"/>
              </a:buClr>
              <a:buFont typeface="Wingdings" pitchFamily="2" charset="2"/>
              <a:buChar char="§"/>
            </a:pPr>
            <a:r>
              <a:rPr lang="en-US" sz="2000" b="1" dirty="0">
                <a:solidFill>
                  <a:srgbClr val="FFFF00"/>
                </a:solidFill>
              </a:rPr>
              <a:t> National Dividend of India: A Historical and Analytical Study (a thesis for which he was awarded </a:t>
            </a:r>
            <a:r>
              <a:rPr lang="en-US" sz="2000" b="1" dirty="0" err="1">
                <a:solidFill>
                  <a:srgbClr val="FFFF00"/>
                </a:solidFill>
              </a:rPr>
              <a:t>Ph.D</a:t>
            </a:r>
            <a:r>
              <a:rPr lang="en-US" sz="2000" b="1" dirty="0">
                <a:solidFill>
                  <a:srgbClr val="FFFF00"/>
                </a:solidFill>
              </a:rPr>
              <a:t>). </a:t>
            </a:r>
          </a:p>
          <a:p>
            <a:pPr>
              <a:buClr>
                <a:schemeClr val="bg1"/>
              </a:buClr>
              <a:buFont typeface="Wingdings" pitchFamily="2" charset="2"/>
              <a:buChar char="§"/>
            </a:pPr>
            <a:endParaRPr lang="en-US" sz="2000"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79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990600"/>
            <a:ext cx="2286000" cy="3051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4724400"/>
            <a:ext cx="8458200" cy="1323439"/>
          </a:xfrm>
          <a:prstGeom prst="rect">
            <a:avLst/>
          </a:prstGeom>
        </p:spPr>
        <p:txBody>
          <a:bodyPr wrap="square">
            <a:spAutoFit/>
          </a:bodyPr>
          <a:lstStyle/>
          <a:p>
            <a:pPr marL="342900" indent="-342900">
              <a:buClr>
                <a:schemeClr val="bg1"/>
              </a:buClr>
              <a:buFont typeface="Wingdings" pitchFamily="2" charset="2"/>
              <a:buChar char="§"/>
            </a:pPr>
            <a:r>
              <a:rPr lang="en-US" sz="2000" b="1" dirty="0" err="1">
                <a:solidFill>
                  <a:srgbClr val="FFFF00"/>
                </a:solidFill>
              </a:rPr>
              <a:t>Ambedkar’s</a:t>
            </a:r>
            <a:r>
              <a:rPr lang="en-US" sz="2000" b="1" dirty="0">
                <a:solidFill>
                  <a:srgbClr val="FFFF00"/>
                </a:solidFill>
              </a:rPr>
              <a:t> thesis on “Provincial Decentralization of Imperial Finance in British India” was accepted for the M. </a:t>
            </a:r>
            <a:r>
              <a:rPr lang="en-US" sz="2000" b="1" dirty="0" err="1">
                <a:solidFill>
                  <a:srgbClr val="FFFF00"/>
                </a:solidFill>
              </a:rPr>
              <a:t>Sc</a:t>
            </a:r>
            <a:r>
              <a:rPr lang="en-US" sz="2000" b="1" dirty="0">
                <a:solidFill>
                  <a:srgbClr val="FFFF00"/>
                </a:solidFill>
              </a:rPr>
              <a:t>  degree in 1921. </a:t>
            </a:r>
          </a:p>
          <a:p>
            <a:pPr marL="342900" indent="-342900">
              <a:buClr>
                <a:schemeClr val="bg1"/>
              </a:buClr>
              <a:buFont typeface="Wingdings" pitchFamily="2" charset="2"/>
              <a:buChar char="§"/>
            </a:pPr>
            <a:r>
              <a:rPr lang="en-US" sz="2000" b="1" dirty="0">
                <a:solidFill>
                  <a:srgbClr val="FFFF00"/>
                </a:solidFill>
              </a:rPr>
              <a:t>His thesis “ The Problem  of the Rupee” was accepted for the award of the </a:t>
            </a:r>
            <a:r>
              <a:rPr lang="en-US" sz="2000" b="1" dirty="0" err="1">
                <a:solidFill>
                  <a:srgbClr val="FFFF00"/>
                </a:solidFill>
              </a:rPr>
              <a:t>D.Sc</a:t>
            </a:r>
            <a:r>
              <a:rPr lang="en-US" sz="2000" b="1" dirty="0">
                <a:solidFill>
                  <a:srgbClr val="FFFF00"/>
                </a:solidFill>
              </a:rPr>
              <a:t> degree by the London School of Economics in 1923. </a:t>
            </a:r>
          </a:p>
        </p:txBody>
      </p:sp>
      <p:cxnSp>
        <p:nvCxnSpPr>
          <p:cNvPr id="7" name="Straight Connector 6"/>
          <p:cNvCxnSpPr/>
          <p:nvPr/>
        </p:nvCxnSpPr>
        <p:spPr>
          <a:xfrm>
            <a:off x="0" y="7620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857332"/>
      </p:ext>
    </p:extLst>
  </p:cSld>
  <p:clrMapOvr>
    <a:masterClrMapping/>
  </p:clrMapOvr>
  <mc:AlternateContent xmlns:mc="http://schemas.openxmlformats.org/markup-compatibility/2006" xmlns:p14="http://schemas.microsoft.com/office/powerpoint/2010/main">
    <mc:Choice Requires="p14">
      <p:transition spd="slow" p14:dur="2000" advTm="127616"/>
    </mc:Choice>
    <mc:Fallback xmlns="">
      <p:transition spd="slow" advTm="12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4"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ox(in)">
                                      <p:cBhvr>
                                        <p:cTn id="13" dur="2000"/>
                                        <p:tgtEl>
                                          <p:spTgt spid="1026"/>
                                        </p:tgtEl>
                                      </p:cBhvr>
                                    </p:animEffect>
                                  </p:childTnLst>
                                </p:cTn>
                              </p:par>
                            </p:childTnLst>
                          </p:cTn>
                        </p:par>
                        <p:par>
                          <p:cTn id="14" fill="hold">
                            <p:stCondLst>
                              <p:cond delay="21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2"/>
                                        </p:tgtEl>
                                        <p:attrNameLst>
                                          <p:attrName>ppt_x</p:attrName>
                                          <p:attrName>ppt_y</p:attrName>
                                        </p:attrNameLst>
                                      </p:cBhvr>
                                    </p:animMotion>
                                    <p:animRot by="1500000">
                                      <p:cBhvr>
                                        <p:cTn id="17" dur="125" fill="hold">
                                          <p:stCondLst>
                                            <p:cond delay="0"/>
                                          </p:stCondLst>
                                        </p:cTn>
                                        <p:tgtEl>
                                          <p:spTgt spid="2"/>
                                        </p:tgtEl>
                                        <p:attrNameLst>
                                          <p:attrName>r</p:attrName>
                                        </p:attrNameLst>
                                      </p:cBhvr>
                                    </p:animRot>
                                    <p:animRot by="-1500000">
                                      <p:cBhvr>
                                        <p:cTn id="18" dur="125" fill="hold">
                                          <p:stCondLst>
                                            <p:cond delay="125"/>
                                          </p:stCondLst>
                                        </p:cTn>
                                        <p:tgtEl>
                                          <p:spTgt spid="2"/>
                                        </p:tgtEl>
                                        <p:attrNameLst>
                                          <p:attrName>r</p:attrName>
                                        </p:attrNameLst>
                                      </p:cBhvr>
                                    </p:animRot>
                                    <p:animRot by="-1500000">
                                      <p:cBhvr>
                                        <p:cTn id="19" dur="125" fill="hold">
                                          <p:stCondLst>
                                            <p:cond delay="250"/>
                                          </p:stCondLst>
                                        </p:cTn>
                                        <p:tgtEl>
                                          <p:spTgt spid="2"/>
                                        </p:tgtEl>
                                        <p:attrNameLst>
                                          <p:attrName>r</p:attrName>
                                        </p:attrNameLst>
                                      </p:cBhvr>
                                    </p:animRot>
                                    <p:animRot by="1500000">
                                      <p:cBhvr>
                                        <p:cTn id="20" dur="125" fill="hold">
                                          <p:stCondLst>
                                            <p:cond delay="375"/>
                                          </p:stCondLst>
                                        </p:cTn>
                                        <p:tgtEl>
                                          <p:spTgt spid="2"/>
                                        </p:tgtEl>
                                        <p:attrNameLst>
                                          <p:attrName>r</p:attrName>
                                        </p:attrNameLst>
                                      </p:cBhvr>
                                    </p:animRot>
                                  </p:childTnLst>
                                </p:cTn>
                              </p:par>
                            </p:childTnLst>
                          </p:cTn>
                        </p:par>
                        <p:par>
                          <p:cTn id="21" fill="hold">
                            <p:stCondLst>
                              <p:cond delay="315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3650"/>
                            </p:stCondLst>
                            <p:childTnLst>
                              <p:par>
                                <p:cTn id="26" presetID="2" presetClass="entr" presetSubtype="4"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4150"/>
                            </p:stCondLst>
                            <p:childTnLst>
                              <p:par>
                                <p:cTn id="31" presetID="2" presetClass="entr" presetSubtype="4"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5" fill="hold">
                            <p:stCondLst>
                              <p:cond delay="4650"/>
                            </p:stCondLst>
                            <p:childTnLst>
                              <p:par>
                                <p:cTn id="36" presetID="2" presetClass="entr" presetSubtype="4" fill="hold" grpId="0"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150"/>
                            </p:stCondLst>
                            <p:childTnLst>
                              <p:par>
                                <p:cTn id="41" presetID="2" presetClass="entr" presetSubtype="4" fill="hold" grpId="0"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5" fill="hold">
                            <p:stCondLst>
                              <p:cond delay="5650"/>
                            </p:stCondLst>
                            <p:childTnLst>
                              <p:par>
                                <p:cTn id="46" presetID="10" presetClass="entr" presetSubtype="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5400" b="1" dirty="0">
                <a:ln>
                  <a:solidFill>
                    <a:srgbClr val="FF0000"/>
                  </a:solidFill>
                </a:ln>
                <a:solidFill>
                  <a:srgbClr val="FFFF00"/>
                </a:solidFill>
                <a:latin typeface="Algerian" pitchFamily="82" charset="0"/>
              </a:rPr>
              <a:t>Indian Economy</a:t>
            </a:r>
            <a:endParaRPr lang="en-US" sz="54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038600" y="1371600"/>
            <a:ext cx="5029200" cy="5486400"/>
          </a:xfrm>
        </p:spPr>
        <p:txBody>
          <a:bodyPr>
            <a:noAutofit/>
          </a:bodyPr>
          <a:lstStyle/>
          <a:p>
            <a:pPr>
              <a:buClr>
                <a:schemeClr val="bg1"/>
              </a:buClr>
              <a:buFont typeface="Wingdings" pitchFamily="2" charset="2"/>
              <a:buChar char="§"/>
            </a:pPr>
            <a:r>
              <a:rPr lang="en-US" sz="2600" b="1" dirty="0">
                <a:solidFill>
                  <a:srgbClr val="FFFF00"/>
                </a:solidFill>
              </a:rPr>
              <a:t>Indian economy is the Seventh largest economy of the world.</a:t>
            </a:r>
          </a:p>
          <a:p>
            <a:pPr>
              <a:buClr>
                <a:schemeClr val="bg1"/>
              </a:buClr>
              <a:buFont typeface="Wingdings" pitchFamily="2" charset="2"/>
              <a:buChar char="§"/>
            </a:pPr>
            <a:r>
              <a:rPr lang="en-US" sz="2600" b="1" dirty="0">
                <a:solidFill>
                  <a:srgbClr val="FFFF00"/>
                </a:solidFill>
              </a:rPr>
              <a:t>In terms of industrialization and economic growth, India holds a robust position with an average growth rate of 7%.</a:t>
            </a:r>
          </a:p>
          <a:p>
            <a:pPr>
              <a:buClr>
                <a:schemeClr val="bg1"/>
              </a:buClr>
              <a:buFont typeface="Wingdings" pitchFamily="2" charset="2"/>
              <a:buChar char="§"/>
            </a:pPr>
            <a:r>
              <a:rPr lang="en-US" sz="2600" b="1" dirty="0">
                <a:solidFill>
                  <a:srgbClr val="FFFF00"/>
                </a:solidFill>
              </a:rPr>
              <a:t>Even though the rate of growth has been sustainable and comparatively stable, there are still signs of backwardness.</a:t>
            </a:r>
          </a:p>
          <a:p>
            <a:pPr>
              <a:buClr>
                <a:schemeClr val="bg1"/>
              </a:buClr>
              <a:buFont typeface="Wingdings" pitchFamily="2" charset="2"/>
              <a:buChar char="§"/>
            </a:pPr>
            <a:endParaRPr lang="en-US" sz="2600"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8</a:t>
            </a:fld>
            <a:endParaRPr lang="en-US"/>
          </a:p>
        </p:txBody>
      </p:sp>
      <p:cxnSp>
        <p:nvCxnSpPr>
          <p:cNvPr id="5" name="Straight Connector 4"/>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014" t="18610" r="33007" b="7322"/>
          <a:stretch/>
        </p:blipFill>
        <p:spPr bwMode="auto">
          <a:xfrm>
            <a:off x="228600" y="1676400"/>
            <a:ext cx="3740727" cy="3263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367575"/>
      </p:ext>
    </p:extLst>
  </p:cSld>
  <p:clrMapOvr>
    <a:masterClrMapping/>
  </p:clrMapOvr>
  <mc:AlternateContent xmlns:mc="http://schemas.openxmlformats.org/markup-compatibility/2006" xmlns:p14="http://schemas.microsoft.com/office/powerpoint/2010/main">
    <mc:Choice Requires="p14">
      <p:transition spd="slow" p14:dur="2000" advTm="62932"/>
    </mc:Choice>
    <mc:Fallback xmlns="">
      <p:transition spd="slow" advTm="6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200"/>
                            </p:stCondLst>
                            <p:childTnLst>
                              <p:par>
                                <p:cTn id="12" presetID="32" presetClass="emph" presetSubtype="0" fill="hold" grpId="1" nodeType="afterEffect">
                                  <p:stCondLst>
                                    <p:cond delay="0"/>
                                  </p:stCondLst>
                                  <p:iterate type="lt">
                                    <p:tmPct val="0"/>
                                  </p:iterate>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3200"/>
                            </p:stCondLst>
                            <p:childTnLst>
                              <p:par>
                                <p:cTn id="19" presetID="34" presetClass="emph" presetSubtype="0" fill="hold" grpId="2" nodeType="after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2"/>
                                        </p:tgtEl>
                                        <p:attrNameLst>
                                          <p:attrName>ppt_x</p:attrName>
                                          <p:attrName>ppt_y</p:attrName>
                                        </p:attrNameLst>
                                      </p:cBhvr>
                                    </p:animMotion>
                                    <p:animRot by="1500000">
                                      <p:cBhvr>
                                        <p:cTn id="21" dur="125" fill="hold">
                                          <p:stCondLst>
                                            <p:cond delay="0"/>
                                          </p:stCondLst>
                                        </p:cTn>
                                        <p:tgtEl>
                                          <p:spTgt spid="2"/>
                                        </p:tgtEl>
                                        <p:attrNameLst>
                                          <p:attrName>r</p:attrName>
                                        </p:attrNameLst>
                                      </p:cBhvr>
                                    </p:animRot>
                                    <p:animRot by="-1500000">
                                      <p:cBhvr>
                                        <p:cTn id="22" dur="125" fill="hold">
                                          <p:stCondLst>
                                            <p:cond delay="125"/>
                                          </p:stCondLst>
                                        </p:cTn>
                                        <p:tgtEl>
                                          <p:spTgt spid="2"/>
                                        </p:tgtEl>
                                        <p:attrNameLst>
                                          <p:attrName>r</p:attrName>
                                        </p:attrNameLst>
                                      </p:cBhvr>
                                    </p:animRot>
                                    <p:animRot by="-1500000">
                                      <p:cBhvr>
                                        <p:cTn id="23" dur="125" fill="hold">
                                          <p:stCondLst>
                                            <p:cond delay="250"/>
                                          </p:stCondLst>
                                        </p:cTn>
                                        <p:tgtEl>
                                          <p:spTgt spid="2"/>
                                        </p:tgtEl>
                                        <p:attrNameLst>
                                          <p:attrName>r</p:attrName>
                                        </p:attrNameLst>
                                      </p:cBhvr>
                                    </p:animRot>
                                    <p:animRot by="1500000">
                                      <p:cBhvr>
                                        <p:cTn id="24" dur="125" fill="hold">
                                          <p:stCondLst>
                                            <p:cond delay="375"/>
                                          </p:stCondLst>
                                        </p:cTn>
                                        <p:tgtEl>
                                          <p:spTgt spid="2"/>
                                        </p:tgtEl>
                                        <p:attrNameLst>
                                          <p:attrName>r</p:attrName>
                                        </p:attrNameLst>
                                      </p:cBhvr>
                                    </p:animRot>
                                  </p:childTnLst>
                                </p:cTn>
                              </p:par>
                            </p:childTnLst>
                          </p:cTn>
                        </p:par>
                        <p:par>
                          <p:cTn id="25" fill="hold">
                            <p:stCondLst>
                              <p:cond delay="4300"/>
                            </p:stCondLst>
                            <p:childTnLst>
                              <p:par>
                                <p:cTn id="26" presetID="16" presetClass="entr" presetSubtype="2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par>
                          <p:cTn id="29" fill="hold">
                            <p:stCondLst>
                              <p:cond delay="4800"/>
                            </p:stCondLst>
                            <p:childTnLst>
                              <p:par>
                                <p:cTn id="30" presetID="6" presetClass="entr" presetSubtype="16" fill="hold" nodeType="afterEffect">
                                  <p:stCondLst>
                                    <p:cond delay="0"/>
                                  </p:stCondLst>
                                  <p:childTnLst>
                                    <p:set>
                                      <p:cBhvr>
                                        <p:cTn id="31" dur="1" fill="hold">
                                          <p:stCondLst>
                                            <p:cond delay="0"/>
                                          </p:stCondLst>
                                        </p:cTn>
                                        <p:tgtEl>
                                          <p:spTgt spid="3075"/>
                                        </p:tgtEl>
                                        <p:attrNameLst>
                                          <p:attrName>style.visibility</p:attrName>
                                        </p:attrNameLst>
                                      </p:cBhvr>
                                      <p:to>
                                        <p:strVal val="visible"/>
                                      </p:to>
                                    </p:set>
                                    <p:animEffect transition="in" filter="circle(in)">
                                      <p:cBhvr>
                                        <p:cTn id="32" dur="2000"/>
                                        <p:tgtEl>
                                          <p:spTgt spid="3075"/>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p:cTn id="35"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
                                            <p:txEl>
                                              <p:pRg st="0" end="0"/>
                                            </p:txEl>
                                          </p:spTgt>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3">
                                            <p:txEl>
                                              <p:pRg st="1" end="1"/>
                                            </p:txEl>
                                          </p:spTgt>
                                        </p:tgtEl>
                                        <p:attrNameLst>
                                          <p:attrName>style.visibility</p:attrName>
                                        </p:attrNameLst>
                                      </p:cBhvr>
                                      <p:to>
                                        <p:strVal val="visible"/>
                                      </p:to>
                                    </p:set>
                                    <p:anim calcmode="lin" valueType="num">
                                      <p:cBhvr>
                                        <p:cTn id="42"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44"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
                                            <p:txEl>
                                              <p:pRg st="1" end="1"/>
                                            </p:txEl>
                                          </p:spTgt>
                                        </p:tgtEl>
                                      </p:cBhvr>
                                    </p:animEffect>
                                  </p:childTnLst>
                                </p:cTn>
                              </p:par>
                              <p:par>
                                <p:cTn id="47" presetID="41" presetClass="entr" presetSubtype="0" fill="hold" grpId="0" nodeType="withEffect">
                                  <p:stCondLst>
                                    <p:cond delay="0"/>
                                  </p:stCondLst>
                                  <p:iterate type="lt">
                                    <p:tmPct val="10000"/>
                                  </p:iterate>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p:cTn id="4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5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allAtOnce"/>
    </p:bldLst>
  </p:timing>
</p:sld>
</file>

<file path=ppt/slides/slide8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22379A-8FA5-4082-989C-37BB00110F04}" type="slidenum">
              <a:rPr lang="en-US" smtClean="0"/>
              <a:t>80</a:t>
            </a:fld>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423" b="37511"/>
          <a:stretch/>
        </p:blipFill>
        <p:spPr bwMode="auto">
          <a:xfrm>
            <a:off x="94337" y="0"/>
            <a:ext cx="8897263" cy="307718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09600" y="3352800"/>
            <a:ext cx="8153400" cy="1077218"/>
          </a:xfrm>
          <a:prstGeom prst="rect">
            <a:avLst/>
          </a:prstGeom>
        </p:spPr>
        <p:txBody>
          <a:bodyPr wrap="square">
            <a:spAutoFit/>
          </a:bodyPr>
          <a:lstStyle/>
          <a:p>
            <a:pPr marL="342900" indent="-342900">
              <a:buClr>
                <a:schemeClr val="bg1"/>
              </a:buClr>
              <a:buFont typeface="Wingdings" pitchFamily="2" charset="2"/>
              <a:buChar char="§"/>
            </a:pPr>
            <a:r>
              <a:rPr lang="en-US" sz="3200" b="1" dirty="0">
                <a:solidFill>
                  <a:srgbClr val="FFFF00"/>
                </a:solidFill>
              </a:rPr>
              <a:t>The main economic ideas of </a:t>
            </a:r>
            <a:r>
              <a:rPr lang="en-US" sz="3200" b="1" dirty="0" err="1">
                <a:solidFill>
                  <a:srgbClr val="FFFF00"/>
                </a:solidFill>
              </a:rPr>
              <a:t>Ambedkar</a:t>
            </a:r>
            <a:r>
              <a:rPr lang="en-US" sz="3200" b="1" dirty="0">
                <a:solidFill>
                  <a:srgbClr val="FFFF00"/>
                </a:solidFill>
              </a:rPr>
              <a:t> may be studied under four broad headings</a:t>
            </a:r>
          </a:p>
        </p:txBody>
      </p:sp>
      <p:sp>
        <p:nvSpPr>
          <p:cNvPr id="4" name="Rectangle 3"/>
          <p:cNvSpPr/>
          <p:nvPr/>
        </p:nvSpPr>
        <p:spPr>
          <a:xfrm>
            <a:off x="1981200" y="4495800"/>
            <a:ext cx="4572000" cy="2554545"/>
          </a:xfrm>
          <a:prstGeom prst="rect">
            <a:avLst/>
          </a:prstGeom>
        </p:spPr>
        <p:txBody>
          <a:bodyPr>
            <a:spAutoFit/>
          </a:bodyPr>
          <a:lstStyle/>
          <a:p>
            <a:pPr marL="285750" indent="-285750">
              <a:buFont typeface="Wingdings" pitchFamily="2" charset="2"/>
              <a:buChar char="§"/>
            </a:pPr>
            <a:r>
              <a:rPr lang="en-US" sz="3200" b="1" dirty="0">
                <a:ln>
                  <a:solidFill>
                    <a:srgbClr val="FF0000"/>
                  </a:solidFill>
                </a:ln>
                <a:solidFill>
                  <a:srgbClr val="FFFF00"/>
                </a:solidFill>
                <a:effectLst>
                  <a:glow rad="228600">
                    <a:schemeClr val="accent3">
                      <a:satMod val="175000"/>
                      <a:alpha val="40000"/>
                    </a:schemeClr>
                  </a:glow>
                </a:effectLst>
              </a:rPr>
              <a:t>Financial Economics</a:t>
            </a:r>
          </a:p>
          <a:p>
            <a:pPr marL="285750" indent="-285750">
              <a:buFont typeface="Wingdings" pitchFamily="2" charset="2"/>
              <a:buChar char="§"/>
            </a:pPr>
            <a:r>
              <a:rPr lang="en-US" sz="3200" b="1" dirty="0">
                <a:ln>
                  <a:solidFill>
                    <a:srgbClr val="FF0000"/>
                  </a:solidFill>
                </a:ln>
                <a:solidFill>
                  <a:srgbClr val="FFFF00"/>
                </a:solidFill>
                <a:effectLst>
                  <a:glow rad="228600">
                    <a:schemeClr val="accent3">
                      <a:satMod val="175000"/>
                      <a:alpha val="40000"/>
                    </a:schemeClr>
                  </a:glow>
                </a:effectLst>
              </a:rPr>
              <a:t>Agricultural Economics</a:t>
            </a:r>
          </a:p>
          <a:p>
            <a:pPr marL="285750" indent="-285750">
              <a:buFont typeface="Wingdings" pitchFamily="2" charset="2"/>
              <a:buChar char="§"/>
            </a:pPr>
            <a:r>
              <a:rPr lang="en-US" sz="3200" b="1" dirty="0">
                <a:ln>
                  <a:solidFill>
                    <a:srgbClr val="FF0000"/>
                  </a:solidFill>
                </a:ln>
                <a:solidFill>
                  <a:srgbClr val="FFFF00"/>
                </a:solidFill>
                <a:effectLst>
                  <a:glow rad="228600">
                    <a:schemeClr val="accent3">
                      <a:satMod val="175000"/>
                      <a:alpha val="40000"/>
                    </a:schemeClr>
                  </a:glow>
                </a:effectLst>
              </a:rPr>
              <a:t>Economics of Caste </a:t>
            </a:r>
          </a:p>
          <a:p>
            <a:pPr marL="285750" indent="-285750">
              <a:buFont typeface="Wingdings" pitchFamily="2" charset="2"/>
              <a:buChar char="§"/>
            </a:pPr>
            <a:r>
              <a:rPr lang="en-US" sz="3200" b="1" dirty="0">
                <a:ln>
                  <a:solidFill>
                    <a:srgbClr val="FF0000"/>
                  </a:solidFill>
                </a:ln>
                <a:solidFill>
                  <a:srgbClr val="FFFF00"/>
                </a:solidFill>
                <a:effectLst>
                  <a:glow rad="228600">
                    <a:schemeClr val="accent3">
                      <a:satMod val="175000"/>
                      <a:alpha val="40000"/>
                    </a:schemeClr>
                  </a:glow>
                </a:effectLst>
              </a:rPr>
              <a:t>Economics of Socialism</a:t>
            </a:r>
          </a:p>
          <a:p>
            <a:pPr marL="285750" indent="-285750">
              <a:buFont typeface="Wingdings" pitchFamily="2" charset="2"/>
              <a:buChar char="§"/>
            </a:pPr>
            <a:endParaRPr lang="en-US" sz="3200" b="1" dirty="0">
              <a:ln>
                <a:solidFill>
                  <a:srgbClr val="FF0000"/>
                </a:solidFill>
              </a:ln>
              <a:solidFill>
                <a:srgbClr val="FFFF00"/>
              </a:solidFill>
              <a:effectLst>
                <a:glow rad="228600">
                  <a:schemeClr val="accent3">
                    <a:satMod val="175000"/>
                    <a:alpha val="40000"/>
                  </a:schemeClr>
                </a:glow>
              </a:effectLst>
            </a:endParaRPr>
          </a:p>
        </p:txBody>
      </p:sp>
    </p:spTree>
    <p:extLst>
      <p:ext uri="{BB962C8B-B14F-4D97-AF65-F5344CB8AC3E}">
        <p14:creationId xmlns:p14="http://schemas.microsoft.com/office/powerpoint/2010/main" val="2754417901"/>
      </p:ext>
    </p:extLst>
  </p:cSld>
  <p:clrMapOvr>
    <a:masterClrMapping/>
  </p:clrMapOvr>
  <mc:AlternateContent xmlns:mc="http://schemas.openxmlformats.org/markup-compatibility/2006" xmlns:p14="http://schemas.microsoft.com/office/powerpoint/2010/main">
    <mc:Choice Requires="p14">
      <p:transition spd="slow" p14:dur="2000" advTm="19542"/>
    </mc:Choice>
    <mc:Fallback xmlns="">
      <p:transition spd="slow" advTm="19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plus(in)">
                                      <p:cBhvr>
                                        <p:cTn id="7" dur="2000"/>
                                        <p:tgtEl>
                                          <p:spTgt spid="2050"/>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341437"/>
            <a:ext cx="9067800" cy="4525963"/>
          </a:xfrm>
        </p:spPr>
        <p:txBody>
          <a:bodyPr>
            <a:normAutofit fontScale="85000" lnSpcReduction="20000"/>
          </a:bodyPr>
          <a:lstStyle/>
          <a:p>
            <a:pPr>
              <a:buClr>
                <a:schemeClr val="bg1"/>
              </a:buClr>
              <a:buFont typeface="Wingdings" pitchFamily="2" charset="2"/>
              <a:buChar char="§"/>
            </a:pPr>
            <a:r>
              <a:rPr lang="en-US" sz="2600" b="1" dirty="0">
                <a:solidFill>
                  <a:srgbClr val="FFFF00"/>
                </a:solidFill>
              </a:rPr>
              <a:t>Much of the work done by </a:t>
            </a:r>
            <a:r>
              <a:rPr lang="en-US" sz="2600" b="1" dirty="0" err="1">
                <a:solidFill>
                  <a:srgbClr val="FFFF00"/>
                </a:solidFill>
              </a:rPr>
              <a:t>Ambedkar</a:t>
            </a:r>
            <a:r>
              <a:rPr lang="en-US" sz="2600" b="1" dirty="0">
                <a:solidFill>
                  <a:srgbClr val="FFFF00"/>
                </a:solidFill>
              </a:rPr>
              <a:t> during his stay abroad mostly during the period 1913-1923, was in the field of Finance Economics. </a:t>
            </a:r>
          </a:p>
          <a:p>
            <a:pPr>
              <a:buClr>
                <a:schemeClr val="bg1"/>
              </a:buClr>
              <a:buFont typeface="Wingdings" pitchFamily="2" charset="2"/>
              <a:buChar char="§"/>
            </a:pPr>
            <a:r>
              <a:rPr lang="en-US" sz="2600" b="1" dirty="0" err="1">
                <a:solidFill>
                  <a:srgbClr val="FFFF00"/>
                </a:solidFill>
              </a:rPr>
              <a:t>Ambedkar</a:t>
            </a:r>
            <a:r>
              <a:rPr lang="en-US" sz="2600" b="1" dirty="0">
                <a:solidFill>
                  <a:srgbClr val="FFFF00"/>
                </a:solidFill>
              </a:rPr>
              <a:t> divided the evolution of provisional finance into three stages: </a:t>
            </a:r>
          </a:p>
          <a:p>
            <a:pPr marL="1428750" lvl="2" indent="-571500">
              <a:buClr>
                <a:schemeClr val="bg1"/>
              </a:buClr>
              <a:buFont typeface="+mj-lt"/>
              <a:buAutoNum type="romanLcPeriod"/>
            </a:pPr>
            <a:r>
              <a:rPr lang="en-US" sz="2600" b="1" dirty="0">
                <a:solidFill>
                  <a:srgbClr val="FFFF00"/>
                </a:solidFill>
              </a:rPr>
              <a:t>Budget by Assignment             (1871 - 72 to 1876 - 77) </a:t>
            </a:r>
          </a:p>
          <a:p>
            <a:pPr marL="1428750" lvl="2" indent="-571500">
              <a:buClr>
                <a:schemeClr val="bg1"/>
              </a:buClr>
              <a:buFont typeface="+mj-lt"/>
              <a:buAutoNum type="romanLcPeriod"/>
            </a:pPr>
            <a:r>
              <a:rPr lang="en-US" sz="2600" b="1" dirty="0">
                <a:solidFill>
                  <a:srgbClr val="FFFF00"/>
                </a:solidFill>
              </a:rPr>
              <a:t>Budget by Assigned Revenue (1877 - 78 to 1881 - 82)</a:t>
            </a:r>
          </a:p>
          <a:p>
            <a:pPr marL="1428750" lvl="2" indent="-571500">
              <a:buClr>
                <a:schemeClr val="bg1"/>
              </a:buClr>
              <a:buFont typeface="+mj-lt"/>
              <a:buAutoNum type="romanLcPeriod"/>
            </a:pPr>
            <a:r>
              <a:rPr lang="en-US" sz="2600" b="1" dirty="0">
                <a:solidFill>
                  <a:srgbClr val="FFFF00"/>
                </a:solidFill>
              </a:rPr>
              <a:t>Budget by Shared Revenues   (1882 - 83 to 1920 - 21)</a:t>
            </a:r>
          </a:p>
          <a:p>
            <a:pPr marL="1428750" lvl="2" indent="-571500">
              <a:buClr>
                <a:schemeClr val="bg1"/>
              </a:buClr>
              <a:buFont typeface="+mj-lt"/>
              <a:buAutoNum type="romanLcPeriod"/>
            </a:pPr>
            <a:endParaRPr lang="en-US" sz="2600" b="1" dirty="0">
              <a:solidFill>
                <a:srgbClr val="FFFF00"/>
              </a:solidFill>
            </a:endParaRPr>
          </a:p>
          <a:p>
            <a:pPr marL="0" indent="0">
              <a:buNone/>
            </a:pPr>
            <a:r>
              <a:rPr lang="en-US" sz="3900" b="1" u="sng" dirty="0">
                <a:ln>
                  <a:solidFill>
                    <a:srgbClr val="FF0000"/>
                  </a:solidFill>
                </a:ln>
                <a:solidFill>
                  <a:srgbClr val="FFFF00"/>
                </a:solidFill>
                <a:effectLst>
                  <a:glow rad="228600">
                    <a:schemeClr val="accent3">
                      <a:satMod val="175000"/>
                      <a:alpha val="40000"/>
                    </a:schemeClr>
                  </a:glow>
                </a:effectLst>
              </a:rPr>
              <a:t>Agricultural Economics </a:t>
            </a:r>
          </a:p>
          <a:p>
            <a:pPr marL="0" indent="0">
              <a:buNone/>
            </a:pPr>
            <a:endParaRPr lang="en-US" sz="3900" b="1" u="sng" dirty="0">
              <a:ln>
                <a:solidFill>
                  <a:srgbClr val="FF0000"/>
                </a:solidFill>
              </a:ln>
              <a:solidFill>
                <a:srgbClr val="FFFF00"/>
              </a:solidFill>
              <a:effectLst>
                <a:glow rad="228600">
                  <a:schemeClr val="accent3">
                    <a:satMod val="175000"/>
                    <a:alpha val="40000"/>
                  </a:schemeClr>
                </a:glow>
              </a:effectLst>
            </a:endParaRPr>
          </a:p>
          <a:p>
            <a:pPr>
              <a:buClr>
                <a:schemeClr val="bg1"/>
              </a:buClr>
              <a:buFont typeface="Wingdings" pitchFamily="2" charset="2"/>
              <a:buChar char="§"/>
            </a:pPr>
            <a:r>
              <a:rPr lang="en-US" sz="2600" b="1" dirty="0">
                <a:solidFill>
                  <a:srgbClr val="FFFF00"/>
                </a:solidFill>
              </a:rPr>
              <a:t>In 1918, </a:t>
            </a:r>
            <a:r>
              <a:rPr lang="en-US" sz="2600" b="1" dirty="0" err="1">
                <a:solidFill>
                  <a:srgbClr val="FFFF00"/>
                </a:solidFill>
              </a:rPr>
              <a:t>Ambedkar</a:t>
            </a:r>
            <a:r>
              <a:rPr lang="en-US" sz="2600" b="1" dirty="0">
                <a:solidFill>
                  <a:srgbClr val="FFFF00"/>
                </a:solidFill>
              </a:rPr>
              <a:t> published a paper “Small Holding in India and their Remedies”. Citing Adam Smith’s ‘Wealth of Nations”, he made a fine distinction between “Consolidation of Holdings” and “Enlargement of Holdings”. </a:t>
            </a:r>
          </a:p>
          <a:p>
            <a:pPr marL="628650" indent="-571500">
              <a:buClr>
                <a:schemeClr val="bg1"/>
              </a:buClr>
              <a:buFont typeface="+mj-lt"/>
              <a:buAutoNum type="romanLcPeriod"/>
            </a:pPr>
            <a:endParaRPr lang="en-US" sz="2600"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81</a:t>
            </a:fld>
            <a:endParaRPr lang="en-US"/>
          </a:p>
        </p:txBody>
      </p:sp>
      <p:sp>
        <p:nvSpPr>
          <p:cNvPr id="5" name="Rectangle 4"/>
          <p:cNvSpPr/>
          <p:nvPr/>
        </p:nvSpPr>
        <p:spPr>
          <a:xfrm>
            <a:off x="212678" y="457200"/>
            <a:ext cx="4011163" cy="646331"/>
          </a:xfrm>
          <a:prstGeom prst="rect">
            <a:avLst/>
          </a:prstGeom>
        </p:spPr>
        <p:txBody>
          <a:bodyPr wrap="none">
            <a:spAutoFit/>
          </a:bodyPr>
          <a:lstStyle/>
          <a:p>
            <a:r>
              <a:rPr lang="en-US" sz="3600" b="1" u="sng" dirty="0">
                <a:ln>
                  <a:solidFill>
                    <a:srgbClr val="FF0000"/>
                  </a:solidFill>
                </a:ln>
                <a:solidFill>
                  <a:srgbClr val="FFFF00"/>
                </a:solidFill>
                <a:effectLst>
                  <a:glow rad="228600">
                    <a:schemeClr val="accent3">
                      <a:satMod val="175000"/>
                      <a:alpha val="40000"/>
                    </a:schemeClr>
                  </a:glow>
                </a:effectLst>
              </a:rPr>
              <a:t>Financial Economics</a:t>
            </a:r>
          </a:p>
        </p:txBody>
      </p:sp>
    </p:spTree>
    <p:custDataLst>
      <p:tags r:id="rId1"/>
    </p:custDataLst>
    <p:extLst>
      <p:ext uri="{BB962C8B-B14F-4D97-AF65-F5344CB8AC3E}">
        <p14:creationId xmlns:p14="http://schemas.microsoft.com/office/powerpoint/2010/main" val="2395995246"/>
      </p:ext>
    </p:extLst>
  </p:cSld>
  <p:clrMapOvr>
    <a:masterClrMapping/>
  </p:clrMapOvr>
  <mc:AlternateContent xmlns:mc="http://schemas.openxmlformats.org/markup-compatibility/2006" xmlns:p14="http://schemas.microsoft.com/office/powerpoint/2010/main">
    <mc:Choice Requires="p14">
      <p:transition spd="slow" p14:dur="2000" advTm="104386"/>
    </mc:Choice>
    <mc:Fallback xmlns="">
      <p:transition spd="slow" advTm="10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gtEl>
                                        <p:attrNameLst>
                                          <p:attrName>ppt_x</p:attrName>
                                          <p:attrName>ppt_y</p:attrName>
                                        </p:attrNameLst>
                                      </p:cBhvr>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par>
                          <p:cTn id="15" fill="hold">
                            <p:stCondLst>
                              <p:cond delay="3350"/>
                            </p:stCondLst>
                            <p:childTnLst>
                              <p:par>
                                <p:cTn id="16" presetID="22" presetClass="entr" presetSubtype="4"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par>
                          <p:cTn id="19" fill="hold">
                            <p:stCondLst>
                              <p:cond delay="3850"/>
                            </p:stCondLst>
                            <p:childTnLst>
                              <p:par>
                                <p:cTn id="20" presetID="22" presetClass="entr" presetSubtype="4"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par>
                          <p:cTn id="23" fill="hold">
                            <p:stCondLst>
                              <p:cond delay="4350"/>
                            </p:stCondLst>
                            <p:childTnLst>
                              <p:par>
                                <p:cTn id="24" presetID="22" presetClass="entr" presetSubtype="4"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childTnLst>
                          </p:cTn>
                        </p:par>
                        <p:par>
                          <p:cTn id="27" fill="hold">
                            <p:stCondLst>
                              <p:cond delay="4850"/>
                            </p:stCondLst>
                            <p:childTnLst>
                              <p:par>
                                <p:cTn id="28" presetID="22" presetClass="entr" presetSubtype="4"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par>
                          <p:cTn id="31" fill="hold">
                            <p:stCondLst>
                              <p:cond delay="5350"/>
                            </p:stCondLst>
                            <p:childTnLst>
                              <p:par>
                                <p:cTn id="32" presetID="22" presetClass="entr" presetSubtype="4"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500"/>
                                        <p:tgtEl>
                                          <p:spTgt spid="3">
                                            <p:txEl>
                                              <p:pRg st="6" end="6"/>
                                            </p:txEl>
                                          </p:spTgt>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534400" cy="6248400"/>
          </a:xfrm>
        </p:spPr>
        <p:txBody>
          <a:bodyPr>
            <a:noAutofit/>
          </a:bodyPr>
          <a:lstStyle/>
          <a:p>
            <a:pPr marL="0" indent="0">
              <a:buNone/>
            </a:pPr>
            <a:r>
              <a:rPr lang="en-US" sz="2200" b="1" u="sng" dirty="0">
                <a:ln>
                  <a:solidFill>
                    <a:srgbClr val="FF0000"/>
                  </a:solidFill>
                </a:ln>
                <a:solidFill>
                  <a:srgbClr val="FFFF00"/>
                </a:solidFill>
                <a:effectLst>
                  <a:glow rad="228600">
                    <a:schemeClr val="accent3">
                      <a:satMod val="175000"/>
                      <a:alpha val="40000"/>
                    </a:schemeClr>
                  </a:glow>
                </a:effectLst>
              </a:rPr>
              <a:t>Economics of Caste </a:t>
            </a:r>
          </a:p>
          <a:p>
            <a:pPr>
              <a:buClr>
                <a:schemeClr val="bg1"/>
              </a:buClr>
              <a:buFont typeface="Wingdings" pitchFamily="2" charset="2"/>
              <a:buChar char="§"/>
            </a:pPr>
            <a:r>
              <a:rPr lang="en-US" sz="2200" b="1" dirty="0" err="1">
                <a:solidFill>
                  <a:srgbClr val="FFFF00"/>
                </a:solidFill>
              </a:rPr>
              <a:t>Ambedkar</a:t>
            </a:r>
            <a:r>
              <a:rPr lang="en-US" sz="2200" b="1" dirty="0">
                <a:solidFill>
                  <a:srgbClr val="FFFF00"/>
                </a:solidFill>
              </a:rPr>
              <a:t> believed that caste was an obstacle to social mobility. </a:t>
            </a:r>
          </a:p>
          <a:p>
            <a:pPr>
              <a:buClr>
                <a:schemeClr val="bg1"/>
              </a:buClr>
              <a:buFont typeface="Wingdings" pitchFamily="2" charset="2"/>
              <a:buChar char="§"/>
            </a:pPr>
            <a:r>
              <a:rPr lang="en-US" sz="2200" b="1" dirty="0">
                <a:solidFill>
                  <a:srgbClr val="FFFF00"/>
                </a:solidFill>
              </a:rPr>
              <a:t>It resulted in social stratification. </a:t>
            </a:r>
          </a:p>
          <a:p>
            <a:pPr>
              <a:buClr>
                <a:schemeClr val="bg1"/>
              </a:buClr>
              <a:buFont typeface="Wingdings" pitchFamily="2" charset="2"/>
              <a:buChar char="§"/>
            </a:pPr>
            <a:r>
              <a:rPr lang="en-US" sz="2200" b="1" dirty="0">
                <a:solidFill>
                  <a:srgbClr val="FFFF00"/>
                </a:solidFill>
              </a:rPr>
              <a:t>He was of the firm view that individuals must be free to change their occupations. </a:t>
            </a:r>
          </a:p>
          <a:p>
            <a:pPr>
              <a:buClr>
                <a:schemeClr val="bg1"/>
              </a:buClr>
              <a:buFont typeface="Wingdings" pitchFamily="2" charset="2"/>
              <a:buChar char="§"/>
            </a:pPr>
            <a:r>
              <a:rPr lang="en-US" sz="2200" b="1" dirty="0">
                <a:solidFill>
                  <a:srgbClr val="FFFF00"/>
                </a:solidFill>
              </a:rPr>
              <a:t>The caste system caused social tensions. </a:t>
            </a:r>
          </a:p>
          <a:p>
            <a:pPr>
              <a:buClr>
                <a:schemeClr val="bg1"/>
              </a:buClr>
              <a:buFont typeface="Wingdings" pitchFamily="2" charset="2"/>
              <a:buChar char="§"/>
            </a:pPr>
            <a:r>
              <a:rPr lang="en-US" sz="2200" b="1" dirty="0">
                <a:solidFill>
                  <a:srgbClr val="FFFF00"/>
                </a:solidFill>
              </a:rPr>
              <a:t>The caste system has resulted in the absence of social democracy in </a:t>
            </a:r>
            <a:r>
              <a:rPr lang="en-US" sz="2200" b="1" u="sng" dirty="0">
                <a:solidFill>
                  <a:srgbClr val="FFFF00"/>
                </a:solidFill>
              </a:rPr>
              <a:t>India as distinct from political democracy.</a:t>
            </a:r>
          </a:p>
          <a:p>
            <a:pPr marL="0" indent="0">
              <a:buNone/>
            </a:pPr>
            <a:r>
              <a:rPr lang="en-US" sz="2200" b="1" u="sng" dirty="0">
                <a:ln>
                  <a:solidFill>
                    <a:srgbClr val="FF0000"/>
                  </a:solidFill>
                </a:ln>
                <a:solidFill>
                  <a:srgbClr val="FFFF00"/>
                </a:solidFill>
                <a:effectLst>
                  <a:glow rad="228600">
                    <a:schemeClr val="accent3">
                      <a:satMod val="175000"/>
                      <a:alpha val="40000"/>
                    </a:schemeClr>
                  </a:glow>
                </a:effectLst>
              </a:rPr>
              <a:t>Economics of Socialism</a:t>
            </a:r>
          </a:p>
          <a:p>
            <a:pPr>
              <a:buClr>
                <a:schemeClr val="bg1"/>
              </a:buClr>
              <a:buFont typeface="Wingdings" pitchFamily="2" charset="2"/>
              <a:buChar char="§"/>
            </a:pPr>
            <a:r>
              <a:rPr lang="en-US" sz="2200" b="1" dirty="0" err="1">
                <a:solidFill>
                  <a:srgbClr val="FFFF00"/>
                </a:solidFill>
              </a:rPr>
              <a:t>Ambedkar</a:t>
            </a:r>
            <a:r>
              <a:rPr lang="en-US" sz="2200" b="1" dirty="0">
                <a:solidFill>
                  <a:srgbClr val="FFFF00"/>
                </a:solidFill>
              </a:rPr>
              <a:t> was a socialist. </a:t>
            </a:r>
          </a:p>
          <a:p>
            <a:pPr>
              <a:buClr>
                <a:schemeClr val="bg1"/>
              </a:buClr>
              <a:buFont typeface="Wingdings" pitchFamily="2" charset="2"/>
              <a:buChar char="§"/>
            </a:pPr>
            <a:r>
              <a:rPr lang="en-US" sz="2200" b="1" dirty="0">
                <a:solidFill>
                  <a:srgbClr val="FFFF00"/>
                </a:solidFill>
              </a:rPr>
              <a:t>He was a champion of state socialism. </a:t>
            </a:r>
          </a:p>
          <a:p>
            <a:pPr>
              <a:buClr>
                <a:schemeClr val="bg1"/>
              </a:buClr>
              <a:buFont typeface="Wingdings" pitchFamily="2" charset="2"/>
              <a:buChar char="§"/>
            </a:pPr>
            <a:r>
              <a:rPr lang="en-US" sz="2200" b="1" dirty="0">
                <a:solidFill>
                  <a:srgbClr val="FFFF00"/>
                </a:solidFill>
              </a:rPr>
              <a:t>He was for state monopoly of insurance business. </a:t>
            </a:r>
          </a:p>
          <a:p>
            <a:pPr>
              <a:buClr>
                <a:schemeClr val="bg1"/>
              </a:buClr>
              <a:buFont typeface="Wingdings" pitchFamily="2" charset="2"/>
              <a:buChar char="§"/>
            </a:pPr>
            <a:r>
              <a:rPr lang="en-US" sz="2200" b="1" dirty="0">
                <a:solidFill>
                  <a:srgbClr val="FFFF00"/>
                </a:solidFill>
              </a:rPr>
              <a:t>He advocated compulsory insurance  for every citizen. </a:t>
            </a:r>
          </a:p>
          <a:p>
            <a:pPr>
              <a:buClr>
                <a:schemeClr val="bg1"/>
              </a:buClr>
              <a:buFont typeface="Wingdings" pitchFamily="2" charset="2"/>
              <a:buChar char="§"/>
            </a:pPr>
            <a:r>
              <a:rPr lang="en-US" sz="2200" b="1" dirty="0">
                <a:solidFill>
                  <a:srgbClr val="FFFF00"/>
                </a:solidFill>
              </a:rPr>
              <a:t>There is no doubt that </a:t>
            </a:r>
            <a:r>
              <a:rPr lang="en-US" sz="2200" b="1" dirty="0" err="1">
                <a:solidFill>
                  <a:srgbClr val="FFFF00"/>
                </a:solidFill>
              </a:rPr>
              <a:t>Ambedkar</a:t>
            </a:r>
            <a:r>
              <a:rPr lang="en-US" sz="2200" b="1" dirty="0">
                <a:solidFill>
                  <a:srgbClr val="FFFF00"/>
                </a:solidFill>
              </a:rPr>
              <a:t> was a great economist. </a:t>
            </a:r>
          </a:p>
          <a:p>
            <a:pPr>
              <a:buClr>
                <a:schemeClr val="bg1"/>
              </a:buClr>
              <a:buFont typeface="Wingdings" pitchFamily="2" charset="2"/>
              <a:buChar char="§"/>
            </a:pPr>
            <a:r>
              <a:rPr lang="en-US" sz="2200" b="1" dirty="0">
                <a:solidFill>
                  <a:srgbClr val="FFFF00"/>
                </a:solidFill>
              </a:rPr>
              <a:t>But his academic work as an economist was </a:t>
            </a:r>
            <a:r>
              <a:rPr lang="en-US" sz="2200" b="1" dirty="0" err="1">
                <a:solidFill>
                  <a:srgbClr val="FFFF00"/>
                </a:solidFill>
              </a:rPr>
              <a:t>clipsed</a:t>
            </a:r>
            <a:r>
              <a:rPr lang="en-US" sz="2200" b="1" dirty="0">
                <a:solidFill>
                  <a:srgbClr val="FFFF00"/>
                </a:solidFill>
              </a:rPr>
              <a:t> by his greater contributions in the field of law and politics. Above all he was a great social reformer.</a:t>
            </a:r>
          </a:p>
          <a:p>
            <a:endParaRPr lang="en-US" sz="2200" b="1" dirty="0">
              <a:solidFill>
                <a:srgbClr val="FFFF00"/>
              </a:solidFill>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82</a:t>
            </a:fld>
            <a:endParaRPr lang="en-US"/>
          </a:p>
        </p:txBody>
      </p:sp>
    </p:spTree>
    <p:custDataLst>
      <p:tags r:id="rId1"/>
    </p:custDataLst>
    <p:extLst>
      <p:ext uri="{BB962C8B-B14F-4D97-AF65-F5344CB8AC3E}">
        <p14:creationId xmlns:p14="http://schemas.microsoft.com/office/powerpoint/2010/main" val="1551941123"/>
      </p:ext>
    </p:extLst>
  </p:cSld>
  <p:clrMapOvr>
    <a:masterClrMapping/>
  </p:clrMapOvr>
  <mc:AlternateContent xmlns:mc="http://schemas.openxmlformats.org/markup-compatibility/2006" xmlns:p14="http://schemas.microsoft.com/office/powerpoint/2010/main">
    <mc:Choice Requires="p14">
      <p:transition spd="slow" p14:dur="2000" advTm="130860"/>
    </mc:Choice>
    <mc:Fallback xmlns="">
      <p:transition spd="slow" advTm="130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par>
                          <p:cTn id="16" fill="hold">
                            <p:stCondLst>
                              <p:cond delay="4500"/>
                            </p:stCondLst>
                            <p:childTnLst>
                              <p:par>
                                <p:cTn id="17" presetID="6" presetClass="entr" presetSubtype="16"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par>
                          <p:cTn id="20" fill="hold">
                            <p:stCondLst>
                              <p:cond delay="6500"/>
                            </p:stCondLst>
                            <p:childTnLst>
                              <p:par>
                                <p:cTn id="21" presetID="6" presetClass="entr" presetSubtype="16"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par>
                          <p:cTn id="24" fill="hold">
                            <p:stCondLst>
                              <p:cond delay="8500"/>
                            </p:stCondLst>
                            <p:childTnLst>
                              <p:par>
                                <p:cTn id="25" presetID="22" presetClass="entr" presetSubtype="4"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par>
                          <p:cTn id="33" fill="hold">
                            <p:stCondLst>
                              <p:cond delay="500"/>
                            </p:stCondLst>
                            <p:childTnLst>
                              <p:par>
                                <p:cTn id="34" presetID="2" presetClass="entr" presetSubtype="8" fill="hold"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additive="base">
                                        <p:cTn id="36"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 presetClass="entr" presetSubtype="8"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43" fill="hold">
                            <p:stCondLst>
                              <p:cond delay="1500"/>
                            </p:stCondLst>
                            <p:childTnLst>
                              <p:par>
                                <p:cTn id="44" presetID="2" presetClass="entr" presetSubtype="8" fill="hold" nodeType="after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 calcmode="lin" valueType="num">
                                      <p:cBhvr additive="base">
                                        <p:cTn id="46"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48" fill="hold">
                            <p:stCondLst>
                              <p:cond delay="2000"/>
                            </p:stCondLst>
                            <p:childTnLst>
                              <p:par>
                                <p:cTn id="49" presetID="2" presetClass="entr" presetSubtype="8" fill="hold"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53" fill="hold">
                            <p:stCondLst>
                              <p:cond delay="2500"/>
                            </p:stCondLst>
                            <p:childTnLst>
                              <p:par>
                                <p:cTn id="54" presetID="2" presetClass="entr" presetSubtype="8" fill="hold" nodeType="after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 calcmode="lin" valueType="num">
                                      <p:cBhvr additive="base">
                                        <p:cTn id="56"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par>
                          <p:cTn id="58" fill="hold">
                            <p:stCondLst>
                              <p:cond delay="3000"/>
                            </p:stCondLst>
                            <p:childTnLst>
                              <p:par>
                                <p:cTn id="59" presetID="2" presetClass="entr" presetSubtype="8" fill="hold" nodeType="after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000" b="1" dirty="0">
                <a:ln>
                  <a:solidFill>
                    <a:srgbClr val="FF0000"/>
                  </a:solidFill>
                </a:ln>
                <a:solidFill>
                  <a:srgbClr val="FFFF00"/>
                </a:solidFill>
                <a:latin typeface="Algerian" pitchFamily="82" charset="0"/>
              </a:rPr>
              <a:t>J. C. </a:t>
            </a:r>
            <a:r>
              <a:rPr lang="en-US" sz="6000" b="1" dirty="0" err="1">
                <a:ln>
                  <a:solidFill>
                    <a:srgbClr val="FF0000"/>
                  </a:solidFill>
                </a:ln>
                <a:solidFill>
                  <a:srgbClr val="FFFF00"/>
                </a:solidFill>
                <a:latin typeface="Algerian" pitchFamily="82" charset="0"/>
              </a:rPr>
              <a:t>Kumarappa</a:t>
            </a:r>
            <a:endParaRPr lang="en-US" sz="60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1600200"/>
            <a:ext cx="4648200" cy="5486400"/>
          </a:xfrm>
        </p:spPr>
        <p:txBody>
          <a:bodyPr>
            <a:normAutofit/>
          </a:bodyPr>
          <a:lstStyle/>
          <a:p>
            <a:pPr>
              <a:buClr>
                <a:schemeClr val="bg1"/>
              </a:buClr>
              <a:buFont typeface="Wingdings" pitchFamily="2" charset="2"/>
              <a:buChar char="§"/>
            </a:pPr>
            <a:r>
              <a:rPr lang="en-US" b="1" dirty="0">
                <a:solidFill>
                  <a:srgbClr val="FFFF00"/>
                </a:solidFill>
              </a:rPr>
              <a:t>Joseph </a:t>
            </a:r>
            <a:r>
              <a:rPr lang="en-US" b="1" dirty="0" err="1">
                <a:solidFill>
                  <a:srgbClr val="FFFF00"/>
                </a:solidFill>
              </a:rPr>
              <a:t>Chelladurai</a:t>
            </a:r>
            <a:r>
              <a:rPr lang="en-US" b="1" dirty="0">
                <a:solidFill>
                  <a:srgbClr val="FFFF00"/>
                </a:solidFill>
              </a:rPr>
              <a:t> </a:t>
            </a:r>
            <a:r>
              <a:rPr lang="en-US" b="1" dirty="0" err="1">
                <a:solidFill>
                  <a:srgbClr val="FFFF00"/>
                </a:solidFill>
              </a:rPr>
              <a:t>Kumarappa</a:t>
            </a:r>
            <a:r>
              <a:rPr lang="en-US" b="1" dirty="0">
                <a:solidFill>
                  <a:srgbClr val="FFFF00"/>
                </a:solidFill>
              </a:rPr>
              <a:t> was born on 4 January 1892 in </a:t>
            </a:r>
            <a:r>
              <a:rPr lang="en-US" b="1" dirty="0" err="1">
                <a:solidFill>
                  <a:srgbClr val="FFFF00"/>
                </a:solidFill>
              </a:rPr>
              <a:t>Tanjavur</a:t>
            </a:r>
            <a:r>
              <a:rPr lang="en-US" b="1" dirty="0">
                <a:solidFill>
                  <a:srgbClr val="FFFF00"/>
                </a:solidFill>
              </a:rPr>
              <a:t>, Tamil Nadu. </a:t>
            </a:r>
          </a:p>
          <a:p>
            <a:pPr>
              <a:buClr>
                <a:schemeClr val="bg1"/>
              </a:buClr>
              <a:buFont typeface="Wingdings" pitchFamily="2" charset="2"/>
              <a:buChar char="§"/>
            </a:pPr>
            <a:r>
              <a:rPr lang="en-US" b="1" dirty="0" err="1">
                <a:solidFill>
                  <a:srgbClr val="FFFF00"/>
                </a:solidFill>
              </a:rPr>
              <a:t>Kumarappa</a:t>
            </a:r>
            <a:r>
              <a:rPr lang="en-US" b="1" dirty="0">
                <a:solidFill>
                  <a:srgbClr val="FFFF00"/>
                </a:solidFill>
              </a:rPr>
              <a:t> is credited for  developing economic theories based on </a:t>
            </a:r>
            <a:r>
              <a:rPr lang="en-US" b="1" dirty="0" err="1">
                <a:solidFill>
                  <a:srgbClr val="FFFF00"/>
                </a:solidFill>
              </a:rPr>
              <a:t>Gandhism</a:t>
            </a:r>
            <a:r>
              <a:rPr lang="en-US" b="1" dirty="0">
                <a:solidFill>
                  <a:srgbClr val="FFFF00"/>
                </a:solidFill>
              </a:rPr>
              <a:t> </a:t>
            </a:r>
          </a:p>
        </p:txBody>
      </p:sp>
      <p:sp>
        <p:nvSpPr>
          <p:cNvPr id="4" name="Slide Number Placeholder 3"/>
          <p:cNvSpPr>
            <a:spLocks noGrp="1"/>
          </p:cNvSpPr>
          <p:nvPr>
            <p:ph type="sldNum" sz="quarter" idx="12"/>
          </p:nvPr>
        </p:nvSpPr>
        <p:spPr/>
        <p:txBody>
          <a:bodyPr/>
          <a:lstStyle/>
          <a:p>
            <a:fld id="{5122379A-8FA5-4082-989C-37BB00110F04}" type="slidenum">
              <a:rPr lang="en-US" smtClean="0"/>
              <a:t>83</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504" r="26848"/>
          <a:stretch/>
        </p:blipFill>
        <p:spPr bwMode="auto">
          <a:xfrm>
            <a:off x="5547610" y="1681162"/>
            <a:ext cx="3187162" cy="40338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10197" y="5816025"/>
            <a:ext cx="6682855" cy="646331"/>
          </a:xfrm>
          <a:prstGeom prst="rect">
            <a:avLst/>
          </a:prstGeom>
        </p:spPr>
        <p:txBody>
          <a:bodyPr wrap="none">
            <a:spAutoFit/>
          </a:bodyPr>
          <a:lstStyle/>
          <a:p>
            <a:pPr marL="457200" indent="-457200">
              <a:buClr>
                <a:schemeClr val="bg1"/>
              </a:buClr>
              <a:buFont typeface="Wingdings" pitchFamily="2" charset="2"/>
              <a:buChar char="§"/>
            </a:pPr>
            <a:r>
              <a:rPr lang="en-US" sz="3200" b="1" dirty="0">
                <a:solidFill>
                  <a:srgbClr val="FFFF00"/>
                </a:solidFill>
              </a:rPr>
              <a:t>He coined </a:t>
            </a:r>
            <a:r>
              <a:rPr lang="en-US" sz="3200" b="1" i="1" dirty="0">
                <a:ln>
                  <a:solidFill>
                    <a:srgbClr val="FF0000"/>
                  </a:solidFill>
                </a:ln>
                <a:solidFill>
                  <a:srgbClr val="FFFF00"/>
                </a:solidFill>
                <a:latin typeface="Script MT Bold" pitchFamily="66" charset="0"/>
              </a:rPr>
              <a:t>“</a:t>
            </a:r>
            <a:r>
              <a:rPr lang="en-US" sz="3600" b="1" i="1" u="sng" dirty="0" err="1">
                <a:ln>
                  <a:solidFill>
                    <a:srgbClr val="FF0000"/>
                  </a:solidFill>
                </a:ln>
                <a:solidFill>
                  <a:srgbClr val="FFFF00"/>
                </a:solidFill>
                <a:latin typeface="Script MT Bold" pitchFamily="66" charset="0"/>
              </a:rPr>
              <a:t>Gandhian</a:t>
            </a:r>
            <a:r>
              <a:rPr lang="en-US" sz="3600" b="1" i="1" u="sng" dirty="0">
                <a:ln>
                  <a:solidFill>
                    <a:srgbClr val="FF0000"/>
                  </a:solidFill>
                </a:ln>
                <a:solidFill>
                  <a:srgbClr val="FFFF00"/>
                </a:solidFill>
                <a:latin typeface="Script MT Bold" pitchFamily="66" charset="0"/>
              </a:rPr>
              <a:t> Economics”</a:t>
            </a:r>
            <a:r>
              <a:rPr lang="en-US" sz="3600" b="1" i="1" dirty="0">
                <a:ln>
                  <a:solidFill>
                    <a:srgbClr val="FF0000"/>
                  </a:solidFill>
                </a:ln>
                <a:solidFill>
                  <a:srgbClr val="FFFF00"/>
                </a:solidFill>
                <a:latin typeface="Script MT Bold" pitchFamily="66" charset="0"/>
              </a:rPr>
              <a:t>.</a:t>
            </a:r>
            <a:endParaRPr lang="en-US" sz="3200" b="1" i="1" dirty="0">
              <a:ln>
                <a:solidFill>
                  <a:srgbClr val="FF0000"/>
                </a:solidFill>
              </a:ln>
              <a:solidFill>
                <a:srgbClr val="FFFF00"/>
              </a:solidFill>
              <a:latin typeface="Script MT Bold" pitchFamily="66" charset="0"/>
            </a:endParaRPr>
          </a:p>
        </p:txBody>
      </p:sp>
    </p:spTree>
    <p:extLst>
      <p:ext uri="{BB962C8B-B14F-4D97-AF65-F5344CB8AC3E}">
        <p14:creationId xmlns:p14="http://schemas.microsoft.com/office/powerpoint/2010/main" val="2127887293"/>
      </p:ext>
    </p:extLst>
  </p:cSld>
  <p:clrMapOvr>
    <a:masterClrMapping/>
  </p:clrMapOvr>
  <mc:AlternateContent xmlns:mc="http://schemas.openxmlformats.org/markup-compatibility/2006" xmlns:p14="http://schemas.microsoft.com/office/powerpoint/2010/main">
    <mc:Choice Requires="p14">
      <p:transition spd="slow" p14:dur="2000" advTm="36269"/>
    </mc:Choice>
    <mc:Fallback xmlns="">
      <p:transition spd="slow" advTm="36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8" presetClass="entr" presetSubtype="16"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diamond(in)">
                                      <p:cBhvr>
                                        <p:cTn id="13" dur="2000"/>
                                        <p:tgtEl>
                                          <p:spTgt spid="1027"/>
                                        </p:tgtEl>
                                      </p:cBhvr>
                                    </p:animEffect>
                                  </p:childTnLst>
                                </p:cTn>
                              </p:par>
                            </p:childTnLst>
                          </p:cTn>
                        </p:par>
                        <p:par>
                          <p:cTn id="14" fill="hold">
                            <p:stCondLst>
                              <p:cond delay="22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2"/>
                                        </p:tgtEl>
                                        <p:attrNameLst>
                                          <p:attrName>ppt_x</p:attrName>
                                          <p:attrName>ppt_y</p:attrName>
                                        </p:attrNameLst>
                                      </p:cBhvr>
                                    </p:animMotion>
                                    <p:animRot by="1500000">
                                      <p:cBhvr>
                                        <p:cTn id="17" dur="125" fill="hold">
                                          <p:stCondLst>
                                            <p:cond delay="0"/>
                                          </p:stCondLst>
                                        </p:cTn>
                                        <p:tgtEl>
                                          <p:spTgt spid="2"/>
                                        </p:tgtEl>
                                        <p:attrNameLst>
                                          <p:attrName>r</p:attrName>
                                        </p:attrNameLst>
                                      </p:cBhvr>
                                    </p:animRot>
                                    <p:animRot by="-1500000">
                                      <p:cBhvr>
                                        <p:cTn id="18" dur="125" fill="hold">
                                          <p:stCondLst>
                                            <p:cond delay="125"/>
                                          </p:stCondLst>
                                        </p:cTn>
                                        <p:tgtEl>
                                          <p:spTgt spid="2"/>
                                        </p:tgtEl>
                                        <p:attrNameLst>
                                          <p:attrName>r</p:attrName>
                                        </p:attrNameLst>
                                      </p:cBhvr>
                                    </p:animRot>
                                    <p:animRot by="-1500000">
                                      <p:cBhvr>
                                        <p:cTn id="19" dur="125" fill="hold">
                                          <p:stCondLst>
                                            <p:cond delay="250"/>
                                          </p:stCondLst>
                                        </p:cTn>
                                        <p:tgtEl>
                                          <p:spTgt spid="2"/>
                                        </p:tgtEl>
                                        <p:attrNameLst>
                                          <p:attrName>r</p:attrName>
                                        </p:attrNameLst>
                                      </p:cBhvr>
                                    </p:animRot>
                                    <p:animRot by="1500000">
                                      <p:cBhvr>
                                        <p:cTn id="20" dur="125" fill="hold">
                                          <p:stCondLst>
                                            <p:cond delay="375"/>
                                          </p:stCondLst>
                                        </p:cTn>
                                        <p:tgtEl>
                                          <p:spTgt spid="2"/>
                                        </p:tgtEl>
                                        <p:attrNameLst>
                                          <p:attrName>r</p:attrName>
                                        </p:attrNameLst>
                                      </p:cBhvr>
                                    </p:animRot>
                                  </p:childTnLst>
                                </p:cTn>
                              </p:par>
                            </p:childTnLst>
                          </p:cTn>
                        </p:par>
                        <p:par>
                          <p:cTn id="21" fill="hold">
                            <p:stCondLst>
                              <p:cond delay="33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3800"/>
                            </p:stCondLst>
                            <p:childTnLst>
                              <p:par>
                                <p:cTn id="26" presetID="16" presetClass="entr" presetSubtype="21"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par>
                          <p:cTn id="29" fill="hold">
                            <p:stCondLst>
                              <p:cond delay="4300"/>
                            </p:stCondLst>
                            <p:childTnLst>
                              <p:par>
                                <p:cTn id="30" presetID="16" presetClass="entr" presetSubtype="21"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par>
                          <p:cTn id="33" fill="hold">
                            <p:stCondLst>
                              <p:cond delay="4800"/>
                            </p:stCondLst>
                            <p:childTnLst>
                              <p:par>
                                <p:cTn id="34" presetID="16" presetClass="entr" presetSubtype="21"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22379A-8FA5-4082-989C-37BB00110F04}" type="slidenum">
              <a:rPr lang="en-US" smtClean="0"/>
              <a:t>84</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3578136" cy="55298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038600" y="2590800"/>
            <a:ext cx="4953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err="1">
                <a:ln w="57150">
                  <a:solidFill>
                    <a:srgbClr val="CC00FF"/>
                  </a:solidFill>
                </a:ln>
                <a:solidFill>
                  <a:schemeClr val="bg1"/>
                </a:solidFill>
                <a:effectLst>
                  <a:glow rad="228600">
                    <a:schemeClr val="accent1">
                      <a:satMod val="175000"/>
                      <a:alpha val="40000"/>
                    </a:schemeClr>
                  </a:glow>
                </a:effectLst>
                <a:latin typeface="Script MT Bold" pitchFamily="66" charset="0"/>
              </a:rPr>
              <a:t>Gandhian</a:t>
            </a:r>
            <a:r>
              <a:rPr lang="en-US" sz="8800" b="1" dirty="0">
                <a:ln>
                  <a:solidFill>
                    <a:srgbClr val="92D050"/>
                  </a:solidFill>
                </a:ln>
                <a:solidFill>
                  <a:srgbClr val="FFFF00"/>
                </a:solidFill>
                <a:effectLst>
                  <a:glow rad="228600">
                    <a:schemeClr val="accent1">
                      <a:satMod val="175000"/>
                      <a:alpha val="40000"/>
                    </a:schemeClr>
                  </a:glow>
                </a:effectLst>
                <a:latin typeface="Script MT Bold" pitchFamily="66" charset="0"/>
              </a:rPr>
              <a:t> </a:t>
            </a:r>
            <a:r>
              <a:rPr lang="en-US" sz="8800" b="1" dirty="0">
                <a:ln w="38100">
                  <a:solidFill>
                    <a:srgbClr val="FF0000"/>
                  </a:solidFill>
                </a:ln>
                <a:solidFill>
                  <a:srgbClr val="FFFF00"/>
                </a:solidFill>
                <a:effectLst>
                  <a:glow rad="228600">
                    <a:schemeClr val="accent1">
                      <a:satMod val="175000"/>
                      <a:alpha val="40000"/>
                    </a:schemeClr>
                  </a:glow>
                </a:effectLst>
                <a:latin typeface="Script MT Bold" pitchFamily="66" charset="0"/>
              </a:rPr>
              <a:t>Economics</a:t>
            </a:r>
            <a:endParaRPr lang="en-US" sz="8800" dirty="0">
              <a:ln w="38100">
                <a:solidFill>
                  <a:srgbClr val="FF0000"/>
                </a:solidFill>
              </a:ln>
              <a:solidFill>
                <a:srgbClr val="FFFF00"/>
              </a:solidFill>
              <a:effectLst>
                <a:glow rad="228600">
                  <a:schemeClr val="accent1">
                    <a:satMod val="175000"/>
                    <a:alpha val="40000"/>
                  </a:schemeClr>
                </a:glow>
              </a:effectLst>
              <a:latin typeface="Script MT Bold" pitchFamily="66" charset="0"/>
            </a:endParaRPr>
          </a:p>
        </p:txBody>
      </p:sp>
    </p:spTree>
    <p:extLst>
      <p:ext uri="{BB962C8B-B14F-4D97-AF65-F5344CB8AC3E}">
        <p14:creationId xmlns:p14="http://schemas.microsoft.com/office/powerpoint/2010/main" val="1076119534"/>
      </p:ext>
    </p:extLst>
  </p:cSld>
  <p:clrMapOvr>
    <a:masterClrMapping/>
  </p:clrMapOvr>
  <mc:AlternateContent xmlns:mc="http://schemas.openxmlformats.org/markup-compatibility/2006" xmlns:p14="http://schemas.microsoft.com/office/powerpoint/2010/main">
    <mc:Choice Requires="p14">
      <p:transition spd="slow" p14:dur="2000" advTm="8282"/>
    </mc:Choice>
    <mc:Fallback xmlns="">
      <p:transition spd="slow" advTm="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plus(in)">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5715000"/>
          </a:xfrm>
        </p:spPr>
        <p:txBody>
          <a:bodyPr>
            <a:noAutofit/>
          </a:bodyPr>
          <a:lstStyle/>
          <a:p>
            <a:pPr>
              <a:buClr>
                <a:srgbClr val="FF0000"/>
              </a:buClr>
              <a:buFont typeface="Wingdings" pitchFamily="2" charset="2"/>
              <a:buChar char="§"/>
            </a:pPr>
            <a:r>
              <a:rPr lang="en-US" sz="2050" b="1" dirty="0" err="1">
                <a:solidFill>
                  <a:srgbClr val="FFFF00"/>
                </a:solidFill>
              </a:rPr>
              <a:t>J.C.Kumarappa</a:t>
            </a:r>
            <a:r>
              <a:rPr lang="en-US" sz="2050" b="1" dirty="0">
                <a:solidFill>
                  <a:srgbClr val="FFFF00"/>
                </a:solidFill>
              </a:rPr>
              <a:t> strongly supported Gandhi’s notion of village industries and promoted Village  Industries.</a:t>
            </a:r>
          </a:p>
          <a:p>
            <a:pPr>
              <a:buClr>
                <a:srgbClr val="FF0000"/>
              </a:buClr>
              <a:buFont typeface="Wingdings" pitchFamily="2" charset="2"/>
              <a:buChar char="§"/>
            </a:pPr>
            <a:r>
              <a:rPr lang="en-US" sz="2050" b="1" dirty="0" err="1">
                <a:solidFill>
                  <a:srgbClr val="FFFF00"/>
                </a:solidFill>
              </a:rPr>
              <a:t>Kumarappa</a:t>
            </a:r>
            <a:r>
              <a:rPr lang="en-US" sz="2050" b="1" dirty="0">
                <a:solidFill>
                  <a:srgbClr val="FFFF00"/>
                </a:solidFill>
              </a:rPr>
              <a:t> worked to combine Christian  and </a:t>
            </a:r>
            <a:r>
              <a:rPr lang="en-US" sz="2050" b="1" dirty="0" err="1">
                <a:solidFill>
                  <a:srgbClr val="FFFF00"/>
                </a:solidFill>
              </a:rPr>
              <a:t>Gandhian</a:t>
            </a:r>
            <a:r>
              <a:rPr lang="en-US" sz="2050" b="1" dirty="0">
                <a:solidFill>
                  <a:srgbClr val="FFFF00"/>
                </a:solidFill>
              </a:rPr>
              <a:t> values of “trusteeship”, non-violence  and a focus on human dignity and development in place of materialism.</a:t>
            </a:r>
          </a:p>
          <a:p>
            <a:pPr>
              <a:buClr>
                <a:srgbClr val="FF0000"/>
              </a:buClr>
              <a:buFont typeface="Wingdings" pitchFamily="2" charset="2"/>
              <a:buChar char="§"/>
            </a:pPr>
            <a:r>
              <a:rPr lang="en-US" sz="2050" b="1" dirty="0">
                <a:solidFill>
                  <a:srgbClr val="FFFF00"/>
                </a:solidFill>
              </a:rPr>
              <a:t>Gandhi and </a:t>
            </a:r>
            <a:r>
              <a:rPr lang="en-US" sz="2050" b="1" dirty="0" err="1">
                <a:solidFill>
                  <a:srgbClr val="FFFF00"/>
                </a:solidFill>
              </a:rPr>
              <a:t>Kumarappa</a:t>
            </a:r>
            <a:r>
              <a:rPr lang="en-US" sz="2050" b="1" dirty="0">
                <a:solidFill>
                  <a:srgbClr val="FFFF00"/>
                </a:solidFill>
              </a:rPr>
              <a:t> envisioned an economy focused on satisfying human needs and challenges.</a:t>
            </a:r>
          </a:p>
          <a:p>
            <a:pPr>
              <a:buClr>
                <a:srgbClr val="FF0000"/>
              </a:buClr>
              <a:buFont typeface="Wingdings" pitchFamily="2" charset="2"/>
              <a:buChar char="§"/>
            </a:pPr>
            <a:r>
              <a:rPr lang="en-US" sz="2050" b="1" dirty="0" err="1">
                <a:solidFill>
                  <a:srgbClr val="FFFF00"/>
                </a:solidFill>
              </a:rPr>
              <a:t>Kumarappa</a:t>
            </a:r>
            <a:r>
              <a:rPr lang="en-US" sz="2050" b="1" dirty="0">
                <a:solidFill>
                  <a:srgbClr val="FFFF00"/>
                </a:solidFill>
              </a:rPr>
              <a:t> worked as a Professor  of economics at the Gujarat </a:t>
            </a:r>
            <a:r>
              <a:rPr lang="en-US" sz="2050" b="1" dirty="0" err="1">
                <a:solidFill>
                  <a:srgbClr val="FFFF00"/>
                </a:solidFill>
              </a:rPr>
              <a:t>Vidyapith</a:t>
            </a:r>
            <a:r>
              <a:rPr lang="en-US" sz="2050" b="1" dirty="0">
                <a:solidFill>
                  <a:srgbClr val="FFFF00"/>
                </a:solidFill>
              </a:rPr>
              <a:t> in Ahmedabad, while serving as the editor of </a:t>
            </a:r>
            <a:r>
              <a:rPr lang="en-US" sz="2050" b="1" i="1" dirty="0">
                <a:solidFill>
                  <a:srgbClr val="FFFF00"/>
                </a:solidFill>
              </a:rPr>
              <a:t>Young India </a:t>
            </a:r>
            <a:r>
              <a:rPr lang="en-US" sz="2050" b="1" dirty="0">
                <a:solidFill>
                  <a:srgbClr val="FFFF00"/>
                </a:solidFill>
              </a:rPr>
              <a:t>during the Salt Satyagraha. </a:t>
            </a:r>
          </a:p>
          <a:p>
            <a:pPr>
              <a:buClr>
                <a:srgbClr val="FF0000"/>
              </a:buClr>
              <a:buFont typeface="Wingdings" pitchFamily="2" charset="2"/>
              <a:buChar char="§"/>
            </a:pPr>
            <a:r>
              <a:rPr lang="en-US" sz="2050" b="1" dirty="0">
                <a:solidFill>
                  <a:srgbClr val="FFFF00"/>
                </a:solidFill>
              </a:rPr>
              <a:t>He founded the All India Village Industries Association in 1935.</a:t>
            </a:r>
          </a:p>
          <a:p>
            <a:pPr>
              <a:buClr>
                <a:srgbClr val="FF0000"/>
              </a:buClr>
              <a:buFont typeface="Wingdings" pitchFamily="2" charset="2"/>
              <a:buChar char="§"/>
            </a:pPr>
            <a:r>
              <a:rPr lang="en-US" sz="2050" b="1" dirty="0">
                <a:solidFill>
                  <a:srgbClr val="FFFF00"/>
                </a:solidFill>
              </a:rPr>
              <a:t>He was imprisoned for more than a year during the Quit India movement. </a:t>
            </a:r>
          </a:p>
          <a:p>
            <a:pPr>
              <a:buClr>
                <a:srgbClr val="FF0000"/>
              </a:buClr>
              <a:buFont typeface="Wingdings" pitchFamily="2" charset="2"/>
              <a:buChar char="§"/>
            </a:pPr>
            <a:r>
              <a:rPr lang="en-US" sz="2050" b="1" dirty="0" err="1">
                <a:solidFill>
                  <a:srgbClr val="FFFF00"/>
                </a:solidFill>
              </a:rPr>
              <a:t>Kumarappa</a:t>
            </a:r>
            <a:r>
              <a:rPr lang="en-US" sz="2050" b="1" dirty="0">
                <a:solidFill>
                  <a:srgbClr val="FFFF00"/>
                </a:solidFill>
              </a:rPr>
              <a:t> took the lead in a number of relevant books in the 1930s and 1940s. </a:t>
            </a:r>
          </a:p>
          <a:p>
            <a:pPr>
              <a:buClr>
                <a:srgbClr val="FF0000"/>
              </a:buClr>
              <a:buFont typeface="Wingdings" pitchFamily="2" charset="2"/>
              <a:buChar char="§"/>
            </a:pPr>
            <a:r>
              <a:rPr lang="en-US" sz="2050" b="1" dirty="0">
                <a:solidFill>
                  <a:srgbClr val="FFFF00"/>
                </a:solidFill>
              </a:rPr>
              <a:t>Historian </a:t>
            </a:r>
            <a:r>
              <a:rPr lang="en-US" sz="2050" b="1" dirty="0" err="1">
                <a:solidFill>
                  <a:srgbClr val="FFFF00"/>
                </a:solidFill>
              </a:rPr>
              <a:t>Ramachandra</a:t>
            </a:r>
            <a:r>
              <a:rPr lang="en-US" sz="2050" b="1" dirty="0">
                <a:solidFill>
                  <a:srgbClr val="FFFF00"/>
                </a:solidFill>
              </a:rPr>
              <a:t> </a:t>
            </a:r>
            <a:r>
              <a:rPr lang="en-US" sz="2050" b="1" dirty="0" err="1">
                <a:solidFill>
                  <a:srgbClr val="FFFF00"/>
                </a:solidFill>
              </a:rPr>
              <a:t>Guha</a:t>
            </a:r>
            <a:r>
              <a:rPr lang="en-US" sz="2050" b="1" dirty="0">
                <a:solidFill>
                  <a:srgbClr val="FFFF00"/>
                </a:solidFill>
              </a:rPr>
              <a:t> calls </a:t>
            </a:r>
            <a:r>
              <a:rPr lang="en-US" sz="2050" b="1" dirty="0" err="1">
                <a:solidFill>
                  <a:srgbClr val="FFFF00"/>
                </a:solidFill>
              </a:rPr>
              <a:t>Kumarappa</a:t>
            </a:r>
            <a:r>
              <a:rPr lang="en-US" sz="2050" b="1" dirty="0">
                <a:solidFill>
                  <a:srgbClr val="FFFF00"/>
                </a:solidFill>
              </a:rPr>
              <a:t>, “The Green </a:t>
            </a:r>
            <a:r>
              <a:rPr lang="en-US" sz="2050" b="1" dirty="0" err="1">
                <a:solidFill>
                  <a:srgbClr val="FFFF00"/>
                </a:solidFill>
              </a:rPr>
              <a:t>Gandhian</a:t>
            </a:r>
            <a:r>
              <a:rPr lang="en-US" sz="2050" b="1" dirty="0">
                <a:solidFill>
                  <a:srgbClr val="FFFF00"/>
                </a:solidFill>
              </a:rPr>
              <a:t>,”</a:t>
            </a:r>
          </a:p>
          <a:p>
            <a:pPr>
              <a:buClr>
                <a:srgbClr val="FF0000"/>
              </a:buClr>
              <a:buFont typeface="Wingdings" pitchFamily="2" charset="2"/>
              <a:buChar char="§"/>
            </a:pPr>
            <a:r>
              <a:rPr lang="en-US" sz="2050" b="1" dirty="0" err="1">
                <a:solidFill>
                  <a:srgbClr val="FFFF00"/>
                </a:solidFill>
              </a:rPr>
              <a:t>Kumarappa</a:t>
            </a:r>
            <a:r>
              <a:rPr lang="en-US" sz="2050" b="1" dirty="0">
                <a:solidFill>
                  <a:srgbClr val="FFFF00"/>
                </a:solidFill>
              </a:rPr>
              <a:t> worked for the Planning Commission of India and the Indian National Congress to develop national policies for agriculture and rural development. </a:t>
            </a:r>
          </a:p>
          <a:p>
            <a:pPr>
              <a:buClr>
                <a:srgbClr val="FF0000"/>
              </a:buClr>
              <a:buFont typeface="Wingdings" pitchFamily="2" charset="2"/>
              <a:buChar char="§"/>
            </a:pPr>
            <a:r>
              <a:rPr lang="en-US" sz="2050" b="1" dirty="0">
                <a:solidFill>
                  <a:srgbClr val="FFFF00"/>
                </a:solidFill>
              </a:rPr>
              <a:t>He also travelled to China, Eastern Europe and Japan on  diplomatic assignments and to study their rural economic systems.</a:t>
            </a:r>
          </a:p>
        </p:txBody>
      </p:sp>
      <p:sp>
        <p:nvSpPr>
          <p:cNvPr id="4" name="Slide Number Placeholder 3"/>
          <p:cNvSpPr>
            <a:spLocks noGrp="1"/>
          </p:cNvSpPr>
          <p:nvPr>
            <p:ph type="sldNum" sz="quarter" idx="12"/>
          </p:nvPr>
        </p:nvSpPr>
        <p:spPr/>
        <p:txBody>
          <a:bodyPr/>
          <a:lstStyle/>
          <a:p>
            <a:fld id="{5122379A-8FA5-4082-989C-37BB00110F04}" type="slidenum">
              <a:rPr lang="en-US" smtClean="0"/>
              <a:t>85</a:t>
            </a:fld>
            <a:endParaRPr lang="en-US"/>
          </a:p>
        </p:txBody>
      </p:sp>
    </p:spTree>
    <p:extLst>
      <p:ext uri="{BB962C8B-B14F-4D97-AF65-F5344CB8AC3E}">
        <p14:creationId xmlns:p14="http://schemas.microsoft.com/office/powerpoint/2010/main" val="2642880487"/>
      </p:ext>
    </p:extLst>
  </p:cSld>
  <p:clrMapOvr>
    <a:masterClrMapping/>
  </p:clrMapOvr>
  <mc:AlternateContent xmlns:mc="http://schemas.openxmlformats.org/markup-compatibility/2006" xmlns:p14="http://schemas.microsoft.com/office/powerpoint/2010/main">
    <mc:Choice Requires="p14">
      <p:transition spd="slow" p14:dur="2000" advTm="137064"/>
    </mc:Choice>
    <mc:Fallback xmlns="">
      <p:transition spd="slow" advTm="137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000" b="1" dirty="0">
                <a:ln>
                  <a:solidFill>
                    <a:srgbClr val="FF0000"/>
                  </a:solidFill>
                </a:ln>
                <a:solidFill>
                  <a:srgbClr val="FFFF00"/>
                </a:solidFill>
                <a:latin typeface="Algerian" pitchFamily="82" charset="0"/>
              </a:rPr>
              <a:t>V.K.R.V. </a:t>
            </a:r>
            <a:r>
              <a:rPr lang="en-US" sz="6000" b="1" dirty="0" err="1">
                <a:ln>
                  <a:solidFill>
                    <a:srgbClr val="FF0000"/>
                  </a:solidFill>
                </a:ln>
                <a:solidFill>
                  <a:srgbClr val="FFFF00"/>
                </a:solidFill>
                <a:latin typeface="Algerian" pitchFamily="82" charset="0"/>
              </a:rPr>
              <a:t>Rao</a:t>
            </a:r>
            <a:endParaRPr lang="en-US" sz="60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457200" y="1600200"/>
            <a:ext cx="5486400" cy="4525963"/>
          </a:xfrm>
        </p:spPr>
        <p:txBody>
          <a:bodyPr>
            <a:normAutofit/>
          </a:bodyPr>
          <a:lstStyle/>
          <a:p>
            <a:pPr>
              <a:buClr>
                <a:schemeClr val="bg1"/>
              </a:buClr>
              <a:buFont typeface="Wingdings" pitchFamily="2" charset="2"/>
              <a:buChar char="§"/>
            </a:pPr>
            <a:r>
              <a:rPr lang="en-US" sz="2800" b="1" dirty="0">
                <a:solidFill>
                  <a:srgbClr val="FFFF00"/>
                </a:solidFill>
              </a:rPr>
              <a:t>V.K.R.V: </a:t>
            </a:r>
            <a:r>
              <a:rPr lang="en-US" sz="2800" b="1" dirty="0" err="1">
                <a:solidFill>
                  <a:srgbClr val="FFFF00"/>
                </a:solidFill>
              </a:rPr>
              <a:t>Rao</a:t>
            </a:r>
            <a:r>
              <a:rPr lang="en-US" sz="2800" b="1" dirty="0">
                <a:solidFill>
                  <a:srgbClr val="FFFF00"/>
                </a:solidFill>
              </a:rPr>
              <a:t> was a prolific writer.</a:t>
            </a:r>
          </a:p>
          <a:p>
            <a:pPr>
              <a:buClr>
                <a:schemeClr val="bg1"/>
              </a:buClr>
              <a:buFont typeface="Wingdings" pitchFamily="2" charset="2"/>
              <a:buChar char="§"/>
            </a:pPr>
            <a:r>
              <a:rPr lang="en-US" sz="2800" b="1" dirty="0">
                <a:solidFill>
                  <a:srgbClr val="FFFF00"/>
                </a:solidFill>
              </a:rPr>
              <a:t>V.K.R.V: </a:t>
            </a:r>
            <a:r>
              <a:rPr lang="en-US" sz="2800" b="1" dirty="0" err="1">
                <a:solidFill>
                  <a:srgbClr val="FFFF00"/>
                </a:solidFill>
              </a:rPr>
              <a:t>Rao</a:t>
            </a:r>
            <a:r>
              <a:rPr lang="en-US" sz="2800" b="1" dirty="0">
                <a:solidFill>
                  <a:srgbClr val="FFFF00"/>
                </a:solidFill>
              </a:rPr>
              <a:t> was deeply interested in three large themes. </a:t>
            </a:r>
          </a:p>
          <a:p>
            <a:pPr>
              <a:buClr>
                <a:schemeClr val="bg1"/>
              </a:buClr>
              <a:buFont typeface="Wingdings" pitchFamily="2" charset="2"/>
              <a:buChar char="§"/>
            </a:pPr>
            <a:r>
              <a:rPr lang="en-US" sz="2800" b="1" dirty="0">
                <a:solidFill>
                  <a:srgbClr val="FFFF00"/>
                </a:solidFill>
              </a:rPr>
              <a:t>They were</a:t>
            </a:r>
          </a:p>
          <a:p>
            <a:pPr marL="1428750" lvl="2" indent="-514350">
              <a:buClr>
                <a:schemeClr val="bg1"/>
              </a:buClr>
              <a:buFont typeface="+mj-lt"/>
              <a:buAutoNum type="romanUcPeriod"/>
            </a:pPr>
            <a:r>
              <a:rPr lang="en-US" b="1" dirty="0">
                <a:solidFill>
                  <a:srgbClr val="FFFF00"/>
                </a:solidFill>
              </a:rPr>
              <a:t>National Income</a:t>
            </a:r>
          </a:p>
          <a:p>
            <a:pPr marL="1428750" lvl="2" indent="-514350">
              <a:buClr>
                <a:schemeClr val="bg1"/>
              </a:buClr>
              <a:buFont typeface="+mj-lt"/>
              <a:buAutoNum type="romanUcPeriod"/>
            </a:pPr>
            <a:r>
              <a:rPr lang="en-US" b="1" dirty="0">
                <a:solidFill>
                  <a:srgbClr val="FFFF00"/>
                </a:solidFill>
              </a:rPr>
              <a:t>Food, nutrition and the distribution of good</a:t>
            </a:r>
          </a:p>
          <a:p>
            <a:pPr marL="1428750" lvl="2" indent="-514350">
              <a:buClr>
                <a:schemeClr val="bg1"/>
              </a:buClr>
              <a:buFont typeface="+mj-lt"/>
              <a:buAutoNum type="romanUcPeriod"/>
            </a:pPr>
            <a:r>
              <a:rPr lang="en-US" b="1" dirty="0">
                <a:solidFill>
                  <a:srgbClr val="FFFF00"/>
                </a:solidFill>
              </a:rPr>
              <a:t>Employment and occupational distributions.</a:t>
            </a:r>
          </a:p>
        </p:txBody>
      </p:sp>
      <p:sp>
        <p:nvSpPr>
          <p:cNvPr id="4" name="Slide Number Placeholder 3"/>
          <p:cNvSpPr>
            <a:spLocks noGrp="1"/>
          </p:cNvSpPr>
          <p:nvPr>
            <p:ph type="sldNum" sz="quarter" idx="12"/>
          </p:nvPr>
        </p:nvSpPr>
        <p:spPr/>
        <p:txBody>
          <a:bodyPr/>
          <a:lstStyle/>
          <a:p>
            <a:fld id="{5122379A-8FA5-4082-989C-37BB00110F04}" type="slidenum">
              <a:rPr lang="en-US" smtClean="0"/>
              <a:t>86</a:t>
            </a:fld>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778"/>
          <a:stretch/>
        </p:blipFill>
        <p:spPr bwMode="auto">
          <a:xfrm>
            <a:off x="6172200" y="1752600"/>
            <a:ext cx="2822580" cy="3215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622537"/>
      </p:ext>
    </p:extLst>
  </p:cSld>
  <p:clrMapOvr>
    <a:masterClrMapping/>
  </p:clrMapOvr>
  <mc:AlternateContent xmlns:mc="http://schemas.openxmlformats.org/markup-compatibility/2006" xmlns:p14="http://schemas.microsoft.com/office/powerpoint/2010/main">
    <mc:Choice Requires="p14">
      <p:transition spd="slow" p14:dur="2000" advTm="32811"/>
    </mc:Choice>
    <mc:Fallback xmlns="">
      <p:transition spd="slow" advTm="3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3"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plus(in)">
                                      <p:cBhvr>
                                        <p:cTn id="13" dur="2000"/>
                                        <p:tgtEl>
                                          <p:spTgt spid="3074"/>
                                        </p:tgtEl>
                                      </p:cBhvr>
                                    </p:animEffect>
                                  </p:childTnLst>
                                </p:cTn>
                              </p:par>
                            </p:childTnLst>
                          </p:cTn>
                        </p:par>
                        <p:par>
                          <p:cTn id="14" fill="hold">
                            <p:stCondLst>
                              <p:cond delay="20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2"/>
                                        </p:tgtEl>
                                        <p:attrNameLst>
                                          <p:attrName>ppt_x</p:attrName>
                                          <p:attrName>ppt_y</p:attrName>
                                        </p:attrNameLst>
                                      </p:cBhvr>
                                    </p:animMotion>
                                    <p:animRot by="1500000">
                                      <p:cBhvr>
                                        <p:cTn id="17" dur="125" fill="hold">
                                          <p:stCondLst>
                                            <p:cond delay="0"/>
                                          </p:stCondLst>
                                        </p:cTn>
                                        <p:tgtEl>
                                          <p:spTgt spid="2"/>
                                        </p:tgtEl>
                                        <p:attrNameLst>
                                          <p:attrName>r</p:attrName>
                                        </p:attrNameLst>
                                      </p:cBhvr>
                                    </p:animRot>
                                    <p:animRot by="-1500000">
                                      <p:cBhvr>
                                        <p:cTn id="18" dur="125" fill="hold">
                                          <p:stCondLst>
                                            <p:cond delay="125"/>
                                          </p:stCondLst>
                                        </p:cTn>
                                        <p:tgtEl>
                                          <p:spTgt spid="2"/>
                                        </p:tgtEl>
                                        <p:attrNameLst>
                                          <p:attrName>r</p:attrName>
                                        </p:attrNameLst>
                                      </p:cBhvr>
                                    </p:animRot>
                                    <p:animRot by="-1500000">
                                      <p:cBhvr>
                                        <p:cTn id="19" dur="125" fill="hold">
                                          <p:stCondLst>
                                            <p:cond delay="250"/>
                                          </p:stCondLst>
                                        </p:cTn>
                                        <p:tgtEl>
                                          <p:spTgt spid="2"/>
                                        </p:tgtEl>
                                        <p:attrNameLst>
                                          <p:attrName>r</p:attrName>
                                        </p:attrNameLst>
                                      </p:cBhvr>
                                    </p:animRot>
                                    <p:animRot by="1500000">
                                      <p:cBhvr>
                                        <p:cTn id="20" dur="125" fill="hold">
                                          <p:stCondLst>
                                            <p:cond delay="375"/>
                                          </p:stCondLst>
                                        </p:cTn>
                                        <p:tgtEl>
                                          <p:spTgt spid="2"/>
                                        </p:tgtEl>
                                        <p:attrNameLst>
                                          <p:attrName>r</p:attrName>
                                        </p:attrNameLst>
                                      </p:cBhvr>
                                    </p:animRo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3500"/>
                            </p:stCondLst>
                            <p:childTnLst>
                              <p:par>
                                <p:cTn id="26" presetID="42" presetClass="entr" presetSubtype="0"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42" presetClass="entr" presetSubtype="0" fill="hold" grpId="0"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7" fill="hold">
                            <p:stCondLst>
                              <p:cond delay="5500"/>
                            </p:stCondLst>
                            <p:childTnLst>
                              <p:par>
                                <p:cTn id="38" presetID="42" presetClass="entr" presetSubtype="0" fill="hold" grpId="0" nodeType="after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1000"/>
                                        <p:tgtEl>
                                          <p:spTgt spid="3">
                                            <p:txEl>
                                              <p:pRg st="2" end="2"/>
                                            </p:txEl>
                                          </p:spTgt>
                                        </p:tgtEl>
                                      </p:cBhvr>
                                    </p:animEffect>
                                    <p:anim calcmode="lin" valueType="num">
                                      <p:cBhvr>
                                        <p:cTn id="4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43" fill="hold">
                            <p:stCondLst>
                              <p:cond delay="6500"/>
                            </p:stCondLst>
                            <p:childTnLst>
                              <p:par>
                                <p:cTn id="44" presetID="42" presetClass="entr" presetSubtype="0"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anim calcmode="lin" valueType="num">
                                      <p:cBhvr>
                                        <p:cTn id="4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9" fill="hold">
                            <p:stCondLst>
                              <p:cond delay="7500"/>
                            </p:stCondLst>
                            <p:childTnLst>
                              <p:par>
                                <p:cTn id="50" presetID="42" presetClass="entr" presetSubtype="0" fill="hold" grpId="0" nodeType="after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1000"/>
                                        <p:tgtEl>
                                          <p:spTgt spid="3">
                                            <p:txEl>
                                              <p:pRg st="4" end="4"/>
                                            </p:txEl>
                                          </p:spTgt>
                                        </p:tgtEl>
                                      </p:cBhvr>
                                    </p:animEffect>
                                    <p:anim calcmode="lin" valueType="num">
                                      <p:cBhvr>
                                        <p:cTn id="5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5" fill="hold">
                            <p:stCondLst>
                              <p:cond delay="8500"/>
                            </p:stCondLst>
                            <p:childTnLst>
                              <p:par>
                                <p:cTn id="56" presetID="42" presetClass="entr" presetSubtype="0" fill="hold" grpId="0" nodeType="after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1000"/>
                                        <p:tgtEl>
                                          <p:spTgt spid="3">
                                            <p:txEl>
                                              <p:pRg st="5" end="5"/>
                                            </p:txEl>
                                          </p:spTgt>
                                        </p:tgtEl>
                                      </p:cBhvr>
                                    </p:animEffect>
                                    <p:anim calcmode="lin" valueType="num">
                                      <p:cBhvr>
                                        <p:cTn id="5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1143000"/>
          </a:xfrm>
        </p:spPr>
        <p:txBody>
          <a:bodyPr>
            <a:noAutofit/>
          </a:bodyPr>
          <a:lstStyle/>
          <a:p>
            <a:r>
              <a:rPr lang="en-US" sz="4000" b="1" dirty="0">
                <a:ln>
                  <a:solidFill>
                    <a:srgbClr val="FF0000"/>
                  </a:solidFill>
                </a:ln>
                <a:solidFill>
                  <a:srgbClr val="FFFF00"/>
                </a:solidFill>
                <a:latin typeface="Algerian" pitchFamily="82" charset="0"/>
              </a:rPr>
              <a:t>National Income Methodology</a:t>
            </a:r>
            <a:endParaRPr lang="en-US" sz="4000" b="1" dirty="0">
              <a:ln>
                <a:solidFill>
                  <a:srgbClr val="FF0000"/>
                </a:solidFill>
              </a:ln>
              <a:latin typeface="Algerian" pitchFamily="82" charset="0"/>
            </a:endParaRPr>
          </a:p>
        </p:txBody>
      </p:sp>
      <p:sp>
        <p:nvSpPr>
          <p:cNvPr id="3" name="Content Placeholder 2"/>
          <p:cNvSpPr>
            <a:spLocks noGrp="1"/>
          </p:cNvSpPr>
          <p:nvPr>
            <p:ph idx="1"/>
          </p:nvPr>
        </p:nvSpPr>
        <p:spPr>
          <a:xfrm>
            <a:off x="152400" y="731837"/>
            <a:ext cx="8763000" cy="4525963"/>
          </a:xfrm>
        </p:spPr>
        <p:txBody>
          <a:bodyPr>
            <a:noAutofit/>
          </a:bodyPr>
          <a:lstStyle/>
          <a:p>
            <a:pPr>
              <a:buClr>
                <a:srgbClr val="CC00FF"/>
              </a:buClr>
              <a:buFont typeface="Wingdings" pitchFamily="2" charset="2"/>
              <a:buChar char="§"/>
            </a:pPr>
            <a:r>
              <a:rPr lang="en-US" sz="2400" b="1" dirty="0">
                <a:solidFill>
                  <a:srgbClr val="FFFF00"/>
                </a:solidFill>
              </a:rPr>
              <a:t>As an applied economist, </a:t>
            </a:r>
            <a:r>
              <a:rPr lang="en-US" sz="2400" b="1" dirty="0" err="1">
                <a:solidFill>
                  <a:srgbClr val="FFFF00"/>
                </a:solidFill>
              </a:rPr>
              <a:t>Rao’s</a:t>
            </a:r>
            <a:r>
              <a:rPr lang="en-US" sz="2400" b="1" dirty="0">
                <a:solidFill>
                  <a:srgbClr val="FFFF00"/>
                </a:solidFill>
              </a:rPr>
              <a:t> name  is remembered for his pioneering work on the enumeration of national income of India. </a:t>
            </a:r>
          </a:p>
          <a:p>
            <a:pPr>
              <a:buClr>
                <a:srgbClr val="CC00FF"/>
              </a:buClr>
              <a:buFont typeface="Wingdings" pitchFamily="2" charset="2"/>
              <a:buChar char="§"/>
            </a:pPr>
            <a:r>
              <a:rPr lang="en-US" sz="2400" b="1" dirty="0" err="1">
                <a:solidFill>
                  <a:srgbClr val="FFFF00"/>
                </a:solidFill>
              </a:rPr>
              <a:t>Rao</a:t>
            </a:r>
            <a:r>
              <a:rPr lang="en-US" sz="2400" b="1" dirty="0">
                <a:solidFill>
                  <a:srgbClr val="FFFF00"/>
                </a:solidFill>
              </a:rPr>
              <a:t> was a pupil of J.M. Keynes and he worked with Colin Clark. </a:t>
            </a:r>
          </a:p>
          <a:p>
            <a:pPr>
              <a:buClr>
                <a:srgbClr val="CC00FF"/>
              </a:buClr>
              <a:buFont typeface="Wingdings" pitchFamily="2" charset="2"/>
              <a:buChar char="§"/>
            </a:pPr>
            <a:r>
              <a:rPr lang="en-US" sz="2400" b="1" dirty="0">
                <a:solidFill>
                  <a:srgbClr val="FFFF00"/>
                </a:solidFill>
              </a:rPr>
              <a:t>H.W Singer considered V.K.R.V </a:t>
            </a:r>
            <a:r>
              <a:rPr lang="en-US" sz="2400" b="1" dirty="0" err="1">
                <a:solidFill>
                  <a:srgbClr val="FFFF00"/>
                </a:solidFill>
              </a:rPr>
              <a:t>Rao</a:t>
            </a:r>
            <a:r>
              <a:rPr lang="en-US" sz="2400" b="1" dirty="0">
                <a:solidFill>
                  <a:srgbClr val="FFFF00"/>
                </a:solidFill>
              </a:rPr>
              <a:t> as “ the best equipped of all Keynes’ pupils. </a:t>
            </a:r>
          </a:p>
          <a:p>
            <a:pPr>
              <a:buClr>
                <a:srgbClr val="CC00FF"/>
              </a:buClr>
              <a:buFont typeface="Wingdings" pitchFamily="2" charset="2"/>
              <a:buChar char="§"/>
            </a:pPr>
            <a:r>
              <a:rPr lang="en-US" sz="2400" b="1" dirty="0">
                <a:solidFill>
                  <a:srgbClr val="FFFF00"/>
                </a:solidFill>
              </a:rPr>
              <a:t>He attempted </a:t>
            </a:r>
          </a:p>
          <a:p>
            <a:pPr marL="1028700" lvl="1" indent="-571500">
              <a:buClr>
                <a:schemeClr val="bg1"/>
              </a:buClr>
              <a:buFont typeface="+mj-lt"/>
              <a:buAutoNum type="romanUcPeriod"/>
            </a:pPr>
            <a:r>
              <a:rPr lang="en-US" sz="2400" b="1" dirty="0">
                <a:solidFill>
                  <a:srgbClr val="FFFF00"/>
                </a:solidFill>
              </a:rPr>
              <a:t>to develop the national income concepts suited to India and developing countries generally </a:t>
            </a:r>
          </a:p>
          <a:p>
            <a:pPr marL="1028700" lvl="1" indent="-571500">
              <a:buClr>
                <a:schemeClr val="bg1"/>
              </a:buClr>
              <a:buFont typeface="+mj-lt"/>
              <a:buAutoNum type="romanUcPeriod"/>
            </a:pPr>
            <a:r>
              <a:rPr lang="en-US" sz="2400" b="1" dirty="0">
                <a:solidFill>
                  <a:srgbClr val="FFFF00"/>
                </a:solidFill>
              </a:rPr>
              <a:t>to analyze the concepts of investment, saving and the multipliers in an underdeveloped economy </a:t>
            </a:r>
          </a:p>
          <a:p>
            <a:pPr marL="1028700" lvl="1" indent="-571500">
              <a:buClr>
                <a:schemeClr val="bg1"/>
              </a:buClr>
              <a:buFont typeface="+mj-lt"/>
              <a:buAutoNum type="romanUcPeriod"/>
            </a:pPr>
            <a:r>
              <a:rPr lang="en-US" sz="2400" b="1" dirty="0">
                <a:solidFill>
                  <a:srgbClr val="FFFF00"/>
                </a:solidFill>
              </a:rPr>
              <a:t>to study the compatibility of the national incomes of industrialized and underdeveloped countries</a:t>
            </a:r>
          </a:p>
          <a:p>
            <a:pPr>
              <a:buClr>
                <a:srgbClr val="CC00FF"/>
              </a:buClr>
              <a:buFont typeface="Wingdings" pitchFamily="2" charset="2"/>
              <a:buChar char="§"/>
            </a:pPr>
            <a:r>
              <a:rPr lang="en-US" sz="2400" b="1" dirty="0" err="1">
                <a:solidFill>
                  <a:srgbClr val="FFFF00"/>
                </a:solidFill>
              </a:rPr>
              <a:t>Rao’s</a:t>
            </a:r>
            <a:r>
              <a:rPr lang="en-US" sz="2400" b="1" dirty="0">
                <a:solidFill>
                  <a:srgbClr val="FFFF00"/>
                </a:solidFill>
              </a:rPr>
              <a:t> paper on “Full Employment and Economic Development” was one of the earliest contributions in the field of development towards employment.</a:t>
            </a:r>
          </a:p>
        </p:txBody>
      </p:sp>
      <p:sp>
        <p:nvSpPr>
          <p:cNvPr id="4" name="Slide Number Placeholder 3"/>
          <p:cNvSpPr>
            <a:spLocks noGrp="1"/>
          </p:cNvSpPr>
          <p:nvPr>
            <p:ph type="sldNum" sz="quarter" idx="12"/>
          </p:nvPr>
        </p:nvSpPr>
        <p:spPr/>
        <p:txBody>
          <a:bodyPr/>
          <a:lstStyle/>
          <a:p>
            <a:fld id="{5122379A-8FA5-4082-989C-37BB00110F04}" type="slidenum">
              <a:rPr lang="en-US" smtClean="0"/>
              <a:t>87</a:t>
            </a:fld>
            <a:endParaRPr lang="en-US"/>
          </a:p>
        </p:txBody>
      </p:sp>
      <p:cxnSp>
        <p:nvCxnSpPr>
          <p:cNvPr id="5" name="Straight Connector 4"/>
          <p:cNvCxnSpPr/>
          <p:nvPr/>
        </p:nvCxnSpPr>
        <p:spPr>
          <a:xfrm>
            <a:off x="0" y="7620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475357"/>
      </p:ext>
    </p:extLst>
  </p:cSld>
  <p:clrMapOvr>
    <a:masterClrMapping/>
  </p:clrMapOvr>
  <mc:AlternateContent xmlns:mc="http://schemas.openxmlformats.org/markup-compatibility/2006" xmlns:p14="http://schemas.microsoft.com/office/powerpoint/2010/main">
    <mc:Choice Requires="p14">
      <p:transition spd="slow" p14:dur="2000" advTm="109207"/>
    </mc:Choice>
    <mc:Fallback xmlns="">
      <p:transition spd="slow" advTm="109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00"/>
                            </p:stCondLst>
                            <p:childTnLst>
                              <p:par>
                                <p:cTn id="13" presetID="34" presetClass="emph" presetSubtype="0" fill="hold" grpId="0"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4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arn(inVertical)">
                                      <p:cBhvr>
                                        <p:cTn id="31" dur="500"/>
                                        <p:tgtEl>
                                          <p:spTgt spid="3">
                                            <p:txEl>
                                              <p:pRg st="2" end="2"/>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arn(inVertical)">
                                      <p:cBhvr>
                                        <p:cTn id="37" dur="500"/>
                                        <p:tgtEl>
                                          <p:spTgt spid="3">
                                            <p:txEl>
                                              <p:pRg st="4" end="4"/>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arn(inVertical)">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4800" b="1" dirty="0">
                <a:ln>
                  <a:solidFill>
                    <a:srgbClr val="FF0000"/>
                  </a:solidFill>
                </a:ln>
                <a:solidFill>
                  <a:srgbClr val="FFFF00"/>
                </a:solidFill>
                <a:latin typeface="Algerian" pitchFamily="82" charset="0"/>
              </a:rPr>
              <a:t>International Food Aid</a:t>
            </a:r>
            <a:endParaRPr lang="en-US" sz="48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p:txBody>
          <a:bodyPr>
            <a:normAutofit/>
          </a:bodyPr>
          <a:lstStyle/>
          <a:p>
            <a:pPr>
              <a:buClr>
                <a:srgbClr val="C00000"/>
              </a:buClr>
              <a:buFont typeface="Wingdings" pitchFamily="2" charset="2"/>
              <a:buChar char="§"/>
            </a:pPr>
            <a:r>
              <a:rPr lang="en-US" b="1" dirty="0" err="1">
                <a:solidFill>
                  <a:srgbClr val="FFFF00"/>
                </a:solidFill>
              </a:rPr>
              <a:t>Rao</a:t>
            </a:r>
            <a:r>
              <a:rPr lang="en-US" b="1" dirty="0">
                <a:solidFill>
                  <a:srgbClr val="FFFF00"/>
                </a:solidFill>
              </a:rPr>
              <a:t> was influential in creating ideas and shaping policy in the international attack on world poverty, not only through his contributions to the question of international aid and improved flows of external resources, but also through his activities in the field of food aid.</a:t>
            </a:r>
          </a:p>
        </p:txBody>
      </p:sp>
      <p:sp>
        <p:nvSpPr>
          <p:cNvPr id="4" name="Slide Number Placeholder 3"/>
          <p:cNvSpPr>
            <a:spLocks noGrp="1"/>
          </p:cNvSpPr>
          <p:nvPr>
            <p:ph type="sldNum" sz="quarter" idx="12"/>
          </p:nvPr>
        </p:nvSpPr>
        <p:spPr/>
        <p:txBody>
          <a:bodyPr/>
          <a:lstStyle/>
          <a:p>
            <a:fld id="{5122379A-8FA5-4082-989C-37BB00110F04}" type="slidenum">
              <a:rPr lang="en-US" smtClean="0"/>
              <a:t>88</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9194339"/>
      </p:ext>
    </p:extLst>
  </p:cSld>
  <p:clrMapOvr>
    <a:masterClrMapping/>
  </p:clrMapOvr>
  <mc:AlternateContent xmlns:mc="http://schemas.openxmlformats.org/markup-compatibility/2006" xmlns:p14="http://schemas.microsoft.com/office/powerpoint/2010/main">
    <mc:Choice Requires="p14">
      <p:transition spd="slow" p14:dur="2000" advTm="65282"/>
    </mc:Choice>
    <mc:Fallback xmlns="">
      <p:transition spd="slow" advTm="65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4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9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3400"/>
                            </p:stCondLst>
                            <p:childTnLst>
                              <p:par>
                                <p:cTn id="24" presetID="42" presetClass="entr" presetSubtype="0"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b="1" dirty="0">
                <a:ln>
                  <a:solidFill>
                    <a:srgbClr val="FF0000"/>
                  </a:solidFill>
                </a:ln>
                <a:solidFill>
                  <a:srgbClr val="FFFF00"/>
                </a:solidFill>
                <a:latin typeface="Algerian" pitchFamily="82" charset="0"/>
              </a:rPr>
              <a:t>Support for Socialism</a:t>
            </a:r>
            <a:endParaRPr lang="en-US" sz="54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p:txBody>
          <a:bodyPr>
            <a:normAutofit/>
          </a:bodyPr>
          <a:lstStyle/>
          <a:p>
            <a:pPr>
              <a:buClr>
                <a:srgbClr val="FF0000"/>
              </a:buClr>
              <a:buFont typeface="Wingdings" pitchFamily="2" charset="2"/>
              <a:buChar char="§"/>
            </a:pPr>
            <a:r>
              <a:rPr lang="en-US" b="1" dirty="0">
                <a:solidFill>
                  <a:srgbClr val="FFFF00"/>
                </a:solidFill>
              </a:rPr>
              <a:t>During the early phases of planning in India, </a:t>
            </a:r>
            <a:r>
              <a:rPr lang="en-US" b="1" dirty="0" err="1">
                <a:solidFill>
                  <a:srgbClr val="FFFF00"/>
                </a:solidFill>
              </a:rPr>
              <a:t>Rao</a:t>
            </a:r>
            <a:r>
              <a:rPr lang="en-US" b="1" dirty="0">
                <a:solidFill>
                  <a:srgbClr val="FFFF00"/>
                </a:solidFill>
              </a:rPr>
              <a:t> supported the case of a socialist India, where the state would control the commanding heights of the economy and the public sector would play a dominant role in economic development.</a:t>
            </a:r>
          </a:p>
        </p:txBody>
      </p:sp>
      <p:sp>
        <p:nvSpPr>
          <p:cNvPr id="4" name="Slide Number Placeholder 3"/>
          <p:cNvSpPr>
            <a:spLocks noGrp="1"/>
          </p:cNvSpPr>
          <p:nvPr>
            <p:ph type="sldNum" sz="quarter" idx="12"/>
          </p:nvPr>
        </p:nvSpPr>
        <p:spPr/>
        <p:txBody>
          <a:bodyPr/>
          <a:lstStyle/>
          <a:p>
            <a:fld id="{5122379A-8FA5-4082-989C-37BB00110F04}" type="slidenum">
              <a:rPr lang="en-US" smtClean="0"/>
              <a:t>89</a:t>
            </a:fld>
            <a:endParaRPr lang="en-US"/>
          </a:p>
        </p:txBody>
      </p:sp>
      <p:cxnSp>
        <p:nvCxnSpPr>
          <p:cNvPr id="5" name="Straight Connector 4"/>
          <p:cNvCxnSpPr/>
          <p:nvPr/>
        </p:nvCxnSpPr>
        <p:spPr>
          <a:xfrm>
            <a:off x="0" y="1295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190382"/>
      </p:ext>
    </p:extLst>
  </p:cSld>
  <p:clrMapOvr>
    <a:masterClrMapping/>
  </p:clrMapOvr>
  <mc:AlternateContent xmlns:mc="http://schemas.openxmlformats.org/markup-compatibility/2006" xmlns:p14="http://schemas.microsoft.com/office/powerpoint/2010/main">
    <mc:Choice Requires="p14">
      <p:transition spd="slow" p14:dur="2000" advTm="50695"/>
    </mc:Choice>
    <mc:Fallback xmlns="">
      <p:transition spd="slow" advTm="5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4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8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3300"/>
                            </p:stCondLst>
                            <p:childTnLst>
                              <p:par>
                                <p:cTn id="24" presetID="16" presetClass="entr" presetSubtype="21"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inVertical)">
                                      <p:cBhvr>
                                        <p:cTn id="2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0210800" cy="1143000"/>
          </a:xfrm>
        </p:spPr>
        <p:txBody>
          <a:bodyPr>
            <a:noAutofit/>
          </a:bodyPr>
          <a:lstStyle/>
          <a:p>
            <a:r>
              <a:rPr lang="en-US" sz="4800" b="1" dirty="0">
                <a:ln>
                  <a:solidFill>
                    <a:srgbClr val="FF0000"/>
                  </a:solidFill>
                </a:ln>
                <a:solidFill>
                  <a:srgbClr val="FFFF00"/>
                </a:solidFill>
                <a:latin typeface="Algerian" pitchFamily="82" charset="0"/>
              </a:rPr>
              <a:t>Features of Indian Economy</a:t>
            </a:r>
            <a:endParaRPr lang="en-US" sz="4800"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228600" y="1295400"/>
            <a:ext cx="8686800" cy="4953000"/>
          </a:xfrm>
        </p:spPr>
        <p:txBody>
          <a:bodyPr>
            <a:normAutofit fontScale="92500" lnSpcReduction="20000"/>
          </a:bodyPr>
          <a:lstStyle/>
          <a:p>
            <a:pPr marL="0" indent="0">
              <a:buNone/>
            </a:pPr>
            <a:r>
              <a:rPr lang="en-US" sz="3900" b="1" i="1" u="sng" dirty="0">
                <a:ln>
                  <a:solidFill>
                    <a:schemeClr val="bg1"/>
                  </a:solidFill>
                </a:ln>
                <a:solidFill>
                  <a:srgbClr val="FFFF00"/>
                </a:solidFill>
                <a:effectLst>
                  <a:outerShdw blurRad="38100" dist="38100" dir="2700000" algn="tl">
                    <a:srgbClr val="000000">
                      <a:alpha val="43137"/>
                    </a:srgbClr>
                  </a:outerShdw>
                </a:effectLst>
              </a:rPr>
              <a:t>India has a mixed economy</a:t>
            </a:r>
          </a:p>
          <a:p>
            <a:pPr lvl="1">
              <a:buClr>
                <a:schemeClr val="bg1"/>
              </a:buClr>
              <a:buFont typeface="Wingdings" pitchFamily="2" charset="2"/>
              <a:buChar char="§"/>
            </a:pPr>
            <a:r>
              <a:rPr lang="en-US" sz="3200" b="1" dirty="0">
                <a:solidFill>
                  <a:srgbClr val="FFFF00"/>
                </a:solidFill>
                <a:effectLst>
                  <a:outerShdw blurRad="38100" dist="38100" dir="2700000" algn="tl">
                    <a:srgbClr val="000000">
                      <a:alpha val="43137"/>
                    </a:srgbClr>
                  </a:outerShdw>
                </a:effectLst>
              </a:rPr>
              <a:t>  Indian economy is a  mixed economy.</a:t>
            </a:r>
          </a:p>
          <a:p>
            <a:pPr lvl="1">
              <a:buClr>
                <a:schemeClr val="bg1"/>
              </a:buClr>
              <a:buFont typeface="Wingdings" pitchFamily="2" charset="2"/>
              <a:buChar char="§"/>
            </a:pPr>
            <a:r>
              <a:rPr lang="en-US" sz="3200" b="1" dirty="0">
                <a:solidFill>
                  <a:srgbClr val="FFFF00"/>
                </a:solidFill>
                <a:effectLst>
                  <a:outerShdw blurRad="38100" dist="38100" dir="2700000" algn="tl">
                    <a:srgbClr val="000000">
                      <a:alpha val="43137"/>
                    </a:srgbClr>
                  </a:outerShdw>
                </a:effectLst>
              </a:rPr>
              <a:t>  This means both  private and public sectors co- 	exist and function smoothly.</a:t>
            </a:r>
          </a:p>
          <a:p>
            <a:pPr lvl="1">
              <a:buClr>
                <a:schemeClr val="bg1"/>
              </a:buClr>
              <a:buFont typeface="Wingdings" pitchFamily="2" charset="2"/>
              <a:buChar char="§"/>
            </a:pPr>
            <a:r>
              <a:rPr lang="en-US" sz="3200" b="1" dirty="0">
                <a:solidFill>
                  <a:srgbClr val="FFFF00"/>
                </a:solidFill>
                <a:effectLst>
                  <a:outerShdw blurRad="38100" dist="38100" dir="2700000" algn="tl">
                    <a:srgbClr val="000000">
                      <a:alpha val="43137"/>
                    </a:srgbClr>
                  </a:outerShdw>
                </a:effectLst>
              </a:rPr>
              <a:t>  On one side, some of the fundamental and   	heavy industrial units are being operated 	under the public sector, while, on the other 	hand due to the liberalization of the economy, 	the private sector has gained importance.</a:t>
            </a:r>
          </a:p>
          <a:p>
            <a:pPr lvl="1">
              <a:buClr>
                <a:schemeClr val="bg1"/>
              </a:buClr>
              <a:buFont typeface="Wingdings" pitchFamily="2" charset="2"/>
              <a:buChar char="§"/>
            </a:pPr>
            <a:r>
              <a:rPr lang="en-US" sz="3200" b="1" dirty="0">
                <a:solidFill>
                  <a:srgbClr val="FFFF00"/>
                </a:solidFill>
                <a:effectLst>
                  <a:outerShdw blurRad="38100" dist="38100" dir="2700000" algn="tl">
                    <a:srgbClr val="000000">
                      <a:alpha val="43137"/>
                    </a:srgbClr>
                  </a:outerShdw>
                </a:effectLst>
              </a:rPr>
              <a:t>  This makes it a perfect model for public –   	private partnership.</a:t>
            </a:r>
            <a:endParaRPr lang="en-US" sz="3200" b="1" i="1" dirty="0">
              <a:solidFill>
                <a:srgbClr val="FFFF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5122379A-8FA5-4082-989C-37BB00110F04}" type="slidenum">
              <a:rPr lang="en-US" smtClean="0"/>
              <a:t>9</a:t>
            </a:fld>
            <a:endParaRPr lang="en-US"/>
          </a:p>
        </p:txBody>
      </p:sp>
      <p:cxnSp>
        <p:nvCxnSpPr>
          <p:cNvPr id="5" name="Straight Connector 4"/>
          <p:cNvCxnSpPr/>
          <p:nvPr/>
        </p:nvCxnSpPr>
        <p:spPr>
          <a:xfrm>
            <a:off x="0" y="914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22280280"/>
      </p:ext>
    </p:extLst>
  </p:cSld>
  <p:clrMapOvr>
    <a:masterClrMapping/>
  </p:clrMapOvr>
  <mc:AlternateContent xmlns:mc="http://schemas.openxmlformats.org/markup-compatibility/2006" xmlns:p14="http://schemas.microsoft.com/office/powerpoint/2010/main">
    <mc:Choice Requires="p14">
      <p:transition spd="slow" p14:dur="2000" advTm="94937"/>
    </mc:Choice>
    <mc:Fallback xmlns="">
      <p:transition spd="slow" advTm="94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par>
                          <p:cTn id="19" fill="hold">
                            <p:stCondLst>
                              <p:cond delay="26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2"/>
                                        </p:tgtEl>
                                        <p:attrNameLst>
                                          <p:attrName>ppt_x</p:attrName>
                                          <p:attrName>ppt_y</p:attrName>
                                        </p:attrNameLst>
                                      </p:cBhvr>
                                    </p:animMotion>
                                    <p:animRot by="1500000">
                                      <p:cBhvr>
                                        <p:cTn id="22" dur="125" fill="hold">
                                          <p:stCondLst>
                                            <p:cond delay="0"/>
                                          </p:stCondLst>
                                        </p:cTn>
                                        <p:tgtEl>
                                          <p:spTgt spid="2"/>
                                        </p:tgtEl>
                                        <p:attrNameLst>
                                          <p:attrName>r</p:attrName>
                                        </p:attrNameLst>
                                      </p:cBhvr>
                                    </p:animRot>
                                    <p:animRot by="-1500000">
                                      <p:cBhvr>
                                        <p:cTn id="23" dur="125" fill="hold">
                                          <p:stCondLst>
                                            <p:cond delay="125"/>
                                          </p:stCondLst>
                                        </p:cTn>
                                        <p:tgtEl>
                                          <p:spTgt spid="2"/>
                                        </p:tgtEl>
                                        <p:attrNameLst>
                                          <p:attrName>r</p:attrName>
                                        </p:attrNameLst>
                                      </p:cBhvr>
                                    </p:animRot>
                                    <p:animRot by="-1500000">
                                      <p:cBhvr>
                                        <p:cTn id="24" dur="125" fill="hold">
                                          <p:stCondLst>
                                            <p:cond delay="250"/>
                                          </p:stCondLst>
                                        </p:cTn>
                                        <p:tgtEl>
                                          <p:spTgt spid="2"/>
                                        </p:tgtEl>
                                        <p:attrNameLst>
                                          <p:attrName>r</p:attrName>
                                        </p:attrNameLst>
                                      </p:cBhvr>
                                    </p:animRot>
                                    <p:animRot by="1500000">
                                      <p:cBhvr>
                                        <p:cTn id="25" dur="125" fill="hold">
                                          <p:stCondLst>
                                            <p:cond delay="375"/>
                                          </p:stCondLst>
                                        </p:cTn>
                                        <p:tgtEl>
                                          <p:spTgt spid="2"/>
                                        </p:tgtEl>
                                        <p:attrNameLst>
                                          <p:attrName>r</p:attrName>
                                        </p:attrNameLst>
                                      </p:cBhvr>
                                    </p:animRot>
                                  </p:childTnLst>
                                </p:cTn>
                              </p:par>
                            </p:childTnLst>
                          </p:cTn>
                        </p:par>
                        <p:par>
                          <p:cTn id="26" fill="hold">
                            <p:stCondLst>
                              <p:cond delay="42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par>
                          <p:cTn id="30" fill="hold">
                            <p:stCondLst>
                              <p:cond delay="4700"/>
                            </p:stCondLst>
                            <p:childTnLst>
                              <p:par>
                                <p:cTn id="31" presetID="56" presetClass="entr" presetSubtype="0" fill="hold" nodeType="afterEffect">
                                  <p:stCondLst>
                                    <p:cond delay="0"/>
                                  </p:stCondLst>
                                  <p:iterate type="lt">
                                    <p:tmPct val="10000"/>
                                  </p:iterate>
                                  <p:childTnLst>
                                    <p:set>
                                      <p:cBhvr>
                                        <p:cTn id="32" dur="1" fill="hold">
                                          <p:stCondLst>
                                            <p:cond delay="0"/>
                                          </p:stCondLst>
                                        </p:cTn>
                                        <p:tgtEl>
                                          <p:spTgt spid="3">
                                            <p:txEl>
                                              <p:pRg st="0" end="0"/>
                                            </p:txEl>
                                          </p:spTgt>
                                        </p:tgtEl>
                                        <p:attrNameLst>
                                          <p:attrName>style.visibility</p:attrName>
                                        </p:attrNameLst>
                                      </p:cBhvr>
                                      <p:to>
                                        <p:strVal val="visible"/>
                                      </p:to>
                                    </p:set>
                                    <p:anim by="(-#ppt_w*2)" calcmode="lin" valueType="num">
                                      <p:cBhvr rctx="PPT">
                                        <p:cTn id="33" dur="500" autoRev="1" fill="hold">
                                          <p:stCondLst>
                                            <p:cond delay="0"/>
                                          </p:stCondLst>
                                        </p:cTn>
                                        <p:tgtEl>
                                          <p:spTgt spid="3">
                                            <p:txEl>
                                              <p:pRg st="0" end="0"/>
                                            </p:txEl>
                                          </p:spTgt>
                                        </p:tgtEl>
                                        <p:attrNameLst>
                                          <p:attrName>ppt_w</p:attrName>
                                        </p:attrNameLst>
                                      </p:cBhvr>
                                    </p:anim>
                                    <p:anim by="(#ppt_w*0.50)" calcmode="lin" valueType="num">
                                      <p:cBhvr>
                                        <p:cTn id="34" dur="500" decel="50000" autoRev="1" fill="hold">
                                          <p:stCondLst>
                                            <p:cond delay="0"/>
                                          </p:stCondLst>
                                        </p:cTn>
                                        <p:tgtEl>
                                          <p:spTgt spid="3">
                                            <p:txEl>
                                              <p:pRg st="0" end="0"/>
                                            </p:txEl>
                                          </p:spTgt>
                                        </p:tgtEl>
                                        <p:attrNameLst>
                                          <p:attrName>ppt_x</p:attrName>
                                        </p:attrNameLst>
                                      </p:cBhvr>
                                    </p:anim>
                                    <p:anim from="(-#ppt_h/2)" to="(#ppt_y)" calcmode="lin" valueType="num">
                                      <p:cBhvr>
                                        <p:cTn id="35" dur="1000" fill="hold">
                                          <p:stCondLst>
                                            <p:cond delay="0"/>
                                          </p:stCondLst>
                                        </p:cTn>
                                        <p:tgtEl>
                                          <p:spTgt spid="3">
                                            <p:txEl>
                                              <p:pRg st="0" end="0"/>
                                            </p:txEl>
                                          </p:spTgt>
                                        </p:tgtEl>
                                        <p:attrNameLst>
                                          <p:attrName>ppt_y</p:attrName>
                                        </p:attrNameLst>
                                      </p:cBhvr>
                                    </p:anim>
                                    <p:animRot by="21600000">
                                      <p:cBhvr>
                                        <p:cTn id="36" dur="1000" fill="hold">
                                          <p:stCondLst>
                                            <p:cond delay="0"/>
                                          </p:stCondLst>
                                        </p:cTn>
                                        <p:tgtEl>
                                          <p:spTgt spid="3">
                                            <p:txEl>
                                              <p:pRg st="0" end="0"/>
                                            </p:txEl>
                                          </p:spTgt>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nodeType="clickEffect">
                                  <p:stCondLst>
                                    <p:cond delay="0"/>
                                  </p:stCondLst>
                                  <p:iterate type="lt">
                                    <p:tmPct val="0"/>
                                  </p:iterate>
                                  <p:childTnLst>
                                    <p:animClr clrSpc="rgb" dir="cw">
                                      <p:cBhvr override="childStyle">
                                        <p:cTn id="40" dur="2000" fill="hold"/>
                                        <p:tgtEl>
                                          <p:spTgt spid="3">
                                            <p:txEl>
                                              <p:pRg st="0" end="0"/>
                                            </p:txEl>
                                          </p:spTgt>
                                        </p:tgtEl>
                                        <p:attrNameLst>
                                          <p:attrName>style.color</p:attrName>
                                        </p:attrNameLst>
                                      </p:cBhvr>
                                      <p:to>
                                        <a:srgbClr val="FF0000"/>
                                      </p:to>
                                    </p:animClr>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 calcmode="lin" valueType="num">
                                      <p:cBhvr>
                                        <p:cTn id="4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 calcmode="lin" valueType="num">
                                      <p:cBhvr>
                                        <p:cTn id="5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 calcmode="lin" valueType="num">
                                      <p:cBhvr>
                                        <p:cTn id="5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anim calcmode="lin" valueType="num">
                                      <p:cBhvr>
                                        <p:cTn id="6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800" b="1" dirty="0" err="1">
                <a:ln>
                  <a:solidFill>
                    <a:srgbClr val="FF0000"/>
                  </a:solidFill>
                </a:ln>
                <a:solidFill>
                  <a:srgbClr val="FFFF00"/>
                </a:solidFill>
                <a:latin typeface="Algerian" pitchFamily="82" charset="0"/>
              </a:rPr>
              <a:t>Rao’s</a:t>
            </a:r>
            <a:r>
              <a:rPr lang="en-US" sz="4800" b="1" dirty="0">
                <a:ln>
                  <a:solidFill>
                    <a:srgbClr val="FF0000"/>
                  </a:solidFill>
                </a:ln>
                <a:solidFill>
                  <a:srgbClr val="FFFF00"/>
                </a:solidFill>
                <a:latin typeface="Algerian" pitchFamily="82" charset="0"/>
              </a:rPr>
              <a:t> Views on Industrialization</a:t>
            </a:r>
          </a:p>
        </p:txBody>
      </p:sp>
      <p:sp>
        <p:nvSpPr>
          <p:cNvPr id="3" name="Content Placeholder 2"/>
          <p:cNvSpPr>
            <a:spLocks noGrp="1"/>
          </p:cNvSpPr>
          <p:nvPr>
            <p:ph idx="1"/>
          </p:nvPr>
        </p:nvSpPr>
        <p:spPr>
          <a:xfrm>
            <a:off x="457200" y="1828800"/>
            <a:ext cx="8229600" cy="5105400"/>
          </a:xfrm>
        </p:spPr>
        <p:txBody>
          <a:bodyPr>
            <a:normAutofit fontScale="92500" lnSpcReduction="10000"/>
          </a:bodyPr>
          <a:lstStyle/>
          <a:p>
            <a:pPr>
              <a:buClr>
                <a:srgbClr val="FF0000"/>
              </a:buClr>
              <a:buFont typeface="Wingdings" pitchFamily="2" charset="2"/>
              <a:buChar char="§"/>
            </a:pPr>
            <a:r>
              <a:rPr lang="en-US" b="1" dirty="0" err="1">
                <a:solidFill>
                  <a:srgbClr val="FFFF00"/>
                </a:solidFill>
                <a:latin typeface="Dubai"/>
              </a:rPr>
              <a:t>Rao</a:t>
            </a:r>
            <a:r>
              <a:rPr lang="en-US" b="1" dirty="0">
                <a:solidFill>
                  <a:srgbClr val="FFFF00"/>
                </a:solidFill>
                <a:latin typeface="Dubai"/>
              </a:rPr>
              <a:t> gave the following reasons for low per capita income and low levels of </a:t>
            </a:r>
            <a:r>
              <a:rPr lang="it-IT" b="1" dirty="0">
                <a:solidFill>
                  <a:srgbClr val="FFFF00"/>
                </a:solidFill>
                <a:latin typeface="Dubai"/>
              </a:rPr>
              <a:t>per capita nutrition in India. </a:t>
            </a:r>
          </a:p>
          <a:p>
            <a:pPr marL="1428750" lvl="2" indent="-571500">
              <a:buClr>
                <a:srgbClr val="FF0000"/>
              </a:buClr>
              <a:buFont typeface="+mj-lt"/>
              <a:buAutoNum type="romanLcPeriod"/>
            </a:pPr>
            <a:r>
              <a:rPr lang="en-US" sz="2800" b="1" dirty="0">
                <a:solidFill>
                  <a:srgbClr val="FFFF00"/>
                </a:solidFill>
                <a:latin typeface="Dubai"/>
              </a:rPr>
              <a:t>Uneconomic holdings with subdivisions and fragmentation</a:t>
            </a:r>
          </a:p>
          <a:p>
            <a:pPr marL="1428750" lvl="2" indent="-571500">
              <a:buClr>
                <a:srgbClr val="FF0000"/>
              </a:buClr>
              <a:buFont typeface="+mj-lt"/>
              <a:buAutoNum type="romanLcPeriod"/>
            </a:pPr>
            <a:r>
              <a:rPr lang="en-US" sz="2800" b="1" dirty="0">
                <a:solidFill>
                  <a:srgbClr val="FFFF00"/>
                </a:solidFill>
                <a:latin typeface="Dubai"/>
              </a:rPr>
              <a:t>Low levels of water availability for crops</a:t>
            </a:r>
          </a:p>
          <a:p>
            <a:pPr marL="1428750" lvl="2" indent="-571500">
              <a:buClr>
                <a:srgbClr val="FF0000"/>
              </a:buClr>
              <a:buFont typeface="+mj-lt"/>
              <a:buAutoNum type="romanLcPeriod"/>
            </a:pPr>
            <a:r>
              <a:rPr lang="en-US" sz="2800" b="1" dirty="0">
                <a:solidFill>
                  <a:srgbClr val="FFFF00"/>
                </a:solidFill>
                <a:latin typeface="Dubai"/>
              </a:rPr>
              <a:t>Excess population pressure on agriculture due to the absence of a large industrial sector</a:t>
            </a:r>
          </a:p>
          <a:p>
            <a:pPr marL="1428750" lvl="2" indent="-571500">
              <a:buClr>
                <a:srgbClr val="FF0000"/>
              </a:buClr>
              <a:buFont typeface="+mj-lt"/>
              <a:buAutoNum type="romanLcPeriod"/>
            </a:pPr>
            <a:r>
              <a:rPr lang="en-US" sz="2800" b="1" dirty="0">
                <a:solidFill>
                  <a:srgbClr val="FFFF00"/>
                </a:solidFill>
                <a:latin typeface="Dubai"/>
              </a:rPr>
              <a:t>Absence of capital</a:t>
            </a:r>
          </a:p>
          <a:p>
            <a:pPr marL="1428750" lvl="2" indent="-571500">
              <a:buClr>
                <a:srgbClr val="FF0000"/>
              </a:buClr>
              <a:buFont typeface="+mj-lt"/>
              <a:buAutoNum type="romanLcPeriod"/>
            </a:pPr>
            <a:r>
              <a:rPr lang="en-US" sz="2800" b="1" dirty="0">
                <a:solidFill>
                  <a:srgbClr val="FFFF00"/>
                </a:solidFill>
                <a:latin typeface="Dubai"/>
              </a:rPr>
              <a:t>Absence of autonomy in currency policy, and in general in monetary matters encouraging holding of gold</a:t>
            </a:r>
          </a:p>
        </p:txBody>
      </p:sp>
      <p:sp>
        <p:nvSpPr>
          <p:cNvPr id="4" name="Slide Number Placeholder 3"/>
          <p:cNvSpPr>
            <a:spLocks noGrp="1"/>
          </p:cNvSpPr>
          <p:nvPr>
            <p:ph type="sldNum" sz="quarter" idx="12"/>
          </p:nvPr>
        </p:nvSpPr>
        <p:spPr/>
        <p:txBody>
          <a:bodyPr/>
          <a:lstStyle/>
          <a:p>
            <a:fld id="{5122379A-8FA5-4082-989C-37BB00110F04}" type="slidenum">
              <a:rPr lang="en-US" smtClean="0"/>
              <a:t>90</a:t>
            </a:fld>
            <a:endParaRPr lang="en-US"/>
          </a:p>
        </p:txBody>
      </p:sp>
      <p:cxnSp>
        <p:nvCxnSpPr>
          <p:cNvPr id="5" name="Straight Connector 4"/>
          <p:cNvCxnSpPr/>
          <p:nvPr/>
        </p:nvCxnSpPr>
        <p:spPr>
          <a:xfrm>
            <a:off x="0" y="16002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431643"/>
      </p:ext>
    </p:extLst>
  </p:cSld>
  <p:clrMapOvr>
    <a:masterClrMapping/>
  </p:clrMapOvr>
  <mc:AlternateContent xmlns:mc="http://schemas.openxmlformats.org/markup-compatibility/2006" xmlns:p14="http://schemas.microsoft.com/office/powerpoint/2010/main">
    <mc:Choice Requires="p14">
      <p:transition spd="slow" p14:dur="2000" advTm="102350"/>
    </mc:Choice>
    <mc:Fallback xmlns="">
      <p:transition spd="slow" advTm="10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9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800"/>
                            </p:stCondLst>
                            <p:childTnLst>
                              <p:par>
                                <p:cTn id="20" presetID="6"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par>
                          <p:cTn id="23" fill="hold">
                            <p:stCondLst>
                              <p:cond delay="5800"/>
                            </p:stCondLst>
                            <p:childTnLst>
                              <p:par>
                                <p:cTn id="24" presetID="42" presetClass="entr" presetSubtype="0"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6800"/>
                            </p:stCondLst>
                            <p:childTnLst>
                              <p:par>
                                <p:cTn id="30" presetID="42" presetClass="entr" presetSubtype="0"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5" fill="hold">
                            <p:stCondLst>
                              <p:cond delay="7800"/>
                            </p:stCondLst>
                            <p:childTnLst>
                              <p:par>
                                <p:cTn id="36" presetID="42" presetClass="entr" presetSubtype="0" fill="hold" grpId="0"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41" fill="hold">
                            <p:stCondLst>
                              <p:cond delay="8800"/>
                            </p:stCondLst>
                            <p:childTnLst>
                              <p:par>
                                <p:cTn id="42" presetID="42" presetClass="entr" presetSubtype="0" fill="hold" grpId="0" nodeType="after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7" fill="hold">
                            <p:stCondLst>
                              <p:cond delay="9800"/>
                            </p:stCondLst>
                            <p:childTnLst>
                              <p:par>
                                <p:cTn id="48" presetID="42" presetClass="entr" presetSubtype="0" fill="hold" grpId="0" nodeType="after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800"/>
                            </p:stCondLst>
                            <p:childTnLst>
                              <p:par>
                                <p:cTn id="54" presetID="42" presetClass="entr" presetSubtype="0" fill="hold" grpId="0" nodeType="after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n>
                  <a:solidFill>
                    <a:srgbClr val="FF0000"/>
                  </a:solidFill>
                </a:ln>
                <a:solidFill>
                  <a:srgbClr val="FFFF00"/>
                </a:solidFill>
                <a:latin typeface="Algerian" pitchFamily="82" charset="0"/>
              </a:rPr>
              <a:t>Village Clusters</a:t>
            </a:r>
            <a:endParaRPr lang="en-US" sz="5400" dirty="0">
              <a:ln>
                <a:solidFill>
                  <a:srgbClr val="FF0000"/>
                </a:solidFill>
              </a:ln>
              <a:latin typeface="Algerian" pitchFamily="82" charset="0"/>
            </a:endParaRPr>
          </a:p>
        </p:txBody>
      </p:sp>
      <p:sp>
        <p:nvSpPr>
          <p:cNvPr id="3" name="Content Placeholder 2"/>
          <p:cNvSpPr>
            <a:spLocks noGrp="1"/>
          </p:cNvSpPr>
          <p:nvPr>
            <p:ph idx="1"/>
          </p:nvPr>
        </p:nvSpPr>
        <p:spPr/>
        <p:txBody>
          <a:bodyPr>
            <a:normAutofit lnSpcReduction="10000"/>
          </a:bodyPr>
          <a:lstStyle/>
          <a:p>
            <a:pPr>
              <a:buClr>
                <a:schemeClr val="bg1"/>
              </a:buClr>
              <a:buFont typeface="Wingdings" pitchFamily="2" charset="2"/>
              <a:buChar char="§"/>
            </a:pPr>
            <a:r>
              <a:rPr lang="en-US" b="1" dirty="0" err="1">
                <a:solidFill>
                  <a:srgbClr val="FFFF00"/>
                </a:solidFill>
              </a:rPr>
              <a:t>Rao</a:t>
            </a:r>
            <a:r>
              <a:rPr lang="en-US" b="1" dirty="0">
                <a:solidFill>
                  <a:srgbClr val="FFFF00"/>
                </a:solidFill>
              </a:rPr>
              <a:t> felt that rural communities had to be given a viable base.</a:t>
            </a:r>
          </a:p>
          <a:p>
            <a:pPr>
              <a:buClr>
                <a:schemeClr val="bg1"/>
              </a:buClr>
              <a:buFont typeface="Wingdings" pitchFamily="2" charset="2"/>
              <a:buChar char="§"/>
            </a:pPr>
            <a:r>
              <a:rPr lang="en-US" b="1" dirty="0">
                <a:solidFill>
                  <a:srgbClr val="FFFF00"/>
                </a:solidFill>
              </a:rPr>
              <a:t>Therefore he suggested that a cluster of villages should form a unit for rural development, so that both social and economic interactions between villages could develop, and they could effectively generate and fashion their own development with a more meaningful participation by people.</a:t>
            </a:r>
          </a:p>
        </p:txBody>
      </p:sp>
      <p:sp>
        <p:nvSpPr>
          <p:cNvPr id="4" name="Slide Number Placeholder 3"/>
          <p:cNvSpPr>
            <a:spLocks noGrp="1"/>
          </p:cNvSpPr>
          <p:nvPr>
            <p:ph type="sldNum" sz="quarter" idx="12"/>
          </p:nvPr>
        </p:nvSpPr>
        <p:spPr/>
        <p:txBody>
          <a:bodyPr/>
          <a:lstStyle/>
          <a:p>
            <a:fld id="{5122379A-8FA5-4082-989C-37BB00110F04}" type="slidenum">
              <a:rPr lang="en-US" smtClean="0"/>
              <a:t>91</a:t>
            </a:fld>
            <a:endParaRPr lang="en-US"/>
          </a:p>
        </p:txBody>
      </p:sp>
      <p:cxnSp>
        <p:nvCxnSpPr>
          <p:cNvPr id="5" name="Straight Connector 4"/>
          <p:cNvCxnSpPr/>
          <p:nvPr/>
        </p:nvCxnSpPr>
        <p:spPr>
          <a:xfrm>
            <a:off x="0" y="1295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22119365"/>
      </p:ext>
    </p:extLst>
  </p:cSld>
  <p:clrMapOvr>
    <a:masterClrMapping/>
  </p:clrMapOvr>
  <mc:AlternateContent xmlns:mc="http://schemas.openxmlformats.org/markup-compatibility/2006" xmlns:p14="http://schemas.microsoft.com/office/powerpoint/2010/main">
    <mc:Choice Requires="p14">
      <p:transition spd="slow" p14:dur="2000" advTm="95612"/>
    </mc:Choice>
    <mc:Fallback xmlns="">
      <p:transition spd="slow" advTm="9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
                                        </p:tgtEl>
                                        <p:attrNameLst>
                                          <p:attrName>ppt_y</p:attrName>
                                        </p:attrNameLst>
                                      </p:cBhvr>
                                      <p:tavLst>
                                        <p:tav tm="0">
                                          <p:val>
                                            <p:strVal val="#ppt_y"/>
                                          </p:val>
                                        </p:tav>
                                        <p:tav tm="100000">
                                          <p:val>
                                            <p:strVal val="#ppt_y"/>
                                          </p:val>
                                        </p:tav>
                                      </p:tavLst>
                                    </p:anim>
                                    <p:anim calcmode="lin" valueType="num">
                                      <p:cBhvr>
                                        <p:cTn id="13"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
                                        </p:tgtEl>
                                      </p:cBhvr>
                                    </p:animEffect>
                                  </p:childTnLst>
                                </p:cTn>
                              </p:par>
                            </p:childTnLst>
                          </p:cTn>
                        </p:par>
                        <p:par>
                          <p:cTn id="16" fill="hold">
                            <p:stCondLst>
                              <p:cond delay="1700"/>
                            </p:stCondLst>
                            <p:childTnLst>
                              <p:par>
                                <p:cTn id="17" presetID="34" presetClass="emph" presetSubtype="0" fill="hold" grpId="1" nodeType="after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2"/>
                                        </p:tgtEl>
                                        <p:attrNameLst>
                                          <p:attrName>ppt_x</p:attrName>
                                          <p:attrName>ppt_y</p:attrName>
                                        </p:attrNameLst>
                                      </p:cBhvr>
                                    </p:animMotion>
                                    <p:animRot by="1500000">
                                      <p:cBhvr>
                                        <p:cTn id="19" dur="125" fill="hold">
                                          <p:stCondLst>
                                            <p:cond delay="0"/>
                                          </p:stCondLst>
                                        </p:cTn>
                                        <p:tgtEl>
                                          <p:spTgt spid="2"/>
                                        </p:tgtEl>
                                        <p:attrNameLst>
                                          <p:attrName>r</p:attrName>
                                        </p:attrNameLst>
                                      </p:cBhvr>
                                    </p:animRot>
                                    <p:animRot by="-1500000">
                                      <p:cBhvr>
                                        <p:cTn id="20" dur="125" fill="hold">
                                          <p:stCondLst>
                                            <p:cond delay="125"/>
                                          </p:stCondLst>
                                        </p:cTn>
                                        <p:tgtEl>
                                          <p:spTgt spid="2"/>
                                        </p:tgtEl>
                                        <p:attrNameLst>
                                          <p:attrName>r</p:attrName>
                                        </p:attrNameLst>
                                      </p:cBhvr>
                                    </p:animRot>
                                    <p:animRot by="-1500000">
                                      <p:cBhvr>
                                        <p:cTn id="21" dur="125" fill="hold">
                                          <p:stCondLst>
                                            <p:cond delay="250"/>
                                          </p:stCondLst>
                                        </p:cTn>
                                        <p:tgtEl>
                                          <p:spTgt spid="2"/>
                                        </p:tgtEl>
                                        <p:attrNameLst>
                                          <p:attrName>r</p:attrName>
                                        </p:attrNameLst>
                                      </p:cBhvr>
                                    </p:animRot>
                                    <p:animRot by="1500000">
                                      <p:cBhvr>
                                        <p:cTn id="22" dur="125" fill="hold">
                                          <p:stCondLst>
                                            <p:cond delay="375"/>
                                          </p:stCondLst>
                                        </p:cTn>
                                        <p:tgtEl>
                                          <p:spTgt spid="2"/>
                                        </p:tgtEl>
                                        <p:attrNameLst>
                                          <p:attrName>r</p:attrName>
                                        </p:attrNameLst>
                                      </p:cBhvr>
                                    </p:animRot>
                                  </p:childTnLst>
                                </p:cTn>
                              </p:par>
                            </p:childTnLst>
                          </p:cTn>
                        </p:par>
                        <p:par>
                          <p:cTn id="23" fill="hold">
                            <p:stCondLst>
                              <p:cond delay="2900"/>
                            </p:stCondLst>
                            <p:childTnLst>
                              <p:par>
                                <p:cTn id="24" presetID="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3400"/>
                            </p:stCondLst>
                            <p:childTnLst>
                              <p:par>
                                <p:cTn id="29" presetID="2" presetClass="entr" presetSubtype="8"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677400" cy="1143000"/>
          </a:xfrm>
        </p:spPr>
        <p:txBody>
          <a:bodyPr>
            <a:normAutofit/>
          </a:bodyPr>
          <a:lstStyle/>
          <a:p>
            <a:r>
              <a:rPr lang="en-US" sz="3800" b="1" dirty="0">
                <a:ln>
                  <a:solidFill>
                    <a:srgbClr val="FF0000"/>
                  </a:solidFill>
                </a:ln>
                <a:solidFill>
                  <a:srgbClr val="FFFF00"/>
                </a:solidFill>
                <a:latin typeface="Algerian" pitchFamily="82" charset="0"/>
              </a:rPr>
              <a:t>Investment, Income and Multiplier</a:t>
            </a:r>
            <a:endParaRPr lang="en-US" sz="3800" dirty="0">
              <a:ln>
                <a:solidFill>
                  <a:srgbClr val="FF0000"/>
                </a:solidFill>
              </a:ln>
              <a:latin typeface="Algerian" pitchFamily="82" charset="0"/>
            </a:endParaRPr>
          </a:p>
        </p:txBody>
      </p:sp>
      <p:sp>
        <p:nvSpPr>
          <p:cNvPr id="3" name="Content Placeholder 2"/>
          <p:cNvSpPr>
            <a:spLocks noGrp="1"/>
          </p:cNvSpPr>
          <p:nvPr>
            <p:ph idx="1"/>
          </p:nvPr>
        </p:nvSpPr>
        <p:spPr/>
        <p:txBody>
          <a:bodyPr>
            <a:normAutofit lnSpcReduction="10000"/>
          </a:bodyPr>
          <a:lstStyle/>
          <a:p>
            <a:pPr>
              <a:buClr>
                <a:schemeClr val="bg1"/>
              </a:buClr>
              <a:buFont typeface="Wingdings" pitchFamily="2" charset="2"/>
              <a:buChar char="§"/>
            </a:pPr>
            <a:r>
              <a:rPr lang="en-US" b="1" dirty="0" err="1">
                <a:solidFill>
                  <a:srgbClr val="FFFF00"/>
                </a:solidFill>
              </a:rPr>
              <a:t>Rao’s</a:t>
            </a:r>
            <a:r>
              <a:rPr lang="en-US" b="1" dirty="0">
                <a:solidFill>
                  <a:srgbClr val="FFFF00"/>
                </a:solidFill>
              </a:rPr>
              <a:t> examination of the “interrelation between investment, income and multiplier in an under developed economy” (1952) was his major contribution to macroeconomic theory.  </a:t>
            </a:r>
          </a:p>
          <a:p>
            <a:pPr>
              <a:buClr>
                <a:schemeClr val="bg1"/>
              </a:buClr>
              <a:buFont typeface="Wingdings" pitchFamily="2" charset="2"/>
              <a:buChar char="§"/>
            </a:pPr>
            <a:r>
              <a:rPr lang="en-US" b="1" dirty="0">
                <a:solidFill>
                  <a:srgbClr val="FFFF00"/>
                </a:solidFill>
              </a:rPr>
              <a:t>As a thinker, teacher, economic adviser and direct policy maker, V.K.R.V. </a:t>
            </a:r>
            <a:r>
              <a:rPr lang="en-US" b="1" dirty="0" err="1">
                <a:solidFill>
                  <a:srgbClr val="FFFF00"/>
                </a:solidFill>
              </a:rPr>
              <a:t>Rao</a:t>
            </a:r>
            <a:r>
              <a:rPr lang="en-US" b="1" dirty="0">
                <a:solidFill>
                  <a:srgbClr val="FFFF00"/>
                </a:solidFill>
              </a:rPr>
              <a:t> followed the footsteps of his great teacher, John Maynard Keynes.</a:t>
            </a:r>
          </a:p>
        </p:txBody>
      </p:sp>
      <p:sp>
        <p:nvSpPr>
          <p:cNvPr id="4" name="Slide Number Placeholder 3"/>
          <p:cNvSpPr>
            <a:spLocks noGrp="1"/>
          </p:cNvSpPr>
          <p:nvPr>
            <p:ph type="sldNum" sz="quarter" idx="12"/>
          </p:nvPr>
        </p:nvSpPr>
        <p:spPr/>
        <p:txBody>
          <a:bodyPr/>
          <a:lstStyle/>
          <a:p>
            <a:fld id="{5122379A-8FA5-4082-989C-37BB00110F04}" type="slidenum">
              <a:rPr lang="en-US" smtClean="0"/>
              <a:t>92</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016658"/>
      </p:ext>
    </p:extLst>
  </p:cSld>
  <p:clrMapOvr>
    <a:masterClrMapping/>
  </p:clrMapOvr>
  <mc:AlternateContent xmlns:mc="http://schemas.openxmlformats.org/markup-compatibility/2006" xmlns:p14="http://schemas.microsoft.com/office/powerpoint/2010/main">
    <mc:Choice Requires="p14">
      <p:transition spd="slow" p14:dur="2000" advTm="60667"/>
    </mc:Choice>
    <mc:Fallback xmlns="">
      <p:transition spd="slow" advTm="6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9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900"/>
                            </p:stCondLst>
                            <p:childTnLst>
                              <p:par>
                                <p:cTn id="20" presetID="6"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par>
                          <p:cTn id="23" fill="hold">
                            <p:stCondLst>
                              <p:cond delay="5900"/>
                            </p:stCondLst>
                            <p:childTnLst>
                              <p:par>
                                <p:cTn id="24" presetID="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6400"/>
                            </p:stCondLst>
                            <p:childTnLst>
                              <p:par>
                                <p:cTn id="29" presetID="2" presetClass="entr" presetSubtype="8"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a:ln>
                  <a:solidFill>
                    <a:srgbClr val="FF0000"/>
                  </a:solidFill>
                </a:ln>
                <a:solidFill>
                  <a:srgbClr val="FFFF00"/>
                </a:solidFill>
                <a:latin typeface="Algerian" pitchFamily="82" charset="0"/>
              </a:rPr>
              <a:t>Institution Builder</a:t>
            </a:r>
            <a:endParaRPr lang="en-US" dirty="0">
              <a:ln>
                <a:solidFill>
                  <a:srgbClr val="FF0000"/>
                </a:solidFill>
              </a:ln>
              <a:latin typeface="Algerian" pitchFamily="82" charset="0"/>
            </a:endParaRPr>
          </a:p>
        </p:txBody>
      </p:sp>
      <p:sp>
        <p:nvSpPr>
          <p:cNvPr id="3" name="Content Placeholder 2"/>
          <p:cNvSpPr>
            <a:spLocks noGrp="1"/>
          </p:cNvSpPr>
          <p:nvPr>
            <p:ph idx="1"/>
          </p:nvPr>
        </p:nvSpPr>
        <p:spPr/>
        <p:txBody>
          <a:bodyPr/>
          <a:lstStyle/>
          <a:p>
            <a:pPr>
              <a:buClr>
                <a:schemeClr val="bg1"/>
              </a:buClr>
              <a:buFont typeface="Wingdings" pitchFamily="2" charset="2"/>
              <a:buChar char="§"/>
            </a:pPr>
            <a:r>
              <a:rPr lang="en-US" b="1" dirty="0">
                <a:solidFill>
                  <a:srgbClr val="FFFF00"/>
                </a:solidFill>
              </a:rPr>
              <a:t>He founded three national level research institutes namely </a:t>
            </a:r>
          </a:p>
          <a:p>
            <a:pPr marL="971550" lvl="1" indent="-514350">
              <a:buClr>
                <a:schemeClr val="bg1"/>
              </a:buClr>
              <a:buFont typeface="+mj-lt"/>
              <a:buAutoNum type="arabicPeriod"/>
            </a:pPr>
            <a:r>
              <a:rPr lang="en-US" b="1" dirty="0">
                <a:solidFill>
                  <a:srgbClr val="FFFF00"/>
                </a:solidFill>
              </a:rPr>
              <a:t>Delhi School of Economics </a:t>
            </a:r>
          </a:p>
          <a:p>
            <a:pPr marL="971550" lvl="1" indent="-514350">
              <a:buClr>
                <a:schemeClr val="bg1"/>
              </a:buClr>
              <a:buFont typeface="+mj-lt"/>
              <a:buAutoNum type="arabicPeriod"/>
            </a:pPr>
            <a:r>
              <a:rPr lang="en-US" b="1" dirty="0">
                <a:solidFill>
                  <a:srgbClr val="FFFF00"/>
                </a:solidFill>
              </a:rPr>
              <a:t>Institute of Economic Growth (both at Delhi) </a:t>
            </a:r>
          </a:p>
          <a:p>
            <a:pPr marL="971550" lvl="1" indent="-514350">
              <a:buClr>
                <a:schemeClr val="bg1"/>
              </a:buClr>
              <a:buFont typeface="+mj-lt"/>
              <a:buAutoNum type="arabicPeriod"/>
            </a:pPr>
            <a:r>
              <a:rPr lang="en-US" b="1" dirty="0">
                <a:solidFill>
                  <a:srgbClr val="FFFF00"/>
                </a:solidFill>
              </a:rPr>
              <a:t>Institute for Social and Economic Change (Bangalore)</a:t>
            </a:r>
          </a:p>
        </p:txBody>
      </p:sp>
      <p:sp>
        <p:nvSpPr>
          <p:cNvPr id="4" name="Slide Number Placeholder 3"/>
          <p:cNvSpPr>
            <a:spLocks noGrp="1"/>
          </p:cNvSpPr>
          <p:nvPr>
            <p:ph type="sldNum" sz="quarter" idx="12"/>
          </p:nvPr>
        </p:nvSpPr>
        <p:spPr/>
        <p:txBody>
          <a:bodyPr/>
          <a:lstStyle/>
          <a:p>
            <a:fld id="{5122379A-8FA5-4082-989C-37BB00110F04}" type="slidenum">
              <a:rPr lang="en-US" smtClean="0"/>
              <a:t>93</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811058"/>
      </p:ext>
    </p:extLst>
  </p:cSld>
  <p:clrMapOvr>
    <a:masterClrMapping/>
  </p:clrMapOvr>
  <mc:AlternateContent xmlns:mc="http://schemas.openxmlformats.org/markup-compatibility/2006" xmlns:p14="http://schemas.microsoft.com/office/powerpoint/2010/main">
    <mc:Choice Requires="p14">
      <p:transition spd="slow" p14:dur="2000" advTm="31743"/>
    </mc:Choice>
    <mc:Fallback xmlns="">
      <p:transition spd="slow" advTm="3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3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700"/>
                            </p:stCondLst>
                            <p:childTnLst>
                              <p:par>
                                <p:cTn id="20" presetID="6"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par>
                          <p:cTn id="23" fill="hold">
                            <p:stCondLst>
                              <p:cond delay="4700"/>
                            </p:stCondLst>
                            <p:childTnLst>
                              <p:par>
                                <p:cTn id="24" presetID="22" presetClass="entr" presetSubtype="4"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down)">
                                      <p:cBhvr>
                                        <p:cTn id="26" dur="500"/>
                                        <p:tgtEl>
                                          <p:spTgt spid="3">
                                            <p:txEl>
                                              <p:pRg st="0" end="0"/>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down)">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err="1">
                <a:ln>
                  <a:solidFill>
                    <a:srgbClr val="FF0000"/>
                  </a:solidFill>
                </a:ln>
                <a:solidFill>
                  <a:srgbClr val="FFFF00"/>
                </a:solidFill>
                <a:latin typeface="Algerian" pitchFamily="82" charset="0"/>
              </a:rPr>
              <a:t>Amartya</a:t>
            </a:r>
            <a:r>
              <a:rPr lang="en-US" b="1" dirty="0">
                <a:ln>
                  <a:solidFill>
                    <a:srgbClr val="FF0000"/>
                  </a:solidFill>
                </a:ln>
                <a:solidFill>
                  <a:srgbClr val="FFFF00"/>
                </a:solidFill>
                <a:latin typeface="Algerian" pitchFamily="82" charset="0"/>
              </a:rPr>
              <a:t>  Kumar  </a:t>
            </a:r>
            <a:r>
              <a:rPr lang="en-US" b="1" dirty="0" err="1">
                <a:ln>
                  <a:solidFill>
                    <a:srgbClr val="FF0000"/>
                  </a:solidFill>
                </a:ln>
                <a:solidFill>
                  <a:srgbClr val="FFFF00"/>
                </a:solidFill>
                <a:latin typeface="Algerian" pitchFamily="82" charset="0"/>
              </a:rPr>
              <a:t>Sen</a:t>
            </a:r>
            <a:endParaRPr lang="en-US" dirty="0">
              <a:ln>
                <a:solidFill>
                  <a:srgbClr val="FF0000"/>
                </a:solidFill>
              </a:ln>
              <a:solidFill>
                <a:srgbClr val="FFFF00"/>
              </a:solidFill>
              <a:latin typeface="Algerian" pitchFamily="82" charset="0"/>
            </a:endParaRPr>
          </a:p>
        </p:txBody>
      </p:sp>
      <p:sp>
        <p:nvSpPr>
          <p:cNvPr id="3" name="Content Placeholder 2"/>
          <p:cNvSpPr>
            <a:spLocks noGrp="1"/>
          </p:cNvSpPr>
          <p:nvPr>
            <p:ph idx="1"/>
          </p:nvPr>
        </p:nvSpPr>
        <p:spPr>
          <a:xfrm>
            <a:off x="380999" y="1295400"/>
            <a:ext cx="5058257" cy="4525963"/>
          </a:xfrm>
        </p:spPr>
        <p:txBody>
          <a:bodyPr>
            <a:noAutofit/>
          </a:bodyPr>
          <a:lstStyle/>
          <a:p>
            <a:pPr>
              <a:buClr>
                <a:srgbClr val="CC00FF"/>
              </a:buClr>
              <a:buFont typeface="Wingdings" pitchFamily="2" charset="2"/>
              <a:buChar char="§"/>
            </a:pPr>
            <a:r>
              <a:rPr lang="en-US" b="1" dirty="0">
                <a:solidFill>
                  <a:srgbClr val="FFFF00"/>
                </a:solidFill>
              </a:rPr>
              <a:t>The Nobel citation refers to </a:t>
            </a:r>
            <a:r>
              <a:rPr lang="en-US" b="1" dirty="0" err="1">
                <a:solidFill>
                  <a:srgbClr val="FFFF00"/>
                </a:solidFill>
              </a:rPr>
              <a:t>Sen’s</a:t>
            </a:r>
            <a:r>
              <a:rPr lang="en-US" b="1" dirty="0">
                <a:solidFill>
                  <a:srgbClr val="FFFF00"/>
                </a:solidFill>
              </a:rPr>
              <a:t> contributions to </a:t>
            </a:r>
          </a:p>
          <a:p>
            <a:pPr marL="971550" lvl="1" indent="-514350">
              <a:buClr>
                <a:schemeClr val="bg1"/>
              </a:buClr>
              <a:buFont typeface="+mj-lt"/>
              <a:buAutoNum type="arabicPeriod"/>
            </a:pPr>
            <a:r>
              <a:rPr lang="en-US" b="1" dirty="0">
                <a:solidFill>
                  <a:srgbClr val="FFFF00"/>
                </a:solidFill>
              </a:rPr>
              <a:t>Social choice theory </a:t>
            </a:r>
          </a:p>
          <a:p>
            <a:pPr marL="971550" lvl="1" indent="-514350">
              <a:buClr>
                <a:schemeClr val="bg1"/>
              </a:buClr>
              <a:buFont typeface="+mj-lt"/>
              <a:buAutoNum type="arabicPeriod"/>
            </a:pPr>
            <a:r>
              <a:rPr lang="pt-BR" b="1" dirty="0">
                <a:solidFill>
                  <a:srgbClr val="FFFF00"/>
                </a:solidFill>
              </a:rPr>
              <a:t>Development </a:t>
            </a:r>
            <a:r>
              <a:rPr lang="en-US" b="1" dirty="0">
                <a:solidFill>
                  <a:srgbClr val="FFFF00"/>
                </a:solidFill>
              </a:rPr>
              <a:t>economics </a:t>
            </a:r>
          </a:p>
          <a:p>
            <a:pPr marL="971550" lvl="1" indent="-514350">
              <a:buClr>
                <a:schemeClr val="bg1"/>
              </a:buClr>
              <a:buFont typeface="+mj-lt"/>
              <a:buAutoNum type="arabicPeriod"/>
            </a:pPr>
            <a:r>
              <a:rPr lang="en-US" b="1" dirty="0">
                <a:solidFill>
                  <a:srgbClr val="FFFF00"/>
                </a:solidFill>
              </a:rPr>
              <a:t>Study on poverty and famines </a:t>
            </a:r>
          </a:p>
          <a:p>
            <a:pPr marL="971550" lvl="1" indent="-514350">
              <a:buClr>
                <a:schemeClr val="bg1"/>
              </a:buClr>
              <a:buFont typeface="+mj-lt"/>
              <a:buAutoNum type="arabicPeriod"/>
            </a:pPr>
            <a:r>
              <a:rPr lang="en-US" b="1" dirty="0">
                <a:solidFill>
                  <a:srgbClr val="FFFF00"/>
                </a:solidFill>
              </a:rPr>
              <a:t>Concept of entitlements  </a:t>
            </a:r>
          </a:p>
          <a:p>
            <a:pPr marL="971550" lvl="1" indent="-514350">
              <a:buClr>
                <a:schemeClr val="bg1"/>
              </a:buClr>
              <a:buFont typeface="+mj-lt"/>
              <a:buAutoNum type="arabicPeriod"/>
            </a:pPr>
            <a:r>
              <a:rPr lang="en-US" b="1" dirty="0">
                <a:solidFill>
                  <a:srgbClr val="FFFF00"/>
                </a:solidFill>
              </a:rPr>
              <a:t>Capability development (1998)</a:t>
            </a:r>
          </a:p>
        </p:txBody>
      </p:sp>
      <p:sp>
        <p:nvSpPr>
          <p:cNvPr id="4" name="Slide Number Placeholder 3"/>
          <p:cNvSpPr>
            <a:spLocks noGrp="1"/>
          </p:cNvSpPr>
          <p:nvPr>
            <p:ph type="sldNum" sz="quarter" idx="12"/>
          </p:nvPr>
        </p:nvSpPr>
        <p:spPr/>
        <p:txBody>
          <a:bodyPr/>
          <a:lstStyle/>
          <a:p>
            <a:fld id="{5122379A-8FA5-4082-989C-37BB00110F04}" type="slidenum">
              <a:rPr lang="en-US" smtClean="0"/>
              <a:t>94</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72670"/>
            <a:ext cx="3694900" cy="4218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832532"/>
      </p:ext>
    </p:extLst>
  </p:cSld>
  <p:clrMapOvr>
    <a:masterClrMapping/>
  </p:clrMapOvr>
  <mc:AlternateContent xmlns:mc="http://schemas.openxmlformats.org/markup-compatibility/2006" xmlns:p14="http://schemas.microsoft.com/office/powerpoint/2010/main">
    <mc:Choice Requires="p14">
      <p:transition spd="slow" p14:dur="2000" advTm="48445"/>
    </mc:Choice>
    <mc:Fallback xmlns="">
      <p:transition spd="slow" advTm="4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8" presetClass="entr" presetSubtype="16"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diamond(in)">
                                      <p:cBhvr>
                                        <p:cTn id="13" dur="2000"/>
                                        <p:tgtEl>
                                          <p:spTgt spid="1027"/>
                                        </p:tgtEl>
                                      </p:cBhvr>
                                    </p:animEffect>
                                  </p:childTnLst>
                                </p:cTn>
                              </p:par>
                            </p:childTnLst>
                          </p:cTn>
                        </p:par>
                        <p:par>
                          <p:cTn id="14" fill="hold">
                            <p:stCondLst>
                              <p:cond delay="24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2"/>
                                        </p:tgtEl>
                                        <p:attrNameLst>
                                          <p:attrName>ppt_x</p:attrName>
                                          <p:attrName>ppt_y</p:attrName>
                                        </p:attrNameLst>
                                      </p:cBhvr>
                                    </p:animMotion>
                                    <p:animRot by="1500000">
                                      <p:cBhvr>
                                        <p:cTn id="17" dur="125" fill="hold">
                                          <p:stCondLst>
                                            <p:cond delay="0"/>
                                          </p:stCondLst>
                                        </p:cTn>
                                        <p:tgtEl>
                                          <p:spTgt spid="2"/>
                                        </p:tgtEl>
                                        <p:attrNameLst>
                                          <p:attrName>r</p:attrName>
                                        </p:attrNameLst>
                                      </p:cBhvr>
                                    </p:animRot>
                                    <p:animRot by="-1500000">
                                      <p:cBhvr>
                                        <p:cTn id="18" dur="125" fill="hold">
                                          <p:stCondLst>
                                            <p:cond delay="125"/>
                                          </p:stCondLst>
                                        </p:cTn>
                                        <p:tgtEl>
                                          <p:spTgt spid="2"/>
                                        </p:tgtEl>
                                        <p:attrNameLst>
                                          <p:attrName>r</p:attrName>
                                        </p:attrNameLst>
                                      </p:cBhvr>
                                    </p:animRot>
                                    <p:animRot by="-1500000">
                                      <p:cBhvr>
                                        <p:cTn id="19" dur="125" fill="hold">
                                          <p:stCondLst>
                                            <p:cond delay="250"/>
                                          </p:stCondLst>
                                        </p:cTn>
                                        <p:tgtEl>
                                          <p:spTgt spid="2"/>
                                        </p:tgtEl>
                                        <p:attrNameLst>
                                          <p:attrName>r</p:attrName>
                                        </p:attrNameLst>
                                      </p:cBhvr>
                                    </p:animRot>
                                    <p:animRot by="1500000">
                                      <p:cBhvr>
                                        <p:cTn id="20" dur="125" fill="hold">
                                          <p:stCondLst>
                                            <p:cond delay="375"/>
                                          </p:stCondLst>
                                        </p:cTn>
                                        <p:tgtEl>
                                          <p:spTgt spid="2"/>
                                        </p:tgtEl>
                                        <p:attrNameLst>
                                          <p:attrName>r</p:attrName>
                                        </p:attrNameLst>
                                      </p:cBhvr>
                                    </p:animRot>
                                  </p:childTnLst>
                                </p:cTn>
                              </p:par>
                            </p:childTnLst>
                          </p:cTn>
                        </p:par>
                        <p:par>
                          <p:cTn id="21" fill="hold">
                            <p:stCondLst>
                              <p:cond delay="36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4100"/>
                            </p:stCondLst>
                            <p:childTnLst>
                              <p:par>
                                <p:cTn id="26" presetID="16" presetClass="entr" presetSubtype="21"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barn(inVertical)">
                                      <p:cBhvr>
                                        <p:cTn id="31" dur="500"/>
                                        <p:tgtEl>
                                          <p:spTgt spid="3">
                                            <p:txEl>
                                              <p:pRg st="1" end="1"/>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barn(inVertical)">
                                      <p:cBhvr>
                                        <p:cTn id="34" dur="500"/>
                                        <p:tgtEl>
                                          <p:spTgt spid="3">
                                            <p:txEl>
                                              <p:pRg st="2" end="2"/>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barn(inVertical)">
                                      <p:cBhvr>
                                        <p:cTn id="40" dur="500"/>
                                        <p:tgtEl>
                                          <p:spTgt spid="3">
                                            <p:txEl>
                                              <p:pRg st="4" end="4"/>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arn(inVertical)">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normAutofit/>
          </a:bodyPr>
          <a:lstStyle/>
          <a:p>
            <a:r>
              <a:rPr lang="en-US" sz="5400" dirty="0">
                <a:ln>
                  <a:solidFill>
                    <a:srgbClr val="FF0000"/>
                  </a:solidFill>
                </a:ln>
                <a:solidFill>
                  <a:srgbClr val="FFFF00"/>
                </a:solidFill>
                <a:latin typeface="Algerian" pitchFamily="82" charset="0"/>
              </a:rPr>
              <a:t>Poverty and Famines</a:t>
            </a:r>
            <a:endParaRPr lang="en-US" sz="5400" dirty="0">
              <a:ln>
                <a:solidFill>
                  <a:srgbClr val="FF0000"/>
                </a:solidFill>
              </a:ln>
              <a:latin typeface="Algerian" pitchFamily="82" charset="0"/>
            </a:endParaRPr>
          </a:p>
        </p:txBody>
      </p:sp>
      <p:sp>
        <p:nvSpPr>
          <p:cNvPr id="3" name="Content Placeholder 2"/>
          <p:cNvSpPr>
            <a:spLocks noGrp="1"/>
          </p:cNvSpPr>
          <p:nvPr>
            <p:ph idx="1"/>
          </p:nvPr>
        </p:nvSpPr>
        <p:spPr/>
        <p:txBody>
          <a:bodyPr>
            <a:normAutofit/>
          </a:bodyPr>
          <a:lstStyle/>
          <a:p>
            <a:pPr>
              <a:buClr>
                <a:schemeClr val="bg1"/>
              </a:buClr>
              <a:buFont typeface="Wingdings" pitchFamily="2" charset="2"/>
              <a:buChar char="§"/>
            </a:pPr>
            <a:r>
              <a:rPr lang="en-US" b="1" dirty="0" err="1">
                <a:solidFill>
                  <a:srgbClr val="FFFF00"/>
                </a:solidFill>
              </a:rPr>
              <a:t>Sen's</a:t>
            </a:r>
            <a:r>
              <a:rPr lang="en-US" b="1" dirty="0">
                <a:solidFill>
                  <a:srgbClr val="FFFF00"/>
                </a:solidFill>
              </a:rPr>
              <a:t> Poverty and Famines: An Essay on “Entitlement and Deprivation” (1981) is both a theoretical and an applied work. In the book, several famines have been studied in the working of a general theoretical framework from an original angle. He examined various meanings of poverty and drew attention to the incidence of absolute and relative deprivation.</a:t>
            </a:r>
          </a:p>
        </p:txBody>
      </p:sp>
      <p:sp>
        <p:nvSpPr>
          <p:cNvPr id="4" name="Slide Number Placeholder 3"/>
          <p:cNvSpPr>
            <a:spLocks noGrp="1"/>
          </p:cNvSpPr>
          <p:nvPr>
            <p:ph type="sldNum" sz="quarter" idx="12"/>
          </p:nvPr>
        </p:nvSpPr>
        <p:spPr/>
        <p:txBody>
          <a:bodyPr/>
          <a:lstStyle/>
          <a:p>
            <a:fld id="{5122379A-8FA5-4082-989C-37BB00110F04}" type="slidenum">
              <a:rPr lang="en-US" smtClean="0"/>
              <a:t>95</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057275"/>
            <a:ext cx="9175750"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45781253"/>
      </p:ext>
    </p:extLst>
  </p:cSld>
  <p:clrMapOvr>
    <a:masterClrMapping/>
  </p:clrMapOvr>
  <mc:AlternateContent xmlns:mc="http://schemas.openxmlformats.org/markup-compatibility/2006" xmlns:p14="http://schemas.microsoft.com/office/powerpoint/2010/main">
    <mc:Choice Requires="p14">
      <p:transition spd="slow" p14:dur="2000" advTm="78094"/>
    </mc:Choice>
    <mc:Fallback xmlns="">
      <p:transition spd="slow" advTm="7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3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600"/>
                            </p:stCondLst>
                            <p:childTnLst>
                              <p:par>
                                <p:cTn id="20" presetID="6" presetClass="entr" presetSubtype="16" fill="hold" nodeType="after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ircle(in)">
                                      <p:cBhvr>
                                        <p:cTn id="22" dur="2000"/>
                                        <p:tgtEl>
                                          <p:spTgt spid="2050"/>
                                        </p:tgtEl>
                                      </p:cBhvr>
                                    </p:animEffect>
                                  </p:childTnLst>
                                </p:cTn>
                              </p:par>
                            </p:childTnLst>
                          </p:cTn>
                        </p:par>
                        <p:par>
                          <p:cTn id="23" fill="hold">
                            <p:stCondLst>
                              <p:cond delay="4600"/>
                            </p:stCondLst>
                            <p:childTnLst>
                              <p:par>
                                <p:cTn id="24" presetID="42" presetClass="entr" presetSubtype="0"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dirty="0">
                <a:ln>
                  <a:solidFill>
                    <a:srgbClr val="FF0000"/>
                  </a:solidFill>
                </a:ln>
                <a:solidFill>
                  <a:srgbClr val="FFFF00"/>
                </a:solidFill>
                <a:latin typeface="Algerian" pitchFamily="82" charset="0"/>
              </a:rPr>
              <a:t>Poverty and Inequality</a:t>
            </a:r>
          </a:p>
        </p:txBody>
      </p:sp>
      <p:sp>
        <p:nvSpPr>
          <p:cNvPr id="3" name="Content Placeholder 2"/>
          <p:cNvSpPr>
            <a:spLocks noGrp="1"/>
          </p:cNvSpPr>
          <p:nvPr>
            <p:ph idx="1"/>
          </p:nvPr>
        </p:nvSpPr>
        <p:spPr/>
        <p:txBody>
          <a:bodyPr>
            <a:normAutofit/>
          </a:bodyPr>
          <a:lstStyle/>
          <a:p>
            <a:pPr>
              <a:buClr>
                <a:schemeClr val="bg1"/>
              </a:buClr>
              <a:buFont typeface="Wingdings" pitchFamily="2" charset="2"/>
              <a:buChar char="§"/>
            </a:pPr>
            <a:r>
              <a:rPr lang="en-US" b="1" dirty="0" err="1">
                <a:solidFill>
                  <a:srgbClr val="FFFF00"/>
                </a:solidFill>
              </a:rPr>
              <a:t>Sen</a:t>
            </a:r>
            <a:r>
              <a:rPr lang="en-US" b="1" dirty="0">
                <a:solidFill>
                  <a:srgbClr val="FFFF00"/>
                </a:solidFill>
              </a:rPr>
              <a:t> has carried out massive work on poverty and inequality in India. </a:t>
            </a:r>
            <a:r>
              <a:rPr lang="en-US" b="1" dirty="0" err="1">
                <a:solidFill>
                  <a:srgbClr val="FFFF00"/>
                </a:solidFill>
              </a:rPr>
              <a:t>Sen’s</a:t>
            </a:r>
            <a:r>
              <a:rPr lang="en-US" b="1" dirty="0">
                <a:solidFill>
                  <a:srgbClr val="FFFF00"/>
                </a:solidFill>
              </a:rPr>
              <a:t> major point has been that the distribution of income/ consumption among the persons below the poverty line is to be taken into account.</a:t>
            </a:r>
          </a:p>
        </p:txBody>
      </p:sp>
      <p:sp>
        <p:nvSpPr>
          <p:cNvPr id="4" name="Slide Number Placeholder 3"/>
          <p:cNvSpPr>
            <a:spLocks noGrp="1"/>
          </p:cNvSpPr>
          <p:nvPr>
            <p:ph type="sldNum" sz="quarter" idx="12"/>
          </p:nvPr>
        </p:nvSpPr>
        <p:spPr/>
        <p:txBody>
          <a:bodyPr/>
          <a:lstStyle/>
          <a:p>
            <a:fld id="{5122379A-8FA5-4082-989C-37BB00110F04}" type="slidenum">
              <a:rPr lang="en-US" smtClean="0"/>
              <a:t>96</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13040133"/>
      </p:ext>
    </p:extLst>
  </p:cSld>
  <p:clrMapOvr>
    <a:masterClrMapping/>
  </p:clrMapOvr>
  <mc:AlternateContent xmlns:mc="http://schemas.openxmlformats.org/markup-compatibility/2006" xmlns:p14="http://schemas.microsoft.com/office/powerpoint/2010/main">
    <mc:Choice Requires="p14">
      <p:transition spd="slow" p14:dur="2000" advTm="41581"/>
    </mc:Choice>
    <mc:Fallback xmlns="">
      <p:transition spd="slow" advTm="4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4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9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3400"/>
                            </p:stCondLst>
                            <p:childTnLst>
                              <p:par>
                                <p:cTn id="24" presetID="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b="1" dirty="0">
                <a:ln>
                  <a:solidFill>
                    <a:srgbClr val="FF0000"/>
                  </a:solidFill>
                </a:ln>
                <a:solidFill>
                  <a:srgbClr val="FFFF00"/>
                </a:solidFill>
                <a:latin typeface="Algerian" pitchFamily="82" charset="0"/>
              </a:rPr>
              <a:t>The Concept of Capability</a:t>
            </a:r>
            <a:endParaRPr lang="en-US" dirty="0">
              <a:ln>
                <a:solidFill>
                  <a:srgbClr val="FF0000"/>
                </a:solidFill>
              </a:ln>
              <a:latin typeface="Algerian" pitchFamily="82" charset="0"/>
            </a:endParaRPr>
          </a:p>
        </p:txBody>
      </p:sp>
      <p:sp>
        <p:nvSpPr>
          <p:cNvPr id="3" name="Content Placeholder 2"/>
          <p:cNvSpPr>
            <a:spLocks noGrp="1"/>
          </p:cNvSpPr>
          <p:nvPr>
            <p:ph idx="1"/>
          </p:nvPr>
        </p:nvSpPr>
        <p:spPr>
          <a:xfrm>
            <a:off x="457200" y="1417637"/>
            <a:ext cx="8229600" cy="4525963"/>
          </a:xfrm>
        </p:spPr>
        <p:txBody>
          <a:bodyPr>
            <a:normAutofit/>
          </a:bodyPr>
          <a:lstStyle/>
          <a:p>
            <a:pPr>
              <a:buClr>
                <a:schemeClr val="bg1"/>
              </a:buClr>
              <a:buFont typeface="Wingdings" pitchFamily="2" charset="2"/>
              <a:buChar char="§"/>
            </a:pPr>
            <a:r>
              <a:rPr lang="en-US" b="1" dirty="0">
                <a:solidFill>
                  <a:srgbClr val="FFFF00"/>
                </a:solidFill>
              </a:rPr>
              <a:t>The concept of capabilities developed by </a:t>
            </a:r>
            <a:r>
              <a:rPr lang="en-US" b="1" dirty="0" err="1">
                <a:solidFill>
                  <a:srgbClr val="FFFF00"/>
                </a:solidFill>
              </a:rPr>
              <a:t>Sen</a:t>
            </a:r>
            <a:r>
              <a:rPr lang="en-US" b="1" dirty="0">
                <a:solidFill>
                  <a:srgbClr val="FFFF00"/>
                </a:solidFill>
              </a:rPr>
              <a:t> has been cited as a better index of wellbeing than commodities or utilities. Capability, as defined by </a:t>
            </a:r>
            <a:r>
              <a:rPr lang="en-US" b="1" dirty="0" err="1">
                <a:solidFill>
                  <a:srgbClr val="FFFF00"/>
                </a:solidFill>
              </a:rPr>
              <a:t>Sen</a:t>
            </a:r>
            <a:r>
              <a:rPr lang="en-US" b="1" dirty="0">
                <a:solidFill>
                  <a:srgbClr val="FFFF00"/>
                </a:solidFill>
              </a:rPr>
              <a:t>, is the ability to transform </a:t>
            </a:r>
            <a:r>
              <a:rPr lang="en-US" b="1" dirty="0" err="1">
                <a:solidFill>
                  <a:srgbClr val="FFFF00"/>
                </a:solidFill>
              </a:rPr>
              <a:t>Rawlsian</a:t>
            </a:r>
            <a:r>
              <a:rPr lang="en-US" b="1" dirty="0">
                <a:solidFill>
                  <a:srgbClr val="FFFF00"/>
                </a:solidFill>
              </a:rPr>
              <a:t> primary goods to the achievement of wellbeing.</a:t>
            </a:r>
          </a:p>
        </p:txBody>
      </p:sp>
      <p:sp>
        <p:nvSpPr>
          <p:cNvPr id="4" name="Slide Number Placeholder 3"/>
          <p:cNvSpPr>
            <a:spLocks noGrp="1"/>
          </p:cNvSpPr>
          <p:nvPr>
            <p:ph type="sldNum" sz="quarter" idx="12"/>
          </p:nvPr>
        </p:nvSpPr>
        <p:spPr/>
        <p:txBody>
          <a:bodyPr/>
          <a:lstStyle/>
          <a:p>
            <a:fld id="{5122379A-8FA5-4082-989C-37BB00110F04}" type="slidenum">
              <a:rPr lang="en-US" smtClean="0"/>
              <a:t>97</a:t>
            </a:fld>
            <a:endParaRPr lang="en-US"/>
          </a:p>
        </p:txBody>
      </p:sp>
      <p:cxnSp>
        <p:nvCxnSpPr>
          <p:cNvPr id="5" name="Straight Connector 4"/>
          <p:cNvCxnSpPr/>
          <p:nvPr/>
        </p:nvCxnSpPr>
        <p:spPr>
          <a:xfrm>
            <a:off x="0" y="10668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40379698"/>
      </p:ext>
    </p:extLst>
  </p:cSld>
  <p:clrMapOvr>
    <a:masterClrMapping/>
  </p:clrMapOvr>
  <mc:AlternateContent xmlns:mc="http://schemas.openxmlformats.org/markup-compatibility/2006" xmlns:p14="http://schemas.microsoft.com/office/powerpoint/2010/main">
    <mc:Choice Requires="p14">
      <p:transition spd="slow" p14:dur="2000" advTm="53289"/>
    </mc:Choice>
    <mc:Fallback xmlns="">
      <p:transition spd="slow" advTm="5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1"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55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par>
                          <p:cTn id="19" fill="hold">
                            <p:stCondLst>
                              <p:cond delay="31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3600"/>
                            </p:stCondLst>
                            <p:childTnLst>
                              <p:par>
                                <p:cTn id="24" presetID="2" presetClass="entr" presetSubtype="4"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6600" b="1" dirty="0">
                <a:ln>
                  <a:solidFill>
                    <a:srgbClr val="FF0000"/>
                  </a:solidFill>
                </a:ln>
                <a:solidFill>
                  <a:srgbClr val="FFFF00"/>
                </a:solidFill>
                <a:latin typeface="Algerian" pitchFamily="82" charset="0"/>
              </a:rPr>
              <a:t>Entitlement</a:t>
            </a:r>
            <a:endParaRPr lang="en-US" sz="6600" dirty="0">
              <a:ln>
                <a:solidFill>
                  <a:srgbClr val="FF0000"/>
                </a:solidFill>
              </a:ln>
              <a:latin typeface="Algerian" pitchFamily="82" charset="0"/>
            </a:endParaRPr>
          </a:p>
        </p:txBody>
      </p:sp>
      <p:sp>
        <p:nvSpPr>
          <p:cNvPr id="3" name="Content Placeholder 2"/>
          <p:cNvSpPr>
            <a:spLocks noGrp="1"/>
          </p:cNvSpPr>
          <p:nvPr>
            <p:ph idx="1"/>
          </p:nvPr>
        </p:nvSpPr>
        <p:spPr/>
        <p:txBody>
          <a:bodyPr>
            <a:normAutofit/>
          </a:bodyPr>
          <a:lstStyle/>
          <a:p>
            <a:pPr>
              <a:buClr>
                <a:schemeClr val="bg1"/>
              </a:buClr>
              <a:buFont typeface="Wingdings" pitchFamily="2" charset="2"/>
              <a:buChar char="§"/>
            </a:pPr>
            <a:r>
              <a:rPr lang="en-US" sz="3600" b="1" dirty="0" err="1">
                <a:solidFill>
                  <a:srgbClr val="FFFF00"/>
                </a:solidFill>
              </a:rPr>
              <a:t>Sen</a:t>
            </a:r>
            <a:r>
              <a:rPr lang="en-US" sz="3600" b="1" dirty="0">
                <a:solidFill>
                  <a:srgbClr val="FFFF00"/>
                </a:solidFill>
              </a:rPr>
              <a:t> has included the concept of entitlement items like nutrition, food, medical and health care, employment, security of food supply in times of famine etc. He considered famine as arising out of the failure of establishing a system of entitlements.</a:t>
            </a:r>
          </a:p>
        </p:txBody>
      </p:sp>
      <p:sp>
        <p:nvSpPr>
          <p:cNvPr id="4" name="Slide Number Placeholder 3"/>
          <p:cNvSpPr>
            <a:spLocks noGrp="1"/>
          </p:cNvSpPr>
          <p:nvPr>
            <p:ph type="sldNum" sz="quarter" idx="12"/>
          </p:nvPr>
        </p:nvSpPr>
        <p:spPr/>
        <p:txBody>
          <a:bodyPr/>
          <a:lstStyle/>
          <a:p>
            <a:fld id="{5122379A-8FA5-4082-989C-37BB00110F04}" type="slidenum">
              <a:rPr lang="en-US" smtClean="0"/>
              <a:t>98</a:t>
            </a:fld>
            <a:endParaRPr lang="en-US"/>
          </a:p>
        </p:txBody>
      </p:sp>
      <p:cxnSp>
        <p:nvCxnSpPr>
          <p:cNvPr id="6" name="Straight Connector 5"/>
          <p:cNvCxnSpPr/>
          <p:nvPr/>
        </p:nvCxnSpPr>
        <p:spPr>
          <a:xfrm>
            <a:off x="0" y="12954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44574291"/>
      </p:ext>
    </p:extLst>
  </p:cSld>
  <p:clrMapOvr>
    <a:masterClrMapping/>
  </p:clrMapOvr>
  <mc:AlternateContent xmlns:mc="http://schemas.openxmlformats.org/markup-compatibility/2006" xmlns:p14="http://schemas.microsoft.com/office/powerpoint/2010/main">
    <mc:Choice Requires="p14">
      <p:transition spd="slow" p14:dur="2000" advTm="62805"/>
    </mc:Choice>
    <mc:Fallback xmlns="">
      <p:transition spd="slow" advTm="6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0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b="1" dirty="0">
                <a:ln>
                  <a:solidFill>
                    <a:srgbClr val="FF0000"/>
                  </a:solidFill>
                </a:ln>
                <a:solidFill>
                  <a:srgbClr val="FFFF00"/>
                </a:solidFill>
                <a:latin typeface="Algerian" pitchFamily="82" charset="0"/>
              </a:rPr>
              <a:t>Choice of Technique</a:t>
            </a:r>
            <a:endParaRPr lang="en-US" sz="5400" dirty="0">
              <a:ln>
                <a:solidFill>
                  <a:srgbClr val="FF0000"/>
                </a:solidFill>
              </a:ln>
              <a:latin typeface="Algerian" pitchFamily="82" charset="0"/>
            </a:endParaRPr>
          </a:p>
        </p:txBody>
      </p:sp>
      <p:sp>
        <p:nvSpPr>
          <p:cNvPr id="3" name="Content Placeholder 2"/>
          <p:cNvSpPr>
            <a:spLocks noGrp="1"/>
          </p:cNvSpPr>
          <p:nvPr>
            <p:ph idx="1"/>
          </p:nvPr>
        </p:nvSpPr>
        <p:spPr>
          <a:xfrm>
            <a:off x="304800" y="1066800"/>
            <a:ext cx="8686800" cy="5181600"/>
          </a:xfrm>
        </p:spPr>
        <p:txBody>
          <a:bodyPr>
            <a:noAutofit/>
          </a:bodyPr>
          <a:lstStyle/>
          <a:p>
            <a:pPr>
              <a:buClr>
                <a:schemeClr val="bg1"/>
              </a:buClr>
              <a:buFont typeface="Wingdings" pitchFamily="2" charset="2"/>
              <a:buChar char="§"/>
            </a:pPr>
            <a:r>
              <a:rPr lang="en-US" sz="2800" b="1" dirty="0" err="1">
                <a:solidFill>
                  <a:srgbClr val="FFFF00"/>
                </a:solidFill>
              </a:rPr>
              <a:t>Sen’s</a:t>
            </a:r>
            <a:r>
              <a:rPr lang="en-US" sz="2800" b="1" dirty="0">
                <a:solidFill>
                  <a:srgbClr val="FFFF00"/>
                </a:solidFill>
              </a:rPr>
              <a:t> ‘Choice of Technique ‘ was a research work where he argued that in a </a:t>
            </a:r>
            <a:r>
              <a:rPr lang="en-US" sz="2800" b="1" dirty="0" err="1">
                <a:solidFill>
                  <a:srgbClr val="FFFF00"/>
                </a:solidFill>
              </a:rPr>
              <a:t>labour</a:t>
            </a:r>
            <a:r>
              <a:rPr lang="en-US" sz="2800" b="1" dirty="0">
                <a:solidFill>
                  <a:srgbClr val="FFFF00"/>
                </a:solidFill>
              </a:rPr>
              <a:t> surplus economy, generation of employment cannot be increased at the initial stage by the adaptation of capital- intensive technique. </a:t>
            </a:r>
          </a:p>
          <a:p>
            <a:pPr>
              <a:buClr>
                <a:schemeClr val="bg1"/>
              </a:buClr>
              <a:buFont typeface="Wingdings" pitchFamily="2" charset="2"/>
              <a:buChar char="§"/>
            </a:pPr>
            <a:r>
              <a:rPr lang="en-US" sz="2800" b="1" dirty="0">
                <a:solidFill>
                  <a:srgbClr val="FFFF00"/>
                </a:solidFill>
              </a:rPr>
              <a:t>Conclusively, </a:t>
            </a:r>
            <a:r>
              <a:rPr lang="en-US" sz="2800" b="1" dirty="0" err="1">
                <a:solidFill>
                  <a:srgbClr val="FFFF00"/>
                </a:solidFill>
              </a:rPr>
              <a:t>Amartyasen</a:t>
            </a:r>
            <a:r>
              <a:rPr lang="en-US" sz="2800" b="1" dirty="0">
                <a:solidFill>
                  <a:srgbClr val="FFFF00"/>
                </a:solidFill>
              </a:rPr>
              <a:t>, more than just an economist, is an ethical philosopher. He is a lover of freedom and a humanist. He has focused on the poor, viewing them not as objects of pity requiring charitable hand–outs, but as disempowered </a:t>
            </a:r>
            <a:r>
              <a:rPr lang="en-US" sz="2800" b="1" dirty="0" err="1">
                <a:solidFill>
                  <a:srgbClr val="FFFF00"/>
                </a:solidFill>
              </a:rPr>
              <a:t>folkneeding</a:t>
            </a:r>
            <a:r>
              <a:rPr lang="en-US" sz="2800" b="1" dirty="0">
                <a:solidFill>
                  <a:srgbClr val="FFFF00"/>
                </a:solidFill>
              </a:rPr>
              <a:t> empowerment, </a:t>
            </a:r>
            <a:r>
              <a:rPr lang="en-US" sz="2800" b="1" dirty="0" err="1">
                <a:solidFill>
                  <a:srgbClr val="FFFF00"/>
                </a:solidFill>
              </a:rPr>
              <a:t>education,health</a:t>
            </a:r>
            <a:r>
              <a:rPr lang="en-US" sz="2800" b="1" dirty="0">
                <a:solidFill>
                  <a:srgbClr val="FFFF00"/>
                </a:solidFill>
              </a:rPr>
              <a:t>, nutrition, gender </a:t>
            </a:r>
            <a:r>
              <a:rPr lang="en-US" sz="2800" b="1" dirty="0" err="1">
                <a:solidFill>
                  <a:srgbClr val="FFFF00"/>
                </a:solidFill>
              </a:rPr>
              <a:t>equality,safety</a:t>
            </a:r>
            <a:r>
              <a:rPr lang="en-US" sz="2800" b="1" dirty="0">
                <a:solidFill>
                  <a:srgbClr val="FFFF00"/>
                </a:solidFill>
              </a:rPr>
              <a:t> net in times of distress; all are needed  to empower people.</a:t>
            </a:r>
          </a:p>
        </p:txBody>
      </p:sp>
      <p:sp>
        <p:nvSpPr>
          <p:cNvPr id="4" name="Slide Number Placeholder 3"/>
          <p:cNvSpPr>
            <a:spLocks noGrp="1"/>
          </p:cNvSpPr>
          <p:nvPr>
            <p:ph type="sldNum" sz="quarter" idx="12"/>
          </p:nvPr>
        </p:nvSpPr>
        <p:spPr/>
        <p:txBody>
          <a:bodyPr/>
          <a:lstStyle/>
          <a:p>
            <a:fld id="{5122379A-8FA5-4082-989C-37BB00110F04}" type="slidenum">
              <a:rPr lang="en-US" smtClean="0"/>
              <a:t>99</a:t>
            </a:fld>
            <a:endParaRPr lang="en-US"/>
          </a:p>
        </p:txBody>
      </p:sp>
      <p:cxnSp>
        <p:nvCxnSpPr>
          <p:cNvPr id="5" name="Straight Connector 4"/>
          <p:cNvCxnSpPr/>
          <p:nvPr/>
        </p:nvCxnSpPr>
        <p:spPr>
          <a:xfrm>
            <a:off x="0" y="990600"/>
            <a:ext cx="9144000" cy="0"/>
          </a:xfrm>
          <a:prstGeom prst="line">
            <a:avLst/>
          </a:prstGeom>
          <a:ln w="57150">
            <a:solidFill>
              <a:srgbClr val="CC00CC"/>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9677874"/>
      </p:ext>
    </p:extLst>
  </p:cSld>
  <p:clrMapOvr>
    <a:masterClrMapping/>
  </p:clrMapOvr>
  <mc:AlternateContent xmlns:mc="http://schemas.openxmlformats.org/markup-compatibility/2006" xmlns:p14="http://schemas.microsoft.com/office/powerpoint/2010/main">
    <mc:Choice Requires="p14">
      <p:transition spd="slow" p14:dur="2000" advTm="133271"/>
    </mc:Choice>
    <mc:Fallback xmlns="">
      <p:transition spd="slow" advTm="13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3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par>
                          <p:cTn id="22" fill="hold">
                            <p:stCondLst>
                              <p:cond delay="3300"/>
                            </p:stCondLst>
                            <p:childTnLst>
                              <p:par>
                                <p:cTn id="23" presetID="42" presetClass="entr" presetSubtype="0"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300"/>
                            </p:stCondLst>
                            <p:childTnLst>
                              <p:par>
                                <p:cTn id="29" presetID="42" presetClass="entr" presetSubtype="0"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1|1.2|3.8"/>
</p:tagLst>
</file>

<file path=ppt/tags/tag11.xml><?xml version="1.0" encoding="utf-8"?>
<p:tagLst xmlns:a="http://schemas.openxmlformats.org/drawingml/2006/main" xmlns:r="http://schemas.openxmlformats.org/officeDocument/2006/relationships" xmlns:p="http://schemas.openxmlformats.org/presentationml/2006/main">
  <p:tag name="TIMING" val="|0.4|1.1|4.4"/>
</p:tagLst>
</file>

<file path=ppt/tags/tag12.xml><?xml version="1.0" encoding="utf-8"?>
<p:tagLst xmlns:a="http://schemas.openxmlformats.org/drawingml/2006/main" xmlns:r="http://schemas.openxmlformats.org/officeDocument/2006/relationships" xmlns:p="http://schemas.openxmlformats.org/presentationml/2006/main">
  <p:tag name="TIMING" val="|19|3.5"/>
</p:tagLst>
</file>

<file path=ppt/tags/tag13.xml><?xml version="1.0" encoding="utf-8"?>
<p:tagLst xmlns:a="http://schemas.openxmlformats.org/drawingml/2006/main" xmlns:r="http://schemas.openxmlformats.org/officeDocument/2006/relationships" xmlns:p="http://schemas.openxmlformats.org/presentationml/2006/main">
  <p:tag name="TIMING" val="|1.6|1.6|6.5"/>
</p:tagLst>
</file>

<file path=ppt/tags/tag14.xml><?xml version="1.0" encoding="utf-8"?>
<p:tagLst xmlns:a="http://schemas.openxmlformats.org/drawingml/2006/main" xmlns:r="http://schemas.openxmlformats.org/officeDocument/2006/relationships" xmlns:p="http://schemas.openxmlformats.org/presentationml/2006/main">
  <p:tag name="TIMING" val="|1.3|6.8"/>
</p:tagLst>
</file>

<file path=ppt/tags/tag15.xml><?xml version="1.0" encoding="utf-8"?>
<p:tagLst xmlns:a="http://schemas.openxmlformats.org/drawingml/2006/main" xmlns:r="http://schemas.openxmlformats.org/officeDocument/2006/relationships" xmlns:p="http://schemas.openxmlformats.org/presentationml/2006/main">
  <p:tag name="TIMING" val="|1.2|4.9|50.7|5.6"/>
</p:tagLst>
</file>

<file path=ppt/tags/tag16.xml><?xml version="1.0" encoding="utf-8"?>
<p:tagLst xmlns:a="http://schemas.openxmlformats.org/drawingml/2006/main" xmlns:r="http://schemas.openxmlformats.org/officeDocument/2006/relationships" xmlns:p="http://schemas.openxmlformats.org/presentationml/2006/main">
  <p:tag name="TIMING" val="|1|5.3"/>
</p:tagLst>
</file>

<file path=ppt/tags/tag17.xml><?xml version="1.0" encoding="utf-8"?>
<p:tagLst xmlns:a="http://schemas.openxmlformats.org/drawingml/2006/main" xmlns:r="http://schemas.openxmlformats.org/officeDocument/2006/relationships" xmlns:p="http://schemas.openxmlformats.org/presentationml/2006/main">
  <p:tag name="TIMING" val="|7.8"/>
</p:tagLst>
</file>

<file path=ppt/tags/tag18.xml><?xml version="1.0" encoding="utf-8"?>
<p:tagLst xmlns:a="http://schemas.openxmlformats.org/drawingml/2006/main" xmlns:r="http://schemas.openxmlformats.org/officeDocument/2006/relationships" xmlns:p="http://schemas.openxmlformats.org/presentationml/2006/main">
  <p:tag name="TIMING" val="|0.7|44.9|58|26.6|31.8|37.6|11"/>
</p:tagLst>
</file>

<file path=ppt/tags/tag19.xml><?xml version="1.0" encoding="utf-8"?>
<p:tagLst xmlns:a="http://schemas.openxmlformats.org/drawingml/2006/main" xmlns:r="http://schemas.openxmlformats.org/officeDocument/2006/relationships" xmlns:p="http://schemas.openxmlformats.org/presentationml/2006/main">
  <p:tag name="TIMING" val="|8.8"/>
</p:tagLst>
</file>

<file path=ppt/tags/tag2.xml><?xml version="1.0" encoding="utf-8"?>
<p:tagLst xmlns:a="http://schemas.openxmlformats.org/drawingml/2006/main" xmlns:r="http://schemas.openxmlformats.org/officeDocument/2006/relationships" xmlns:p="http://schemas.openxmlformats.org/presentationml/2006/main">
  <p:tag name="TIMING" val="|1|13.5|1.6|2.1|1.8|2|1.9|2.8"/>
</p:tagLst>
</file>

<file path=ppt/tags/tag20.xml><?xml version="1.0" encoding="utf-8"?>
<p:tagLst xmlns:a="http://schemas.openxmlformats.org/drawingml/2006/main" xmlns:r="http://schemas.openxmlformats.org/officeDocument/2006/relationships" xmlns:p="http://schemas.openxmlformats.org/presentationml/2006/main">
  <p:tag name="TIMING" val="|6.6"/>
</p:tagLst>
</file>

<file path=ppt/tags/tag21.xml><?xml version="1.0" encoding="utf-8"?>
<p:tagLst xmlns:a="http://schemas.openxmlformats.org/drawingml/2006/main" xmlns:r="http://schemas.openxmlformats.org/officeDocument/2006/relationships" xmlns:p="http://schemas.openxmlformats.org/presentationml/2006/main">
  <p:tag name="TIMING" val="|12.7|2.3|2.7|2.5|2.2|2|2.6"/>
</p:tagLst>
</file>

<file path=ppt/tags/tag22.xml><?xml version="1.0" encoding="utf-8"?>
<p:tagLst xmlns:a="http://schemas.openxmlformats.org/drawingml/2006/main" xmlns:r="http://schemas.openxmlformats.org/officeDocument/2006/relationships" xmlns:p="http://schemas.openxmlformats.org/presentationml/2006/main">
  <p:tag name="TIMING" val="|5.1"/>
</p:tagLst>
</file>

<file path=ppt/tags/tag23.xml><?xml version="1.0" encoding="utf-8"?>
<p:tagLst xmlns:a="http://schemas.openxmlformats.org/drawingml/2006/main" xmlns:r="http://schemas.openxmlformats.org/officeDocument/2006/relationships" xmlns:p="http://schemas.openxmlformats.org/presentationml/2006/main">
  <p:tag name="TIMING" val="|8.4"/>
</p:tagLst>
</file>

<file path=ppt/tags/tag24.xml><?xml version="1.0" encoding="utf-8"?>
<p:tagLst xmlns:a="http://schemas.openxmlformats.org/drawingml/2006/main" xmlns:r="http://schemas.openxmlformats.org/officeDocument/2006/relationships" xmlns:p="http://schemas.openxmlformats.org/presentationml/2006/main">
  <p:tag name="TIMING" val="|4"/>
</p:tagLst>
</file>

<file path=ppt/tags/tag25.xml><?xml version="1.0" encoding="utf-8"?>
<p:tagLst xmlns:a="http://schemas.openxmlformats.org/drawingml/2006/main" xmlns:r="http://schemas.openxmlformats.org/officeDocument/2006/relationships" xmlns:p="http://schemas.openxmlformats.org/presentationml/2006/main">
  <p:tag name="TIMING" val="|4.3"/>
</p:tagLst>
</file>

<file path=ppt/tags/tag26.xml><?xml version="1.0" encoding="utf-8"?>
<p:tagLst xmlns:a="http://schemas.openxmlformats.org/drawingml/2006/main" xmlns:r="http://schemas.openxmlformats.org/officeDocument/2006/relationships" xmlns:p="http://schemas.openxmlformats.org/presentationml/2006/main">
  <p:tag name="TIMING" val="|6.6"/>
</p:tagLst>
</file>

<file path=ppt/tags/tag27.xml><?xml version="1.0" encoding="utf-8"?>
<p:tagLst xmlns:a="http://schemas.openxmlformats.org/drawingml/2006/main" xmlns:r="http://schemas.openxmlformats.org/officeDocument/2006/relationships" xmlns:p="http://schemas.openxmlformats.org/presentationml/2006/main">
  <p:tag name="TIMING" val="|6.8"/>
</p:tagLst>
</file>

<file path=ppt/tags/tag28.xml><?xml version="1.0" encoding="utf-8"?>
<p:tagLst xmlns:a="http://schemas.openxmlformats.org/drawingml/2006/main" xmlns:r="http://schemas.openxmlformats.org/officeDocument/2006/relationships" xmlns:p="http://schemas.openxmlformats.org/presentationml/2006/main">
  <p:tag name="TIMING" val="|3.4"/>
</p:tagLst>
</file>

<file path=ppt/tags/tag29.xml><?xml version="1.0" encoding="utf-8"?>
<p:tagLst xmlns:a="http://schemas.openxmlformats.org/drawingml/2006/main" xmlns:r="http://schemas.openxmlformats.org/officeDocument/2006/relationships" xmlns:p="http://schemas.openxmlformats.org/presentationml/2006/main">
  <p:tag name="TIMING" val="|15.2"/>
</p:tagLst>
</file>

<file path=ppt/tags/tag3.xml><?xml version="1.0" encoding="utf-8"?>
<p:tagLst xmlns:a="http://schemas.openxmlformats.org/drawingml/2006/main" xmlns:r="http://schemas.openxmlformats.org/officeDocument/2006/relationships" xmlns:p="http://schemas.openxmlformats.org/presentationml/2006/main">
  <p:tag name="TIMING" val="|9|3.5"/>
</p:tagLst>
</file>

<file path=ppt/tags/tag30.xml><?xml version="1.0" encoding="utf-8"?>
<p:tagLst xmlns:a="http://schemas.openxmlformats.org/drawingml/2006/main" xmlns:r="http://schemas.openxmlformats.org/officeDocument/2006/relationships" xmlns:p="http://schemas.openxmlformats.org/presentationml/2006/main">
  <p:tag name="TIMING" val="|7.2"/>
</p:tagLst>
</file>

<file path=ppt/tags/tag31.xml><?xml version="1.0" encoding="utf-8"?>
<p:tagLst xmlns:a="http://schemas.openxmlformats.org/drawingml/2006/main" xmlns:r="http://schemas.openxmlformats.org/officeDocument/2006/relationships" xmlns:p="http://schemas.openxmlformats.org/presentationml/2006/main">
  <p:tag name="TIMING" val="|8.2"/>
</p:tagLst>
</file>

<file path=ppt/tags/tag32.xml><?xml version="1.0" encoding="utf-8"?>
<p:tagLst xmlns:a="http://schemas.openxmlformats.org/drawingml/2006/main" xmlns:r="http://schemas.openxmlformats.org/officeDocument/2006/relationships" xmlns:p="http://schemas.openxmlformats.org/presentationml/2006/main">
  <p:tag name="TIMING" val="|0.6"/>
</p:tagLst>
</file>

<file path=ppt/tags/tag33.xml><?xml version="1.0" encoding="utf-8"?>
<p:tagLst xmlns:a="http://schemas.openxmlformats.org/drawingml/2006/main" xmlns:r="http://schemas.openxmlformats.org/officeDocument/2006/relationships" xmlns:p="http://schemas.openxmlformats.org/presentationml/2006/main">
  <p:tag name="TIMING" val="|7.1"/>
</p:tagLst>
</file>

<file path=ppt/tags/tag34.xml><?xml version="1.0" encoding="utf-8"?>
<p:tagLst xmlns:a="http://schemas.openxmlformats.org/drawingml/2006/main" xmlns:r="http://schemas.openxmlformats.org/officeDocument/2006/relationships" xmlns:p="http://schemas.openxmlformats.org/presentationml/2006/main">
  <p:tag name="TIMING" val="|1.4"/>
</p:tagLst>
</file>

<file path=ppt/tags/tag35.xml><?xml version="1.0" encoding="utf-8"?>
<p:tagLst xmlns:a="http://schemas.openxmlformats.org/drawingml/2006/main" xmlns:r="http://schemas.openxmlformats.org/officeDocument/2006/relationships" xmlns:p="http://schemas.openxmlformats.org/presentationml/2006/main">
  <p:tag name="TIMING" val="|0.8|33.1"/>
</p:tagLst>
</file>

<file path=ppt/tags/tag36.xml><?xml version="1.0" encoding="utf-8"?>
<p:tagLst xmlns:a="http://schemas.openxmlformats.org/drawingml/2006/main" xmlns:r="http://schemas.openxmlformats.org/officeDocument/2006/relationships" xmlns:p="http://schemas.openxmlformats.org/presentationml/2006/main">
  <p:tag name="TIMING" val="|1.2"/>
</p:tagLst>
</file>

<file path=ppt/tags/tag37.xml><?xml version="1.0" encoding="utf-8"?>
<p:tagLst xmlns:a="http://schemas.openxmlformats.org/drawingml/2006/main" xmlns:r="http://schemas.openxmlformats.org/officeDocument/2006/relationships" xmlns:p="http://schemas.openxmlformats.org/presentationml/2006/main">
  <p:tag name="TIMING" val="|1.4|73.2"/>
</p:tagLst>
</file>

<file path=ppt/tags/tag38.xml><?xml version="1.0" encoding="utf-8"?>
<p:tagLst xmlns:a="http://schemas.openxmlformats.org/drawingml/2006/main" xmlns:r="http://schemas.openxmlformats.org/officeDocument/2006/relationships" xmlns:p="http://schemas.openxmlformats.org/presentationml/2006/main">
  <p:tag name="TIMING" val="|34.3"/>
</p:tagLst>
</file>

<file path=ppt/tags/tag39.xml><?xml version="1.0" encoding="utf-8"?>
<p:tagLst xmlns:a="http://schemas.openxmlformats.org/drawingml/2006/main" xmlns:r="http://schemas.openxmlformats.org/officeDocument/2006/relationships" xmlns:p="http://schemas.openxmlformats.org/presentationml/2006/main">
  <p:tag name="TIMING" val="|1.9|1.7"/>
</p:tagLst>
</file>

<file path=ppt/tags/tag4.xml><?xml version="1.0" encoding="utf-8"?>
<p:tagLst xmlns:a="http://schemas.openxmlformats.org/drawingml/2006/main" xmlns:r="http://schemas.openxmlformats.org/officeDocument/2006/relationships" xmlns:p="http://schemas.openxmlformats.org/presentationml/2006/main">
  <p:tag name="TIMING" val="|10.3|3.3"/>
</p:tagLst>
</file>

<file path=ppt/tags/tag40.xml><?xml version="1.0" encoding="utf-8"?>
<p:tagLst xmlns:a="http://schemas.openxmlformats.org/drawingml/2006/main" xmlns:r="http://schemas.openxmlformats.org/officeDocument/2006/relationships" xmlns:p="http://schemas.openxmlformats.org/presentationml/2006/main">
  <p:tag name="TIMING" val="|3.5|2.9"/>
</p:tagLst>
</file>

<file path=ppt/tags/tag41.xml><?xml version="1.0" encoding="utf-8"?>
<p:tagLst xmlns:a="http://schemas.openxmlformats.org/drawingml/2006/main" xmlns:r="http://schemas.openxmlformats.org/officeDocument/2006/relationships" xmlns:p="http://schemas.openxmlformats.org/presentationml/2006/main">
  <p:tag name="TIMING" val="|1.3|3.4"/>
</p:tagLst>
</file>

<file path=ppt/tags/tag42.xml><?xml version="1.0" encoding="utf-8"?>
<p:tagLst xmlns:a="http://schemas.openxmlformats.org/drawingml/2006/main" xmlns:r="http://schemas.openxmlformats.org/officeDocument/2006/relationships" xmlns:p="http://schemas.openxmlformats.org/presentationml/2006/main">
  <p:tag name="TIMING" val="|0.8|3.2"/>
</p:tagLst>
</file>

<file path=ppt/tags/tag43.xml><?xml version="1.0" encoding="utf-8"?>
<p:tagLst xmlns:a="http://schemas.openxmlformats.org/drawingml/2006/main" xmlns:r="http://schemas.openxmlformats.org/officeDocument/2006/relationships" xmlns:p="http://schemas.openxmlformats.org/presentationml/2006/main">
  <p:tag name="TIMING" val="|0.8|2.7"/>
</p:tagLst>
</file>

<file path=ppt/tags/tag44.xml><?xml version="1.0" encoding="utf-8"?>
<p:tagLst xmlns:a="http://schemas.openxmlformats.org/drawingml/2006/main" xmlns:r="http://schemas.openxmlformats.org/officeDocument/2006/relationships" xmlns:p="http://schemas.openxmlformats.org/presentationml/2006/main">
  <p:tag name="TIMING" val="|1.5|3.4"/>
</p:tagLst>
</file>

<file path=ppt/tags/tag45.xml><?xml version="1.0" encoding="utf-8"?>
<p:tagLst xmlns:a="http://schemas.openxmlformats.org/drawingml/2006/main" xmlns:r="http://schemas.openxmlformats.org/officeDocument/2006/relationships" xmlns:p="http://schemas.openxmlformats.org/presentationml/2006/main">
  <p:tag name="TIMING" val="|0.5|3.2|64.6|3"/>
</p:tagLst>
</file>

<file path=ppt/tags/tag46.xml><?xml version="1.0" encoding="utf-8"?>
<p:tagLst xmlns:a="http://schemas.openxmlformats.org/drawingml/2006/main" xmlns:r="http://schemas.openxmlformats.org/officeDocument/2006/relationships" xmlns:p="http://schemas.openxmlformats.org/presentationml/2006/main">
  <p:tag name="TIMING" val="|8.3|45.4"/>
</p:tagLst>
</file>

<file path=ppt/tags/tag47.xml><?xml version="1.0" encoding="utf-8"?>
<p:tagLst xmlns:a="http://schemas.openxmlformats.org/drawingml/2006/main" xmlns:r="http://schemas.openxmlformats.org/officeDocument/2006/relationships" xmlns:p="http://schemas.openxmlformats.org/presentationml/2006/main">
  <p:tag name="TIMING" val="|0.8|26.1|22.6"/>
</p:tagLst>
</file>

<file path=ppt/tags/tag48.xml><?xml version="1.0" encoding="utf-8"?>
<p:tagLst xmlns:a="http://schemas.openxmlformats.org/drawingml/2006/main" xmlns:r="http://schemas.openxmlformats.org/officeDocument/2006/relationships" xmlns:p="http://schemas.openxmlformats.org/presentationml/2006/main">
  <p:tag name="TIMING" val="|40.2"/>
</p:tagLst>
</file>

<file path=ppt/tags/tag49.xml><?xml version="1.0" encoding="utf-8"?>
<p:tagLst xmlns:a="http://schemas.openxmlformats.org/drawingml/2006/main" xmlns:r="http://schemas.openxmlformats.org/officeDocument/2006/relationships" xmlns:p="http://schemas.openxmlformats.org/presentationml/2006/main">
  <p:tag name="TIMING" val="|41.7|27"/>
</p:tagLst>
</file>

<file path=ppt/tags/tag5.xml><?xml version="1.0" encoding="utf-8"?>
<p:tagLst xmlns:a="http://schemas.openxmlformats.org/drawingml/2006/main" xmlns:r="http://schemas.openxmlformats.org/officeDocument/2006/relationships" xmlns:p="http://schemas.openxmlformats.org/presentationml/2006/main">
  <p:tag name="TIMING" val="|7.8|2.7|2.5"/>
</p:tagLst>
</file>

<file path=ppt/tags/tag50.xml><?xml version="1.0" encoding="utf-8"?>
<p:tagLst xmlns:a="http://schemas.openxmlformats.org/drawingml/2006/main" xmlns:r="http://schemas.openxmlformats.org/officeDocument/2006/relationships" xmlns:p="http://schemas.openxmlformats.org/presentationml/2006/main">
  <p:tag name="TIMING" val="|51.2"/>
</p:tagLst>
</file>

<file path=ppt/tags/tag51.xml><?xml version="1.0" encoding="utf-8"?>
<p:tagLst xmlns:a="http://schemas.openxmlformats.org/drawingml/2006/main" xmlns:r="http://schemas.openxmlformats.org/officeDocument/2006/relationships" xmlns:p="http://schemas.openxmlformats.org/presentationml/2006/main">
  <p:tag name="TIMING" val="|1.2|78.8"/>
</p:tagLst>
</file>

<file path=ppt/tags/tag52.xml><?xml version="1.0" encoding="utf-8"?>
<p:tagLst xmlns:a="http://schemas.openxmlformats.org/drawingml/2006/main" xmlns:r="http://schemas.openxmlformats.org/officeDocument/2006/relationships" xmlns:p="http://schemas.openxmlformats.org/presentationml/2006/main">
  <p:tag name="TIMING" val="|37.9"/>
</p:tagLst>
</file>

<file path=ppt/tags/tag53.xml><?xml version="1.0" encoding="utf-8"?>
<p:tagLst xmlns:a="http://schemas.openxmlformats.org/drawingml/2006/main" xmlns:r="http://schemas.openxmlformats.org/officeDocument/2006/relationships" xmlns:p="http://schemas.openxmlformats.org/presentationml/2006/main">
  <p:tag name="TIMING" val="|42.9"/>
</p:tagLst>
</file>

<file path=ppt/tags/tag54.xml><?xml version="1.0" encoding="utf-8"?>
<p:tagLst xmlns:a="http://schemas.openxmlformats.org/drawingml/2006/main" xmlns:r="http://schemas.openxmlformats.org/officeDocument/2006/relationships" xmlns:p="http://schemas.openxmlformats.org/presentationml/2006/main">
  <p:tag name="TIMING" val="|39.6"/>
</p:tagLst>
</file>

<file path=ppt/tags/tag55.xml><?xml version="1.0" encoding="utf-8"?>
<p:tagLst xmlns:a="http://schemas.openxmlformats.org/drawingml/2006/main" xmlns:r="http://schemas.openxmlformats.org/officeDocument/2006/relationships" xmlns:p="http://schemas.openxmlformats.org/presentationml/2006/main">
  <p:tag name="TIMING" val="|22.2"/>
</p:tagLst>
</file>

<file path=ppt/tags/tag56.xml><?xml version="1.0" encoding="utf-8"?>
<p:tagLst xmlns:a="http://schemas.openxmlformats.org/drawingml/2006/main" xmlns:r="http://schemas.openxmlformats.org/officeDocument/2006/relationships" xmlns:p="http://schemas.openxmlformats.org/presentationml/2006/main">
  <p:tag name="TIMING" val="|30.1"/>
</p:tagLst>
</file>

<file path=ppt/tags/tag57.xml><?xml version="1.0" encoding="utf-8"?>
<p:tagLst xmlns:a="http://schemas.openxmlformats.org/drawingml/2006/main" xmlns:r="http://schemas.openxmlformats.org/officeDocument/2006/relationships" xmlns:p="http://schemas.openxmlformats.org/presentationml/2006/main">
  <p:tag name="TIMING" val="|32.6"/>
</p:tagLst>
</file>

<file path=ppt/tags/tag58.xml><?xml version="1.0" encoding="utf-8"?>
<p:tagLst xmlns:a="http://schemas.openxmlformats.org/drawingml/2006/main" xmlns:r="http://schemas.openxmlformats.org/officeDocument/2006/relationships" xmlns:p="http://schemas.openxmlformats.org/presentationml/2006/main">
  <p:tag name="TIMING" val="|29.7|17|43.4|41.8"/>
</p:tagLst>
</file>

<file path=ppt/tags/tag6.xml><?xml version="1.0" encoding="utf-8"?>
<p:tagLst xmlns:a="http://schemas.openxmlformats.org/drawingml/2006/main" xmlns:r="http://schemas.openxmlformats.org/officeDocument/2006/relationships" xmlns:p="http://schemas.openxmlformats.org/presentationml/2006/main">
  <p:tag name="TIMING" val="|1.3|1.7|3.1|3.3"/>
</p:tagLst>
</file>

<file path=ppt/tags/tag7.xml><?xml version="1.0" encoding="utf-8"?>
<p:tagLst xmlns:a="http://schemas.openxmlformats.org/drawingml/2006/main" xmlns:r="http://schemas.openxmlformats.org/officeDocument/2006/relationships" xmlns:p="http://schemas.openxmlformats.org/presentationml/2006/main">
  <p:tag name="TIMING" val="|1.2|3.9|1.5"/>
</p:tagLst>
</file>

<file path=ppt/tags/tag8.xml><?xml version="1.0" encoding="utf-8"?>
<p:tagLst xmlns:a="http://schemas.openxmlformats.org/drawingml/2006/main" xmlns:r="http://schemas.openxmlformats.org/officeDocument/2006/relationships" xmlns:p="http://schemas.openxmlformats.org/presentationml/2006/main">
  <p:tag name="TIMING" val="|0.7|1.3|2.4|1.3"/>
</p:tagLst>
</file>

<file path=ppt/tags/tag9.xml><?xml version="1.0" encoding="utf-8"?>
<p:tagLst xmlns:a="http://schemas.openxmlformats.org/drawingml/2006/main" xmlns:r="http://schemas.openxmlformats.org/officeDocument/2006/relationships" xmlns:p="http://schemas.openxmlformats.org/presentationml/2006/main">
  <p:tag name="TIMING" val="|1.2|4.3|46.2|3.9"/>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5655</TotalTime>
  <Words>6992</Words>
  <Application>Microsoft Office PowerPoint</Application>
  <PresentationFormat>On-screen Show (4:3)</PresentationFormat>
  <Paragraphs>764</Paragraphs>
  <Slides>100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100</vt:i4>
      </vt:variant>
    </vt:vector>
  </HeadingPairs>
  <TitlesOfParts>
    <vt:vector size="112" baseType="lpstr">
      <vt:lpstr>Algerian</vt:lpstr>
      <vt:lpstr>Arial</vt:lpstr>
      <vt:lpstr>Bookman Old Style</vt:lpstr>
      <vt:lpstr>Brush Script MT</vt:lpstr>
      <vt:lpstr>Calibri</vt:lpstr>
      <vt:lpstr>Cooper Black</vt:lpstr>
      <vt:lpstr>Curlz MT</vt:lpstr>
      <vt:lpstr>Dubai</vt:lpstr>
      <vt:lpstr>Jokerman</vt:lpstr>
      <vt:lpstr>Script MT Bold</vt:lpstr>
      <vt:lpstr>Wingdings</vt:lpstr>
      <vt:lpstr>Office Theme</vt:lpstr>
      <vt:lpstr>PowerPoint Presentation</vt:lpstr>
      <vt:lpstr>PowerPoint Presentation</vt:lpstr>
      <vt:lpstr>LEARNING OBJECTIVES</vt:lpstr>
      <vt:lpstr>Meaning of Growth and Development</vt:lpstr>
      <vt:lpstr>Gross National Happiness Index (GNHI)</vt:lpstr>
      <vt:lpstr>PowerPoint Presentation</vt:lpstr>
      <vt:lpstr>Features of a Developed Economy</vt:lpstr>
      <vt:lpstr>Indian Economy</vt:lpstr>
      <vt:lpstr>Features of Indian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Weakness  of  Indian  Economy</vt:lpstr>
      <vt:lpstr>PowerPoint Presentation</vt:lpstr>
      <vt:lpstr>PowerPoint Presentation</vt:lpstr>
      <vt:lpstr>PowerPoint Presentation</vt:lpstr>
      <vt:lpstr>PowerPoint Presentation</vt:lpstr>
      <vt:lpstr>Demographic trends in India</vt:lpstr>
      <vt:lpstr>Size of Population</vt:lpstr>
      <vt:lpstr>PowerPoint Presentation</vt:lpstr>
      <vt:lpstr>Birth rate and death rate</vt:lpstr>
      <vt:lpstr>Density of population</vt:lpstr>
      <vt:lpstr>PowerPoint Presentation</vt:lpstr>
      <vt:lpstr>Sex ratio</vt:lpstr>
      <vt:lpstr>Life expectancy at birth</vt:lpstr>
      <vt:lpstr>Literacy ratio</vt:lpstr>
      <vt:lpstr>Natural Resources</vt:lpstr>
      <vt:lpstr>Types of Natural resources</vt:lpstr>
      <vt:lpstr>Land Resources</vt:lpstr>
      <vt:lpstr>Forest Resources</vt:lpstr>
      <vt:lpstr>Important Mineral resources</vt:lpstr>
      <vt:lpstr>Iron-Ore</vt:lpstr>
      <vt:lpstr>Coal and Lignite</vt:lpstr>
      <vt:lpstr>Bauxite</vt:lpstr>
      <vt:lpstr>Mica</vt:lpstr>
      <vt:lpstr>Crude Oil</vt:lpstr>
      <vt:lpstr>Gold</vt:lpstr>
      <vt:lpstr>Diamond</vt:lpstr>
      <vt:lpstr>Infrastructure</vt:lpstr>
      <vt:lpstr>Economic  Infrastructure</vt:lpstr>
      <vt:lpstr>Transport</vt:lpstr>
      <vt:lpstr>PowerPoint Presentation</vt:lpstr>
      <vt:lpstr>Energy</vt:lpstr>
      <vt:lpstr>Non-renewable energy sources</vt:lpstr>
      <vt:lpstr>Renewable energy sources</vt:lpstr>
      <vt:lpstr>PowerPoint Presentation</vt:lpstr>
      <vt:lpstr>PowerPoint Presentation</vt:lpstr>
      <vt:lpstr>Social  infrastructure</vt:lpstr>
      <vt:lpstr>education</vt:lpstr>
      <vt:lpstr>PowerPoint Presentation</vt:lpstr>
      <vt:lpstr>PowerPoint Presentation</vt:lpstr>
      <vt:lpstr>health</vt:lpstr>
      <vt:lpstr>PowerPoint Presentation</vt:lpstr>
      <vt:lpstr>Contributions of Indian Economic Thinkers</vt:lpstr>
      <vt:lpstr>Thiruvalluvar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Mahatma Gandhi</vt:lpstr>
      <vt:lpstr>Salient Features of Gandhian Economic Thought</vt:lpstr>
      <vt:lpstr>PowerPoint Presentation</vt:lpstr>
      <vt:lpstr>PowerPoint Presentation</vt:lpstr>
      <vt:lpstr>PowerPoint Presentation</vt:lpstr>
      <vt:lpstr>Jawaharlal  Nehru</vt:lpstr>
      <vt:lpstr>PowerPoint Presentation</vt:lpstr>
      <vt:lpstr>PowerPoint Presentation</vt:lpstr>
      <vt:lpstr>Democratic Socialism</vt:lpstr>
      <vt:lpstr>B. R. Ambedkar</vt:lpstr>
      <vt:lpstr>PowerPoint Presentation</vt:lpstr>
      <vt:lpstr>PowerPoint Presentation</vt:lpstr>
      <vt:lpstr>PowerPoint Presentation</vt:lpstr>
      <vt:lpstr>J. C. Kumarappa</vt:lpstr>
      <vt:lpstr>PowerPoint Presentation</vt:lpstr>
      <vt:lpstr>PowerPoint Presentation</vt:lpstr>
      <vt:lpstr>V.K.R.V. Rao</vt:lpstr>
      <vt:lpstr>National Income Methodology</vt:lpstr>
      <vt:lpstr>International Food Aid</vt:lpstr>
      <vt:lpstr>Support for Socialism</vt:lpstr>
      <vt:lpstr>Rao’s Views on Industrialization</vt:lpstr>
      <vt:lpstr>Village Clusters</vt:lpstr>
      <vt:lpstr>Investment, Income and Multiplier</vt:lpstr>
      <vt:lpstr>Institution Builder</vt:lpstr>
      <vt:lpstr>Amartya  Kumar  Sen</vt:lpstr>
      <vt:lpstr>Poverty and Famines</vt:lpstr>
      <vt:lpstr>Poverty and Inequality</vt:lpstr>
      <vt:lpstr>The Concept of Capability</vt:lpstr>
      <vt:lpstr>Entitlement</vt:lpstr>
      <vt:lpstr>Choice of Technique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Elcot</dc:creator>
  <cp:lastModifiedBy>SysSoft</cp:lastModifiedBy>
  <cp:revision>377</cp:revision>
  <dcterms:created xsi:type="dcterms:W3CDTF">2020-05-07T04:01:20Z</dcterms:created>
  <dcterms:modified xsi:type="dcterms:W3CDTF">2024-05-18T11:07:39Z</dcterms:modified>
</cp:coreProperties>
</file>