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3" r:id="rId2"/>
    <p:sldId id="346" r:id="rId3"/>
    <p:sldId id="284" r:id="rId4"/>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87" r:id="rId22"/>
    <p:sldId id="274" r:id="rId23"/>
    <p:sldId id="275" r:id="rId24"/>
    <p:sldId id="276" r:id="rId25"/>
    <p:sldId id="277" r:id="rId26"/>
    <p:sldId id="278" r:id="rId27"/>
    <p:sldId id="279" r:id="rId28"/>
    <p:sldId id="280" r:id="rId29"/>
    <p:sldId id="281" r:id="rId30"/>
    <p:sldId id="282" r:id="rId31"/>
    <p:sldId id="288" r:id="rId32"/>
    <p:sldId id="292" r:id="rId33"/>
    <p:sldId id="290" r:id="rId34"/>
    <p:sldId id="291" r:id="rId35"/>
    <p:sldId id="293" r:id="rId36"/>
    <p:sldId id="294" r:id="rId37"/>
    <p:sldId id="295" r:id="rId38"/>
    <p:sldId id="296" r:id="rId39"/>
    <p:sldId id="297" r:id="rId40"/>
    <p:sldId id="298" r:id="rId41"/>
    <p:sldId id="299" r:id="rId42"/>
    <p:sldId id="300" r:id="rId43"/>
    <p:sldId id="301" r:id="rId44"/>
    <p:sldId id="302" r:id="rId45"/>
    <p:sldId id="303" r:id="rId46"/>
    <p:sldId id="304" r:id="rId47"/>
    <p:sldId id="305" r:id="rId48"/>
    <p:sldId id="306" r:id="rId49"/>
    <p:sldId id="307" r:id="rId50"/>
    <p:sldId id="308" r:id="rId51"/>
    <p:sldId id="309" r:id="rId52"/>
    <p:sldId id="310" r:id="rId53"/>
    <p:sldId id="311" r:id="rId54"/>
    <p:sldId id="313" r:id="rId55"/>
    <p:sldId id="312" r:id="rId56"/>
    <p:sldId id="314" r:id="rId57"/>
    <p:sldId id="315" r:id="rId58"/>
    <p:sldId id="316" r:id="rId59"/>
    <p:sldId id="317" r:id="rId60"/>
    <p:sldId id="318" r:id="rId61"/>
    <p:sldId id="319" r:id="rId62"/>
    <p:sldId id="320" r:id="rId63"/>
    <p:sldId id="321" r:id="rId64"/>
    <p:sldId id="322" r:id="rId65"/>
    <p:sldId id="323" r:id="rId66"/>
    <p:sldId id="324" r:id="rId67"/>
    <p:sldId id="325" r:id="rId68"/>
    <p:sldId id="326" r:id="rId69"/>
    <p:sldId id="327" r:id="rId70"/>
    <p:sldId id="328" r:id="rId71"/>
    <p:sldId id="329" r:id="rId72"/>
    <p:sldId id="330" r:id="rId73"/>
    <p:sldId id="331" r:id="rId74"/>
    <p:sldId id="332" r:id="rId75"/>
    <p:sldId id="333" r:id="rId76"/>
    <p:sldId id="334" r:id="rId77"/>
    <p:sldId id="335" r:id="rId78"/>
    <p:sldId id="336" r:id="rId79"/>
    <p:sldId id="337" r:id="rId80"/>
    <p:sldId id="338" r:id="rId81"/>
    <p:sldId id="342" r:id="rId82"/>
    <p:sldId id="339" r:id="rId83"/>
    <p:sldId id="340" r:id="rId84"/>
    <p:sldId id="341" r:id="rId85"/>
    <p:sldId id="345" r:id="rId86"/>
    <p:sldId id="343" r:id="rId87"/>
    <p:sldId id="344" r:id="rId88"/>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21"/>
    <a:srgbClr val="FFABC9"/>
    <a:srgbClr val="5EEC3C"/>
    <a:srgbClr val="9900CC"/>
    <a:srgbClr val="A725FF"/>
    <a:srgbClr val="FF8001"/>
    <a:srgbClr val="FF9900"/>
    <a:srgbClr val="FFDC47"/>
    <a:srgbClr val="D99B01"/>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4" autoAdjust="0"/>
    <p:restoredTop sz="94671" autoAdjust="0"/>
  </p:normalViewPr>
  <p:slideViewPr>
    <p:cSldViewPr>
      <p:cViewPr varScale="1">
        <p:scale>
          <a:sx n="95" d="100"/>
          <a:sy n="95" d="100"/>
        </p:scale>
        <p:origin x="846" y="90"/>
      </p:cViewPr>
      <p:guideLst>
        <p:guide orient="horz" pos="1620"/>
        <p:guide pos="2880"/>
      </p:guideLst>
    </p:cSldViewPr>
  </p:slideViewPr>
  <p:outlineViewPr>
    <p:cViewPr>
      <p:scale>
        <a:sx n="33" d="100"/>
        <a:sy n="33" d="100"/>
      </p:scale>
      <p:origin x="48" y="834"/>
    </p:cViewPr>
  </p:outlineViewPr>
  <p:notesTextViewPr>
    <p:cViewPr>
      <p:scale>
        <a:sx n="1" d="1"/>
        <a:sy n="1" d="1"/>
      </p:scale>
      <p:origin x="0" y="0"/>
    </p:cViewPr>
  </p:notesTextViewPr>
  <p:sorterViewPr>
    <p:cViewPr>
      <p:scale>
        <a:sx n="100" d="100"/>
        <a:sy n="100" d="100"/>
      </p:scale>
      <p:origin x="0" y="3852"/>
    </p:cViewPr>
  </p:sorterViewPr>
  <p:gridSpacing cx="152705" cy="152705"/>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viewProps" Target="viewProp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8965" y="1960930"/>
            <a:ext cx="8246070" cy="1679754"/>
          </a:xfrm>
          <a:noFill/>
          <a:effectLst>
            <a:outerShdw blurRad="50800" dist="38100" dir="2700000" algn="tl" rotWithShape="0">
              <a:prstClr val="black">
                <a:alpha val="40000"/>
              </a:prstClr>
            </a:outerShdw>
          </a:effectLst>
        </p:spPr>
        <p:txBody>
          <a:bodyPr>
            <a:normAutofit/>
          </a:bodyPr>
          <a:lstStyle>
            <a:lvl1pPr algn="l">
              <a:defRPr sz="3600">
                <a:solidFill>
                  <a:srgbClr val="A725FF"/>
                </a:solidFill>
              </a:defRPr>
            </a:lvl1pPr>
          </a:lstStyle>
          <a:p>
            <a:r>
              <a:rPr lang="en-US" dirty="0"/>
              <a:t>Click to edit </a:t>
            </a:r>
            <a:br>
              <a:rPr lang="en-US" dirty="0"/>
            </a:br>
            <a:r>
              <a:rPr lang="en-US" dirty="0"/>
              <a:t>Master title style</a:t>
            </a:r>
          </a:p>
        </p:txBody>
      </p:sp>
      <p:sp>
        <p:nvSpPr>
          <p:cNvPr id="3" name="Subtitle 2"/>
          <p:cNvSpPr>
            <a:spLocks noGrp="1"/>
          </p:cNvSpPr>
          <p:nvPr>
            <p:ph type="subTitle" idx="1"/>
          </p:nvPr>
        </p:nvSpPr>
        <p:spPr>
          <a:xfrm>
            <a:off x="448965" y="3640685"/>
            <a:ext cx="8246070" cy="610820"/>
          </a:xfrm>
          <a:noFill/>
        </p:spPr>
        <p:txBody>
          <a:bodyPr>
            <a:normAutofit/>
          </a:bodyPr>
          <a:lstStyle>
            <a:lvl1pPr marL="0" indent="0" algn="l">
              <a:buNone/>
              <a:defRPr sz="2800" b="0" i="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3074F12-AA26-4AC8-9962-C36BB8F32554}"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253875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77607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428665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pic>
        <p:nvPicPr>
          <p:cNvPr id="7" name="Picture 6" descr="E:\websites\free-power-point-templates\2012\logos.png"/>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3655770" y="3946095"/>
            <a:ext cx="1294032" cy="465853"/>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3609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8246070" cy="739290"/>
          </a:xfrm>
        </p:spPr>
        <p:txBody>
          <a:bodyPr>
            <a:normAutofit/>
          </a:bodyPr>
          <a:lstStyle>
            <a:lvl1pPr algn="l">
              <a:defRPr sz="3600" baseline="0">
                <a:solidFill>
                  <a:srgbClr val="A725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6" y="1350111"/>
            <a:ext cx="8246070" cy="3359506"/>
          </a:xfrm>
        </p:spPr>
        <p:txBody>
          <a:bodyPr/>
          <a:lstStyle>
            <a:lvl1pPr algn="l">
              <a:defRPr sz="2800">
                <a:solidFill>
                  <a:srgbClr val="002060"/>
                </a:solidFill>
              </a:defRPr>
            </a:lvl1pPr>
            <a:lvl2pPr algn="l">
              <a:defRPr>
                <a:solidFill>
                  <a:srgbClr val="002060"/>
                </a:solidFill>
              </a:defRPr>
            </a:lvl2pPr>
            <a:lvl3pPr algn="l">
              <a:defRPr>
                <a:solidFill>
                  <a:srgbClr val="002060"/>
                </a:solidFill>
              </a:defRPr>
            </a:lvl3pPr>
            <a:lvl4pPr algn="l">
              <a:defRPr>
                <a:solidFill>
                  <a:srgbClr val="002060"/>
                </a:solidFill>
              </a:defRPr>
            </a:lvl4pPr>
            <a:lvl5pPr algn="l">
              <a:defRPr>
                <a:solidFill>
                  <a:srgbClr val="00206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644713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6260905" cy="572644"/>
          </a:xfrm>
        </p:spPr>
        <p:txBody>
          <a:bodyPr>
            <a:normAutofit/>
          </a:bodyPr>
          <a:lstStyle>
            <a:lvl1pPr algn="l">
              <a:defRPr sz="3600">
                <a:solidFill>
                  <a:srgbClr val="A725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Content Placeholder 2"/>
          <p:cNvSpPr>
            <a:spLocks noGrp="1"/>
          </p:cNvSpPr>
          <p:nvPr>
            <p:ph idx="1"/>
          </p:nvPr>
        </p:nvSpPr>
        <p:spPr>
          <a:xfrm>
            <a:off x="448965" y="1198559"/>
            <a:ext cx="6260905" cy="3511061"/>
          </a:xfrm>
        </p:spPr>
        <p:txBody>
          <a:bodyPr/>
          <a:lstStyle>
            <a:lvl1pPr>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3074F12-AA26-4AC8-9962-C36BB8F32554}"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1629391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3074F12-AA26-4AC8-9962-C36BB8F32554}" type="datetimeFigureOut">
              <a:rPr lang="en-US" smtClean="0"/>
              <a:pPr/>
              <a:t>5/18/2024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8634415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074F12-AA26-4AC8-9962-C36BB8F32554}" type="datetimeFigureOut">
              <a:rPr lang="en-US" smtClean="0"/>
              <a:pPr/>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5567918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48964" y="433880"/>
            <a:ext cx="8246071" cy="763525"/>
          </a:xfrm>
        </p:spPr>
        <p:txBody>
          <a:bodyPr>
            <a:normAutofit/>
          </a:bodyPr>
          <a:lstStyle>
            <a:lvl1pPr algn="l">
              <a:defRPr sz="3600" baseline="0">
                <a:solidFill>
                  <a:srgbClr val="A725FF"/>
                </a:solidFill>
                <a:effectLst>
                  <a:outerShdw blurRad="50800" dist="38100" dir="2700000" algn="tl" rotWithShape="0">
                    <a:prstClr val="black">
                      <a:alpha val="40000"/>
                    </a:prstClr>
                  </a:outerShdw>
                </a:effectLst>
              </a:defRPr>
            </a:lvl1pPr>
          </a:lstStyle>
          <a:p>
            <a:r>
              <a:rPr lang="en-US" dirty="0"/>
              <a:t>Click to edit Master title style</a:t>
            </a:r>
          </a:p>
        </p:txBody>
      </p:sp>
      <p:sp>
        <p:nvSpPr>
          <p:cNvPr id="3" name="Text Placeholder 2"/>
          <p:cNvSpPr>
            <a:spLocks noGrp="1"/>
          </p:cNvSpPr>
          <p:nvPr>
            <p:ph type="body" idx="1"/>
          </p:nvPr>
        </p:nvSpPr>
        <p:spPr>
          <a:xfrm>
            <a:off x="536879" y="1655520"/>
            <a:ext cx="4040188"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536879" y="2087040"/>
            <a:ext cx="4040188" cy="2137871"/>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572000" y="1655520"/>
            <a:ext cx="4041775" cy="479822"/>
          </a:xfrm>
        </p:spPr>
        <p:txBody>
          <a:bodyPr anchor="b"/>
          <a:lstStyle>
            <a:lvl1pPr marL="0" indent="0" algn="ctr">
              <a:buNone/>
              <a:defRPr sz="2400" b="1">
                <a:solidFill>
                  <a:srgbClr val="00206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572000" y="2087040"/>
            <a:ext cx="4041775" cy="2137871"/>
          </a:xfrm>
        </p:spPr>
        <p:txBody>
          <a:bodyPr/>
          <a:lstStyle>
            <a:lvl1pPr algn="ctr">
              <a:defRPr sz="2400">
                <a:solidFill>
                  <a:srgbClr val="002060"/>
                </a:solidFill>
              </a:defRPr>
            </a:lvl1pPr>
            <a:lvl2pPr algn="ctr">
              <a:defRPr sz="2000">
                <a:solidFill>
                  <a:srgbClr val="002060"/>
                </a:solidFill>
              </a:defRPr>
            </a:lvl2pPr>
            <a:lvl3pPr algn="ctr">
              <a:defRPr sz="1800">
                <a:solidFill>
                  <a:srgbClr val="002060"/>
                </a:solidFill>
              </a:defRPr>
            </a:lvl3pPr>
            <a:lvl4pPr algn="ctr">
              <a:defRPr sz="1600">
                <a:solidFill>
                  <a:srgbClr val="002060"/>
                </a:solidFill>
              </a:defRPr>
            </a:lvl4pPr>
            <a:lvl5pPr algn="ctr">
              <a:defRPr sz="1600">
                <a:solidFill>
                  <a:srgbClr val="002060"/>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53074F12-AA26-4AC8-9962-C36BB8F32554}" type="datetimeFigureOut">
              <a:rPr lang="en-US" smtClean="0"/>
              <a:pPr/>
              <a:t>5/18/2024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122911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074F12-AA26-4AC8-9962-C36BB8F32554}" type="datetimeFigureOut">
              <a:rPr lang="en-US" smtClean="0"/>
              <a:pPr/>
              <a:t>5/18/2024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0297731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074F12-AA26-4AC8-9962-C36BB8F32554}" type="datetimeFigureOut">
              <a:rPr lang="en-US" smtClean="0"/>
              <a:pPr/>
              <a:t>5/18/2024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42518640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074F12-AA26-4AC8-9962-C36BB8F32554}" type="datetimeFigureOut">
              <a:rPr lang="en-US" smtClean="0"/>
              <a:pPr/>
              <a:t>5/18/2024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2CCC60-E8CD-4174-8B1A-7DF615B22EEF}" type="slidenum">
              <a:rPr lang="en-US" smtClean="0"/>
              <a:pPr/>
              <a:t>‹#›</a:t>
            </a:fld>
            <a:endParaRPr lang="en-US"/>
          </a:p>
        </p:txBody>
      </p:sp>
    </p:spTree>
    <p:extLst>
      <p:ext uri="{BB962C8B-B14F-4D97-AF65-F5344CB8AC3E}">
        <p14:creationId xmlns:p14="http://schemas.microsoft.com/office/powerpoint/2010/main" val="317445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3074F12-AA26-4AC8-9962-C36BB8F32554}" type="datetimeFigureOut">
              <a:rPr lang="en-US" smtClean="0"/>
              <a:pPr/>
              <a:t>5/18/2024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B82CCC60-E8CD-4174-8B1A-7DF615B22EEF}" type="slidenum">
              <a:rPr lang="en-US" smtClean="0"/>
              <a:pPr/>
              <a:t>‹#›</a:t>
            </a:fld>
            <a:endParaRPr lang="en-US"/>
          </a:p>
        </p:txBody>
      </p:sp>
    </p:spTree>
    <p:extLst>
      <p:ext uri="{BB962C8B-B14F-4D97-AF65-F5344CB8AC3E}">
        <p14:creationId xmlns:p14="http://schemas.microsoft.com/office/powerpoint/2010/main" val="194403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slideLayout" Target="../slideLayouts/slideLayout8.xml"/><Relationship Id="rId1" Type="http://schemas.openxmlformats.org/officeDocument/2006/relationships/tags" Target="../tags/tag1.xml"/><Relationship Id="rId6" Type="http://schemas.openxmlformats.org/officeDocument/2006/relationships/image" Target="../media/image8.jpe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3.xml"/><Relationship Id="rId1" Type="http://schemas.openxmlformats.org/officeDocument/2006/relationships/tags" Target="../tags/tag5.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3.xml"/><Relationship Id="rId1" Type="http://schemas.openxmlformats.org/officeDocument/2006/relationships/tags" Target="../tags/tag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3.xml"/><Relationship Id="rId1" Type="http://schemas.openxmlformats.org/officeDocument/2006/relationships/tags" Target="../tags/tag7.xml"/><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3.xml"/><Relationship Id="rId1" Type="http://schemas.openxmlformats.org/officeDocument/2006/relationships/tags" Target="../tags/tag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 Type="http://schemas.openxmlformats.org/officeDocument/2006/relationships/slideLayout" Target="../slideLayouts/slideLayout3.xml"/><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42.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89.png"/><Relationship Id="rId3" Type="http://schemas.openxmlformats.org/officeDocument/2006/relationships/image" Target="../media/image79.jpeg"/><Relationship Id="rId7" Type="http://schemas.openxmlformats.org/officeDocument/2006/relationships/image" Target="../media/image83.png"/><Relationship Id="rId12" Type="http://schemas.openxmlformats.org/officeDocument/2006/relationships/image" Target="../media/image88.png"/><Relationship Id="rId2" Type="http://schemas.openxmlformats.org/officeDocument/2006/relationships/image" Target="../media/image78.jpeg"/><Relationship Id="rId1" Type="http://schemas.openxmlformats.org/officeDocument/2006/relationships/slideLayout" Target="../slideLayouts/slideLayout3.xml"/><Relationship Id="rId6" Type="http://schemas.openxmlformats.org/officeDocument/2006/relationships/image" Target="../media/image82.png"/><Relationship Id="rId11" Type="http://schemas.openxmlformats.org/officeDocument/2006/relationships/image" Target="../media/image87.png"/><Relationship Id="rId5" Type="http://schemas.openxmlformats.org/officeDocument/2006/relationships/image" Target="../media/image81.png"/><Relationship Id="rId10" Type="http://schemas.openxmlformats.org/officeDocument/2006/relationships/image" Target="../media/image86.png"/><Relationship Id="rId4" Type="http://schemas.openxmlformats.org/officeDocument/2006/relationships/image" Target="../media/image80.png"/><Relationship Id="rId9" Type="http://schemas.openxmlformats.org/officeDocument/2006/relationships/image" Target="../media/image8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3.xml"/><Relationship Id="rId5" Type="http://schemas.openxmlformats.org/officeDocument/2006/relationships/image" Target="../media/image94.png"/><Relationship Id="rId4" Type="http://schemas.openxmlformats.org/officeDocument/2006/relationships/image" Target="../media/image9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3.xml"/><Relationship Id="rId1" Type="http://schemas.openxmlformats.org/officeDocument/2006/relationships/tags" Target="../tags/tag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0.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3.xml"/><Relationship Id="rId1" Type="http://schemas.openxmlformats.org/officeDocument/2006/relationships/tags" Target="../tags/tag4.xml"/><Relationship Id="rId5" Type="http://schemas.openxmlformats.org/officeDocument/2006/relationships/image" Target="../media/image20.png"/><Relationship Id="rId4" Type="http://schemas.openxmlformats.org/officeDocument/2006/relationships/image" Target="../media/image19.png"/></Relationships>
</file>

<file path=ppt/slides/_rels/slide80.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605"/>
          <a:stretch/>
        </p:blipFill>
        <p:spPr>
          <a:xfrm>
            <a:off x="0" y="0"/>
            <a:ext cx="9144000" cy="5143500"/>
          </a:xfrm>
          <a:prstGeom prst="rect">
            <a:avLst/>
          </a:prstGeom>
        </p:spPr>
      </p:pic>
      <p:sp>
        <p:nvSpPr>
          <p:cNvPr id="4" name="Rectangle 3"/>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1"/>
          </p:nvPr>
        </p:nvSpPr>
        <p:spPr/>
        <p:txBody>
          <a:bodyPr/>
          <a:lstStyle/>
          <a:p>
            <a:fld id="{5122379A-8FA5-4082-989C-37BB00110F04}" type="slidenum">
              <a:rPr lang="en-US" smtClean="0"/>
              <a:t>1</a:t>
            </a:fld>
            <a:endParaRPr lang="en-US"/>
          </a:p>
        </p:txBody>
      </p:sp>
      <p:sp>
        <p:nvSpPr>
          <p:cNvPr id="10" name="Slide Number Placeholder 12"/>
          <p:cNvSpPr txBox="1">
            <a:spLocks/>
          </p:cNvSpPr>
          <p:nvPr/>
        </p:nvSpPr>
        <p:spPr>
          <a:xfrm>
            <a:off x="6553200" y="4686300"/>
            <a:ext cx="1905000" cy="3429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7A3B9F2-2FB6-4DDF-BF42-CD25398C9B4F}" type="slidenum">
              <a:rPr lang="en-US" smtClean="0"/>
              <a:pPr/>
              <a:t>1</a:t>
            </a:fld>
            <a:endParaRPr lang="en-US"/>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514600"/>
            <a:ext cx="4038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514600"/>
            <a:ext cx="5105400"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836" t="9714" r="1262" b="78175"/>
          <a:stretch/>
        </p:blipFill>
        <p:spPr>
          <a:xfrm>
            <a:off x="0" y="857250"/>
            <a:ext cx="9144000" cy="1657350"/>
          </a:xfrm>
          <a:prstGeom prst="rect">
            <a:avLst/>
          </a:prstGeom>
        </p:spPr>
      </p:pic>
      <p:pic>
        <p:nvPicPr>
          <p:cNvPr id="1028" name="Picture 4"/>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2832" t="19403" r="18078" b="14584"/>
          <a:stretch/>
        </p:blipFill>
        <p:spPr bwMode="auto">
          <a:xfrm>
            <a:off x="1600201" y="2743201"/>
            <a:ext cx="2035145" cy="16573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05400" y="3829050"/>
            <a:ext cx="4038600" cy="131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0" y="171450"/>
            <a:ext cx="9296400" cy="646331"/>
          </a:xfrm>
          <a:prstGeom prst="rect">
            <a:avLst/>
          </a:prstGeom>
        </p:spPr>
        <p:txBody>
          <a:bodyPr wrap="square">
            <a:spAutoFit/>
          </a:bodyPr>
          <a:lstStyle/>
          <a:p>
            <a:pPr lvl="0" algn="ctr"/>
            <a:r>
              <a:rPr lang="en-US" sz="3600" b="1" dirty="0">
                <a:ln w="17780" cmpd="sng">
                  <a:solidFill>
                    <a:srgbClr val="00B0F0"/>
                  </a:solidFill>
                  <a:prstDash val="solid"/>
                  <a:miter lim="800000"/>
                </a:ln>
                <a:solidFill>
                  <a:srgbClr val="CC00CC"/>
                </a:solidFill>
                <a:effectLst>
                  <a:innerShdw blurRad="63500" dist="50800" dir="8100000">
                    <a:prstClr val="black">
                      <a:alpha val="50000"/>
                    </a:prstClr>
                  </a:innerShdw>
                  <a:reflection blurRad="6350" stA="55000" endA="300" endPos="45500" dir="5400000" sy="-100000" algn="bl" rotWithShape="0"/>
                </a:effectLst>
                <a:latin typeface="Algerian" pitchFamily="82" charset="0"/>
              </a:rPr>
              <a:t>AUDIO  VISUAL  SMART  CLASS  PROGRAM </a:t>
            </a:r>
          </a:p>
        </p:txBody>
      </p:sp>
    </p:spTree>
    <p:custDataLst>
      <p:tags r:id="rId1"/>
    </p:custDataLst>
    <p:extLst>
      <p:ext uri="{BB962C8B-B14F-4D97-AF65-F5344CB8AC3E}">
        <p14:creationId xmlns:p14="http://schemas.microsoft.com/office/powerpoint/2010/main" val="1982568908"/>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par>
                                <p:cTn id="15" presetID="41" presetClass="entr" presetSubtype="0" fill="hold" grpId="0" nodeType="withEffect">
                                  <p:stCondLst>
                                    <p:cond delay="0"/>
                                  </p:stCondLst>
                                  <p:iterate type="lt">
                                    <p:tmPct val="10000"/>
                                  </p:iterate>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3"/>
                                        </p:tgtEl>
                                        <p:attrNameLst>
                                          <p:attrName>ppt_y</p:attrName>
                                        </p:attrNameLst>
                                      </p:cBhvr>
                                      <p:tavLst>
                                        <p:tav tm="0">
                                          <p:val>
                                            <p:strVal val="#ppt_y"/>
                                          </p:val>
                                        </p:tav>
                                        <p:tav tm="100000">
                                          <p:val>
                                            <p:strVal val="#ppt_y"/>
                                          </p:val>
                                        </p:tav>
                                      </p:tavLst>
                                    </p:anim>
                                    <p:anim calcmode="lin" valueType="num">
                                      <p:cBhvr>
                                        <p:cTn id="19" dur="500" fill="hold"/>
                                        <p:tgtEl>
                                          <p:spTgt spid="3"/>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3"/>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3"/>
                                        </p:tgtEl>
                                      </p:cBhvr>
                                    </p:animEffect>
                                  </p:childTnLst>
                                </p:cTn>
                              </p:par>
                              <p:par>
                                <p:cTn id="22" presetID="1"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par>
                          <p:cTn id="24" fill="hold">
                            <p:stCondLst>
                              <p:cond delay="1850"/>
                            </p:stCondLst>
                            <p:childTnLst>
                              <p:par>
                                <p:cTn id="25" presetID="52" presetClass="entr" presetSubtype="0" fill="hold" nodeType="afterEffect">
                                  <p:stCondLst>
                                    <p:cond delay="0"/>
                                  </p:stCondLst>
                                  <p:childTnLst>
                                    <p:set>
                                      <p:cBhvr>
                                        <p:cTn id="26" dur="1" fill="hold">
                                          <p:stCondLst>
                                            <p:cond delay="0"/>
                                          </p:stCondLst>
                                        </p:cTn>
                                        <p:tgtEl>
                                          <p:spTgt spid="1027"/>
                                        </p:tgtEl>
                                        <p:attrNameLst>
                                          <p:attrName>style.visibility</p:attrName>
                                        </p:attrNameLst>
                                      </p:cBhvr>
                                      <p:to>
                                        <p:strVal val="visible"/>
                                      </p:to>
                                    </p:set>
                                    <p:animScale>
                                      <p:cBhvr>
                                        <p:cTn id="27" dur="1000" decel="50000" fill="hold">
                                          <p:stCondLst>
                                            <p:cond delay="0"/>
                                          </p:stCondLst>
                                        </p:cTn>
                                        <p:tgtEl>
                                          <p:spTgt spid="102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1027"/>
                                        </p:tgtEl>
                                        <p:attrNameLst>
                                          <p:attrName>ppt_x</p:attrName>
                                          <p:attrName>ppt_y</p:attrName>
                                        </p:attrNameLst>
                                      </p:cBhvr>
                                    </p:animMotion>
                                    <p:animEffect transition="in" filter="fade">
                                      <p:cBhvr>
                                        <p:cTn id="29" dur="1000"/>
                                        <p:tgtEl>
                                          <p:spTgt spid="1027"/>
                                        </p:tgtEl>
                                      </p:cBhvr>
                                    </p:animEffect>
                                  </p:childTnLst>
                                </p:cTn>
                              </p:par>
                            </p:childTnLst>
                          </p:cTn>
                        </p:par>
                        <p:par>
                          <p:cTn id="30" fill="hold">
                            <p:stCondLst>
                              <p:cond delay="2850"/>
                            </p:stCondLst>
                            <p:childTnLst>
                              <p:par>
                                <p:cTn id="31" presetID="15" presetClass="entr" presetSubtype="0" fill="hold" nodeType="afterEffect">
                                  <p:stCondLst>
                                    <p:cond delay="0"/>
                                  </p:stCondLst>
                                  <p:childTnLst>
                                    <p:set>
                                      <p:cBhvr>
                                        <p:cTn id="32" dur="1" fill="hold">
                                          <p:stCondLst>
                                            <p:cond delay="0"/>
                                          </p:stCondLst>
                                        </p:cTn>
                                        <p:tgtEl>
                                          <p:spTgt spid="1026"/>
                                        </p:tgtEl>
                                        <p:attrNameLst>
                                          <p:attrName>style.visibility</p:attrName>
                                        </p:attrNameLst>
                                      </p:cBhvr>
                                      <p:to>
                                        <p:strVal val="visible"/>
                                      </p:to>
                                    </p:set>
                                    <p:anim calcmode="lin" valueType="num">
                                      <p:cBhvr>
                                        <p:cTn id="33" dur="1000" fill="hold"/>
                                        <p:tgtEl>
                                          <p:spTgt spid="1026"/>
                                        </p:tgtEl>
                                        <p:attrNameLst>
                                          <p:attrName>ppt_w</p:attrName>
                                        </p:attrNameLst>
                                      </p:cBhvr>
                                      <p:tavLst>
                                        <p:tav tm="0">
                                          <p:val>
                                            <p:fltVal val="0"/>
                                          </p:val>
                                        </p:tav>
                                        <p:tav tm="100000">
                                          <p:val>
                                            <p:strVal val="#ppt_w"/>
                                          </p:val>
                                        </p:tav>
                                      </p:tavLst>
                                    </p:anim>
                                    <p:anim calcmode="lin" valueType="num">
                                      <p:cBhvr>
                                        <p:cTn id="34" dur="1000" fill="hold"/>
                                        <p:tgtEl>
                                          <p:spTgt spid="1026"/>
                                        </p:tgtEl>
                                        <p:attrNameLst>
                                          <p:attrName>ppt_h</p:attrName>
                                        </p:attrNameLst>
                                      </p:cBhvr>
                                      <p:tavLst>
                                        <p:tav tm="0">
                                          <p:val>
                                            <p:fltVal val="0"/>
                                          </p:val>
                                        </p:tav>
                                        <p:tav tm="100000">
                                          <p:val>
                                            <p:strVal val="#ppt_h"/>
                                          </p:val>
                                        </p:tav>
                                      </p:tavLst>
                                    </p:anim>
                                    <p:anim calcmode="lin" valueType="num">
                                      <p:cBhvr>
                                        <p:cTn id="35"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36"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par>
                          <p:cTn id="37" fill="hold">
                            <p:stCondLst>
                              <p:cond delay="3850"/>
                            </p:stCondLst>
                            <p:childTnLst>
                              <p:par>
                                <p:cTn id="38" presetID="30" presetClass="entr" presetSubtype="0" fill="hold" nodeType="afterEffect">
                                  <p:stCondLst>
                                    <p:cond delay="0"/>
                                  </p:stCondLst>
                                  <p:childTnLst>
                                    <p:set>
                                      <p:cBhvr>
                                        <p:cTn id="39" dur="1" fill="hold">
                                          <p:stCondLst>
                                            <p:cond delay="0"/>
                                          </p:stCondLst>
                                        </p:cTn>
                                        <p:tgtEl>
                                          <p:spTgt spid="1029"/>
                                        </p:tgtEl>
                                        <p:attrNameLst>
                                          <p:attrName>style.visibility</p:attrName>
                                        </p:attrNameLst>
                                      </p:cBhvr>
                                      <p:to>
                                        <p:strVal val="visible"/>
                                      </p:to>
                                    </p:set>
                                    <p:animEffect transition="in" filter="fade">
                                      <p:cBhvr>
                                        <p:cTn id="40" dur="800" decel="100000"/>
                                        <p:tgtEl>
                                          <p:spTgt spid="1029"/>
                                        </p:tgtEl>
                                      </p:cBhvr>
                                    </p:animEffect>
                                    <p:anim calcmode="lin" valueType="num">
                                      <p:cBhvr>
                                        <p:cTn id="41" dur="800" decel="100000" fill="hold"/>
                                        <p:tgtEl>
                                          <p:spTgt spid="1029"/>
                                        </p:tgtEl>
                                        <p:attrNameLst>
                                          <p:attrName>style.rotation</p:attrName>
                                        </p:attrNameLst>
                                      </p:cBhvr>
                                      <p:tavLst>
                                        <p:tav tm="0">
                                          <p:val>
                                            <p:fltVal val="-90"/>
                                          </p:val>
                                        </p:tav>
                                        <p:tav tm="100000">
                                          <p:val>
                                            <p:fltVal val="0"/>
                                          </p:val>
                                        </p:tav>
                                      </p:tavLst>
                                    </p:anim>
                                    <p:anim calcmode="lin" valueType="num">
                                      <p:cBhvr>
                                        <p:cTn id="42" dur="800" decel="100000" fill="hold"/>
                                        <p:tgtEl>
                                          <p:spTgt spid="1029"/>
                                        </p:tgtEl>
                                        <p:attrNameLst>
                                          <p:attrName>ppt_x</p:attrName>
                                        </p:attrNameLst>
                                      </p:cBhvr>
                                      <p:tavLst>
                                        <p:tav tm="0">
                                          <p:val>
                                            <p:strVal val="#ppt_x+0.4"/>
                                          </p:val>
                                        </p:tav>
                                        <p:tav tm="100000">
                                          <p:val>
                                            <p:strVal val="#ppt_x-0.05"/>
                                          </p:val>
                                        </p:tav>
                                      </p:tavLst>
                                    </p:anim>
                                    <p:anim calcmode="lin" valueType="num">
                                      <p:cBhvr>
                                        <p:cTn id="43" dur="800" decel="100000" fill="hold"/>
                                        <p:tgtEl>
                                          <p:spTgt spid="1029"/>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1029"/>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1029"/>
                                        </p:tgtEl>
                                        <p:attrNameLst>
                                          <p:attrName>ppt_y</p:attrName>
                                        </p:attrNameLst>
                                      </p:cBhvr>
                                      <p:tavLst>
                                        <p:tav tm="0">
                                          <p:val>
                                            <p:strVal val="#ppt_y+0.1"/>
                                          </p:val>
                                        </p:tav>
                                        <p:tav tm="100000">
                                          <p:val>
                                            <p:strVal val="#ppt_y"/>
                                          </p:val>
                                        </p:tav>
                                      </p:tavLst>
                                    </p:anim>
                                  </p:childTnLst>
                                </p:cTn>
                              </p:par>
                              <p:par>
                                <p:cTn id="46" presetID="52" presetClass="entr" presetSubtype="0" fill="hold" nodeType="withEffect">
                                  <p:stCondLst>
                                    <p:cond delay="0"/>
                                  </p:stCondLst>
                                  <p:childTnLst>
                                    <p:set>
                                      <p:cBhvr>
                                        <p:cTn id="47" dur="1" fill="hold">
                                          <p:stCondLst>
                                            <p:cond delay="0"/>
                                          </p:stCondLst>
                                        </p:cTn>
                                        <p:tgtEl>
                                          <p:spTgt spid="1028"/>
                                        </p:tgtEl>
                                        <p:attrNameLst>
                                          <p:attrName>style.visibility</p:attrName>
                                        </p:attrNameLst>
                                      </p:cBhvr>
                                      <p:to>
                                        <p:strVal val="visible"/>
                                      </p:to>
                                    </p:set>
                                    <p:animScale>
                                      <p:cBhvr>
                                        <p:cTn id="48" dur="1000" decel="50000" fill="hold">
                                          <p:stCondLst>
                                            <p:cond delay="0"/>
                                          </p:stCondLst>
                                        </p:cTn>
                                        <p:tgtEl>
                                          <p:spTgt spid="102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9" dur="1000" decel="50000" fill="hold">
                                          <p:stCondLst>
                                            <p:cond delay="0"/>
                                          </p:stCondLst>
                                        </p:cTn>
                                        <p:tgtEl>
                                          <p:spTgt spid="1028"/>
                                        </p:tgtEl>
                                        <p:attrNameLst>
                                          <p:attrName>ppt_x</p:attrName>
                                          <p:attrName>ppt_y</p:attrName>
                                        </p:attrNameLst>
                                      </p:cBhvr>
                                    </p:animMotion>
                                    <p:animEffect transition="in" filter="fade">
                                      <p:cBhvr>
                                        <p:cTn id="50" dur="1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281175"/>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dirty="0">
                <a:ln>
                  <a:solidFill>
                    <a:srgbClr val="FFFF00"/>
                  </a:solidFill>
                </a:ln>
                <a:solidFill>
                  <a:srgbClr val="5EEC3C"/>
                </a:solidFill>
                <a:effectLst/>
                <a:latin typeface="Algerian" pitchFamily="82" charset="0"/>
              </a:rPr>
              <a:t>Period of Industrial Capital</a:t>
            </a:r>
          </a:p>
        </p:txBody>
      </p:sp>
      <p:sp>
        <p:nvSpPr>
          <p:cNvPr id="3" name="Content Placeholder 2"/>
          <p:cNvSpPr>
            <a:spLocks noGrp="1"/>
          </p:cNvSpPr>
          <p:nvPr>
            <p:ph idx="1"/>
          </p:nvPr>
        </p:nvSpPr>
        <p:spPr>
          <a:xfrm>
            <a:off x="296260" y="1197405"/>
            <a:ext cx="8093365" cy="3511061"/>
          </a:xfrm>
        </p:spPr>
        <p:txBody>
          <a:bodyPr>
            <a:normAutofit fontScale="92500"/>
          </a:bodyPr>
          <a:lstStyle/>
          <a:p>
            <a:pPr>
              <a:buClr>
                <a:schemeClr val="bg1"/>
              </a:buClr>
              <a:buFont typeface="Wingdings" pitchFamily="2" charset="2"/>
              <a:buChar char="Ø"/>
            </a:pPr>
            <a:r>
              <a:rPr lang="en-US" b="1" dirty="0">
                <a:solidFill>
                  <a:srgbClr val="FFFF00"/>
                </a:solidFill>
              </a:rPr>
              <a:t>The period of Industrial capital was from 1813  to 1858.</a:t>
            </a:r>
          </a:p>
          <a:p>
            <a:pPr>
              <a:buClr>
                <a:schemeClr val="bg1"/>
              </a:buClr>
              <a:buFont typeface="Wingdings" pitchFamily="2" charset="2"/>
              <a:buChar char="Ø"/>
            </a:pPr>
            <a:r>
              <a:rPr lang="en-US" b="1" dirty="0">
                <a:solidFill>
                  <a:srgbClr val="FFFF00"/>
                </a:solidFill>
              </a:rPr>
              <a:t>During this period, India had become a market for British textiles.</a:t>
            </a:r>
          </a:p>
          <a:p>
            <a:pPr>
              <a:buClr>
                <a:schemeClr val="bg1"/>
              </a:buClr>
              <a:buFont typeface="Wingdings" pitchFamily="2" charset="2"/>
              <a:buChar char="Ø"/>
            </a:pPr>
            <a:r>
              <a:rPr lang="en-US" b="1" dirty="0">
                <a:solidFill>
                  <a:srgbClr val="FFFF00"/>
                </a:solidFill>
              </a:rPr>
              <a:t>India’s raw materials were exported to England at low price and imported finished textile commodities to India at high price. In this way, Indians were exploited.</a:t>
            </a:r>
          </a:p>
          <a:p>
            <a:pPr>
              <a:buClr>
                <a:schemeClr val="bg1"/>
              </a:buClr>
              <a:buFont typeface="Wingdings" pitchFamily="2" charset="2"/>
              <a:buChar char="Ø"/>
            </a:pPr>
            <a:r>
              <a:rPr lang="en-US" b="1" dirty="0">
                <a:solidFill>
                  <a:srgbClr val="FFFF00"/>
                </a:solidFill>
              </a:rPr>
              <a:t>India’s traditional handicrafts were thrown out of gear.</a:t>
            </a:r>
          </a:p>
        </p:txBody>
      </p:sp>
    </p:spTree>
    <p:extLst>
      <p:ext uri="{BB962C8B-B14F-4D97-AF65-F5344CB8AC3E}">
        <p14:creationId xmlns:p14="http://schemas.microsoft.com/office/powerpoint/2010/main" val="1437006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4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39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4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49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128470"/>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800" b="1" dirty="0">
                <a:ln>
                  <a:solidFill>
                    <a:srgbClr val="FFFF00"/>
                  </a:solidFill>
                </a:ln>
                <a:solidFill>
                  <a:srgbClr val="5EEC3C"/>
                </a:solidFill>
                <a:effectLst/>
                <a:latin typeface="Algerian" pitchFamily="82" charset="0"/>
              </a:rPr>
              <a:t>Period of Finance Capital</a:t>
            </a:r>
          </a:p>
        </p:txBody>
      </p:sp>
      <p:sp>
        <p:nvSpPr>
          <p:cNvPr id="3" name="Content Placeholder 2"/>
          <p:cNvSpPr>
            <a:spLocks noGrp="1"/>
          </p:cNvSpPr>
          <p:nvPr>
            <p:ph idx="1"/>
          </p:nvPr>
        </p:nvSpPr>
        <p:spPr>
          <a:xfrm>
            <a:off x="601670" y="739290"/>
            <a:ext cx="8093365" cy="3511061"/>
          </a:xfrm>
        </p:spPr>
        <p:txBody>
          <a:bodyPr>
            <a:noAutofit/>
          </a:bodyPr>
          <a:lstStyle/>
          <a:p>
            <a:pPr>
              <a:buClr>
                <a:schemeClr val="bg1"/>
              </a:buClr>
              <a:buFont typeface="Wingdings" pitchFamily="2" charset="2"/>
              <a:buChar char="ü"/>
            </a:pPr>
            <a:r>
              <a:rPr lang="en-US" sz="2050" b="1" dirty="0">
                <a:solidFill>
                  <a:srgbClr val="FFFF00"/>
                </a:solidFill>
              </a:rPr>
              <a:t>The third phase was the period of finance capital starting from the closing years of the 19th century and continuing till independence. </a:t>
            </a:r>
          </a:p>
          <a:p>
            <a:pPr>
              <a:buClr>
                <a:schemeClr val="bg1"/>
              </a:buClr>
              <a:buFont typeface="Wingdings" pitchFamily="2" charset="2"/>
              <a:buChar char="ü"/>
            </a:pPr>
            <a:r>
              <a:rPr lang="en-US" sz="2050" b="1" dirty="0">
                <a:solidFill>
                  <a:srgbClr val="FFFF00"/>
                </a:solidFill>
              </a:rPr>
              <a:t>During this period, finance imperialism began to entrench itself  through the managing agency firms, export – import firms, exchange banks and some export of capital. </a:t>
            </a:r>
          </a:p>
          <a:p>
            <a:pPr>
              <a:buClr>
                <a:schemeClr val="bg1"/>
              </a:buClr>
              <a:buFont typeface="Wingdings" pitchFamily="2" charset="2"/>
              <a:buChar char="ü"/>
            </a:pPr>
            <a:r>
              <a:rPr lang="en-US" sz="2050" b="1" dirty="0">
                <a:solidFill>
                  <a:srgbClr val="FFFF00"/>
                </a:solidFill>
              </a:rPr>
              <a:t>Britain decided to make massive investments in various fields (rail, road, postal system irrigation, European banking system, and a limited field of education </a:t>
            </a:r>
            <a:r>
              <a:rPr lang="en-US" sz="2050" b="1" dirty="0" err="1">
                <a:solidFill>
                  <a:srgbClr val="FFFF00"/>
                </a:solidFill>
              </a:rPr>
              <a:t>etc</a:t>
            </a:r>
            <a:r>
              <a:rPr lang="en-US" sz="2050" b="1" dirty="0">
                <a:solidFill>
                  <a:srgbClr val="FFFF00"/>
                </a:solidFill>
              </a:rPr>
              <a:t>) in India by plundering Indian capital. </a:t>
            </a:r>
          </a:p>
          <a:p>
            <a:pPr>
              <a:buClr>
                <a:schemeClr val="bg1"/>
              </a:buClr>
              <a:buFont typeface="Wingdings" pitchFamily="2" charset="2"/>
              <a:buChar char="ü"/>
            </a:pPr>
            <a:r>
              <a:rPr lang="en-US" sz="2050" b="1" dirty="0">
                <a:solidFill>
                  <a:srgbClr val="FFFF00"/>
                </a:solidFill>
              </a:rPr>
              <a:t>Railway construction policy of the British led to unimaginable as well as uneconomic. The poor Indian taxpayers had been compelled to finance for the construction of railways. The political power was handed  over to the British Government by the East India Company in 1858.</a:t>
            </a: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738"/>
          <a:stretch/>
        </p:blipFill>
        <p:spPr bwMode="auto">
          <a:xfrm>
            <a:off x="0" y="0"/>
            <a:ext cx="914400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3893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5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100"/>
                            </p:stCondLst>
                            <p:childTnLst>
                              <p:par>
                                <p:cTn id="20" presetID="16" presetClass="entr" presetSubtype="21"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par>
                          <p:cTn id="23" fill="hold">
                            <p:stCondLst>
                              <p:cond delay="3600"/>
                            </p:stCondLst>
                            <p:childTnLst>
                              <p:par>
                                <p:cTn id="24" presetID="16" presetClass="entr" presetSubtype="21"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par>
                          <p:cTn id="27" fill="hold">
                            <p:stCondLst>
                              <p:cond delay="4100"/>
                            </p:stCondLst>
                            <p:childTnLst>
                              <p:par>
                                <p:cTn id="28" presetID="16" presetClass="entr" presetSubtype="21"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par>
                          <p:cTn id="31" fill="hold">
                            <p:stCondLst>
                              <p:cond delay="4600"/>
                            </p:stCondLst>
                            <p:childTnLst>
                              <p:par>
                                <p:cTn id="32" presetID="16" presetClass="entr" presetSubtype="21"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1026"/>
                                        </p:tgtEl>
                                        <p:attrNameLst>
                                          <p:attrName>style.visibility</p:attrName>
                                        </p:attrNameLst>
                                      </p:cBhvr>
                                      <p:to>
                                        <p:strVal val="visible"/>
                                      </p:to>
                                    </p:set>
                                    <p:anim calcmode="lin" valueType="num">
                                      <p:cBhvr>
                                        <p:cTn id="39" dur="1000" fill="hold"/>
                                        <p:tgtEl>
                                          <p:spTgt spid="1026"/>
                                        </p:tgtEl>
                                        <p:attrNameLst>
                                          <p:attrName>ppt_w</p:attrName>
                                        </p:attrNameLst>
                                      </p:cBhvr>
                                      <p:tavLst>
                                        <p:tav tm="0">
                                          <p:val>
                                            <p:fltVal val="0"/>
                                          </p:val>
                                        </p:tav>
                                        <p:tav tm="100000">
                                          <p:val>
                                            <p:strVal val="#ppt_w"/>
                                          </p:val>
                                        </p:tav>
                                      </p:tavLst>
                                    </p:anim>
                                    <p:anim calcmode="lin" valueType="num">
                                      <p:cBhvr>
                                        <p:cTn id="40" dur="1000" fill="hold"/>
                                        <p:tgtEl>
                                          <p:spTgt spid="1026"/>
                                        </p:tgtEl>
                                        <p:attrNameLst>
                                          <p:attrName>ppt_h</p:attrName>
                                        </p:attrNameLst>
                                      </p:cBhvr>
                                      <p:tavLst>
                                        <p:tav tm="0">
                                          <p:val>
                                            <p:fltVal val="0"/>
                                          </p:val>
                                        </p:tav>
                                        <p:tav tm="100000">
                                          <p:val>
                                            <p:strVal val="#ppt_h"/>
                                          </p:val>
                                        </p:tav>
                                      </p:tavLst>
                                    </p:anim>
                                    <p:anim calcmode="lin" valueType="num">
                                      <p:cBhvr>
                                        <p:cTn id="41" dur="1000" fill="hold"/>
                                        <p:tgtEl>
                                          <p:spTgt spid="1026"/>
                                        </p:tgtEl>
                                        <p:attrNameLst>
                                          <p:attrName>style.rotation</p:attrName>
                                        </p:attrNameLst>
                                      </p:cBhvr>
                                      <p:tavLst>
                                        <p:tav tm="0">
                                          <p:val>
                                            <p:fltVal val="90"/>
                                          </p:val>
                                        </p:tav>
                                        <p:tav tm="100000">
                                          <p:val>
                                            <p:fltVal val="0"/>
                                          </p:val>
                                        </p:tav>
                                      </p:tavLst>
                                    </p:anim>
                                    <p:animEffect transition="in" filter="fade">
                                      <p:cBhvr>
                                        <p:cTn id="42" dur="1000"/>
                                        <p:tgtEl>
                                          <p:spTgt spid="1026"/>
                                        </p:tgtEl>
                                      </p:cBhvr>
                                    </p:animEffect>
                                  </p:childTnLst>
                                </p:cTn>
                              </p:par>
                            </p:childTnLst>
                          </p:cTn>
                        </p:par>
                      </p:childTnLst>
                    </p:cTn>
                  </p:par>
                  <p:par>
                    <p:cTn id="43" fill="hold">
                      <p:stCondLst>
                        <p:cond delay="indefinite"/>
                      </p:stCondLst>
                      <p:childTnLst>
                        <p:par>
                          <p:cTn id="44" fill="hold">
                            <p:stCondLst>
                              <p:cond delay="0"/>
                            </p:stCondLst>
                            <p:childTnLst>
                              <p:par>
                                <p:cTn id="45" presetID="25" presetClass="exit" presetSubtype="0" fill="hold" nodeType="clickEffect">
                                  <p:stCondLst>
                                    <p:cond delay="0"/>
                                  </p:stCondLst>
                                  <p:childTnLst>
                                    <p:animEffect transition="out" filter="fade">
                                      <p:cBhvr>
                                        <p:cTn id="46" dur="1000" accel="50000">
                                          <p:stCondLst>
                                            <p:cond delay="0"/>
                                          </p:stCondLst>
                                        </p:cTn>
                                        <p:tgtEl>
                                          <p:spTgt spid="1026"/>
                                        </p:tgtEl>
                                      </p:cBhvr>
                                    </p:animEffect>
                                    <p:anim calcmode="lin" valueType="num">
                                      <p:cBhvr>
                                        <p:cTn id="47" dur="500" accel="50000">
                                          <p:stCondLst>
                                            <p:cond delay="0"/>
                                          </p:stCondLst>
                                        </p:cTn>
                                        <p:tgtEl>
                                          <p:spTgt spid="1026"/>
                                        </p:tgtEl>
                                        <p:attrNameLst>
                                          <p:attrName>ppt_y</p:attrName>
                                        </p:attrNameLst>
                                      </p:cBhvr>
                                      <p:tavLst>
                                        <p:tav tm="0">
                                          <p:val>
                                            <p:strVal val="ppt_y"/>
                                          </p:val>
                                        </p:tav>
                                        <p:tav tm="100000">
                                          <p:val>
                                            <p:strVal val="ppt_y+.1"/>
                                          </p:val>
                                        </p:tav>
                                      </p:tavLst>
                                    </p:anim>
                                    <p:anim calcmode="lin" valueType="num">
                                      <p:cBhvr>
                                        <p:cTn id="48" dur="500" decel="50000">
                                          <p:stCondLst>
                                            <p:cond delay="500"/>
                                          </p:stCondLst>
                                        </p:cTn>
                                        <p:tgtEl>
                                          <p:spTgt spid="1026"/>
                                        </p:tgtEl>
                                        <p:attrNameLst>
                                          <p:attrName>ppt_y</p:attrName>
                                        </p:attrNameLst>
                                      </p:cBhvr>
                                      <p:tavLst>
                                        <p:tav tm="0">
                                          <p:val>
                                            <p:strVal val="ppt_y"/>
                                          </p:val>
                                        </p:tav>
                                        <p:tav tm="100000">
                                          <p:val>
                                            <p:strVal val="ppt_y-.1"/>
                                          </p:val>
                                        </p:tav>
                                      </p:tavLst>
                                    </p:anim>
                                    <p:anim calcmode="lin" valueType="num">
                                      <p:cBhvr>
                                        <p:cTn id="49" dur="500" accel="50000">
                                          <p:stCondLst>
                                            <p:cond delay="500"/>
                                          </p:stCondLst>
                                        </p:cTn>
                                        <p:tgtEl>
                                          <p:spTgt spid="1026"/>
                                        </p:tgtEl>
                                        <p:attrNameLst>
                                          <p:attrName>ppt_x</p:attrName>
                                        </p:attrNameLst>
                                      </p:cBhvr>
                                      <p:tavLst>
                                        <p:tav tm="0">
                                          <p:val>
                                            <p:strVal val="ppt_x"/>
                                          </p:val>
                                        </p:tav>
                                        <p:tav tm="100000">
                                          <p:val>
                                            <p:strVal val="ppt_x+.4"/>
                                          </p:val>
                                        </p:tav>
                                      </p:tavLst>
                                    </p:anim>
                                    <p:anim calcmode="lin" valueType="num">
                                      <p:cBhvr>
                                        <p:cTn id="50" dur="1000"/>
                                        <p:tgtEl>
                                          <p:spTgt spid="1026"/>
                                        </p:tgtEl>
                                        <p:attrNameLst>
                                          <p:attrName>ppt_h</p:attrName>
                                        </p:attrNameLst>
                                      </p:cBhvr>
                                      <p:tavLst>
                                        <p:tav tm="0">
                                          <p:val>
                                            <p:strVal val="ppt_h"/>
                                          </p:val>
                                        </p:tav>
                                        <p:tav tm="100000">
                                          <p:val>
                                            <p:strVal val="ppt_h"/>
                                          </p:val>
                                        </p:tav>
                                      </p:tavLst>
                                    </p:anim>
                                    <p:anim calcmode="lin" valueType="num">
                                      <p:cBhvr>
                                        <p:cTn id="51" dur="500" accel="50000">
                                          <p:stCondLst>
                                            <p:cond delay="0"/>
                                          </p:stCondLst>
                                        </p:cTn>
                                        <p:tgtEl>
                                          <p:spTgt spid="1026"/>
                                        </p:tgtEl>
                                        <p:attrNameLst>
                                          <p:attrName>ppt_w</p:attrName>
                                        </p:attrNameLst>
                                      </p:cBhvr>
                                      <p:tavLst>
                                        <p:tav tm="0">
                                          <p:val>
                                            <p:strVal val="ppt_w"/>
                                          </p:val>
                                        </p:tav>
                                        <p:tav tm="100000">
                                          <p:val>
                                            <p:strVal val="ppt_w*.05"/>
                                          </p:val>
                                        </p:tav>
                                      </p:tavLst>
                                    </p:anim>
                                    <p:anim calcmode="lin" valueType="num">
                                      <p:cBhvr>
                                        <p:cTn id="52" dur="500" decel="50000">
                                          <p:stCondLst>
                                            <p:cond delay="500"/>
                                          </p:stCondLst>
                                        </p:cTn>
                                        <p:tgtEl>
                                          <p:spTgt spid="1026"/>
                                        </p:tgtEl>
                                        <p:attrNameLst>
                                          <p:attrName>ppt_w</p:attrName>
                                        </p:attrNameLst>
                                      </p:cBhvr>
                                      <p:tavLst>
                                        <p:tav tm="0">
                                          <p:val>
                                            <p:strVal val="ppt_w"/>
                                          </p:val>
                                        </p:tav>
                                        <p:tav tm="100000">
                                          <p:val>
                                            <p:strVal val="ppt_w/.05"/>
                                          </p:val>
                                        </p:tav>
                                      </p:tavLst>
                                    </p:anim>
                                    <p:anim calcmode="lin" valueType="num">
                                      <p:cBhvr>
                                        <p:cTn id="53" dur="500" accel="50000">
                                          <p:stCondLst>
                                            <p:cond delay="500"/>
                                          </p:stCondLst>
                                        </p:cTn>
                                        <p:tgtEl>
                                          <p:spTgt spid="1026"/>
                                        </p:tgtEl>
                                        <p:attrNameLst>
                                          <p:attrName>style.rotation</p:attrName>
                                        </p:attrNameLst>
                                      </p:cBhvr>
                                      <p:tavLst>
                                        <p:tav tm="0">
                                          <p:val>
                                            <p:fltVal val="0"/>
                                          </p:val>
                                        </p:tav>
                                        <p:tav tm="100000">
                                          <p:val>
                                            <p:fltVal val="-90"/>
                                          </p:val>
                                        </p:tav>
                                      </p:tavLst>
                                    </p:anim>
                                    <p:set>
                                      <p:cBhvr>
                                        <p:cTn id="54"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5" y="281175"/>
            <a:ext cx="930585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dirty="0">
                <a:ln>
                  <a:solidFill>
                    <a:srgbClr val="FFFF00"/>
                  </a:solidFill>
                </a:ln>
                <a:solidFill>
                  <a:srgbClr val="5EEC3C"/>
                </a:solidFill>
                <a:effectLst/>
                <a:latin typeface="Algerian" pitchFamily="82" charset="0"/>
              </a:rPr>
              <a:t>Decline of Indian Handicrafts</a:t>
            </a:r>
          </a:p>
        </p:txBody>
      </p:sp>
      <p:sp>
        <p:nvSpPr>
          <p:cNvPr id="3" name="Content Placeholder 2"/>
          <p:cNvSpPr>
            <a:spLocks noGrp="1"/>
          </p:cNvSpPr>
          <p:nvPr>
            <p:ph idx="1"/>
          </p:nvPr>
        </p:nvSpPr>
        <p:spPr>
          <a:xfrm>
            <a:off x="448965" y="1198559"/>
            <a:ext cx="8398775" cy="3511061"/>
          </a:xfrm>
        </p:spPr>
        <p:txBody>
          <a:bodyPr>
            <a:normAutofit fontScale="77500" lnSpcReduction="20000"/>
          </a:bodyPr>
          <a:lstStyle/>
          <a:p>
            <a:pPr>
              <a:buClr>
                <a:schemeClr val="bg1"/>
              </a:buClr>
              <a:buFont typeface="Wingdings" pitchFamily="2" charset="2"/>
              <a:buChar char="ü"/>
            </a:pPr>
            <a:r>
              <a:rPr lang="en-US" b="1" dirty="0">
                <a:solidFill>
                  <a:srgbClr val="FFFF00"/>
                </a:solidFill>
              </a:rPr>
              <a:t>The Indian handicrafts products had a worldwide market. Indian exports consisted chiefly of hand weaved cotton and silk fabrics, calicoes, artistic wares, wood carving </a:t>
            </a:r>
            <a:r>
              <a:rPr lang="en-US" b="1" dirty="0" err="1">
                <a:solidFill>
                  <a:srgbClr val="FFFF00"/>
                </a:solidFill>
              </a:rPr>
              <a:t>etc</a:t>
            </a:r>
            <a:endParaRPr lang="en-US" b="1" dirty="0">
              <a:solidFill>
                <a:srgbClr val="FFFF00"/>
              </a:solidFill>
            </a:endParaRPr>
          </a:p>
          <a:p>
            <a:pPr>
              <a:buClr>
                <a:schemeClr val="bg1"/>
              </a:buClr>
              <a:buFont typeface="Wingdings" pitchFamily="2" charset="2"/>
              <a:buChar char="ü"/>
            </a:pPr>
            <a:r>
              <a:rPr lang="en-US" b="1" dirty="0">
                <a:solidFill>
                  <a:srgbClr val="FFFF00"/>
                </a:solidFill>
              </a:rPr>
              <a:t>Through discriminatory tariff policy, the British Government purposefully destroyed the handicrafts. </a:t>
            </a:r>
          </a:p>
          <a:p>
            <a:pPr>
              <a:buClr>
                <a:schemeClr val="bg1"/>
              </a:buClr>
              <a:buFont typeface="Wingdings" pitchFamily="2" charset="2"/>
              <a:buChar char="ü"/>
            </a:pPr>
            <a:r>
              <a:rPr lang="en-US" b="1" dirty="0">
                <a:solidFill>
                  <a:srgbClr val="FFFF00"/>
                </a:solidFill>
              </a:rPr>
              <a:t>With the disappearance of </a:t>
            </a:r>
            <a:r>
              <a:rPr lang="en-US" b="1" dirty="0" err="1">
                <a:solidFill>
                  <a:srgbClr val="FFFF00"/>
                </a:solidFill>
              </a:rPr>
              <a:t>nawabs</a:t>
            </a:r>
            <a:r>
              <a:rPr lang="en-US" b="1" dirty="0">
                <a:solidFill>
                  <a:srgbClr val="FFFF00"/>
                </a:solidFill>
              </a:rPr>
              <a:t> and kings, There was no one to protect Indian handicrafts. </a:t>
            </a:r>
          </a:p>
          <a:p>
            <a:pPr>
              <a:buClr>
                <a:schemeClr val="bg1"/>
              </a:buClr>
              <a:buFont typeface="Wingdings" pitchFamily="2" charset="2"/>
              <a:buChar char="ü"/>
            </a:pPr>
            <a:r>
              <a:rPr lang="en-US" b="1" dirty="0">
                <a:solidFill>
                  <a:srgbClr val="FFFF00"/>
                </a:solidFill>
              </a:rPr>
              <a:t>Indian handicraft products could not  compete with machine-made products. </a:t>
            </a:r>
          </a:p>
          <a:p>
            <a:pPr>
              <a:buClr>
                <a:schemeClr val="bg1"/>
              </a:buClr>
              <a:buFont typeface="Wingdings" pitchFamily="2" charset="2"/>
              <a:buChar char="ü"/>
            </a:pPr>
            <a:r>
              <a:rPr lang="en-US" b="1" dirty="0">
                <a:solidFill>
                  <a:srgbClr val="FFFF00"/>
                </a:solidFill>
              </a:rPr>
              <a:t>The introduction of railways in India increased the domestic market for the British goods.</a:t>
            </a:r>
          </a:p>
        </p:txBody>
      </p:sp>
      <p:sp>
        <p:nvSpPr>
          <p:cNvPr id="4" name="Rectangle 3"/>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141" t="22530" r="50000" b="21636"/>
          <a:stretch/>
        </p:blipFill>
        <p:spPr bwMode="auto">
          <a:xfrm>
            <a:off x="2066778" y="739290"/>
            <a:ext cx="4795797" cy="4084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309590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500"/>
                            </p:stCondLst>
                            <p:childTnLst>
                              <p:par>
                                <p:cTn id="20" presetID="16" presetClass="entr" presetSubtype="21"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par>
                          <p:cTn id="23" fill="hold">
                            <p:stCondLst>
                              <p:cond delay="4000"/>
                            </p:stCondLst>
                            <p:childTnLst>
                              <p:par>
                                <p:cTn id="24" presetID="16" presetClass="entr" presetSubtype="21"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par>
                          <p:cTn id="27" fill="hold">
                            <p:stCondLst>
                              <p:cond delay="4500"/>
                            </p:stCondLst>
                            <p:childTnLst>
                              <p:par>
                                <p:cTn id="28" presetID="16" presetClass="entr" presetSubtype="21"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par>
                          <p:cTn id="31" fill="hold">
                            <p:stCondLst>
                              <p:cond delay="5000"/>
                            </p:stCondLst>
                            <p:childTnLst>
                              <p:par>
                                <p:cTn id="32" presetID="16" presetClass="entr" presetSubtype="21"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par>
                          <p:cTn id="35" fill="hold">
                            <p:stCondLst>
                              <p:cond delay="5500"/>
                            </p:stCondLst>
                            <p:childTnLst>
                              <p:par>
                                <p:cTn id="36" presetID="16" presetClass="entr" presetSubtype="21"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barn(inVertical)">
                                      <p:cBhvr>
                                        <p:cTn id="43" dur="500"/>
                                        <p:tgtEl>
                                          <p:spTgt spid="5"/>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barn(inVertical)">
                                      <p:cBhvr>
                                        <p:cTn id="46" dur="5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37" presetClass="exit" presetSubtype="0" fill="hold" nodeType="clickEffect">
                                  <p:stCondLst>
                                    <p:cond delay="0"/>
                                  </p:stCondLst>
                                  <p:childTnLst>
                                    <p:animEffect transition="out" filter="fade">
                                      <p:cBhvr>
                                        <p:cTn id="50" dur="1000"/>
                                        <p:tgtEl>
                                          <p:spTgt spid="5"/>
                                        </p:tgtEl>
                                      </p:cBhvr>
                                    </p:animEffect>
                                    <p:anim calcmode="lin" valueType="num">
                                      <p:cBhvr>
                                        <p:cTn id="51" dur="1000"/>
                                        <p:tgtEl>
                                          <p:spTgt spid="5"/>
                                        </p:tgtEl>
                                        <p:attrNameLst>
                                          <p:attrName>ppt_x</p:attrName>
                                        </p:attrNameLst>
                                      </p:cBhvr>
                                      <p:tavLst>
                                        <p:tav tm="0">
                                          <p:val>
                                            <p:strVal val="ppt_x"/>
                                          </p:val>
                                        </p:tav>
                                        <p:tav tm="100000">
                                          <p:val>
                                            <p:strVal val="ppt_x"/>
                                          </p:val>
                                        </p:tav>
                                      </p:tavLst>
                                    </p:anim>
                                    <p:anim calcmode="lin" valueType="num">
                                      <p:cBhvr>
                                        <p:cTn id="52" dur="100" decel="100000"/>
                                        <p:tgtEl>
                                          <p:spTgt spid="5"/>
                                        </p:tgtEl>
                                        <p:attrNameLst>
                                          <p:attrName>ppt_y</p:attrName>
                                        </p:attrNameLst>
                                      </p:cBhvr>
                                      <p:tavLst>
                                        <p:tav tm="0">
                                          <p:val>
                                            <p:strVal val="ppt_y"/>
                                          </p:val>
                                        </p:tav>
                                        <p:tav tm="100000">
                                          <p:val>
                                            <p:strVal val="ppt_y-.03"/>
                                          </p:val>
                                        </p:tav>
                                      </p:tavLst>
                                    </p:anim>
                                    <p:anim calcmode="lin" valueType="num">
                                      <p:cBhvr>
                                        <p:cTn id="53" dur="900" accel="100000">
                                          <p:stCondLst>
                                            <p:cond delay="100"/>
                                          </p:stCondLst>
                                        </p:cTn>
                                        <p:tgtEl>
                                          <p:spTgt spid="5"/>
                                        </p:tgtEl>
                                        <p:attrNameLst>
                                          <p:attrName>ppt_y</p:attrName>
                                        </p:attrNameLst>
                                      </p:cBhvr>
                                      <p:tavLst>
                                        <p:tav tm="0">
                                          <p:val>
                                            <p:strVal val="ppt_y"/>
                                          </p:val>
                                        </p:tav>
                                        <p:tav tm="100000">
                                          <p:val>
                                            <p:strVal val="ppt_y+1"/>
                                          </p:val>
                                        </p:tav>
                                      </p:tavLst>
                                    </p:anim>
                                    <p:set>
                                      <p:cBhvr>
                                        <p:cTn id="54" dur="1" fill="hold">
                                          <p:stCondLst>
                                            <p:cond delay="999"/>
                                          </p:stCondLst>
                                        </p:cTn>
                                        <p:tgtEl>
                                          <p:spTgt spid="5"/>
                                        </p:tgtEl>
                                        <p:attrNameLst>
                                          <p:attrName>style.visibility</p:attrName>
                                        </p:attrNameLst>
                                      </p:cBhvr>
                                      <p:to>
                                        <p:strVal val="hidden"/>
                                      </p:to>
                                    </p:set>
                                  </p:childTnLst>
                                </p:cTn>
                              </p:par>
                              <p:par>
                                <p:cTn id="55" presetID="37" presetClass="exit" presetSubtype="0" fill="hold" grpId="1" nodeType="withEffect">
                                  <p:stCondLst>
                                    <p:cond delay="0"/>
                                  </p:stCondLst>
                                  <p:childTnLst>
                                    <p:animEffect transition="out" filter="fade">
                                      <p:cBhvr>
                                        <p:cTn id="56" dur="1000"/>
                                        <p:tgtEl>
                                          <p:spTgt spid="4"/>
                                        </p:tgtEl>
                                      </p:cBhvr>
                                    </p:animEffect>
                                    <p:anim calcmode="lin" valueType="num">
                                      <p:cBhvr>
                                        <p:cTn id="57" dur="1000"/>
                                        <p:tgtEl>
                                          <p:spTgt spid="4"/>
                                        </p:tgtEl>
                                        <p:attrNameLst>
                                          <p:attrName>ppt_x</p:attrName>
                                        </p:attrNameLst>
                                      </p:cBhvr>
                                      <p:tavLst>
                                        <p:tav tm="0">
                                          <p:val>
                                            <p:strVal val="ppt_x"/>
                                          </p:val>
                                        </p:tav>
                                        <p:tav tm="100000">
                                          <p:val>
                                            <p:strVal val="ppt_x"/>
                                          </p:val>
                                        </p:tav>
                                      </p:tavLst>
                                    </p:anim>
                                    <p:anim calcmode="lin" valueType="num">
                                      <p:cBhvr>
                                        <p:cTn id="58" dur="100" decel="100000"/>
                                        <p:tgtEl>
                                          <p:spTgt spid="4"/>
                                        </p:tgtEl>
                                        <p:attrNameLst>
                                          <p:attrName>ppt_y</p:attrName>
                                        </p:attrNameLst>
                                      </p:cBhvr>
                                      <p:tavLst>
                                        <p:tav tm="0">
                                          <p:val>
                                            <p:strVal val="ppt_y"/>
                                          </p:val>
                                        </p:tav>
                                        <p:tav tm="100000">
                                          <p:val>
                                            <p:strVal val="ppt_y-.03"/>
                                          </p:val>
                                        </p:tav>
                                      </p:tavLst>
                                    </p:anim>
                                    <p:anim calcmode="lin" valueType="num">
                                      <p:cBhvr>
                                        <p:cTn id="59" dur="900" accel="100000">
                                          <p:stCondLst>
                                            <p:cond delay="100"/>
                                          </p:stCondLst>
                                        </p:cTn>
                                        <p:tgtEl>
                                          <p:spTgt spid="4"/>
                                        </p:tgtEl>
                                        <p:attrNameLst>
                                          <p:attrName>ppt_y</p:attrName>
                                        </p:attrNameLst>
                                      </p:cBhvr>
                                      <p:tavLst>
                                        <p:tav tm="0">
                                          <p:val>
                                            <p:strVal val="ppt_y"/>
                                          </p:val>
                                        </p:tav>
                                        <p:tav tm="100000">
                                          <p:val>
                                            <p:strVal val="ppt_y+1"/>
                                          </p:val>
                                        </p:tav>
                                      </p:tavLst>
                                    </p:anim>
                                    <p:set>
                                      <p:cBhvr>
                                        <p:cTn id="60"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4" grpId="0" animBg="1"/>
      <p:bldP spid="4"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3941"/>
            <a:ext cx="900959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a:ln>
                  <a:solidFill>
                    <a:srgbClr val="FFFF21"/>
                  </a:solidFill>
                </a:ln>
                <a:solidFill>
                  <a:srgbClr val="5EEC3C"/>
                </a:solidFill>
                <a:effectLst/>
                <a:latin typeface="Algerian" pitchFamily="82" charset="0"/>
              </a:rPr>
              <a:t>The Land Tenure Systems in India</a:t>
            </a:r>
          </a:p>
        </p:txBody>
      </p:sp>
      <p:sp>
        <p:nvSpPr>
          <p:cNvPr id="3" name="Content Placeholder 2"/>
          <p:cNvSpPr>
            <a:spLocks noGrp="1"/>
          </p:cNvSpPr>
          <p:nvPr>
            <p:ph idx="1"/>
          </p:nvPr>
        </p:nvSpPr>
        <p:spPr>
          <a:xfrm>
            <a:off x="448965" y="586585"/>
            <a:ext cx="8246070" cy="3511061"/>
          </a:xfrm>
        </p:spPr>
        <p:txBody>
          <a:bodyPr>
            <a:noAutofit/>
          </a:bodyPr>
          <a:lstStyle/>
          <a:p>
            <a:pPr>
              <a:buClr>
                <a:schemeClr val="bg1"/>
              </a:buClr>
              <a:buFont typeface="Wingdings" pitchFamily="2" charset="2"/>
              <a:buChar char="v"/>
            </a:pPr>
            <a:r>
              <a:rPr lang="en-US" sz="2200" b="1" dirty="0">
                <a:solidFill>
                  <a:srgbClr val="FFFF00"/>
                </a:solidFill>
              </a:rPr>
              <a:t>Land Tenure refers to the system of land ownership and  management. </a:t>
            </a:r>
          </a:p>
          <a:p>
            <a:pPr>
              <a:buClr>
                <a:schemeClr val="bg1"/>
              </a:buClr>
              <a:buFont typeface="Wingdings" pitchFamily="2" charset="2"/>
              <a:buChar char="v"/>
            </a:pPr>
            <a:r>
              <a:rPr lang="en-US" sz="2200" b="1" dirty="0">
                <a:solidFill>
                  <a:srgbClr val="FFFF00"/>
                </a:solidFill>
              </a:rPr>
              <a:t>The features that distinguish a land tenure system from the others relate to the following</a:t>
            </a:r>
          </a:p>
          <a:p>
            <a:pPr marL="1314450" lvl="2" indent="-514350">
              <a:buClr>
                <a:schemeClr val="bg1"/>
              </a:buClr>
              <a:buFont typeface="+mj-lt"/>
              <a:buAutoNum type="alphaLcParenR"/>
            </a:pPr>
            <a:r>
              <a:rPr lang="en-US" sz="2200" b="1" dirty="0">
                <a:solidFill>
                  <a:srgbClr val="FFFF00"/>
                </a:solidFill>
              </a:rPr>
              <a:t>Who owns the land </a:t>
            </a:r>
          </a:p>
          <a:p>
            <a:pPr marL="1314450" lvl="2" indent="-514350">
              <a:buClr>
                <a:schemeClr val="bg1"/>
              </a:buClr>
              <a:buFont typeface="+mj-lt"/>
              <a:buAutoNum type="alphaLcParenR"/>
            </a:pPr>
            <a:r>
              <a:rPr lang="en-US" sz="2200" b="1" dirty="0">
                <a:solidFill>
                  <a:srgbClr val="FFFF00"/>
                </a:solidFill>
              </a:rPr>
              <a:t>Who cultivates the land</a:t>
            </a:r>
          </a:p>
          <a:p>
            <a:pPr marL="1314450" lvl="2" indent="-514350">
              <a:buClr>
                <a:schemeClr val="bg1"/>
              </a:buClr>
              <a:buFont typeface="+mj-lt"/>
              <a:buAutoNum type="alphaLcParenR"/>
            </a:pPr>
            <a:r>
              <a:rPr lang="en-US" sz="2200" b="1" dirty="0">
                <a:solidFill>
                  <a:srgbClr val="FFFF00"/>
                </a:solidFill>
              </a:rPr>
              <a:t>Who is responsible for paying the land revenue  to the government </a:t>
            </a:r>
          </a:p>
          <a:p>
            <a:pPr>
              <a:buClr>
                <a:schemeClr val="bg1"/>
              </a:buClr>
              <a:buFont typeface="Wingdings" pitchFamily="2" charset="2"/>
              <a:buChar char="v"/>
            </a:pPr>
            <a:r>
              <a:rPr lang="en-US" sz="2200" b="1" dirty="0">
                <a:solidFill>
                  <a:srgbClr val="FFFF00"/>
                </a:solidFill>
              </a:rPr>
              <a:t>Three different types of land tenure existed in India before Independence. </a:t>
            </a:r>
          </a:p>
          <a:p>
            <a:pPr>
              <a:buClr>
                <a:schemeClr val="bg1"/>
              </a:buClr>
              <a:buFont typeface="Wingdings" pitchFamily="2" charset="2"/>
              <a:buChar char="v"/>
            </a:pPr>
            <a:r>
              <a:rPr lang="en-US" sz="2200" b="1" dirty="0">
                <a:solidFill>
                  <a:srgbClr val="FFFF00"/>
                </a:solidFill>
              </a:rPr>
              <a:t>They were </a:t>
            </a:r>
            <a:r>
              <a:rPr lang="en-US" sz="2200" b="1" dirty="0" err="1">
                <a:solidFill>
                  <a:srgbClr val="FFFF00"/>
                </a:solidFill>
              </a:rPr>
              <a:t>Zamindari</a:t>
            </a:r>
            <a:r>
              <a:rPr lang="en-US" sz="2200" b="1" dirty="0">
                <a:solidFill>
                  <a:srgbClr val="FFFF00"/>
                </a:solidFill>
              </a:rPr>
              <a:t> system, </a:t>
            </a:r>
            <a:r>
              <a:rPr lang="sv-SE" sz="2200" b="1" dirty="0">
                <a:solidFill>
                  <a:srgbClr val="FFFF00"/>
                </a:solidFill>
              </a:rPr>
              <a:t>Mahalwari system and Ryotwari system.</a:t>
            </a:r>
            <a:endParaRPr lang="en-US" sz="2200" b="1" dirty="0">
              <a:solidFill>
                <a:srgbClr val="FFFF00"/>
              </a:solidFill>
            </a:endParaRPr>
          </a:p>
        </p:txBody>
      </p:sp>
    </p:spTree>
    <p:extLst>
      <p:ext uri="{BB962C8B-B14F-4D97-AF65-F5344CB8AC3E}">
        <p14:creationId xmlns:p14="http://schemas.microsoft.com/office/powerpoint/2010/main" val="1281903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6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1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6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51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par>
                          <p:cTn id="35" fill="hold">
                            <p:stCondLst>
                              <p:cond delay="5600"/>
                            </p:stCondLst>
                            <p:childTnLst>
                              <p:par>
                                <p:cTn id="36" presetID="22" presetClass="entr" presetSubtype="4"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par>
                          <p:cTn id="39" fill="hold">
                            <p:stCondLst>
                              <p:cond delay="6100"/>
                            </p:stCondLst>
                            <p:childTnLst>
                              <p:par>
                                <p:cTn id="40" presetID="22" presetClass="entr" presetSubtype="4"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par>
                          <p:cTn id="43" fill="hold">
                            <p:stCondLst>
                              <p:cond delay="6600"/>
                            </p:stCondLst>
                            <p:childTnLst>
                              <p:par>
                                <p:cTn id="44" presetID="22" presetClass="entr" presetSubtype="4" fill="hold" grpId="0"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319351"/>
            <a:ext cx="916230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err="1">
                <a:ln>
                  <a:solidFill>
                    <a:srgbClr val="FFFF21"/>
                  </a:solidFill>
                </a:ln>
                <a:solidFill>
                  <a:srgbClr val="5EEC3C"/>
                </a:solidFill>
                <a:effectLst/>
                <a:latin typeface="Algerian" pitchFamily="82" charset="0"/>
              </a:rPr>
              <a:t>Zamindari</a:t>
            </a:r>
            <a:r>
              <a:rPr lang="en-US" b="1" dirty="0">
                <a:ln>
                  <a:solidFill>
                    <a:srgbClr val="FFFF21"/>
                  </a:solidFill>
                </a:ln>
                <a:solidFill>
                  <a:srgbClr val="5EEC3C"/>
                </a:solidFill>
                <a:effectLst/>
                <a:latin typeface="Algerian" pitchFamily="82" charset="0"/>
              </a:rPr>
              <a:t> System or </a:t>
            </a:r>
            <a:br>
              <a:rPr lang="en-US" b="1" dirty="0">
                <a:ln>
                  <a:solidFill>
                    <a:srgbClr val="FFFF21"/>
                  </a:solidFill>
                </a:ln>
                <a:solidFill>
                  <a:srgbClr val="5EEC3C"/>
                </a:solidFill>
                <a:effectLst/>
                <a:latin typeface="Algerian" pitchFamily="82" charset="0"/>
              </a:rPr>
            </a:br>
            <a:r>
              <a:rPr lang="en-US" b="1" dirty="0">
                <a:ln>
                  <a:solidFill>
                    <a:srgbClr val="FFFF21"/>
                  </a:solidFill>
                </a:ln>
                <a:solidFill>
                  <a:srgbClr val="5EEC3C"/>
                </a:solidFill>
                <a:effectLst/>
                <a:latin typeface="Algerian" pitchFamily="82" charset="0"/>
              </a:rPr>
              <a:t>the Land lord-Tenant System</a:t>
            </a:r>
          </a:p>
        </p:txBody>
      </p:sp>
      <p:sp>
        <p:nvSpPr>
          <p:cNvPr id="3" name="Content Placeholder 2"/>
          <p:cNvSpPr>
            <a:spLocks noGrp="1"/>
          </p:cNvSpPr>
          <p:nvPr>
            <p:ph idx="1"/>
          </p:nvPr>
        </p:nvSpPr>
        <p:spPr>
          <a:xfrm>
            <a:off x="448965" y="1351264"/>
            <a:ext cx="8093365" cy="3511061"/>
          </a:xfrm>
        </p:spPr>
        <p:txBody>
          <a:bodyPr>
            <a:normAutofit fontScale="85000" lnSpcReduction="10000"/>
          </a:bodyPr>
          <a:lstStyle/>
          <a:p>
            <a:pPr>
              <a:buClr>
                <a:schemeClr val="bg1"/>
              </a:buClr>
              <a:buFont typeface="Wingdings" pitchFamily="2" charset="2"/>
              <a:buChar char="§"/>
            </a:pPr>
            <a:r>
              <a:rPr lang="en-US" b="1" dirty="0">
                <a:solidFill>
                  <a:srgbClr val="FFFF00"/>
                </a:solidFill>
              </a:rPr>
              <a:t>This system was created by the British East India Company, when in 1793.</a:t>
            </a:r>
          </a:p>
          <a:p>
            <a:pPr>
              <a:buClr>
                <a:schemeClr val="bg1"/>
              </a:buClr>
              <a:buFont typeface="Wingdings" pitchFamily="2" charset="2"/>
              <a:buChar char="§"/>
            </a:pPr>
            <a:r>
              <a:rPr lang="en-US" b="1" dirty="0" err="1">
                <a:solidFill>
                  <a:srgbClr val="FFFF00"/>
                </a:solidFill>
              </a:rPr>
              <a:t>LordCornwallis</a:t>
            </a:r>
            <a:r>
              <a:rPr lang="en-US" b="1" dirty="0">
                <a:solidFill>
                  <a:srgbClr val="FFFF00"/>
                </a:solidFill>
              </a:rPr>
              <a:t>  introduced ‘Permanent Settlement Act’.</a:t>
            </a:r>
          </a:p>
          <a:p>
            <a:pPr>
              <a:buClr>
                <a:schemeClr val="bg1"/>
              </a:buClr>
              <a:buFont typeface="Wingdings" pitchFamily="2" charset="2"/>
              <a:buChar char="§"/>
            </a:pPr>
            <a:r>
              <a:rPr lang="en-US" b="1" dirty="0">
                <a:solidFill>
                  <a:srgbClr val="FFFF00"/>
                </a:solidFill>
              </a:rPr>
              <a:t>Under this system the landlords or the </a:t>
            </a:r>
            <a:r>
              <a:rPr lang="en-US" b="1" dirty="0" err="1">
                <a:solidFill>
                  <a:srgbClr val="FFFF00"/>
                </a:solidFill>
              </a:rPr>
              <a:t>Zamindars</a:t>
            </a:r>
            <a:r>
              <a:rPr lang="en-US" b="1" dirty="0">
                <a:solidFill>
                  <a:srgbClr val="FFFF00"/>
                </a:solidFill>
              </a:rPr>
              <a:t> were declared as the owners of the land and they were responsible to pay the land revenue to the government. </a:t>
            </a:r>
          </a:p>
          <a:p>
            <a:pPr>
              <a:buClr>
                <a:schemeClr val="bg1"/>
              </a:buClr>
              <a:buFont typeface="Wingdings" pitchFamily="2" charset="2"/>
              <a:buChar char="§"/>
            </a:pPr>
            <a:r>
              <a:rPr lang="en-US" b="1" dirty="0">
                <a:solidFill>
                  <a:srgbClr val="FFFF00"/>
                </a:solidFill>
              </a:rPr>
              <a:t>The share of the government in total rent collected was fixed at 10/11</a:t>
            </a:r>
            <a:r>
              <a:rPr lang="en-US" b="1" baseline="30000" dirty="0">
                <a:solidFill>
                  <a:srgbClr val="FFFF00"/>
                </a:solidFill>
              </a:rPr>
              <a:t>th</a:t>
            </a:r>
            <a:r>
              <a:rPr lang="en-US" b="1" dirty="0">
                <a:solidFill>
                  <a:srgbClr val="FFFF00"/>
                </a:solidFill>
              </a:rPr>
              <a:t>. </a:t>
            </a:r>
          </a:p>
          <a:p>
            <a:pPr>
              <a:buClr>
                <a:schemeClr val="bg1"/>
              </a:buClr>
              <a:buFont typeface="Wingdings" pitchFamily="2" charset="2"/>
              <a:buChar char="§"/>
            </a:pPr>
            <a:r>
              <a:rPr lang="en-US" b="1" dirty="0">
                <a:solidFill>
                  <a:srgbClr val="FFFF00"/>
                </a:solidFill>
              </a:rPr>
              <a:t>The balance going to the </a:t>
            </a:r>
            <a:r>
              <a:rPr lang="en-US" b="1" dirty="0" err="1">
                <a:solidFill>
                  <a:srgbClr val="FFFF00"/>
                </a:solidFill>
              </a:rPr>
              <a:t>Zamindars</a:t>
            </a:r>
            <a:r>
              <a:rPr lang="en-US" b="1" dirty="0">
                <a:solidFill>
                  <a:srgbClr val="FFFF00"/>
                </a:solidFill>
              </a:rPr>
              <a:t> as remuneration.</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555" y="1197404"/>
            <a:ext cx="8968061" cy="39219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 y="-24235"/>
            <a:ext cx="9305855"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150" y="-24235"/>
            <a:ext cx="9305855" cy="516773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6741" y="97268"/>
            <a:ext cx="3730515" cy="491776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39893452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5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5000"/>
                            </p:stCondLst>
                            <p:childTnLst>
                              <p:par>
                                <p:cTn id="20" presetID="31" presetClass="entr" presetSubtype="0" fill="hold" nodeType="afterEffect">
                                  <p:stCondLst>
                                    <p:cond delay="0"/>
                                  </p:stCondLst>
                                  <p:childTnLst>
                                    <p:set>
                                      <p:cBhvr>
                                        <p:cTn id="21" dur="1" fill="hold">
                                          <p:stCondLst>
                                            <p:cond delay="0"/>
                                          </p:stCondLst>
                                        </p:cTn>
                                        <p:tgtEl>
                                          <p:spTgt spid="1027"/>
                                        </p:tgtEl>
                                        <p:attrNameLst>
                                          <p:attrName>style.visibility</p:attrName>
                                        </p:attrNameLst>
                                      </p:cBhvr>
                                      <p:to>
                                        <p:strVal val="visible"/>
                                      </p:to>
                                    </p:set>
                                    <p:anim calcmode="lin" valueType="num">
                                      <p:cBhvr>
                                        <p:cTn id="22" dur="1000" fill="hold"/>
                                        <p:tgtEl>
                                          <p:spTgt spid="1027"/>
                                        </p:tgtEl>
                                        <p:attrNameLst>
                                          <p:attrName>ppt_w</p:attrName>
                                        </p:attrNameLst>
                                      </p:cBhvr>
                                      <p:tavLst>
                                        <p:tav tm="0">
                                          <p:val>
                                            <p:fltVal val="0"/>
                                          </p:val>
                                        </p:tav>
                                        <p:tav tm="100000">
                                          <p:val>
                                            <p:strVal val="#ppt_w"/>
                                          </p:val>
                                        </p:tav>
                                      </p:tavLst>
                                    </p:anim>
                                    <p:anim calcmode="lin" valueType="num">
                                      <p:cBhvr>
                                        <p:cTn id="23" dur="1000" fill="hold"/>
                                        <p:tgtEl>
                                          <p:spTgt spid="1027"/>
                                        </p:tgtEl>
                                        <p:attrNameLst>
                                          <p:attrName>ppt_h</p:attrName>
                                        </p:attrNameLst>
                                      </p:cBhvr>
                                      <p:tavLst>
                                        <p:tav tm="0">
                                          <p:val>
                                            <p:fltVal val="0"/>
                                          </p:val>
                                        </p:tav>
                                        <p:tav tm="100000">
                                          <p:val>
                                            <p:strVal val="#ppt_h"/>
                                          </p:val>
                                        </p:tav>
                                      </p:tavLst>
                                    </p:anim>
                                    <p:anim calcmode="lin" valueType="num">
                                      <p:cBhvr>
                                        <p:cTn id="24" dur="1000" fill="hold"/>
                                        <p:tgtEl>
                                          <p:spTgt spid="1027"/>
                                        </p:tgtEl>
                                        <p:attrNameLst>
                                          <p:attrName>style.rotation</p:attrName>
                                        </p:attrNameLst>
                                      </p:cBhvr>
                                      <p:tavLst>
                                        <p:tav tm="0">
                                          <p:val>
                                            <p:fltVal val="90"/>
                                          </p:val>
                                        </p:tav>
                                        <p:tav tm="100000">
                                          <p:val>
                                            <p:fltVal val="0"/>
                                          </p:val>
                                        </p:tav>
                                      </p:tavLst>
                                    </p:anim>
                                    <p:animEffect transition="in" filter="fade">
                                      <p:cBhvr>
                                        <p:cTn id="25" dur="1000"/>
                                        <p:tgtEl>
                                          <p:spTgt spid="1027"/>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xit" presetSubtype="0" fill="hold" nodeType="clickEffect">
                                  <p:stCondLst>
                                    <p:cond delay="0"/>
                                  </p:stCondLst>
                                  <p:childTnLst>
                                    <p:anim calcmode="lin" valueType="num">
                                      <p:cBhvr>
                                        <p:cTn id="29" dur="1000"/>
                                        <p:tgtEl>
                                          <p:spTgt spid="1027"/>
                                        </p:tgtEl>
                                        <p:attrNameLst>
                                          <p:attrName>ppt_w</p:attrName>
                                        </p:attrNameLst>
                                      </p:cBhvr>
                                      <p:tavLst>
                                        <p:tav tm="0">
                                          <p:val>
                                            <p:strVal val="ppt_w"/>
                                          </p:val>
                                        </p:tav>
                                        <p:tav tm="100000">
                                          <p:val>
                                            <p:fltVal val="0"/>
                                          </p:val>
                                        </p:tav>
                                      </p:tavLst>
                                    </p:anim>
                                    <p:anim calcmode="lin" valueType="num">
                                      <p:cBhvr>
                                        <p:cTn id="30" dur="1000"/>
                                        <p:tgtEl>
                                          <p:spTgt spid="1027"/>
                                        </p:tgtEl>
                                        <p:attrNameLst>
                                          <p:attrName>ppt_h</p:attrName>
                                        </p:attrNameLst>
                                      </p:cBhvr>
                                      <p:tavLst>
                                        <p:tav tm="0">
                                          <p:val>
                                            <p:strVal val="ppt_h"/>
                                          </p:val>
                                        </p:tav>
                                        <p:tav tm="100000">
                                          <p:val>
                                            <p:fltVal val="0"/>
                                          </p:val>
                                        </p:tav>
                                      </p:tavLst>
                                    </p:anim>
                                    <p:anim calcmode="lin" valueType="num">
                                      <p:cBhvr>
                                        <p:cTn id="31" dur="1000"/>
                                        <p:tgtEl>
                                          <p:spTgt spid="1027"/>
                                        </p:tgtEl>
                                        <p:attrNameLst>
                                          <p:attrName>style.rotation</p:attrName>
                                        </p:attrNameLst>
                                      </p:cBhvr>
                                      <p:tavLst>
                                        <p:tav tm="0">
                                          <p:val>
                                            <p:fltVal val="0"/>
                                          </p:val>
                                        </p:tav>
                                        <p:tav tm="100000">
                                          <p:val>
                                            <p:fltVal val="90"/>
                                          </p:val>
                                        </p:tav>
                                      </p:tavLst>
                                    </p:anim>
                                    <p:animEffect transition="out" filter="fade">
                                      <p:cBhvr>
                                        <p:cTn id="32" dur="1000"/>
                                        <p:tgtEl>
                                          <p:spTgt spid="1027"/>
                                        </p:tgtEl>
                                      </p:cBhvr>
                                    </p:animEffect>
                                    <p:set>
                                      <p:cBhvr>
                                        <p:cTn id="33" dur="1" fill="hold">
                                          <p:stCondLst>
                                            <p:cond delay="999"/>
                                          </p:stCondLst>
                                        </p:cTn>
                                        <p:tgtEl>
                                          <p:spTgt spid="1027"/>
                                        </p:tgtEl>
                                        <p:attrNameLst>
                                          <p:attrName>style.visibility</p:attrName>
                                        </p:attrNameLst>
                                      </p:cBhvr>
                                      <p:to>
                                        <p:strVal val="hidden"/>
                                      </p:to>
                                    </p:set>
                                  </p:childTnLst>
                                </p:cTn>
                              </p:par>
                            </p:childTnLst>
                          </p:cTn>
                        </p:par>
                        <p:par>
                          <p:cTn id="34" fill="hold">
                            <p:stCondLst>
                              <p:cond delay="1000"/>
                            </p:stCondLst>
                            <p:childTnLst>
                              <p:par>
                                <p:cTn id="35" presetID="25" presetClass="entr" presetSubtype="0" fill="hold" nodeType="afterEffect">
                                  <p:stCondLst>
                                    <p:cond delay="0"/>
                                  </p:stCondLst>
                                  <p:childTnLst>
                                    <p:set>
                                      <p:cBhvr>
                                        <p:cTn id="36" dur="1" fill="hold">
                                          <p:stCondLst>
                                            <p:cond delay="0"/>
                                          </p:stCondLst>
                                        </p:cTn>
                                        <p:tgtEl>
                                          <p:spTgt spid="1028"/>
                                        </p:tgtEl>
                                        <p:attrNameLst>
                                          <p:attrName>style.visibility</p:attrName>
                                        </p:attrNameLst>
                                      </p:cBhvr>
                                      <p:to>
                                        <p:strVal val="visible"/>
                                      </p:to>
                                    </p:set>
                                    <p:anim calcmode="lin" valueType="num">
                                      <p:cBhvr>
                                        <p:cTn id="37" dur="500" decel="50000" fill="hold">
                                          <p:stCondLst>
                                            <p:cond delay="0"/>
                                          </p:stCondLst>
                                        </p:cTn>
                                        <p:tgtEl>
                                          <p:spTgt spid="1028"/>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28"/>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28"/>
                                        </p:tgtEl>
                                        <p:attrNameLst>
                                          <p:attrName>ppt_w</p:attrName>
                                        </p:attrNameLst>
                                      </p:cBhvr>
                                      <p:tavLst>
                                        <p:tav tm="0">
                                          <p:val>
                                            <p:strVal val="#ppt_w*.05"/>
                                          </p:val>
                                        </p:tav>
                                        <p:tav tm="100000">
                                          <p:val>
                                            <p:strVal val="#ppt_w"/>
                                          </p:val>
                                        </p:tav>
                                      </p:tavLst>
                                    </p:anim>
                                    <p:anim calcmode="lin" valueType="num">
                                      <p:cBhvr>
                                        <p:cTn id="40" dur="1000" fill="hold"/>
                                        <p:tgtEl>
                                          <p:spTgt spid="1028"/>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28"/>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28"/>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28"/>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28"/>
                                        </p:tgtEl>
                                      </p:cBhvr>
                                    </p:animEffect>
                                  </p:childTnLst>
                                </p:cTn>
                              </p:par>
                            </p:childTnLst>
                          </p:cTn>
                        </p:par>
                      </p:childTnLst>
                    </p:cTn>
                  </p:par>
                  <p:par>
                    <p:cTn id="45" fill="hold">
                      <p:stCondLst>
                        <p:cond delay="indefinite"/>
                      </p:stCondLst>
                      <p:childTnLst>
                        <p:par>
                          <p:cTn id="46" fill="hold">
                            <p:stCondLst>
                              <p:cond delay="0"/>
                            </p:stCondLst>
                            <p:childTnLst>
                              <p:par>
                                <p:cTn id="47" presetID="52" presetClass="exit" presetSubtype="0" fill="hold" nodeType="clickEffect">
                                  <p:stCondLst>
                                    <p:cond delay="0"/>
                                  </p:stCondLst>
                                  <p:childTnLst>
                                    <p:animScale>
                                      <p:cBhvr>
                                        <p:cTn id="48" dur="1000" accel="50000">
                                          <p:stCondLst>
                                            <p:cond delay="0"/>
                                          </p:stCondLst>
                                        </p:cTn>
                                        <p:tgtEl>
                                          <p:spTgt spid="102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49" dur="1000" accel="50000">
                                          <p:stCondLst>
                                            <p:cond delay="0"/>
                                          </p:stCondLst>
                                        </p:cTn>
                                        <p:tgtEl>
                                          <p:spTgt spid="1028"/>
                                        </p:tgtEl>
                                        <p:attrNameLst>
                                          <p:attrName>ppt_x</p:attrName>
                                          <p:attrName>ppt_y</p:attrName>
                                        </p:attrNameLst>
                                      </p:cBhvr>
                                    </p:animMotion>
                                    <p:animEffect transition="out" filter="fade">
                                      <p:cBhvr>
                                        <p:cTn id="50" dur="1000"/>
                                        <p:tgtEl>
                                          <p:spTgt spid="1028"/>
                                        </p:tgtEl>
                                      </p:cBhvr>
                                    </p:animEffect>
                                    <p:set>
                                      <p:cBhvr>
                                        <p:cTn id="51" dur="1" fill="hold">
                                          <p:stCondLst>
                                            <p:cond delay="999"/>
                                          </p:stCondLst>
                                        </p:cTn>
                                        <p:tgtEl>
                                          <p:spTgt spid="1028"/>
                                        </p:tgtEl>
                                        <p:attrNameLst>
                                          <p:attrName>style.visibility</p:attrName>
                                        </p:attrNameLst>
                                      </p:cBhvr>
                                      <p:to>
                                        <p:strVal val="hidden"/>
                                      </p:to>
                                    </p:set>
                                  </p:childTnLst>
                                </p:cTn>
                              </p:par>
                            </p:childTnLst>
                          </p:cTn>
                        </p:par>
                        <p:par>
                          <p:cTn id="52" fill="hold">
                            <p:stCondLst>
                              <p:cond delay="1000"/>
                            </p:stCondLst>
                            <p:childTnLst>
                              <p:par>
                                <p:cTn id="53" presetID="22" presetClass="entr" presetSubtype="4" fill="hold" grpId="0" nodeType="afterEffect">
                                  <p:stCondLst>
                                    <p:cond delay="0"/>
                                  </p:stCondLst>
                                  <p:childTnLst>
                                    <p:set>
                                      <p:cBhvr>
                                        <p:cTn id="54" dur="1" fill="hold">
                                          <p:stCondLst>
                                            <p:cond delay="0"/>
                                          </p:stCondLst>
                                        </p:cTn>
                                        <p:tgtEl>
                                          <p:spTgt spid="3">
                                            <p:txEl>
                                              <p:pRg st="0" end="0"/>
                                            </p:txEl>
                                          </p:spTgt>
                                        </p:tgtEl>
                                        <p:attrNameLst>
                                          <p:attrName>style.visibility</p:attrName>
                                        </p:attrNameLst>
                                      </p:cBhvr>
                                      <p:to>
                                        <p:strVal val="visible"/>
                                      </p:to>
                                    </p:set>
                                    <p:animEffect transition="in" filter="wipe(down)">
                                      <p:cBhvr>
                                        <p:cTn id="55" dur="500"/>
                                        <p:tgtEl>
                                          <p:spTgt spid="3">
                                            <p:txEl>
                                              <p:pRg st="0" end="0"/>
                                            </p:txEl>
                                          </p:spTgt>
                                        </p:tgtEl>
                                      </p:cBhvr>
                                    </p:animEffect>
                                  </p:childTnLst>
                                </p:cTn>
                              </p:par>
                            </p:childTnLst>
                          </p:cTn>
                        </p:par>
                        <p:par>
                          <p:cTn id="56" fill="hold">
                            <p:stCondLst>
                              <p:cond delay="1500"/>
                            </p:stCondLst>
                            <p:childTnLst>
                              <p:par>
                                <p:cTn id="57" presetID="22" presetClass="entr" presetSubtype="4" fill="hold" grpId="0" nodeType="afterEffect">
                                  <p:stCondLst>
                                    <p:cond delay="0"/>
                                  </p:stCondLst>
                                  <p:childTnLst>
                                    <p:set>
                                      <p:cBhvr>
                                        <p:cTn id="58" dur="1" fill="hold">
                                          <p:stCondLst>
                                            <p:cond delay="0"/>
                                          </p:stCondLst>
                                        </p:cTn>
                                        <p:tgtEl>
                                          <p:spTgt spid="3">
                                            <p:txEl>
                                              <p:pRg st="1" end="1"/>
                                            </p:txEl>
                                          </p:spTgt>
                                        </p:tgtEl>
                                        <p:attrNameLst>
                                          <p:attrName>style.visibility</p:attrName>
                                        </p:attrNameLst>
                                      </p:cBhvr>
                                      <p:to>
                                        <p:strVal val="visible"/>
                                      </p:to>
                                    </p:set>
                                    <p:animEffect transition="in" filter="wipe(down)">
                                      <p:cBhvr>
                                        <p:cTn id="59" dur="500"/>
                                        <p:tgtEl>
                                          <p:spTgt spid="3">
                                            <p:txEl>
                                              <p:pRg st="1" end="1"/>
                                            </p:txEl>
                                          </p:spTgt>
                                        </p:tgtEl>
                                      </p:cBhvr>
                                    </p:animEffect>
                                  </p:childTnLst>
                                </p:cTn>
                              </p:par>
                            </p:childTnLst>
                          </p:cTn>
                        </p:par>
                        <p:par>
                          <p:cTn id="60" fill="hold">
                            <p:stCondLst>
                              <p:cond delay="2000"/>
                            </p:stCondLst>
                            <p:childTnLst>
                              <p:par>
                                <p:cTn id="61" presetID="22" presetClass="entr" presetSubtype="4" fill="hold" grpId="0" nodeType="afterEffect">
                                  <p:stCondLst>
                                    <p:cond delay="0"/>
                                  </p:stCondLst>
                                  <p:childTnLst>
                                    <p:set>
                                      <p:cBhvr>
                                        <p:cTn id="62" dur="1" fill="hold">
                                          <p:stCondLst>
                                            <p:cond delay="0"/>
                                          </p:stCondLst>
                                        </p:cTn>
                                        <p:tgtEl>
                                          <p:spTgt spid="3">
                                            <p:txEl>
                                              <p:pRg st="2" end="2"/>
                                            </p:txEl>
                                          </p:spTgt>
                                        </p:tgtEl>
                                        <p:attrNameLst>
                                          <p:attrName>style.visibility</p:attrName>
                                        </p:attrNameLst>
                                      </p:cBhvr>
                                      <p:to>
                                        <p:strVal val="visible"/>
                                      </p:to>
                                    </p:set>
                                    <p:animEffect transition="in" filter="wipe(down)">
                                      <p:cBhvr>
                                        <p:cTn id="63" dur="500"/>
                                        <p:tgtEl>
                                          <p:spTgt spid="3">
                                            <p:txEl>
                                              <p:pRg st="2" end="2"/>
                                            </p:txEl>
                                          </p:spTgt>
                                        </p:tgtEl>
                                      </p:cBhvr>
                                    </p:animEffect>
                                  </p:childTnLst>
                                </p:cTn>
                              </p:par>
                            </p:childTnLst>
                          </p:cTn>
                        </p:par>
                        <p:par>
                          <p:cTn id="64" fill="hold">
                            <p:stCondLst>
                              <p:cond delay="2500"/>
                            </p:stCondLst>
                            <p:childTnLst>
                              <p:par>
                                <p:cTn id="65" presetID="22" presetClass="entr" presetSubtype="4" fill="hold" grpId="0" nodeType="afterEffect">
                                  <p:stCondLst>
                                    <p:cond delay="0"/>
                                  </p:stCondLst>
                                  <p:childTnLst>
                                    <p:set>
                                      <p:cBhvr>
                                        <p:cTn id="66" dur="1" fill="hold">
                                          <p:stCondLst>
                                            <p:cond delay="0"/>
                                          </p:stCondLst>
                                        </p:cTn>
                                        <p:tgtEl>
                                          <p:spTgt spid="3">
                                            <p:txEl>
                                              <p:pRg st="3" end="3"/>
                                            </p:txEl>
                                          </p:spTgt>
                                        </p:tgtEl>
                                        <p:attrNameLst>
                                          <p:attrName>style.visibility</p:attrName>
                                        </p:attrNameLst>
                                      </p:cBhvr>
                                      <p:to>
                                        <p:strVal val="visible"/>
                                      </p:to>
                                    </p:set>
                                    <p:animEffect transition="in" filter="wipe(down)">
                                      <p:cBhvr>
                                        <p:cTn id="67" dur="500"/>
                                        <p:tgtEl>
                                          <p:spTgt spid="3">
                                            <p:txEl>
                                              <p:pRg st="3" end="3"/>
                                            </p:txEl>
                                          </p:spTgt>
                                        </p:tgtEl>
                                      </p:cBhvr>
                                    </p:animEffect>
                                  </p:childTnLst>
                                </p:cTn>
                              </p:par>
                            </p:childTnLst>
                          </p:cTn>
                        </p:par>
                        <p:par>
                          <p:cTn id="68" fill="hold">
                            <p:stCondLst>
                              <p:cond delay="3000"/>
                            </p:stCondLst>
                            <p:childTnLst>
                              <p:par>
                                <p:cTn id="69" presetID="22" presetClass="entr" presetSubtype="4" fill="hold" grpId="0" nodeType="after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00"/>
                                        <p:tgtEl>
                                          <p:spTgt spid="3">
                                            <p:txEl>
                                              <p:pRg st="4" end="4"/>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1029"/>
                                        </p:tgtEl>
                                        <p:attrNameLst>
                                          <p:attrName>style.visibility</p:attrName>
                                        </p:attrNameLst>
                                      </p:cBhvr>
                                      <p:to>
                                        <p:strVal val="visible"/>
                                      </p:to>
                                    </p:set>
                                    <p:animEffect transition="in" filter="circle(in)">
                                      <p:cBhvr>
                                        <p:cTn id="76" dur="2000"/>
                                        <p:tgtEl>
                                          <p:spTgt spid="1029"/>
                                        </p:tgtEl>
                                      </p:cBhvr>
                                    </p:animEffect>
                                  </p:childTnLst>
                                </p:cTn>
                              </p:par>
                              <p:par>
                                <p:cTn id="77" presetID="53" presetClass="entr" presetSubtype="16" fill="hold" grpId="0"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500" fill="hold"/>
                                        <p:tgtEl>
                                          <p:spTgt spid="4"/>
                                        </p:tgtEl>
                                        <p:attrNameLst>
                                          <p:attrName>ppt_w</p:attrName>
                                        </p:attrNameLst>
                                      </p:cBhvr>
                                      <p:tavLst>
                                        <p:tav tm="0">
                                          <p:val>
                                            <p:fltVal val="0"/>
                                          </p:val>
                                        </p:tav>
                                        <p:tav tm="100000">
                                          <p:val>
                                            <p:strVal val="#ppt_w"/>
                                          </p:val>
                                        </p:tav>
                                      </p:tavLst>
                                    </p:anim>
                                    <p:anim calcmode="lin" valueType="num">
                                      <p:cBhvr>
                                        <p:cTn id="80" dur="500" fill="hold"/>
                                        <p:tgtEl>
                                          <p:spTgt spid="4"/>
                                        </p:tgtEl>
                                        <p:attrNameLst>
                                          <p:attrName>ppt_h</p:attrName>
                                        </p:attrNameLst>
                                      </p:cBhvr>
                                      <p:tavLst>
                                        <p:tav tm="0">
                                          <p:val>
                                            <p:fltVal val="0"/>
                                          </p:val>
                                        </p:tav>
                                        <p:tav tm="100000">
                                          <p:val>
                                            <p:strVal val="#ppt_h"/>
                                          </p:val>
                                        </p:tav>
                                      </p:tavLst>
                                    </p:anim>
                                    <p:animEffect transition="in" filter="fade">
                                      <p:cBhvr>
                                        <p:cTn id="81" dur="500"/>
                                        <p:tgtEl>
                                          <p:spTgt spid="4"/>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nodeType="clickEffect">
                                  <p:stCondLst>
                                    <p:cond delay="0"/>
                                  </p:stCondLst>
                                  <p:childTnLst>
                                    <p:anim calcmode="lin" valueType="num">
                                      <p:cBhvr additive="base">
                                        <p:cTn id="85" dur="500"/>
                                        <p:tgtEl>
                                          <p:spTgt spid="1029"/>
                                        </p:tgtEl>
                                        <p:attrNameLst>
                                          <p:attrName>ppt_x</p:attrName>
                                        </p:attrNameLst>
                                      </p:cBhvr>
                                      <p:tavLst>
                                        <p:tav tm="0">
                                          <p:val>
                                            <p:strVal val="ppt_x"/>
                                          </p:val>
                                        </p:tav>
                                        <p:tav tm="100000">
                                          <p:val>
                                            <p:strVal val="ppt_x"/>
                                          </p:val>
                                        </p:tav>
                                      </p:tavLst>
                                    </p:anim>
                                    <p:anim calcmode="lin" valueType="num">
                                      <p:cBhvr additive="base">
                                        <p:cTn id="86" dur="500"/>
                                        <p:tgtEl>
                                          <p:spTgt spid="1029"/>
                                        </p:tgtEl>
                                        <p:attrNameLst>
                                          <p:attrName>ppt_y</p:attrName>
                                        </p:attrNameLst>
                                      </p:cBhvr>
                                      <p:tavLst>
                                        <p:tav tm="0">
                                          <p:val>
                                            <p:strVal val="ppt_y"/>
                                          </p:val>
                                        </p:tav>
                                        <p:tav tm="100000">
                                          <p:val>
                                            <p:strVal val="1+ppt_h/2"/>
                                          </p:val>
                                        </p:tav>
                                      </p:tavLst>
                                    </p:anim>
                                    <p:set>
                                      <p:cBhvr>
                                        <p:cTn id="87" dur="1" fill="hold">
                                          <p:stCondLst>
                                            <p:cond delay="499"/>
                                          </p:stCondLst>
                                        </p:cTn>
                                        <p:tgtEl>
                                          <p:spTgt spid="1029"/>
                                        </p:tgtEl>
                                        <p:attrNameLst>
                                          <p:attrName>style.visibility</p:attrName>
                                        </p:attrNameLst>
                                      </p:cBhvr>
                                      <p:to>
                                        <p:strVal val="hidden"/>
                                      </p:to>
                                    </p:set>
                                  </p:childTnLst>
                                </p:cTn>
                              </p:par>
                              <p:par>
                                <p:cTn id="88" presetID="2" presetClass="exit" presetSubtype="4" fill="hold" grpId="1" nodeType="withEffect">
                                  <p:stCondLst>
                                    <p:cond delay="0"/>
                                  </p:stCondLst>
                                  <p:childTnLst>
                                    <p:anim calcmode="lin" valueType="num">
                                      <p:cBhvr additive="base">
                                        <p:cTn id="89" dur="500"/>
                                        <p:tgtEl>
                                          <p:spTgt spid="4"/>
                                        </p:tgtEl>
                                        <p:attrNameLst>
                                          <p:attrName>ppt_x</p:attrName>
                                        </p:attrNameLst>
                                      </p:cBhvr>
                                      <p:tavLst>
                                        <p:tav tm="0">
                                          <p:val>
                                            <p:strVal val="ppt_x"/>
                                          </p:val>
                                        </p:tav>
                                        <p:tav tm="100000">
                                          <p:val>
                                            <p:strVal val="ppt_x"/>
                                          </p:val>
                                        </p:tav>
                                      </p:tavLst>
                                    </p:anim>
                                    <p:anim calcmode="lin" valueType="num">
                                      <p:cBhvr additive="base">
                                        <p:cTn id="90" dur="500"/>
                                        <p:tgtEl>
                                          <p:spTgt spid="4"/>
                                        </p:tgtEl>
                                        <p:attrNameLst>
                                          <p:attrName>ppt_y</p:attrName>
                                        </p:attrNameLst>
                                      </p:cBhvr>
                                      <p:tavLst>
                                        <p:tav tm="0">
                                          <p:val>
                                            <p:strVal val="ppt_y"/>
                                          </p:val>
                                        </p:tav>
                                        <p:tav tm="100000">
                                          <p:val>
                                            <p:strVal val="1+ppt_h/2"/>
                                          </p:val>
                                        </p:tav>
                                      </p:tavLst>
                                    </p:anim>
                                    <p:set>
                                      <p:cBhvr>
                                        <p:cTn id="9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P spid="4" grpId="0" animBg="1"/>
      <p:bldP spid="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433880"/>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err="1">
                <a:ln>
                  <a:solidFill>
                    <a:srgbClr val="FFFF21"/>
                  </a:solidFill>
                </a:ln>
                <a:solidFill>
                  <a:srgbClr val="5EEC3C"/>
                </a:solidFill>
                <a:effectLst/>
                <a:latin typeface="Algerian" pitchFamily="82" charset="0"/>
              </a:rPr>
              <a:t>Mahalwari</a:t>
            </a:r>
            <a:r>
              <a:rPr lang="en-US" sz="4000" b="1" dirty="0">
                <a:ln>
                  <a:solidFill>
                    <a:srgbClr val="FFFF21"/>
                  </a:solidFill>
                </a:ln>
                <a:solidFill>
                  <a:srgbClr val="5EEC3C"/>
                </a:solidFill>
                <a:effectLst/>
                <a:latin typeface="Algerian" pitchFamily="82" charset="0"/>
              </a:rPr>
              <a:t> System or </a:t>
            </a:r>
            <a:br>
              <a:rPr lang="en-US" sz="4000" b="1" dirty="0">
                <a:ln>
                  <a:solidFill>
                    <a:srgbClr val="FFFF21"/>
                  </a:solidFill>
                </a:ln>
                <a:solidFill>
                  <a:srgbClr val="5EEC3C"/>
                </a:solidFill>
                <a:effectLst/>
                <a:latin typeface="Algerian" pitchFamily="82" charset="0"/>
              </a:rPr>
            </a:br>
            <a:r>
              <a:rPr lang="en-US" sz="4000" b="1" dirty="0">
                <a:ln>
                  <a:solidFill>
                    <a:srgbClr val="FFFF21"/>
                  </a:solidFill>
                </a:ln>
                <a:solidFill>
                  <a:srgbClr val="5EEC3C"/>
                </a:solidFill>
                <a:effectLst/>
                <a:latin typeface="Algerian" pitchFamily="82" charset="0"/>
              </a:rPr>
              <a:t>Communal System of Farming</a:t>
            </a:r>
          </a:p>
        </p:txBody>
      </p:sp>
      <p:sp>
        <p:nvSpPr>
          <p:cNvPr id="3" name="Content Placeholder 2"/>
          <p:cNvSpPr>
            <a:spLocks noGrp="1"/>
          </p:cNvSpPr>
          <p:nvPr>
            <p:ph idx="1"/>
          </p:nvPr>
        </p:nvSpPr>
        <p:spPr>
          <a:xfrm>
            <a:off x="448965" y="1503969"/>
            <a:ext cx="7787955" cy="3511061"/>
          </a:xfrm>
        </p:spPr>
        <p:txBody>
          <a:bodyPr>
            <a:normAutofit lnSpcReduction="10000"/>
          </a:bodyPr>
          <a:lstStyle/>
          <a:p>
            <a:pPr>
              <a:buClr>
                <a:schemeClr val="bg1"/>
              </a:buClr>
              <a:buFont typeface="Wingdings" pitchFamily="2" charset="2"/>
              <a:buChar char="§"/>
            </a:pPr>
            <a:r>
              <a:rPr lang="en-US" b="1" dirty="0">
                <a:solidFill>
                  <a:srgbClr val="FFFF00"/>
                </a:solidFill>
              </a:rPr>
              <a:t>After introduction of this system, it was later extended to Madhya Pradesh and Punjab. </a:t>
            </a:r>
          </a:p>
          <a:p>
            <a:pPr>
              <a:buClr>
                <a:schemeClr val="bg1"/>
              </a:buClr>
              <a:buFont typeface="Wingdings" pitchFamily="2" charset="2"/>
              <a:buChar char="§"/>
            </a:pPr>
            <a:r>
              <a:rPr lang="en-US" b="1" dirty="0">
                <a:solidFill>
                  <a:srgbClr val="FFFF00"/>
                </a:solidFill>
              </a:rPr>
              <a:t>The ownership of the land was maintained by the collective body usually the villagers which served as a unit of management. </a:t>
            </a:r>
          </a:p>
          <a:p>
            <a:pPr>
              <a:buClr>
                <a:schemeClr val="bg1"/>
              </a:buClr>
              <a:buFont typeface="Wingdings" pitchFamily="2" charset="2"/>
              <a:buChar char="§"/>
            </a:pPr>
            <a:r>
              <a:rPr lang="en-US" b="1" dirty="0">
                <a:solidFill>
                  <a:srgbClr val="FFFF00"/>
                </a:solidFill>
              </a:rPr>
              <a:t>They distributed land among the peasants and collected revenue from them and pay it to the state.</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9144000" cy="5167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37182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4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050"/>
                                        </p:tgtEl>
                                        <p:attrNameLst>
                                          <p:attrName>style.visibility</p:attrName>
                                        </p:attrNameLst>
                                      </p:cBhvr>
                                      <p:to>
                                        <p:strVal val="visible"/>
                                      </p:to>
                                    </p:set>
                                    <p:anim calcmode="lin" valueType="num">
                                      <p:cBhvr>
                                        <p:cTn id="23" dur="500" fill="hold"/>
                                        <p:tgtEl>
                                          <p:spTgt spid="2050"/>
                                        </p:tgtEl>
                                        <p:attrNameLst>
                                          <p:attrName>ppt_w</p:attrName>
                                        </p:attrNameLst>
                                      </p:cBhvr>
                                      <p:tavLst>
                                        <p:tav tm="0">
                                          <p:val>
                                            <p:fltVal val="0"/>
                                          </p:val>
                                        </p:tav>
                                        <p:tav tm="100000">
                                          <p:val>
                                            <p:strVal val="#ppt_w"/>
                                          </p:val>
                                        </p:tav>
                                      </p:tavLst>
                                    </p:anim>
                                    <p:anim calcmode="lin" valueType="num">
                                      <p:cBhvr>
                                        <p:cTn id="24" dur="500" fill="hold"/>
                                        <p:tgtEl>
                                          <p:spTgt spid="2050"/>
                                        </p:tgtEl>
                                        <p:attrNameLst>
                                          <p:attrName>ppt_h</p:attrName>
                                        </p:attrNameLst>
                                      </p:cBhvr>
                                      <p:tavLst>
                                        <p:tav tm="0">
                                          <p:val>
                                            <p:fltVal val="0"/>
                                          </p:val>
                                        </p:tav>
                                        <p:tav tm="100000">
                                          <p:val>
                                            <p:strVal val="#ppt_h"/>
                                          </p:val>
                                        </p:tav>
                                      </p:tavLst>
                                    </p:anim>
                                    <p:animEffect transition="in" filter="fade">
                                      <p:cBhvr>
                                        <p:cTn id="25" dur="500"/>
                                        <p:tgtEl>
                                          <p:spTgt spid="2050"/>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xit" presetSubtype="32" fill="hold" nodeType="clickEffect">
                                  <p:stCondLst>
                                    <p:cond delay="0"/>
                                  </p:stCondLst>
                                  <p:childTnLst>
                                    <p:anim calcmode="lin" valueType="num">
                                      <p:cBhvr>
                                        <p:cTn id="29" dur="500"/>
                                        <p:tgtEl>
                                          <p:spTgt spid="2050"/>
                                        </p:tgtEl>
                                        <p:attrNameLst>
                                          <p:attrName>ppt_w</p:attrName>
                                        </p:attrNameLst>
                                      </p:cBhvr>
                                      <p:tavLst>
                                        <p:tav tm="0">
                                          <p:val>
                                            <p:strVal val="ppt_w"/>
                                          </p:val>
                                        </p:tav>
                                        <p:tav tm="100000">
                                          <p:val>
                                            <p:fltVal val="0"/>
                                          </p:val>
                                        </p:tav>
                                      </p:tavLst>
                                    </p:anim>
                                    <p:anim calcmode="lin" valueType="num">
                                      <p:cBhvr>
                                        <p:cTn id="30" dur="500"/>
                                        <p:tgtEl>
                                          <p:spTgt spid="2050"/>
                                        </p:tgtEl>
                                        <p:attrNameLst>
                                          <p:attrName>ppt_h</p:attrName>
                                        </p:attrNameLst>
                                      </p:cBhvr>
                                      <p:tavLst>
                                        <p:tav tm="0">
                                          <p:val>
                                            <p:strVal val="ppt_h"/>
                                          </p:val>
                                        </p:tav>
                                        <p:tav tm="100000">
                                          <p:val>
                                            <p:fltVal val="0"/>
                                          </p:val>
                                        </p:tav>
                                      </p:tavLst>
                                    </p:anim>
                                    <p:animEffect transition="out" filter="fade">
                                      <p:cBhvr>
                                        <p:cTn id="31" dur="500"/>
                                        <p:tgtEl>
                                          <p:spTgt spid="2050"/>
                                        </p:tgtEl>
                                      </p:cBhvr>
                                    </p:animEffect>
                                    <p:set>
                                      <p:cBhvr>
                                        <p:cTn id="32" dur="1" fill="hold">
                                          <p:stCondLst>
                                            <p:cond delay="499"/>
                                          </p:stCondLst>
                                        </p:cTn>
                                        <p:tgtEl>
                                          <p:spTgt spid="2050"/>
                                        </p:tgtEl>
                                        <p:attrNameLst>
                                          <p:attrName>style.visibility</p:attrName>
                                        </p:attrNameLst>
                                      </p:cBhvr>
                                      <p:to>
                                        <p:strVal val="hidden"/>
                                      </p:to>
                                    </p:set>
                                  </p:childTnLst>
                                </p:cTn>
                              </p:par>
                            </p:childTnLst>
                          </p:cTn>
                        </p:par>
                        <p:par>
                          <p:cTn id="33" fill="hold">
                            <p:stCondLst>
                              <p:cond delay="500"/>
                            </p:stCondLst>
                            <p:childTnLst>
                              <p:par>
                                <p:cTn id="34" presetID="31" presetClass="entr" presetSubtype="0" fill="hold" grpId="0" nodeType="afterEffect">
                                  <p:stCondLst>
                                    <p:cond delay="0"/>
                                  </p:stCondLst>
                                  <p:childTnLst>
                                    <p:set>
                                      <p:cBhvr>
                                        <p:cTn id="35" dur="1" fill="hold">
                                          <p:stCondLst>
                                            <p:cond delay="0"/>
                                          </p:stCondLst>
                                        </p:cTn>
                                        <p:tgtEl>
                                          <p:spTgt spid="3">
                                            <p:txEl>
                                              <p:pRg st="0" end="0"/>
                                            </p:txEl>
                                          </p:spTgt>
                                        </p:tgtEl>
                                        <p:attrNameLst>
                                          <p:attrName>style.visibility</p:attrName>
                                        </p:attrNameLst>
                                      </p:cBhvr>
                                      <p:to>
                                        <p:strVal val="visible"/>
                                      </p:to>
                                    </p:set>
                                    <p:anim calcmode="lin" valueType="num">
                                      <p:cBhvr>
                                        <p:cTn id="36"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39" dur="1000"/>
                                        <p:tgtEl>
                                          <p:spTgt spid="3">
                                            <p:txEl>
                                              <p:pRg st="0" end="0"/>
                                            </p:txEl>
                                          </p:spTgt>
                                        </p:tgtEl>
                                      </p:cBhvr>
                                    </p:animEffect>
                                  </p:childTnLst>
                                </p:cTn>
                              </p:par>
                            </p:childTnLst>
                          </p:cTn>
                        </p:par>
                        <p:par>
                          <p:cTn id="40" fill="hold">
                            <p:stCondLst>
                              <p:cond delay="1500"/>
                            </p:stCondLst>
                            <p:childTnLst>
                              <p:par>
                                <p:cTn id="41" presetID="31" presetClass="entr" presetSubtype="0" fill="hold" grpId="0" nodeType="after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anim calcmode="lin" valueType="num">
                                      <p:cBhvr>
                                        <p:cTn id="43"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1" end="1"/>
                                            </p:txEl>
                                          </p:spTgt>
                                        </p:tgtEl>
                                        <p:attrNameLst>
                                          <p:attrName>style.rotation</p:attrName>
                                        </p:attrNameLst>
                                      </p:cBhvr>
                                      <p:tavLst>
                                        <p:tav tm="0">
                                          <p:val>
                                            <p:fltVal val="90"/>
                                          </p:val>
                                        </p:tav>
                                        <p:tav tm="100000">
                                          <p:val>
                                            <p:fltVal val="0"/>
                                          </p:val>
                                        </p:tav>
                                      </p:tavLst>
                                    </p:anim>
                                    <p:animEffect transition="in" filter="fade">
                                      <p:cBhvr>
                                        <p:cTn id="46" dur="1000"/>
                                        <p:tgtEl>
                                          <p:spTgt spid="3">
                                            <p:txEl>
                                              <p:pRg st="1" end="1"/>
                                            </p:txEl>
                                          </p:spTgt>
                                        </p:tgtEl>
                                      </p:cBhvr>
                                    </p:animEffect>
                                  </p:childTnLst>
                                </p:cTn>
                              </p:par>
                            </p:childTnLst>
                          </p:cTn>
                        </p:par>
                        <p:par>
                          <p:cTn id="47" fill="hold">
                            <p:stCondLst>
                              <p:cond delay="2500"/>
                            </p:stCondLst>
                            <p:childTnLst>
                              <p:par>
                                <p:cTn id="48" presetID="31" presetClass="entr" presetSubtype="0" fill="hold" grpId="0" nodeType="afterEffect">
                                  <p:stCondLst>
                                    <p:cond delay="0"/>
                                  </p:stCondLst>
                                  <p:childTnLst>
                                    <p:set>
                                      <p:cBhvr>
                                        <p:cTn id="49" dur="1" fill="hold">
                                          <p:stCondLst>
                                            <p:cond delay="0"/>
                                          </p:stCondLst>
                                        </p:cTn>
                                        <p:tgtEl>
                                          <p:spTgt spid="3">
                                            <p:txEl>
                                              <p:pRg st="2" end="2"/>
                                            </p:txEl>
                                          </p:spTgt>
                                        </p:tgtEl>
                                        <p:attrNameLst>
                                          <p:attrName>style.visibility</p:attrName>
                                        </p:attrNameLst>
                                      </p:cBhvr>
                                      <p:to>
                                        <p:strVal val="visible"/>
                                      </p:to>
                                    </p:set>
                                    <p:anim calcmode="lin" valueType="num">
                                      <p:cBhvr>
                                        <p:cTn id="50"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51"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52"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53"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319351"/>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err="1">
                <a:ln>
                  <a:solidFill>
                    <a:srgbClr val="FFFF21"/>
                  </a:solidFill>
                </a:ln>
                <a:solidFill>
                  <a:srgbClr val="5EEC3C"/>
                </a:solidFill>
                <a:effectLst/>
                <a:latin typeface="Algerian" pitchFamily="82" charset="0"/>
              </a:rPr>
              <a:t>Ryotwari</a:t>
            </a:r>
            <a:r>
              <a:rPr lang="en-US" b="1" dirty="0">
                <a:ln>
                  <a:solidFill>
                    <a:srgbClr val="FFFF21"/>
                  </a:solidFill>
                </a:ln>
                <a:solidFill>
                  <a:srgbClr val="5EEC3C"/>
                </a:solidFill>
                <a:effectLst/>
                <a:latin typeface="Algerian" pitchFamily="82" charset="0"/>
              </a:rPr>
              <a:t> System or</a:t>
            </a:r>
            <a:br>
              <a:rPr lang="en-US" b="1" dirty="0">
                <a:ln>
                  <a:solidFill>
                    <a:srgbClr val="FFFF21"/>
                  </a:solidFill>
                </a:ln>
                <a:solidFill>
                  <a:srgbClr val="5EEC3C"/>
                </a:solidFill>
                <a:effectLst/>
                <a:latin typeface="Algerian" pitchFamily="82" charset="0"/>
              </a:rPr>
            </a:br>
            <a:r>
              <a:rPr lang="en-US" b="1" dirty="0">
                <a:ln>
                  <a:solidFill>
                    <a:srgbClr val="FFFF21"/>
                  </a:solidFill>
                </a:ln>
                <a:solidFill>
                  <a:srgbClr val="5EEC3C"/>
                </a:solidFill>
                <a:effectLst/>
                <a:latin typeface="Algerian" pitchFamily="82" charset="0"/>
              </a:rPr>
              <a:t>The Owner-Cultivator System</a:t>
            </a:r>
          </a:p>
        </p:txBody>
      </p:sp>
      <p:sp>
        <p:nvSpPr>
          <p:cNvPr id="3" name="Content Placeholder 2"/>
          <p:cNvSpPr>
            <a:spLocks noGrp="1"/>
          </p:cNvSpPr>
          <p:nvPr>
            <p:ph idx="1"/>
          </p:nvPr>
        </p:nvSpPr>
        <p:spPr>
          <a:xfrm>
            <a:off x="448965" y="1351264"/>
            <a:ext cx="8093365" cy="3511061"/>
          </a:xfrm>
        </p:spPr>
        <p:txBody>
          <a:bodyPr>
            <a:normAutofit lnSpcReduction="10000"/>
          </a:bodyPr>
          <a:lstStyle/>
          <a:p>
            <a:pPr>
              <a:buClr>
                <a:schemeClr val="bg1"/>
              </a:buClr>
              <a:buFont typeface="Wingdings" pitchFamily="2" charset="2"/>
              <a:buChar char="§"/>
            </a:pPr>
            <a:r>
              <a:rPr lang="en-US" b="1" dirty="0">
                <a:solidFill>
                  <a:srgbClr val="FFFF00"/>
                </a:solidFill>
              </a:rPr>
              <a:t>This system was initially introduced in Tamil Nadu and later extended to Maharashtra, Gujarat, Assam, </a:t>
            </a:r>
            <a:r>
              <a:rPr lang="en-US" b="1" dirty="0" err="1">
                <a:solidFill>
                  <a:srgbClr val="FFFF00"/>
                </a:solidFill>
              </a:rPr>
              <a:t>Coorg</a:t>
            </a:r>
            <a:r>
              <a:rPr lang="en-US" b="1" dirty="0">
                <a:solidFill>
                  <a:srgbClr val="FFFF00"/>
                </a:solidFill>
              </a:rPr>
              <a:t>, East Punjab and Madhya Pradesh. </a:t>
            </a:r>
          </a:p>
          <a:p>
            <a:pPr>
              <a:buClr>
                <a:schemeClr val="bg1"/>
              </a:buClr>
              <a:buFont typeface="Wingdings" pitchFamily="2" charset="2"/>
              <a:buChar char="§"/>
            </a:pPr>
            <a:r>
              <a:rPr lang="en-US" b="1" dirty="0">
                <a:solidFill>
                  <a:srgbClr val="FFFF00"/>
                </a:solidFill>
              </a:rPr>
              <a:t>Under this system the ownership rights of use and control of land were held by the tiller himself.</a:t>
            </a:r>
          </a:p>
          <a:p>
            <a:pPr>
              <a:buClr>
                <a:schemeClr val="bg1"/>
              </a:buClr>
              <a:buFont typeface="Wingdings" pitchFamily="2" charset="2"/>
              <a:buChar char="§"/>
            </a:pPr>
            <a:r>
              <a:rPr lang="en-US" b="1" dirty="0">
                <a:solidFill>
                  <a:srgbClr val="FFFF00"/>
                </a:solidFill>
              </a:rPr>
              <a:t>There was the direct relationship between owners. </a:t>
            </a:r>
          </a:p>
          <a:p>
            <a:pPr>
              <a:buClr>
                <a:schemeClr val="bg1"/>
              </a:buClr>
              <a:buFont typeface="Wingdings" pitchFamily="2" charset="2"/>
              <a:buChar char="§"/>
            </a:pPr>
            <a:r>
              <a:rPr lang="en-US" b="1" dirty="0">
                <a:solidFill>
                  <a:srgbClr val="FFFF00"/>
                </a:solidFill>
              </a:rPr>
              <a:t>This system was the  least oppressive system before Independence.</a:t>
            </a:r>
          </a:p>
        </p:txBody>
      </p:sp>
    </p:spTree>
    <p:extLst>
      <p:ext uri="{BB962C8B-B14F-4D97-AF65-F5344CB8AC3E}">
        <p14:creationId xmlns:p14="http://schemas.microsoft.com/office/powerpoint/2010/main" val="40226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5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50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55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60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65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433880"/>
            <a:ext cx="824607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5EEC3C"/>
                </a:solidFill>
                <a:effectLst/>
                <a:latin typeface="Algerian" pitchFamily="82" charset="0"/>
              </a:rPr>
              <a:t>Process of Industrial Transition and Colonial Capitalism</a:t>
            </a:r>
          </a:p>
        </p:txBody>
      </p:sp>
      <p:sp>
        <p:nvSpPr>
          <p:cNvPr id="3" name="Content Placeholder 2"/>
          <p:cNvSpPr>
            <a:spLocks noGrp="1"/>
          </p:cNvSpPr>
          <p:nvPr>
            <p:ph idx="1"/>
          </p:nvPr>
        </p:nvSpPr>
        <p:spPr>
          <a:xfrm>
            <a:off x="296260" y="1503969"/>
            <a:ext cx="5191970" cy="3511061"/>
          </a:xfrm>
        </p:spPr>
        <p:txBody>
          <a:bodyPr>
            <a:normAutofit lnSpcReduction="10000"/>
          </a:bodyPr>
          <a:lstStyle/>
          <a:p>
            <a:pPr marL="0" indent="0">
              <a:buClr>
                <a:schemeClr val="bg1"/>
              </a:buClr>
              <a:buNone/>
            </a:pPr>
            <a:r>
              <a:rPr lang="en-US" b="1" dirty="0">
                <a:solidFill>
                  <a:srgbClr val="FFFF00"/>
                </a:solidFill>
              </a:rPr>
              <a:t>This process of industrial transition in India during the British period can be broadly classified into two</a:t>
            </a:r>
          </a:p>
          <a:p>
            <a:pPr marL="1314450" lvl="2" indent="-514350">
              <a:buClr>
                <a:schemeClr val="bg1"/>
              </a:buClr>
              <a:buFont typeface="+mj-lt"/>
              <a:buAutoNum type="alphaLcPeriod"/>
            </a:pPr>
            <a:r>
              <a:rPr lang="en-US" sz="2600" b="1" dirty="0">
                <a:solidFill>
                  <a:srgbClr val="FFFF00"/>
                </a:solidFill>
              </a:rPr>
              <a:t>Industrial growth during the 19</a:t>
            </a:r>
            <a:r>
              <a:rPr lang="en-US" sz="2600" b="1" baseline="30000" dirty="0">
                <a:solidFill>
                  <a:srgbClr val="FFFF00"/>
                </a:solidFill>
              </a:rPr>
              <a:t>th</a:t>
            </a:r>
            <a:r>
              <a:rPr lang="en-US" sz="2600" b="1" dirty="0">
                <a:solidFill>
                  <a:srgbClr val="FFFF00"/>
                </a:solidFill>
              </a:rPr>
              <a:t> century</a:t>
            </a:r>
          </a:p>
          <a:p>
            <a:pPr marL="1314450" lvl="2" indent="-514350">
              <a:buClr>
                <a:schemeClr val="bg1"/>
              </a:buClr>
              <a:buFont typeface="+mj-lt"/>
              <a:buAutoNum type="alphaLcPeriod"/>
            </a:pPr>
            <a:r>
              <a:rPr lang="en-US" sz="2600" b="1" dirty="0">
                <a:solidFill>
                  <a:srgbClr val="FFFF00"/>
                </a:solidFill>
              </a:rPr>
              <a:t>Industrial progress during the 20</a:t>
            </a:r>
            <a:r>
              <a:rPr lang="en-US" sz="2600" b="1" baseline="30000" dirty="0">
                <a:solidFill>
                  <a:srgbClr val="FFFF00"/>
                </a:solidFill>
              </a:rPr>
              <a:t>th</a:t>
            </a:r>
            <a:r>
              <a:rPr lang="en-US" sz="2600" b="1" dirty="0">
                <a:solidFill>
                  <a:srgbClr val="FFFF00"/>
                </a:solidFill>
              </a:rPr>
              <a:t> century</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51879" y="1526619"/>
            <a:ext cx="3548566" cy="303029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4868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9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par>
                                <p:cTn id="19" presetID="13" presetClass="entr" presetSubtype="16" fill="hold" nodeType="withEffect">
                                  <p:stCondLst>
                                    <p:cond delay="0"/>
                                  </p:stCondLst>
                                  <p:childTnLst>
                                    <p:set>
                                      <p:cBhvr>
                                        <p:cTn id="20" dur="1" fill="hold">
                                          <p:stCondLst>
                                            <p:cond delay="0"/>
                                          </p:stCondLst>
                                        </p:cTn>
                                        <p:tgtEl>
                                          <p:spTgt spid="4098"/>
                                        </p:tgtEl>
                                        <p:attrNameLst>
                                          <p:attrName>style.visibility</p:attrName>
                                        </p:attrNameLst>
                                      </p:cBhvr>
                                      <p:to>
                                        <p:strVal val="visible"/>
                                      </p:to>
                                    </p:set>
                                    <p:animEffect transition="in" filter="plus(in)">
                                      <p:cBhvr>
                                        <p:cTn id="21" dur="2000"/>
                                        <p:tgtEl>
                                          <p:spTgt spid="4098"/>
                                        </p:tgtEl>
                                      </p:cBhvr>
                                    </p:animEffect>
                                  </p:childTnLst>
                                </p:cTn>
                              </p:par>
                            </p:childTnLst>
                          </p:cTn>
                        </p:par>
                        <p:par>
                          <p:cTn id="22" fill="hold">
                            <p:stCondLst>
                              <p:cond delay="5900"/>
                            </p:stCondLst>
                            <p:childTnLst>
                              <p:par>
                                <p:cTn id="23" presetID="16" presetClass="entr" presetSubtype="21" fill="hold" grpId="0" nodeType="after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barn(inVertical)">
                                      <p:cBhvr>
                                        <p:cTn id="25" dur="500"/>
                                        <p:tgtEl>
                                          <p:spTgt spid="3">
                                            <p:txEl>
                                              <p:pRg st="0" end="0"/>
                                            </p:txEl>
                                          </p:spTgt>
                                        </p:tgtEl>
                                      </p:cBhvr>
                                    </p:animEffect>
                                  </p:childTnLst>
                                </p:cTn>
                              </p:par>
                            </p:childTnLst>
                          </p:cTn>
                        </p:par>
                        <p:par>
                          <p:cTn id="26" fill="hold">
                            <p:stCondLst>
                              <p:cond delay="6400"/>
                            </p:stCondLst>
                            <p:childTnLst>
                              <p:par>
                                <p:cTn id="27" presetID="16" presetClass="entr" presetSubtype="21"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barn(inVertical)">
                                      <p:cBhvr>
                                        <p:cTn id="29" dur="500"/>
                                        <p:tgtEl>
                                          <p:spTgt spid="3">
                                            <p:txEl>
                                              <p:pRg st="1" end="1"/>
                                            </p:txEl>
                                          </p:spTgt>
                                        </p:tgtEl>
                                      </p:cBhvr>
                                    </p:animEffect>
                                  </p:childTnLst>
                                </p:cTn>
                              </p:par>
                            </p:childTnLst>
                          </p:cTn>
                        </p:par>
                        <p:par>
                          <p:cTn id="30" fill="hold">
                            <p:stCondLst>
                              <p:cond delay="6900"/>
                            </p:stCondLst>
                            <p:childTnLst>
                              <p:par>
                                <p:cTn id="31" presetID="16" presetClass="entr" presetSubtype="21"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barn(inVertical)">
                                      <p:cBhvr>
                                        <p:cTn id="33"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8" y="281175"/>
            <a:ext cx="869503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5EEC3C"/>
                </a:solidFill>
                <a:effectLst/>
                <a:latin typeface="Algerian" pitchFamily="82" charset="0"/>
              </a:rPr>
              <a:t>Industrial growth during the </a:t>
            </a:r>
            <a:br>
              <a:rPr lang="en-US" b="1" dirty="0">
                <a:ln>
                  <a:solidFill>
                    <a:srgbClr val="FFFF21"/>
                  </a:solidFill>
                </a:ln>
                <a:solidFill>
                  <a:srgbClr val="5EEC3C"/>
                </a:solidFill>
                <a:effectLst/>
                <a:latin typeface="Algerian" pitchFamily="82" charset="0"/>
              </a:rPr>
            </a:br>
            <a:r>
              <a:rPr lang="en-US" b="1" dirty="0">
                <a:ln>
                  <a:solidFill>
                    <a:srgbClr val="FFFF21"/>
                  </a:solidFill>
                </a:ln>
                <a:solidFill>
                  <a:srgbClr val="5EEC3C"/>
                </a:solidFill>
                <a:effectLst/>
                <a:latin typeface="Algerian" pitchFamily="82" charset="0"/>
              </a:rPr>
              <a:t>19</a:t>
            </a:r>
            <a:r>
              <a:rPr lang="en-US" b="1" baseline="30000" dirty="0">
                <a:ln>
                  <a:solidFill>
                    <a:srgbClr val="FFFF21"/>
                  </a:solidFill>
                </a:ln>
                <a:solidFill>
                  <a:srgbClr val="5EEC3C"/>
                </a:solidFill>
                <a:effectLst/>
                <a:latin typeface="Algerian" pitchFamily="82" charset="0"/>
              </a:rPr>
              <a:t>th</a:t>
            </a:r>
            <a:r>
              <a:rPr lang="en-US" b="1" dirty="0">
                <a:ln>
                  <a:solidFill>
                    <a:srgbClr val="FFFF21"/>
                  </a:solidFill>
                </a:ln>
                <a:solidFill>
                  <a:srgbClr val="5EEC3C"/>
                </a:solidFill>
                <a:effectLst/>
                <a:latin typeface="Algerian" pitchFamily="82" charset="0"/>
              </a:rPr>
              <a:t> century</a:t>
            </a:r>
          </a:p>
        </p:txBody>
      </p:sp>
      <p:sp>
        <p:nvSpPr>
          <p:cNvPr id="3" name="Content Placeholder 2"/>
          <p:cNvSpPr>
            <a:spLocks noGrp="1"/>
          </p:cNvSpPr>
          <p:nvPr>
            <p:ph idx="1"/>
          </p:nvPr>
        </p:nvSpPr>
        <p:spPr>
          <a:xfrm>
            <a:off x="448965" y="1197405"/>
            <a:ext cx="8246070" cy="3511061"/>
          </a:xfrm>
        </p:spPr>
        <p:txBody>
          <a:bodyPr>
            <a:noAutofit/>
          </a:bodyPr>
          <a:lstStyle/>
          <a:p>
            <a:pPr>
              <a:buClr>
                <a:schemeClr val="bg1"/>
              </a:buClr>
              <a:buFont typeface="Wingdings" pitchFamily="2" charset="2"/>
              <a:buChar char="§"/>
            </a:pPr>
            <a:r>
              <a:rPr lang="en-US" sz="2300" b="1" dirty="0">
                <a:solidFill>
                  <a:srgbClr val="FFFF00"/>
                </a:solidFill>
              </a:rPr>
              <a:t>British investors started to pioneer industrial enterprises in India.</a:t>
            </a:r>
          </a:p>
          <a:p>
            <a:pPr>
              <a:buClr>
                <a:schemeClr val="bg1"/>
              </a:buClr>
              <a:buFont typeface="Wingdings" pitchFamily="2" charset="2"/>
              <a:buChar char="§"/>
            </a:pPr>
            <a:r>
              <a:rPr lang="en-US" sz="2300" b="1" dirty="0">
                <a:solidFill>
                  <a:srgbClr val="FFFF00"/>
                </a:solidFill>
              </a:rPr>
              <a:t>British enterprises also received maximum state support. </a:t>
            </a:r>
          </a:p>
          <a:p>
            <a:pPr>
              <a:buClr>
                <a:schemeClr val="bg1"/>
              </a:buClr>
              <a:buFont typeface="Wingdings" pitchFamily="2" charset="2"/>
              <a:buChar char="§"/>
            </a:pPr>
            <a:r>
              <a:rPr lang="en-US" sz="2300" b="1" dirty="0" err="1">
                <a:solidFill>
                  <a:srgbClr val="FFFF00"/>
                </a:solidFill>
              </a:rPr>
              <a:t>Britishers</a:t>
            </a:r>
            <a:r>
              <a:rPr lang="en-US" sz="2300" b="1" dirty="0">
                <a:solidFill>
                  <a:srgbClr val="FFFF00"/>
                </a:solidFill>
              </a:rPr>
              <a:t> initiated </a:t>
            </a:r>
            <a:r>
              <a:rPr lang="en-US" sz="2300" b="1" dirty="0" err="1">
                <a:solidFill>
                  <a:srgbClr val="FFFF00"/>
                </a:solidFill>
              </a:rPr>
              <a:t>industrialisation</a:t>
            </a:r>
            <a:r>
              <a:rPr lang="en-US" sz="2300" b="1" dirty="0">
                <a:solidFill>
                  <a:srgbClr val="FFFF00"/>
                </a:solidFill>
              </a:rPr>
              <a:t> process in the 19th century. </a:t>
            </a:r>
          </a:p>
          <a:p>
            <a:pPr>
              <a:buClr>
                <a:schemeClr val="bg1"/>
              </a:buClr>
              <a:buFont typeface="Wingdings" pitchFamily="2" charset="2"/>
              <a:buChar char="§"/>
            </a:pPr>
            <a:r>
              <a:rPr lang="en-US" sz="2300" b="1" dirty="0">
                <a:solidFill>
                  <a:srgbClr val="FFFF00"/>
                </a:solidFill>
              </a:rPr>
              <a:t>They were primarily interested in making profit and not in accelerating the economic growth. </a:t>
            </a:r>
          </a:p>
          <a:p>
            <a:pPr>
              <a:buClr>
                <a:schemeClr val="bg1"/>
              </a:buClr>
              <a:buFont typeface="Wingdings" pitchFamily="2" charset="2"/>
              <a:buChar char="§"/>
            </a:pPr>
            <a:r>
              <a:rPr lang="en-US" sz="2300" b="1" dirty="0">
                <a:solidFill>
                  <a:srgbClr val="FFFF00"/>
                </a:solidFill>
              </a:rPr>
              <a:t>At the end of 19th century, there were about 36 jute mills, 194 cotton mills and a good number of plantation industries. </a:t>
            </a:r>
          </a:p>
          <a:p>
            <a:pPr>
              <a:buClr>
                <a:schemeClr val="bg1"/>
              </a:buClr>
              <a:buFont typeface="Wingdings" pitchFamily="2" charset="2"/>
              <a:buChar char="§"/>
            </a:pPr>
            <a:r>
              <a:rPr lang="en-US" sz="2300" b="1" dirty="0">
                <a:solidFill>
                  <a:srgbClr val="FFFF00"/>
                </a:solidFill>
              </a:rPr>
              <a:t>The production of coal had risen to over 6 million </a:t>
            </a:r>
            <a:r>
              <a:rPr lang="en-US" sz="2300" b="1" dirty="0" err="1">
                <a:solidFill>
                  <a:srgbClr val="FFFF00"/>
                </a:solidFill>
              </a:rPr>
              <a:t>tonnes</a:t>
            </a:r>
            <a:r>
              <a:rPr lang="en-US" sz="2300" b="1" dirty="0">
                <a:solidFill>
                  <a:srgbClr val="FFFF00"/>
                </a:solidFill>
              </a:rPr>
              <a:t> per annum.</a:t>
            </a:r>
          </a:p>
        </p:txBody>
      </p:sp>
    </p:spTree>
    <p:extLst>
      <p:ext uri="{BB962C8B-B14F-4D97-AF65-F5344CB8AC3E}">
        <p14:creationId xmlns:p14="http://schemas.microsoft.com/office/powerpoint/2010/main" val="324576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9714"/>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450"/>
                            </p:stCondLst>
                            <p:childTnLst>
                              <p:par>
                                <p:cTn id="20" presetID="53" presetClass="entr" presetSubtype="16"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3">
                                            <p:txEl>
                                              <p:pRg st="0" end="0"/>
                                            </p:txEl>
                                          </p:spTgt>
                                        </p:tgtEl>
                                      </p:cBhvr>
                                    </p:animEffect>
                                  </p:childTnLst>
                                </p:cTn>
                              </p:par>
                            </p:childTnLst>
                          </p:cTn>
                        </p:par>
                        <p:par>
                          <p:cTn id="25" fill="hold">
                            <p:stCondLst>
                              <p:cond delay="4950"/>
                            </p:stCondLst>
                            <p:childTnLst>
                              <p:par>
                                <p:cTn id="26" presetID="53" presetClass="entr" presetSubtype="16"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 calcmode="lin" valueType="num">
                                      <p:cBhvr>
                                        <p:cTn id="28"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9"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0" dur="500"/>
                                        <p:tgtEl>
                                          <p:spTgt spid="3">
                                            <p:txEl>
                                              <p:pRg st="1" end="1"/>
                                            </p:txEl>
                                          </p:spTgt>
                                        </p:tgtEl>
                                      </p:cBhvr>
                                    </p:animEffect>
                                  </p:childTnLst>
                                </p:cTn>
                              </p:par>
                            </p:childTnLst>
                          </p:cTn>
                        </p:par>
                        <p:par>
                          <p:cTn id="31" fill="hold">
                            <p:stCondLst>
                              <p:cond delay="5450"/>
                            </p:stCondLst>
                            <p:childTnLst>
                              <p:par>
                                <p:cTn id="32" presetID="53" presetClass="entr" presetSubtype="16"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 calcmode="lin" valueType="num">
                                      <p:cBhvr>
                                        <p:cTn id="34"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6" dur="500"/>
                                        <p:tgtEl>
                                          <p:spTgt spid="3">
                                            <p:txEl>
                                              <p:pRg st="2" end="2"/>
                                            </p:txEl>
                                          </p:spTgt>
                                        </p:tgtEl>
                                      </p:cBhvr>
                                    </p:animEffect>
                                  </p:childTnLst>
                                </p:cTn>
                              </p:par>
                            </p:childTnLst>
                          </p:cTn>
                        </p:par>
                        <p:par>
                          <p:cTn id="37" fill="hold">
                            <p:stCondLst>
                              <p:cond delay="5950"/>
                            </p:stCondLst>
                            <p:childTnLst>
                              <p:par>
                                <p:cTn id="38" presetID="53" presetClass="entr" presetSubtype="16" fill="hold" grpId="0"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1"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2" dur="500"/>
                                        <p:tgtEl>
                                          <p:spTgt spid="3">
                                            <p:txEl>
                                              <p:pRg st="3" end="3"/>
                                            </p:txEl>
                                          </p:spTgt>
                                        </p:tgtEl>
                                      </p:cBhvr>
                                    </p:animEffect>
                                  </p:childTnLst>
                                </p:cTn>
                              </p:par>
                            </p:childTnLst>
                          </p:cTn>
                        </p:par>
                        <p:par>
                          <p:cTn id="43" fill="hold">
                            <p:stCondLst>
                              <p:cond delay="6450"/>
                            </p:stCondLst>
                            <p:childTnLst>
                              <p:par>
                                <p:cTn id="44" presetID="53" presetClass="entr" presetSubtype="16"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3">
                                            <p:txEl>
                                              <p:pRg st="4" end="4"/>
                                            </p:txEl>
                                          </p:spTgt>
                                        </p:tgtEl>
                                      </p:cBhvr>
                                    </p:animEffect>
                                  </p:childTnLst>
                                </p:cTn>
                              </p:par>
                            </p:childTnLst>
                          </p:cTn>
                        </p:par>
                        <p:par>
                          <p:cTn id="49" fill="hold">
                            <p:stCondLst>
                              <p:cond delay="6950"/>
                            </p:stCondLst>
                            <p:childTnLst>
                              <p:par>
                                <p:cTn id="50" presetID="53" presetClass="entr" presetSubtype="16" fill="hold" grpId="0" nodeType="afterEffect">
                                  <p:stCondLst>
                                    <p:cond delay="0"/>
                                  </p:stCondLst>
                                  <p:childTnLst>
                                    <p:set>
                                      <p:cBhvr>
                                        <p:cTn id="51" dur="1" fill="hold">
                                          <p:stCondLst>
                                            <p:cond delay="0"/>
                                          </p:stCondLst>
                                        </p:cTn>
                                        <p:tgtEl>
                                          <p:spTgt spid="3">
                                            <p:txEl>
                                              <p:pRg st="5" end="5"/>
                                            </p:txEl>
                                          </p:spTgt>
                                        </p:tgtEl>
                                        <p:attrNameLst>
                                          <p:attrName>style.visibility</p:attrName>
                                        </p:attrNameLst>
                                      </p:cBhvr>
                                      <p:to>
                                        <p:strVal val="visible"/>
                                      </p:to>
                                    </p:set>
                                    <p:anim calcmode="lin" valueType="num">
                                      <p:cBhvr>
                                        <p:cTn id="52"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3"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319351"/>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5EEC3C"/>
                </a:solidFill>
                <a:effectLst/>
                <a:latin typeface="Algerian" pitchFamily="82" charset="0"/>
              </a:rPr>
              <a:t>Industrial progress during the 20</a:t>
            </a:r>
            <a:r>
              <a:rPr lang="en-US" b="1" baseline="30000" dirty="0">
                <a:ln>
                  <a:solidFill>
                    <a:srgbClr val="FFFF21"/>
                  </a:solidFill>
                </a:ln>
                <a:solidFill>
                  <a:srgbClr val="5EEC3C"/>
                </a:solidFill>
                <a:effectLst/>
                <a:latin typeface="Algerian" pitchFamily="82" charset="0"/>
              </a:rPr>
              <a:t>th</a:t>
            </a:r>
            <a:r>
              <a:rPr lang="en-US" b="1" dirty="0">
                <a:ln>
                  <a:solidFill>
                    <a:srgbClr val="FFFF21"/>
                  </a:solidFill>
                </a:ln>
                <a:solidFill>
                  <a:srgbClr val="5EEC3C"/>
                </a:solidFill>
                <a:effectLst/>
                <a:latin typeface="Algerian" pitchFamily="82" charset="0"/>
              </a:rPr>
              <a:t>  century</a:t>
            </a:r>
          </a:p>
        </p:txBody>
      </p:sp>
      <p:sp>
        <p:nvSpPr>
          <p:cNvPr id="3" name="Content Placeholder 2"/>
          <p:cNvSpPr>
            <a:spLocks noGrp="1"/>
          </p:cNvSpPr>
          <p:nvPr>
            <p:ph idx="1"/>
          </p:nvPr>
        </p:nvSpPr>
        <p:spPr>
          <a:xfrm>
            <a:off x="448965" y="1198559"/>
            <a:ext cx="8398775" cy="3511061"/>
          </a:xfrm>
        </p:spPr>
        <p:txBody>
          <a:bodyPr>
            <a:noAutofit/>
          </a:bodyPr>
          <a:lstStyle/>
          <a:p>
            <a:pPr>
              <a:buClr>
                <a:schemeClr val="bg1"/>
              </a:buClr>
              <a:buFont typeface="Wingdings" pitchFamily="2" charset="2"/>
              <a:buChar char="§"/>
            </a:pPr>
            <a:r>
              <a:rPr lang="en-US" sz="1600" b="1" dirty="0">
                <a:solidFill>
                  <a:srgbClr val="FFFF00"/>
                </a:solidFill>
              </a:rPr>
              <a:t>The first part of 20th century, </a:t>
            </a:r>
            <a:r>
              <a:rPr lang="en-US" sz="1600" b="1" dirty="0" err="1">
                <a:solidFill>
                  <a:srgbClr val="FFFF00"/>
                </a:solidFill>
              </a:rPr>
              <a:t>Swadeshi</a:t>
            </a:r>
            <a:r>
              <a:rPr lang="en-US" sz="1600" b="1" dirty="0">
                <a:solidFill>
                  <a:srgbClr val="FFFF00"/>
                </a:solidFill>
              </a:rPr>
              <a:t> movement stimulated the                      </a:t>
            </a:r>
            <a:r>
              <a:rPr lang="en-US" sz="1600" b="1" dirty="0" err="1">
                <a:solidFill>
                  <a:srgbClr val="FFFF00"/>
                </a:solidFill>
              </a:rPr>
              <a:t>industrialisation</a:t>
            </a:r>
            <a:r>
              <a:rPr lang="en-US" sz="1600" b="1" dirty="0">
                <a:solidFill>
                  <a:srgbClr val="FFFF00"/>
                </a:solidFill>
              </a:rPr>
              <a:t>  process in India. </a:t>
            </a:r>
          </a:p>
          <a:p>
            <a:pPr>
              <a:buClr>
                <a:schemeClr val="bg1"/>
              </a:buClr>
              <a:buFont typeface="Wingdings" pitchFamily="2" charset="2"/>
              <a:buChar char="§"/>
            </a:pPr>
            <a:r>
              <a:rPr lang="en-US" sz="1600" b="1" dirty="0">
                <a:solidFill>
                  <a:srgbClr val="FFFF00"/>
                </a:solidFill>
              </a:rPr>
              <a:t>The existing industries and new industries had maintained a slow but steady growth </a:t>
            </a:r>
          </a:p>
          <a:p>
            <a:pPr>
              <a:buClr>
                <a:schemeClr val="bg1"/>
              </a:buClr>
              <a:buFont typeface="Wingdings" pitchFamily="2" charset="2"/>
              <a:buChar char="§"/>
            </a:pPr>
            <a:r>
              <a:rPr lang="en-US" sz="1600" b="1" dirty="0">
                <a:solidFill>
                  <a:srgbClr val="FFFF00"/>
                </a:solidFill>
              </a:rPr>
              <a:t>Till 1914 this time more than 70 cotton mills and 30 jute mills were set up. </a:t>
            </a:r>
          </a:p>
          <a:p>
            <a:pPr>
              <a:buClr>
                <a:schemeClr val="bg1"/>
              </a:buClr>
              <a:buFont typeface="Wingdings" pitchFamily="2" charset="2"/>
              <a:buChar char="§"/>
            </a:pPr>
            <a:r>
              <a:rPr lang="en-US" sz="1600" b="1" dirty="0">
                <a:solidFill>
                  <a:srgbClr val="FFFF00"/>
                </a:solidFill>
              </a:rPr>
              <a:t>Coal production was doubled. </a:t>
            </a:r>
          </a:p>
          <a:p>
            <a:pPr>
              <a:buClr>
                <a:schemeClr val="bg1"/>
              </a:buClr>
              <a:buFont typeface="Wingdings" pitchFamily="2" charset="2"/>
              <a:buChar char="§"/>
            </a:pPr>
            <a:r>
              <a:rPr lang="en-US" sz="1600" b="1" dirty="0">
                <a:solidFill>
                  <a:srgbClr val="FFFF00"/>
                </a:solidFill>
              </a:rPr>
              <a:t>The foundation of iron and steel industry was laid. Railway network was extended. </a:t>
            </a:r>
          </a:p>
          <a:p>
            <a:pPr>
              <a:buClr>
                <a:schemeClr val="bg1"/>
              </a:buClr>
              <a:buFont typeface="Wingdings" pitchFamily="2" charset="2"/>
              <a:buChar char="§"/>
            </a:pPr>
            <a:r>
              <a:rPr lang="en-US" sz="1600" b="1" dirty="0">
                <a:solidFill>
                  <a:srgbClr val="FFFF00"/>
                </a:solidFill>
              </a:rPr>
              <a:t>During the period 1924-39, various major industries like iron and steel, cotton textiles, jute, matches, sugar, paper and pulp industry etc. were brought under protection scheme. </a:t>
            </a:r>
          </a:p>
          <a:p>
            <a:pPr>
              <a:buClr>
                <a:schemeClr val="bg1"/>
              </a:buClr>
              <a:buFont typeface="Wingdings" pitchFamily="2" charset="2"/>
              <a:buChar char="§"/>
            </a:pPr>
            <a:r>
              <a:rPr lang="en-US" sz="1600" b="1" dirty="0">
                <a:solidFill>
                  <a:srgbClr val="FFFF00"/>
                </a:solidFill>
              </a:rPr>
              <a:t>These protected industries captured the entire Indian market and eliminated foreign competition totally. </a:t>
            </a:r>
          </a:p>
          <a:p>
            <a:pPr>
              <a:buClr>
                <a:schemeClr val="bg1"/>
              </a:buClr>
              <a:buFont typeface="Wingdings" pitchFamily="2" charset="2"/>
              <a:buChar char="§"/>
            </a:pPr>
            <a:r>
              <a:rPr lang="en-US" sz="1600" b="1" dirty="0">
                <a:solidFill>
                  <a:srgbClr val="FFFF00"/>
                </a:solidFill>
              </a:rPr>
              <a:t>British rule tried to transform the Indian economy as the </a:t>
            </a:r>
            <a:r>
              <a:rPr lang="en-US" sz="1600" b="1" dirty="0" err="1">
                <a:solidFill>
                  <a:srgbClr val="FFFF00"/>
                </a:solidFill>
              </a:rPr>
              <a:t>the</a:t>
            </a:r>
            <a:r>
              <a:rPr lang="en-US" sz="1600" b="1" dirty="0">
                <a:solidFill>
                  <a:srgbClr val="FFFF00"/>
                </a:solidFill>
              </a:rPr>
              <a:t> producer of industrial raw materials  and tried to capture Indian market</a:t>
            </a:r>
          </a:p>
          <a:p>
            <a:pPr>
              <a:buClr>
                <a:schemeClr val="bg1"/>
              </a:buClr>
              <a:buFont typeface="Wingdings" pitchFamily="2" charset="2"/>
              <a:buChar char="§"/>
            </a:pPr>
            <a:r>
              <a:rPr lang="en-US" sz="1600" b="1" dirty="0">
                <a:solidFill>
                  <a:srgbClr val="FFFF00"/>
                </a:solidFill>
              </a:rPr>
              <a:t>British capitalists gradually developed various industries like, jute, tea, coffee, cotton and textiles, paper and paper pulp, sugar </a:t>
            </a:r>
            <a:r>
              <a:rPr lang="en-US" sz="1600" b="1" dirty="0" err="1">
                <a:solidFill>
                  <a:srgbClr val="FFFF00"/>
                </a:solidFill>
              </a:rPr>
              <a:t>etc</a:t>
            </a:r>
            <a:r>
              <a:rPr lang="en-US" sz="1600" b="1" dirty="0">
                <a:solidFill>
                  <a:srgbClr val="FFFF00"/>
                </a:solidFill>
              </a:rPr>
              <a:t>, in India and exploited Indian </a:t>
            </a:r>
            <a:r>
              <a:rPr lang="en-US" sz="1600" b="1" dirty="0" err="1">
                <a:solidFill>
                  <a:srgbClr val="FFFF00"/>
                </a:solidFill>
              </a:rPr>
              <a:t>labourers</a:t>
            </a:r>
            <a:r>
              <a:rPr lang="en-US" sz="1600" b="1" dirty="0">
                <a:solidFill>
                  <a:srgbClr val="FFFF00"/>
                </a:solidFill>
              </a:rPr>
              <a:t> extensively.</a:t>
            </a:r>
          </a:p>
        </p:txBody>
      </p:sp>
    </p:spTree>
    <p:extLst>
      <p:ext uri="{BB962C8B-B14F-4D97-AF65-F5344CB8AC3E}">
        <p14:creationId xmlns:p14="http://schemas.microsoft.com/office/powerpoint/2010/main" val="2774223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3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700"/>
                            </p:stCondLst>
                            <p:childTnLst>
                              <p:par>
                                <p:cTn id="20" presetID="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5200"/>
                            </p:stCondLst>
                            <p:childTnLst>
                              <p:par>
                                <p:cTn id="25" presetID="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5700"/>
                            </p:stCondLst>
                            <p:childTnLst>
                              <p:par>
                                <p:cTn id="30" presetID="2" presetClass="entr" presetSubtype="8"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4" fill="hold">
                            <p:stCondLst>
                              <p:cond delay="6200"/>
                            </p:stCondLst>
                            <p:childTnLst>
                              <p:par>
                                <p:cTn id="35" presetID="2" presetClass="entr" presetSubtype="8"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9" fill="hold">
                            <p:stCondLst>
                              <p:cond delay="6700"/>
                            </p:stCondLst>
                            <p:childTnLst>
                              <p:par>
                                <p:cTn id="40" presetID="2" presetClass="entr" presetSubtype="8"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44" fill="hold">
                            <p:stCondLst>
                              <p:cond delay="7200"/>
                            </p:stCondLst>
                            <p:childTnLst>
                              <p:par>
                                <p:cTn id="45" presetID="2" presetClass="entr" presetSubtype="8" fill="hold" grpId="0"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7700"/>
                            </p:stCondLst>
                            <p:childTnLst>
                              <p:par>
                                <p:cTn id="50" presetID="2" presetClass="entr" presetSubtype="8" fill="hold" grpId="0" nodeType="after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54" fill="hold">
                            <p:stCondLst>
                              <p:cond delay="8200"/>
                            </p:stCondLst>
                            <p:childTnLst>
                              <p:par>
                                <p:cTn id="55" presetID="2" presetClass="entr" presetSubtype="8" fill="hold" grpId="0"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par>
                          <p:cTn id="59" fill="hold">
                            <p:stCondLst>
                              <p:cond delay="8700"/>
                            </p:stCondLst>
                            <p:childTnLst>
                              <p:par>
                                <p:cTn id="60" presetID="2" presetClass="entr" presetSubtype="8" fill="hold" grpId="0" nodeType="after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 calcmode="lin" valueType="num">
                                      <p:cBhvr additive="base">
                                        <p:cTn id="62" dur="500" fill="hold"/>
                                        <p:tgtEl>
                                          <p:spTgt spid="3">
                                            <p:txEl>
                                              <p:pRg st="8" end="8"/>
                                            </p:txEl>
                                          </p:spTgt>
                                        </p:tgtEl>
                                        <p:attrNameLst>
                                          <p:attrName>ppt_x</p:attrName>
                                        </p:attrNameLst>
                                      </p:cBhvr>
                                      <p:tavLst>
                                        <p:tav tm="0">
                                          <p:val>
                                            <p:strVal val="0-#ppt_w/2"/>
                                          </p:val>
                                        </p:tav>
                                        <p:tav tm="100000">
                                          <p:val>
                                            <p:strVal val="#ppt_x"/>
                                          </p:val>
                                        </p:tav>
                                      </p:tavLst>
                                    </p:anim>
                                    <p:anim calcmode="lin" valueType="num">
                                      <p:cBhvr additive="base">
                                        <p:cTn id="63"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448965" y="739290"/>
            <a:ext cx="7635250" cy="3511061"/>
          </a:xfrm>
        </p:spPr>
        <p:txBody>
          <a:bodyPr>
            <a:normAutofit fontScale="925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marL="0" indent="0">
              <a:buNone/>
            </a:pPr>
            <a:r>
              <a:rPr lang="en-US" sz="4000" b="1" dirty="0">
                <a:ln>
                  <a:solidFill>
                    <a:schemeClr val="bg1"/>
                  </a:solidFill>
                </a:ln>
                <a:solidFill>
                  <a:srgbClr val="FF0000"/>
                </a:solidFill>
                <a:latin typeface="Script MT Bold" pitchFamily="66" charset="0"/>
                <a:cs typeface="David" pitchFamily="34" charset="-79"/>
              </a:rPr>
              <a:t>Prepared by</a:t>
            </a:r>
          </a:p>
          <a:p>
            <a:pPr marL="457200" lvl="1" indent="0">
              <a:buNone/>
            </a:pPr>
            <a:r>
              <a:rPr lang="en-US" sz="3600" b="1" dirty="0">
                <a:ln>
                  <a:solidFill>
                    <a:schemeClr val="bg1"/>
                  </a:solidFill>
                </a:ln>
                <a:solidFill>
                  <a:srgbClr val="FF0000"/>
                </a:solidFill>
                <a:latin typeface="Script MT Bold" pitchFamily="66" charset="0"/>
                <a:cs typeface="David" pitchFamily="34" charset="-79"/>
              </a:rPr>
              <a:t>K . </a:t>
            </a:r>
            <a:r>
              <a:rPr lang="en-US" sz="3600" b="1" dirty="0" err="1">
                <a:ln>
                  <a:solidFill>
                    <a:schemeClr val="bg1"/>
                  </a:solidFill>
                </a:ln>
                <a:solidFill>
                  <a:srgbClr val="FF0000"/>
                </a:solidFill>
                <a:latin typeface="Script MT Bold" pitchFamily="66" charset="0"/>
                <a:cs typeface="David" pitchFamily="34" charset="-79"/>
              </a:rPr>
              <a:t>Shanthi</a:t>
            </a:r>
            <a:endParaRPr lang="en-US" sz="3600" b="1" dirty="0">
              <a:ln>
                <a:solidFill>
                  <a:schemeClr val="bg1"/>
                </a:solidFill>
              </a:ln>
              <a:solidFill>
                <a:srgbClr val="FF0000"/>
              </a:solidFill>
              <a:latin typeface="Script MT Bold" pitchFamily="66" charset="0"/>
              <a:cs typeface="David" pitchFamily="34" charset="-79"/>
            </a:endParaRPr>
          </a:p>
          <a:p>
            <a:pPr marL="457200" lvl="1" indent="0">
              <a:buNone/>
            </a:pPr>
            <a:r>
              <a:rPr lang="en-US" sz="3600" b="1" dirty="0">
                <a:ln>
                  <a:solidFill>
                    <a:schemeClr val="bg1"/>
                  </a:solidFill>
                </a:ln>
                <a:solidFill>
                  <a:srgbClr val="FF0000"/>
                </a:solidFill>
                <a:latin typeface="Script MT Bold" pitchFamily="66" charset="0"/>
                <a:cs typeface="David" pitchFamily="34" charset="-79"/>
              </a:rPr>
              <a:t>Vice Principal</a:t>
            </a:r>
          </a:p>
          <a:p>
            <a:pPr marL="457200" lvl="1" indent="0">
              <a:buNone/>
            </a:pPr>
            <a:r>
              <a:rPr lang="en-US" sz="3600" b="1" dirty="0">
                <a:ln>
                  <a:solidFill>
                    <a:schemeClr val="bg1"/>
                  </a:solidFill>
                </a:ln>
                <a:solidFill>
                  <a:srgbClr val="FF0000"/>
                </a:solidFill>
                <a:latin typeface="Script MT Bold" pitchFamily="66" charset="0"/>
                <a:cs typeface="David" pitchFamily="34" charset="-79"/>
              </a:rPr>
              <a:t>Alpha Matric Higher Secondary School</a:t>
            </a:r>
          </a:p>
          <a:p>
            <a:pPr marL="457200" lvl="1" indent="0">
              <a:buNone/>
            </a:pPr>
            <a:r>
              <a:rPr lang="en-US" sz="3600" b="1" dirty="0">
                <a:ln>
                  <a:solidFill>
                    <a:schemeClr val="bg1"/>
                  </a:solidFill>
                </a:ln>
                <a:solidFill>
                  <a:srgbClr val="FF0000"/>
                </a:solidFill>
                <a:latin typeface="Script MT Bold" pitchFamily="66" charset="0"/>
                <a:cs typeface="David" pitchFamily="34" charset="-79"/>
              </a:rPr>
              <a:t>Puducherry</a:t>
            </a:r>
          </a:p>
        </p:txBody>
      </p:sp>
      <p:sp>
        <p:nvSpPr>
          <p:cNvPr id="2" name="Rectangle 1">
            <a:extLst>
              <a:ext uri="{FF2B5EF4-FFF2-40B4-BE49-F238E27FC236}">
                <a16:creationId xmlns:a16="http://schemas.microsoft.com/office/drawing/2014/main" id="{2AE0EC67-86E7-4D36-AEBF-35C959C1A892}"/>
              </a:ext>
            </a:extLst>
          </p:cNvPr>
          <p:cNvSpPr/>
          <p:nvPr/>
        </p:nvSpPr>
        <p:spPr>
          <a:xfrm>
            <a:off x="3325548" y="23578"/>
            <a:ext cx="5818452"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www.Padasalai.Net</a:t>
            </a:r>
          </a:p>
        </p:txBody>
      </p:sp>
    </p:spTree>
    <p:extLst>
      <p:ext uri="{BB962C8B-B14F-4D97-AF65-F5344CB8AC3E}">
        <p14:creationId xmlns:p14="http://schemas.microsoft.com/office/powerpoint/2010/main" val="93234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5">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5">
                                            <p:txEl>
                                              <p:pRg st="0" end="0"/>
                                            </p:txEl>
                                          </p:spTgt>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p:cTn id="13" dur="1000" fill="hold"/>
                                        <p:tgtEl>
                                          <p:spTgt spid="5">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5">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5">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5">
                                            <p:txEl>
                                              <p:pRg st="1" end="1"/>
                                            </p:txEl>
                                          </p:spTgt>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p:cTn id="19" dur="1000" fill="hold"/>
                                        <p:tgtEl>
                                          <p:spTgt spid="5">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5">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5">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5">
                                            <p:txEl>
                                              <p:pRg st="2" end="2"/>
                                            </p:txEl>
                                          </p:spTgt>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p:cTn id="25" dur="1000" fill="hold"/>
                                        <p:tgtEl>
                                          <p:spTgt spid="5">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5">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5">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5">
                                            <p:txEl>
                                              <p:pRg st="3" end="3"/>
                                            </p:txEl>
                                          </p:spTgt>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p:cTn id="31" dur="1000" fill="hold"/>
                                        <p:tgtEl>
                                          <p:spTgt spid="5">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5">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5">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824607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800" b="1" dirty="0">
                <a:ln>
                  <a:solidFill>
                    <a:srgbClr val="FFFF21"/>
                  </a:solidFill>
                </a:ln>
                <a:solidFill>
                  <a:srgbClr val="00B050"/>
                </a:solidFill>
                <a:effectLst/>
                <a:latin typeface="Algerian" pitchFamily="82" charset="0"/>
              </a:rPr>
              <a:t>Problems of British Rule</a:t>
            </a:r>
          </a:p>
        </p:txBody>
      </p:sp>
      <p:sp>
        <p:nvSpPr>
          <p:cNvPr id="3" name="Content Placeholder 2"/>
          <p:cNvSpPr>
            <a:spLocks noGrp="1"/>
          </p:cNvSpPr>
          <p:nvPr>
            <p:ph idx="1"/>
          </p:nvPr>
        </p:nvSpPr>
        <p:spPr>
          <a:xfrm>
            <a:off x="296260" y="893149"/>
            <a:ext cx="8551480" cy="3511061"/>
          </a:xfrm>
        </p:spPr>
        <p:txBody>
          <a:bodyPr>
            <a:noAutofit/>
          </a:bodyPr>
          <a:lstStyle/>
          <a:p>
            <a:pPr>
              <a:buClr>
                <a:schemeClr val="bg1"/>
              </a:buClr>
              <a:buFont typeface="Wingdings" pitchFamily="2" charset="2"/>
              <a:buChar char="§"/>
            </a:pPr>
            <a:r>
              <a:rPr lang="en-US" sz="2400" b="1" dirty="0">
                <a:solidFill>
                  <a:srgbClr val="FFFF00"/>
                </a:solidFill>
              </a:rPr>
              <a:t>The British rule stunted the growth of Indian enterprise.</a:t>
            </a:r>
          </a:p>
          <a:p>
            <a:pPr>
              <a:buClr>
                <a:schemeClr val="bg1"/>
              </a:buClr>
              <a:buFont typeface="Wingdings" pitchFamily="2" charset="2"/>
              <a:buChar char="§"/>
            </a:pPr>
            <a:r>
              <a:rPr lang="en-US" sz="2400" b="1" dirty="0">
                <a:solidFill>
                  <a:srgbClr val="FFFF00"/>
                </a:solidFill>
              </a:rPr>
              <a:t>The economic policies of British checked and retarded capital formation in India. </a:t>
            </a:r>
          </a:p>
          <a:p>
            <a:pPr>
              <a:buClr>
                <a:schemeClr val="bg1"/>
              </a:buClr>
              <a:buFont typeface="Wingdings" pitchFamily="2" charset="2"/>
              <a:buChar char="§"/>
            </a:pPr>
            <a:r>
              <a:rPr lang="en-US" sz="2400" b="1" dirty="0">
                <a:solidFill>
                  <a:srgbClr val="FFFF00"/>
                </a:solidFill>
              </a:rPr>
              <a:t>The drain of wealth financed capital development in Britain. </a:t>
            </a:r>
          </a:p>
          <a:p>
            <a:pPr>
              <a:buClr>
                <a:schemeClr val="bg1"/>
              </a:buClr>
              <a:buFont typeface="Wingdings" pitchFamily="2" charset="2"/>
              <a:buChar char="§"/>
            </a:pPr>
            <a:r>
              <a:rPr lang="en-US" sz="2400" b="1" dirty="0">
                <a:solidFill>
                  <a:srgbClr val="FFFF00"/>
                </a:solidFill>
              </a:rPr>
              <a:t>Indian agricultural sector became stagnant and deteriorated </a:t>
            </a:r>
          </a:p>
          <a:p>
            <a:pPr>
              <a:buClr>
                <a:schemeClr val="bg1"/>
              </a:buClr>
              <a:buFont typeface="Wingdings" pitchFamily="2" charset="2"/>
              <a:buChar char="§"/>
            </a:pPr>
            <a:r>
              <a:rPr lang="en-US" sz="2400" b="1" dirty="0">
                <a:solidFill>
                  <a:srgbClr val="FFFF00"/>
                </a:solidFill>
              </a:rPr>
              <a:t>The British rule in India led the collapse of handicraft industries </a:t>
            </a:r>
          </a:p>
          <a:p>
            <a:pPr>
              <a:buClr>
                <a:schemeClr val="bg1"/>
              </a:buClr>
              <a:buFont typeface="Wingdings" pitchFamily="2" charset="2"/>
              <a:buChar char="§"/>
            </a:pPr>
            <a:r>
              <a:rPr lang="en-US" sz="2400" b="1" dirty="0">
                <a:solidFill>
                  <a:srgbClr val="FFFF00"/>
                </a:solidFill>
              </a:rPr>
              <a:t>Some efforts by the colonial British regime in developing the plantations, mines, jute mills, banking and shipping, mainly promoted a system of capitalist firms that were managed by foreigners. </a:t>
            </a:r>
          </a:p>
        </p:txBody>
      </p:sp>
    </p:spTree>
    <p:extLst>
      <p:ext uri="{BB962C8B-B14F-4D97-AF65-F5344CB8AC3E}">
        <p14:creationId xmlns:p14="http://schemas.microsoft.com/office/powerpoint/2010/main" val="1823100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5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0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35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0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45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par>
                          <p:cTn id="35" fill="hold">
                            <p:stCondLst>
                              <p:cond delay="5000"/>
                            </p:stCondLst>
                            <p:childTnLst>
                              <p:par>
                                <p:cTn id="36" presetID="22" presetClass="entr" presetSubtype="4"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par>
                          <p:cTn id="39" fill="hold">
                            <p:stCondLst>
                              <p:cond delay="5500"/>
                            </p:stCondLst>
                            <p:childTnLst>
                              <p:par>
                                <p:cTn id="40" presetID="22" presetClass="entr" presetSubtype="4"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754375" y="281175"/>
            <a:ext cx="7635250" cy="4581150"/>
          </a:xfrm>
          <a:prstGeom prst="rect">
            <a:avLst/>
          </a:prstGeom>
        </p:spPr>
        <p:style>
          <a:lnRef idx="0">
            <a:schemeClr val="dk1"/>
          </a:lnRef>
          <a:fillRef idx="3">
            <a:schemeClr val="dk1"/>
          </a:fillRef>
          <a:effectRef idx="3">
            <a:schemeClr val="dk1"/>
          </a:effectRef>
          <a:fontRef idx="minor">
            <a:schemeClr val="lt1"/>
          </a:fontRef>
        </p:style>
        <p:txBody>
          <a:bodyPr vert="horz" lIns="91440" tIns="45720" rIns="91440" bIns="45720" rtlCol="0">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marL="342900" indent="-34290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bg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bg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Problems of </a:t>
            </a:r>
          </a:p>
          <a:p>
            <a:pPr marL="0" indent="0">
              <a:buFont typeface="Arial" pitchFamily="34" charset="0"/>
              <a:buNone/>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British </a:t>
            </a:r>
          </a:p>
          <a:p>
            <a:pPr marL="0" indent="0">
              <a:buFont typeface="Arial" pitchFamily="34" charset="0"/>
              <a:buNone/>
            </a:pP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Rule</a:t>
            </a:r>
          </a:p>
        </p:txBody>
      </p:sp>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0" y="0"/>
            <a:ext cx="9144000"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 y="-24235"/>
            <a:ext cx="9153150" cy="526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 y="26412"/>
            <a:ext cx="9153149" cy="5163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51" y="-24235"/>
            <a:ext cx="9134848" cy="526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26412"/>
            <a:ext cx="9144000" cy="52140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008" y="-113902"/>
            <a:ext cx="9294007" cy="5332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0007" y="-83880"/>
            <a:ext cx="9294006" cy="5404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352003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1026"/>
                                        </p:tgtEl>
                                        <p:attrNameLst>
                                          <p:attrName>ppt_w</p:attrName>
                                        </p:attrNameLst>
                                      </p:cBhvr>
                                      <p:tavLst>
                                        <p:tav tm="0">
                                          <p:val>
                                            <p:strVal val="ppt_w"/>
                                          </p:val>
                                        </p:tav>
                                        <p:tav tm="100000">
                                          <p:val>
                                            <p:fltVal val="0"/>
                                          </p:val>
                                        </p:tav>
                                      </p:tavLst>
                                    </p:anim>
                                    <p:anim calcmode="lin" valueType="num">
                                      <p:cBhvr>
                                        <p:cTn id="14" dur="500"/>
                                        <p:tgtEl>
                                          <p:spTgt spid="1026"/>
                                        </p:tgtEl>
                                        <p:attrNameLst>
                                          <p:attrName>ppt_h</p:attrName>
                                        </p:attrNameLst>
                                      </p:cBhvr>
                                      <p:tavLst>
                                        <p:tav tm="0">
                                          <p:val>
                                            <p:strVal val="ppt_h"/>
                                          </p:val>
                                        </p:tav>
                                        <p:tav tm="100000">
                                          <p:val>
                                            <p:fltVal val="0"/>
                                          </p:val>
                                        </p:tav>
                                      </p:tavLst>
                                    </p:anim>
                                    <p:animEffect transition="out" filter="fade">
                                      <p:cBhvr>
                                        <p:cTn id="15" dur="500"/>
                                        <p:tgtEl>
                                          <p:spTgt spid="1026"/>
                                        </p:tgtEl>
                                      </p:cBhvr>
                                    </p:animEffect>
                                    <p:set>
                                      <p:cBhvr>
                                        <p:cTn id="16" dur="1" fill="hold">
                                          <p:stCondLst>
                                            <p:cond delay="499"/>
                                          </p:stCondLst>
                                        </p:cTn>
                                        <p:tgtEl>
                                          <p:spTgt spid="102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 calcmode="lin" valueType="num">
                                      <p:cBhvr>
                                        <p:cTn id="21" dur="500" fill="hold"/>
                                        <p:tgtEl>
                                          <p:spTgt spid="1027"/>
                                        </p:tgtEl>
                                        <p:attrNameLst>
                                          <p:attrName>ppt_w</p:attrName>
                                        </p:attrNameLst>
                                      </p:cBhvr>
                                      <p:tavLst>
                                        <p:tav tm="0">
                                          <p:val>
                                            <p:fltVal val="0"/>
                                          </p:val>
                                        </p:tav>
                                        <p:tav tm="100000">
                                          <p:val>
                                            <p:strVal val="#ppt_w"/>
                                          </p:val>
                                        </p:tav>
                                      </p:tavLst>
                                    </p:anim>
                                    <p:anim calcmode="lin" valueType="num">
                                      <p:cBhvr>
                                        <p:cTn id="22" dur="500" fill="hold"/>
                                        <p:tgtEl>
                                          <p:spTgt spid="1027"/>
                                        </p:tgtEl>
                                        <p:attrNameLst>
                                          <p:attrName>ppt_h</p:attrName>
                                        </p:attrNameLst>
                                      </p:cBhvr>
                                      <p:tavLst>
                                        <p:tav tm="0">
                                          <p:val>
                                            <p:fltVal val="0"/>
                                          </p:val>
                                        </p:tav>
                                        <p:tav tm="100000">
                                          <p:val>
                                            <p:strVal val="#ppt_h"/>
                                          </p:val>
                                        </p:tav>
                                      </p:tavLst>
                                    </p:anim>
                                    <p:animEffect transition="in" filter="fade">
                                      <p:cBhvr>
                                        <p:cTn id="23" dur="500"/>
                                        <p:tgtEl>
                                          <p:spTgt spid="102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xit" presetSubtype="32" fill="hold" nodeType="clickEffect">
                                  <p:stCondLst>
                                    <p:cond delay="0"/>
                                  </p:stCondLst>
                                  <p:childTnLst>
                                    <p:anim calcmode="lin" valueType="num">
                                      <p:cBhvr>
                                        <p:cTn id="27" dur="500"/>
                                        <p:tgtEl>
                                          <p:spTgt spid="1027"/>
                                        </p:tgtEl>
                                        <p:attrNameLst>
                                          <p:attrName>ppt_w</p:attrName>
                                        </p:attrNameLst>
                                      </p:cBhvr>
                                      <p:tavLst>
                                        <p:tav tm="0">
                                          <p:val>
                                            <p:strVal val="ppt_w"/>
                                          </p:val>
                                        </p:tav>
                                        <p:tav tm="100000">
                                          <p:val>
                                            <p:fltVal val="0"/>
                                          </p:val>
                                        </p:tav>
                                      </p:tavLst>
                                    </p:anim>
                                    <p:anim calcmode="lin" valueType="num">
                                      <p:cBhvr>
                                        <p:cTn id="28" dur="500"/>
                                        <p:tgtEl>
                                          <p:spTgt spid="1027"/>
                                        </p:tgtEl>
                                        <p:attrNameLst>
                                          <p:attrName>ppt_h</p:attrName>
                                        </p:attrNameLst>
                                      </p:cBhvr>
                                      <p:tavLst>
                                        <p:tav tm="0">
                                          <p:val>
                                            <p:strVal val="ppt_h"/>
                                          </p:val>
                                        </p:tav>
                                        <p:tav tm="100000">
                                          <p:val>
                                            <p:fltVal val="0"/>
                                          </p:val>
                                        </p:tav>
                                      </p:tavLst>
                                    </p:anim>
                                    <p:animEffect transition="out" filter="fade">
                                      <p:cBhvr>
                                        <p:cTn id="29" dur="500"/>
                                        <p:tgtEl>
                                          <p:spTgt spid="1027"/>
                                        </p:tgtEl>
                                      </p:cBhvr>
                                    </p:animEffect>
                                    <p:set>
                                      <p:cBhvr>
                                        <p:cTn id="30" dur="1" fill="hold">
                                          <p:stCondLst>
                                            <p:cond delay="499"/>
                                          </p:stCondLst>
                                        </p:cTn>
                                        <p:tgtEl>
                                          <p:spTgt spid="102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 calcmode="lin" valueType="num">
                                      <p:cBhvr>
                                        <p:cTn id="35" dur="500" fill="hold"/>
                                        <p:tgtEl>
                                          <p:spTgt spid="1028"/>
                                        </p:tgtEl>
                                        <p:attrNameLst>
                                          <p:attrName>ppt_w</p:attrName>
                                        </p:attrNameLst>
                                      </p:cBhvr>
                                      <p:tavLst>
                                        <p:tav tm="0">
                                          <p:val>
                                            <p:fltVal val="0"/>
                                          </p:val>
                                        </p:tav>
                                        <p:tav tm="100000">
                                          <p:val>
                                            <p:strVal val="#ppt_w"/>
                                          </p:val>
                                        </p:tav>
                                      </p:tavLst>
                                    </p:anim>
                                    <p:anim calcmode="lin" valueType="num">
                                      <p:cBhvr>
                                        <p:cTn id="36" dur="500" fill="hold"/>
                                        <p:tgtEl>
                                          <p:spTgt spid="1028"/>
                                        </p:tgtEl>
                                        <p:attrNameLst>
                                          <p:attrName>ppt_h</p:attrName>
                                        </p:attrNameLst>
                                      </p:cBhvr>
                                      <p:tavLst>
                                        <p:tav tm="0">
                                          <p:val>
                                            <p:fltVal val="0"/>
                                          </p:val>
                                        </p:tav>
                                        <p:tav tm="100000">
                                          <p:val>
                                            <p:strVal val="#ppt_h"/>
                                          </p:val>
                                        </p:tav>
                                      </p:tavLst>
                                    </p:anim>
                                    <p:animEffect transition="in" filter="fad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xit" presetSubtype="32" fill="hold" nodeType="clickEffect">
                                  <p:stCondLst>
                                    <p:cond delay="0"/>
                                  </p:stCondLst>
                                  <p:childTnLst>
                                    <p:anim calcmode="lin" valueType="num">
                                      <p:cBhvr>
                                        <p:cTn id="41" dur="500"/>
                                        <p:tgtEl>
                                          <p:spTgt spid="1028"/>
                                        </p:tgtEl>
                                        <p:attrNameLst>
                                          <p:attrName>ppt_w</p:attrName>
                                        </p:attrNameLst>
                                      </p:cBhvr>
                                      <p:tavLst>
                                        <p:tav tm="0">
                                          <p:val>
                                            <p:strVal val="ppt_w"/>
                                          </p:val>
                                        </p:tav>
                                        <p:tav tm="100000">
                                          <p:val>
                                            <p:fltVal val="0"/>
                                          </p:val>
                                        </p:tav>
                                      </p:tavLst>
                                    </p:anim>
                                    <p:anim calcmode="lin" valueType="num">
                                      <p:cBhvr>
                                        <p:cTn id="42" dur="500"/>
                                        <p:tgtEl>
                                          <p:spTgt spid="1028"/>
                                        </p:tgtEl>
                                        <p:attrNameLst>
                                          <p:attrName>ppt_h</p:attrName>
                                        </p:attrNameLst>
                                      </p:cBhvr>
                                      <p:tavLst>
                                        <p:tav tm="0">
                                          <p:val>
                                            <p:strVal val="ppt_h"/>
                                          </p:val>
                                        </p:tav>
                                        <p:tav tm="100000">
                                          <p:val>
                                            <p:fltVal val="0"/>
                                          </p:val>
                                        </p:tav>
                                      </p:tavLst>
                                    </p:anim>
                                    <p:animEffect transition="out" filter="fade">
                                      <p:cBhvr>
                                        <p:cTn id="43" dur="500"/>
                                        <p:tgtEl>
                                          <p:spTgt spid="1028"/>
                                        </p:tgtEl>
                                      </p:cBhvr>
                                    </p:animEffect>
                                    <p:set>
                                      <p:cBhvr>
                                        <p:cTn id="44" dur="1" fill="hold">
                                          <p:stCondLst>
                                            <p:cond delay="499"/>
                                          </p:stCondLst>
                                        </p:cTn>
                                        <p:tgtEl>
                                          <p:spTgt spid="10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1029"/>
                                        </p:tgtEl>
                                        <p:attrNameLst>
                                          <p:attrName>style.visibility</p:attrName>
                                        </p:attrNameLst>
                                      </p:cBhvr>
                                      <p:to>
                                        <p:strVal val="visible"/>
                                      </p:to>
                                    </p:set>
                                    <p:anim calcmode="lin" valueType="num">
                                      <p:cBhvr>
                                        <p:cTn id="49" dur="500" fill="hold"/>
                                        <p:tgtEl>
                                          <p:spTgt spid="1029"/>
                                        </p:tgtEl>
                                        <p:attrNameLst>
                                          <p:attrName>ppt_w</p:attrName>
                                        </p:attrNameLst>
                                      </p:cBhvr>
                                      <p:tavLst>
                                        <p:tav tm="0">
                                          <p:val>
                                            <p:fltVal val="0"/>
                                          </p:val>
                                        </p:tav>
                                        <p:tav tm="100000">
                                          <p:val>
                                            <p:strVal val="#ppt_w"/>
                                          </p:val>
                                        </p:tav>
                                      </p:tavLst>
                                    </p:anim>
                                    <p:anim calcmode="lin" valueType="num">
                                      <p:cBhvr>
                                        <p:cTn id="50" dur="500" fill="hold"/>
                                        <p:tgtEl>
                                          <p:spTgt spid="1029"/>
                                        </p:tgtEl>
                                        <p:attrNameLst>
                                          <p:attrName>ppt_h</p:attrName>
                                        </p:attrNameLst>
                                      </p:cBhvr>
                                      <p:tavLst>
                                        <p:tav tm="0">
                                          <p:val>
                                            <p:fltVal val="0"/>
                                          </p:val>
                                        </p:tav>
                                        <p:tav tm="100000">
                                          <p:val>
                                            <p:strVal val="#ppt_h"/>
                                          </p:val>
                                        </p:tav>
                                      </p:tavLst>
                                    </p:anim>
                                    <p:animEffect transition="in" filter="fade">
                                      <p:cBhvr>
                                        <p:cTn id="51" dur="500"/>
                                        <p:tgtEl>
                                          <p:spTgt spid="1029"/>
                                        </p:tgtEl>
                                      </p:cBhvr>
                                    </p:animEffect>
                                  </p:childTnLst>
                                </p:cTn>
                              </p:par>
                            </p:childTnLst>
                          </p:cTn>
                        </p:par>
                      </p:childTnLst>
                    </p:cTn>
                  </p:par>
                  <p:par>
                    <p:cTn id="52" fill="hold">
                      <p:stCondLst>
                        <p:cond delay="indefinite"/>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029"/>
                                        </p:tgtEl>
                                        <p:attrNameLst>
                                          <p:attrName>ppt_w</p:attrName>
                                        </p:attrNameLst>
                                      </p:cBhvr>
                                      <p:tavLst>
                                        <p:tav tm="0">
                                          <p:val>
                                            <p:strVal val="ppt_w"/>
                                          </p:val>
                                        </p:tav>
                                        <p:tav tm="100000">
                                          <p:val>
                                            <p:fltVal val="0"/>
                                          </p:val>
                                        </p:tav>
                                      </p:tavLst>
                                    </p:anim>
                                    <p:anim calcmode="lin" valueType="num">
                                      <p:cBhvr>
                                        <p:cTn id="56" dur="500"/>
                                        <p:tgtEl>
                                          <p:spTgt spid="1029"/>
                                        </p:tgtEl>
                                        <p:attrNameLst>
                                          <p:attrName>ppt_h</p:attrName>
                                        </p:attrNameLst>
                                      </p:cBhvr>
                                      <p:tavLst>
                                        <p:tav tm="0">
                                          <p:val>
                                            <p:strVal val="ppt_h"/>
                                          </p:val>
                                        </p:tav>
                                        <p:tav tm="100000">
                                          <p:val>
                                            <p:fltVal val="0"/>
                                          </p:val>
                                        </p:tav>
                                      </p:tavLst>
                                    </p:anim>
                                    <p:animEffect transition="out" filter="fade">
                                      <p:cBhvr>
                                        <p:cTn id="57" dur="500"/>
                                        <p:tgtEl>
                                          <p:spTgt spid="1029"/>
                                        </p:tgtEl>
                                      </p:cBhvr>
                                    </p:animEffect>
                                    <p:set>
                                      <p:cBhvr>
                                        <p:cTn id="58" dur="1" fill="hold">
                                          <p:stCondLst>
                                            <p:cond delay="499"/>
                                          </p:stCondLst>
                                        </p:cTn>
                                        <p:tgtEl>
                                          <p:spTgt spid="1029"/>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53" presetClass="entr" presetSubtype="16" fill="hold" nodeType="clickEffect">
                                  <p:stCondLst>
                                    <p:cond delay="0"/>
                                  </p:stCondLst>
                                  <p:childTnLst>
                                    <p:set>
                                      <p:cBhvr>
                                        <p:cTn id="62" dur="1" fill="hold">
                                          <p:stCondLst>
                                            <p:cond delay="0"/>
                                          </p:stCondLst>
                                        </p:cTn>
                                        <p:tgtEl>
                                          <p:spTgt spid="1031"/>
                                        </p:tgtEl>
                                        <p:attrNameLst>
                                          <p:attrName>style.visibility</p:attrName>
                                        </p:attrNameLst>
                                      </p:cBhvr>
                                      <p:to>
                                        <p:strVal val="visible"/>
                                      </p:to>
                                    </p:set>
                                    <p:anim calcmode="lin" valueType="num">
                                      <p:cBhvr>
                                        <p:cTn id="63" dur="500" fill="hold"/>
                                        <p:tgtEl>
                                          <p:spTgt spid="1031"/>
                                        </p:tgtEl>
                                        <p:attrNameLst>
                                          <p:attrName>ppt_w</p:attrName>
                                        </p:attrNameLst>
                                      </p:cBhvr>
                                      <p:tavLst>
                                        <p:tav tm="0">
                                          <p:val>
                                            <p:fltVal val="0"/>
                                          </p:val>
                                        </p:tav>
                                        <p:tav tm="100000">
                                          <p:val>
                                            <p:strVal val="#ppt_w"/>
                                          </p:val>
                                        </p:tav>
                                      </p:tavLst>
                                    </p:anim>
                                    <p:anim calcmode="lin" valueType="num">
                                      <p:cBhvr>
                                        <p:cTn id="64" dur="500" fill="hold"/>
                                        <p:tgtEl>
                                          <p:spTgt spid="1031"/>
                                        </p:tgtEl>
                                        <p:attrNameLst>
                                          <p:attrName>ppt_h</p:attrName>
                                        </p:attrNameLst>
                                      </p:cBhvr>
                                      <p:tavLst>
                                        <p:tav tm="0">
                                          <p:val>
                                            <p:fltVal val="0"/>
                                          </p:val>
                                        </p:tav>
                                        <p:tav tm="100000">
                                          <p:val>
                                            <p:strVal val="#ppt_h"/>
                                          </p:val>
                                        </p:tav>
                                      </p:tavLst>
                                    </p:anim>
                                    <p:animEffect transition="in" filter="fade">
                                      <p:cBhvr>
                                        <p:cTn id="65" dur="500"/>
                                        <p:tgtEl>
                                          <p:spTgt spid="1031"/>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xit" presetSubtype="32" fill="hold" nodeType="clickEffect">
                                  <p:stCondLst>
                                    <p:cond delay="0"/>
                                  </p:stCondLst>
                                  <p:childTnLst>
                                    <p:anim calcmode="lin" valueType="num">
                                      <p:cBhvr>
                                        <p:cTn id="69" dur="500"/>
                                        <p:tgtEl>
                                          <p:spTgt spid="1031"/>
                                        </p:tgtEl>
                                        <p:attrNameLst>
                                          <p:attrName>ppt_w</p:attrName>
                                        </p:attrNameLst>
                                      </p:cBhvr>
                                      <p:tavLst>
                                        <p:tav tm="0">
                                          <p:val>
                                            <p:strVal val="ppt_w"/>
                                          </p:val>
                                        </p:tav>
                                        <p:tav tm="100000">
                                          <p:val>
                                            <p:fltVal val="0"/>
                                          </p:val>
                                        </p:tav>
                                      </p:tavLst>
                                    </p:anim>
                                    <p:anim calcmode="lin" valueType="num">
                                      <p:cBhvr>
                                        <p:cTn id="70" dur="500"/>
                                        <p:tgtEl>
                                          <p:spTgt spid="1031"/>
                                        </p:tgtEl>
                                        <p:attrNameLst>
                                          <p:attrName>ppt_h</p:attrName>
                                        </p:attrNameLst>
                                      </p:cBhvr>
                                      <p:tavLst>
                                        <p:tav tm="0">
                                          <p:val>
                                            <p:strVal val="ppt_h"/>
                                          </p:val>
                                        </p:tav>
                                        <p:tav tm="100000">
                                          <p:val>
                                            <p:fltVal val="0"/>
                                          </p:val>
                                        </p:tav>
                                      </p:tavLst>
                                    </p:anim>
                                    <p:animEffect transition="out" filter="fade">
                                      <p:cBhvr>
                                        <p:cTn id="71" dur="500"/>
                                        <p:tgtEl>
                                          <p:spTgt spid="1031"/>
                                        </p:tgtEl>
                                      </p:cBhvr>
                                    </p:animEffect>
                                    <p:set>
                                      <p:cBhvr>
                                        <p:cTn id="72" dur="1" fill="hold">
                                          <p:stCondLst>
                                            <p:cond delay="499"/>
                                          </p:stCondLst>
                                        </p:cTn>
                                        <p:tgtEl>
                                          <p:spTgt spid="1031"/>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nodeType="clickEffect">
                                  <p:stCondLst>
                                    <p:cond delay="0"/>
                                  </p:stCondLst>
                                  <p:childTnLst>
                                    <p:set>
                                      <p:cBhvr>
                                        <p:cTn id="76" dur="1" fill="hold">
                                          <p:stCondLst>
                                            <p:cond delay="0"/>
                                          </p:stCondLst>
                                        </p:cTn>
                                        <p:tgtEl>
                                          <p:spTgt spid="1032"/>
                                        </p:tgtEl>
                                        <p:attrNameLst>
                                          <p:attrName>style.visibility</p:attrName>
                                        </p:attrNameLst>
                                      </p:cBhvr>
                                      <p:to>
                                        <p:strVal val="visible"/>
                                      </p:to>
                                    </p:set>
                                    <p:anim calcmode="lin" valueType="num">
                                      <p:cBhvr>
                                        <p:cTn id="77" dur="500" fill="hold"/>
                                        <p:tgtEl>
                                          <p:spTgt spid="1032"/>
                                        </p:tgtEl>
                                        <p:attrNameLst>
                                          <p:attrName>ppt_w</p:attrName>
                                        </p:attrNameLst>
                                      </p:cBhvr>
                                      <p:tavLst>
                                        <p:tav tm="0">
                                          <p:val>
                                            <p:fltVal val="0"/>
                                          </p:val>
                                        </p:tav>
                                        <p:tav tm="100000">
                                          <p:val>
                                            <p:strVal val="#ppt_w"/>
                                          </p:val>
                                        </p:tav>
                                      </p:tavLst>
                                    </p:anim>
                                    <p:anim calcmode="lin" valueType="num">
                                      <p:cBhvr>
                                        <p:cTn id="78" dur="500" fill="hold"/>
                                        <p:tgtEl>
                                          <p:spTgt spid="1032"/>
                                        </p:tgtEl>
                                        <p:attrNameLst>
                                          <p:attrName>ppt_h</p:attrName>
                                        </p:attrNameLst>
                                      </p:cBhvr>
                                      <p:tavLst>
                                        <p:tav tm="0">
                                          <p:val>
                                            <p:fltVal val="0"/>
                                          </p:val>
                                        </p:tav>
                                        <p:tav tm="100000">
                                          <p:val>
                                            <p:strVal val="#ppt_h"/>
                                          </p:val>
                                        </p:tav>
                                      </p:tavLst>
                                    </p:anim>
                                    <p:animEffect transition="in" filter="fade">
                                      <p:cBhvr>
                                        <p:cTn id="79" dur="500"/>
                                        <p:tgtEl>
                                          <p:spTgt spid="1032"/>
                                        </p:tgtEl>
                                      </p:cBhvr>
                                    </p:animEffect>
                                  </p:childTnLst>
                                </p:cTn>
                              </p:par>
                            </p:childTnLst>
                          </p:cTn>
                        </p:par>
                      </p:childTnLst>
                    </p:cTn>
                  </p:par>
                  <p:par>
                    <p:cTn id="80" fill="hold">
                      <p:stCondLst>
                        <p:cond delay="indefinite"/>
                      </p:stCondLst>
                      <p:childTnLst>
                        <p:par>
                          <p:cTn id="81" fill="hold">
                            <p:stCondLst>
                              <p:cond delay="0"/>
                            </p:stCondLst>
                            <p:childTnLst>
                              <p:par>
                                <p:cTn id="82" presetID="53" presetClass="exit" presetSubtype="32" fill="hold" nodeType="clickEffect">
                                  <p:stCondLst>
                                    <p:cond delay="0"/>
                                  </p:stCondLst>
                                  <p:childTnLst>
                                    <p:anim calcmode="lin" valueType="num">
                                      <p:cBhvr>
                                        <p:cTn id="83" dur="500"/>
                                        <p:tgtEl>
                                          <p:spTgt spid="1032"/>
                                        </p:tgtEl>
                                        <p:attrNameLst>
                                          <p:attrName>ppt_w</p:attrName>
                                        </p:attrNameLst>
                                      </p:cBhvr>
                                      <p:tavLst>
                                        <p:tav tm="0">
                                          <p:val>
                                            <p:strVal val="ppt_w"/>
                                          </p:val>
                                        </p:tav>
                                        <p:tav tm="100000">
                                          <p:val>
                                            <p:fltVal val="0"/>
                                          </p:val>
                                        </p:tav>
                                      </p:tavLst>
                                    </p:anim>
                                    <p:anim calcmode="lin" valueType="num">
                                      <p:cBhvr>
                                        <p:cTn id="84" dur="500"/>
                                        <p:tgtEl>
                                          <p:spTgt spid="1032"/>
                                        </p:tgtEl>
                                        <p:attrNameLst>
                                          <p:attrName>ppt_h</p:attrName>
                                        </p:attrNameLst>
                                      </p:cBhvr>
                                      <p:tavLst>
                                        <p:tav tm="0">
                                          <p:val>
                                            <p:strVal val="ppt_h"/>
                                          </p:val>
                                        </p:tav>
                                        <p:tav tm="100000">
                                          <p:val>
                                            <p:fltVal val="0"/>
                                          </p:val>
                                        </p:tav>
                                      </p:tavLst>
                                    </p:anim>
                                    <p:animEffect transition="out" filter="fade">
                                      <p:cBhvr>
                                        <p:cTn id="85" dur="500"/>
                                        <p:tgtEl>
                                          <p:spTgt spid="1032"/>
                                        </p:tgtEl>
                                      </p:cBhvr>
                                    </p:animEffect>
                                    <p:set>
                                      <p:cBhvr>
                                        <p:cTn id="86" dur="1" fill="hold">
                                          <p:stCondLst>
                                            <p:cond delay="499"/>
                                          </p:stCondLst>
                                        </p:cTn>
                                        <p:tgtEl>
                                          <p:spTgt spid="1032"/>
                                        </p:tgtEl>
                                        <p:attrNameLst>
                                          <p:attrName>style.visibility</p:attrName>
                                        </p:attrNameLst>
                                      </p:cBhvr>
                                      <p:to>
                                        <p:strVal val="hidden"/>
                                      </p:to>
                                    </p:set>
                                  </p:childTnLst>
                                </p:cTn>
                              </p:par>
                            </p:childTnLst>
                          </p:cTn>
                        </p:par>
                      </p:childTnLst>
                    </p:cTn>
                  </p:par>
                  <p:par>
                    <p:cTn id="87" fill="hold">
                      <p:stCondLst>
                        <p:cond delay="indefinite"/>
                      </p:stCondLst>
                      <p:childTnLst>
                        <p:par>
                          <p:cTn id="88" fill="hold">
                            <p:stCondLst>
                              <p:cond delay="0"/>
                            </p:stCondLst>
                            <p:childTnLst>
                              <p:par>
                                <p:cTn id="89" presetID="31" presetClass="entr" presetSubtype="0" fill="hold" nodeType="clickEffect">
                                  <p:stCondLst>
                                    <p:cond delay="0"/>
                                  </p:stCondLst>
                                  <p:childTnLst>
                                    <p:set>
                                      <p:cBhvr>
                                        <p:cTn id="90" dur="1" fill="hold">
                                          <p:stCondLst>
                                            <p:cond delay="0"/>
                                          </p:stCondLst>
                                        </p:cTn>
                                        <p:tgtEl>
                                          <p:spTgt spid="1030"/>
                                        </p:tgtEl>
                                        <p:attrNameLst>
                                          <p:attrName>style.visibility</p:attrName>
                                        </p:attrNameLst>
                                      </p:cBhvr>
                                      <p:to>
                                        <p:strVal val="visible"/>
                                      </p:to>
                                    </p:set>
                                    <p:anim calcmode="lin" valueType="num">
                                      <p:cBhvr>
                                        <p:cTn id="91" dur="1000" fill="hold"/>
                                        <p:tgtEl>
                                          <p:spTgt spid="1030"/>
                                        </p:tgtEl>
                                        <p:attrNameLst>
                                          <p:attrName>ppt_w</p:attrName>
                                        </p:attrNameLst>
                                      </p:cBhvr>
                                      <p:tavLst>
                                        <p:tav tm="0">
                                          <p:val>
                                            <p:fltVal val="0"/>
                                          </p:val>
                                        </p:tav>
                                        <p:tav tm="100000">
                                          <p:val>
                                            <p:strVal val="#ppt_w"/>
                                          </p:val>
                                        </p:tav>
                                      </p:tavLst>
                                    </p:anim>
                                    <p:anim calcmode="lin" valueType="num">
                                      <p:cBhvr>
                                        <p:cTn id="92" dur="1000" fill="hold"/>
                                        <p:tgtEl>
                                          <p:spTgt spid="1030"/>
                                        </p:tgtEl>
                                        <p:attrNameLst>
                                          <p:attrName>ppt_h</p:attrName>
                                        </p:attrNameLst>
                                      </p:cBhvr>
                                      <p:tavLst>
                                        <p:tav tm="0">
                                          <p:val>
                                            <p:fltVal val="0"/>
                                          </p:val>
                                        </p:tav>
                                        <p:tav tm="100000">
                                          <p:val>
                                            <p:strVal val="#ppt_h"/>
                                          </p:val>
                                        </p:tav>
                                      </p:tavLst>
                                    </p:anim>
                                    <p:anim calcmode="lin" valueType="num">
                                      <p:cBhvr>
                                        <p:cTn id="93" dur="1000" fill="hold"/>
                                        <p:tgtEl>
                                          <p:spTgt spid="1030"/>
                                        </p:tgtEl>
                                        <p:attrNameLst>
                                          <p:attrName>style.rotation</p:attrName>
                                        </p:attrNameLst>
                                      </p:cBhvr>
                                      <p:tavLst>
                                        <p:tav tm="0">
                                          <p:val>
                                            <p:fltVal val="90"/>
                                          </p:val>
                                        </p:tav>
                                        <p:tav tm="100000">
                                          <p:val>
                                            <p:fltVal val="0"/>
                                          </p:val>
                                        </p:tav>
                                      </p:tavLst>
                                    </p:anim>
                                    <p:animEffect transition="in" filter="fade">
                                      <p:cBhvr>
                                        <p:cTn id="94" dur="1000"/>
                                        <p:tgtEl>
                                          <p:spTgt spid="1030"/>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xit" presetSubtype="32" fill="hold" nodeType="clickEffect">
                                  <p:stCondLst>
                                    <p:cond delay="0"/>
                                  </p:stCondLst>
                                  <p:childTnLst>
                                    <p:animEffect transition="out" filter="circle(out)">
                                      <p:cBhvr>
                                        <p:cTn id="98" dur="2000"/>
                                        <p:tgtEl>
                                          <p:spTgt spid="1030"/>
                                        </p:tgtEl>
                                      </p:cBhvr>
                                    </p:animEffect>
                                    <p:set>
                                      <p:cBhvr>
                                        <p:cTn id="99" dur="1" fill="hold">
                                          <p:stCondLst>
                                            <p:cond delay="19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43555" y="281175"/>
            <a:ext cx="9000445" cy="572644"/>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00B050"/>
                </a:solidFill>
                <a:effectLst/>
                <a:latin typeface="Algerian" pitchFamily="82" charset="0"/>
              </a:rPr>
              <a:t>Important Industrial Policies Prior to 1991</a:t>
            </a:r>
          </a:p>
        </p:txBody>
      </p:sp>
      <p:sp>
        <p:nvSpPr>
          <p:cNvPr id="7" name="Content Placeholder 6"/>
          <p:cNvSpPr>
            <a:spLocks noGrp="1"/>
          </p:cNvSpPr>
          <p:nvPr>
            <p:ph idx="1"/>
          </p:nvPr>
        </p:nvSpPr>
        <p:spPr>
          <a:xfrm>
            <a:off x="907079" y="1044700"/>
            <a:ext cx="8093365" cy="3816471"/>
          </a:xfrm>
        </p:spPr>
        <p:txBody>
          <a:bodyPr>
            <a:noAutofit/>
          </a:bodyPr>
          <a:lstStyle/>
          <a:p>
            <a:pPr>
              <a:buClr>
                <a:schemeClr val="bg1"/>
              </a:buClr>
              <a:buFont typeface="Wingdings" pitchFamily="2" charset="2"/>
              <a:buChar char="§"/>
            </a:pPr>
            <a:r>
              <a:rPr lang="en-US" sz="2000" b="1" dirty="0">
                <a:solidFill>
                  <a:srgbClr val="FFFF00"/>
                </a:solidFill>
              </a:rPr>
              <a:t>India is the Asia’s third largest economy. The 70 years of Independence have brought a remarkable change in the socio – economic landscape of India. </a:t>
            </a:r>
          </a:p>
          <a:p>
            <a:pPr>
              <a:buClr>
                <a:schemeClr val="bg1"/>
              </a:buClr>
              <a:buFont typeface="Wingdings" pitchFamily="2" charset="2"/>
              <a:buChar char="§"/>
            </a:pPr>
            <a:r>
              <a:rPr lang="en-US" sz="2000" b="1" dirty="0">
                <a:solidFill>
                  <a:srgbClr val="FFFF00"/>
                </a:solidFill>
              </a:rPr>
              <a:t>Economic development of a country particularly depends on the process of </a:t>
            </a:r>
            <a:r>
              <a:rPr lang="en-US" sz="2000" b="1" dirty="0" err="1">
                <a:solidFill>
                  <a:srgbClr val="FFFF00"/>
                </a:solidFill>
              </a:rPr>
              <a:t>industrialisation</a:t>
            </a:r>
            <a:r>
              <a:rPr lang="en-US" sz="2000" b="1" dirty="0">
                <a:solidFill>
                  <a:srgbClr val="FFFF00"/>
                </a:solidFill>
              </a:rPr>
              <a:t>. </a:t>
            </a:r>
          </a:p>
          <a:p>
            <a:pPr>
              <a:buClr>
                <a:schemeClr val="bg1"/>
              </a:buClr>
              <a:buFont typeface="Wingdings" pitchFamily="2" charset="2"/>
              <a:buChar char="§"/>
            </a:pPr>
            <a:r>
              <a:rPr lang="en-US" sz="2000" b="1" dirty="0">
                <a:solidFill>
                  <a:srgbClr val="FFFF00"/>
                </a:solidFill>
              </a:rPr>
              <a:t>At the time of Independence, India inherited a weak and shallow industrial base. </a:t>
            </a:r>
          </a:p>
          <a:p>
            <a:pPr>
              <a:buClr>
                <a:schemeClr val="bg1"/>
              </a:buClr>
              <a:buFont typeface="Wingdings" pitchFamily="2" charset="2"/>
              <a:buChar char="§"/>
            </a:pPr>
            <a:r>
              <a:rPr lang="en-US" sz="2000" b="1" dirty="0">
                <a:solidFill>
                  <a:srgbClr val="FFFF00"/>
                </a:solidFill>
              </a:rPr>
              <a:t>During the post–Independence period, the Government of India took special emphasis on the development of a solid industrial base. </a:t>
            </a:r>
          </a:p>
          <a:p>
            <a:pPr>
              <a:buClr>
                <a:schemeClr val="bg1"/>
              </a:buClr>
              <a:buFont typeface="Wingdings" pitchFamily="2" charset="2"/>
              <a:buChar char="§"/>
            </a:pPr>
            <a:r>
              <a:rPr lang="en-US" sz="2000" b="1" dirty="0">
                <a:solidFill>
                  <a:srgbClr val="FFFF00"/>
                </a:solidFill>
              </a:rPr>
              <a:t>The Industrial Policy Resolutions of 1948 and 1956 clearly stated the need for developing both small scale industries and large scale industries.</a:t>
            </a:r>
          </a:p>
        </p:txBody>
      </p:sp>
    </p:spTree>
    <p:extLst>
      <p:ext uri="{BB962C8B-B14F-4D97-AF65-F5344CB8AC3E}">
        <p14:creationId xmlns:p14="http://schemas.microsoft.com/office/powerpoint/2010/main" val="404314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23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6"/>
                                        </p:tgtEl>
                                        <p:attrNameLst>
                                          <p:attrName>ppt_x</p:attrName>
                                          <p:attrName>ppt_y</p:attrName>
                                        </p:attrNameLst>
                                      </p:cBhvr>
                                    </p:animMotion>
                                    <p:animRot by="1500000">
                                      <p:cBhvr>
                                        <p:cTn id="15" dur="125" fill="hold">
                                          <p:stCondLst>
                                            <p:cond delay="0"/>
                                          </p:stCondLst>
                                        </p:cTn>
                                        <p:tgtEl>
                                          <p:spTgt spid="6"/>
                                        </p:tgtEl>
                                        <p:attrNameLst>
                                          <p:attrName>r</p:attrName>
                                        </p:attrNameLst>
                                      </p:cBhvr>
                                    </p:animRot>
                                    <p:animRot by="-1500000">
                                      <p:cBhvr>
                                        <p:cTn id="16" dur="125" fill="hold">
                                          <p:stCondLst>
                                            <p:cond delay="125"/>
                                          </p:stCondLst>
                                        </p:cTn>
                                        <p:tgtEl>
                                          <p:spTgt spid="6"/>
                                        </p:tgtEl>
                                        <p:attrNameLst>
                                          <p:attrName>r</p:attrName>
                                        </p:attrNameLst>
                                      </p:cBhvr>
                                    </p:animRot>
                                    <p:animRot by="-1500000">
                                      <p:cBhvr>
                                        <p:cTn id="17" dur="125" fill="hold">
                                          <p:stCondLst>
                                            <p:cond delay="250"/>
                                          </p:stCondLst>
                                        </p:cTn>
                                        <p:tgtEl>
                                          <p:spTgt spid="6"/>
                                        </p:tgtEl>
                                        <p:attrNameLst>
                                          <p:attrName>r</p:attrName>
                                        </p:attrNameLst>
                                      </p:cBhvr>
                                    </p:animRot>
                                    <p:animRot by="1500000">
                                      <p:cBhvr>
                                        <p:cTn id="18" dur="125" fill="hold">
                                          <p:stCondLst>
                                            <p:cond delay="375"/>
                                          </p:stCondLst>
                                        </p:cTn>
                                        <p:tgtEl>
                                          <p:spTgt spid="6"/>
                                        </p:tgtEl>
                                        <p:attrNameLst>
                                          <p:attrName>r</p:attrName>
                                        </p:attrNameLst>
                                      </p:cBhvr>
                                    </p:animRot>
                                  </p:childTnLst>
                                </p:cTn>
                              </p:par>
                            </p:childTnLst>
                          </p:cTn>
                        </p:par>
                        <p:par>
                          <p:cTn id="19" fill="hold">
                            <p:stCondLst>
                              <p:cond delay="4700"/>
                            </p:stCondLst>
                            <p:childTnLst>
                              <p:par>
                                <p:cTn id="20" presetID="22" presetClass="entr" presetSubtype="4" fill="hold" grpId="0" nodeType="after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wipe(down)">
                                      <p:cBhvr>
                                        <p:cTn id="22" dur="500"/>
                                        <p:tgtEl>
                                          <p:spTgt spid="7">
                                            <p:txEl>
                                              <p:pRg st="0" end="0"/>
                                            </p:txEl>
                                          </p:spTgt>
                                        </p:tgtEl>
                                      </p:cBhvr>
                                    </p:animEffect>
                                  </p:childTnLst>
                                </p:cTn>
                              </p:par>
                            </p:childTnLst>
                          </p:cTn>
                        </p:par>
                        <p:par>
                          <p:cTn id="23" fill="hold">
                            <p:stCondLst>
                              <p:cond delay="5200"/>
                            </p:stCondLst>
                            <p:childTnLst>
                              <p:par>
                                <p:cTn id="24" presetID="22" presetClass="entr" presetSubtype="4" fill="hold" grpId="0" nodeType="afterEffect">
                                  <p:stCondLst>
                                    <p:cond delay="0"/>
                                  </p:stCondLst>
                                  <p:childTnLst>
                                    <p:set>
                                      <p:cBhvr>
                                        <p:cTn id="25" dur="1" fill="hold">
                                          <p:stCondLst>
                                            <p:cond delay="0"/>
                                          </p:stCondLst>
                                        </p:cTn>
                                        <p:tgtEl>
                                          <p:spTgt spid="7">
                                            <p:txEl>
                                              <p:pRg st="1" end="1"/>
                                            </p:txEl>
                                          </p:spTgt>
                                        </p:tgtEl>
                                        <p:attrNameLst>
                                          <p:attrName>style.visibility</p:attrName>
                                        </p:attrNameLst>
                                      </p:cBhvr>
                                      <p:to>
                                        <p:strVal val="visible"/>
                                      </p:to>
                                    </p:set>
                                    <p:animEffect transition="in" filter="wipe(down)">
                                      <p:cBhvr>
                                        <p:cTn id="26" dur="500"/>
                                        <p:tgtEl>
                                          <p:spTgt spid="7">
                                            <p:txEl>
                                              <p:pRg st="1" end="1"/>
                                            </p:txEl>
                                          </p:spTgt>
                                        </p:tgtEl>
                                      </p:cBhvr>
                                    </p:animEffect>
                                  </p:childTnLst>
                                </p:cTn>
                              </p:par>
                            </p:childTnLst>
                          </p:cTn>
                        </p:par>
                        <p:par>
                          <p:cTn id="27" fill="hold">
                            <p:stCondLst>
                              <p:cond delay="5700"/>
                            </p:stCondLst>
                            <p:childTnLst>
                              <p:par>
                                <p:cTn id="28" presetID="22" presetClass="entr" presetSubtype="4" fill="hold" grpId="0" nodeType="afterEffect">
                                  <p:stCondLst>
                                    <p:cond delay="0"/>
                                  </p:stCondLst>
                                  <p:childTnLst>
                                    <p:set>
                                      <p:cBhvr>
                                        <p:cTn id="29" dur="1" fill="hold">
                                          <p:stCondLst>
                                            <p:cond delay="0"/>
                                          </p:stCondLst>
                                        </p:cTn>
                                        <p:tgtEl>
                                          <p:spTgt spid="7">
                                            <p:txEl>
                                              <p:pRg st="2" end="2"/>
                                            </p:txEl>
                                          </p:spTgt>
                                        </p:tgtEl>
                                        <p:attrNameLst>
                                          <p:attrName>style.visibility</p:attrName>
                                        </p:attrNameLst>
                                      </p:cBhvr>
                                      <p:to>
                                        <p:strVal val="visible"/>
                                      </p:to>
                                    </p:set>
                                    <p:animEffect transition="in" filter="wipe(down)">
                                      <p:cBhvr>
                                        <p:cTn id="30" dur="500"/>
                                        <p:tgtEl>
                                          <p:spTgt spid="7">
                                            <p:txEl>
                                              <p:pRg st="2" end="2"/>
                                            </p:txEl>
                                          </p:spTgt>
                                        </p:tgtEl>
                                      </p:cBhvr>
                                    </p:animEffect>
                                  </p:childTnLst>
                                </p:cTn>
                              </p:par>
                            </p:childTnLst>
                          </p:cTn>
                        </p:par>
                        <p:par>
                          <p:cTn id="31" fill="hold">
                            <p:stCondLst>
                              <p:cond delay="6200"/>
                            </p:stCondLst>
                            <p:childTnLst>
                              <p:par>
                                <p:cTn id="32" presetID="22" presetClass="entr" presetSubtype="4" fill="hold" grpId="0" nodeType="after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Effect transition="in" filter="wipe(down)">
                                      <p:cBhvr>
                                        <p:cTn id="34" dur="500"/>
                                        <p:tgtEl>
                                          <p:spTgt spid="7">
                                            <p:txEl>
                                              <p:pRg st="3" end="3"/>
                                            </p:txEl>
                                          </p:spTgt>
                                        </p:tgtEl>
                                      </p:cBhvr>
                                    </p:animEffect>
                                  </p:childTnLst>
                                </p:cTn>
                              </p:par>
                            </p:childTnLst>
                          </p:cTn>
                        </p:par>
                        <p:par>
                          <p:cTn id="35" fill="hold">
                            <p:stCondLst>
                              <p:cond delay="6700"/>
                            </p:stCondLst>
                            <p:childTnLst>
                              <p:par>
                                <p:cTn id="36" presetID="22" presetClass="entr" presetSubtype="4" fill="hold" grpId="0" nodeType="after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animEffect transition="in" filter="wipe(down)">
                                      <p:cBhvr>
                                        <p:cTn id="38"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24235"/>
            <a:ext cx="900044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b="1" dirty="0">
                <a:ln>
                  <a:solidFill>
                    <a:srgbClr val="FFFF21"/>
                  </a:solidFill>
                </a:ln>
                <a:solidFill>
                  <a:srgbClr val="00B050"/>
                </a:solidFill>
                <a:effectLst/>
                <a:latin typeface="Algerian" pitchFamily="82" charset="0"/>
              </a:rPr>
              <a:t>Industrial Policy resolutions 1948</a:t>
            </a:r>
          </a:p>
        </p:txBody>
      </p:sp>
      <p:sp>
        <p:nvSpPr>
          <p:cNvPr id="3" name="Content Placeholder 2"/>
          <p:cNvSpPr>
            <a:spLocks noGrp="1"/>
          </p:cNvSpPr>
          <p:nvPr>
            <p:ph idx="1"/>
          </p:nvPr>
        </p:nvSpPr>
        <p:spPr>
          <a:xfrm>
            <a:off x="458116" y="586585"/>
            <a:ext cx="8236920" cy="3511061"/>
          </a:xfrm>
        </p:spPr>
        <p:txBody>
          <a:bodyPr>
            <a:noAutofit/>
          </a:bodyPr>
          <a:lstStyle/>
          <a:p>
            <a:pPr>
              <a:buClr>
                <a:schemeClr val="bg1"/>
              </a:buClr>
              <a:buFont typeface="Wingdings" pitchFamily="2" charset="2"/>
              <a:buChar char="Ø"/>
            </a:pPr>
            <a:r>
              <a:rPr lang="en-US" sz="2200" b="1" dirty="0">
                <a:solidFill>
                  <a:srgbClr val="FFFF00"/>
                </a:solidFill>
              </a:rPr>
              <a:t>The Government of India declared its first Industrial Policy on 6th April 1948. </a:t>
            </a:r>
          </a:p>
          <a:p>
            <a:pPr>
              <a:buClr>
                <a:schemeClr val="bg1"/>
              </a:buClr>
              <a:buFont typeface="Wingdings" pitchFamily="2" charset="2"/>
              <a:buChar char="Ø"/>
            </a:pPr>
            <a:r>
              <a:rPr lang="en-US" sz="2200" b="1" dirty="0">
                <a:solidFill>
                  <a:srgbClr val="FFFF00"/>
                </a:solidFill>
              </a:rPr>
              <a:t>The main importance of this policy was that it ushered in India the system of mixed economy.</a:t>
            </a:r>
          </a:p>
          <a:p>
            <a:pPr marL="857250" lvl="1" indent="-457200">
              <a:buClr>
                <a:schemeClr val="bg1"/>
              </a:buClr>
              <a:buFont typeface="+mj-lt"/>
              <a:buAutoNum type="arabicPeriod"/>
            </a:pPr>
            <a:r>
              <a:rPr lang="en-US" sz="2000" b="1" dirty="0">
                <a:solidFill>
                  <a:srgbClr val="FFFF00"/>
                </a:solidFill>
              </a:rPr>
              <a:t>Industries were classified into four </a:t>
            </a:r>
            <a:r>
              <a:rPr lang="en-US" sz="2000" b="1" dirty="0" err="1">
                <a:solidFill>
                  <a:srgbClr val="FFFF00"/>
                </a:solidFill>
              </a:rPr>
              <a:t>groupssuch</a:t>
            </a:r>
            <a:r>
              <a:rPr lang="en-US" sz="2000" b="1" dirty="0">
                <a:solidFill>
                  <a:srgbClr val="FFFF00"/>
                </a:solidFill>
              </a:rPr>
              <a:t> as public sector (strategic industries), public–cum –private Sector (key industries), controlled private sector, private and co-operative sectors. </a:t>
            </a:r>
          </a:p>
          <a:p>
            <a:pPr marL="857250" lvl="1" indent="-457200">
              <a:buClr>
                <a:schemeClr val="bg1"/>
              </a:buClr>
              <a:buFont typeface="+mj-lt"/>
              <a:buAutoNum type="arabicPeriod"/>
            </a:pPr>
            <a:r>
              <a:rPr lang="en-US" sz="2000" b="1" dirty="0">
                <a:solidFill>
                  <a:srgbClr val="FFFF00"/>
                </a:solidFill>
              </a:rPr>
              <a:t>This policy </a:t>
            </a:r>
            <a:r>
              <a:rPr lang="en-US" sz="2000" b="1" dirty="0" err="1">
                <a:solidFill>
                  <a:srgbClr val="FFFF00"/>
                </a:solidFill>
              </a:rPr>
              <a:t>endeavoured</a:t>
            </a:r>
            <a:r>
              <a:rPr lang="en-US" sz="2000" b="1" dirty="0">
                <a:solidFill>
                  <a:srgbClr val="FFFF00"/>
                </a:solidFill>
              </a:rPr>
              <a:t> to protect cottage and small scale industries. </a:t>
            </a:r>
          </a:p>
          <a:p>
            <a:pPr marL="857250" lvl="1" indent="-457200">
              <a:buClr>
                <a:schemeClr val="bg1"/>
              </a:buClr>
              <a:buFont typeface="+mj-lt"/>
              <a:buAutoNum type="arabicPeriod"/>
            </a:pPr>
            <a:r>
              <a:rPr lang="en-US" sz="2000" b="1" dirty="0">
                <a:solidFill>
                  <a:srgbClr val="FFFF00"/>
                </a:solidFill>
              </a:rPr>
              <a:t>The central and state governments had a virtual monopoly in rail roads and exclusive rights to develop minerals, iron ore etc. </a:t>
            </a:r>
          </a:p>
          <a:p>
            <a:pPr marL="857250" lvl="1" indent="-457200">
              <a:buClr>
                <a:schemeClr val="bg1"/>
              </a:buClr>
              <a:buFont typeface="+mj-lt"/>
              <a:buAutoNum type="arabicPeriod"/>
            </a:pPr>
            <a:r>
              <a:rPr lang="en-US" sz="2000" b="1" dirty="0">
                <a:solidFill>
                  <a:srgbClr val="FFFF00"/>
                </a:solidFill>
              </a:rPr>
              <a:t>The Government encouraged the significance of foreign capital for industrialization</a:t>
            </a:r>
            <a:r>
              <a:rPr lang="en-US" sz="2200" b="1" dirty="0">
                <a:solidFill>
                  <a:srgbClr val="FFFF00"/>
                </a:solidFill>
              </a:rPr>
              <a:t>.</a:t>
            </a:r>
          </a:p>
        </p:txBody>
      </p:sp>
    </p:spTree>
    <p:extLst>
      <p:ext uri="{BB962C8B-B14F-4D97-AF65-F5344CB8AC3E}">
        <p14:creationId xmlns:p14="http://schemas.microsoft.com/office/powerpoint/2010/main" val="1457978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4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par>
                          <p:cTn id="18" fill="hold">
                            <p:stCondLst>
                              <p:cond delay="6000"/>
                            </p:stCondLst>
                            <p:childTnLst>
                              <p:par>
                                <p:cTn id="19" presetID="16" presetClass="entr" presetSubtype="21"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barn(inVertical)">
                                      <p:cBhvr>
                                        <p:cTn id="21" dur="500"/>
                                        <p:tgtEl>
                                          <p:spTgt spid="3">
                                            <p:txEl>
                                              <p:pRg st="0" end="0"/>
                                            </p:txEl>
                                          </p:spTgt>
                                        </p:tgtEl>
                                      </p:cBhvr>
                                    </p:animEffect>
                                  </p:childTnLst>
                                </p:cTn>
                              </p:par>
                            </p:childTnLst>
                          </p:cTn>
                        </p:par>
                        <p:par>
                          <p:cTn id="22" fill="hold">
                            <p:stCondLst>
                              <p:cond delay="6500"/>
                            </p:stCondLst>
                            <p:childTnLst>
                              <p:par>
                                <p:cTn id="23" presetID="16" presetClass="entr" presetSubtype="21"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barn(inVertical)">
                                      <p:cBhvr>
                                        <p:cTn id="25" dur="500"/>
                                        <p:tgtEl>
                                          <p:spTgt spid="3">
                                            <p:txEl>
                                              <p:pRg st="1" end="1"/>
                                            </p:txEl>
                                          </p:spTgt>
                                        </p:tgtEl>
                                      </p:cBhvr>
                                    </p:animEffect>
                                  </p:childTnLst>
                                </p:cTn>
                              </p:par>
                            </p:childTnLst>
                          </p:cTn>
                        </p:par>
                        <p:par>
                          <p:cTn id="26" fill="hold">
                            <p:stCondLst>
                              <p:cond delay="7000"/>
                            </p:stCondLst>
                            <p:childTnLst>
                              <p:par>
                                <p:cTn id="27" presetID="16" presetClass="entr" presetSubtype="21"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barn(inVertical)">
                                      <p:cBhvr>
                                        <p:cTn id="29" dur="500"/>
                                        <p:tgtEl>
                                          <p:spTgt spid="3">
                                            <p:txEl>
                                              <p:pRg st="2" end="2"/>
                                            </p:txEl>
                                          </p:spTgt>
                                        </p:tgtEl>
                                      </p:cBhvr>
                                    </p:animEffect>
                                  </p:childTnLst>
                                </p:cTn>
                              </p:par>
                            </p:childTnLst>
                          </p:cTn>
                        </p:par>
                        <p:par>
                          <p:cTn id="30" fill="hold">
                            <p:stCondLst>
                              <p:cond delay="7500"/>
                            </p:stCondLst>
                            <p:childTnLst>
                              <p:par>
                                <p:cTn id="31" presetID="16" presetClass="entr" presetSubtype="21"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barn(inVertical)">
                                      <p:cBhvr>
                                        <p:cTn id="33" dur="500"/>
                                        <p:tgtEl>
                                          <p:spTgt spid="3">
                                            <p:txEl>
                                              <p:pRg st="3" end="3"/>
                                            </p:txEl>
                                          </p:spTgt>
                                        </p:tgtEl>
                                      </p:cBhvr>
                                    </p:animEffect>
                                  </p:childTnLst>
                                </p:cTn>
                              </p:par>
                            </p:childTnLst>
                          </p:cTn>
                        </p:par>
                        <p:par>
                          <p:cTn id="34" fill="hold">
                            <p:stCondLst>
                              <p:cond delay="8000"/>
                            </p:stCondLst>
                            <p:childTnLst>
                              <p:par>
                                <p:cTn id="35" presetID="16" presetClass="entr" presetSubtype="21"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barn(inVertical)">
                                      <p:cBhvr>
                                        <p:cTn id="37" dur="500"/>
                                        <p:tgtEl>
                                          <p:spTgt spid="3">
                                            <p:txEl>
                                              <p:pRg st="4" end="4"/>
                                            </p:txEl>
                                          </p:spTgt>
                                        </p:tgtEl>
                                      </p:cBhvr>
                                    </p:animEffect>
                                  </p:childTnLst>
                                </p:cTn>
                              </p:par>
                            </p:childTnLst>
                          </p:cTn>
                        </p:par>
                        <p:par>
                          <p:cTn id="38" fill="hold">
                            <p:stCondLst>
                              <p:cond delay="8500"/>
                            </p:stCondLst>
                            <p:childTnLst>
                              <p:par>
                                <p:cTn id="39" presetID="16" presetClass="entr" presetSubtype="21"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barn(inVertical)">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1351264"/>
            <a:ext cx="8246070" cy="3511061"/>
          </a:xfrm>
        </p:spPr>
        <p:txBody>
          <a:bodyPr>
            <a:noAutofit/>
          </a:bodyPr>
          <a:lstStyle/>
          <a:p>
            <a:pPr marL="514350" indent="-514350">
              <a:buClr>
                <a:schemeClr val="bg1"/>
              </a:buClr>
              <a:buFont typeface="+mj-lt"/>
              <a:buAutoNum type="arabicPeriod"/>
            </a:pPr>
            <a:r>
              <a:rPr lang="en-US" sz="2400" b="1" dirty="0">
                <a:solidFill>
                  <a:srgbClr val="FFFF00"/>
                </a:solidFill>
              </a:rPr>
              <a:t>The Industrial Policy of 1956 sought to give a dominant role to public sector. </a:t>
            </a:r>
          </a:p>
          <a:p>
            <a:pPr marL="514350" indent="-514350">
              <a:buClr>
                <a:schemeClr val="bg1"/>
              </a:buClr>
              <a:buFont typeface="+mj-lt"/>
              <a:buAutoNum type="arabicPeriod"/>
            </a:pPr>
            <a:r>
              <a:rPr lang="en-US" sz="2400" b="1" dirty="0">
                <a:solidFill>
                  <a:srgbClr val="FFFF00"/>
                </a:solidFill>
              </a:rPr>
              <a:t>The Government would support and encourage cottage and small scale enterprises by restricting volume of production in the large scale sector </a:t>
            </a:r>
          </a:p>
          <a:p>
            <a:pPr marL="514350" indent="-514350">
              <a:buClr>
                <a:schemeClr val="bg1"/>
              </a:buClr>
              <a:buFont typeface="+mj-lt"/>
              <a:buAutoNum type="arabicPeriod"/>
            </a:pPr>
            <a:r>
              <a:rPr lang="en-US" sz="2400" b="1" dirty="0">
                <a:solidFill>
                  <a:srgbClr val="FFFF00"/>
                </a:solidFill>
              </a:rPr>
              <a:t>This industrial policy emphasized the necessity of reducing the regional disparities in levels of development. </a:t>
            </a:r>
          </a:p>
          <a:p>
            <a:pPr marL="514350" indent="-514350">
              <a:buClr>
                <a:schemeClr val="bg1"/>
              </a:buClr>
              <a:buFont typeface="+mj-lt"/>
              <a:buAutoNum type="arabicPeriod"/>
            </a:pPr>
            <a:r>
              <a:rPr lang="en-US" sz="2400" b="1" dirty="0">
                <a:solidFill>
                  <a:srgbClr val="FFFF00"/>
                </a:solidFill>
              </a:rPr>
              <a:t>The Government recognized the need for foreign capital for progressive </a:t>
            </a:r>
            <a:r>
              <a:rPr lang="en-US" sz="2400" b="1" dirty="0" err="1">
                <a:solidFill>
                  <a:srgbClr val="FFFF00"/>
                </a:solidFill>
              </a:rPr>
              <a:t>Indianisation</a:t>
            </a:r>
            <a:r>
              <a:rPr lang="en-US" sz="2400" b="1" dirty="0">
                <a:solidFill>
                  <a:srgbClr val="FFFF00"/>
                </a:solidFill>
              </a:rPr>
              <a:t> of foreign concerns.</a:t>
            </a:r>
          </a:p>
        </p:txBody>
      </p:sp>
      <p:sp>
        <p:nvSpPr>
          <p:cNvPr id="4" name="Title 1"/>
          <p:cNvSpPr txBox="1">
            <a:spLocks/>
          </p:cNvSpPr>
          <p:nvPr/>
        </p:nvSpPr>
        <p:spPr>
          <a:xfrm>
            <a:off x="0" y="433880"/>
            <a:ext cx="9000445" cy="572644"/>
          </a:xfrm>
          <a:prstGeom prst="rect">
            <a:avLst/>
          </a:prstGeom>
        </p:spPr>
        <p:txBody>
          <a:bodyPr vert="horz" lIns="91440" tIns="45720" rIns="91440" bIns="45720" rtlCol="0" anchor="ct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spcBef>
                <a:spcPct val="0"/>
              </a:spcBef>
              <a:buNone/>
              <a:defRPr sz="3600" kern="1200">
                <a:solidFill>
                  <a:srgbClr val="A725FF"/>
                </a:solidFill>
                <a:effectLst>
                  <a:outerShdw blurRad="50800" dist="38100" dir="2700000" algn="tl" rotWithShape="0">
                    <a:prstClr val="black">
                      <a:alpha val="40000"/>
                    </a:prstClr>
                  </a:outerShdw>
                </a:effectLst>
                <a:latin typeface="+mj-lt"/>
                <a:ea typeface="+mj-ea"/>
                <a:cs typeface="+mj-cs"/>
              </a:defRPr>
            </a:lvl1pPr>
          </a:lstStyle>
          <a:p>
            <a:pPr algn="ctr"/>
            <a:r>
              <a:rPr lang="en-US" sz="4000" b="1" dirty="0">
                <a:ln>
                  <a:solidFill>
                    <a:srgbClr val="FFFF21"/>
                  </a:solidFill>
                </a:ln>
                <a:solidFill>
                  <a:srgbClr val="00B050"/>
                </a:solidFill>
                <a:effectLst/>
                <a:latin typeface="Algerian" pitchFamily="82" charset="0"/>
              </a:rPr>
              <a:t>Industrial Policy resolutions 1956</a:t>
            </a:r>
          </a:p>
        </p:txBody>
      </p:sp>
    </p:spTree>
    <p:extLst>
      <p:ext uri="{BB962C8B-B14F-4D97-AF65-F5344CB8AC3E}">
        <p14:creationId xmlns:p14="http://schemas.microsoft.com/office/powerpoint/2010/main" val="80835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by="(-#ppt_w*2)" calcmode="lin" valueType="num">
                                      <p:cBhvr rctx="PPT">
                                        <p:cTn id="7" dur="500" autoRev="1" fill="hold">
                                          <p:stCondLst>
                                            <p:cond delay="0"/>
                                          </p:stCondLst>
                                        </p:cTn>
                                        <p:tgtEl>
                                          <p:spTgt spid="4"/>
                                        </p:tgtEl>
                                        <p:attrNameLst>
                                          <p:attrName>ppt_w</p:attrName>
                                        </p:attrNameLst>
                                      </p:cBhvr>
                                    </p:anim>
                                    <p:anim by="(#ppt_w*0.50)" calcmode="lin" valueType="num">
                                      <p:cBhvr>
                                        <p:cTn id="8" dur="500" decel="50000" autoRev="1" fill="hold">
                                          <p:stCondLst>
                                            <p:cond delay="0"/>
                                          </p:stCondLst>
                                        </p:cTn>
                                        <p:tgtEl>
                                          <p:spTgt spid="4"/>
                                        </p:tgtEl>
                                        <p:attrNameLst>
                                          <p:attrName>ppt_x</p:attrName>
                                        </p:attrNameLst>
                                      </p:cBhvr>
                                    </p:anim>
                                    <p:anim from="(-#ppt_h/2)" to="(#ppt_y)" calcmode="lin" valueType="num">
                                      <p:cBhvr>
                                        <p:cTn id="9" dur="1000" fill="hold">
                                          <p:stCondLst>
                                            <p:cond delay="0"/>
                                          </p:stCondLst>
                                        </p:cTn>
                                        <p:tgtEl>
                                          <p:spTgt spid="4"/>
                                        </p:tgtEl>
                                        <p:attrNameLst>
                                          <p:attrName>ppt_y</p:attrName>
                                        </p:attrNameLst>
                                      </p:cBhvr>
                                    </p:anim>
                                    <p:animRot by="21600000">
                                      <p:cBhvr>
                                        <p:cTn id="10" dur="1000" fill="hold">
                                          <p:stCondLst>
                                            <p:cond delay="0"/>
                                          </p:stCondLst>
                                        </p:cTn>
                                        <p:tgtEl>
                                          <p:spTgt spid="4"/>
                                        </p:tgtEl>
                                        <p:attrNameLst>
                                          <p:attrName>r</p:attrName>
                                        </p:attrNameLst>
                                      </p:cBhvr>
                                    </p:animRot>
                                  </p:childTnLst>
                                </p:cTn>
                              </p:par>
                            </p:childTnLst>
                          </p:cTn>
                        </p:par>
                        <p:par>
                          <p:cTn id="11" fill="hold">
                            <p:stCondLst>
                              <p:cond delay="4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par>
                          <p:cTn id="18" fill="hold">
                            <p:stCondLst>
                              <p:cond delay="6000"/>
                            </p:stCondLst>
                            <p:childTnLst>
                              <p:par>
                                <p:cTn id="19" presetID="8" presetClass="entr" presetSubtype="16"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diamond(in)">
                                      <p:cBhvr>
                                        <p:cTn id="21" dur="2000"/>
                                        <p:tgtEl>
                                          <p:spTgt spid="3">
                                            <p:txEl>
                                              <p:pRg st="0" end="0"/>
                                            </p:txEl>
                                          </p:spTgt>
                                        </p:tgtEl>
                                      </p:cBhvr>
                                    </p:animEffect>
                                  </p:childTnLst>
                                </p:cTn>
                              </p:par>
                            </p:childTnLst>
                          </p:cTn>
                        </p:par>
                        <p:par>
                          <p:cTn id="22" fill="hold">
                            <p:stCondLst>
                              <p:cond delay="8000"/>
                            </p:stCondLst>
                            <p:childTnLst>
                              <p:par>
                                <p:cTn id="23" presetID="8" presetClass="entr" presetSubtype="16"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diamond(in)">
                                      <p:cBhvr>
                                        <p:cTn id="25" dur="2000"/>
                                        <p:tgtEl>
                                          <p:spTgt spid="3">
                                            <p:txEl>
                                              <p:pRg st="1" end="1"/>
                                            </p:txEl>
                                          </p:spTgt>
                                        </p:tgtEl>
                                      </p:cBhvr>
                                    </p:animEffect>
                                  </p:childTnLst>
                                </p:cTn>
                              </p:par>
                            </p:childTnLst>
                          </p:cTn>
                        </p:par>
                        <p:par>
                          <p:cTn id="26" fill="hold">
                            <p:stCondLst>
                              <p:cond delay="10000"/>
                            </p:stCondLst>
                            <p:childTnLst>
                              <p:par>
                                <p:cTn id="27" presetID="8" presetClass="entr" presetSubtype="16"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diamond(in)">
                                      <p:cBhvr>
                                        <p:cTn id="29" dur="2000"/>
                                        <p:tgtEl>
                                          <p:spTgt spid="3">
                                            <p:txEl>
                                              <p:pRg st="2" end="2"/>
                                            </p:txEl>
                                          </p:spTgt>
                                        </p:tgtEl>
                                      </p:cBhvr>
                                    </p:animEffect>
                                  </p:childTnLst>
                                </p:cTn>
                              </p:par>
                            </p:childTnLst>
                          </p:cTn>
                        </p:par>
                        <p:par>
                          <p:cTn id="30" fill="hold">
                            <p:stCondLst>
                              <p:cond delay="12000"/>
                            </p:stCondLst>
                            <p:childTnLst>
                              <p:par>
                                <p:cTn id="31" presetID="8" presetClass="entr" presetSubtype="16"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diamond(in)">
                                      <p:cBhvr>
                                        <p:cTn id="33"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281175"/>
            <a:ext cx="824607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5400" b="1" dirty="0">
                <a:ln>
                  <a:solidFill>
                    <a:srgbClr val="FFFF21"/>
                  </a:solidFill>
                </a:ln>
                <a:solidFill>
                  <a:srgbClr val="00B050"/>
                </a:solidFill>
                <a:effectLst/>
                <a:latin typeface="Algerian" pitchFamily="82" charset="0"/>
              </a:rPr>
              <a:t>Green Revolution</a:t>
            </a:r>
          </a:p>
        </p:txBody>
      </p:sp>
      <p:sp>
        <p:nvSpPr>
          <p:cNvPr id="3" name="Content Placeholder 2"/>
          <p:cNvSpPr>
            <a:spLocks noGrp="1"/>
          </p:cNvSpPr>
          <p:nvPr>
            <p:ph idx="1"/>
          </p:nvPr>
        </p:nvSpPr>
        <p:spPr>
          <a:xfrm>
            <a:off x="296261" y="1045854"/>
            <a:ext cx="5955494" cy="3511061"/>
          </a:xfrm>
        </p:spPr>
        <p:txBody>
          <a:bodyPr>
            <a:noAutofit/>
          </a:bodyPr>
          <a:lstStyle/>
          <a:p>
            <a:pPr>
              <a:buClr>
                <a:schemeClr val="bg1"/>
              </a:buClr>
              <a:buFont typeface="Wingdings" pitchFamily="2" charset="2"/>
              <a:buChar char="ü"/>
            </a:pPr>
            <a:r>
              <a:rPr lang="en-US" sz="2200" b="1" dirty="0">
                <a:solidFill>
                  <a:srgbClr val="FFFF00"/>
                </a:solidFill>
              </a:rPr>
              <a:t>The term Green Revolution refers to the  technological breakthrough in of agricultural practices. </a:t>
            </a:r>
          </a:p>
          <a:p>
            <a:pPr>
              <a:buClr>
                <a:schemeClr val="bg1"/>
              </a:buClr>
              <a:buFont typeface="Wingdings" pitchFamily="2" charset="2"/>
              <a:buChar char="ü"/>
            </a:pPr>
            <a:r>
              <a:rPr lang="en-US" sz="2200" b="1" dirty="0">
                <a:solidFill>
                  <a:srgbClr val="FFFF00"/>
                </a:solidFill>
              </a:rPr>
              <a:t>During 1960’s the traditional agricultural practices were gradually replaced by modern technology and agricultural practices in India. </a:t>
            </a:r>
          </a:p>
          <a:p>
            <a:pPr>
              <a:buClr>
                <a:schemeClr val="bg1"/>
              </a:buClr>
              <a:buFont typeface="Wingdings" pitchFamily="2" charset="2"/>
              <a:buChar char="ü"/>
            </a:pPr>
            <a:r>
              <a:rPr lang="en-US" sz="2200" b="1" dirty="0">
                <a:solidFill>
                  <a:srgbClr val="FFFF00"/>
                </a:solidFill>
              </a:rPr>
              <a:t>Initially the new technology was tried in 1960-61 as a pilot project in seven districts. </a:t>
            </a:r>
          </a:p>
          <a:p>
            <a:pPr>
              <a:buClr>
                <a:schemeClr val="bg1"/>
              </a:buClr>
              <a:buFont typeface="Wingdings" pitchFamily="2" charset="2"/>
              <a:buChar char="ü"/>
            </a:pPr>
            <a:r>
              <a:rPr lang="en-US" sz="2200" b="1" dirty="0">
                <a:solidFill>
                  <a:srgbClr val="FFFF00"/>
                </a:solidFill>
              </a:rPr>
              <a:t>It was called as the High Yielding Varieties </a:t>
            </a:r>
            <a:r>
              <a:rPr lang="en-US" sz="2200" b="1" dirty="0" err="1">
                <a:solidFill>
                  <a:srgbClr val="FFFF00"/>
                </a:solidFill>
              </a:rPr>
              <a:t>Programme</a:t>
            </a:r>
            <a:r>
              <a:rPr lang="en-US" sz="2200" b="1" dirty="0">
                <a:solidFill>
                  <a:srgbClr val="FFFF00"/>
                </a:solidFill>
              </a:rPr>
              <a:t> (HYVP).</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1755" y="1044701"/>
            <a:ext cx="2787545" cy="351221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251755" y="4553365"/>
            <a:ext cx="2787545" cy="461665"/>
          </a:xfrm>
          <a:prstGeom prst="rect">
            <a:avLst/>
          </a:prstGeo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rtlCol="0">
            <a:spAutoFit/>
          </a:bodyPr>
          <a:lstStyle/>
          <a:p>
            <a:pPr algn="ctr"/>
            <a:r>
              <a:rPr lang="en-US" sz="2400" b="1" dirty="0">
                <a:solidFill>
                  <a:srgbClr val="FFFF00"/>
                </a:solidFill>
              </a:rPr>
              <a:t>M.S.SWAMINATHAN</a:t>
            </a:r>
          </a:p>
        </p:txBody>
      </p:sp>
      <p:pic>
        <p:nvPicPr>
          <p:cNvPr id="2052" name="Picture 4" descr="The Stories of Ehrlich, Borlaug and the Green Revolu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891995"/>
            <a:ext cx="9144000" cy="4251504"/>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20275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par>
                          <p:cTn id="18" fill="hold">
                            <p:stCondLst>
                              <p:cond delay="2200"/>
                            </p:stCondLst>
                            <p:childTnLst>
                              <p:par>
                                <p:cTn id="19" presetID="53" presetClass="entr" presetSubtype="16" fill="hold" nodeType="afterEffect">
                                  <p:stCondLst>
                                    <p:cond delay="0"/>
                                  </p:stCondLst>
                                  <p:childTnLst>
                                    <p:set>
                                      <p:cBhvr>
                                        <p:cTn id="20" dur="1" fill="hold">
                                          <p:stCondLst>
                                            <p:cond delay="0"/>
                                          </p:stCondLst>
                                        </p:cTn>
                                        <p:tgtEl>
                                          <p:spTgt spid="2052"/>
                                        </p:tgtEl>
                                        <p:attrNameLst>
                                          <p:attrName>style.visibility</p:attrName>
                                        </p:attrNameLst>
                                      </p:cBhvr>
                                      <p:to>
                                        <p:strVal val="visible"/>
                                      </p:to>
                                    </p:set>
                                    <p:anim calcmode="lin" valueType="num">
                                      <p:cBhvr>
                                        <p:cTn id="21" dur="500" fill="hold"/>
                                        <p:tgtEl>
                                          <p:spTgt spid="2052"/>
                                        </p:tgtEl>
                                        <p:attrNameLst>
                                          <p:attrName>ppt_w</p:attrName>
                                        </p:attrNameLst>
                                      </p:cBhvr>
                                      <p:tavLst>
                                        <p:tav tm="0">
                                          <p:val>
                                            <p:fltVal val="0"/>
                                          </p:val>
                                        </p:tav>
                                        <p:tav tm="100000">
                                          <p:val>
                                            <p:strVal val="#ppt_w"/>
                                          </p:val>
                                        </p:tav>
                                      </p:tavLst>
                                    </p:anim>
                                    <p:anim calcmode="lin" valueType="num">
                                      <p:cBhvr>
                                        <p:cTn id="22" dur="500" fill="hold"/>
                                        <p:tgtEl>
                                          <p:spTgt spid="2052"/>
                                        </p:tgtEl>
                                        <p:attrNameLst>
                                          <p:attrName>ppt_h</p:attrName>
                                        </p:attrNameLst>
                                      </p:cBhvr>
                                      <p:tavLst>
                                        <p:tav tm="0">
                                          <p:val>
                                            <p:fltVal val="0"/>
                                          </p:val>
                                        </p:tav>
                                        <p:tav tm="100000">
                                          <p:val>
                                            <p:strVal val="#ppt_h"/>
                                          </p:val>
                                        </p:tav>
                                      </p:tavLst>
                                    </p:anim>
                                    <p:animEffect transition="in" filter="fade">
                                      <p:cBhvr>
                                        <p:cTn id="23" dur="500"/>
                                        <p:tgtEl>
                                          <p:spTgt spid="205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2052"/>
                                        </p:tgtEl>
                                      </p:cBhvr>
                                    </p:animEffect>
                                    <p:set>
                                      <p:cBhvr>
                                        <p:cTn id="28" dur="1" fill="hold">
                                          <p:stCondLst>
                                            <p:cond delay="499"/>
                                          </p:stCondLst>
                                        </p:cTn>
                                        <p:tgtEl>
                                          <p:spTgt spid="2052"/>
                                        </p:tgtEl>
                                        <p:attrNameLst>
                                          <p:attrName>style.visibility</p:attrName>
                                        </p:attrNameLst>
                                      </p:cBhvr>
                                      <p:to>
                                        <p:strVal val="hidden"/>
                                      </p:to>
                                    </p:set>
                                  </p:childTnLst>
                                </p:cTn>
                              </p:par>
                            </p:childTnLst>
                          </p:cTn>
                        </p:par>
                        <p:par>
                          <p:cTn id="29" fill="hold">
                            <p:stCondLst>
                              <p:cond delay="500"/>
                            </p:stCondLst>
                            <p:childTnLst>
                              <p:par>
                                <p:cTn id="30" presetID="30" presetClass="entr" presetSubtype="0" fill="hold" grpId="0" nodeType="after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800" decel="100000"/>
                                        <p:tgtEl>
                                          <p:spTgt spid="4"/>
                                        </p:tgtEl>
                                      </p:cBhvr>
                                    </p:animEffect>
                                    <p:anim calcmode="lin" valueType="num">
                                      <p:cBhvr>
                                        <p:cTn id="33" dur="800" decel="100000" fill="hold"/>
                                        <p:tgtEl>
                                          <p:spTgt spid="4"/>
                                        </p:tgtEl>
                                        <p:attrNameLst>
                                          <p:attrName>style.rotation</p:attrName>
                                        </p:attrNameLst>
                                      </p:cBhvr>
                                      <p:tavLst>
                                        <p:tav tm="0">
                                          <p:val>
                                            <p:fltVal val="-90"/>
                                          </p:val>
                                        </p:tav>
                                        <p:tav tm="100000">
                                          <p:val>
                                            <p:fltVal val="0"/>
                                          </p:val>
                                        </p:tav>
                                      </p:tavLst>
                                    </p:anim>
                                    <p:anim calcmode="lin" valueType="num">
                                      <p:cBhvr>
                                        <p:cTn id="34" dur="800" decel="100000" fill="hold"/>
                                        <p:tgtEl>
                                          <p:spTgt spid="4"/>
                                        </p:tgtEl>
                                        <p:attrNameLst>
                                          <p:attrName>ppt_x</p:attrName>
                                        </p:attrNameLst>
                                      </p:cBhvr>
                                      <p:tavLst>
                                        <p:tav tm="0">
                                          <p:val>
                                            <p:strVal val="#ppt_x+0.4"/>
                                          </p:val>
                                        </p:tav>
                                        <p:tav tm="100000">
                                          <p:val>
                                            <p:strVal val="#ppt_x-0.05"/>
                                          </p:val>
                                        </p:tav>
                                      </p:tavLst>
                                    </p:anim>
                                    <p:anim calcmode="lin" valueType="num">
                                      <p:cBhvr>
                                        <p:cTn id="35" dur="800" decel="100000" fill="hold"/>
                                        <p:tgtEl>
                                          <p:spTgt spid="4"/>
                                        </p:tgtEl>
                                        <p:attrNameLst>
                                          <p:attrName>ppt_y</p:attrName>
                                        </p:attrNameLst>
                                      </p:cBhvr>
                                      <p:tavLst>
                                        <p:tav tm="0">
                                          <p:val>
                                            <p:strVal val="#ppt_y-0.4"/>
                                          </p:val>
                                        </p:tav>
                                        <p:tav tm="100000">
                                          <p:val>
                                            <p:strVal val="#ppt_y+0.1"/>
                                          </p:val>
                                        </p:tav>
                                      </p:tavLst>
                                    </p:anim>
                                    <p:anim calcmode="lin" valueType="num">
                                      <p:cBhvr>
                                        <p:cTn id="36"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7"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par>
                                <p:cTn id="38" presetID="30" presetClass="entr" presetSubtype="0" fill="hold" nodeType="withEffect">
                                  <p:stCondLst>
                                    <p:cond delay="0"/>
                                  </p:stCondLst>
                                  <p:childTnLst>
                                    <p:set>
                                      <p:cBhvr>
                                        <p:cTn id="39" dur="1" fill="hold">
                                          <p:stCondLst>
                                            <p:cond delay="0"/>
                                          </p:stCondLst>
                                        </p:cTn>
                                        <p:tgtEl>
                                          <p:spTgt spid="2050"/>
                                        </p:tgtEl>
                                        <p:attrNameLst>
                                          <p:attrName>style.visibility</p:attrName>
                                        </p:attrNameLst>
                                      </p:cBhvr>
                                      <p:to>
                                        <p:strVal val="visible"/>
                                      </p:to>
                                    </p:set>
                                    <p:animEffect transition="in" filter="fade">
                                      <p:cBhvr>
                                        <p:cTn id="40" dur="800" decel="100000"/>
                                        <p:tgtEl>
                                          <p:spTgt spid="2050"/>
                                        </p:tgtEl>
                                      </p:cBhvr>
                                    </p:animEffect>
                                    <p:anim calcmode="lin" valueType="num">
                                      <p:cBhvr>
                                        <p:cTn id="41" dur="800" decel="100000" fill="hold"/>
                                        <p:tgtEl>
                                          <p:spTgt spid="2050"/>
                                        </p:tgtEl>
                                        <p:attrNameLst>
                                          <p:attrName>style.rotation</p:attrName>
                                        </p:attrNameLst>
                                      </p:cBhvr>
                                      <p:tavLst>
                                        <p:tav tm="0">
                                          <p:val>
                                            <p:fltVal val="-90"/>
                                          </p:val>
                                        </p:tav>
                                        <p:tav tm="100000">
                                          <p:val>
                                            <p:fltVal val="0"/>
                                          </p:val>
                                        </p:tav>
                                      </p:tavLst>
                                    </p:anim>
                                    <p:anim calcmode="lin" valueType="num">
                                      <p:cBhvr>
                                        <p:cTn id="42" dur="800" decel="100000" fill="hold"/>
                                        <p:tgtEl>
                                          <p:spTgt spid="2050"/>
                                        </p:tgtEl>
                                        <p:attrNameLst>
                                          <p:attrName>ppt_x</p:attrName>
                                        </p:attrNameLst>
                                      </p:cBhvr>
                                      <p:tavLst>
                                        <p:tav tm="0">
                                          <p:val>
                                            <p:strVal val="#ppt_x+0.4"/>
                                          </p:val>
                                        </p:tav>
                                        <p:tav tm="100000">
                                          <p:val>
                                            <p:strVal val="#ppt_x-0.05"/>
                                          </p:val>
                                        </p:tav>
                                      </p:tavLst>
                                    </p:anim>
                                    <p:anim calcmode="lin" valueType="num">
                                      <p:cBhvr>
                                        <p:cTn id="43" dur="800" decel="100000" fill="hold"/>
                                        <p:tgtEl>
                                          <p:spTgt spid="2050"/>
                                        </p:tgtEl>
                                        <p:attrNameLst>
                                          <p:attrName>ppt_y</p:attrName>
                                        </p:attrNameLst>
                                      </p:cBhvr>
                                      <p:tavLst>
                                        <p:tav tm="0">
                                          <p:val>
                                            <p:strVal val="#ppt_y-0.4"/>
                                          </p:val>
                                        </p:tav>
                                        <p:tav tm="100000">
                                          <p:val>
                                            <p:strVal val="#ppt_y+0.1"/>
                                          </p:val>
                                        </p:tav>
                                      </p:tavLst>
                                    </p:anim>
                                    <p:anim calcmode="lin" valueType="num">
                                      <p:cBhvr>
                                        <p:cTn id="44" dur="200" accel="100000" fill="hold">
                                          <p:stCondLst>
                                            <p:cond delay="800"/>
                                          </p:stCondLst>
                                        </p:cTn>
                                        <p:tgtEl>
                                          <p:spTgt spid="2050"/>
                                        </p:tgtEl>
                                        <p:attrNameLst>
                                          <p:attrName>ppt_x</p:attrName>
                                        </p:attrNameLst>
                                      </p:cBhvr>
                                      <p:tavLst>
                                        <p:tav tm="0">
                                          <p:val>
                                            <p:strVal val="#ppt_x-0.05"/>
                                          </p:val>
                                        </p:tav>
                                        <p:tav tm="100000">
                                          <p:val>
                                            <p:strVal val="#ppt_x"/>
                                          </p:val>
                                        </p:tav>
                                      </p:tavLst>
                                    </p:anim>
                                    <p:anim calcmode="lin" valueType="num">
                                      <p:cBhvr>
                                        <p:cTn id="45" dur="200" accel="100000" fill="hold">
                                          <p:stCondLst>
                                            <p:cond delay="800"/>
                                          </p:stCondLst>
                                        </p:cTn>
                                        <p:tgtEl>
                                          <p:spTgt spid="2050"/>
                                        </p:tgtEl>
                                        <p:attrNameLst>
                                          <p:attrName>ppt_y</p:attrName>
                                        </p:attrNameLst>
                                      </p:cBhvr>
                                      <p:tavLst>
                                        <p:tav tm="0">
                                          <p:val>
                                            <p:strVal val="#ppt_y+0.1"/>
                                          </p:val>
                                        </p:tav>
                                        <p:tav tm="100000">
                                          <p:val>
                                            <p:strVal val="#ppt_y"/>
                                          </p:val>
                                        </p:tav>
                                      </p:tavLst>
                                    </p:anim>
                                  </p:childTnLst>
                                </p:cTn>
                              </p:par>
                            </p:childTnLst>
                          </p:cTn>
                        </p:par>
                        <p:par>
                          <p:cTn id="46" fill="hold">
                            <p:stCondLst>
                              <p:cond delay="1500"/>
                            </p:stCondLst>
                            <p:childTnLst>
                              <p:par>
                                <p:cTn id="47" presetID="22" presetClass="entr" presetSubtype="4" fill="hold" grpId="0" nodeType="afterEffect">
                                  <p:stCondLst>
                                    <p:cond delay="0"/>
                                  </p:stCondLst>
                                  <p:childTnLst>
                                    <p:set>
                                      <p:cBhvr>
                                        <p:cTn id="48" dur="1" fill="hold">
                                          <p:stCondLst>
                                            <p:cond delay="0"/>
                                          </p:stCondLst>
                                        </p:cTn>
                                        <p:tgtEl>
                                          <p:spTgt spid="3">
                                            <p:txEl>
                                              <p:pRg st="0" end="0"/>
                                            </p:txEl>
                                          </p:spTgt>
                                        </p:tgtEl>
                                        <p:attrNameLst>
                                          <p:attrName>style.visibility</p:attrName>
                                        </p:attrNameLst>
                                      </p:cBhvr>
                                      <p:to>
                                        <p:strVal val="visible"/>
                                      </p:to>
                                    </p:set>
                                    <p:animEffect transition="in" filter="wipe(down)">
                                      <p:cBhvr>
                                        <p:cTn id="49" dur="500"/>
                                        <p:tgtEl>
                                          <p:spTgt spid="3">
                                            <p:txEl>
                                              <p:pRg st="0" end="0"/>
                                            </p:txEl>
                                          </p:spTgt>
                                        </p:tgtEl>
                                      </p:cBhvr>
                                    </p:animEffect>
                                  </p:childTnLst>
                                </p:cTn>
                              </p:par>
                            </p:childTnLst>
                          </p:cTn>
                        </p:par>
                        <p:par>
                          <p:cTn id="50" fill="hold">
                            <p:stCondLst>
                              <p:cond delay="2000"/>
                            </p:stCondLst>
                            <p:childTnLst>
                              <p:par>
                                <p:cTn id="51" presetID="22" presetClass="entr" presetSubtype="4" fill="hold" grpId="0" nodeType="afterEffect">
                                  <p:stCondLst>
                                    <p:cond delay="0"/>
                                  </p:stCondLst>
                                  <p:childTnLst>
                                    <p:set>
                                      <p:cBhvr>
                                        <p:cTn id="52" dur="1" fill="hold">
                                          <p:stCondLst>
                                            <p:cond delay="0"/>
                                          </p:stCondLst>
                                        </p:cTn>
                                        <p:tgtEl>
                                          <p:spTgt spid="3">
                                            <p:txEl>
                                              <p:pRg st="1" end="1"/>
                                            </p:txEl>
                                          </p:spTgt>
                                        </p:tgtEl>
                                        <p:attrNameLst>
                                          <p:attrName>style.visibility</p:attrName>
                                        </p:attrNameLst>
                                      </p:cBhvr>
                                      <p:to>
                                        <p:strVal val="visible"/>
                                      </p:to>
                                    </p:set>
                                    <p:animEffect transition="in" filter="wipe(down)">
                                      <p:cBhvr>
                                        <p:cTn id="53" dur="500"/>
                                        <p:tgtEl>
                                          <p:spTgt spid="3">
                                            <p:txEl>
                                              <p:pRg st="1" end="1"/>
                                            </p:txEl>
                                          </p:spTgt>
                                        </p:tgtEl>
                                      </p:cBhvr>
                                    </p:animEffect>
                                  </p:childTnLst>
                                </p:cTn>
                              </p:par>
                            </p:childTnLst>
                          </p:cTn>
                        </p:par>
                        <p:par>
                          <p:cTn id="54" fill="hold">
                            <p:stCondLst>
                              <p:cond delay="2500"/>
                            </p:stCondLst>
                            <p:childTnLst>
                              <p:par>
                                <p:cTn id="55" presetID="22" presetClass="entr" presetSubtype="4" fill="hold" grpId="0" nodeType="afterEffect">
                                  <p:stCondLst>
                                    <p:cond delay="0"/>
                                  </p:stCondLst>
                                  <p:childTnLst>
                                    <p:set>
                                      <p:cBhvr>
                                        <p:cTn id="56" dur="1" fill="hold">
                                          <p:stCondLst>
                                            <p:cond delay="0"/>
                                          </p:stCondLst>
                                        </p:cTn>
                                        <p:tgtEl>
                                          <p:spTgt spid="3">
                                            <p:txEl>
                                              <p:pRg st="2" end="2"/>
                                            </p:txEl>
                                          </p:spTgt>
                                        </p:tgtEl>
                                        <p:attrNameLst>
                                          <p:attrName>style.visibility</p:attrName>
                                        </p:attrNameLst>
                                      </p:cBhvr>
                                      <p:to>
                                        <p:strVal val="visible"/>
                                      </p:to>
                                    </p:set>
                                    <p:animEffect transition="in" filter="wipe(down)">
                                      <p:cBhvr>
                                        <p:cTn id="57" dur="500"/>
                                        <p:tgtEl>
                                          <p:spTgt spid="3">
                                            <p:txEl>
                                              <p:pRg st="2" end="2"/>
                                            </p:txEl>
                                          </p:spTgt>
                                        </p:tgtEl>
                                      </p:cBhvr>
                                    </p:animEffect>
                                  </p:childTnLst>
                                </p:cTn>
                              </p:par>
                            </p:childTnLst>
                          </p:cTn>
                        </p:par>
                        <p:par>
                          <p:cTn id="58" fill="hold">
                            <p:stCondLst>
                              <p:cond delay="3000"/>
                            </p:stCondLst>
                            <p:childTnLst>
                              <p:par>
                                <p:cTn id="59" presetID="22" presetClass="entr" presetSubtype="4" fill="hold" grpId="0" nodeType="afterEffect">
                                  <p:stCondLst>
                                    <p:cond delay="0"/>
                                  </p:stCondLst>
                                  <p:childTnLst>
                                    <p:set>
                                      <p:cBhvr>
                                        <p:cTn id="60" dur="1" fill="hold">
                                          <p:stCondLst>
                                            <p:cond delay="0"/>
                                          </p:stCondLst>
                                        </p:cTn>
                                        <p:tgtEl>
                                          <p:spTgt spid="3">
                                            <p:txEl>
                                              <p:pRg st="3" end="3"/>
                                            </p:txEl>
                                          </p:spTgt>
                                        </p:tgtEl>
                                        <p:attrNameLst>
                                          <p:attrName>style.visibility</p:attrName>
                                        </p:attrNameLst>
                                      </p:cBhvr>
                                      <p:to>
                                        <p:strVal val="visible"/>
                                      </p:to>
                                    </p:set>
                                    <p:animEffect transition="in" filter="wipe(down)">
                                      <p:cBhvr>
                                        <p:cTn id="61"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66646"/>
            <a:ext cx="839877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00B050"/>
                </a:solidFill>
                <a:effectLst/>
                <a:latin typeface="Algerian" pitchFamily="82" charset="0"/>
              </a:rPr>
              <a:t>Achievement of Green Revolution</a:t>
            </a:r>
          </a:p>
        </p:txBody>
      </p:sp>
      <p:sp>
        <p:nvSpPr>
          <p:cNvPr id="3" name="Content Placeholder 2"/>
          <p:cNvSpPr>
            <a:spLocks noGrp="1"/>
          </p:cNvSpPr>
          <p:nvPr>
            <p:ph idx="1"/>
          </p:nvPr>
        </p:nvSpPr>
        <p:spPr>
          <a:xfrm>
            <a:off x="448965" y="893149"/>
            <a:ext cx="8246070" cy="3511061"/>
          </a:xfrm>
        </p:spPr>
        <p:txBody>
          <a:bodyPr>
            <a:normAutofit fontScale="77500" lnSpcReduction="20000"/>
          </a:bodyPr>
          <a:lstStyle/>
          <a:p>
            <a:pPr>
              <a:buClr>
                <a:schemeClr val="bg1"/>
              </a:buClr>
              <a:buFont typeface="Wingdings" pitchFamily="2" charset="2"/>
              <a:buChar char="§"/>
            </a:pPr>
            <a:r>
              <a:rPr lang="en-US" b="1" dirty="0">
                <a:solidFill>
                  <a:srgbClr val="FFFF00"/>
                </a:solidFill>
              </a:rPr>
              <a:t>The major achievement of the new strategy was to boost the production of major cereals viz., wheat and rice. </a:t>
            </a:r>
          </a:p>
          <a:p>
            <a:pPr>
              <a:buClr>
                <a:schemeClr val="bg1"/>
              </a:buClr>
              <a:buFont typeface="Wingdings" pitchFamily="2" charset="2"/>
              <a:buChar char="§"/>
            </a:pPr>
            <a:r>
              <a:rPr lang="en-US" b="1" dirty="0">
                <a:solidFill>
                  <a:srgbClr val="FFFF00"/>
                </a:solidFill>
              </a:rPr>
              <a:t>India was depending on the US for the food grain. </a:t>
            </a:r>
          </a:p>
          <a:p>
            <a:pPr>
              <a:buClr>
                <a:schemeClr val="bg1"/>
              </a:buClr>
              <a:buFont typeface="Wingdings" pitchFamily="2" charset="2"/>
              <a:buChar char="§"/>
            </a:pPr>
            <a:r>
              <a:rPr lang="en-US" b="1" dirty="0">
                <a:solidFill>
                  <a:srgbClr val="FFFF00"/>
                </a:solidFill>
              </a:rPr>
              <a:t>Indians were waiting for the ships to sip their food. </a:t>
            </a:r>
          </a:p>
          <a:p>
            <a:pPr>
              <a:buClr>
                <a:schemeClr val="bg1"/>
              </a:buClr>
              <a:buFont typeface="Wingdings" pitchFamily="2" charset="2"/>
              <a:buChar char="§"/>
            </a:pPr>
            <a:r>
              <a:rPr lang="en-US" b="1" dirty="0">
                <a:solidFill>
                  <a:srgbClr val="FFFF00"/>
                </a:solidFill>
              </a:rPr>
              <a:t>On the other hand, India lost lots of minerals. </a:t>
            </a:r>
          </a:p>
          <a:p>
            <a:pPr>
              <a:buClr>
                <a:schemeClr val="bg1"/>
              </a:buClr>
              <a:buFont typeface="Wingdings" pitchFamily="2" charset="2"/>
              <a:buChar char="§"/>
            </a:pPr>
            <a:r>
              <a:rPr lang="en-US" b="1" dirty="0">
                <a:solidFill>
                  <a:srgbClr val="FFFF00"/>
                </a:solidFill>
              </a:rPr>
              <a:t>The US exploited Indian mineral resources at cheapest price for manufacturing missiles and weapons.</a:t>
            </a:r>
          </a:p>
          <a:p>
            <a:pPr>
              <a:buClr>
                <a:schemeClr val="bg1"/>
              </a:buClr>
              <a:buFont typeface="Wingdings" pitchFamily="2" charset="2"/>
              <a:buChar char="§"/>
            </a:pPr>
            <a:r>
              <a:rPr lang="en-US" b="1" dirty="0">
                <a:solidFill>
                  <a:srgbClr val="FFFF00"/>
                </a:solidFill>
              </a:rPr>
              <a:t>But now India is food surplus, exporting food grains to the European countries.</a:t>
            </a:r>
          </a:p>
          <a:p>
            <a:pPr>
              <a:buClr>
                <a:schemeClr val="bg1"/>
              </a:buClr>
              <a:buFont typeface="Wingdings" pitchFamily="2" charset="2"/>
              <a:buChar char="§"/>
            </a:pPr>
            <a:r>
              <a:rPr lang="en-US" b="1" dirty="0">
                <a:solidFill>
                  <a:srgbClr val="FFFF00"/>
                </a:solidFill>
              </a:rPr>
              <a:t>The Green revolution was confined only to High Yielding Varieties (HYV) cereals, mainly rice, wheat, maize and </a:t>
            </a:r>
            <a:r>
              <a:rPr lang="en-US" b="1" dirty="0" err="1">
                <a:solidFill>
                  <a:srgbClr val="FFFF00"/>
                </a:solidFill>
              </a:rPr>
              <a:t>jowar</a:t>
            </a:r>
            <a:r>
              <a:rPr lang="en-US" b="1" dirty="0">
                <a:solidFill>
                  <a:srgbClr val="FFFF00"/>
                </a:solidFill>
              </a:rPr>
              <a:t>.</a:t>
            </a:r>
          </a:p>
        </p:txBody>
      </p:sp>
    </p:spTree>
    <p:extLst>
      <p:ext uri="{BB962C8B-B14F-4D97-AF65-F5344CB8AC3E}">
        <p14:creationId xmlns:p14="http://schemas.microsoft.com/office/powerpoint/2010/main" val="2242101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7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2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7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52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par>
                          <p:cTn id="35" fill="hold">
                            <p:stCondLst>
                              <p:cond delay="5700"/>
                            </p:stCondLst>
                            <p:childTnLst>
                              <p:par>
                                <p:cTn id="36" presetID="22" presetClass="entr" presetSubtype="4"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par>
                          <p:cTn id="39" fill="hold">
                            <p:stCondLst>
                              <p:cond delay="6200"/>
                            </p:stCondLst>
                            <p:childTnLst>
                              <p:par>
                                <p:cTn id="40" presetID="22" presetClass="entr" presetSubtype="4"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par>
                          <p:cTn id="43" fill="hold">
                            <p:stCondLst>
                              <p:cond delay="6700"/>
                            </p:stCondLst>
                            <p:childTnLst>
                              <p:par>
                                <p:cTn id="44" presetID="22" presetClass="entr" presetSubtype="4" fill="hold" grpId="0" nodeType="after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wipe(down)">
                                      <p:cBhvr>
                                        <p:cTn id="4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260" y="128470"/>
            <a:ext cx="7940660" cy="3511061"/>
          </a:xfrm>
        </p:spPr>
        <p:txBody>
          <a:bodyPr>
            <a:noAutofit/>
          </a:bodyPr>
          <a:lstStyle/>
          <a:p>
            <a:pPr>
              <a:buClr>
                <a:schemeClr val="bg1"/>
              </a:buClr>
              <a:buFont typeface="Wingdings" pitchFamily="2" charset="2"/>
              <a:buChar char="§"/>
            </a:pPr>
            <a:r>
              <a:rPr lang="en-US" sz="2000" b="1" dirty="0">
                <a:solidFill>
                  <a:srgbClr val="FFFF00"/>
                </a:solidFill>
              </a:rPr>
              <a:t>This Strategy was mainly directed to increase the production of  commercial crops or cash crops such as sugarcane, cotton, jute, oilseeds and potatoes. </a:t>
            </a:r>
          </a:p>
          <a:p>
            <a:pPr>
              <a:buClr>
                <a:schemeClr val="bg1"/>
              </a:buClr>
              <a:buFont typeface="Wingdings" pitchFamily="2" charset="2"/>
              <a:buChar char="§"/>
            </a:pPr>
            <a:r>
              <a:rPr lang="en-US" sz="2000" b="1" dirty="0">
                <a:solidFill>
                  <a:srgbClr val="FFFF00"/>
                </a:solidFill>
              </a:rPr>
              <a:t>Per hectare productivity of all crops had increased due to better seeds.</a:t>
            </a:r>
          </a:p>
          <a:p>
            <a:pPr>
              <a:buClr>
                <a:schemeClr val="bg1"/>
              </a:buClr>
              <a:buFont typeface="Wingdings" pitchFamily="2" charset="2"/>
              <a:buChar char="§"/>
            </a:pPr>
            <a:r>
              <a:rPr lang="en-US" sz="2000" b="1" dirty="0">
                <a:solidFill>
                  <a:srgbClr val="FFFF00"/>
                </a:solidFill>
              </a:rPr>
              <a:t>Green Revolution had positive effect on development of industries, which manufactured agricultural tools like tractors, engines, threshers and pumping sets. </a:t>
            </a:r>
          </a:p>
          <a:p>
            <a:pPr>
              <a:buClr>
                <a:schemeClr val="bg1"/>
              </a:buClr>
              <a:buFont typeface="Wingdings" pitchFamily="2" charset="2"/>
              <a:buChar char="§"/>
            </a:pPr>
            <a:r>
              <a:rPr lang="en-US" sz="2000" b="1" dirty="0">
                <a:solidFill>
                  <a:srgbClr val="FFFF00"/>
                </a:solidFill>
              </a:rPr>
              <a:t>Green Revolution had brought prosperity to rural people. Increased production had generated employment opportunities for rural masses. Due to this, their standard of living had increased. </a:t>
            </a:r>
          </a:p>
          <a:p>
            <a:pPr>
              <a:buClr>
                <a:schemeClr val="bg1"/>
              </a:buClr>
              <a:buFont typeface="Wingdings" pitchFamily="2" charset="2"/>
              <a:buChar char="§"/>
            </a:pPr>
            <a:r>
              <a:rPr lang="en-US" sz="2000" b="1" dirty="0">
                <a:solidFill>
                  <a:srgbClr val="FFFF00"/>
                </a:solidFill>
              </a:rPr>
              <a:t>Due to multiple cropping and more use of chemical fertilizers, the demand for </a:t>
            </a:r>
            <a:r>
              <a:rPr lang="en-US" sz="2000" b="1" dirty="0" err="1">
                <a:solidFill>
                  <a:srgbClr val="FFFF00"/>
                </a:solidFill>
              </a:rPr>
              <a:t>labour</a:t>
            </a:r>
            <a:r>
              <a:rPr lang="en-US" sz="2000" b="1" dirty="0">
                <a:solidFill>
                  <a:srgbClr val="FFFF00"/>
                </a:solidFill>
              </a:rPr>
              <a:t> increased.</a:t>
            </a:r>
          </a:p>
          <a:p>
            <a:pPr>
              <a:buClr>
                <a:schemeClr val="bg1"/>
              </a:buClr>
              <a:buFont typeface="Wingdings" pitchFamily="2" charset="2"/>
              <a:buChar char="§"/>
            </a:pPr>
            <a:r>
              <a:rPr lang="en-US" sz="2000" b="1" dirty="0">
                <a:solidFill>
                  <a:srgbClr val="FFFF00"/>
                </a:solidFill>
              </a:rPr>
              <a:t>Financial resources were provided by banks and co-operative societies. These banks provided loans to farmer on easy terms.</a:t>
            </a:r>
          </a:p>
        </p:txBody>
      </p:sp>
    </p:spTree>
    <p:extLst>
      <p:ext uri="{BB962C8B-B14F-4D97-AF65-F5344CB8AC3E}">
        <p14:creationId xmlns:p14="http://schemas.microsoft.com/office/powerpoint/2010/main" val="1186027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wipe(down)">
                                      <p:cBhvr>
                                        <p:cTn id="11" dur="500"/>
                                        <p:tgtEl>
                                          <p:spTgt spid="3">
                                            <p:txEl>
                                              <p:pRg st="1" end="1"/>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wipe(down)">
                                      <p:cBhvr>
                                        <p:cTn id="15" dur="500"/>
                                        <p:tgtEl>
                                          <p:spTgt spid="3">
                                            <p:txEl>
                                              <p:pRg st="2" end="2"/>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wipe(down)">
                                      <p:cBhvr>
                                        <p:cTn id="19" dur="500"/>
                                        <p:tgtEl>
                                          <p:spTgt spid="3">
                                            <p:txEl>
                                              <p:pRg st="3" end="3"/>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wipe(down)">
                                      <p:cBhvr>
                                        <p:cTn id="23" dur="500"/>
                                        <p:tgtEl>
                                          <p:spTgt spid="3">
                                            <p:txEl>
                                              <p:pRg st="4" end="4"/>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00B050"/>
                </a:solidFill>
                <a:effectLst/>
                <a:latin typeface="Algerian" pitchFamily="82" charset="0"/>
              </a:rPr>
              <a:t>Weaknesses of Green Revolution</a:t>
            </a:r>
          </a:p>
        </p:txBody>
      </p:sp>
      <p:sp>
        <p:nvSpPr>
          <p:cNvPr id="3" name="Content Placeholder 2"/>
          <p:cNvSpPr>
            <a:spLocks noGrp="1"/>
          </p:cNvSpPr>
          <p:nvPr>
            <p:ph idx="1"/>
          </p:nvPr>
        </p:nvSpPr>
        <p:spPr>
          <a:xfrm>
            <a:off x="448965" y="739290"/>
            <a:ext cx="8398775" cy="3511061"/>
          </a:xfrm>
        </p:spPr>
        <p:txBody>
          <a:bodyPr>
            <a:noAutofit/>
          </a:bodyPr>
          <a:lstStyle/>
          <a:p>
            <a:pPr>
              <a:buClr>
                <a:schemeClr val="bg1"/>
              </a:buClr>
              <a:buFont typeface="Wingdings" pitchFamily="2" charset="2"/>
              <a:buChar char="ü"/>
            </a:pPr>
            <a:r>
              <a:rPr lang="en-US" sz="2400" b="1" dirty="0">
                <a:solidFill>
                  <a:srgbClr val="FFFF00"/>
                </a:solidFill>
              </a:rPr>
              <a:t>Indian Agriculture was still a gamble of the monsoons. </a:t>
            </a:r>
          </a:p>
          <a:p>
            <a:pPr>
              <a:buClr>
                <a:schemeClr val="bg1"/>
              </a:buClr>
              <a:buFont typeface="Wingdings" pitchFamily="2" charset="2"/>
              <a:buChar char="ü"/>
            </a:pPr>
            <a:r>
              <a:rPr lang="en-US" sz="2400" b="1" dirty="0">
                <a:solidFill>
                  <a:srgbClr val="FFFF00"/>
                </a:solidFill>
              </a:rPr>
              <a:t>This strategy needed heavy investment in seeds, fertilizers, pesticides and water. </a:t>
            </a:r>
          </a:p>
          <a:p>
            <a:pPr>
              <a:buClr>
                <a:schemeClr val="bg1"/>
              </a:buClr>
              <a:buFont typeface="Wingdings" pitchFamily="2" charset="2"/>
              <a:buChar char="ü"/>
            </a:pPr>
            <a:r>
              <a:rPr lang="en-US" sz="2400" b="1" dirty="0">
                <a:solidFill>
                  <a:srgbClr val="FFFF00"/>
                </a:solidFill>
              </a:rPr>
              <a:t>The income gap between large, marginal and small farmers had  increased. Gap between irrigated and rain fed areas had widened. </a:t>
            </a:r>
          </a:p>
          <a:p>
            <a:pPr>
              <a:buClr>
                <a:schemeClr val="bg1"/>
              </a:buClr>
              <a:buFont typeface="Wingdings" pitchFamily="2" charset="2"/>
              <a:buChar char="ü"/>
            </a:pPr>
            <a:r>
              <a:rPr lang="en-US" sz="2400" b="1" dirty="0">
                <a:solidFill>
                  <a:srgbClr val="FFFF00"/>
                </a:solidFill>
              </a:rPr>
              <a:t>Farm mechanization had created widespread unemployment among agricultural </a:t>
            </a:r>
            <a:r>
              <a:rPr lang="en-US" sz="2400" b="1" dirty="0" err="1">
                <a:solidFill>
                  <a:srgbClr val="FFFF00"/>
                </a:solidFill>
              </a:rPr>
              <a:t>labourers</a:t>
            </a:r>
            <a:r>
              <a:rPr lang="en-US" sz="2400" b="1" dirty="0">
                <a:solidFill>
                  <a:srgbClr val="FFFF00"/>
                </a:solidFill>
              </a:rPr>
              <a:t> in the rural areas. </a:t>
            </a:r>
          </a:p>
          <a:p>
            <a:pPr>
              <a:buClr>
                <a:schemeClr val="bg1"/>
              </a:buClr>
              <a:buFont typeface="Wingdings" pitchFamily="2" charset="2"/>
              <a:buChar char="ü"/>
            </a:pPr>
            <a:r>
              <a:rPr lang="en-US" sz="2400" b="1" dirty="0">
                <a:solidFill>
                  <a:srgbClr val="FFFF00"/>
                </a:solidFill>
              </a:rPr>
              <a:t>Larger chemical use and inorganic materials reduced the soil fertility and spoiled human health. Now organic farming is encouraged.</a:t>
            </a:r>
          </a:p>
        </p:txBody>
      </p:sp>
    </p:spTree>
    <p:extLst>
      <p:ext uri="{BB962C8B-B14F-4D97-AF65-F5344CB8AC3E}">
        <p14:creationId xmlns:p14="http://schemas.microsoft.com/office/powerpoint/2010/main" val="415517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6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1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6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51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par>
                          <p:cTn id="35" fill="hold">
                            <p:stCondLst>
                              <p:cond delay="5600"/>
                            </p:stCondLst>
                            <p:childTnLst>
                              <p:par>
                                <p:cTn id="36" presetID="22" presetClass="entr" presetSubtype="4"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dirty="0">
                <a:ln>
                  <a:solidFill>
                    <a:srgbClr val="FFFF21"/>
                  </a:solidFill>
                </a:ln>
                <a:solidFill>
                  <a:srgbClr val="00B050"/>
                </a:solidFill>
                <a:effectLst/>
                <a:latin typeface="Algerian" pitchFamily="82" charset="0"/>
              </a:rPr>
              <a:t>Second  Green  Revolution</a:t>
            </a:r>
          </a:p>
        </p:txBody>
      </p:sp>
      <p:sp>
        <p:nvSpPr>
          <p:cNvPr id="3" name="Content Placeholder 2"/>
          <p:cNvSpPr>
            <a:spLocks noGrp="1"/>
          </p:cNvSpPr>
          <p:nvPr>
            <p:ph idx="1"/>
          </p:nvPr>
        </p:nvSpPr>
        <p:spPr>
          <a:xfrm>
            <a:off x="448966" y="893149"/>
            <a:ext cx="8246070" cy="3511061"/>
          </a:xfrm>
        </p:spPr>
        <p:txBody>
          <a:bodyPr>
            <a:normAutofit fontScale="92500"/>
          </a:bodyPr>
          <a:lstStyle/>
          <a:p>
            <a:pPr>
              <a:buClr>
                <a:schemeClr val="bg1"/>
              </a:buClr>
              <a:buFont typeface="Wingdings" pitchFamily="2" charset="2"/>
              <a:buChar char="§"/>
            </a:pPr>
            <a:r>
              <a:rPr lang="en-US" b="1" dirty="0">
                <a:solidFill>
                  <a:srgbClr val="FFFF00"/>
                </a:solidFill>
              </a:rPr>
              <a:t>The Government of India had implemented ‘Second Green revolution’ to achieve higher agricultural growth. </a:t>
            </a:r>
          </a:p>
          <a:p>
            <a:pPr>
              <a:buClr>
                <a:schemeClr val="bg1"/>
              </a:buClr>
              <a:buFont typeface="Wingdings" pitchFamily="2" charset="2"/>
              <a:buChar char="§"/>
            </a:pPr>
            <a:r>
              <a:rPr lang="en-US" b="1" dirty="0">
                <a:solidFill>
                  <a:srgbClr val="FFFF00"/>
                </a:solidFill>
              </a:rPr>
              <a:t>The target of Second Green Revolution was to increase 400 million tons of food grain production as against about 214 million tons in 2006-07. </a:t>
            </a:r>
          </a:p>
          <a:p>
            <a:pPr>
              <a:buClr>
                <a:schemeClr val="bg1"/>
              </a:buClr>
              <a:buFont typeface="Wingdings" pitchFamily="2" charset="2"/>
              <a:buChar char="§"/>
            </a:pPr>
            <a:r>
              <a:rPr lang="en-US" b="1" dirty="0">
                <a:solidFill>
                  <a:srgbClr val="FFFF00"/>
                </a:solidFill>
              </a:rPr>
              <a:t>This is to be achieved by 2020. In agricultural sector, the growth rate of 5% to 6% has to be maintained over next 15 years. </a:t>
            </a:r>
          </a:p>
        </p:txBody>
      </p:sp>
    </p:spTree>
    <p:extLst>
      <p:ext uri="{BB962C8B-B14F-4D97-AF65-F5344CB8AC3E}">
        <p14:creationId xmlns:p14="http://schemas.microsoft.com/office/powerpoint/2010/main" val="15377099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122379A-8FA5-4082-989C-37BB00110F04}" type="slidenum">
              <a:rPr lang="en-US" smtClean="0"/>
              <a:t>3</a:t>
            </a:fld>
            <a:endParaRPr lang="en-US"/>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403" r="21345"/>
          <a:stretch/>
        </p:blipFill>
        <p:spPr bwMode="auto">
          <a:xfrm>
            <a:off x="2592642" y="79696"/>
            <a:ext cx="3817268" cy="2614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2247" t="26123" r="66563" b="43212"/>
          <a:stretch/>
        </p:blipFill>
        <p:spPr bwMode="auto">
          <a:xfrm>
            <a:off x="2592642" y="2600813"/>
            <a:ext cx="3817267" cy="2542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a:extLst>
              <a:ext uri="{FF2B5EF4-FFF2-40B4-BE49-F238E27FC236}">
                <a16:creationId xmlns:a16="http://schemas.microsoft.com/office/drawing/2014/main" id="{93A4CF9C-1A4A-47DF-BA0C-1E7AAB9B1F0C}"/>
              </a:ext>
            </a:extLst>
          </p:cNvPr>
          <p:cNvSpPr/>
          <p:nvPr/>
        </p:nvSpPr>
        <p:spPr>
          <a:xfrm>
            <a:off x="2891090" y="4517887"/>
            <a:ext cx="3220369" cy="523220"/>
          </a:xfrm>
          <a:prstGeom prst="rect">
            <a:avLst/>
          </a:prstGeom>
          <a:noFill/>
        </p:spPr>
        <p:txBody>
          <a:bodyPr wrap="none" lIns="91440" tIns="45720" rIns="91440" bIns="45720">
            <a:spAutoFit/>
          </a:bodyPr>
          <a:lstStyle/>
          <a:p>
            <a:pPr algn="ctr"/>
            <a:r>
              <a:rPr lang="en-US" sz="2800" b="1" cap="none" spc="50" dirty="0">
                <a:ln w="9525" cmpd="sng">
                  <a:solidFill>
                    <a:schemeClr val="accent1"/>
                  </a:solidFill>
                  <a:prstDash val="solid"/>
                </a:ln>
                <a:solidFill>
                  <a:srgbClr val="70AD47">
                    <a:tint val="1000"/>
                  </a:srgbClr>
                </a:solidFill>
                <a:effectLst>
                  <a:glow rad="38100">
                    <a:schemeClr val="accent1">
                      <a:alpha val="40000"/>
                    </a:schemeClr>
                  </a:glow>
                </a:effectLst>
              </a:rPr>
              <a:t>www.Padasalai.Net</a:t>
            </a:r>
          </a:p>
        </p:txBody>
      </p:sp>
    </p:spTree>
    <p:custDataLst>
      <p:tags r:id="rId1"/>
    </p:custDataLst>
    <p:extLst>
      <p:ext uri="{BB962C8B-B14F-4D97-AF65-F5344CB8AC3E}">
        <p14:creationId xmlns:p14="http://schemas.microsoft.com/office/powerpoint/2010/main" val="92765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p:cTn id="14" dur="1000" fill="hold"/>
                                        <p:tgtEl>
                                          <p:spTgt spid="1026"/>
                                        </p:tgtEl>
                                        <p:attrNameLst>
                                          <p:attrName>ppt_w</p:attrName>
                                        </p:attrNameLst>
                                      </p:cBhvr>
                                      <p:tavLst>
                                        <p:tav tm="0">
                                          <p:val>
                                            <p:fltVal val="0"/>
                                          </p:val>
                                        </p:tav>
                                        <p:tav tm="100000">
                                          <p:val>
                                            <p:strVal val="#ppt_w"/>
                                          </p:val>
                                        </p:tav>
                                      </p:tavLst>
                                    </p:anim>
                                    <p:anim calcmode="lin" valueType="num">
                                      <p:cBhvr>
                                        <p:cTn id="15" dur="1000" fill="hold"/>
                                        <p:tgtEl>
                                          <p:spTgt spid="1026"/>
                                        </p:tgtEl>
                                        <p:attrNameLst>
                                          <p:attrName>ppt_h</p:attrName>
                                        </p:attrNameLst>
                                      </p:cBhvr>
                                      <p:tavLst>
                                        <p:tav tm="0">
                                          <p:val>
                                            <p:fltVal val="0"/>
                                          </p:val>
                                        </p:tav>
                                        <p:tav tm="100000">
                                          <p:val>
                                            <p:strVal val="#ppt_h"/>
                                          </p:val>
                                        </p:tav>
                                      </p:tavLst>
                                    </p:anim>
                                    <p:anim calcmode="lin" valueType="num">
                                      <p:cBhvr>
                                        <p:cTn id="16" dur="1000" fill="hold"/>
                                        <p:tgtEl>
                                          <p:spTgt spid="1026"/>
                                        </p:tgtEl>
                                        <p:attrNameLst>
                                          <p:attrName>style.rotation</p:attrName>
                                        </p:attrNameLst>
                                      </p:cBhvr>
                                      <p:tavLst>
                                        <p:tav tm="0">
                                          <p:val>
                                            <p:fltVal val="90"/>
                                          </p:val>
                                        </p:tav>
                                        <p:tav tm="100000">
                                          <p:val>
                                            <p:fltVal val="0"/>
                                          </p:val>
                                        </p:tav>
                                      </p:tavLst>
                                    </p:anim>
                                    <p:animEffect transition="in" filter="fade">
                                      <p:cBhvr>
                                        <p:cTn id="17"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166646"/>
            <a:ext cx="9162301"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00B050"/>
                </a:solidFill>
                <a:effectLst/>
              </a:rPr>
              <a:t>Requirements of Second Green Revolution</a:t>
            </a:r>
          </a:p>
        </p:txBody>
      </p:sp>
      <p:sp>
        <p:nvSpPr>
          <p:cNvPr id="3" name="Content Placeholder 2"/>
          <p:cNvSpPr>
            <a:spLocks noGrp="1"/>
          </p:cNvSpPr>
          <p:nvPr>
            <p:ph idx="1"/>
          </p:nvPr>
        </p:nvSpPr>
        <p:spPr>
          <a:xfrm>
            <a:off x="907080" y="1045854"/>
            <a:ext cx="7482545" cy="3511061"/>
          </a:xfrm>
        </p:spPr>
        <p:txBody>
          <a:bodyPr>
            <a:normAutofit fontScale="92500" lnSpcReduction="20000"/>
          </a:bodyPr>
          <a:lstStyle/>
          <a:p>
            <a:pPr marL="514350" indent="-514350">
              <a:buClr>
                <a:schemeClr val="bg1"/>
              </a:buClr>
              <a:buFont typeface="+mj-lt"/>
              <a:buAutoNum type="alphaLcPeriod"/>
            </a:pPr>
            <a:r>
              <a:rPr lang="en-US" b="1" dirty="0">
                <a:solidFill>
                  <a:srgbClr val="FFFF00"/>
                </a:solidFill>
              </a:rPr>
              <a:t>Introduction of Genetically Modified  (GM) seeds which double the per acreage production.</a:t>
            </a:r>
          </a:p>
          <a:p>
            <a:pPr marL="514350" indent="-514350">
              <a:buClr>
                <a:schemeClr val="bg1"/>
              </a:buClr>
              <a:buFont typeface="+mj-lt"/>
              <a:buAutoNum type="alphaLcPeriod"/>
            </a:pPr>
            <a:r>
              <a:rPr lang="en-US" b="1" dirty="0">
                <a:solidFill>
                  <a:srgbClr val="FFFF00"/>
                </a:solidFill>
              </a:rPr>
              <a:t>Contribution of private sector to market the usage of GM foods. </a:t>
            </a:r>
          </a:p>
          <a:p>
            <a:pPr marL="514350" indent="-514350">
              <a:buClr>
                <a:schemeClr val="bg1"/>
              </a:buClr>
              <a:buFont typeface="+mj-lt"/>
              <a:buAutoNum type="alphaLcPeriod"/>
            </a:pPr>
            <a:r>
              <a:rPr lang="en-US" b="1" dirty="0">
                <a:solidFill>
                  <a:srgbClr val="FFFF00"/>
                </a:solidFill>
              </a:rPr>
              <a:t>Government can play a key role in expediting irrigation schemes and managing water resources. </a:t>
            </a:r>
          </a:p>
          <a:p>
            <a:pPr marL="514350" indent="-514350">
              <a:buClr>
                <a:schemeClr val="bg1"/>
              </a:buClr>
              <a:buFont typeface="+mj-lt"/>
              <a:buAutoNum type="alphaLcPeriod"/>
            </a:pPr>
            <a:r>
              <a:rPr lang="en-US" b="1" dirty="0">
                <a:solidFill>
                  <a:srgbClr val="FFFF00"/>
                </a:solidFill>
              </a:rPr>
              <a:t>Linking of rivers to transfer surplus water to deficient areas. </a:t>
            </a:r>
          </a:p>
        </p:txBody>
      </p:sp>
    </p:spTree>
    <p:extLst>
      <p:ext uri="{BB962C8B-B14F-4D97-AF65-F5344CB8AC3E}">
        <p14:creationId xmlns:p14="http://schemas.microsoft.com/office/powerpoint/2010/main" val="39939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4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9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54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59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6" y="128470"/>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800" b="1" dirty="0">
                <a:ln>
                  <a:solidFill>
                    <a:srgbClr val="FFFF00"/>
                  </a:solidFill>
                </a:ln>
                <a:solidFill>
                  <a:srgbClr val="5EEC3C"/>
                </a:solidFill>
                <a:effectLst/>
                <a:latin typeface="Algerian" pitchFamily="82" charset="0"/>
              </a:rPr>
              <a:t>Large Scale Industries</a:t>
            </a:r>
          </a:p>
        </p:txBody>
      </p:sp>
      <p:sp>
        <p:nvSpPr>
          <p:cNvPr id="3" name="Content Placeholder 2"/>
          <p:cNvSpPr>
            <a:spLocks noGrp="1"/>
          </p:cNvSpPr>
          <p:nvPr>
            <p:ph idx="1"/>
          </p:nvPr>
        </p:nvSpPr>
        <p:spPr>
          <a:xfrm>
            <a:off x="448965" y="739290"/>
            <a:ext cx="8246070" cy="3511061"/>
          </a:xfrm>
        </p:spPr>
        <p:txBody>
          <a:bodyPr>
            <a:noAutofit/>
          </a:bodyPr>
          <a:lstStyle/>
          <a:p>
            <a:pPr>
              <a:buClr>
                <a:schemeClr val="bg1"/>
              </a:buClr>
              <a:buFont typeface="Wingdings" pitchFamily="2" charset="2"/>
              <a:buChar char="§"/>
            </a:pPr>
            <a:r>
              <a:rPr lang="en-US" sz="2200" b="1" dirty="0">
                <a:solidFill>
                  <a:srgbClr val="FFFF21"/>
                </a:solidFill>
              </a:rPr>
              <a:t>The term “Large scale industries” refers to those industries which require huge infrastructure, man-power and a have influx of capital assets. </a:t>
            </a:r>
          </a:p>
          <a:p>
            <a:pPr>
              <a:buClr>
                <a:schemeClr val="bg1"/>
              </a:buClr>
              <a:buFont typeface="Wingdings" pitchFamily="2" charset="2"/>
              <a:buChar char="§"/>
            </a:pPr>
            <a:r>
              <a:rPr lang="en-US" sz="2200" b="1" dirty="0">
                <a:solidFill>
                  <a:srgbClr val="FFFF21"/>
                </a:solidFill>
              </a:rPr>
              <a:t>The heavy industries of India like the iron and steel industry, textile industry, automobile manufacturing industry fall under the large scale industrial arena. </a:t>
            </a:r>
          </a:p>
          <a:p>
            <a:pPr>
              <a:buClr>
                <a:schemeClr val="bg1"/>
              </a:buClr>
              <a:buFont typeface="Wingdings" pitchFamily="2" charset="2"/>
              <a:buChar char="§"/>
            </a:pPr>
            <a:r>
              <a:rPr lang="en-US" sz="2200" b="1" dirty="0">
                <a:solidFill>
                  <a:srgbClr val="FFFF21"/>
                </a:solidFill>
              </a:rPr>
              <a:t>In recent years IT industry can also be included within the jurisdiction of the large scale industrial sector. </a:t>
            </a:r>
          </a:p>
          <a:p>
            <a:pPr>
              <a:buClr>
                <a:schemeClr val="bg1"/>
              </a:buClr>
              <a:buFont typeface="Wingdings" pitchFamily="2" charset="2"/>
              <a:buChar char="§"/>
            </a:pPr>
            <a:r>
              <a:rPr lang="en-US" sz="2200" b="1" dirty="0">
                <a:solidFill>
                  <a:srgbClr val="FFFF21"/>
                </a:solidFill>
              </a:rPr>
              <a:t>Indian economy is heavily dependent on these large industries for its economic growth, generation of foreign currency and for providing job opportunities to millions of Indians. </a:t>
            </a:r>
          </a:p>
          <a:p>
            <a:pPr>
              <a:buClr>
                <a:schemeClr val="bg1"/>
              </a:buClr>
              <a:buFont typeface="Wingdings" pitchFamily="2" charset="2"/>
              <a:buChar char="§"/>
            </a:pPr>
            <a:r>
              <a:rPr lang="en-US" sz="2200" b="1" dirty="0">
                <a:solidFill>
                  <a:srgbClr val="FFFF21"/>
                </a:solidFill>
              </a:rPr>
              <a:t>The major large scale industries in India.</a:t>
            </a:r>
          </a:p>
        </p:txBody>
      </p:sp>
    </p:spTree>
    <p:extLst>
      <p:ext uri="{BB962C8B-B14F-4D97-AF65-F5344CB8AC3E}">
        <p14:creationId xmlns:p14="http://schemas.microsoft.com/office/powerpoint/2010/main" val="511989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900"/>
                            </p:stCondLst>
                            <p:childTnLst>
                              <p:par>
                                <p:cTn id="20" presetID="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3400"/>
                            </p:stCondLst>
                            <p:childTnLst>
                              <p:par>
                                <p:cTn id="25" presetID="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3900"/>
                            </p:stCondLst>
                            <p:childTnLst>
                              <p:par>
                                <p:cTn id="30" presetID="2" presetClass="entr" presetSubtype="8"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4" fill="hold">
                            <p:stCondLst>
                              <p:cond delay="4400"/>
                            </p:stCondLst>
                            <p:childTnLst>
                              <p:par>
                                <p:cTn id="35" presetID="2" presetClass="entr" presetSubtype="8"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9" fill="hold">
                            <p:stCondLst>
                              <p:cond delay="4900"/>
                            </p:stCondLst>
                            <p:childTnLst>
                              <p:par>
                                <p:cTn id="40" presetID="2" presetClass="entr" presetSubtype="8"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extBox 4"/>
          <p:cNvSpPr txBox="1"/>
          <p:nvPr/>
        </p:nvSpPr>
        <p:spPr>
          <a:xfrm>
            <a:off x="1059785" y="401931"/>
            <a:ext cx="7177135" cy="4154984"/>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askerville Old Face" pitchFamily="18" charset="0"/>
              </a:rPr>
              <a:t>LARGE SCALE INDUSTRIES</a:t>
            </a:r>
          </a:p>
        </p:txBody>
      </p:sp>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8470"/>
            <a:ext cx="2281425" cy="16001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8400" y="128470"/>
            <a:ext cx="2266881" cy="16244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1425" y="128470"/>
            <a:ext cx="2466975" cy="1600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 y="1735075"/>
            <a:ext cx="2290575" cy="16002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1425" y="1728670"/>
            <a:ext cx="2499820" cy="160660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1245" y="1735075"/>
            <a:ext cx="2234035" cy="160020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0" y="3335276"/>
            <a:ext cx="2281425" cy="15811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1425" y="3335276"/>
            <a:ext cx="2499820" cy="16192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781245" y="3335275"/>
            <a:ext cx="2234035" cy="16192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15281" y="128470"/>
            <a:ext cx="2128719" cy="162443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15281" y="1738382"/>
            <a:ext cx="2137869" cy="16159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5280" y="3335275"/>
            <a:ext cx="2137870" cy="161925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3522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 calcmode="lin" valueType="num">
                                      <p:cBhvr>
                                        <p:cTn id="15" dur="1000" fill="hold"/>
                                        <p:tgtEl>
                                          <p:spTgt spid="2050"/>
                                        </p:tgtEl>
                                        <p:attrNameLst>
                                          <p:attrName>ppt_w</p:attrName>
                                        </p:attrNameLst>
                                      </p:cBhvr>
                                      <p:tavLst>
                                        <p:tav tm="0">
                                          <p:val>
                                            <p:fltVal val="0"/>
                                          </p:val>
                                        </p:tav>
                                        <p:tav tm="100000">
                                          <p:val>
                                            <p:strVal val="#ppt_w"/>
                                          </p:val>
                                        </p:tav>
                                      </p:tavLst>
                                    </p:anim>
                                    <p:anim calcmode="lin" valueType="num">
                                      <p:cBhvr>
                                        <p:cTn id="16" dur="1000" fill="hold"/>
                                        <p:tgtEl>
                                          <p:spTgt spid="2050"/>
                                        </p:tgtEl>
                                        <p:attrNameLst>
                                          <p:attrName>ppt_h</p:attrName>
                                        </p:attrNameLst>
                                      </p:cBhvr>
                                      <p:tavLst>
                                        <p:tav tm="0">
                                          <p:val>
                                            <p:fltVal val="0"/>
                                          </p:val>
                                        </p:tav>
                                        <p:tav tm="100000">
                                          <p:val>
                                            <p:strVal val="#ppt_h"/>
                                          </p:val>
                                        </p:tav>
                                      </p:tavLst>
                                    </p:anim>
                                    <p:anim calcmode="lin" valueType="num">
                                      <p:cBhvr>
                                        <p:cTn id="17" dur="1000" fill="hold"/>
                                        <p:tgtEl>
                                          <p:spTgt spid="2050"/>
                                        </p:tgtEl>
                                        <p:attrNameLst>
                                          <p:attrName>style.rotation</p:attrName>
                                        </p:attrNameLst>
                                      </p:cBhvr>
                                      <p:tavLst>
                                        <p:tav tm="0">
                                          <p:val>
                                            <p:fltVal val="90"/>
                                          </p:val>
                                        </p:tav>
                                        <p:tav tm="100000">
                                          <p:val>
                                            <p:fltVal val="0"/>
                                          </p:val>
                                        </p:tav>
                                      </p:tavLst>
                                    </p:anim>
                                    <p:animEffect transition="in" filter="fade">
                                      <p:cBhvr>
                                        <p:cTn id="18" dur="1000"/>
                                        <p:tgtEl>
                                          <p:spTgt spid="2050"/>
                                        </p:tgtEl>
                                      </p:cBhvr>
                                    </p:animEffect>
                                  </p:childTnLst>
                                </p:cTn>
                              </p:par>
                              <p:par>
                                <p:cTn id="19" presetID="31" presetClass="entr" presetSubtype="0" fill="hold" nodeType="withEffect">
                                  <p:stCondLst>
                                    <p:cond delay="0"/>
                                  </p:stCondLst>
                                  <p:childTnLst>
                                    <p:set>
                                      <p:cBhvr>
                                        <p:cTn id="20" dur="1" fill="hold">
                                          <p:stCondLst>
                                            <p:cond delay="0"/>
                                          </p:stCondLst>
                                        </p:cTn>
                                        <p:tgtEl>
                                          <p:spTgt spid="2053"/>
                                        </p:tgtEl>
                                        <p:attrNameLst>
                                          <p:attrName>style.visibility</p:attrName>
                                        </p:attrNameLst>
                                      </p:cBhvr>
                                      <p:to>
                                        <p:strVal val="visible"/>
                                      </p:to>
                                    </p:set>
                                    <p:anim calcmode="lin" valueType="num">
                                      <p:cBhvr>
                                        <p:cTn id="21" dur="1000" fill="hold"/>
                                        <p:tgtEl>
                                          <p:spTgt spid="2053"/>
                                        </p:tgtEl>
                                        <p:attrNameLst>
                                          <p:attrName>ppt_w</p:attrName>
                                        </p:attrNameLst>
                                      </p:cBhvr>
                                      <p:tavLst>
                                        <p:tav tm="0">
                                          <p:val>
                                            <p:fltVal val="0"/>
                                          </p:val>
                                        </p:tav>
                                        <p:tav tm="100000">
                                          <p:val>
                                            <p:strVal val="#ppt_w"/>
                                          </p:val>
                                        </p:tav>
                                      </p:tavLst>
                                    </p:anim>
                                    <p:anim calcmode="lin" valueType="num">
                                      <p:cBhvr>
                                        <p:cTn id="22" dur="1000" fill="hold"/>
                                        <p:tgtEl>
                                          <p:spTgt spid="2053"/>
                                        </p:tgtEl>
                                        <p:attrNameLst>
                                          <p:attrName>ppt_h</p:attrName>
                                        </p:attrNameLst>
                                      </p:cBhvr>
                                      <p:tavLst>
                                        <p:tav tm="0">
                                          <p:val>
                                            <p:fltVal val="0"/>
                                          </p:val>
                                        </p:tav>
                                        <p:tav tm="100000">
                                          <p:val>
                                            <p:strVal val="#ppt_h"/>
                                          </p:val>
                                        </p:tav>
                                      </p:tavLst>
                                    </p:anim>
                                    <p:anim calcmode="lin" valueType="num">
                                      <p:cBhvr>
                                        <p:cTn id="23" dur="1000" fill="hold"/>
                                        <p:tgtEl>
                                          <p:spTgt spid="2053"/>
                                        </p:tgtEl>
                                        <p:attrNameLst>
                                          <p:attrName>style.rotation</p:attrName>
                                        </p:attrNameLst>
                                      </p:cBhvr>
                                      <p:tavLst>
                                        <p:tav tm="0">
                                          <p:val>
                                            <p:fltVal val="90"/>
                                          </p:val>
                                        </p:tav>
                                        <p:tav tm="100000">
                                          <p:val>
                                            <p:fltVal val="0"/>
                                          </p:val>
                                        </p:tav>
                                      </p:tavLst>
                                    </p:anim>
                                    <p:animEffect transition="in" filter="fade">
                                      <p:cBhvr>
                                        <p:cTn id="24" dur="1000"/>
                                        <p:tgtEl>
                                          <p:spTgt spid="2053"/>
                                        </p:tgtEl>
                                      </p:cBhvr>
                                    </p:animEffect>
                                  </p:childTnLst>
                                </p:cTn>
                              </p:par>
                              <p:par>
                                <p:cTn id="25" presetID="31" presetClass="entr" presetSubtype="0" fill="hold" nodeType="withEffect">
                                  <p:stCondLst>
                                    <p:cond delay="0"/>
                                  </p:stCondLst>
                                  <p:childTnLst>
                                    <p:set>
                                      <p:cBhvr>
                                        <p:cTn id="26" dur="1" fill="hold">
                                          <p:stCondLst>
                                            <p:cond delay="0"/>
                                          </p:stCondLst>
                                        </p:cTn>
                                        <p:tgtEl>
                                          <p:spTgt spid="2056"/>
                                        </p:tgtEl>
                                        <p:attrNameLst>
                                          <p:attrName>style.visibility</p:attrName>
                                        </p:attrNameLst>
                                      </p:cBhvr>
                                      <p:to>
                                        <p:strVal val="visible"/>
                                      </p:to>
                                    </p:set>
                                    <p:anim calcmode="lin" valueType="num">
                                      <p:cBhvr>
                                        <p:cTn id="27" dur="1000" fill="hold"/>
                                        <p:tgtEl>
                                          <p:spTgt spid="2056"/>
                                        </p:tgtEl>
                                        <p:attrNameLst>
                                          <p:attrName>ppt_w</p:attrName>
                                        </p:attrNameLst>
                                      </p:cBhvr>
                                      <p:tavLst>
                                        <p:tav tm="0">
                                          <p:val>
                                            <p:fltVal val="0"/>
                                          </p:val>
                                        </p:tav>
                                        <p:tav tm="100000">
                                          <p:val>
                                            <p:strVal val="#ppt_w"/>
                                          </p:val>
                                        </p:tav>
                                      </p:tavLst>
                                    </p:anim>
                                    <p:anim calcmode="lin" valueType="num">
                                      <p:cBhvr>
                                        <p:cTn id="28" dur="1000" fill="hold"/>
                                        <p:tgtEl>
                                          <p:spTgt spid="2056"/>
                                        </p:tgtEl>
                                        <p:attrNameLst>
                                          <p:attrName>ppt_h</p:attrName>
                                        </p:attrNameLst>
                                      </p:cBhvr>
                                      <p:tavLst>
                                        <p:tav tm="0">
                                          <p:val>
                                            <p:fltVal val="0"/>
                                          </p:val>
                                        </p:tav>
                                        <p:tav tm="100000">
                                          <p:val>
                                            <p:strVal val="#ppt_h"/>
                                          </p:val>
                                        </p:tav>
                                      </p:tavLst>
                                    </p:anim>
                                    <p:anim calcmode="lin" valueType="num">
                                      <p:cBhvr>
                                        <p:cTn id="29" dur="1000" fill="hold"/>
                                        <p:tgtEl>
                                          <p:spTgt spid="2056"/>
                                        </p:tgtEl>
                                        <p:attrNameLst>
                                          <p:attrName>style.rotation</p:attrName>
                                        </p:attrNameLst>
                                      </p:cBhvr>
                                      <p:tavLst>
                                        <p:tav tm="0">
                                          <p:val>
                                            <p:fltVal val="90"/>
                                          </p:val>
                                        </p:tav>
                                        <p:tav tm="100000">
                                          <p:val>
                                            <p:fltVal val="0"/>
                                          </p:val>
                                        </p:tav>
                                      </p:tavLst>
                                    </p:anim>
                                    <p:animEffect transition="in" filter="fade">
                                      <p:cBhvr>
                                        <p:cTn id="30" dur="1000"/>
                                        <p:tgtEl>
                                          <p:spTgt spid="2056"/>
                                        </p:tgtEl>
                                      </p:cBhvr>
                                    </p:animEffect>
                                  </p:childTnLst>
                                </p:cTn>
                              </p:par>
                              <p:par>
                                <p:cTn id="31" presetID="31" presetClass="entr" presetSubtype="0" fill="hold" nodeType="withEffect">
                                  <p:stCondLst>
                                    <p:cond delay="0"/>
                                  </p:stCondLst>
                                  <p:childTnLst>
                                    <p:set>
                                      <p:cBhvr>
                                        <p:cTn id="32" dur="1" fill="hold">
                                          <p:stCondLst>
                                            <p:cond delay="0"/>
                                          </p:stCondLst>
                                        </p:cTn>
                                        <p:tgtEl>
                                          <p:spTgt spid="2057"/>
                                        </p:tgtEl>
                                        <p:attrNameLst>
                                          <p:attrName>style.visibility</p:attrName>
                                        </p:attrNameLst>
                                      </p:cBhvr>
                                      <p:to>
                                        <p:strVal val="visible"/>
                                      </p:to>
                                    </p:set>
                                    <p:anim calcmode="lin" valueType="num">
                                      <p:cBhvr>
                                        <p:cTn id="33" dur="1000" fill="hold"/>
                                        <p:tgtEl>
                                          <p:spTgt spid="2057"/>
                                        </p:tgtEl>
                                        <p:attrNameLst>
                                          <p:attrName>ppt_w</p:attrName>
                                        </p:attrNameLst>
                                      </p:cBhvr>
                                      <p:tavLst>
                                        <p:tav tm="0">
                                          <p:val>
                                            <p:fltVal val="0"/>
                                          </p:val>
                                        </p:tav>
                                        <p:tav tm="100000">
                                          <p:val>
                                            <p:strVal val="#ppt_w"/>
                                          </p:val>
                                        </p:tav>
                                      </p:tavLst>
                                    </p:anim>
                                    <p:anim calcmode="lin" valueType="num">
                                      <p:cBhvr>
                                        <p:cTn id="34" dur="1000" fill="hold"/>
                                        <p:tgtEl>
                                          <p:spTgt spid="2057"/>
                                        </p:tgtEl>
                                        <p:attrNameLst>
                                          <p:attrName>ppt_h</p:attrName>
                                        </p:attrNameLst>
                                      </p:cBhvr>
                                      <p:tavLst>
                                        <p:tav tm="0">
                                          <p:val>
                                            <p:fltVal val="0"/>
                                          </p:val>
                                        </p:tav>
                                        <p:tav tm="100000">
                                          <p:val>
                                            <p:strVal val="#ppt_h"/>
                                          </p:val>
                                        </p:tav>
                                      </p:tavLst>
                                    </p:anim>
                                    <p:anim calcmode="lin" valueType="num">
                                      <p:cBhvr>
                                        <p:cTn id="35" dur="1000" fill="hold"/>
                                        <p:tgtEl>
                                          <p:spTgt spid="2057"/>
                                        </p:tgtEl>
                                        <p:attrNameLst>
                                          <p:attrName>style.rotation</p:attrName>
                                        </p:attrNameLst>
                                      </p:cBhvr>
                                      <p:tavLst>
                                        <p:tav tm="0">
                                          <p:val>
                                            <p:fltVal val="90"/>
                                          </p:val>
                                        </p:tav>
                                        <p:tav tm="100000">
                                          <p:val>
                                            <p:fltVal val="0"/>
                                          </p:val>
                                        </p:tav>
                                      </p:tavLst>
                                    </p:anim>
                                    <p:animEffect transition="in" filter="fade">
                                      <p:cBhvr>
                                        <p:cTn id="36" dur="1000"/>
                                        <p:tgtEl>
                                          <p:spTgt spid="2057"/>
                                        </p:tgtEl>
                                      </p:cBhvr>
                                    </p:animEffect>
                                  </p:childTnLst>
                                </p:cTn>
                              </p:par>
                              <p:par>
                                <p:cTn id="37" presetID="31" presetClass="entr" presetSubtype="0" fill="hold" nodeType="withEffect">
                                  <p:stCondLst>
                                    <p:cond delay="0"/>
                                  </p:stCondLst>
                                  <p:childTnLst>
                                    <p:set>
                                      <p:cBhvr>
                                        <p:cTn id="38" dur="1" fill="hold">
                                          <p:stCondLst>
                                            <p:cond delay="0"/>
                                          </p:stCondLst>
                                        </p:cTn>
                                        <p:tgtEl>
                                          <p:spTgt spid="2054"/>
                                        </p:tgtEl>
                                        <p:attrNameLst>
                                          <p:attrName>style.visibility</p:attrName>
                                        </p:attrNameLst>
                                      </p:cBhvr>
                                      <p:to>
                                        <p:strVal val="visible"/>
                                      </p:to>
                                    </p:set>
                                    <p:anim calcmode="lin" valueType="num">
                                      <p:cBhvr>
                                        <p:cTn id="39" dur="1000" fill="hold"/>
                                        <p:tgtEl>
                                          <p:spTgt spid="2054"/>
                                        </p:tgtEl>
                                        <p:attrNameLst>
                                          <p:attrName>ppt_w</p:attrName>
                                        </p:attrNameLst>
                                      </p:cBhvr>
                                      <p:tavLst>
                                        <p:tav tm="0">
                                          <p:val>
                                            <p:fltVal val="0"/>
                                          </p:val>
                                        </p:tav>
                                        <p:tav tm="100000">
                                          <p:val>
                                            <p:strVal val="#ppt_w"/>
                                          </p:val>
                                        </p:tav>
                                      </p:tavLst>
                                    </p:anim>
                                    <p:anim calcmode="lin" valueType="num">
                                      <p:cBhvr>
                                        <p:cTn id="40" dur="1000" fill="hold"/>
                                        <p:tgtEl>
                                          <p:spTgt spid="2054"/>
                                        </p:tgtEl>
                                        <p:attrNameLst>
                                          <p:attrName>ppt_h</p:attrName>
                                        </p:attrNameLst>
                                      </p:cBhvr>
                                      <p:tavLst>
                                        <p:tav tm="0">
                                          <p:val>
                                            <p:fltVal val="0"/>
                                          </p:val>
                                        </p:tav>
                                        <p:tav tm="100000">
                                          <p:val>
                                            <p:strVal val="#ppt_h"/>
                                          </p:val>
                                        </p:tav>
                                      </p:tavLst>
                                    </p:anim>
                                    <p:anim calcmode="lin" valueType="num">
                                      <p:cBhvr>
                                        <p:cTn id="41" dur="1000" fill="hold"/>
                                        <p:tgtEl>
                                          <p:spTgt spid="2054"/>
                                        </p:tgtEl>
                                        <p:attrNameLst>
                                          <p:attrName>style.rotation</p:attrName>
                                        </p:attrNameLst>
                                      </p:cBhvr>
                                      <p:tavLst>
                                        <p:tav tm="0">
                                          <p:val>
                                            <p:fltVal val="90"/>
                                          </p:val>
                                        </p:tav>
                                        <p:tav tm="100000">
                                          <p:val>
                                            <p:fltVal val="0"/>
                                          </p:val>
                                        </p:tav>
                                      </p:tavLst>
                                    </p:anim>
                                    <p:animEffect transition="in" filter="fade">
                                      <p:cBhvr>
                                        <p:cTn id="42" dur="1000"/>
                                        <p:tgtEl>
                                          <p:spTgt spid="2054"/>
                                        </p:tgtEl>
                                      </p:cBhvr>
                                    </p:animEffect>
                                  </p:childTnLst>
                                </p:cTn>
                              </p:par>
                              <p:par>
                                <p:cTn id="43" presetID="31" presetClass="entr" presetSubtype="0" fill="hold" nodeType="withEffect">
                                  <p:stCondLst>
                                    <p:cond delay="0"/>
                                  </p:stCondLst>
                                  <p:childTnLst>
                                    <p:set>
                                      <p:cBhvr>
                                        <p:cTn id="44" dur="1" fill="hold">
                                          <p:stCondLst>
                                            <p:cond delay="0"/>
                                          </p:stCondLst>
                                        </p:cTn>
                                        <p:tgtEl>
                                          <p:spTgt spid="2052"/>
                                        </p:tgtEl>
                                        <p:attrNameLst>
                                          <p:attrName>style.visibility</p:attrName>
                                        </p:attrNameLst>
                                      </p:cBhvr>
                                      <p:to>
                                        <p:strVal val="visible"/>
                                      </p:to>
                                    </p:set>
                                    <p:anim calcmode="lin" valueType="num">
                                      <p:cBhvr>
                                        <p:cTn id="45" dur="1000" fill="hold"/>
                                        <p:tgtEl>
                                          <p:spTgt spid="2052"/>
                                        </p:tgtEl>
                                        <p:attrNameLst>
                                          <p:attrName>ppt_w</p:attrName>
                                        </p:attrNameLst>
                                      </p:cBhvr>
                                      <p:tavLst>
                                        <p:tav tm="0">
                                          <p:val>
                                            <p:fltVal val="0"/>
                                          </p:val>
                                        </p:tav>
                                        <p:tav tm="100000">
                                          <p:val>
                                            <p:strVal val="#ppt_w"/>
                                          </p:val>
                                        </p:tav>
                                      </p:tavLst>
                                    </p:anim>
                                    <p:anim calcmode="lin" valueType="num">
                                      <p:cBhvr>
                                        <p:cTn id="46" dur="1000" fill="hold"/>
                                        <p:tgtEl>
                                          <p:spTgt spid="2052"/>
                                        </p:tgtEl>
                                        <p:attrNameLst>
                                          <p:attrName>ppt_h</p:attrName>
                                        </p:attrNameLst>
                                      </p:cBhvr>
                                      <p:tavLst>
                                        <p:tav tm="0">
                                          <p:val>
                                            <p:fltVal val="0"/>
                                          </p:val>
                                        </p:tav>
                                        <p:tav tm="100000">
                                          <p:val>
                                            <p:strVal val="#ppt_h"/>
                                          </p:val>
                                        </p:tav>
                                      </p:tavLst>
                                    </p:anim>
                                    <p:anim calcmode="lin" valueType="num">
                                      <p:cBhvr>
                                        <p:cTn id="47" dur="1000" fill="hold"/>
                                        <p:tgtEl>
                                          <p:spTgt spid="2052"/>
                                        </p:tgtEl>
                                        <p:attrNameLst>
                                          <p:attrName>style.rotation</p:attrName>
                                        </p:attrNameLst>
                                      </p:cBhvr>
                                      <p:tavLst>
                                        <p:tav tm="0">
                                          <p:val>
                                            <p:fltVal val="90"/>
                                          </p:val>
                                        </p:tav>
                                        <p:tav tm="100000">
                                          <p:val>
                                            <p:fltVal val="0"/>
                                          </p:val>
                                        </p:tav>
                                      </p:tavLst>
                                    </p:anim>
                                    <p:animEffect transition="in" filter="fade">
                                      <p:cBhvr>
                                        <p:cTn id="48" dur="1000"/>
                                        <p:tgtEl>
                                          <p:spTgt spid="2052"/>
                                        </p:tgtEl>
                                      </p:cBhvr>
                                    </p:animEffect>
                                  </p:childTnLst>
                                </p:cTn>
                              </p:par>
                              <p:par>
                                <p:cTn id="49" presetID="31" presetClass="entr" presetSubtype="0" fill="hold" nodeType="withEffect">
                                  <p:stCondLst>
                                    <p:cond delay="0"/>
                                  </p:stCondLst>
                                  <p:childTnLst>
                                    <p:set>
                                      <p:cBhvr>
                                        <p:cTn id="50" dur="1" fill="hold">
                                          <p:stCondLst>
                                            <p:cond delay="0"/>
                                          </p:stCondLst>
                                        </p:cTn>
                                        <p:tgtEl>
                                          <p:spTgt spid="2059"/>
                                        </p:tgtEl>
                                        <p:attrNameLst>
                                          <p:attrName>style.visibility</p:attrName>
                                        </p:attrNameLst>
                                      </p:cBhvr>
                                      <p:to>
                                        <p:strVal val="visible"/>
                                      </p:to>
                                    </p:set>
                                    <p:anim calcmode="lin" valueType="num">
                                      <p:cBhvr>
                                        <p:cTn id="51" dur="1000" fill="hold"/>
                                        <p:tgtEl>
                                          <p:spTgt spid="2059"/>
                                        </p:tgtEl>
                                        <p:attrNameLst>
                                          <p:attrName>ppt_w</p:attrName>
                                        </p:attrNameLst>
                                      </p:cBhvr>
                                      <p:tavLst>
                                        <p:tav tm="0">
                                          <p:val>
                                            <p:fltVal val="0"/>
                                          </p:val>
                                        </p:tav>
                                        <p:tav tm="100000">
                                          <p:val>
                                            <p:strVal val="#ppt_w"/>
                                          </p:val>
                                        </p:tav>
                                      </p:tavLst>
                                    </p:anim>
                                    <p:anim calcmode="lin" valueType="num">
                                      <p:cBhvr>
                                        <p:cTn id="52" dur="1000" fill="hold"/>
                                        <p:tgtEl>
                                          <p:spTgt spid="2059"/>
                                        </p:tgtEl>
                                        <p:attrNameLst>
                                          <p:attrName>ppt_h</p:attrName>
                                        </p:attrNameLst>
                                      </p:cBhvr>
                                      <p:tavLst>
                                        <p:tav tm="0">
                                          <p:val>
                                            <p:fltVal val="0"/>
                                          </p:val>
                                        </p:tav>
                                        <p:tav tm="100000">
                                          <p:val>
                                            <p:strVal val="#ppt_h"/>
                                          </p:val>
                                        </p:tav>
                                      </p:tavLst>
                                    </p:anim>
                                    <p:anim calcmode="lin" valueType="num">
                                      <p:cBhvr>
                                        <p:cTn id="53" dur="1000" fill="hold"/>
                                        <p:tgtEl>
                                          <p:spTgt spid="2059"/>
                                        </p:tgtEl>
                                        <p:attrNameLst>
                                          <p:attrName>style.rotation</p:attrName>
                                        </p:attrNameLst>
                                      </p:cBhvr>
                                      <p:tavLst>
                                        <p:tav tm="0">
                                          <p:val>
                                            <p:fltVal val="90"/>
                                          </p:val>
                                        </p:tav>
                                        <p:tav tm="100000">
                                          <p:val>
                                            <p:fltVal val="0"/>
                                          </p:val>
                                        </p:tav>
                                      </p:tavLst>
                                    </p:anim>
                                    <p:animEffect transition="in" filter="fade">
                                      <p:cBhvr>
                                        <p:cTn id="54" dur="1000"/>
                                        <p:tgtEl>
                                          <p:spTgt spid="2059"/>
                                        </p:tgtEl>
                                      </p:cBhvr>
                                    </p:animEffect>
                                  </p:childTnLst>
                                </p:cTn>
                              </p:par>
                              <p:par>
                                <p:cTn id="55" presetID="31" presetClass="entr" presetSubtype="0" fill="hold" nodeType="withEffect">
                                  <p:stCondLst>
                                    <p:cond delay="0"/>
                                  </p:stCondLst>
                                  <p:childTnLst>
                                    <p:set>
                                      <p:cBhvr>
                                        <p:cTn id="56" dur="1" fill="hold">
                                          <p:stCondLst>
                                            <p:cond delay="0"/>
                                          </p:stCondLst>
                                        </p:cTn>
                                        <p:tgtEl>
                                          <p:spTgt spid="2060"/>
                                        </p:tgtEl>
                                        <p:attrNameLst>
                                          <p:attrName>style.visibility</p:attrName>
                                        </p:attrNameLst>
                                      </p:cBhvr>
                                      <p:to>
                                        <p:strVal val="visible"/>
                                      </p:to>
                                    </p:set>
                                    <p:anim calcmode="lin" valueType="num">
                                      <p:cBhvr>
                                        <p:cTn id="57" dur="1000" fill="hold"/>
                                        <p:tgtEl>
                                          <p:spTgt spid="2060"/>
                                        </p:tgtEl>
                                        <p:attrNameLst>
                                          <p:attrName>ppt_w</p:attrName>
                                        </p:attrNameLst>
                                      </p:cBhvr>
                                      <p:tavLst>
                                        <p:tav tm="0">
                                          <p:val>
                                            <p:fltVal val="0"/>
                                          </p:val>
                                        </p:tav>
                                        <p:tav tm="100000">
                                          <p:val>
                                            <p:strVal val="#ppt_w"/>
                                          </p:val>
                                        </p:tav>
                                      </p:tavLst>
                                    </p:anim>
                                    <p:anim calcmode="lin" valueType="num">
                                      <p:cBhvr>
                                        <p:cTn id="58" dur="1000" fill="hold"/>
                                        <p:tgtEl>
                                          <p:spTgt spid="2060"/>
                                        </p:tgtEl>
                                        <p:attrNameLst>
                                          <p:attrName>ppt_h</p:attrName>
                                        </p:attrNameLst>
                                      </p:cBhvr>
                                      <p:tavLst>
                                        <p:tav tm="0">
                                          <p:val>
                                            <p:fltVal val="0"/>
                                          </p:val>
                                        </p:tav>
                                        <p:tav tm="100000">
                                          <p:val>
                                            <p:strVal val="#ppt_h"/>
                                          </p:val>
                                        </p:tav>
                                      </p:tavLst>
                                    </p:anim>
                                    <p:anim calcmode="lin" valueType="num">
                                      <p:cBhvr>
                                        <p:cTn id="59" dur="1000" fill="hold"/>
                                        <p:tgtEl>
                                          <p:spTgt spid="2060"/>
                                        </p:tgtEl>
                                        <p:attrNameLst>
                                          <p:attrName>style.rotation</p:attrName>
                                        </p:attrNameLst>
                                      </p:cBhvr>
                                      <p:tavLst>
                                        <p:tav tm="0">
                                          <p:val>
                                            <p:fltVal val="90"/>
                                          </p:val>
                                        </p:tav>
                                        <p:tav tm="100000">
                                          <p:val>
                                            <p:fltVal val="0"/>
                                          </p:val>
                                        </p:tav>
                                      </p:tavLst>
                                    </p:anim>
                                    <p:animEffect transition="in" filter="fade">
                                      <p:cBhvr>
                                        <p:cTn id="60" dur="1000"/>
                                        <p:tgtEl>
                                          <p:spTgt spid="2060"/>
                                        </p:tgtEl>
                                      </p:cBhvr>
                                    </p:animEffect>
                                  </p:childTnLst>
                                </p:cTn>
                              </p:par>
                              <p:par>
                                <p:cTn id="61" presetID="31" presetClass="entr" presetSubtype="0" fill="hold" nodeType="withEffect">
                                  <p:stCondLst>
                                    <p:cond delay="0"/>
                                  </p:stCondLst>
                                  <p:childTnLst>
                                    <p:set>
                                      <p:cBhvr>
                                        <p:cTn id="62" dur="1" fill="hold">
                                          <p:stCondLst>
                                            <p:cond delay="0"/>
                                          </p:stCondLst>
                                        </p:cTn>
                                        <p:tgtEl>
                                          <p:spTgt spid="2061"/>
                                        </p:tgtEl>
                                        <p:attrNameLst>
                                          <p:attrName>style.visibility</p:attrName>
                                        </p:attrNameLst>
                                      </p:cBhvr>
                                      <p:to>
                                        <p:strVal val="visible"/>
                                      </p:to>
                                    </p:set>
                                    <p:anim calcmode="lin" valueType="num">
                                      <p:cBhvr>
                                        <p:cTn id="63" dur="1000" fill="hold"/>
                                        <p:tgtEl>
                                          <p:spTgt spid="2061"/>
                                        </p:tgtEl>
                                        <p:attrNameLst>
                                          <p:attrName>ppt_w</p:attrName>
                                        </p:attrNameLst>
                                      </p:cBhvr>
                                      <p:tavLst>
                                        <p:tav tm="0">
                                          <p:val>
                                            <p:fltVal val="0"/>
                                          </p:val>
                                        </p:tav>
                                        <p:tav tm="100000">
                                          <p:val>
                                            <p:strVal val="#ppt_w"/>
                                          </p:val>
                                        </p:tav>
                                      </p:tavLst>
                                    </p:anim>
                                    <p:anim calcmode="lin" valueType="num">
                                      <p:cBhvr>
                                        <p:cTn id="64" dur="1000" fill="hold"/>
                                        <p:tgtEl>
                                          <p:spTgt spid="2061"/>
                                        </p:tgtEl>
                                        <p:attrNameLst>
                                          <p:attrName>ppt_h</p:attrName>
                                        </p:attrNameLst>
                                      </p:cBhvr>
                                      <p:tavLst>
                                        <p:tav tm="0">
                                          <p:val>
                                            <p:fltVal val="0"/>
                                          </p:val>
                                        </p:tav>
                                        <p:tav tm="100000">
                                          <p:val>
                                            <p:strVal val="#ppt_h"/>
                                          </p:val>
                                        </p:tav>
                                      </p:tavLst>
                                    </p:anim>
                                    <p:anim calcmode="lin" valueType="num">
                                      <p:cBhvr>
                                        <p:cTn id="65" dur="1000" fill="hold"/>
                                        <p:tgtEl>
                                          <p:spTgt spid="2061"/>
                                        </p:tgtEl>
                                        <p:attrNameLst>
                                          <p:attrName>style.rotation</p:attrName>
                                        </p:attrNameLst>
                                      </p:cBhvr>
                                      <p:tavLst>
                                        <p:tav tm="0">
                                          <p:val>
                                            <p:fltVal val="90"/>
                                          </p:val>
                                        </p:tav>
                                        <p:tav tm="100000">
                                          <p:val>
                                            <p:fltVal val="0"/>
                                          </p:val>
                                        </p:tav>
                                      </p:tavLst>
                                    </p:anim>
                                    <p:animEffect transition="in" filter="fade">
                                      <p:cBhvr>
                                        <p:cTn id="66" dur="1000"/>
                                        <p:tgtEl>
                                          <p:spTgt spid="2061"/>
                                        </p:tgtEl>
                                      </p:cBhvr>
                                    </p:animEffect>
                                  </p:childTnLst>
                                </p:cTn>
                              </p:par>
                              <p:par>
                                <p:cTn id="67" presetID="31" presetClass="entr" presetSubtype="0" fill="hold" nodeType="withEffect">
                                  <p:stCondLst>
                                    <p:cond delay="0"/>
                                  </p:stCondLst>
                                  <p:childTnLst>
                                    <p:set>
                                      <p:cBhvr>
                                        <p:cTn id="68" dur="1" fill="hold">
                                          <p:stCondLst>
                                            <p:cond delay="0"/>
                                          </p:stCondLst>
                                        </p:cTn>
                                        <p:tgtEl>
                                          <p:spTgt spid="2058"/>
                                        </p:tgtEl>
                                        <p:attrNameLst>
                                          <p:attrName>style.visibility</p:attrName>
                                        </p:attrNameLst>
                                      </p:cBhvr>
                                      <p:to>
                                        <p:strVal val="visible"/>
                                      </p:to>
                                    </p:set>
                                    <p:anim calcmode="lin" valueType="num">
                                      <p:cBhvr>
                                        <p:cTn id="69" dur="1000" fill="hold"/>
                                        <p:tgtEl>
                                          <p:spTgt spid="2058"/>
                                        </p:tgtEl>
                                        <p:attrNameLst>
                                          <p:attrName>ppt_w</p:attrName>
                                        </p:attrNameLst>
                                      </p:cBhvr>
                                      <p:tavLst>
                                        <p:tav tm="0">
                                          <p:val>
                                            <p:fltVal val="0"/>
                                          </p:val>
                                        </p:tav>
                                        <p:tav tm="100000">
                                          <p:val>
                                            <p:strVal val="#ppt_w"/>
                                          </p:val>
                                        </p:tav>
                                      </p:tavLst>
                                    </p:anim>
                                    <p:anim calcmode="lin" valueType="num">
                                      <p:cBhvr>
                                        <p:cTn id="70" dur="1000" fill="hold"/>
                                        <p:tgtEl>
                                          <p:spTgt spid="2058"/>
                                        </p:tgtEl>
                                        <p:attrNameLst>
                                          <p:attrName>ppt_h</p:attrName>
                                        </p:attrNameLst>
                                      </p:cBhvr>
                                      <p:tavLst>
                                        <p:tav tm="0">
                                          <p:val>
                                            <p:fltVal val="0"/>
                                          </p:val>
                                        </p:tav>
                                        <p:tav tm="100000">
                                          <p:val>
                                            <p:strVal val="#ppt_h"/>
                                          </p:val>
                                        </p:tav>
                                      </p:tavLst>
                                    </p:anim>
                                    <p:anim calcmode="lin" valueType="num">
                                      <p:cBhvr>
                                        <p:cTn id="71" dur="1000" fill="hold"/>
                                        <p:tgtEl>
                                          <p:spTgt spid="2058"/>
                                        </p:tgtEl>
                                        <p:attrNameLst>
                                          <p:attrName>style.rotation</p:attrName>
                                        </p:attrNameLst>
                                      </p:cBhvr>
                                      <p:tavLst>
                                        <p:tav tm="0">
                                          <p:val>
                                            <p:fltVal val="90"/>
                                          </p:val>
                                        </p:tav>
                                        <p:tav tm="100000">
                                          <p:val>
                                            <p:fltVal val="0"/>
                                          </p:val>
                                        </p:tav>
                                      </p:tavLst>
                                    </p:anim>
                                    <p:animEffect transition="in" filter="fade">
                                      <p:cBhvr>
                                        <p:cTn id="72" dur="1000"/>
                                        <p:tgtEl>
                                          <p:spTgt spid="2058"/>
                                        </p:tgtEl>
                                      </p:cBhvr>
                                    </p:animEffect>
                                  </p:childTnLst>
                                </p:cTn>
                              </p:par>
                              <p:par>
                                <p:cTn id="73" presetID="31" presetClass="entr" presetSubtype="0" fill="hold" nodeType="withEffect">
                                  <p:stCondLst>
                                    <p:cond delay="0"/>
                                  </p:stCondLst>
                                  <p:childTnLst>
                                    <p:set>
                                      <p:cBhvr>
                                        <p:cTn id="74" dur="1" fill="hold">
                                          <p:stCondLst>
                                            <p:cond delay="0"/>
                                          </p:stCondLst>
                                        </p:cTn>
                                        <p:tgtEl>
                                          <p:spTgt spid="2055"/>
                                        </p:tgtEl>
                                        <p:attrNameLst>
                                          <p:attrName>style.visibility</p:attrName>
                                        </p:attrNameLst>
                                      </p:cBhvr>
                                      <p:to>
                                        <p:strVal val="visible"/>
                                      </p:to>
                                    </p:set>
                                    <p:anim calcmode="lin" valueType="num">
                                      <p:cBhvr>
                                        <p:cTn id="75" dur="1000" fill="hold"/>
                                        <p:tgtEl>
                                          <p:spTgt spid="2055"/>
                                        </p:tgtEl>
                                        <p:attrNameLst>
                                          <p:attrName>ppt_w</p:attrName>
                                        </p:attrNameLst>
                                      </p:cBhvr>
                                      <p:tavLst>
                                        <p:tav tm="0">
                                          <p:val>
                                            <p:fltVal val="0"/>
                                          </p:val>
                                        </p:tav>
                                        <p:tav tm="100000">
                                          <p:val>
                                            <p:strVal val="#ppt_w"/>
                                          </p:val>
                                        </p:tav>
                                      </p:tavLst>
                                    </p:anim>
                                    <p:anim calcmode="lin" valueType="num">
                                      <p:cBhvr>
                                        <p:cTn id="76" dur="1000" fill="hold"/>
                                        <p:tgtEl>
                                          <p:spTgt spid="2055"/>
                                        </p:tgtEl>
                                        <p:attrNameLst>
                                          <p:attrName>ppt_h</p:attrName>
                                        </p:attrNameLst>
                                      </p:cBhvr>
                                      <p:tavLst>
                                        <p:tav tm="0">
                                          <p:val>
                                            <p:fltVal val="0"/>
                                          </p:val>
                                        </p:tav>
                                        <p:tav tm="100000">
                                          <p:val>
                                            <p:strVal val="#ppt_h"/>
                                          </p:val>
                                        </p:tav>
                                      </p:tavLst>
                                    </p:anim>
                                    <p:anim calcmode="lin" valueType="num">
                                      <p:cBhvr>
                                        <p:cTn id="77" dur="1000" fill="hold"/>
                                        <p:tgtEl>
                                          <p:spTgt spid="2055"/>
                                        </p:tgtEl>
                                        <p:attrNameLst>
                                          <p:attrName>style.rotation</p:attrName>
                                        </p:attrNameLst>
                                      </p:cBhvr>
                                      <p:tavLst>
                                        <p:tav tm="0">
                                          <p:val>
                                            <p:fltVal val="90"/>
                                          </p:val>
                                        </p:tav>
                                        <p:tav tm="100000">
                                          <p:val>
                                            <p:fltVal val="0"/>
                                          </p:val>
                                        </p:tav>
                                      </p:tavLst>
                                    </p:anim>
                                    <p:animEffect transition="in" filter="fade">
                                      <p:cBhvr>
                                        <p:cTn id="78" dur="1000"/>
                                        <p:tgtEl>
                                          <p:spTgt spid="2055"/>
                                        </p:tgtEl>
                                      </p:cBhvr>
                                    </p:animEffect>
                                  </p:childTnLst>
                                </p:cTn>
                              </p:par>
                              <p:par>
                                <p:cTn id="79" presetID="31" presetClass="entr" presetSubtype="0" fill="hold" nodeType="withEffect">
                                  <p:stCondLst>
                                    <p:cond delay="0"/>
                                  </p:stCondLst>
                                  <p:childTnLst>
                                    <p:set>
                                      <p:cBhvr>
                                        <p:cTn id="80" dur="1" fill="hold">
                                          <p:stCondLst>
                                            <p:cond delay="0"/>
                                          </p:stCondLst>
                                        </p:cTn>
                                        <p:tgtEl>
                                          <p:spTgt spid="2051"/>
                                        </p:tgtEl>
                                        <p:attrNameLst>
                                          <p:attrName>style.visibility</p:attrName>
                                        </p:attrNameLst>
                                      </p:cBhvr>
                                      <p:to>
                                        <p:strVal val="visible"/>
                                      </p:to>
                                    </p:set>
                                    <p:anim calcmode="lin" valueType="num">
                                      <p:cBhvr>
                                        <p:cTn id="81" dur="1000" fill="hold"/>
                                        <p:tgtEl>
                                          <p:spTgt spid="2051"/>
                                        </p:tgtEl>
                                        <p:attrNameLst>
                                          <p:attrName>ppt_w</p:attrName>
                                        </p:attrNameLst>
                                      </p:cBhvr>
                                      <p:tavLst>
                                        <p:tav tm="0">
                                          <p:val>
                                            <p:fltVal val="0"/>
                                          </p:val>
                                        </p:tav>
                                        <p:tav tm="100000">
                                          <p:val>
                                            <p:strVal val="#ppt_w"/>
                                          </p:val>
                                        </p:tav>
                                      </p:tavLst>
                                    </p:anim>
                                    <p:anim calcmode="lin" valueType="num">
                                      <p:cBhvr>
                                        <p:cTn id="82" dur="1000" fill="hold"/>
                                        <p:tgtEl>
                                          <p:spTgt spid="2051"/>
                                        </p:tgtEl>
                                        <p:attrNameLst>
                                          <p:attrName>ppt_h</p:attrName>
                                        </p:attrNameLst>
                                      </p:cBhvr>
                                      <p:tavLst>
                                        <p:tav tm="0">
                                          <p:val>
                                            <p:fltVal val="0"/>
                                          </p:val>
                                        </p:tav>
                                        <p:tav tm="100000">
                                          <p:val>
                                            <p:strVal val="#ppt_h"/>
                                          </p:val>
                                        </p:tav>
                                      </p:tavLst>
                                    </p:anim>
                                    <p:anim calcmode="lin" valueType="num">
                                      <p:cBhvr>
                                        <p:cTn id="83" dur="1000" fill="hold"/>
                                        <p:tgtEl>
                                          <p:spTgt spid="2051"/>
                                        </p:tgtEl>
                                        <p:attrNameLst>
                                          <p:attrName>style.rotation</p:attrName>
                                        </p:attrNameLst>
                                      </p:cBhvr>
                                      <p:tavLst>
                                        <p:tav tm="0">
                                          <p:val>
                                            <p:fltVal val="90"/>
                                          </p:val>
                                        </p:tav>
                                        <p:tav tm="100000">
                                          <p:val>
                                            <p:fltVal val="0"/>
                                          </p:val>
                                        </p:tav>
                                      </p:tavLst>
                                    </p:anim>
                                    <p:animEffect transition="in" filter="fade">
                                      <p:cBhvr>
                                        <p:cTn id="84" dur="10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824607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400" b="1" dirty="0">
                <a:ln>
                  <a:solidFill>
                    <a:srgbClr val="FFFF00"/>
                  </a:solidFill>
                </a:ln>
                <a:solidFill>
                  <a:srgbClr val="5EEC3C"/>
                </a:solidFill>
                <a:effectLst/>
                <a:latin typeface="Algerian" pitchFamily="82" charset="0"/>
              </a:rPr>
              <a:t>Iron and steel industry</a:t>
            </a:r>
          </a:p>
        </p:txBody>
      </p:sp>
      <p:sp>
        <p:nvSpPr>
          <p:cNvPr id="3" name="Content Placeholder 2"/>
          <p:cNvSpPr>
            <a:spLocks noGrp="1"/>
          </p:cNvSpPr>
          <p:nvPr>
            <p:ph idx="1"/>
          </p:nvPr>
        </p:nvSpPr>
        <p:spPr>
          <a:xfrm>
            <a:off x="448965" y="739290"/>
            <a:ext cx="8704185" cy="3511061"/>
          </a:xfrm>
        </p:spPr>
        <p:txBody>
          <a:bodyPr>
            <a:noAutofit/>
          </a:bodyPr>
          <a:lstStyle/>
          <a:p>
            <a:pPr>
              <a:buClr>
                <a:schemeClr val="bg1"/>
              </a:buClr>
              <a:buFont typeface="Wingdings" pitchFamily="2" charset="2"/>
              <a:buChar char="§"/>
            </a:pPr>
            <a:r>
              <a:rPr lang="en-US" sz="2200" b="1" dirty="0">
                <a:solidFill>
                  <a:srgbClr val="FFFF00"/>
                </a:solidFill>
              </a:rPr>
              <a:t>First steel industry at </a:t>
            </a:r>
            <a:r>
              <a:rPr lang="en-US" sz="2200" b="1" dirty="0" err="1">
                <a:solidFill>
                  <a:srgbClr val="FFFF00"/>
                </a:solidFill>
              </a:rPr>
              <a:t>Kulti</a:t>
            </a:r>
            <a:r>
              <a:rPr lang="en-US" sz="2200" b="1" dirty="0">
                <a:solidFill>
                  <a:srgbClr val="FFFF00"/>
                </a:solidFill>
              </a:rPr>
              <a:t>, Near </a:t>
            </a:r>
            <a:r>
              <a:rPr lang="en-US" sz="2200" b="1" dirty="0" err="1">
                <a:solidFill>
                  <a:srgbClr val="FFFF00"/>
                </a:solidFill>
              </a:rPr>
              <a:t>Jharia</a:t>
            </a:r>
            <a:r>
              <a:rPr lang="en-US" sz="2200" b="1" dirty="0">
                <a:solidFill>
                  <a:srgbClr val="FFFF00"/>
                </a:solidFill>
              </a:rPr>
              <a:t>, West Bengal - Bengal iron works company in 1870.</a:t>
            </a:r>
          </a:p>
          <a:p>
            <a:pPr>
              <a:buClr>
                <a:schemeClr val="bg1"/>
              </a:buClr>
              <a:buFont typeface="Wingdings" pitchFamily="2" charset="2"/>
              <a:buChar char="§"/>
            </a:pPr>
            <a:r>
              <a:rPr lang="en-US" sz="2200" b="1" dirty="0">
                <a:solidFill>
                  <a:srgbClr val="FFFF00"/>
                </a:solidFill>
              </a:rPr>
              <a:t>First large scale steal plant TISCO at Jamshedpur in 1907 followed by IISCO at </a:t>
            </a:r>
            <a:r>
              <a:rPr lang="en-US" sz="2200" b="1" dirty="0" err="1">
                <a:solidFill>
                  <a:srgbClr val="FFFF00"/>
                </a:solidFill>
              </a:rPr>
              <a:t>Burnpur</a:t>
            </a:r>
            <a:r>
              <a:rPr lang="en-US" sz="2200" b="1" dirty="0">
                <a:solidFill>
                  <a:srgbClr val="FFFF00"/>
                </a:solidFill>
              </a:rPr>
              <a:t> in 1919. Both belonged to private sector.</a:t>
            </a:r>
          </a:p>
          <a:p>
            <a:pPr>
              <a:buClr>
                <a:schemeClr val="bg1"/>
              </a:buClr>
              <a:buFont typeface="Wingdings" pitchFamily="2" charset="2"/>
              <a:buChar char="§"/>
            </a:pPr>
            <a:r>
              <a:rPr lang="en-US" sz="2200" b="1" dirty="0">
                <a:solidFill>
                  <a:srgbClr val="FFFF00"/>
                </a:solidFill>
              </a:rPr>
              <a:t>The first public sector unit was “</a:t>
            </a:r>
            <a:r>
              <a:rPr lang="en-US" sz="2200" b="1" dirty="0" err="1">
                <a:solidFill>
                  <a:srgbClr val="FFFF00"/>
                </a:solidFill>
              </a:rPr>
              <a:t>Vishveshvaraya</a:t>
            </a:r>
            <a:r>
              <a:rPr lang="en-US" sz="2200" b="1" dirty="0">
                <a:solidFill>
                  <a:srgbClr val="FFFF00"/>
                </a:solidFill>
              </a:rPr>
              <a:t> Iron and Steel works” at </a:t>
            </a:r>
            <a:r>
              <a:rPr lang="en-US" sz="2200" b="1" dirty="0" err="1">
                <a:solidFill>
                  <a:srgbClr val="FFFF00"/>
                </a:solidFill>
              </a:rPr>
              <a:t>Bhadrawati</a:t>
            </a:r>
            <a:r>
              <a:rPr lang="en-US" sz="2200" b="1" dirty="0">
                <a:solidFill>
                  <a:srgbClr val="FFFF00"/>
                </a:solidFill>
              </a:rPr>
              <a:t>.</a:t>
            </a:r>
          </a:p>
          <a:p>
            <a:pPr>
              <a:buClr>
                <a:schemeClr val="bg1"/>
              </a:buClr>
              <a:buFont typeface="Wingdings" pitchFamily="2" charset="2"/>
              <a:buChar char="§"/>
            </a:pPr>
            <a:r>
              <a:rPr lang="en-US" sz="2200" b="1" dirty="0">
                <a:solidFill>
                  <a:srgbClr val="FFFF00"/>
                </a:solidFill>
              </a:rPr>
              <a:t>All these are managed by SAIL (at present all important steel plants except TISCO, are under public sector)</a:t>
            </a:r>
          </a:p>
          <a:p>
            <a:pPr>
              <a:buClr>
                <a:schemeClr val="bg1"/>
              </a:buClr>
              <a:buFont typeface="Wingdings" pitchFamily="2" charset="2"/>
              <a:buChar char="§"/>
            </a:pPr>
            <a:r>
              <a:rPr lang="en-US" sz="2200" b="1" dirty="0">
                <a:solidFill>
                  <a:srgbClr val="FFFF00"/>
                </a:solidFill>
              </a:rPr>
              <a:t>Steel Authority of India Ltd (SAIL) was established in 1974 and was made responsible for the development of the steel industry.</a:t>
            </a:r>
          </a:p>
          <a:p>
            <a:pPr>
              <a:buClr>
                <a:schemeClr val="bg1"/>
              </a:buClr>
              <a:buFont typeface="Wingdings" pitchFamily="2" charset="2"/>
              <a:buChar char="§"/>
            </a:pPr>
            <a:r>
              <a:rPr lang="en-US" sz="2200" b="1" dirty="0">
                <a:solidFill>
                  <a:srgbClr val="FFFF00"/>
                </a:solidFill>
              </a:rPr>
              <a:t>Presently India is the eighth largest steel producing country in the world.</a:t>
            </a:r>
          </a:p>
          <a:p>
            <a:pPr>
              <a:buClr>
                <a:schemeClr val="bg1"/>
              </a:buClr>
              <a:buFont typeface="Wingdings" pitchFamily="2" charset="2"/>
              <a:buChar char="§"/>
            </a:pPr>
            <a:endParaRPr lang="en-US" sz="2200" b="1" dirty="0">
              <a:solidFill>
                <a:srgbClr val="FFFF0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150"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24235"/>
            <a:ext cx="9144000" cy="520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descr="How Jamshedpur is becoming a smart c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9" y="0"/>
            <a:ext cx="4733854" cy="5143499"/>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706" y="0"/>
            <a:ext cx="4419294" cy="518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8" y="-21431"/>
            <a:ext cx="9153148" cy="5186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0472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900"/>
                            </p:stCondLst>
                            <p:childTnLst>
                              <p:par>
                                <p:cTn id="20" presetID="15" presetClass="entr" presetSubtype="0" fill="hold" nodeType="afterEffect">
                                  <p:stCondLst>
                                    <p:cond delay="0"/>
                                  </p:stCondLst>
                                  <p:childTnLst>
                                    <p:set>
                                      <p:cBhvr>
                                        <p:cTn id="21" dur="1" fill="hold">
                                          <p:stCondLst>
                                            <p:cond delay="0"/>
                                          </p:stCondLst>
                                        </p:cTn>
                                        <p:tgtEl>
                                          <p:spTgt spid="1028"/>
                                        </p:tgtEl>
                                        <p:attrNameLst>
                                          <p:attrName>style.visibility</p:attrName>
                                        </p:attrNameLst>
                                      </p:cBhvr>
                                      <p:to>
                                        <p:strVal val="visible"/>
                                      </p:to>
                                    </p:set>
                                    <p:anim calcmode="lin" valueType="num">
                                      <p:cBhvr>
                                        <p:cTn id="22" dur="1000" fill="hold"/>
                                        <p:tgtEl>
                                          <p:spTgt spid="1028"/>
                                        </p:tgtEl>
                                        <p:attrNameLst>
                                          <p:attrName>ppt_w</p:attrName>
                                        </p:attrNameLst>
                                      </p:cBhvr>
                                      <p:tavLst>
                                        <p:tav tm="0">
                                          <p:val>
                                            <p:fltVal val="0"/>
                                          </p:val>
                                        </p:tav>
                                        <p:tav tm="100000">
                                          <p:val>
                                            <p:strVal val="#ppt_w"/>
                                          </p:val>
                                        </p:tav>
                                      </p:tavLst>
                                    </p:anim>
                                    <p:anim calcmode="lin" valueType="num">
                                      <p:cBhvr>
                                        <p:cTn id="23" dur="1000" fill="hold"/>
                                        <p:tgtEl>
                                          <p:spTgt spid="1028"/>
                                        </p:tgtEl>
                                        <p:attrNameLst>
                                          <p:attrName>ppt_h</p:attrName>
                                        </p:attrNameLst>
                                      </p:cBhvr>
                                      <p:tavLst>
                                        <p:tav tm="0">
                                          <p:val>
                                            <p:fltVal val="0"/>
                                          </p:val>
                                        </p:tav>
                                        <p:tav tm="100000">
                                          <p:val>
                                            <p:strVal val="#ppt_h"/>
                                          </p:val>
                                        </p:tav>
                                      </p:tavLst>
                                    </p:anim>
                                    <p:anim calcmode="lin" valueType="num">
                                      <p:cBhvr>
                                        <p:cTn id="24" dur="1000" fill="hold"/>
                                        <p:tgtEl>
                                          <p:spTgt spid="1028"/>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0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1028"/>
                                        </p:tgtEl>
                                        <p:attrNameLst>
                                          <p:attrName>ppt_x</p:attrName>
                                        </p:attrNameLst>
                                      </p:cBhvr>
                                      <p:tavLst>
                                        <p:tav tm="0">
                                          <p:val>
                                            <p:strVal val="ppt_x"/>
                                          </p:val>
                                        </p:tav>
                                        <p:tav tm="100000">
                                          <p:val>
                                            <p:strVal val="ppt_x"/>
                                          </p:val>
                                        </p:tav>
                                      </p:tavLst>
                                    </p:anim>
                                    <p:anim calcmode="lin" valueType="num">
                                      <p:cBhvr additive="base">
                                        <p:cTn id="30" dur="500"/>
                                        <p:tgtEl>
                                          <p:spTgt spid="1028"/>
                                        </p:tgtEl>
                                        <p:attrNameLst>
                                          <p:attrName>ppt_y</p:attrName>
                                        </p:attrNameLst>
                                      </p:cBhvr>
                                      <p:tavLst>
                                        <p:tav tm="0">
                                          <p:val>
                                            <p:strVal val="ppt_y"/>
                                          </p:val>
                                        </p:tav>
                                        <p:tav tm="100000">
                                          <p:val>
                                            <p:strVal val="1+ppt_h/2"/>
                                          </p:val>
                                        </p:tav>
                                      </p:tavLst>
                                    </p:anim>
                                    <p:set>
                                      <p:cBhvr>
                                        <p:cTn id="31" dur="1" fill="hold">
                                          <p:stCondLst>
                                            <p:cond delay="499"/>
                                          </p:stCondLst>
                                        </p:cTn>
                                        <p:tgtEl>
                                          <p:spTgt spid="1028"/>
                                        </p:tgtEl>
                                        <p:attrNameLst>
                                          <p:attrName>style.visibility</p:attrName>
                                        </p:attrNameLst>
                                      </p:cBhvr>
                                      <p:to>
                                        <p:strVal val="hidden"/>
                                      </p:to>
                                    </p:set>
                                  </p:childTnLst>
                                </p:cTn>
                              </p:par>
                            </p:childTnLst>
                          </p:cTn>
                        </p:par>
                        <p:par>
                          <p:cTn id="32" fill="hold">
                            <p:stCondLst>
                              <p:cond delay="500"/>
                            </p:stCondLst>
                            <p:childTnLst>
                              <p:par>
                                <p:cTn id="33" presetID="42" presetClass="entr" presetSubtype="0"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fade">
                                      <p:cBhvr>
                                        <p:cTn id="35" dur="1000"/>
                                        <p:tgtEl>
                                          <p:spTgt spid="3">
                                            <p:txEl>
                                              <p:pRg st="0" end="0"/>
                                            </p:txEl>
                                          </p:spTgt>
                                        </p:tgtEl>
                                      </p:cBhvr>
                                    </p:animEffect>
                                    <p:anim calcmode="lin" valueType="num">
                                      <p:cBhvr>
                                        <p:cTn id="3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00"/>
                            </p:stCondLst>
                            <p:childTnLst>
                              <p:par>
                                <p:cTn id="39" presetID="42" presetClass="entr" presetSubtype="0"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fade">
                                      <p:cBhvr>
                                        <p:cTn id="41" dur="1000"/>
                                        <p:tgtEl>
                                          <p:spTgt spid="3">
                                            <p:txEl>
                                              <p:pRg st="1" end="1"/>
                                            </p:txEl>
                                          </p:spTgt>
                                        </p:tgtEl>
                                      </p:cBhvr>
                                    </p:animEffect>
                                    <p:anim calcmode="lin" valueType="num">
                                      <p:cBhvr>
                                        <p:cTn id="4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44" fill="hold">
                            <p:stCondLst>
                              <p:cond delay="2500"/>
                            </p:stCondLst>
                            <p:childTnLst>
                              <p:par>
                                <p:cTn id="45" presetID="42" presetClass="entr" presetSubtype="0" fill="hold" grpId="0" nodeType="after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1000"/>
                                        <p:tgtEl>
                                          <p:spTgt spid="3">
                                            <p:txEl>
                                              <p:pRg st="2" end="2"/>
                                            </p:txEl>
                                          </p:spTgt>
                                        </p:tgtEl>
                                      </p:cBhvr>
                                    </p:animEffect>
                                    <p:anim calcmode="lin" valueType="num">
                                      <p:cBhvr>
                                        <p:cTn id="4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50" fill="hold">
                            <p:stCondLst>
                              <p:cond delay="3500"/>
                            </p:stCondLst>
                            <p:childTnLst>
                              <p:par>
                                <p:cTn id="51" presetID="42" presetClass="entr" presetSubtype="0" fill="hold" grpId="0" nodeType="afterEffect">
                                  <p:stCondLst>
                                    <p:cond delay="0"/>
                                  </p:stCondLst>
                                  <p:childTnLst>
                                    <p:set>
                                      <p:cBhvr>
                                        <p:cTn id="52" dur="1" fill="hold">
                                          <p:stCondLst>
                                            <p:cond delay="0"/>
                                          </p:stCondLst>
                                        </p:cTn>
                                        <p:tgtEl>
                                          <p:spTgt spid="3">
                                            <p:txEl>
                                              <p:pRg st="3" end="3"/>
                                            </p:txEl>
                                          </p:spTgt>
                                        </p:tgtEl>
                                        <p:attrNameLst>
                                          <p:attrName>style.visibility</p:attrName>
                                        </p:attrNameLst>
                                      </p:cBhvr>
                                      <p:to>
                                        <p:strVal val="visible"/>
                                      </p:to>
                                    </p:set>
                                    <p:animEffect transition="in" filter="fade">
                                      <p:cBhvr>
                                        <p:cTn id="53" dur="1000"/>
                                        <p:tgtEl>
                                          <p:spTgt spid="3">
                                            <p:txEl>
                                              <p:pRg st="3" end="3"/>
                                            </p:txEl>
                                          </p:spTgt>
                                        </p:tgtEl>
                                      </p:cBhvr>
                                    </p:animEffect>
                                    <p:anim calcmode="lin" valueType="num">
                                      <p:cBhvr>
                                        <p:cTn id="5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5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fade">
                                      <p:cBhvr>
                                        <p:cTn id="59" dur="1000"/>
                                        <p:tgtEl>
                                          <p:spTgt spid="3">
                                            <p:txEl>
                                              <p:pRg st="4" end="4"/>
                                            </p:txEl>
                                          </p:spTgt>
                                        </p:tgtEl>
                                      </p:cBhvr>
                                    </p:animEffect>
                                    <p:anim calcmode="lin" valueType="num">
                                      <p:cBhvr>
                                        <p:cTn id="6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61"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grpId="0" nodeType="afterEffect">
                                  <p:stCondLst>
                                    <p:cond delay="0"/>
                                  </p:stCondLst>
                                  <p:childTnLst>
                                    <p:set>
                                      <p:cBhvr>
                                        <p:cTn id="64" dur="1" fill="hold">
                                          <p:stCondLst>
                                            <p:cond delay="0"/>
                                          </p:stCondLst>
                                        </p:cTn>
                                        <p:tgtEl>
                                          <p:spTgt spid="3">
                                            <p:txEl>
                                              <p:pRg st="5" end="5"/>
                                            </p:txEl>
                                          </p:spTgt>
                                        </p:tgtEl>
                                        <p:attrNameLst>
                                          <p:attrName>style.visibility</p:attrName>
                                        </p:attrNameLst>
                                      </p:cBhvr>
                                      <p:to>
                                        <p:strVal val="visible"/>
                                      </p:to>
                                    </p:set>
                                    <p:animEffect transition="in" filter="fade">
                                      <p:cBhvr>
                                        <p:cTn id="65" dur="1000"/>
                                        <p:tgtEl>
                                          <p:spTgt spid="3">
                                            <p:txEl>
                                              <p:pRg st="5" end="5"/>
                                            </p:txEl>
                                          </p:spTgt>
                                        </p:tgtEl>
                                      </p:cBhvr>
                                    </p:animEffect>
                                    <p:anim calcmode="lin" valueType="num">
                                      <p:cBhvr>
                                        <p:cTn id="6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nodeType="clickEffect">
                                  <p:stCondLst>
                                    <p:cond delay="0"/>
                                  </p:stCondLst>
                                  <p:childTnLst>
                                    <p:set>
                                      <p:cBhvr>
                                        <p:cTn id="71" dur="1" fill="hold">
                                          <p:stCondLst>
                                            <p:cond delay="0"/>
                                          </p:stCondLst>
                                        </p:cTn>
                                        <p:tgtEl>
                                          <p:spTgt spid="1029"/>
                                        </p:tgtEl>
                                        <p:attrNameLst>
                                          <p:attrName>style.visibility</p:attrName>
                                        </p:attrNameLst>
                                      </p:cBhvr>
                                      <p:to>
                                        <p:strVal val="visible"/>
                                      </p:to>
                                    </p:set>
                                    <p:animEffect transition="in" filter="wipe(down)">
                                      <p:cBhvr>
                                        <p:cTn id="72" dur="500"/>
                                        <p:tgtEl>
                                          <p:spTgt spid="1029"/>
                                        </p:tgtEl>
                                      </p:cBhvr>
                                    </p:animEffect>
                                  </p:childTnLst>
                                </p:cTn>
                              </p:par>
                            </p:childTnLst>
                          </p:cTn>
                        </p:par>
                      </p:childTnLst>
                    </p:cTn>
                  </p:par>
                  <p:par>
                    <p:cTn id="73" fill="hold">
                      <p:stCondLst>
                        <p:cond delay="indefinite"/>
                      </p:stCondLst>
                      <p:childTnLst>
                        <p:par>
                          <p:cTn id="74" fill="hold">
                            <p:stCondLst>
                              <p:cond delay="0"/>
                            </p:stCondLst>
                            <p:childTnLst>
                              <p:par>
                                <p:cTn id="75" presetID="31" presetClass="exit" presetSubtype="0" fill="hold" nodeType="clickEffect">
                                  <p:stCondLst>
                                    <p:cond delay="0"/>
                                  </p:stCondLst>
                                  <p:childTnLst>
                                    <p:anim calcmode="lin" valueType="num">
                                      <p:cBhvr>
                                        <p:cTn id="76" dur="1000"/>
                                        <p:tgtEl>
                                          <p:spTgt spid="1029"/>
                                        </p:tgtEl>
                                        <p:attrNameLst>
                                          <p:attrName>ppt_w</p:attrName>
                                        </p:attrNameLst>
                                      </p:cBhvr>
                                      <p:tavLst>
                                        <p:tav tm="0">
                                          <p:val>
                                            <p:strVal val="ppt_w"/>
                                          </p:val>
                                        </p:tav>
                                        <p:tav tm="100000">
                                          <p:val>
                                            <p:fltVal val="0"/>
                                          </p:val>
                                        </p:tav>
                                      </p:tavLst>
                                    </p:anim>
                                    <p:anim calcmode="lin" valueType="num">
                                      <p:cBhvr>
                                        <p:cTn id="77" dur="1000"/>
                                        <p:tgtEl>
                                          <p:spTgt spid="1029"/>
                                        </p:tgtEl>
                                        <p:attrNameLst>
                                          <p:attrName>ppt_h</p:attrName>
                                        </p:attrNameLst>
                                      </p:cBhvr>
                                      <p:tavLst>
                                        <p:tav tm="0">
                                          <p:val>
                                            <p:strVal val="ppt_h"/>
                                          </p:val>
                                        </p:tav>
                                        <p:tav tm="100000">
                                          <p:val>
                                            <p:fltVal val="0"/>
                                          </p:val>
                                        </p:tav>
                                      </p:tavLst>
                                    </p:anim>
                                    <p:anim calcmode="lin" valueType="num">
                                      <p:cBhvr>
                                        <p:cTn id="78" dur="1000"/>
                                        <p:tgtEl>
                                          <p:spTgt spid="1029"/>
                                        </p:tgtEl>
                                        <p:attrNameLst>
                                          <p:attrName>style.rotation</p:attrName>
                                        </p:attrNameLst>
                                      </p:cBhvr>
                                      <p:tavLst>
                                        <p:tav tm="0">
                                          <p:val>
                                            <p:fltVal val="0"/>
                                          </p:val>
                                        </p:tav>
                                        <p:tav tm="100000">
                                          <p:val>
                                            <p:fltVal val="90"/>
                                          </p:val>
                                        </p:tav>
                                      </p:tavLst>
                                    </p:anim>
                                    <p:animEffect transition="out" filter="fade">
                                      <p:cBhvr>
                                        <p:cTn id="79" dur="1000"/>
                                        <p:tgtEl>
                                          <p:spTgt spid="1029"/>
                                        </p:tgtEl>
                                      </p:cBhvr>
                                    </p:animEffect>
                                    <p:set>
                                      <p:cBhvr>
                                        <p:cTn id="80" dur="1" fill="hold">
                                          <p:stCondLst>
                                            <p:cond delay="999"/>
                                          </p:stCondLst>
                                        </p:cTn>
                                        <p:tgtEl>
                                          <p:spTgt spid="1029"/>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53" presetClass="entr" presetSubtype="16" fill="hold" nodeType="clickEffect">
                                  <p:stCondLst>
                                    <p:cond delay="0"/>
                                  </p:stCondLst>
                                  <p:childTnLst>
                                    <p:set>
                                      <p:cBhvr>
                                        <p:cTn id="84" dur="1" fill="hold">
                                          <p:stCondLst>
                                            <p:cond delay="0"/>
                                          </p:stCondLst>
                                        </p:cTn>
                                        <p:tgtEl>
                                          <p:spTgt spid="1032"/>
                                        </p:tgtEl>
                                        <p:attrNameLst>
                                          <p:attrName>style.visibility</p:attrName>
                                        </p:attrNameLst>
                                      </p:cBhvr>
                                      <p:to>
                                        <p:strVal val="visible"/>
                                      </p:to>
                                    </p:set>
                                    <p:anim calcmode="lin" valueType="num">
                                      <p:cBhvr>
                                        <p:cTn id="85" dur="500" fill="hold"/>
                                        <p:tgtEl>
                                          <p:spTgt spid="1032"/>
                                        </p:tgtEl>
                                        <p:attrNameLst>
                                          <p:attrName>ppt_w</p:attrName>
                                        </p:attrNameLst>
                                      </p:cBhvr>
                                      <p:tavLst>
                                        <p:tav tm="0">
                                          <p:val>
                                            <p:fltVal val="0"/>
                                          </p:val>
                                        </p:tav>
                                        <p:tav tm="100000">
                                          <p:val>
                                            <p:strVal val="#ppt_w"/>
                                          </p:val>
                                        </p:tav>
                                      </p:tavLst>
                                    </p:anim>
                                    <p:anim calcmode="lin" valueType="num">
                                      <p:cBhvr>
                                        <p:cTn id="86" dur="500" fill="hold"/>
                                        <p:tgtEl>
                                          <p:spTgt spid="1032"/>
                                        </p:tgtEl>
                                        <p:attrNameLst>
                                          <p:attrName>ppt_h</p:attrName>
                                        </p:attrNameLst>
                                      </p:cBhvr>
                                      <p:tavLst>
                                        <p:tav tm="0">
                                          <p:val>
                                            <p:fltVal val="0"/>
                                          </p:val>
                                        </p:tav>
                                        <p:tav tm="100000">
                                          <p:val>
                                            <p:strVal val="#ppt_h"/>
                                          </p:val>
                                        </p:tav>
                                      </p:tavLst>
                                    </p:anim>
                                    <p:animEffect transition="in" filter="fade">
                                      <p:cBhvr>
                                        <p:cTn id="87" dur="500"/>
                                        <p:tgtEl>
                                          <p:spTgt spid="1032"/>
                                        </p:tgtEl>
                                      </p:cBhvr>
                                    </p:animEffect>
                                  </p:childTnLst>
                                </p:cTn>
                              </p:par>
                              <p:par>
                                <p:cTn id="88" presetID="53" presetClass="entr" presetSubtype="16" fill="hold" nodeType="withEffect">
                                  <p:stCondLst>
                                    <p:cond delay="0"/>
                                  </p:stCondLst>
                                  <p:childTnLst>
                                    <p:set>
                                      <p:cBhvr>
                                        <p:cTn id="89" dur="1" fill="hold">
                                          <p:stCondLst>
                                            <p:cond delay="0"/>
                                          </p:stCondLst>
                                        </p:cTn>
                                        <p:tgtEl>
                                          <p:spTgt spid="1033"/>
                                        </p:tgtEl>
                                        <p:attrNameLst>
                                          <p:attrName>style.visibility</p:attrName>
                                        </p:attrNameLst>
                                      </p:cBhvr>
                                      <p:to>
                                        <p:strVal val="visible"/>
                                      </p:to>
                                    </p:set>
                                    <p:anim calcmode="lin" valueType="num">
                                      <p:cBhvr>
                                        <p:cTn id="90" dur="500" fill="hold"/>
                                        <p:tgtEl>
                                          <p:spTgt spid="1033"/>
                                        </p:tgtEl>
                                        <p:attrNameLst>
                                          <p:attrName>ppt_w</p:attrName>
                                        </p:attrNameLst>
                                      </p:cBhvr>
                                      <p:tavLst>
                                        <p:tav tm="0">
                                          <p:val>
                                            <p:fltVal val="0"/>
                                          </p:val>
                                        </p:tav>
                                        <p:tav tm="100000">
                                          <p:val>
                                            <p:strVal val="#ppt_w"/>
                                          </p:val>
                                        </p:tav>
                                      </p:tavLst>
                                    </p:anim>
                                    <p:anim calcmode="lin" valueType="num">
                                      <p:cBhvr>
                                        <p:cTn id="91" dur="500" fill="hold"/>
                                        <p:tgtEl>
                                          <p:spTgt spid="1033"/>
                                        </p:tgtEl>
                                        <p:attrNameLst>
                                          <p:attrName>ppt_h</p:attrName>
                                        </p:attrNameLst>
                                      </p:cBhvr>
                                      <p:tavLst>
                                        <p:tav tm="0">
                                          <p:val>
                                            <p:fltVal val="0"/>
                                          </p:val>
                                        </p:tav>
                                        <p:tav tm="100000">
                                          <p:val>
                                            <p:strVal val="#ppt_h"/>
                                          </p:val>
                                        </p:tav>
                                      </p:tavLst>
                                    </p:anim>
                                    <p:animEffect transition="in" filter="fade">
                                      <p:cBhvr>
                                        <p:cTn id="92" dur="500"/>
                                        <p:tgtEl>
                                          <p:spTgt spid="10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xit" presetSubtype="21" fill="hold" nodeType="clickEffect">
                                  <p:stCondLst>
                                    <p:cond delay="0"/>
                                  </p:stCondLst>
                                  <p:childTnLst>
                                    <p:animEffect transition="out" filter="barn(inVertical)">
                                      <p:cBhvr>
                                        <p:cTn id="96" dur="500"/>
                                        <p:tgtEl>
                                          <p:spTgt spid="1032"/>
                                        </p:tgtEl>
                                      </p:cBhvr>
                                    </p:animEffect>
                                    <p:set>
                                      <p:cBhvr>
                                        <p:cTn id="97" dur="1" fill="hold">
                                          <p:stCondLst>
                                            <p:cond delay="499"/>
                                          </p:stCondLst>
                                        </p:cTn>
                                        <p:tgtEl>
                                          <p:spTgt spid="1032"/>
                                        </p:tgtEl>
                                        <p:attrNameLst>
                                          <p:attrName>style.visibility</p:attrName>
                                        </p:attrNameLst>
                                      </p:cBhvr>
                                      <p:to>
                                        <p:strVal val="hidden"/>
                                      </p:to>
                                    </p:set>
                                  </p:childTnLst>
                                </p:cTn>
                              </p:par>
                              <p:par>
                                <p:cTn id="98" presetID="16" presetClass="exit" presetSubtype="21" fill="hold" nodeType="withEffect">
                                  <p:stCondLst>
                                    <p:cond delay="0"/>
                                  </p:stCondLst>
                                  <p:childTnLst>
                                    <p:animEffect transition="out" filter="barn(inVertical)">
                                      <p:cBhvr>
                                        <p:cTn id="99" dur="500"/>
                                        <p:tgtEl>
                                          <p:spTgt spid="1033"/>
                                        </p:tgtEl>
                                      </p:cBhvr>
                                    </p:animEffect>
                                    <p:set>
                                      <p:cBhvr>
                                        <p:cTn id="100" dur="1" fill="hold">
                                          <p:stCondLst>
                                            <p:cond delay="499"/>
                                          </p:stCondLst>
                                        </p:cTn>
                                        <p:tgtEl>
                                          <p:spTgt spid="1033"/>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8" presetClass="entr" presetSubtype="16" fill="hold" nodeType="clickEffect">
                                  <p:stCondLst>
                                    <p:cond delay="0"/>
                                  </p:stCondLst>
                                  <p:childTnLst>
                                    <p:set>
                                      <p:cBhvr>
                                        <p:cTn id="104" dur="1" fill="hold">
                                          <p:stCondLst>
                                            <p:cond delay="0"/>
                                          </p:stCondLst>
                                        </p:cTn>
                                        <p:tgtEl>
                                          <p:spTgt spid="1034"/>
                                        </p:tgtEl>
                                        <p:attrNameLst>
                                          <p:attrName>style.visibility</p:attrName>
                                        </p:attrNameLst>
                                      </p:cBhvr>
                                      <p:to>
                                        <p:strVal val="visible"/>
                                      </p:to>
                                    </p:set>
                                    <p:animEffect transition="in" filter="diamond(in)">
                                      <p:cBhvr>
                                        <p:cTn id="105" dur="2000"/>
                                        <p:tgtEl>
                                          <p:spTgt spid="1034"/>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xit" presetSubtype="32" fill="hold" nodeType="clickEffect">
                                  <p:stCondLst>
                                    <p:cond delay="0"/>
                                  </p:stCondLst>
                                  <p:childTnLst>
                                    <p:animEffect transition="out" filter="circle(out)">
                                      <p:cBhvr>
                                        <p:cTn id="109" dur="2000"/>
                                        <p:tgtEl>
                                          <p:spTgt spid="1034"/>
                                        </p:tgtEl>
                                      </p:cBhvr>
                                    </p:animEffect>
                                    <p:set>
                                      <p:cBhvr>
                                        <p:cTn id="110" dur="1" fill="hold">
                                          <p:stCondLst>
                                            <p:cond delay="1999"/>
                                          </p:stCondLst>
                                        </p:cTn>
                                        <p:tgtEl>
                                          <p:spTgt spid="10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128470"/>
            <a:ext cx="855148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Public sector steel plants</a:t>
            </a:r>
          </a:p>
        </p:txBody>
      </p:sp>
      <p:graphicFrame>
        <p:nvGraphicFramePr>
          <p:cNvPr id="4" name="Table 3"/>
          <p:cNvGraphicFramePr>
            <a:graphicFrameLocks noGrp="1"/>
          </p:cNvGraphicFramePr>
          <p:nvPr>
            <p:extLst>
              <p:ext uri="{D42A27DB-BD31-4B8C-83A1-F6EECF244321}">
                <p14:modId xmlns:p14="http://schemas.microsoft.com/office/powerpoint/2010/main" val="2664872640"/>
              </p:ext>
            </p:extLst>
          </p:nvPr>
        </p:nvGraphicFramePr>
        <p:xfrm>
          <a:off x="296260" y="891995"/>
          <a:ext cx="8398775" cy="3977640"/>
        </p:xfrm>
        <a:graphic>
          <a:graphicData uri="http://schemas.openxmlformats.org/drawingml/2006/table">
            <a:tbl>
              <a:tblPr firstRow="1" bandRow="1">
                <a:tableStyleId>{284E427A-3D55-4303-BF80-6455036E1DE7}</a:tableStyleId>
              </a:tblPr>
              <a:tblGrid>
                <a:gridCol w="2573818">
                  <a:extLst>
                    <a:ext uri="{9D8B030D-6E8A-4147-A177-3AD203B41FA5}">
                      <a16:colId xmlns:a16="http://schemas.microsoft.com/office/drawing/2014/main" val="20000"/>
                    </a:ext>
                  </a:extLst>
                </a:gridCol>
                <a:gridCol w="5824957">
                  <a:extLst>
                    <a:ext uri="{9D8B030D-6E8A-4147-A177-3AD203B41FA5}">
                      <a16:colId xmlns:a16="http://schemas.microsoft.com/office/drawing/2014/main" val="20001"/>
                    </a:ext>
                  </a:extLst>
                </a:gridCol>
              </a:tblGrid>
              <a:tr h="370840">
                <a:tc>
                  <a:txBody>
                    <a:bodyPr/>
                    <a:lstStyle/>
                    <a:p>
                      <a:pPr algn="ctr"/>
                      <a:r>
                        <a:rPr lang="en-US" sz="1800" b="1" u="none" strike="noStrike" kern="1200" baseline="0" dirty="0"/>
                        <a:t>Location </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pPr algn="ctr"/>
                      <a:r>
                        <a:rPr lang="en-US" sz="1800" b="1" u="none" strike="noStrike" kern="1200" baseline="0" dirty="0"/>
                        <a:t>Assistance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0"/>
                  </a:ext>
                </a:extLst>
              </a:tr>
              <a:tr h="370840">
                <a:tc>
                  <a:txBody>
                    <a:bodyPr/>
                    <a:lstStyle/>
                    <a:p>
                      <a:r>
                        <a:rPr lang="en-US" sz="1800" b="1" u="none" strike="noStrike" kern="1200" baseline="0" dirty="0"/>
                        <a:t>Rourkela (</a:t>
                      </a:r>
                      <a:r>
                        <a:rPr lang="en-US" sz="1800" b="1" u="none" strike="noStrike" kern="1200" baseline="0" dirty="0" err="1"/>
                        <a:t>Odissa</a:t>
                      </a:r>
                      <a:r>
                        <a:rPr lang="en-US" sz="1800" b="1" u="none" strike="noStrike" kern="1200" baseline="0" dirty="0"/>
                        <a: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Germany</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1"/>
                  </a:ext>
                </a:extLst>
              </a:tr>
              <a:tr h="370840">
                <a:tc>
                  <a:txBody>
                    <a:bodyPr/>
                    <a:lstStyle/>
                    <a:p>
                      <a:r>
                        <a:rPr lang="en-US" sz="1800" b="1" u="none" strike="noStrike" kern="1200" baseline="0" dirty="0" err="1"/>
                        <a:t>Bhilai</a:t>
                      </a:r>
                      <a:r>
                        <a:rPr lang="en-US" sz="1800" b="1" u="none" strike="noStrike" kern="1200" baseline="0" dirty="0"/>
                        <a:t> (MP)</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Russia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2"/>
                  </a:ext>
                </a:extLst>
              </a:tr>
              <a:tr h="370840">
                <a:tc>
                  <a:txBody>
                    <a:bodyPr/>
                    <a:lstStyle/>
                    <a:p>
                      <a:r>
                        <a:rPr lang="en-US" sz="1800" b="1" i="0" u="none" strike="noStrike" kern="1200" baseline="0" dirty="0">
                          <a:solidFill>
                            <a:schemeClr val="dk1"/>
                          </a:solidFill>
                          <a:latin typeface="+mn-lt"/>
                          <a:ea typeface="+mn-ea"/>
                          <a:cs typeface="+mn-cs"/>
                        </a:rPr>
                        <a:t>Durgapur (WB)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UK</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3"/>
                  </a:ext>
                </a:extLst>
              </a:tr>
              <a:tr h="370840">
                <a:tc>
                  <a:txBody>
                    <a:bodyPr/>
                    <a:lstStyle/>
                    <a:p>
                      <a:r>
                        <a:rPr lang="en-US" sz="1800" b="1" u="none" strike="noStrike" kern="1200" baseline="0" dirty="0" err="1"/>
                        <a:t>Bokaro</a:t>
                      </a:r>
                      <a:r>
                        <a:rPr lang="en-US" sz="1800" b="1" u="none" strike="noStrike" kern="1200" baseline="0" dirty="0"/>
                        <a:t> (Jharkhand)</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Russia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4"/>
                  </a:ext>
                </a:extLst>
              </a:tr>
              <a:tr h="370840">
                <a:tc>
                  <a:txBody>
                    <a:bodyPr/>
                    <a:lstStyle/>
                    <a:p>
                      <a:r>
                        <a:rPr lang="en-US" sz="1800" b="1" u="none" strike="noStrike" kern="1200" baseline="0" dirty="0" err="1"/>
                        <a:t>Burnpur</a:t>
                      </a:r>
                      <a:r>
                        <a:rPr lang="en-US" sz="1800" b="1" u="none" strike="noStrike" kern="1200" baseline="0" dirty="0"/>
                        <a:t> (WB)</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Acquired from private sector in 1976</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5"/>
                  </a:ext>
                </a:extLst>
              </a:tr>
              <a:tr h="370840">
                <a:tc>
                  <a:txBody>
                    <a:bodyPr/>
                    <a:lstStyle/>
                    <a:p>
                      <a:r>
                        <a:rPr lang="en-US" sz="1800" b="1" u="none" strike="noStrike" kern="1200" baseline="0" dirty="0" err="1"/>
                        <a:t>Vishakhapattnam</a:t>
                      </a:r>
                      <a:r>
                        <a:rPr lang="en-US" sz="1800" b="1" u="none" strike="noStrike" kern="1200" baseline="0" dirty="0"/>
                        <a:t> (AP)</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Russia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6"/>
                  </a:ext>
                </a:extLst>
              </a:tr>
              <a:tr h="370840">
                <a:tc>
                  <a:txBody>
                    <a:bodyPr/>
                    <a:lstStyle/>
                    <a:p>
                      <a:r>
                        <a:rPr lang="en-US" sz="1800" b="1" u="none" strike="noStrike" kern="1200" baseline="0" dirty="0"/>
                        <a:t>Salem (Tamil Nadu)</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Government of India (No external assistance)</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7"/>
                  </a:ext>
                </a:extLst>
              </a:tr>
              <a:tr h="370840">
                <a:tc>
                  <a:txBody>
                    <a:bodyPr/>
                    <a:lstStyle/>
                    <a:p>
                      <a:r>
                        <a:rPr lang="en-US" sz="1800" b="1" u="none" strike="noStrike" kern="1200" baseline="0" dirty="0" err="1"/>
                        <a:t>Vijai</a:t>
                      </a:r>
                      <a:r>
                        <a:rPr lang="en-US" sz="1800" b="1" u="none" strike="noStrike" kern="1200" baseline="0" dirty="0"/>
                        <a:t> Nagar (Karnataka)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a:t>Government of India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8"/>
                  </a:ext>
                </a:extLst>
              </a:tr>
              <a:tr h="370840">
                <a:tc>
                  <a:txBody>
                    <a:bodyPr/>
                    <a:lstStyle/>
                    <a:p>
                      <a:r>
                        <a:rPr lang="en-US" sz="1800" b="1" u="none" strike="noStrike" kern="1200" baseline="0" dirty="0" err="1"/>
                        <a:t>Bhadrawati</a:t>
                      </a:r>
                      <a:r>
                        <a:rPr lang="en-US" sz="1800" b="1" u="none" strike="noStrike" kern="1200" baseline="0" dirty="0"/>
                        <a:t> (Karnataka)</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tc>
                  <a:txBody>
                    <a:bodyPr/>
                    <a:lstStyle/>
                    <a:p>
                      <a:r>
                        <a:rPr lang="en-US" sz="1800" b="1" u="none" strike="noStrike" kern="1200" baseline="0" dirty="0" err="1"/>
                        <a:t>Nationalisation</a:t>
                      </a:r>
                      <a:r>
                        <a:rPr lang="en-US" sz="1800" b="1" u="none" strike="noStrike" kern="1200" baseline="0" dirty="0"/>
                        <a:t> of </a:t>
                      </a:r>
                      <a:r>
                        <a:rPr lang="en-US" sz="1800" b="1" u="none" strike="noStrike" kern="1200" baseline="0" dirty="0" err="1"/>
                        <a:t>Vishveshvarayya</a:t>
                      </a:r>
                      <a:r>
                        <a:rPr lang="en-US" sz="1800" b="1" u="none" strike="noStrike" kern="1200" baseline="0" dirty="0"/>
                        <a:t> Iron and Steel Ltd</a:t>
                      </a:r>
                    </a:p>
                    <a:p>
                      <a:r>
                        <a:rPr lang="en-US" sz="1800" b="1" u="none" strike="noStrike" kern="1200" baseline="0" dirty="0"/>
                        <a:t>(owned by Centre and State government)</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coolSlant"/>
                      <a:lightRig rig="flood" dir="t"/>
                    </a:cell3D>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517150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par>
                          <p:cTn id="18" fill="hold">
                            <p:stCondLst>
                              <p:cond delay="2600"/>
                            </p:stCondLst>
                            <p:childTnLst>
                              <p:par>
                                <p:cTn id="19" presetID="21" presetClass="entr" presetSubtype="1"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2000"/>
                                        <p:tgtEl>
                                          <p:spTgt spid="4"/>
                                        </p:tgtEl>
                                      </p:cBhvr>
                                    </p:animEffect>
                                  </p:childTnLst>
                                </p:cTn>
                              </p:par>
                            </p:childTnLst>
                          </p:cTn>
                        </p:par>
                        <p:par>
                          <p:cTn id="22" fill="hold">
                            <p:stCondLst>
                              <p:cond delay="4600"/>
                            </p:stCondLst>
                            <p:childTnLst>
                              <p:par>
                                <p:cTn id="23" presetID="32" presetClass="emph" presetSubtype="0" fill="hold" nodeType="afterEffect">
                                  <p:stCondLst>
                                    <p:cond delay="0"/>
                                  </p:stCondLst>
                                  <p:childTnLst>
                                    <p:animRot by="120000">
                                      <p:cBhvr>
                                        <p:cTn id="24" dur="100" fill="hold">
                                          <p:stCondLst>
                                            <p:cond delay="0"/>
                                          </p:stCondLst>
                                        </p:cTn>
                                        <p:tgtEl>
                                          <p:spTgt spid="4"/>
                                        </p:tgtEl>
                                        <p:attrNameLst>
                                          <p:attrName>r</p:attrName>
                                        </p:attrNameLst>
                                      </p:cBhvr>
                                    </p:animRot>
                                    <p:animRot by="-240000">
                                      <p:cBhvr>
                                        <p:cTn id="25" dur="200" fill="hold">
                                          <p:stCondLst>
                                            <p:cond delay="200"/>
                                          </p:stCondLst>
                                        </p:cTn>
                                        <p:tgtEl>
                                          <p:spTgt spid="4"/>
                                        </p:tgtEl>
                                        <p:attrNameLst>
                                          <p:attrName>r</p:attrName>
                                        </p:attrNameLst>
                                      </p:cBhvr>
                                    </p:animRot>
                                    <p:animRot by="240000">
                                      <p:cBhvr>
                                        <p:cTn id="26" dur="200" fill="hold">
                                          <p:stCondLst>
                                            <p:cond delay="400"/>
                                          </p:stCondLst>
                                        </p:cTn>
                                        <p:tgtEl>
                                          <p:spTgt spid="4"/>
                                        </p:tgtEl>
                                        <p:attrNameLst>
                                          <p:attrName>r</p:attrName>
                                        </p:attrNameLst>
                                      </p:cBhvr>
                                    </p:animRot>
                                    <p:animRot by="-240000">
                                      <p:cBhvr>
                                        <p:cTn id="27" dur="200" fill="hold">
                                          <p:stCondLst>
                                            <p:cond delay="600"/>
                                          </p:stCondLst>
                                        </p:cTn>
                                        <p:tgtEl>
                                          <p:spTgt spid="4"/>
                                        </p:tgtEl>
                                        <p:attrNameLst>
                                          <p:attrName>r</p:attrName>
                                        </p:attrNameLst>
                                      </p:cBhvr>
                                    </p:animRot>
                                    <p:animRot by="120000">
                                      <p:cBhvr>
                                        <p:cTn id="2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66646"/>
            <a:ext cx="626090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5400" b="1" dirty="0">
                <a:ln>
                  <a:solidFill>
                    <a:srgbClr val="FFFF21"/>
                  </a:solidFill>
                </a:ln>
                <a:solidFill>
                  <a:srgbClr val="5EEC3C"/>
                </a:solidFill>
                <a:effectLst/>
                <a:latin typeface="Algerian" pitchFamily="82" charset="0"/>
              </a:rPr>
              <a:t>Jute  industry</a:t>
            </a:r>
          </a:p>
        </p:txBody>
      </p:sp>
      <p:sp>
        <p:nvSpPr>
          <p:cNvPr id="3" name="Content Placeholder 2"/>
          <p:cNvSpPr>
            <a:spLocks noGrp="1"/>
          </p:cNvSpPr>
          <p:nvPr>
            <p:ph idx="1"/>
          </p:nvPr>
        </p:nvSpPr>
        <p:spPr>
          <a:xfrm>
            <a:off x="296260" y="891995"/>
            <a:ext cx="8695035" cy="3511061"/>
          </a:xfrm>
        </p:spPr>
        <p:txBody>
          <a:bodyPr>
            <a:noAutofit/>
          </a:bodyPr>
          <a:lstStyle/>
          <a:p>
            <a:pPr>
              <a:buClr>
                <a:schemeClr val="bg1"/>
              </a:buClr>
              <a:buFont typeface="Wingdings" pitchFamily="2" charset="2"/>
              <a:buChar char="§"/>
            </a:pPr>
            <a:r>
              <a:rPr lang="en-US" sz="2400" b="1" dirty="0">
                <a:solidFill>
                  <a:srgbClr val="FFFF00"/>
                </a:solidFill>
              </a:rPr>
              <a:t>Jute industry is an important industry for a country like India, not only it earns foreign exchange but also provides substantial employment opportunities in agriculture and industrial sectors.</a:t>
            </a:r>
          </a:p>
          <a:p>
            <a:pPr>
              <a:buClr>
                <a:schemeClr val="bg1"/>
              </a:buClr>
              <a:buFont typeface="Wingdings" pitchFamily="2" charset="2"/>
              <a:buChar char="§"/>
            </a:pPr>
            <a:r>
              <a:rPr lang="en-US" sz="2400" b="1" dirty="0">
                <a:solidFill>
                  <a:srgbClr val="FFFF00"/>
                </a:solidFill>
              </a:rPr>
              <a:t>Its first </a:t>
            </a:r>
            <a:r>
              <a:rPr lang="en-US" sz="2400" b="1" dirty="0" err="1">
                <a:solidFill>
                  <a:srgbClr val="FFFF00"/>
                </a:solidFill>
              </a:rPr>
              <a:t>modernised</a:t>
            </a:r>
            <a:r>
              <a:rPr lang="en-US" sz="2400" b="1" dirty="0">
                <a:solidFill>
                  <a:srgbClr val="FFFF00"/>
                </a:solidFill>
              </a:rPr>
              <a:t> industrial unit was established at </a:t>
            </a:r>
            <a:r>
              <a:rPr lang="en-US" sz="2400" b="1" dirty="0" err="1">
                <a:solidFill>
                  <a:srgbClr val="FFFF00"/>
                </a:solidFill>
              </a:rPr>
              <a:t>Reshra</a:t>
            </a:r>
            <a:r>
              <a:rPr lang="en-US" sz="2400" b="1" dirty="0">
                <a:solidFill>
                  <a:srgbClr val="FFFF00"/>
                </a:solidFill>
              </a:rPr>
              <a:t> in West Bengal in 1855.</a:t>
            </a:r>
          </a:p>
          <a:p>
            <a:pPr>
              <a:buClr>
                <a:schemeClr val="bg1"/>
              </a:buClr>
              <a:buFont typeface="Wingdings" pitchFamily="2" charset="2"/>
              <a:buChar char="§"/>
            </a:pPr>
            <a:r>
              <a:rPr lang="en-US" sz="2400" b="1" dirty="0">
                <a:solidFill>
                  <a:srgbClr val="FFFF00"/>
                </a:solidFill>
              </a:rPr>
              <a:t>The jute industry in the country is traditionally export oriented.</a:t>
            </a:r>
          </a:p>
          <a:p>
            <a:pPr>
              <a:buClr>
                <a:schemeClr val="bg1"/>
              </a:buClr>
              <a:buFont typeface="Wingdings" pitchFamily="2" charset="2"/>
              <a:buChar char="§"/>
            </a:pPr>
            <a:r>
              <a:rPr lang="en-US" sz="2400" b="1" dirty="0">
                <a:solidFill>
                  <a:srgbClr val="FFFF00"/>
                </a:solidFill>
              </a:rPr>
              <a:t>India ranks number one in the raw jute and jute goods production and number two in export of jute goods in the world.</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3999"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575"/>
            <a:ext cx="9144000" cy="5208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550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4098"/>
                                        </p:tgtEl>
                                        <p:attrNameLst>
                                          <p:attrName>style.visibility</p:attrName>
                                        </p:attrNameLst>
                                      </p:cBhvr>
                                      <p:to>
                                        <p:strVal val="visible"/>
                                      </p:to>
                                    </p:set>
                                    <p:anim calcmode="lin" valueType="num">
                                      <p:cBhvr>
                                        <p:cTn id="23" dur="1000" fill="hold"/>
                                        <p:tgtEl>
                                          <p:spTgt spid="4098"/>
                                        </p:tgtEl>
                                        <p:attrNameLst>
                                          <p:attrName>ppt_w</p:attrName>
                                        </p:attrNameLst>
                                      </p:cBhvr>
                                      <p:tavLst>
                                        <p:tav tm="0">
                                          <p:val>
                                            <p:fltVal val="0"/>
                                          </p:val>
                                        </p:tav>
                                        <p:tav tm="100000">
                                          <p:val>
                                            <p:strVal val="#ppt_w"/>
                                          </p:val>
                                        </p:tav>
                                      </p:tavLst>
                                    </p:anim>
                                    <p:anim calcmode="lin" valueType="num">
                                      <p:cBhvr>
                                        <p:cTn id="24" dur="1000" fill="hold"/>
                                        <p:tgtEl>
                                          <p:spTgt spid="4098"/>
                                        </p:tgtEl>
                                        <p:attrNameLst>
                                          <p:attrName>ppt_h</p:attrName>
                                        </p:attrNameLst>
                                      </p:cBhvr>
                                      <p:tavLst>
                                        <p:tav tm="0">
                                          <p:val>
                                            <p:fltVal val="0"/>
                                          </p:val>
                                        </p:tav>
                                        <p:tav tm="100000">
                                          <p:val>
                                            <p:strVal val="#ppt_h"/>
                                          </p:val>
                                        </p:tav>
                                      </p:tavLst>
                                    </p:anim>
                                    <p:anim calcmode="lin" valueType="num">
                                      <p:cBhvr>
                                        <p:cTn id="25" dur="1000" fill="hold"/>
                                        <p:tgtEl>
                                          <p:spTgt spid="409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21" presetClass="exit" presetSubtype="1" fill="hold" nodeType="clickEffect">
                                  <p:stCondLst>
                                    <p:cond delay="0"/>
                                  </p:stCondLst>
                                  <p:childTnLst>
                                    <p:animEffect transition="out" filter="wheel(1)">
                                      <p:cBhvr>
                                        <p:cTn id="30" dur="2000"/>
                                        <p:tgtEl>
                                          <p:spTgt spid="4098"/>
                                        </p:tgtEl>
                                      </p:cBhvr>
                                    </p:animEffect>
                                    <p:set>
                                      <p:cBhvr>
                                        <p:cTn id="31" dur="1" fill="hold">
                                          <p:stCondLst>
                                            <p:cond delay="1999"/>
                                          </p:stCondLst>
                                        </p:cTn>
                                        <p:tgtEl>
                                          <p:spTgt spid="4098"/>
                                        </p:tgtEl>
                                        <p:attrNameLst>
                                          <p:attrName>style.visibility</p:attrName>
                                        </p:attrNameLst>
                                      </p:cBhvr>
                                      <p:to>
                                        <p:strVal val="hidden"/>
                                      </p:to>
                                    </p:set>
                                  </p:childTnLst>
                                </p:cTn>
                              </p:par>
                            </p:childTnLst>
                          </p:cTn>
                        </p:par>
                        <p:par>
                          <p:cTn id="32" fill="hold">
                            <p:stCondLst>
                              <p:cond delay="2000"/>
                            </p:stCondLst>
                            <p:childTnLst>
                              <p:par>
                                <p:cTn id="33" presetID="22" presetClass="entr" presetSubtype="4" fill="hold" grpId="0" nodeType="afterEffect">
                                  <p:stCondLst>
                                    <p:cond delay="0"/>
                                  </p:stCondLst>
                                  <p:childTnLst>
                                    <p:set>
                                      <p:cBhvr>
                                        <p:cTn id="34" dur="1" fill="hold">
                                          <p:stCondLst>
                                            <p:cond delay="0"/>
                                          </p:stCondLst>
                                        </p:cTn>
                                        <p:tgtEl>
                                          <p:spTgt spid="3">
                                            <p:txEl>
                                              <p:pRg st="0" end="0"/>
                                            </p:txEl>
                                          </p:spTgt>
                                        </p:tgtEl>
                                        <p:attrNameLst>
                                          <p:attrName>style.visibility</p:attrName>
                                        </p:attrNameLst>
                                      </p:cBhvr>
                                      <p:to>
                                        <p:strVal val="visible"/>
                                      </p:to>
                                    </p:set>
                                    <p:animEffect transition="in" filter="wipe(down)">
                                      <p:cBhvr>
                                        <p:cTn id="35" dur="500"/>
                                        <p:tgtEl>
                                          <p:spTgt spid="3">
                                            <p:txEl>
                                              <p:pRg st="0" end="0"/>
                                            </p:txEl>
                                          </p:spTgt>
                                        </p:tgtEl>
                                      </p:cBhvr>
                                    </p:animEffect>
                                  </p:childTnLst>
                                </p:cTn>
                              </p:par>
                            </p:childTnLst>
                          </p:cTn>
                        </p:par>
                        <p:par>
                          <p:cTn id="36" fill="hold">
                            <p:stCondLst>
                              <p:cond delay="2500"/>
                            </p:stCondLst>
                            <p:childTnLst>
                              <p:par>
                                <p:cTn id="37" presetID="22" presetClass="entr" presetSubtype="4" fill="hold" grpId="0" nodeType="after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Effect transition="in" filter="wipe(down)">
                                      <p:cBhvr>
                                        <p:cTn id="39" dur="500"/>
                                        <p:tgtEl>
                                          <p:spTgt spid="3">
                                            <p:txEl>
                                              <p:pRg st="1" end="1"/>
                                            </p:txEl>
                                          </p:spTgt>
                                        </p:tgtEl>
                                      </p:cBhvr>
                                    </p:animEffect>
                                  </p:childTnLst>
                                </p:cTn>
                              </p:par>
                            </p:childTnLst>
                          </p:cTn>
                        </p:par>
                        <p:par>
                          <p:cTn id="40" fill="hold">
                            <p:stCondLst>
                              <p:cond delay="3000"/>
                            </p:stCondLst>
                            <p:childTnLst>
                              <p:par>
                                <p:cTn id="41" presetID="22" presetClass="entr" presetSubtype="4" fill="hold" grpId="0" nodeType="after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Effect transition="in" filter="wipe(down)">
                                      <p:cBhvr>
                                        <p:cTn id="43" dur="500"/>
                                        <p:tgtEl>
                                          <p:spTgt spid="3">
                                            <p:txEl>
                                              <p:pRg st="2" end="2"/>
                                            </p:txEl>
                                          </p:spTgt>
                                        </p:tgtEl>
                                      </p:cBhvr>
                                    </p:animEffect>
                                  </p:childTnLst>
                                </p:cTn>
                              </p:par>
                            </p:childTnLst>
                          </p:cTn>
                        </p:par>
                        <p:par>
                          <p:cTn id="44" fill="hold">
                            <p:stCondLst>
                              <p:cond delay="3500"/>
                            </p:stCondLst>
                            <p:childTnLst>
                              <p:par>
                                <p:cTn id="45" presetID="22" presetClass="entr" presetSubtype="4" fill="hold" grpId="0" nodeType="afterEffect">
                                  <p:stCondLst>
                                    <p:cond delay="0"/>
                                  </p:stCondLst>
                                  <p:childTnLst>
                                    <p:set>
                                      <p:cBhvr>
                                        <p:cTn id="46" dur="1" fill="hold">
                                          <p:stCondLst>
                                            <p:cond delay="0"/>
                                          </p:stCondLst>
                                        </p:cTn>
                                        <p:tgtEl>
                                          <p:spTgt spid="3">
                                            <p:txEl>
                                              <p:pRg st="3" end="3"/>
                                            </p:txEl>
                                          </p:spTgt>
                                        </p:tgtEl>
                                        <p:attrNameLst>
                                          <p:attrName>style.visibility</p:attrName>
                                        </p:attrNameLst>
                                      </p:cBhvr>
                                      <p:to>
                                        <p:strVal val="visible"/>
                                      </p:to>
                                    </p:set>
                                    <p:animEffect transition="in" filter="wipe(down)">
                                      <p:cBhvr>
                                        <p:cTn id="47" dur="500"/>
                                        <p:tgtEl>
                                          <p:spTgt spid="3">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37" fill="hold" nodeType="clickEffect">
                                  <p:stCondLst>
                                    <p:cond delay="0"/>
                                  </p:stCondLst>
                                  <p:childTnLst>
                                    <p:set>
                                      <p:cBhvr>
                                        <p:cTn id="51" dur="1" fill="hold">
                                          <p:stCondLst>
                                            <p:cond delay="0"/>
                                          </p:stCondLst>
                                        </p:cTn>
                                        <p:tgtEl>
                                          <p:spTgt spid="4099"/>
                                        </p:tgtEl>
                                        <p:attrNameLst>
                                          <p:attrName>style.visibility</p:attrName>
                                        </p:attrNameLst>
                                      </p:cBhvr>
                                      <p:to>
                                        <p:strVal val="visible"/>
                                      </p:to>
                                    </p:set>
                                    <p:animEffect transition="in" filter="barn(outVertical)">
                                      <p:cBhvr>
                                        <p:cTn id="52" dur="500"/>
                                        <p:tgtEl>
                                          <p:spTgt spid="4099"/>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xit" presetSubtype="21" fill="hold" nodeType="clickEffect">
                                  <p:stCondLst>
                                    <p:cond delay="0"/>
                                  </p:stCondLst>
                                  <p:childTnLst>
                                    <p:animEffect transition="out" filter="barn(inVertical)">
                                      <p:cBhvr>
                                        <p:cTn id="56" dur="500"/>
                                        <p:tgtEl>
                                          <p:spTgt spid="4099"/>
                                        </p:tgtEl>
                                      </p:cBhvr>
                                    </p:animEffect>
                                    <p:set>
                                      <p:cBhvr>
                                        <p:cTn id="57" dur="1" fill="hold">
                                          <p:stCondLst>
                                            <p:cond delay="499"/>
                                          </p:stCondLst>
                                        </p:cTn>
                                        <p:tgtEl>
                                          <p:spTgt spid="40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38926" y="739290"/>
            <a:ext cx="2217157" cy="3512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9150" y="13941"/>
            <a:ext cx="839877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Cotton and textile industry</a:t>
            </a:r>
          </a:p>
        </p:txBody>
      </p:sp>
      <p:sp>
        <p:nvSpPr>
          <p:cNvPr id="3" name="Content Placeholder 2"/>
          <p:cNvSpPr>
            <a:spLocks noGrp="1"/>
          </p:cNvSpPr>
          <p:nvPr>
            <p:ph idx="1"/>
          </p:nvPr>
        </p:nvSpPr>
        <p:spPr>
          <a:xfrm>
            <a:off x="296260" y="586585"/>
            <a:ext cx="6566315" cy="4123035"/>
          </a:xfrm>
        </p:spPr>
        <p:txBody>
          <a:bodyPr>
            <a:noAutofit/>
          </a:bodyPr>
          <a:lstStyle/>
          <a:p>
            <a:pPr>
              <a:buClr>
                <a:schemeClr val="bg1"/>
              </a:buClr>
              <a:buFont typeface="Wingdings" pitchFamily="2" charset="2"/>
              <a:buChar char="§"/>
            </a:pPr>
            <a:r>
              <a:rPr lang="en-US" sz="2300" b="1" dirty="0">
                <a:solidFill>
                  <a:srgbClr val="FFFF00"/>
                </a:solidFill>
              </a:rPr>
              <a:t>Oldest industry of India, and employs largest number of workers.</a:t>
            </a:r>
          </a:p>
          <a:p>
            <a:pPr>
              <a:buClr>
                <a:schemeClr val="bg1"/>
              </a:buClr>
              <a:buFont typeface="Wingdings" pitchFamily="2" charset="2"/>
              <a:buChar char="§"/>
            </a:pPr>
            <a:r>
              <a:rPr lang="en-US" sz="2300" b="1" dirty="0">
                <a:solidFill>
                  <a:srgbClr val="FFFF00"/>
                </a:solidFill>
              </a:rPr>
              <a:t>It is the largest </a:t>
            </a:r>
            <a:r>
              <a:rPr lang="en-US" sz="2300" b="1" dirty="0" err="1">
                <a:solidFill>
                  <a:srgbClr val="FFFF00"/>
                </a:solidFill>
              </a:rPr>
              <a:t>organised</a:t>
            </a:r>
            <a:r>
              <a:rPr lang="en-US" sz="2300" b="1" dirty="0">
                <a:solidFill>
                  <a:srgbClr val="FFFF00"/>
                </a:solidFill>
              </a:rPr>
              <a:t> and </a:t>
            </a:r>
            <a:r>
              <a:rPr lang="en-US" sz="2300" b="1" dirty="0" err="1">
                <a:solidFill>
                  <a:srgbClr val="FFFF00"/>
                </a:solidFill>
              </a:rPr>
              <a:t>broadbased</a:t>
            </a:r>
            <a:r>
              <a:rPr lang="en-US" sz="2300" b="1" dirty="0">
                <a:solidFill>
                  <a:srgbClr val="FFFF00"/>
                </a:solidFill>
              </a:rPr>
              <a:t> industry which accounts for 4% of GDP, 20% of manufacturing value-added and one third of total export earnings. </a:t>
            </a:r>
          </a:p>
          <a:p>
            <a:pPr>
              <a:buClr>
                <a:schemeClr val="bg1"/>
              </a:buClr>
              <a:buFont typeface="Wingdings" pitchFamily="2" charset="2"/>
              <a:buChar char="§"/>
            </a:pPr>
            <a:r>
              <a:rPr lang="en-US" sz="2300" b="1" dirty="0">
                <a:solidFill>
                  <a:srgbClr val="FFFF00"/>
                </a:solidFill>
              </a:rPr>
              <a:t>The first Indian </a:t>
            </a:r>
            <a:r>
              <a:rPr lang="en-US" sz="2300" b="1" dirty="0" err="1">
                <a:solidFill>
                  <a:srgbClr val="FFFF00"/>
                </a:solidFill>
              </a:rPr>
              <a:t>modernised</a:t>
            </a:r>
            <a:r>
              <a:rPr lang="en-US" sz="2300" b="1" dirty="0">
                <a:solidFill>
                  <a:srgbClr val="FFFF00"/>
                </a:solidFill>
              </a:rPr>
              <a:t> cotton cloth mill was established in 1818 at Fort </a:t>
            </a:r>
            <a:r>
              <a:rPr lang="en-US" sz="2300" b="1" dirty="0" err="1">
                <a:solidFill>
                  <a:srgbClr val="FFFF00"/>
                </a:solidFill>
              </a:rPr>
              <a:t>Gloaster</a:t>
            </a:r>
            <a:r>
              <a:rPr lang="en-US" sz="2300" b="1" dirty="0">
                <a:solidFill>
                  <a:srgbClr val="FFFF00"/>
                </a:solidFill>
              </a:rPr>
              <a:t> near Calcutta. But this mill was not successful. The second mill named “Mumbai’s Spinning and Weaving Co.” was established in 1854 at Bombay by KGN </a:t>
            </a:r>
            <a:r>
              <a:rPr lang="en-US" sz="2300" b="1" dirty="0" err="1">
                <a:solidFill>
                  <a:srgbClr val="FFFF00"/>
                </a:solidFill>
              </a:rPr>
              <a:t>Daber</a:t>
            </a:r>
            <a:r>
              <a:rPr lang="en-US" sz="2300" b="1" dirty="0">
                <a:solidFill>
                  <a:srgbClr val="FFFF00"/>
                </a:solidFill>
              </a:rPr>
              <a:t>.</a:t>
            </a:r>
          </a:p>
        </p:txBody>
      </p:sp>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4" y="0"/>
            <a:ext cx="9153150" cy="5183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35" y="45909"/>
            <a:ext cx="9141066" cy="51218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50" y="-1"/>
            <a:ext cx="4733855" cy="519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704" y="-1"/>
            <a:ext cx="4428445" cy="5143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934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5123"/>
                                        </p:tgtEl>
                                        <p:attrNameLst>
                                          <p:attrName>style.visibility</p:attrName>
                                        </p:attrNameLst>
                                      </p:cBhvr>
                                      <p:to>
                                        <p:strVal val="visible"/>
                                      </p:to>
                                    </p:set>
                                    <p:anim calcmode="lin" valueType="num">
                                      <p:cBhvr>
                                        <p:cTn id="23" dur="500" decel="50000" fill="hold">
                                          <p:stCondLst>
                                            <p:cond delay="0"/>
                                          </p:stCondLst>
                                        </p:cTn>
                                        <p:tgtEl>
                                          <p:spTgt spid="5123"/>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5123"/>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5123"/>
                                        </p:tgtEl>
                                        <p:attrNameLst>
                                          <p:attrName>ppt_w</p:attrName>
                                        </p:attrNameLst>
                                      </p:cBhvr>
                                      <p:tavLst>
                                        <p:tav tm="0">
                                          <p:val>
                                            <p:strVal val="#ppt_w*.05"/>
                                          </p:val>
                                        </p:tav>
                                        <p:tav tm="100000">
                                          <p:val>
                                            <p:strVal val="#ppt_w"/>
                                          </p:val>
                                        </p:tav>
                                      </p:tavLst>
                                    </p:anim>
                                    <p:anim calcmode="lin" valueType="num">
                                      <p:cBhvr>
                                        <p:cTn id="26" dur="1000" fill="hold"/>
                                        <p:tgtEl>
                                          <p:spTgt spid="5123"/>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5123"/>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5123"/>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5123"/>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5123"/>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xit" presetSubtype="0" fill="hold" nodeType="clickEffect">
                                  <p:stCondLst>
                                    <p:cond delay="0"/>
                                  </p:stCondLst>
                                  <p:childTnLst>
                                    <p:animScale>
                                      <p:cBhvr>
                                        <p:cTn id="34" dur="1000" accel="50000">
                                          <p:stCondLst>
                                            <p:cond delay="0"/>
                                          </p:stCondLst>
                                        </p:cTn>
                                        <p:tgtEl>
                                          <p:spTgt spid="512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35" dur="1000" accel="50000">
                                          <p:stCondLst>
                                            <p:cond delay="0"/>
                                          </p:stCondLst>
                                        </p:cTn>
                                        <p:tgtEl>
                                          <p:spTgt spid="5123"/>
                                        </p:tgtEl>
                                        <p:attrNameLst>
                                          <p:attrName>ppt_x</p:attrName>
                                          <p:attrName>ppt_y</p:attrName>
                                        </p:attrNameLst>
                                      </p:cBhvr>
                                    </p:animMotion>
                                    <p:animEffect transition="out" filter="fade">
                                      <p:cBhvr>
                                        <p:cTn id="36" dur="1000"/>
                                        <p:tgtEl>
                                          <p:spTgt spid="5123"/>
                                        </p:tgtEl>
                                      </p:cBhvr>
                                    </p:animEffect>
                                    <p:set>
                                      <p:cBhvr>
                                        <p:cTn id="37" dur="1" fill="hold">
                                          <p:stCondLst>
                                            <p:cond delay="999"/>
                                          </p:stCondLst>
                                        </p:cTn>
                                        <p:tgtEl>
                                          <p:spTgt spid="5123"/>
                                        </p:tgtEl>
                                        <p:attrNameLst>
                                          <p:attrName>style.visibility</p:attrName>
                                        </p:attrNameLst>
                                      </p:cBhvr>
                                      <p:to>
                                        <p:strVal val="hidden"/>
                                      </p:to>
                                    </p:set>
                                  </p:childTnLst>
                                </p:cTn>
                              </p:par>
                            </p:childTnLst>
                          </p:cTn>
                        </p:par>
                        <p:par>
                          <p:cTn id="38" fill="hold">
                            <p:stCondLst>
                              <p:cond delay="1000"/>
                            </p:stCondLst>
                            <p:childTnLst>
                              <p:par>
                                <p:cTn id="39" presetID="2" presetClass="entr" presetSubtype="9" fill="hold" grpId="0" nodeType="after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 calcmode="lin" valueType="num">
                                      <p:cBhvr additive="base">
                                        <p:cTn id="41"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43" fill="hold">
                            <p:stCondLst>
                              <p:cond delay="1500"/>
                            </p:stCondLst>
                            <p:childTnLst>
                              <p:par>
                                <p:cTn id="44" presetID="2" presetClass="entr" presetSubtype="9" fill="hold" grpId="0" nodeType="afterEffect">
                                  <p:stCondLst>
                                    <p:cond delay="0"/>
                                  </p:stCondLst>
                                  <p:childTnLst>
                                    <p:set>
                                      <p:cBhvr>
                                        <p:cTn id="45" dur="1" fill="hold">
                                          <p:stCondLst>
                                            <p:cond delay="0"/>
                                          </p:stCondLst>
                                        </p:cTn>
                                        <p:tgtEl>
                                          <p:spTgt spid="3">
                                            <p:txEl>
                                              <p:pRg st="1" end="1"/>
                                            </p:txEl>
                                          </p:spTgt>
                                        </p:tgtEl>
                                        <p:attrNameLst>
                                          <p:attrName>style.visibility</p:attrName>
                                        </p:attrNameLst>
                                      </p:cBhvr>
                                      <p:to>
                                        <p:strVal val="visible"/>
                                      </p:to>
                                    </p:set>
                                    <p:anim calcmode="lin" valueType="num">
                                      <p:cBhvr additive="base">
                                        <p:cTn id="46"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48" fill="hold">
                            <p:stCondLst>
                              <p:cond delay="2000"/>
                            </p:stCondLst>
                            <p:childTnLst>
                              <p:par>
                                <p:cTn id="49" presetID="2" presetClass="entr" presetSubtype="9" fill="hold" grpId="0" nodeType="afterEffect">
                                  <p:stCondLst>
                                    <p:cond delay="0"/>
                                  </p:stCondLst>
                                  <p:childTnLst>
                                    <p:set>
                                      <p:cBhvr>
                                        <p:cTn id="50" dur="1" fill="hold">
                                          <p:stCondLst>
                                            <p:cond delay="0"/>
                                          </p:stCondLst>
                                        </p:cTn>
                                        <p:tgtEl>
                                          <p:spTgt spid="3">
                                            <p:txEl>
                                              <p:pRg st="2" end="2"/>
                                            </p:txEl>
                                          </p:spTgt>
                                        </p:tgtEl>
                                        <p:attrNameLst>
                                          <p:attrName>style.visibility</p:attrName>
                                        </p:attrNameLst>
                                      </p:cBhvr>
                                      <p:to>
                                        <p:strVal val="visible"/>
                                      </p:to>
                                    </p:set>
                                    <p:anim calcmode="lin" valueType="num">
                                      <p:cBhvr additive="base">
                                        <p:cTn id="51"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52" dur="500" fill="hold"/>
                                        <p:tgtEl>
                                          <p:spTgt spid="3">
                                            <p:txEl>
                                              <p:pRg st="2" end="2"/>
                                            </p:txEl>
                                          </p:spTgt>
                                        </p:tgtEl>
                                        <p:attrNameLst>
                                          <p:attrName>ppt_y</p:attrName>
                                        </p:attrNameLst>
                                      </p:cBhvr>
                                      <p:tavLst>
                                        <p:tav tm="0">
                                          <p:val>
                                            <p:strVal val="0-#ppt_h/2"/>
                                          </p:val>
                                        </p:tav>
                                        <p:tav tm="100000">
                                          <p:val>
                                            <p:strVal val="#ppt_y"/>
                                          </p:val>
                                        </p:tav>
                                      </p:tavLst>
                                    </p:anim>
                                  </p:childTnLst>
                                </p:cTn>
                              </p:par>
                              <p:par>
                                <p:cTn id="53" presetID="21" presetClass="entr" presetSubtype="1" fill="hold" nodeType="withEffect">
                                  <p:stCondLst>
                                    <p:cond delay="0"/>
                                  </p:stCondLst>
                                  <p:childTnLst>
                                    <p:set>
                                      <p:cBhvr>
                                        <p:cTn id="54" dur="1" fill="hold">
                                          <p:stCondLst>
                                            <p:cond delay="0"/>
                                          </p:stCondLst>
                                        </p:cTn>
                                        <p:tgtEl>
                                          <p:spTgt spid="5126"/>
                                        </p:tgtEl>
                                        <p:attrNameLst>
                                          <p:attrName>style.visibility</p:attrName>
                                        </p:attrNameLst>
                                      </p:cBhvr>
                                      <p:to>
                                        <p:strVal val="visible"/>
                                      </p:to>
                                    </p:set>
                                    <p:animEffect transition="in" filter="wheel(1)">
                                      <p:cBhvr>
                                        <p:cTn id="55" dur="2000"/>
                                        <p:tgtEl>
                                          <p:spTgt spid="5126"/>
                                        </p:tgtEl>
                                      </p:cBhvr>
                                    </p:animEffect>
                                  </p:childTnLst>
                                </p:cTn>
                              </p:par>
                            </p:childTnLst>
                          </p:cTn>
                        </p:par>
                      </p:childTnLst>
                    </p:cTn>
                  </p:par>
                  <p:par>
                    <p:cTn id="56" fill="hold">
                      <p:stCondLst>
                        <p:cond delay="indefinite"/>
                      </p:stCondLst>
                      <p:childTnLst>
                        <p:par>
                          <p:cTn id="57" fill="hold">
                            <p:stCondLst>
                              <p:cond delay="0"/>
                            </p:stCondLst>
                            <p:childTnLst>
                              <p:par>
                                <p:cTn id="58" presetID="6" presetClass="entr" presetSubtype="16" fill="hold" nodeType="clickEffect">
                                  <p:stCondLst>
                                    <p:cond delay="0"/>
                                  </p:stCondLst>
                                  <p:childTnLst>
                                    <p:set>
                                      <p:cBhvr>
                                        <p:cTn id="59" dur="1" fill="hold">
                                          <p:stCondLst>
                                            <p:cond delay="0"/>
                                          </p:stCondLst>
                                        </p:cTn>
                                        <p:tgtEl>
                                          <p:spTgt spid="5122"/>
                                        </p:tgtEl>
                                        <p:attrNameLst>
                                          <p:attrName>style.visibility</p:attrName>
                                        </p:attrNameLst>
                                      </p:cBhvr>
                                      <p:to>
                                        <p:strVal val="visible"/>
                                      </p:to>
                                    </p:set>
                                    <p:animEffect transition="in" filter="circle(in)">
                                      <p:cBhvr>
                                        <p:cTn id="60" dur="2000"/>
                                        <p:tgtEl>
                                          <p:spTgt spid="5122"/>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xit" presetSubtype="32" fill="hold" nodeType="clickEffect">
                                  <p:stCondLst>
                                    <p:cond delay="0"/>
                                  </p:stCondLst>
                                  <p:childTnLst>
                                    <p:anim calcmode="lin" valueType="num">
                                      <p:cBhvr>
                                        <p:cTn id="64" dur="500"/>
                                        <p:tgtEl>
                                          <p:spTgt spid="5122"/>
                                        </p:tgtEl>
                                        <p:attrNameLst>
                                          <p:attrName>ppt_w</p:attrName>
                                        </p:attrNameLst>
                                      </p:cBhvr>
                                      <p:tavLst>
                                        <p:tav tm="0">
                                          <p:val>
                                            <p:strVal val="ppt_w"/>
                                          </p:val>
                                        </p:tav>
                                        <p:tav tm="100000">
                                          <p:val>
                                            <p:fltVal val="0"/>
                                          </p:val>
                                        </p:tav>
                                      </p:tavLst>
                                    </p:anim>
                                    <p:anim calcmode="lin" valueType="num">
                                      <p:cBhvr>
                                        <p:cTn id="65" dur="500"/>
                                        <p:tgtEl>
                                          <p:spTgt spid="5122"/>
                                        </p:tgtEl>
                                        <p:attrNameLst>
                                          <p:attrName>ppt_h</p:attrName>
                                        </p:attrNameLst>
                                      </p:cBhvr>
                                      <p:tavLst>
                                        <p:tav tm="0">
                                          <p:val>
                                            <p:strVal val="ppt_h"/>
                                          </p:val>
                                        </p:tav>
                                        <p:tav tm="100000">
                                          <p:val>
                                            <p:fltVal val="0"/>
                                          </p:val>
                                        </p:tav>
                                      </p:tavLst>
                                    </p:anim>
                                    <p:animEffect transition="out" filter="fade">
                                      <p:cBhvr>
                                        <p:cTn id="66" dur="500"/>
                                        <p:tgtEl>
                                          <p:spTgt spid="5122"/>
                                        </p:tgtEl>
                                      </p:cBhvr>
                                    </p:animEffect>
                                    <p:set>
                                      <p:cBhvr>
                                        <p:cTn id="67" dur="1" fill="hold">
                                          <p:stCondLst>
                                            <p:cond delay="499"/>
                                          </p:stCondLst>
                                        </p:cTn>
                                        <p:tgtEl>
                                          <p:spTgt spid="5122"/>
                                        </p:tgtEl>
                                        <p:attrNameLst>
                                          <p:attrName>style.visibility</p:attrName>
                                        </p:attrNameLst>
                                      </p:cBhvr>
                                      <p:to>
                                        <p:strVal val="hidden"/>
                                      </p:to>
                                    </p:set>
                                  </p:childTnLst>
                                </p:cTn>
                              </p:par>
                            </p:childTnLst>
                          </p:cTn>
                        </p:par>
                        <p:par>
                          <p:cTn id="68" fill="hold">
                            <p:stCondLst>
                              <p:cond delay="500"/>
                            </p:stCondLst>
                            <p:childTnLst>
                              <p:par>
                                <p:cTn id="69" presetID="53" presetClass="entr" presetSubtype="16" fill="hold" nodeType="afterEffect">
                                  <p:stCondLst>
                                    <p:cond delay="0"/>
                                  </p:stCondLst>
                                  <p:childTnLst>
                                    <p:set>
                                      <p:cBhvr>
                                        <p:cTn id="70" dur="1" fill="hold">
                                          <p:stCondLst>
                                            <p:cond delay="0"/>
                                          </p:stCondLst>
                                        </p:cTn>
                                        <p:tgtEl>
                                          <p:spTgt spid="5124"/>
                                        </p:tgtEl>
                                        <p:attrNameLst>
                                          <p:attrName>style.visibility</p:attrName>
                                        </p:attrNameLst>
                                      </p:cBhvr>
                                      <p:to>
                                        <p:strVal val="visible"/>
                                      </p:to>
                                    </p:set>
                                    <p:anim calcmode="lin" valueType="num">
                                      <p:cBhvr>
                                        <p:cTn id="71" dur="500" fill="hold"/>
                                        <p:tgtEl>
                                          <p:spTgt spid="5124"/>
                                        </p:tgtEl>
                                        <p:attrNameLst>
                                          <p:attrName>ppt_w</p:attrName>
                                        </p:attrNameLst>
                                      </p:cBhvr>
                                      <p:tavLst>
                                        <p:tav tm="0">
                                          <p:val>
                                            <p:fltVal val="0"/>
                                          </p:val>
                                        </p:tav>
                                        <p:tav tm="100000">
                                          <p:val>
                                            <p:strVal val="#ppt_w"/>
                                          </p:val>
                                        </p:tav>
                                      </p:tavLst>
                                    </p:anim>
                                    <p:anim calcmode="lin" valueType="num">
                                      <p:cBhvr>
                                        <p:cTn id="72" dur="500" fill="hold"/>
                                        <p:tgtEl>
                                          <p:spTgt spid="5124"/>
                                        </p:tgtEl>
                                        <p:attrNameLst>
                                          <p:attrName>ppt_h</p:attrName>
                                        </p:attrNameLst>
                                      </p:cBhvr>
                                      <p:tavLst>
                                        <p:tav tm="0">
                                          <p:val>
                                            <p:fltVal val="0"/>
                                          </p:val>
                                        </p:tav>
                                        <p:tav tm="100000">
                                          <p:val>
                                            <p:strVal val="#ppt_h"/>
                                          </p:val>
                                        </p:tav>
                                      </p:tavLst>
                                    </p:anim>
                                    <p:animEffect transition="in" filter="fade">
                                      <p:cBhvr>
                                        <p:cTn id="73" dur="500"/>
                                        <p:tgtEl>
                                          <p:spTgt spid="5124"/>
                                        </p:tgtEl>
                                      </p:cBhvr>
                                    </p:animEffect>
                                  </p:childTnLst>
                                </p:cTn>
                              </p:par>
                              <p:par>
                                <p:cTn id="74" presetID="53" presetClass="entr" presetSubtype="16" fill="hold" nodeType="withEffect">
                                  <p:stCondLst>
                                    <p:cond delay="0"/>
                                  </p:stCondLst>
                                  <p:childTnLst>
                                    <p:set>
                                      <p:cBhvr>
                                        <p:cTn id="75" dur="1" fill="hold">
                                          <p:stCondLst>
                                            <p:cond delay="0"/>
                                          </p:stCondLst>
                                        </p:cTn>
                                        <p:tgtEl>
                                          <p:spTgt spid="5125"/>
                                        </p:tgtEl>
                                        <p:attrNameLst>
                                          <p:attrName>style.visibility</p:attrName>
                                        </p:attrNameLst>
                                      </p:cBhvr>
                                      <p:to>
                                        <p:strVal val="visible"/>
                                      </p:to>
                                    </p:set>
                                    <p:anim calcmode="lin" valueType="num">
                                      <p:cBhvr>
                                        <p:cTn id="76" dur="500" fill="hold"/>
                                        <p:tgtEl>
                                          <p:spTgt spid="5125"/>
                                        </p:tgtEl>
                                        <p:attrNameLst>
                                          <p:attrName>ppt_w</p:attrName>
                                        </p:attrNameLst>
                                      </p:cBhvr>
                                      <p:tavLst>
                                        <p:tav tm="0">
                                          <p:val>
                                            <p:fltVal val="0"/>
                                          </p:val>
                                        </p:tav>
                                        <p:tav tm="100000">
                                          <p:val>
                                            <p:strVal val="#ppt_w"/>
                                          </p:val>
                                        </p:tav>
                                      </p:tavLst>
                                    </p:anim>
                                    <p:anim calcmode="lin" valueType="num">
                                      <p:cBhvr>
                                        <p:cTn id="77" dur="500" fill="hold"/>
                                        <p:tgtEl>
                                          <p:spTgt spid="5125"/>
                                        </p:tgtEl>
                                        <p:attrNameLst>
                                          <p:attrName>ppt_h</p:attrName>
                                        </p:attrNameLst>
                                      </p:cBhvr>
                                      <p:tavLst>
                                        <p:tav tm="0">
                                          <p:val>
                                            <p:fltVal val="0"/>
                                          </p:val>
                                        </p:tav>
                                        <p:tav tm="100000">
                                          <p:val>
                                            <p:strVal val="#ppt_h"/>
                                          </p:val>
                                        </p:tav>
                                      </p:tavLst>
                                    </p:anim>
                                    <p:animEffect transition="in" filter="fade">
                                      <p:cBhvr>
                                        <p:cTn id="78" dur="500"/>
                                        <p:tgtEl>
                                          <p:spTgt spid="5125"/>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5124"/>
                                        </p:tgtEl>
                                      </p:cBhvr>
                                    </p:animEffect>
                                    <p:set>
                                      <p:cBhvr>
                                        <p:cTn id="83" dur="1" fill="hold">
                                          <p:stCondLst>
                                            <p:cond delay="499"/>
                                          </p:stCondLst>
                                        </p:cTn>
                                        <p:tgtEl>
                                          <p:spTgt spid="5124"/>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500"/>
                                        <p:tgtEl>
                                          <p:spTgt spid="5125"/>
                                        </p:tgtEl>
                                      </p:cBhvr>
                                    </p:animEffect>
                                    <p:set>
                                      <p:cBhvr>
                                        <p:cTn id="86" dur="1" fill="hold">
                                          <p:stCondLst>
                                            <p:cond delay="499"/>
                                          </p:stCondLst>
                                        </p:cTn>
                                        <p:tgtEl>
                                          <p:spTgt spid="51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778795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Sugar industry</a:t>
            </a:r>
          </a:p>
        </p:txBody>
      </p:sp>
      <p:sp>
        <p:nvSpPr>
          <p:cNvPr id="3" name="Content Placeholder 2"/>
          <p:cNvSpPr>
            <a:spLocks noGrp="1"/>
          </p:cNvSpPr>
          <p:nvPr>
            <p:ph idx="1"/>
          </p:nvPr>
        </p:nvSpPr>
        <p:spPr/>
        <p:txBody>
          <a:bodyPr>
            <a:normAutofit lnSpcReduction="10000"/>
          </a:bodyPr>
          <a:lstStyle/>
          <a:p>
            <a:pPr>
              <a:buClr>
                <a:schemeClr val="bg1"/>
              </a:buClr>
              <a:buFont typeface="Wingdings" pitchFamily="2" charset="2"/>
              <a:buChar char="§"/>
            </a:pPr>
            <a:r>
              <a:rPr lang="en-US" b="1" dirty="0">
                <a:solidFill>
                  <a:srgbClr val="FFFF00"/>
                </a:solidFill>
              </a:rPr>
              <a:t>Sugar industry is the second largest industry among agriculture-based industries in India.</a:t>
            </a:r>
          </a:p>
          <a:p>
            <a:pPr>
              <a:buClr>
                <a:schemeClr val="bg1"/>
              </a:buClr>
              <a:buFont typeface="Wingdings" pitchFamily="2" charset="2"/>
              <a:buChar char="§"/>
            </a:pPr>
            <a:r>
              <a:rPr lang="en-US" b="1" dirty="0">
                <a:solidFill>
                  <a:srgbClr val="FFFF00"/>
                </a:solidFill>
              </a:rPr>
              <a:t>India is now the largest producer and consumer of sugar in the world. Maharashtra contributes over one third of the Indian total sugar output, followed closely by Uttar Pradesh.</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0121" y="1350110"/>
            <a:ext cx="2713673" cy="3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235"/>
            <a:ext cx="9123794"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541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6147"/>
                                        </p:tgtEl>
                                        <p:attrNameLst>
                                          <p:attrName>style.visibility</p:attrName>
                                        </p:attrNameLst>
                                      </p:cBhvr>
                                      <p:to>
                                        <p:strVal val="visible"/>
                                      </p:to>
                                    </p:set>
                                    <p:animEffect transition="in" filter="diamond(in)">
                                      <p:cBhvr>
                                        <p:cTn id="23" dur="2000"/>
                                        <p:tgtEl>
                                          <p:spTgt spid="614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21" fill="hold" nodeType="clickEffect">
                                  <p:stCondLst>
                                    <p:cond delay="0"/>
                                  </p:stCondLst>
                                  <p:childTnLst>
                                    <p:animEffect transition="out" filter="barn(inVertical)">
                                      <p:cBhvr>
                                        <p:cTn id="27" dur="500"/>
                                        <p:tgtEl>
                                          <p:spTgt spid="6147"/>
                                        </p:tgtEl>
                                      </p:cBhvr>
                                    </p:animEffect>
                                    <p:set>
                                      <p:cBhvr>
                                        <p:cTn id="28" dur="1" fill="hold">
                                          <p:stCondLst>
                                            <p:cond delay="499"/>
                                          </p:stCondLst>
                                        </p:cTn>
                                        <p:tgtEl>
                                          <p:spTgt spid="6147"/>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barn(inVertical)">
                                      <p:cBhvr>
                                        <p:cTn id="32" dur="500"/>
                                        <p:tgtEl>
                                          <p:spTgt spid="3">
                                            <p:txEl>
                                              <p:pRg st="0" end="0"/>
                                            </p:txEl>
                                          </p:spTgt>
                                        </p:tgtEl>
                                      </p:cBhvr>
                                    </p:animEffect>
                                  </p:childTnLst>
                                </p:cTn>
                              </p:par>
                            </p:childTnLst>
                          </p:cTn>
                        </p:par>
                        <p:par>
                          <p:cTn id="33" fill="hold">
                            <p:stCondLst>
                              <p:cond delay="1000"/>
                            </p:stCondLst>
                            <p:childTnLst>
                              <p:par>
                                <p:cTn id="34" presetID="16" presetClass="entr" presetSubtype="21" fill="hold" grpId="0" nodeType="afterEffect">
                                  <p:stCondLst>
                                    <p:cond delay="0"/>
                                  </p:stCondLst>
                                  <p:childTnLst>
                                    <p:set>
                                      <p:cBhvr>
                                        <p:cTn id="35" dur="1" fill="hold">
                                          <p:stCondLst>
                                            <p:cond delay="0"/>
                                          </p:stCondLst>
                                        </p:cTn>
                                        <p:tgtEl>
                                          <p:spTgt spid="3">
                                            <p:txEl>
                                              <p:pRg st="1" end="1"/>
                                            </p:txEl>
                                          </p:spTgt>
                                        </p:tgtEl>
                                        <p:attrNameLst>
                                          <p:attrName>style.visibility</p:attrName>
                                        </p:attrNameLst>
                                      </p:cBhvr>
                                      <p:to>
                                        <p:strVal val="visible"/>
                                      </p:to>
                                    </p:set>
                                    <p:animEffect transition="in" filter="barn(inVertical)">
                                      <p:cBhvr>
                                        <p:cTn id="36" dur="500"/>
                                        <p:tgtEl>
                                          <p:spTgt spid="3">
                                            <p:txEl>
                                              <p:pRg st="1" end="1"/>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6146"/>
                                        </p:tgtEl>
                                        <p:attrNameLst>
                                          <p:attrName>style.visibility</p:attrName>
                                        </p:attrNameLst>
                                      </p:cBhvr>
                                      <p:to>
                                        <p:strVal val="visible"/>
                                      </p:to>
                                    </p:set>
                                    <p:animEffect transition="in" filter="wipe(down)">
                                      <p:cBhvr>
                                        <p:cTn id="39"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433880"/>
            <a:ext cx="717713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err="1">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Fertiliser</a:t>
            </a:r>
            <a:r>
              <a:rPr lang="en-US" sz="54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 industry</a:t>
            </a:r>
          </a:p>
        </p:txBody>
      </p:sp>
      <p:sp>
        <p:nvSpPr>
          <p:cNvPr id="3" name="Content Placeholder 2"/>
          <p:cNvSpPr>
            <a:spLocks noGrp="1"/>
          </p:cNvSpPr>
          <p:nvPr>
            <p:ph idx="1"/>
          </p:nvPr>
        </p:nvSpPr>
        <p:spPr>
          <a:xfrm>
            <a:off x="601670" y="1197405"/>
            <a:ext cx="3970330" cy="3205651"/>
          </a:xfrm>
          <a:solidFill>
            <a:srgbClr val="FF0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Autofit/>
          </a:bodyPr>
          <a:lstStyle/>
          <a:p>
            <a:pPr marL="0" indent="0" algn="ctr">
              <a:buNone/>
            </a:pPr>
            <a:r>
              <a:rPr lang="en-US" sz="4000" b="1" dirty="0">
                <a:solidFill>
                  <a:srgbClr val="FFFF00"/>
                </a:solidFill>
              </a:rPr>
              <a:t>India is the third largest producer of nitrogenous </a:t>
            </a:r>
            <a:r>
              <a:rPr lang="en-US" sz="4000" b="1" dirty="0" err="1">
                <a:solidFill>
                  <a:srgbClr val="FFFF00"/>
                </a:solidFill>
              </a:rPr>
              <a:t>fertilisers</a:t>
            </a:r>
            <a:r>
              <a:rPr lang="en-US" sz="4000" b="1" dirty="0">
                <a:solidFill>
                  <a:srgbClr val="FFFF00"/>
                </a:solidFill>
              </a:rPr>
              <a:t> in the world.</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197405"/>
            <a:ext cx="4342495" cy="320680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85"/>
            <a:ext cx="9143999" cy="512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27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par>
                          <p:cTn id="8" fill="hold">
                            <p:stCondLst>
                              <p:cond delay="20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
                                        </p:tgtEl>
                                        <p:attrNameLst>
                                          <p:attrName>ppt_x</p:attrName>
                                          <p:attrName>ppt_y</p:attrName>
                                        </p:attrNameLst>
                                      </p:cBhvr>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7171"/>
                                        </p:tgtEl>
                                        <p:attrNameLst>
                                          <p:attrName>style.visibility</p:attrName>
                                        </p:attrNameLst>
                                      </p:cBhvr>
                                      <p:to>
                                        <p:strVal val="visible"/>
                                      </p:to>
                                    </p:set>
                                    <p:anim calcmode="lin" valueType="num">
                                      <p:cBhvr>
                                        <p:cTn id="19" dur="1000" fill="hold"/>
                                        <p:tgtEl>
                                          <p:spTgt spid="7171"/>
                                        </p:tgtEl>
                                        <p:attrNameLst>
                                          <p:attrName>ppt_w</p:attrName>
                                        </p:attrNameLst>
                                      </p:cBhvr>
                                      <p:tavLst>
                                        <p:tav tm="0">
                                          <p:val>
                                            <p:fltVal val="0"/>
                                          </p:val>
                                        </p:tav>
                                        <p:tav tm="100000">
                                          <p:val>
                                            <p:strVal val="#ppt_w"/>
                                          </p:val>
                                        </p:tav>
                                      </p:tavLst>
                                    </p:anim>
                                    <p:anim calcmode="lin" valueType="num">
                                      <p:cBhvr>
                                        <p:cTn id="20" dur="1000" fill="hold"/>
                                        <p:tgtEl>
                                          <p:spTgt spid="7171"/>
                                        </p:tgtEl>
                                        <p:attrNameLst>
                                          <p:attrName>ppt_h</p:attrName>
                                        </p:attrNameLst>
                                      </p:cBhvr>
                                      <p:tavLst>
                                        <p:tav tm="0">
                                          <p:val>
                                            <p:fltVal val="0"/>
                                          </p:val>
                                        </p:tav>
                                        <p:tav tm="100000">
                                          <p:val>
                                            <p:strVal val="#ppt_h"/>
                                          </p:val>
                                        </p:tav>
                                      </p:tavLst>
                                    </p:anim>
                                    <p:anim calcmode="lin" valueType="num">
                                      <p:cBhvr>
                                        <p:cTn id="21" dur="1000" fill="hold"/>
                                        <p:tgtEl>
                                          <p:spTgt spid="717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71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20" presetClass="exit" presetSubtype="0" fill="hold" nodeType="clickEffect">
                                  <p:stCondLst>
                                    <p:cond delay="0"/>
                                  </p:stCondLst>
                                  <p:childTnLst>
                                    <p:animEffect transition="out" filter="wedge">
                                      <p:cBhvr>
                                        <p:cTn id="26" dur="2000"/>
                                        <p:tgtEl>
                                          <p:spTgt spid="7171"/>
                                        </p:tgtEl>
                                      </p:cBhvr>
                                    </p:animEffect>
                                    <p:set>
                                      <p:cBhvr>
                                        <p:cTn id="27" dur="1" fill="hold">
                                          <p:stCondLst>
                                            <p:cond delay="1999"/>
                                          </p:stCondLst>
                                        </p:cTn>
                                        <p:tgtEl>
                                          <p:spTgt spid="7171"/>
                                        </p:tgtEl>
                                        <p:attrNameLst>
                                          <p:attrName>style.visibility</p:attrName>
                                        </p:attrNameLst>
                                      </p:cBhvr>
                                      <p:to>
                                        <p:strVal val="hidden"/>
                                      </p:to>
                                    </p:set>
                                  </p:childTnLst>
                                </p:cTn>
                              </p:par>
                              <p:par>
                                <p:cTn id="28" presetID="22" presetClass="entr" presetSubtype="4" fill="hold" nodeType="withEffect">
                                  <p:stCondLst>
                                    <p:cond delay="0"/>
                                  </p:stCondLst>
                                  <p:childTnLst>
                                    <p:set>
                                      <p:cBhvr>
                                        <p:cTn id="29" dur="1" fill="hold">
                                          <p:stCondLst>
                                            <p:cond delay="0"/>
                                          </p:stCondLst>
                                        </p:cTn>
                                        <p:tgtEl>
                                          <p:spTgt spid="7170"/>
                                        </p:tgtEl>
                                        <p:attrNameLst>
                                          <p:attrName>style.visibility</p:attrName>
                                        </p:attrNameLst>
                                      </p:cBhvr>
                                      <p:to>
                                        <p:strVal val="visible"/>
                                      </p:to>
                                    </p:set>
                                    <p:animEffect transition="in" filter="wipe(down)">
                                      <p:cBhvr>
                                        <p:cTn id="30" dur="500"/>
                                        <p:tgtEl>
                                          <p:spTgt spid="7170"/>
                                        </p:tgtEl>
                                      </p:cBhvr>
                                    </p:animEffect>
                                  </p:childTnLst>
                                </p:cTn>
                              </p:par>
                            </p:childTnLst>
                          </p:cTn>
                        </p:par>
                        <p:par>
                          <p:cTn id="31" fill="hold">
                            <p:stCondLst>
                              <p:cond delay="2000"/>
                            </p:stCondLst>
                            <p:childTnLst>
                              <p:par>
                                <p:cTn id="32" presetID="22" presetClass="entr" presetSubtype="4" fill="hold" grpId="0" nodeType="afterEffect">
                                  <p:stCondLst>
                                    <p:cond delay="0"/>
                                  </p:stCondLst>
                                  <p:childTnLst>
                                    <p:set>
                                      <p:cBhvr>
                                        <p:cTn id="33" dur="1" fill="hold">
                                          <p:stCondLst>
                                            <p:cond delay="0"/>
                                          </p:stCondLst>
                                        </p:cTn>
                                        <p:tgtEl>
                                          <p:spTgt spid="3">
                                            <p:bg/>
                                          </p:spTgt>
                                        </p:tgtEl>
                                        <p:attrNameLst>
                                          <p:attrName>style.visibility</p:attrName>
                                        </p:attrNameLst>
                                      </p:cBhvr>
                                      <p:to>
                                        <p:strVal val="visible"/>
                                      </p:to>
                                    </p:set>
                                    <p:animEffect transition="in" filter="wipe(down)">
                                      <p:cBhvr>
                                        <p:cTn id="34" dur="500"/>
                                        <p:tgtEl>
                                          <p:spTgt spid="3">
                                            <p:bg/>
                                          </p:spTgt>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wipe(down)">
                                      <p:cBhvr>
                                        <p:cTn id="37" dur="500"/>
                                        <p:tgtEl>
                                          <p:spTgt spid="3">
                                            <p:txEl>
                                              <p:pRg st="0" end="0"/>
                                            </p:txEl>
                                          </p:spTgt>
                                        </p:tgtEl>
                                      </p:cBhvr>
                                    </p:animEffect>
                                  </p:childTnLst>
                                </p:cTn>
                              </p:par>
                            </p:childTnLst>
                          </p:cTn>
                        </p:par>
                        <p:par>
                          <p:cTn id="38" fill="hold">
                            <p:stCondLst>
                              <p:cond delay="2500"/>
                            </p:stCondLst>
                            <p:childTnLst>
                              <p:par>
                                <p:cTn id="39" presetID="32" presetClass="emph" presetSubtype="0" fill="hold" grpId="1" nodeType="afterEffect">
                                  <p:stCondLst>
                                    <p:cond delay="0"/>
                                  </p:stCondLst>
                                  <p:childTnLst>
                                    <p:animRot by="120000">
                                      <p:cBhvr>
                                        <p:cTn id="40" dur="100" fill="hold">
                                          <p:stCondLst>
                                            <p:cond delay="0"/>
                                          </p:stCondLst>
                                        </p:cTn>
                                        <p:tgtEl>
                                          <p:spTgt spid="3">
                                            <p:bg/>
                                          </p:spTgt>
                                        </p:tgtEl>
                                        <p:attrNameLst>
                                          <p:attrName>r</p:attrName>
                                        </p:attrNameLst>
                                      </p:cBhvr>
                                    </p:animRot>
                                    <p:animRot by="-240000">
                                      <p:cBhvr>
                                        <p:cTn id="41" dur="200" fill="hold">
                                          <p:stCondLst>
                                            <p:cond delay="200"/>
                                          </p:stCondLst>
                                        </p:cTn>
                                        <p:tgtEl>
                                          <p:spTgt spid="3">
                                            <p:bg/>
                                          </p:spTgt>
                                        </p:tgtEl>
                                        <p:attrNameLst>
                                          <p:attrName>r</p:attrName>
                                        </p:attrNameLst>
                                      </p:cBhvr>
                                    </p:animRot>
                                    <p:animRot by="240000">
                                      <p:cBhvr>
                                        <p:cTn id="42" dur="200" fill="hold">
                                          <p:stCondLst>
                                            <p:cond delay="400"/>
                                          </p:stCondLst>
                                        </p:cTn>
                                        <p:tgtEl>
                                          <p:spTgt spid="3">
                                            <p:bg/>
                                          </p:spTgt>
                                        </p:tgtEl>
                                        <p:attrNameLst>
                                          <p:attrName>r</p:attrName>
                                        </p:attrNameLst>
                                      </p:cBhvr>
                                    </p:animRot>
                                    <p:animRot by="-240000">
                                      <p:cBhvr>
                                        <p:cTn id="43" dur="200" fill="hold">
                                          <p:stCondLst>
                                            <p:cond delay="600"/>
                                          </p:stCondLst>
                                        </p:cTn>
                                        <p:tgtEl>
                                          <p:spTgt spid="3">
                                            <p:bg/>
                                          </p:spTgt>
                                        </p:tgtEl>
                                        <p:attrNameLst>
                                          <p:attrName>r</p:attrName>
                                        </p:attrNameLst>
                                      </p:cBhvr>
                                    </p:animRot>
                                    <p:animRot by="120000">
                                      <p:cBhvr>
                                        <p:cTn id="44" dur="200" fill="hold">
                                          <p:stCondLst>
                                            <p:cond delay="800"/>
                                          </p:stCondLst>
                                        </p:cTn>
                                        <p:tgtEl>
                                          <p:spTgt spid="3">
                                            <p:bg/>
                                          </p:spTgt>
                                        </p:tgtEl>
                                        <p:attrNameLst>
                                          <p:attrName>r</p:attrName>
                                        </p:attrNameLst>
                                      </p:cBhvr>
                                    </p:animRot>
                                  </p:childTnLst>
                                </p:cTn>
                              </p:par>
                              <p:par>
                                <p:cTn id="45" presetID="32" presetClass="emph" presetSubtype="0" fill="hold" grpId="1" nodeType="withEffect">
                                  <p:stCondLst>
                                    <p:cond delay="0"/>
                                  </p:stCondLst>
                                  <p:childTnLst>
                                    <p:animRot by="120000">
                                      <p:cBhvr>
                                        <p:cTn id="46" dur="100" fill="hold">
                                          <p:stCondLst>
                                            <p:cond delay="0"/>
                                          </p:stCondLst>
                                        </p:cTn>
                                        <p:tgtEl>
                                          <p:spTgt spid="3">
                                            <p:txEl>
                                              <p:pRg st="0" end="0"/>
                                            </p:txEl>
                                          </p:spTgt>
                                        </p:tgtEl>
                                        <p:attrNameLst>
                                          <p:attrName>r</p:attrName>
                                        </p:attrNameLst>
                                      </p:cBhvr>
                                    </p:animRot>
                                    <p:animRot by="-240000">
                                      <p:cBhvr>
                                        <p:cTn id="47" dur="200" fill="hold">
                                          <p:stCondLst>
                                            <p:cond delay="200"/>
                                          </p:stCondLst>
                                        </p:cTn>
                                        <p:tgtEl>
                                          <p:spTgt spid="3">
                                            <p:txEl>
                                              <p:pRg st="0" end="0"/>
                                            </p:txEl>
                                          </p:spTgt>
                                        </p:tgtEl>
                                        <p:attrNameLst>
                                          <p:attrName>r</p:attrName>
                                        </p:attrNameLst>
                                      </p:cBhvr>
                                    </p:animRot>
                                    <p:animRot by="240000">
                                      <p:cBhvr>
                                        <p:cTn id="48" dur="200" fill="hold">
                                          <p:stCondLst>
                                            <p:cond delay="400"/>
                                          </p:stCondLst>
                                        </p:cTn>
                                        <p:tgtEl>
                                          <p:spTgt spid="3">
                                            <p:txEl>
                                              <p:pRg st="0" end="0"/>
                                            </p:txEl>
                                          </p:spTgt>
                                        </p:tgtEl>
                                        <p:attrNameLst>
                                          <p:attrName>r</p:attrName>
                                        </p:attrNameLst>
                                      </p:cBhvr>
                                    </p:animRot>
                                    <p:animRot by="-240000">
                                      <p:cBhvr>
                                        <p:cTn id="49" dur="200" fill="hold">
                                          <p:stCondLst>
                                            <p:cond delay="600"/>
                                          </p:stCondLst>
                                        </p:cTn>
                                        <p:tgtEl>
                                          <p:spTgt spid="3">
                                            <p:txEl>
                                              <p:pRg st="0" end="0"/>
                                            </p:txEl>
                                          </p:spTgt>
                                        </p:tgtEl>
                                        <p:attrNameLst>
                                          <p:attrName>r</p:attrName>
                                        </p:attrNameLst>
                                      </p:cBhvr>
                                    </p:animRot>
                                    <p:animRot by="120000">
                                      <p:cBhvr>
                                        <p:cTn id="50" dur="200" fill="hold">
                                          <p:stCondLst>
                                            <p:cond delay="800"/>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P spid="3" grpId="1" uiExpand="1" build="p"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319351"/>
            <a:ext cx="641361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Paper industry</a:t>
            </a:r>
          </a:p>
        </p:txBody>
      </p:sp>
      <p:sp>
        <p:nvSpPr>
          <p:cNvPr id="3" name="Content Placeholder 2"/>
          <p:cNvSpPr>
            <a:spLocks noGrp="1"/>
          </p:cNvSpPr>
          <p:nvPr>
            <p:ph idx="1"/>
          </p:nvPr>
        </p:nvSpPr>
        <p:spPr>
          <a:xfrm>
            <a:off x="448965" y="1198560"/>
            <a:ext cx="4428445" cy="3358356"/>
          </a:xfrm>
          <a:solidFill>
            <a:schemeClr val="tx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ormAutofit lnSpcReduction="10000"/>
          </a:bodyPr>
          <a:lstStyle/>
          <a:p>
            <a:pPr>
              <a:buClr>
                <a:schemeClr val="bg1"/>
              </a:buClr>
              <a:buFont typeface="Wingdings" pitchFamily="2" charset="2"/>
              <a:buChar char="§"/>
            </a:pPr>
            <a:r>
              <a:rPr lang="en-US" b="1" dirty="0">
                <a:solidFill>
                  <a:srgbClr val="FFFF00"/>
                </a:solidFill>
              </a:rPr>
              <a:t>The first </a:t>
            </a:r>
            <a:r>
              <a:rPr lang="en-US" b="1" dirty="0" err="1">
                <a:solidFill>
                  <a:srgbClr val="FFFF00"/>
                </a:solidFill>
              </a:rPr>
              <a:t>mechanised</a:t>
            </a:r>
            <a:r>
              <a:rPr lang="en-US" b="1" dirty="0">
                <a:solidFill>
                  <a:srgbClr val="FFFF00"/>
                </a:solidFill>
              </a:rPr>
              <a:t> paper mill was set up in 1812 at </a:t>
            </a:r>
            <a:r>
              <a:rPr lang="en-US" b="1" dirty="0" err="1">
                <a:solidFill>
                  <a:srgbClr val="FFFF00"/>
                </a:solidFill>
              </a:rPr>
              <a:t>Serampur</a:t>
            </a:r>
            <a:r>
              <a:rPr lang="en-US" b="1" dirty="0">
                <a:solidFill>
                  <a:srgbClr val="FFFF00"/>
                </a:solidFill>
              </a:rPr>
              <a:t> in West Bengal.</a:t>
            </a:r>
          </a:p>
          <a:p>
            <a:pPr>
              <a:buClr>
                <a:schemeClr val="bg1"/>
              </a:buClr>
              <a:buFont typeface="Wingdings" pitchFamily="2" charset="2"/>
              <a:buChar char="§"/>
            </a:pPr>
            <a:r>
              <a:rPr lang="en-US" b="1" dirty="0">
                <a:solidFill>
                  <a:srgbClr val="FFFF00"/>
                </a:solidFill>
              </a:rPr>
              <a:t>The paper industry in India is ranked among the 15 top global paper industries.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7410" y="1197404"/>
            <a:ext cx="4123035" cy="335951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4235"/>
            <a:ext cx="9153150" cy="516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38857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8195"/>
                                        </p:tgtEl>
                                        <p:attrNameLst>
                                          <p:attrName>style.visibility</p:attrName>
                                        </p:attrNameLst>
                                      </p:cBhvr>
                                      <p:to>
                                        <p:strVal val="visible"/>
                                      </p:to>
                                    </p:set>
                                    <p:anim calcmode="lin" valueType="num">
                                      <p:cBhvr>
                                        <p:cTn id="23" dur="1000" fill="hold"/>
                                        <p:tgtEl>
                                          <p:spTgt spid="8195"/>
                                        </p:tgtEl>
                                        <p:attrNameLst>
                                          <p:attrName>ppt_w</p:attrName>
                                        </p:attrNameLst>
                                      </p:cBhvr>
                                      <p:tavLst>
                                        <p:tav tm="0">
                                          <p:val>
                                            <p:fltVal val="0"/>
                                          </p:val>
                                        </p:tav>
                                        <p:tav tm="100000">
                                          <p:val>
                                            <p:strVal val="#ppt_w"/>
                                          </p:val>
                                        </p:tav>
                                      </p:tavLst>
                                    </p:anim>
                                    <p:anim calcmode="lin" valueType="num">
                                      <p:cBhvr>
                                        <p:cTn id="24" dur="1000" fill="hold"/>
                                        <p:tgtEl>
                                          <p:spTgt spid="8195"/>
                                        </p:tgtEl>
                                        <p:attrNameLst>
                                          <p:attrName>ppt_h</p:attrName>
                                        </p:attrNameLst>
                                      </p:cBhvr>
                                      <p:tavLst>
                                        <p:tav tm="0">
                                          <p:val>
                                            <p:fltVal val="0"/>
                                          </p:val>
                                        </p:tav>
                                        <p:tav tm="100000">
                                          <p:val>
                                            <p:strVal val="#ppt_h"/>
                                          </p:val>
                                        </p:tav>
                                      </p:tavLst>
                                    </p:anim>
                                    <p:anim calcmode="lin" valueType="num">
                                      <p:cBhvr>
                                        <p:cTn id="25" dur="1000" fill="hold"/>
                                        <p:tgtEl>
                                          <p:spTgt spid="819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81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35" presetClass="exit" presetSubtype="0" fill="hold" nodeType="clickEffect">
                                  <p:stCondLst>
                                    <p:cond delay="0"/>
                                  </p:stCondLst>
                                  <p:childTnLst>
                                    <p:animEffect transition="out" filter="fade">
                                      <p:cBhvr>
                                        <p:cTn id="30" dur="2000"/>
                                        <p:tgtEl>
                                          <p:spTgt spid="8195"/>
                                        </p:tgtEl>
                                      </p:cBhvr>
                                    </p:animEffect>
                                    <p:anim calcmode="lin" valueType="num">
                                      <p:cBhvr>
                                        <p:cTn id="31" dur="2000"/>
                                        <p:tgtEl>
                                          <p:spTgt spid="8195"/>
                                        </p:tgtEl>
                                        <p:attrNameLst>
                                          <p:attrName>style.rotation</p:attrName>
                                        </p:attrNameLst>
                                      </p:cBhvr>
                                      <p:tavLst>
                                        <p:tav tm="0">
                                          <p:val>
                                            <p:fltVal val="0"/>
                                          </p:val>
                                        </p:tav>
                                        <p:tav tm="100000">
                                          <p:val>
                                            <p:fltVal val="720"/>
                                          </p:val>
                                        </p:tav>
                                      </p:tavLst>
                                    </p:anim>
                                    <p:anim calcmode="lin" valueType="num">
                                      <p:cBhvr>
                                        <p:cTn id="32" dur="2000"/>
                                        <p:tgtEl>
                                          <p:spTgt spid="8195"/>
                                        </p:tgtEl>
                                        <p:attrNameLst>
                                          <p:attrName>ppt_h</p:attrName>
                                        </p:attrNameLst>
                                      </p:cBhvr>
                                      <p:tavLst>
                                        <p:tav tm="0">
                                          <p:val>
                                            <p:strVal val="ppt_h"/>
                                          </p:val>
                                        </p:tav>
                                        <p:tav tm="100000">
                                          <p:val>
                                            <p:fltVal val="0"/>
                                          </p:val>
                                        </p:tav>
                                      </p:tavLst>
                                    </p:anim>
                                    <p:anim calcmode="lin" valueType="num">
                                      <p:cBhvr>
                                        <p:cTn id="33" dur="2000"/>
                                        <p:tgtEl>
                                          <p:spTgt spid="8195"/>
                                        </p:tgtEl>
                                        <p:attrNameLst>
                                          <p:attrName>ppt_w</p:attrName>
                                        </p:attrNameLst>
                                      </p:cBhvr>
                                      <p:tavLst>
                                        <p:tav tm="0">
                                          <p:val>
                                            <p:strVal val="ppt_w"/>
                                          </p:val>
                                        </p:tav>
                                        <p:tav tm="100000">
                                          <p:val>
                                            <p:fltVal val="0"/>
                                          </p:val>
                                        </p:tav>
                                      </p:tavLst>
                                    </p:anim>
                                    <p:set>
                                      <p:cBhvr>
                                        <p:cTn id="34" dur="1" fill="hold">
                                          <p:stCondLst>
                                            <p:cond delay="1999"/>
                                          </p:stCondLst>
                                        </p:cTn>
                                        <p:tgtEl>
                                          <p:spTgt spid="8195"/>
                                        </p:tgtEl>
                                        <p:attrNameLst>
                                          <p:attrName>style.visibility</p:attrName>
                                        </p:attrNameLst>
                                      </p:cBhvr>
                                      <p:to>
                                        <p:strVal val="hidden"/>
                                      </p:to>
                                    </p:set>
                                  </p:childTnLst>
                                </p:cTn>
                              </p:par>
                            </p:childTnLst>
                          </p:cTn>
                        </p:par>
                        <p:par>
                          <p:cTn id="35" fill="hold">
                            <p:stCondLst>
                              <p:cond delay="2000"/>
                            </p:stCondLst>
                            <p:childTnLst>
                              <p:par>
                                <p:cTn id="36" presetID="22" presetClass="entr" presetSubtype="4" fill="hold" grpId="0" nodeType="afterEffect">
                                  <p:stCondLst>
                                    <p:cond delay="0"/>
                                  </p:stCondLst>
                                  <p:childTnLst>
                                    <p:set>
                                      <p:cBhvr>
                                        <p:cTn id="37" dur="1" fill="hold">
                                          <p:stCondLst>
                                            <p:cond delay="0"/>
                                          </p:stCondLst>
                                        </p:cTn>
                                        <p:tgtEl>
                                          <p:spTgt spid="3">
                                            <p:bg/>
                                          </p:spTgt>
                                        </p:tgtEl>
                                        <p:attrNameLst>
                                          <p:attrName>style.visibility</p:attrName>
                                        </p:attrNameLst>
                                      </p:cBhvr>
                                      <p:to>
                                        <p:strVal val="visible"/>
                                      </p:to>
                                    </p:set>
                                    <p:animEffect transition="in" filter="wipe(down)">
                                      <p:cBhvr>
                                        <p:cTn id="38" dur="500"/>
                                        <p:tgtEl>
                                          <p:spTgt spid="3">
                                            <p:bg/>
                                          </p:spTgt>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wipe(down)">
                                      <p:cBhvr>
                                        <p:cTn id="41" dur="500"/>
                                        <p:tgtEl>
                                          <p:spTgt spid="3">
                                            <p:txEl>
                                              <p:pRg st="0" end="0"/>
                                            </p:txEl>
                                          </p:spTgt>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Effect transition="in" filter="wipe(down)">
                                      <p:cBhvr>
                                        <p:cTn id="44" dur="500"/>
                                        <p:tgtEl>
                                          <p:spTgt spid="3">
                                            <p:txEl>
                                              <p:pRg st="1" end="1"/>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8194"/>
                                        </p:tgtEl>
                                        <p:attrNameLst>
                                          <p:attrName>style.visibility</p:attrName>
                                        </p:attrNameLst>
                                      </p:cBhvr>
                                      <p:to>
                                        <p:strVal val="visible"/>
                                      </p:to>
                                    </p:set>
                                    <p:animEffect transition="in" filter="wipe(down)">
                                      <p:cBhvr>
                                        <p:cTn id="47"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b="10940"/>
          <a:stretch/>
        </p:blipFill>
        <p:spPr bwMode="auto">
          <a:xfrm>
            <a:off x="4724705" y="7937"/>
            <a:ext cx="4733855" cy="5135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448964" y="1655520"/>
            <a:ext cx="5650085" cy="167975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t>Indian Economy Before</a:t>
            </a:r>
            <a:b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br>
            <a:r>
              <a:rPr lang="en-US" sz="6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lgerian" pitchFamily="82" charset="0"/>
              </a:rPr>
              <a:t>and After Independence</a:t>
            </a:r>
          </a:p>
        </p:txBody>
      </p:sp>
      <p:sp>
        <p:nvSpPr>
          <p:cNvPr id="5" name="AutoShape 2" descr="Indian economy: 'Its future is bright', says RBI Governor in CII ..."/>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63920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par>
                          <p:cTn id="8" fill="hold">
                            <p:stCondLst>
                              <p:cond delay="5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 by="(-#ppt_w*2)" calcmode="lin" valueType="num">
                                      <p:cBhvr rctx="PPT">
                                        <p:cTn id="11" dur="500" autoRev="1" fill="hold">
                                          <p:stCondLst>
                                            <p:cond delay="0"/>
                                          </p:stCondLst>
                                        </p:cTn>
                                        <p:tgtEl>
                                          <p:spTgt spid="2"/>
                                        </p:tgtEl>
                                        <p:attrNameLst>
                                          <p:attrName>ppt_w</p:attrName>
                                        </p:attrNameLst>
                                      </p:cBhvr>
                                    </p:anim>
                                    <p:anim by="(#ppt_w*0.50)" calcmode="lin" valueType="num">
                                      <p:cBhvr>
                                        <p:cTn id="12" dur="500" decel="50000" autoRev="1" fill="hold">
                                          <p:stCondLst>
                                            <p:cond delay="0"/>
                                          </p:stCondLst>
                                        </p:cTn>
                                        <p:tgtEl>
                                          <p:spTgt spid="2"/>
                                        </p:tgtEl>
                                        <p:attrNameLst>
                                          <p:attrName>ppt_x</p:attrName>
                                        </p:attrNameLst>
                                      </p:cBhvr>
                                    </p:anim>
                                    <p:anim from="(-#ppt_h/2)" to="(#ppt_y)" calcmode="lin" valueType="num">
                                      <p:cBhvr>
                                        <p:cTn id="13" dur="1000" fill="hold">
                                          <p:stCondLst>
                                            <p:cond delay="0"/>
                                          </p:stCondLst>
                                        </p:cTn>
                                        <p:tgtEl>
                                          <p:spTgt spid="2"/>
                                        </p:tgtEl>
                                        <p:attrNameLst>
                                          <p:attrName>ppt_y</p:attrName>
                                        </p:attrNameLst>
                                      </p:cBhvr>
                                    </p:anim>
                                    <p:animRot by="21600000">
                                      <p:cBhvr>
                                        <p:cTn id="14" dur="1000" fill="hold">
                                          <p:stCondLst>
                                            <p:cond delay="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626090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Silk industry</a:t>
            </a:r>
          </a:p>
        </p:txBody>
      </p:sp>
      <p:sp>
        <p:nvSpPr>
          <p:cNvPr id="3" name="Content Placeholder 2"/>
          <p:cNvSpPr>
            <a:spLocks noGrp="1"/>
          </p:cNvSpPr>
          <p:nvPr>
            <p:ph idx="1"/>
          </p:nvPr>
        </p:nvSpPr>
        <p:spPr>
          <a:xfrm>
            <a:off x="448965" y="893149"/>
            <a:ext cx="4597735" cy="3511061"/>
          </a:xfrm>
        </p:spPr>
        <p:txBody>
          <a:bodyPr>
            <a:noAutofit/>
          </a:bodyPr>
          <a:lstStyle/>
          <a:p>
            <a:pPr>
              <a:buClr>
                <a:schemeClr val="bg1"/>
              </a:buClr>
              <a:buFont typeface="Wingdings" pitchFamily="2" charset="2"/>
              <a:buChar char="§"/>
            </a:pPr>
            <a:r>
              <a:rPr lang="en-US" sz="2400" b="1" dirty="0">
                <a:solidFill>
                  <a:srgbClr val="FFFF00"/>
                </a:solidFill>
              </a:rPr>
              <a:t>India is the second-largest (first being China) country in the world in producing natural silk. At present, India produces about 16% silk of the world.</a:t>
            </a:r>
          </a:p>
          <a:p>
            <a:pPr>
              <a:buClr>
                <a:schemeClr val="bg1"/>
              </a:buClr>
              <a:buFont typeface="Wingdings" pitchFamily="2" charset="2"/>
              <a:buChar char="§"/>
            </a:pPr>
            <a:r>
              <a:rPr lang="en-US" sz="2400" b="1" dirty="0">
                <a:solidFill>
                  <a:srgbClr val="FFFF00"/>
                </a:solidFill>
              </a:rPr>
              <a:t>India enjoys the distinction of being the only country producing  all the five known commercial varieties of </a:t>
            </a:r>
            <a:r>
              <a:rPr lang="pt-BR" sz="2400" b="1" dirty="0">
                <a:solidFill>
                  <a:srgbClr val="FFFF00"/>
                </a:solidFill>
              </a:rPr>
              <a:t>silk viz Mulberry, Tropical Tussar, </a:t>
            </a:r>
            <a:r>
              <a:rPr lang="nn-NO" sz="2400" b="1" dirty="0">
                <a:solidFill>
                  <a:srgbClr val="FFFF00"/>
                </a:solidFill>
              </a:rPr>
              <a:t>Oak Tussar, Eri and Muga.</a:t>
            </a:r>
            <a:endParaRPr lang="en-US" sz="2400" b="1" dirty="0">
              <a:solidFill>
                <a:srgbClr val="FFFF00"/>
              </a:solidFill>
            </a:endParaRPr>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9162"/>
          <a:stretch/>
        </p:blipFill>
        <p:spPr bwMode="auto">
          <a:xfrm>
            <a:off x="4993073" y="1044699"/>
            <a:ext cx="4007372" cy="38176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0" y="-24235"/>
            <a:ext cx="3054100" cy="27486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4950" y="-24235"/>
            <a:ext cx="3054100" cy="27486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3"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9050" y="-24235"/>
            <a:ext cx="3044950" cy="274869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224"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50" y="2724455"/>
            <a:ext cx="9153150" cy="241904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064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2" presetClass="entr" presetSubtype="0" fill="hold" nodeType="clickEffect">
                                  <p:stCondLst>
                                    <p:cond delay="0"/>
                                  </p:stCondLst>
                                  <p:childTnLst>
                                    <p:set>
                                      <p:cBhvr>
                                        <p:cTn id="22" dur="1" fill="hold">
                                          <p:stCondLst>
                                            <p:cond delay="0"/>
                                          </p:stCondLst>
                                        </p:cTn>
                                        <p:tgtEl>
                                          <p:spTgt spid="9220"/>
                                        </p:tgtEl>
                                        <p:attrNameLst>
                                          <p:attrName>style.visibility</p:attrName>
                                        </p:attrNameLst>
                                      </p:cBhvr>
                                      <p:to>
                                        <p:strVal val="visible"/>
                                      </p:to>
                                    </p:set>
                                    <p:animScale>
                                      <p:cBhvr>
                                        <p:cTn id="23" dur="1000" decel="50000" fill="hold">
                                          <p:stCondLst>
                                            <p:cond delay="0"/>
                                          </p:stCondLst>
                                        </p:cTn>
                                        <p:tgtEl>
                                          <p:spTgt spid="922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4" dur="1000" decel="50000" fill="hold">
                                          <p:stCondLst>
                                            <p:cond delay="0"/>
                                          </p:stCondLst>
                                        </p:cTn>
                                        <p:tgtEl>
                                          <p:spTgt spid="9220"/>
                                        </p:tgtEl>
                                        <p:attrNameLst>
                                          <p:attrName>ppt_x</p:attrName>
                                          <p:attrName>ppt_y</p:attrName>
                                        </p:attrNameLst>
                                      </p:cBhvr>
                                    </p:animMotion>
                                    <p:animEffect transition="in" filter="fade">
                                      <p:cBhvr>
                                        <p:cTn id="25" dur="1000"/>
                                        <p:tgtEl>
                                          <p:spTgt spid="9220"/>
                                        </p:tgtEl>
                                      </p:cBhvr>
                                    </p:animEffect>
                                  </p:childTnLst>
                                </p:cTn>
                              </p:par>
                            </p:childTnLst>
                          </p:cTn>
                        </p:par>
                      </p:childTnLst>
                    </p:cTn>
                  </p:par>
                  <p:par>
                    <p:cTn id="26" fill="hold">
                      <p:stCondLst>
                        <p:cond delay="indefinite"/>
                      </p:stCondLst>
                      <p:childTnLst>
                        <p:par>
                          <p:cTn id="27" fill="hold">
                            <p:stCondLst>
                              <p:cond delay="0"/>
                            </p:stCondLst>
                            <p:childTnLst>
                              <p:par>
                                <p:cTn id="28" presetID="37" presetClass="exit" presetSubtype="0" fill="hold" nodeType="clickEffect">
                                  <p:stCondLst>
                                    <p:cond delay="0"/>
                                  </p:stCondLst>
                                  <p:childTnLst>
                                    <p:animEffect transition="out" filter="fade">
                                      <p:cBhvr>
                                        <p:cTn id="29" dur="1000"/>
                                        <p:tgtEl>
                                          <p:spTgt spid="9220"/>
                                        </p:tgtEl>
                                      </p:cBhvr>
                                    </p:animEffect>
                                    <p:anim calcmode="lin" valueType="num">
                                      <p:cBhvr>
                                        <p:cTn id="30" dur="1000"/>
                                        <p:tgtEl>
                                          <p:spTgt spid="9220"/>
                                        </p:tgtEl>
                                        <p:attrNameLst>
                                          <p:attrName>ppt_x</p:attrName>
                                        </p:attrNameLst>
                                      </p:cBhvr>
                                      <p:tavLst>
                                        <p:tav tm="0">
                                          <p:val>
                                            <p:strVal val="ppt_x"/>
                                          </p:val>
                                        </p:tav>
                                        <p:tav tm="100000">
                                          <p:val>
                                            <p:strVal val="ppt_x"/>
                                          </p:val>
                                        </p:tav>
                                      </p:tavLst>
                                    </p:anim>
                                    <p:anim calcmode="lin" valueType="num">
                                      <p:cBhvr>
                                        <p:cTn id="31" dur="100" decel="100000"/>
                                        <p:tgtEl>
                                          <p:spTgt spid="9220"/>
                                        </p:tgtEl>
                                        <p:attrNameLst>
                                          <p:attrName>ppt_y</p:attrName>
                                        </p:attrNameLst>
                                      </p:cBhvr>
                                      <p:tavLst>
                                        <p:tav tm="0">
                                          <p:val>
                                            <p:strVal val="ppt_y"/>
                                          </p:val>
                                        </p:tav>
                                        <p:tav tm="100000">
                                          <p:val>
                                            <p:strVal val="ppt_y-.03"/>
                                          </p:val>
                                        </p:tav>
                                      </p:tavLst>
                                    </p:anim>
                                    <p:anim calcmode="lin" valueType="num">
                                      <p:cBhvr>
                                        <p:cTn id="32" dur="900" accel="100000">
                                          <p:stCondLst>
                                            <p:cond delay="100"/>
                                          </p:stCondLst>
                                        </p:cTn>
                                        <p:tgtEl>
                                          <p:spTgt spid="9220"/>
                                        </p:tgtEl>
                                        <p:attrNameLst>
                                          <p:attrName>ppt_y</p:attrName>
                                        </p:attrNameLst>
                                      </p:cBhvr>
                                      <p:tavLst>
                                        <p:tav tm="0">
                                          <p:val>
                                            <p:strVal val="ppt_y"/>
                                          </p:val>
                                        </p:tav>
                                        <p:tav tm="100000">
                                          <p:val>
                                            <p:strVal val="ppt_y+1"/>
                                          </p:val>
                                        </p:tav>
                                      </p:tavLst>
                                    </p:anim>
                                    <p:set>
                                      <p:cBhvr>
                                        <p:cTn id="33" dur="1" fill="hold">
                                          <p:stCondLst>
                                            <p:cond delay="999"/>
                                          </p:stCondLst>
                                        </p:cTn>
                                        <p:tgtEl>
                                          <p:spTgt spid="9220"/>
                                        </p:tgtEl>
                                        <p:attrNameLst>
                                          <p:attrName>style.visibility</p:attrName>
                                        </p:attrNameLst>
                                      </p:cBhvr>
                                      <p:to>
                                        <p:strVal val="hidden"/>
                                      </p:to>
                                    </p:set>
                                  </p:childTnLst>
                                </p:cTn>
                              </p:par>
                            </p:childTnLst>
                          </p:cTn>
                        </p:par>
                        <p:par>
                          <p:cTn id="34" fill="hold">
                            <p:stCondLst>
                              <p:cond delay="1000"/>
                            </p:stCondLst>
                            <p:childTnLst>
                              <p:par>
                                <p:cTn id="35" presetID="16" presetClass="entr" presetSubtype="21" fill="hold" grpId="0" nodeType="after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Effect transition="in" filter="barn(inVertical)">
                                      <p:cBhvr>
                                        <p:cTn id="37" dur="500"/>
                                        <p:tgtEl>
                                          <p:spTgt spid="3">
                                            <p:txEl>
                                              <p:pRg st="0" end="0"/>
                                            </p:txEl>
                                          </p:spTgt>
                                        </p:tgtEl>
                                      </p:cBhvr>
                                    </p:animEffect>
                                  </p:childTnLst>
                                </p:cTn>
                              </p:par>
                            </p:childTnLst>
                          </p:cTn>
                        </p:par>
                        <p:par>
                          <p:cTn id="38" fill="hold">
                            <p:stCondLst>
                              <p:cond delay="1500"/>
                            </p:stCondLst>
                            <p:childTnLst>
                              <p:par>
                                <p:cTn id="39" presetID="16" presetClass="entr" presetSubtype="21" fill="hold" grpId="0" nodeType="afterEffect">
                                  <p:stCondLst>
                                    <p:cond delay="0"/>
                                  </p:stCondLst>
                                  <p:childTnLst>
                                    <p:set>
                                      <p:cBhvr>
                                        <p:cTn id="40" dur="1" fill="hold">
                                          <p:stCondLst>
                                            <p:cond delay="0"/>
                                          </p:stCondLst>
                                        </p:cTn>
                                        <p:tgtEl>
                                          <p:spTgt spid="3">
                                            <p:txEl>
                                              <p:pRg st="1" end="1"/>
                                            </p:txEl>
                                          </p:spTgt>
                                        </p:tgtEl>
                                        <p:attrNameLst>
                                          <p:attrName>style.visibility</p:attrName>
                                        </p:attrNameLst>
                                      </p:cBhvr>
                                      <p:to>
                                        <p:strVal val="visible"/>
                                      </p:to>
                                    </p:set>
                                    <p:animEffect transition="in" filter="barn(inVertical)">
                                      <p:cBhvr>
                                        <p:cTn id="41" dur="500"/>
                                        <p:tgtEl>
                                          <p:spTgt spid="3">
                                            <p:txEl>
                                              <p:pRg st="1" end="1"/>
                                            </p:txEl>
                                          </p:spTgt>
                                        </p:tgtEl>
                                      </p:cBhvr>
                                    </p:animEffect>
                                  </p:childTnLst>
                                </p:cTn>
                              </p:par>
                              <p:par>
                                <p:cTn id="42" presetID="13" presetClass="entr" presetSubtype="16" fill="hold" nodeType="withEffect">
                                  <p:stCondLst>
                                    <p:cond delay="0"/>
                                  </p:stCondLst>
                                  <p:childTnLst>
                                    <p:set>
                                      <p:cBhvr>
                                        <p:cTn id="43" dur="1" fill="hold">
                                          <p:stCondLst>
                                            <p:cond delay="0"/>
                                          </p:stCondLst>
                                        </p:cTn>
                                        <p:tgtEl>
                                          <p:spTgt spid="9218"/>
                                        </p:tgtEl>
                                        <p:attrNameLst>
                                          <p:attrName>style.visibility</p:attrName>
                                        </p:attrNameLst>
                                      </p:cBhvr>
                                      <p:to>
                                        <p:strVal val="visible"/>
                                      </p:to>
                                    </p:set>
                                    <p:animEffect transition="in" filter="plus(in)">
                                      <p:cBhvr>
                                        <p:cTn id="44" dur="2000"/>
                                        <p:tgtEl>
                                          <p:spTgt spid="9218"/>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9221"/>
                                        </p:tgtEl>
                                        <p:attrNameLst>
                                          <p:attrName>style.visibility</p:attrName>
                                        </p:attrNameLst>
                                      </p:cBhvr>
                                      <p:to>
                                        <p:strVal val="visible"/>
                                      </p:to>
                                    </p:set>
                                    <p:anim calcmode="lin" valueType="num">
                                      <p:cBhvr>
                                        <p:cTn id="49" dur="500" fill="hold"/>
                                        <p:tgtEl>
                                          <p:spTgt spid="9221"/>
                                        </p:tgtEl>
                                        <p:attrNameLst>
                                          <p:attrName>ppt_w</p:attrName>
                                        </p:attrNameLst>
                                      </p:cBhvr>
                                      <p:tavLst>
                                        <p:tav tm="0">
                                          <p:val>
                                            <p:fltVal val="0"/>
                                          </p:val>
                                        </p:tav>
                                        <p:tav tm="100000">
                                          <p:val>
                                            <p:strVal val="#ppt_w"/>
                                          </p:val>
                                        </p:tav>
                                      </p:tavLst>
                                    </p:anim>
                                    <p:anim calcmode="lin" valueType="num">
                                      <p:cBhvr>
                                        <p:cTn id="50" dur="500" fill="hold"/>
                                        <p:tgtEl>
                                          <p:spTgt spid="9221"/>
                                        </p:tgtEl>
                                        <p:attrNameLst>
                                          <p:attrName>ppt_h</p:attrName>
                                        </p:attrNameLst>
                                      </p:cBhvr>
                                      <p:tavLst>
                                        <p:tav tm="0">
                                          <p:val>
                                            <p:fltVal val="0"/>
                                          </p:val>
                                        </p:tav>
                                        <p:tav tm="100000">
                                          <p:val>
                                            <p:strVal val="#ppt_h"/>
                                          </p:val>
                                        </p:tav>
                                      </p:tavLst>
                                    </p:anim>
                                    <p:animEffect transition="in" filter="fade">
                                      <p:cBhvr>
                                        <p:cTn id="51" dur="500"/>
                                        <p:tgtEl>
                                          <p:spTgt spid="9221"/>
                                        </p:tgtEl>
                                      </p:cBhvr>
                                    </p:animEffect>
                                  </p:childTnLst>
                                </p:cTn>
                              </p:par>
                              <p:par>
                                <p:cTn id="52" presetID="53" presetClass="entr" presetSubtype="16" fill="hold" nodeType="withEffect">
                                  <p:stCondLst>
                                    <p:cond delay="0"/>
                                  </p:stCondLst>
                                  <p:childTnLst>
                                    <p:set>
                                      <p:cBhvr>
                                        <p:cTn id="53" dur="1" fill="hold">
                                          <p:stCondLst>
                                            <p:cond delay="0"/>
                                          </p:stCondLst>
                                        </p:cTn>
                                        <p:tgtEl>
                                          <p:spTgt spid="9222"/>
                                        </p:tgtEl>
                                        <p:attrNameLst>
                                          <p:attrName>style.visibility</p:attrName>
                                        </p:attrNameLst>
                                      </p:cBhvr>
                                      <p:to>
                                        <p:strVal val="visible"/>
                                      </p:to>
                                    </p:set>
                                    <p:anim calcmode="lin" valueType="num">
                                      <p:cBhvr>
                                        <p:cTn id="54" dur="500" fill="hold"/>
                                        <p:tgtEl>
                                          <p:spTgt spid="9222"/>
                                        </p:tgtEl>
                                        <p:attrNameLst>
                                          <p:attrName>ppt_w</p:attrName>
                                        </p:attrNameLst>
                                      </p:cBhvr>
                                      <p:tavLst>
                                        <p:tav tm="0">
                                          <p:val>
                                            <p:fltVal val="0"/>
                                          </p:val>
                                        </p:tav>
                                        <p:tav tm="100000">
                                          <p:val>
                                            <p:strVal val="#ppt_w"/>
                                          </p:val>
                                        </p:tav>
                                      </p:tavLst>
                                    </p:anim>
                                    <p:anim calcmode="lin" valueType="num">
                                      <p:cBhvr>
                                        <p:cTn id="55" dur="500" fill="hold"/>
                                        <p:tgtEl>
                                          <p:spTgt spid="9222"/>
                                        </p:tgtEl>
                                        <p:attrNameLst>
                                          <p:attrName>ppt_h</p:attrName>
                                        </p:attrNameLst>
                                      </p:cBhvr>
                                      <p:tavLst>
                                        <p:tav tm="0">
                                          <p:val>
                                            <p:fltVal val="0"/>
                                          </p:val>
                                        </p:tav>
                                        <p:tav tm="100000">
                                          <p:val>
                                            <p:strVal val="#ppt_h"/>
                                          </p:val>
                                        </p:tav>
                                      </p:tavLst>
                                    </p:anim>
                                    <p:animEffect transition="in" filter="fade">
                                      <p:cBhvr>
                                        <p:cTn id="56" dur="500"/>
                                        <p:tgtEl>
                                          <p:spTgt spid="9222"/>
                                        </p:tgtEl>
                                      </p:cBhvr>
                                    </p:animEffect>
                                  </p:childTnLst>
                                </p:cTn>
                              </p:par>
                              <p:par>
                                <p:cTn id="57" presetID="53" presetClass="entr" presetSubtype="16" fill="hold" nodeType="withEffect">
                                  <p:stCondLst>
                                    <p:cond delay="0"/>
                                  </p:stCondLst>
                                  <p:childTnLst>
                                    <p:set>
                                      <p:cBhvr>
                                        <p:cTn id="58" dur="1" fill="hold">
                                          <p:stCondLst>
                                            <p:cond delay="0"/>
                                          </p:stCondLst>
                                        </p:cTn>
                                        <p:tgtEl>
                                          <p:spTgt spid="9223"/>
                                        </p:tgtEl>
                                        <p:attrNameLst>
                                          <p:attrName>style.visibility</p:attrName>
                                        </p:attrNameLst>
                                      </p:cBhvr>
                                      <p:to>
                                        <p:strVal val="visible"/>
                                      </p:to>
                                    </p:set>
                                    <p:anim calcmode="lin" valueType="num">
                                      <p:cBhvr>
                                        <p:cTn id="59" dur="500" fill="hold"/>
                                        <p:tgtEl>
                                          <p:spTgt spid="9223"/>
                                        </p:tgtEl>
                                        <p:attrNameLst>
                                          <p:attrName>ppt_w</p:attrName>
                                        </p:attrNameLst>
                                      </p:cBhvr>
                                      <p:tavLst>
                                        <p:tav tm="0">
                                          <p:val>
                                            <p:fltVal val="0"/>
                                          </p:val>
                                        </p:tav>
                                        <p:tav tm="100000">
                                          <p:val>
                                            <p:strVal val="#ppt_w"/>
                                          </p:val>
                                        </p:tav>
                                      </p:tavLst>
                                    </p:anim>
                                    <p:anim calcmode="lin" valueType="num">
                                      <p:cBhvr>
                                        <p:cTn id="60" dur="500" fill="hold"/>
                                        <p:tgtEl>
                                          <p:spTgt spid="9223"/>
                                        </p:tgtEl>
                                        <p:attrNameLst>
                                          <p:attrName>ppt_h</p:attrName>
                                        </p:attrNameLst>
                                      </p:cBhvr>
                                      <p:tavLst>
                                        <p:tav tm="0">
                                          <p:val>
                                            <p:fltVal val="0"/>
                                          </p:val>
                                        </p:tav>
                                        <p:tav tm="100000">
                                          <p:val>
                                            <p:strVal val="#ppt_h"/>
                                          </p:val>
                                        </p:tav>
                                      </p:tavLst>
                                    </p:anim>
                                    <p:animEffect transition="in" filter="fade">
                                      <p:cBhvr>
                                        <p:cTn id="61" dur="500"/>
                                        <p:tgtEl>
                                          <p:spTgt spid="9223"/>
                                        </p:tgtEl>
                                      </p:cBhvr>
                                    </p:animEffect>
                                  </p:childTnLst>
                                </p:cTn>
                              </p:par>
                              <p:par>
                                <p:cTn id="62" presetID="53" presetClass="entr" presetSubtype="16" fill="hold" nodeType="withEffect">
                                  <p:stCondLst>
                                    <p:cond delay="0"/>
                                  </p:stCondLst>
                                  <p:childTnLst>
                                    <p:set>
                                      <p:cBhvr>
                                        <p:cTn id="63" dur="1" fill="hold">
                                          <p:stCondLst>
                                            <p:cond delay="0"/>
                                          </p:stCondLst>
                                        </p:cTn>
                                        <p:tgtEl>
                                          <p:spTgt spid="9224"/>
                                        </p:tgtEl>
                                        <p:attrNameLst>
                                          <p:attrName>style.visibility</p:attrName>
                                        </p:attrNameLst>
                                      </p:cBhvr>
                                      <p:to>
                                        <p:strVal val="visible"/>
                                      </p:to>
                                    </p:set>
                                    <p:anim calcmode="lin" valueType="num">
                                      <p:cBhvr>
                                        <p:cTn id="64" dur="500" fill="hold"/>
                                        <p:tgtEl>
                                          <p:spTgt spid="9224"/>
                                        </p:tgtEl>
                                        <p:attrNameLst>
                                          <p:attrName>ppt_w</p:attrName>
                                        </p:attrNameLst>
                                      </p:cBhvr>
                                      <p:tavLst>
                                        <p:tav tm="0">
                                          <p:val>
                                            <p:fltVal val="0"/>
                                          </p:val>
                                        </p:tav>
                                        <p:tav tm="100000">
                                          <p:val>
                                            <p:strVal val="#ppt_w"/>
                                          </p:val>
                                        </p:tav>
                                      </p:tavLst>
                                    </p:anim>
                                    <p:anim calcmode="lin" valueType="num">
                                      <p:cBhvr>
                                        <p:cTn id="65" dur="500" fill="hold"/>
                                        <p:tgtEl>
                                          <p:spTgt spid="9224"/>
                                        </p:tgtEl>
                                        <p:attrNameLst>
                                          <p:attrName>ppt_h</p:attrName>
                                        </p:attrNameLst>
                                      </p:cBhvr>
                                      <p:tavLst>
                                        <p:tav tm="0">
                                          <p:val>
                                            <p:fltVal val="0"/>
                                          </p:val>
                                        </p:tav>
                                        <p:tav tm="100000">
                                          <p:val>
                                            <p:strVal val="#ppt_h"/>
                                          </p:val>
                                        </p:tav>
                                      </p:tavLst>
                                    </p:anim>
                                    <p:animEffect transition="in" filter="fade">
                                      <p:cBhvr>
                                        <p:cTn id="66" dur="500"/>
                                        <p:tgtEl>
                                          <p:spTgt spid="9224"/>
                                        </p:tgtEl>
                                      </p:cBhvr>
                                    </p:animEffect>
                                  </p:childTnLst>
                                </p:cTn>
                              </p:par>
                            </p:childTnLst>
                          </p:cTn>
                        </p:par>
                      </p:childTnLst>
                    </p:cTn>
                  </p:par>
                  <p:par>
                    <p:cTn id="67" fill="hold">
                      <p:stCondLst>
                        <p:cond delay="indefinite"/>
                      </p:stCondLst>
                      <p:childTnLst>
                        <p:par>
                          <p:cTn id="68" fill="hold">
                            <p:stCondLst>
                              <p:cond delay="0"/>
                            </p:stCondLst>
                            <p:childTnLst>
                              <p:par>
                                <p:cTn id="69" presetID="32" presetClass="emph" presetSubtype="0" fill="hold" nodeType="clickEffect">
                                  <p:stCondLst>
                                    <p:cond delay="0"/>
                                  </p:stCondLst>
                                  <p:childTnLst>
                                    <p:animRot by="120000">
                                      <p:cBhvr>
                                        <p:cTn id="70" dur="100" fill="hold">
                                          <p:stCondLst>
                                            <p:cond delay="0"/>
                                          </p:stCondLst>
                                        </p:cTn>
                                        <p:tgtEl>
                                          <p:spTgt spid="9221"/>
                                        </p:tgtEl>
                                        <p:attrNameLst>
                                          <p:attrName>r</p:attrName>
                                        </p:attrNameLst>
                                      </p:cBhvr>
                                    </p:animRot>
                                    <p:animRot by="-240000">
                                      <p:cBhvr>
                                        <p:cTn id="71" dur="200" fill="hold">
                                          <p:stCondLst>
                                            <p:cond delay="200"/>
                                          </p:stCondLst>
                                        </p:cTn>
                                        <p:tgtEl>
                                          <p:spTgt spid="9221"/>
                                        </p:tgtEl>
                                        <p:attrNameLst>
                                          <p:attrName>r</p:attrName>
                                        </p:attrNameLst>
                                      </p:cBhvr>
                                    </p:animRot>
                                    <p:animRot by="240000">
                                      <p:cBhvr>
                                        <p:cTn id="72" dur="200" fill="hold">
                                          <p:stCondLst>
                                            <p:cond delay="400"/>
                                          </p:stCondLst>
                                        </p:cTn>
                                        <p:tgtEl>
                                          <p:spTgt spid="9221"/>
                                        </p:tgtEl>
                                        <p:attrNameLst>
                                          <p:attrName>r</p:attrName>
                                        </p:attrNameLst>
                                      </p:cBhvr>
                                    </p:animRot>
                                    <p:animRot by="-240000">
                                      <p:cBhvr>
                                        <p:cTn id="73" dur="200" fill="hold">
                                          <p:stCondLst>
                                            <p:cond delay="600"/>
                                          </p:stCondLst>
                                        </p:cTn>
                                        <p:tgtEl>
                                          <p:spTgt spid="9221"/>
                                        </p:tgtEl>
                                        <p:attrNameLst>
                                          <p:attrName>r</p:attrName>
                                        </p:attrNameLst>
                                      </p:cBhvr>
                                    </p:animRot>
                                    <p:animRot by="120000">
                                      <p:cBhvr>
                                        <p:cTn id="74" dur="200" fill="hold">
                                          <p:stCondLst>
                                            <p:cond delay="800"/>
                                          </p:stCondLst>
                                        </p:cTn>
                                        <p:tgtEl>
                                          <p:spTgt spid="9221"/>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32" presetClass="emph" presetSubtype="0" fill="hold" nodeType="clickEffect">
                                  <p:stCondLst>
                                    <p:cond delay="0"/>
                                  </p:stCondLst>
                                  <p:childTnLst>
                                    <p:animRot by="120000">
                                      <p:cBhvr>
                                        <p:cTn id="78" dur="100" fill="hold">
                                          <p:stCondLst>
                                            <p:cond delay="0"/>
                                          </p:stCondLst>
                                        </p:cTn>
                                        <p:tgtEl>
                                          <p:spTgt spid="9222"/>
                                        </p:tgtEl>
                                        <p:attrNameLst>
                                          <p:attrName>r</p:attrName>
                                        </p:attrNameLst>
                                      </p:cBhvr>
                                    </p:animRot>
                                    <p:animRot by="-240000">
                                      <p:cBhvr>
                                        <p:cTn id="79" dur="200" fill="hold">
                                          <p:stCondLst>
                                            <p:cond delay="200"/>
                                          </p:stCondLst>
                                        </p:cTn>
                                        <p:tgtEl>
                                          <p:spTgt spid="9222"/>
                                        </p:tgtEl>
                                        <p:attrNameLst>
                                          <p:attrName>r</p:attrName>
                                        </p:attrNameLst>
                                      </p:cBhvr>
                                    </p:animRot>
                                    <p:animRot by="240000">
                                      <p:cBhvr>
                                        <p:cTn id="80" dur="200" fill="hold">
                                          <p:stCondLst>
                                            <p:cond delay="400"/>
                                          </p:stCondLst>
                                        </p:cTn>
                                        <p:tgtEl>
                                          <p:spTgt spid="9222"/>
                                        </p:tgtEl>
                                        <p:attrNameLst>
                                          <p:attrName>r</p:attrName>
                                        </p:attrNameLst>
                                      </p:cBhvr>
                                    </p:animRot>
                                    <p:animRot by="-240000">
                                      <p:cBhvr>
                                        <p:cTn id="81" dur="200" fill="hold">
                                          <p:stCondLst>
                                            <p:cond delay="600"/>
                                          </p:stCondLst>
                                        </p:cTn>
                                        <p:tgtEl>
                                          <p:spTgt spid="9222"/>
                                        </p:tgtEl>
                                        <p:attrNameLst>
                                          <p:attrName>r</p:attrName>
                                        </p:attrNameLst>
                                      </p:cBhvr>
                                    </p:animRot>
                                    <p:animRot by="120000">
                                      <p:cBhvr>
                                        <p:cTn id="82" dur="200" fill="hold">
                                          <p:stCondLst>
                                            <p:cond delay="800"/>
                                          </p:stCondLst>
                                        </p:cTn>
                                        <p:tgtEl>
                                          <p:spTgt spid="9222"/>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32" presetClass="emph" presetSubtype="0" fill="hold" nodeType="clickEffect">
                                  <p:stCondLst>
                                    <p:cond delay="0"/>
                                  </p:stCondLst>
                                  <p:childTnLst>
                                    <p:animRot by="120000">
                                      <p:cBhvr>
                                        <p:cTn id="86" dur="100" fill="hold">
                                          <p:stCondLst>
                                            <p:cond delay="0"/>
                                          </p:stCondLst>
                                        </p:cTn>
                                        <p:tgtEl>
                                          <p:spTgt spid="9223"/>
                                        </p:tgtEl>
                                        <p:attrNameLst>
                                          <p:attrName>r</p:attrName>
                                        </p:attrNameLst>
                                      </p:cBhvr>
                                    </p:animRot>
                                    <p:animRot by="-240000">
                                      <p:cBhvr>
                                        <p:cTn id="87" dur="200" fill="hold">
                                          <p:stCondLst>
                                            <p:cond delay="200"/>
                                          </p:stCondLst>
                                        </p:cTn>
                                        <p:tgtEl>
                                          <p:spTgt spid="9223"/>
                                        </p:tgtEl>
                                        <p:attrNameLst>
                                          <p:attrName>r</p:attrName>
                                        </p:attrNameLst>
                                      </p:cBhvr>
                                    </p:animRot>
                                    <p:animRot by="240000">
                                      <p:cBhvr>
                                        <p:cTn id="88" dur="200" fill="hold">
                                          <p:stCondLst>
                                            <p:cond delay="400"/>
                                          </p:stCondLst>
                                        </p:cTn>
                                        <p:tgtEl>
                                          <p:spTgt spid="9223"/>
                                        </p:tgtEl>
                                        <p:attrNameLst>
                                          <p:attrName>r</p:attrName>
                                        </p:attrNameLst>
                                      </p:cBhvr>
                                    </p:animRot>
                                    <p:animRot by="-240000">
                                      <p:cBhvr>
                                        <p:cTn id="89" dur="200" fill="hold">
                                          <p:stCondLst>
                                            <p:cond delay="600"/>
                                          </p:stCondLst>
                                        </p:cTn>
                                        <p:tgtEl>
                                          <p:spTgt spid="9223"/>
                                        </p:tgtEl>
                                        <p:attrNameLst>
                                          <p:attrName>r</p:attrName>
                                        </p:attrNameLst>
                                      </p:cBhvr>
                                    </p:animRot>
                                    <p:animRot by="120000">
                                      <p:cBhvr>
                                        <p:cTn id="90" dur="200" fill="hold">
                                          <p:stCondLst>
                                            <p:cond delay="800"/>
                                          </p:stCondLst>
                                        </p:cTn>
                                        <p:tgtEl>
                                          <p:spTgt spid="9223"/>
                                        </p:tgtEl>
                                        <p:attrNameLst>
                                          <p:attrName>r</p:attrName>
                                        </p:attrNameLst>
                                      </p:cBhvr>
                                    </p:animRot>
                                  </p:childTnLst>
                                </p:cTn>
                              </p:par>
                            </p:childTnLst>
                          </p:cTn>
                        </p:par>
                      </p:childTnLst>
                    </p:cTn>
                  </p:par>
                  <p:par>
                    <p:cTn id="91" fill="hold">
                      <p:stCondLst>
                        <p:cond delay="indefinite"/>
                      </p:stCondLst>
                      <p:childTnLst>
                        <p:par>
                          <p:cTn id="92" fill="hold">
                            <p:stCondLst>
                              <p:cond delay="0"/>
                            </p:stCondLst>
                            <p:childTnLst>
                              <p:par>
                                <p:cTn id="93" presetID="32" presetClass="emph" presetSubtype="0" fill="hold" nodeType="clickEffect">
                                  <p:stCondLst>
                                    <p:cond delay="0"/>
                                  </p:stCondLst>
                                  <p:childTnLst>
                                    <p:animRot by="120000">
                                      <p:cBhvr>
                                        <p:cTn id="94" dur="100" fill="hold">
                                          <p:stCondLst>
                                            <p:cond delay="0"/>
                                          </p:stCondLst>
                                        </p:cTn>
                                        <p:tgtEl>
                                          <p:spTgt spid="9224"/>
                                        </p:tgtEl>
                                        <p:attrNameLst>
                                          <p:attrName>r</p:attrName>
                                        </p:attrNameLst>
                                      </p:cBhvr>
                                    </p:animRot>
                                    <p:animRot by="-240000">
                                      <p:cBhvr>
                                        <p:cTn id="95" dur="200" fill="hold">
                                          <p:stCondLst>
                                            <p:cond delay="200"/>
                                          </p:stCondLst>
                                        </p:cTn>
                                        <p:tgtEl>
                                          <p:spTgt spid="9224"/>
                                        </p:tgtEl>
                                        <p:attrNameLst>
                                          <p:attrName>r</p:attrName>
                                        </p:attrNameLst>
                                      </p:cBhvr>
                                    </p:animRot>
                                    <p:animRot by="240000">
                                      <p:cBhvr>
                                        <p:cTn id="96" dur="200" fill="hold">
                                          <p:stCondLst>
                                            <p:cond delay="400"/>
                                          </p:stCondLst>
                                        </p:cTn>
                                        <p:tgtEl>
                                          <p:spTgt spid="9224"/>
                                        </p:tgtEl>
                                        <p:attrNameLst>
                                          <p:attrName>r</p:attrName>
                                        </p:attrNameLst>
                                      </p:cBhvr>
                                    </p:animRot>
                                    <p:animRot by="-240000">
                                      <p:cBhvr>
                                        <p:cTn id="97" dur="200" fill="hold">
                                          <p:stCondLst>
                                            <p:cond delay="600"/>
                                          </p:stCondLst>
                                        </p:cTn>
                                        <p:tgtEl>
                                          <p:spTgt spid="9224"/>
                                        </p:tgtEl>
                                        <p:attrNameLst>
                                          <p:attrName>r</p:attrName>
                                        </p:attrNameLst>
                                      </p:cBhvr>
                                    </p:animRot>
                                    <p:animRot by="120000">
                                      <p:cBhvr>
                                        <p:cTn id="98" dur="200" fill="hold">
                                          <p:stCondLst>
                                            <p:cond delay="800"/>
                                          </p:stCondLst>
                                        </p:cTn>
                                        <p:tgtEl>
                                          <p:spTgt spid="9224"/>
                                        </p:tgtEl>
                                        <p:attrNameLst>
                                          <p:attrName>r</p:attrName>
                                        </p:attrNameLst>
                                      </p:cBhvr>
                                    </p:animRot>
                                  </p:childTnLst>
                                </p:cTn>
                              </p:par>
                            </p:childTnLst>
                          </p:cTn>
                        </p:par>
                      </p:childTnLst>
                    </p:cTn>
                  </p:par>
                  <p:par>
                    <p:cTn id="99" fill="hold">
                      <p:stCondLst>
                        <p:cond delay="indefinite"/>
                      </p:stCondLst>
                      <p:childTnLst>
                        <p:par>
                          <p:cTn id="100" fill="hold">
                            <p:stCondLst>
                              <p:cond delay="0"/>
                            </p:stCondLst>
                            <p:childTnLst>
                              <p:par>
                                <p:cTn id="101" presetID="2" presetClass="exit" presetSubtype="4" fill="hold" nodeType="clickEffect">
                                  <p:stCondLst>
                                    <p:cond delay="0"/>
                                  </p:stCondLst>
                                  <p:childTnLst>
                                    <p:anim calcmode="lin" valueType="num">
                                      <p:cBhvr additive="base">
                                        <p:cTn id="102" dur="500"/>
                                        <p:tgtEl>
                                          <p:spTgt spid="9221"/>
                                        </p:tgtEl>
                                        <p:attrNameLst>
                                          <p:attrName>ppt_x</p:attrName>
                                        </p:attrNameLst>
                                      </p:cBhvr>
                                      <p:tavLst>
                                        <p:tav tm="0">
                                          <p:val>
                                            <p:strVal val="ppt_x"/>
                                          </p:val>
                                        </p:tav>
                                        <p:tav tm="100000">
                                          <p:val>
                                            <p:strVal val="ppt_x"/>
                                          </p:val>
                                        </p:tav>
                                      </p:tavLst>
                                    </p:anim>
                                    <p:anim calcmode="lin" valueType="num">
                                      <p:cBhvr additive="base">
                                        <p:cTn id="103" dur="500"/>
                                        <p:tgtEl>
                                          <p:spTgt spid="9221"/>
                                        </p:tgtEl>
                                        <p:attrNameLst>
                                          <p:attrName>ppt_y</p:attrName>
                                        </p:attrNameLst>
                                      </p:cBhvr>
                                      <p:tavLst>
                                        <p:tav tm="0">
                                          <p:val>
                                            <p:strVal val="ppt_y"/>
                                          </p:val>
                                        </p:tav>
                                        <p:tav tm="100000">
                                          <p:val>
                                            <p:strVal val="1+ppt_h/2"/>
                                          </p:val>
                                        </p:tav>
                                      </p:tavLst>
                                    </p:anim>
                                    <p:set>
                                      <p:cBhvr>
                                        <p:cTn id="104" dur="1" fill="hold">
                                          <p:stCondLst>
                                            <p:cond delay="499"/>
                                          </p:stCondLst>
                                        </p:cTn>
                                        <p:tgtEl>
                                          <p:spTgt spid="9221"/>
                                        </p:tgtEl>
                                        <p:attrNameLst>
                                          <p:attrName>style.visibility</p:attrName>
                                        </p:attrNameLst>
                                      </p:cBhvr>
                                      <p:to>
                                        <p:strVal val="hidden"/>
                                      </p:to>
                                    </p:set>
                                  </p:childTnLst>
                                </p:cTn>
                              </p:par>
                              <p:par>
                                <p:cTn id="105" presetID="2" presetClass="exit" presetSubtype="4" fill="hold" nodeType="withEffect">
                                  <p:stCondLst>
                                    <p:cond delay="0"/>
                                  </p:stCondLst>
                                  <p:childTnLst>
                                    <p:anim calcmode="lin" valueType="num">
                                      <p:cBhvr additive="base">
                                        <p:cTn id="106" dur="500"/>
                                        <p:tgtEl>
                                          <p:spTgt spid="9222"/>
                                        </p:tgtEl>
                                        <p:attrNameLst>
                                          <p:attrName>ppt_x</p:attrName>
                                        </p:attrNameLst>
                                      </p:cBhvr>
                                      <p:tavLst>
                                        <p:tav tm="0">
                                          <p:val>
                                            <p:strVal val="ppt_x"/>
                                          </p:val>
                                        </p:tav>
                                        <p:tav tm="100000">
                                          <p:val>
                                            <p:strVal val="ppt_x"/>
                                          </p:val>
                                        </p:tav>
                                      </p:tavLst>
                                    </p:anim>
                                    <p:anim calcmode="lin" valueType="num">
                                      <p:cBhvr additive="base">
                                        <p:cTn id="107" dur="500"/>
                                        <p:tgtEl>
                                          <p:spTgt spid="9222"/>
                                        </p:tgtEl>
                                        <p:attrNameLst>
                                          <p:attrName>ppt_y</p:attrName>
                                        </p:attrNameLst>
                                      </p:cBhvr>
                                      <p:tavLst>
                                        <p:tav tm="0">
                                          <p:val>
                                            <p:strVal val="ppt_y"/>
                                          </p:val>
                                        </p:tav>
                                        <p:tav tm="100000">
                                          <p:val>
                                            <p:strVal val="1+ppt_h/2"/>
                                          </p:val>
                                        </p:tav>
                                      </p:tavLst>
                                    </p:anim>
                                    <p:set>
                                      <p:cBhvr>
                                        <p:cTn id="108" dur="1" fill="hold">
                                          <p:stCondLst>
                                            <p:cond delay="499"/>
                                          </p:stCondLst>
                                        </p:cTn>
                                        <p:tgtEl>
                                          <p:spTgt spid="9222"/>
                                        </p:tgtEl>
                                        <p:attrNameLst>
                                          <p:attrName>style.visibility</p:attrName>
                                        </p:attrNameLst>
                                      </p:cBhvr>
                                      <p:to>
                                        <p:strVal val="hidden"/>
                                      </p:to>
                                    </p:set>
                                  </p:childTnLst>
                                </p:cTn>
                              </p:par>
                              <p:par>
                                <p:cTn id="109" presetID="2" presetClass="exit" presetSubtype="4" fill="hold" nodeType="withEffect">
                                  <p:stCondLst>
                                    <p:cond delay="0"/>
                                  </p:stCondLst>
                                  <p:childTnLst>
                                    <p:anim calcmode="lin" valueType="num">
                                      <p:cBhvr additive="base">
                                        <p:cTn id="110" dur="500"/>
                                        <p:tgtEl>
                                          <p:spTgt spid="9223"/>
                                        </p:tgtEl>
                                        <p:attrNameLst>
                                          <p:attrName>ppt_x</p:attrName>
                                        </p:attrNameLst>
                                      </p:cBhvr>
                                      <p:tavLst>
                                        <p:tav tm="0">
                                          <p:val>
                                            <p:strVal val="ppt_x"/>
                                          </p:val>
                                        </p:tav>
                                        <p:tav tm="100000">
                                          <p:val>
                                            <p:strVal val="ppt_x"/>
                                          </p:val>
                                        </p:tav>
                                      </p:tavLst>
                                    </p:anim>
                                    <p:anim calcmode="lin" valueType="num">
                                      <p:cBhvr additive="base">
                                        <p:cTn id="111" dur="500"/>
                                        <p:tgtEl>
                                          <p:spTgt spid="9223"/>
                                        </p:tgtEl>
                                        <p:attrNameLst>
                                          <p:attrName>ppt_y</p:attrName>
                                        </p:attrNameLst>
                                      </p:cBhvr>
                                      <p:tavLst>
                                        <p:tav tm="0">
                                          <p:val>
                                            <p:strVal val="ppt_y"/>
                                          </p:val>
                                        </p:tav>
                                        <p:tav tm="100000">
                                          <p:val>
                                            <p:strVal val="1+ppt_h/2"/>
                                          </p:val>
                                        </p:tav>
                                      </p:tavLst>
                                    </p:anim>
                                    <p:set>
                                      <p:cBhvr>
                                        <p:cTn id="112" dur="1" fill="hold">
                                          <p:stCondLst>
                                            <p:cond delay="499"/>
                                          </p:stCondLst>
                                        </p:cTn>
                                        <p:tgtEl>
                                          <p:spTgt spid="9223"/>
                                        </p:tgtEl>
                                        <p:attrNameLst>
                                          <p:attrName>style.visibility</p:attrName>
                                        </p:attrNameLst>
                                      </p:cBhvr>
                                      <p:to>
                                        <p:strVal val="hidden"/>
                                      </p:to>
                                    </p:set>
                                  </p:childTnLst>
                                </p:cTn>
                              </p:par>
                              <p:par>
                                <p:cTn id="113" presetID="2" presetClass="exit" presetSubtype="4" fill="hold" nodeType="withEffect">
                                  <p:stCondLst>
                                    <p:cond delay="0"/>
                                  </p:stCondLst>
                                  <p:childTnLst>
                                    <p:anim calcmode="lin" valueType="num">
                                      <p:cBhvr additive="base">
                                        <p:cTn id="114" dur="500"/>
                                        <p:tgtEl>
                                          <p:spTgt spid="9224"/>
                                        </p:tgtEl>
                                        <p:attrNameLst>
                                          <p:attrName>ppt_x</p:attrName>
                                        </p:attrNameLst>
                                      </p:cBhvr>
                                      <p:tavLst>
                                        <p:tav tm="0">
                                          <p:val>
                                            <p:strVal val="ppt_x"/>
                                          </p:val>
                                        </p:tav>
                                        <p:tav tm="100000">
                                          <p:val>
                                            <p:strVal val="ppt_x"/>
                                          </p:val>
                                        </p:tav>
                                      </p:tavLst>
                                    </p:anim>
                                    <p:anim calcmode="lin" valueType="num">
                                      <p:cBhvr additive="base">
                                        <p:cTn id="115" dur="500"/>
                                        <p:tgtEl>
                                          <p:spTgt spid="9224"/>
                                        </p:tgtEl>
                                        <p:attrNameLst>
                                          <p:attrName>ppt_y</p:attrName>
                                        </p:attrNameLst>
                                      </p:cBhvr>
                                      <p:tavLst>
                                        <p:tav tm="0">
                                          <p:val>
                                            <p:strVal val="ppt_y"/>
                                          </p:val>
                                        </p:tav>
                                        <p:tav tm="100000">
                                          <p:val>
                                            <p:strVal val="1+ppt_h/2"/>
                                          </p:val>
                                        </p:tav>
                                      </p:tavLst>
                                    </p:anim>
                                    <p:set>
                                      <p:cBhvr>
                                        <p:cTn id="116" dur="1" fill="hold">
                                          <p:stCondLst>
                                            <p:cond delay="499"/>
                                          </p:stCondLst>
                                        </p:cTn>
                                        <p:tgtEl>
                                          <p:spTgt spid="92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705" y="166646"/>
            <a:ext cx="869503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Petroleum and natural gas</a:t>
            </a:r>
          </a:p>
        </p:txBody>
      </p:sp>
      <p:sp>
        <p:nvSpPr>
          <p:cNvPr id="3" name="Content Placeholder 2"/>
          <p:cNvSpPr>
            <a:spLocks noGrp="1"/>
          </p:cNvSpPr>
          <p:nvPr>
            <p:ph idx="1"/>
          </p:nvPr>
        </p:nvSpPr>
        <p:spPr>
          <a:xfrm>
            <a:off x="296261" y="1045854"/>
            <a:ext cx="4581150" cy="3969176"/>
          </a:xfrm>
        </p:spPr>
        <p:txBody>
          <a:bodyPr>
            <a:normAutofit fontScale="85000" lnSpcReduction="10000"/>
          </a:bodyPr>
          <a:lstStyle/>
          <a:p>
            <a:pPr>
              <a:buClr>
                <a:schemeClr val="bg1"/>
              </a:buClr>
              <a:buFont typeface="Wingdings" pitchFamily="2" charset="2"/>
              <a:buChar char="§"/>
            </a:pPr>
            <a:r>
              <a:rPr lang="en-US" b="1" dirty="0">
                <a:solidFill>
                  <a:srgbClr val="FFFF00"/>
                </a:solidFill>
              </a:rPr>
              <a:t>First successful Oil well was dug in </a:t>
            </a:r>
            <a:r>
              <a:rPr lang="it-IT" b="1" dirty="0">
                <a:solidFill>
                  <a:srgbClr val="FFFF00"/>
                </a:solidFill>
              </a:rPr>
              <a:t>India in 1889 at Digboi, Assam.</a:t>
            </a:r>
          </a:p>
          <a:p>
            <a:pPr>
              <a:buClr>
                <a:schemeClr val="bg1"/>
              </a:buClr>
              <a:buFont typeface="Wingdings" pitchFamily="2" charset="2"/>
              <a:buChar char="§"/>
            </a:pPr>
            <a:r>
              <a:rPr lang="en-US" b="1" dirty="0">
                <a:solidFill>
                  <a:srgbClr val="FFFF00"/>
                </a:solidFill>
              </a:rPr>
              <a:t>At present a number of regions with oil reserves have been identified and oil is being extracted in these regions.</a:t>
            </a:r>
          </a:p>
          <a:p>
            <a:pPr>
              <a:buClr>
                <a:schemeClr val="bg1"/>
              </a:buClr>
              <a:buFont typeface="Wingdings" pitchFamily="2" charset="2"/>
              <a:buChar char="§"/>
            </a:pPr>
            <a:r>
              <a:rPr lang="en-US" b="1" dirty="0">
                <a:solidFill>
                  <a:srgbClr val="FFFF00"/>
                </a:solidFill>
              </a:rPr>
              <a:t>For exploration purpose, Oil and Natural Gas Commission (ONGC) was established in 1956 at Dehradun, </a:t>
            </a:r>
            <a:r>
              <a:rPr lang="en-US" b="1" dirty="0" err="1">
                <a:solidFill>
                  <a:srgbClr val="FFFF00"/>
                </a:solidFill>
              </a:rPr>
              <a:t>Uttarakhand</a:t>
            </a:r>
            <a:endParaRPr lang="en-US" b="1" dirty="0">
              <a:solidFill>
                <a:srgbClr val="FFFF00"/>
              </a:solidFill>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2820" y="1199789"/>
            <a:ext cx="3619500" cy="3509831"/>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30" y="-24235"/>
            <a:ext cx="9160030" cy="51525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30" y="-24235"/>
            <a:ext cx="9169180" cy="517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08" y="-24235"/>
            <a:ext cx="9203757" cy="5179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7115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0244"/>
                                        </p:tgtEl>
                                        <p:attrNameLst>
                                          <p:attrName>style.visibility</p:attrName>
                                        </p:attrNameLst>
                                      </p:cBhvr>
                                      <p:to>
                                        <p:strVal val="visible"/>
                                      </p:to>
                                    </p:set>
                                    <p:animEffect transition="in" filter="wipe(down)">
                                      <p:cBhvr>
                                        <p:cTn id="23" dur="500"/>
                                        <p:tgtEl>
                                          <p:spTgt spid="102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10244"/>
                                        </p:tgtEl>
                                      </p:cBhvr>
                                    </p:animEffect>
                                    <p:set>
                                      <p:cBhvr>
                                        <p:cTn id="28" dur="1" fill="hold">
                                          <p:stCondLst>
                                            <p:cond delay="499"/>
                                          </p:stCondLst>
                                        </p:cTn>
                                        <p:tgtEl>
                                          <p:spTgt spid="10244"/>
                                        </p:tgtEl>
                                        <p:attrNameLst>
                                          <p:attrName>style.visibility</p:attrName>
                                        </p:attrNameLst>
                                      </p:cBhvr>
                                      <p:to>
                                        <p:strVal val="hidden"/>
                                      </p:to>
                                    </p:set>
                                  </p:childTnLst>
                                </p:cTn>
                              </p:par>
                            </p:childTnLst>
                          </p:cTn>
                        </p:par>
                        <p:par>
                          <p:cTn id="29" fill="hold">
                            <p:stCondLst>
                              <p:cond delay="500"/>
                            </p:stCondLst>
                            <p:childTnLst>
                              <p:par>
                                <p:cTn id="30" presetID="2" presetClass="entr" presetSubtype="3" fill="hold" grpId="0" nodeType="after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additive="base">
                                        <p:cTn id="32"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3">
                                            <p:txEl>
                                              <p:pRg st="0" end="0"/>
                                            </p:txEl>
                                          </p:spTgt>
                                        </p:tgtEl>
                                        <p:attrNameLst>
                                          <p:attrName>ppt_y</p:attrName>
                                        </p:attrNameLst>
                                      </p:cBhvr>
                                      <p:tavLst>
                                        <p:tav tm="0">
                                          <p:val>
                                            <p:strVal val="0-#ppt_h/2"/>
                                          </p:val>
                                        </p:tav>
                                        <p:tav tm="100000">
                                          <p:val>
                                            <p:strVal val="#ppt_y"/>
                                          </p:val>
                                        </p:tav>
                                      </p:tavLst>
                                    </p:anim>
                                  </p:childTnLst>
                                </p:cTn>
                              </p:par>
                            </p:childTnLst>
                          </p:cTn>
                        </p:par>
                        <p:par>
                          <p:cTn id="34" fill="hold">
                            <p:stCondLst>
                              <p:cond delay="1000"/>
                            </p:stCondLst>
                            <p:childTnLst>
                              <p:par>
                                <p:cTn id="35" presetID="2" presetClass="entr" presetSubtype="3"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 calcmode="lin" valueType="num">
                                      <p:cBhvr additive="base">
                                        <p:cTn id="37"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1" end="1"/>
                                            </p:txEl>
                                          </p:spTgt>
                                        </p:tgtEl>
                                        <p:attrNameLst>
                                          <p:attrName>ppt_y</p:attrName>
                                        </p:attrNameLst>
                                      </p:cBhvr>
                                      <p:tavLst>
                                        <p:tav tm="0">
                                          <p:val>
                                            <p:strVal val="0-#ppt_h/2"/>
                                          </p:val>
                                        </p:tav>
                                        <p:tav tm="100000">
                                          <p:val>
                                            <p:strVal val="#ppt_y"/>
                                          </p:val>
                                        </p:tav>
                                      </p:tavLst>
                                    </p:anim>
                                  </p:childTnLst>
                                </p:cTn>
                              </p:par>
                            </p:childTnLst>
                          </p:cTn>
                        </p:par>
                        <p:par>
                          <p:cTn id="39" fill="hold">
                            <p:stCondLst>
                              <p:cond delay="1500"/>
                            </p:stCondLst>
                            <p:childTnLst>
                              <p:par>
                                <p:cTn id="40" presetID="2" presetClass="entr" presetSubtype="3" fill="hold" grpId="0" nodeType="afterEffect">
                                  <p:stCondLst>
                                    <p:cond delay="0"/>
                                  </p:stCondLst>
                                  <p:childTnLst>
                                    <p:set>
                                      <p:cBhvr>
                                        <p:cTn id="41" dur="1" fill="hold">
                                          <p:stCondLst>
                                            <p:cond delay="0"/>
                                          </p:stCondLst>
                                        </p:cTn>
                                        <p:tgtEl>
                                          <p:spTgt spid="3">
                                            <p:txEl>
                                              <p:pRg st="2" end="2"/>
                                            </p:txEl>
                                          </p:spTgt>
                                        </p:tgtEl>
                                        <p:attrNameLst>
                                          <p:attrName>style.visibility</p:attrName>
                                        </p:attrNameLst>
                                      </p:cBhvr>
                                      <p:to>
                                        <p:strVal val="visible"/>
                                      </p:to>
                                    </p:set>
                                    <p:anim calcmode="lin" valueType="num">
                                      <p:cBhvr additive="base">
                                        <p:cTn id="42"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3">
                                            <p:txEl>
                                              <p:pRg st="2" end="2"/>
                                            </p:txEl>
                                          </p:spTgt>
                                        </p:tgtEl>
                                        <p:attrNameLst>
                                          <p:attrName>ppt_y</p:attrName>
                                        </p:attrNameLst>
                                      </p:cBhvr>
                                      <p:tavLst>
                                        <p:tav tm="0">
                                          <p:val>
                                            <p:strVal val="0-#ppt_h/2"/>
                                          </p:val>
                                        </p:tav>
                                        <p:tav tm="100000">
                                          <p:val>
                                            <p:strVal val="#ppt_y"/>
                                          </p:val>
                                        </p:tav>
                                      </p:tavLst>
                                    </p:anim>
                                  </p:childTnLst>
                                </p:cTn>
                              </p:par>
                              <p:par>
                                <p:cTn id="44" presetID="4" presetClass="entr" presetSubtype="16" fill="hold" nodeType="withEffect">
                                  <p:stCondLst>
                                    <p:cond delay="0"/>
                                  </p:stCondLst>
                                  <p:childTnLst>
                                    <p:set>
                                      <p:cBhvr>
                                        <p:cTn id="45" dur="1" fill="hold">
                                          <p:stCondLst>
                                            <p:cond delay="0"/>
                                          </p:stCondLst>
                                        </p:cTn>
                                        <p:tgtEl>
                                          <p:spTgt spid="10242"/>
                                        </p:tgtEl>
                                        <p:attrNameLst>
                                          <p:attrName>style.visibility</p:attrName>
                                        </p:attrNameLst>
                                      </p:cBhvr>
                                      <p:to>
                                        <p:strVal val="visible"/>
                                      </p:to>
                                    </p:set>
                                    <p:animEffect transition="in" filter="box(in)">
                                      <p:cBhvr>
                                        <p:cTn id="46" dur="2000"/>
                                        <p:tgtEl>
                                          <p:spTgt spid="10242"/>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nodeType="clickEffect">
                                  <p:stCondLst>
                                    <p:cond delay="0"/>
                                  </p:stCondLst>
                                  <p:childTnLst>
                                    <p:set>
                                      <p:cBhvr>
                                        <p:cTn id="50" dur="1" fill="hold">
                                          <p:stCondLst>
                                            <p:cond delay="0"/>
                                          </p:stCondLst>
                                        </p:cTn>
                                        <p:tgtEl>
                                          <p:spTgt spid="10243"/>
                                        </p:tgtEl>
                                        <p:attrNameLst>
                                          <p:attrName>style.visibility</p:attrName>
                                        </p:attrNameLst>
                                      </p:cBhvr>
                                      <p:to>
                                        <p:strVal val="visible"/>
                                      </p:to>
                                    </p:set>
                                    <p:animEffect transition="in" filter="circle(in)">
                                      <p:cBhvr>
                                        <p:cTn id="51" dur="2000"/>
                                        <p:tgtEl>
                                          <p:spTgt spid="10243"/>
                                        </p:tgtEl>
                                      </p:cBhvr>
                                    </p:animEffect>
                                  </p:childTnLst>
                                </p:cTn>
                              </p:par>
                            </p:childTnLst>
                          </p:cTn>
                        </p:par>
                      </p:childTnLst>
                    </p:cTn>
                  </p:par>
                  <p:par>
                    <p:cTn id="52" fill="hold">
                      <p:stCondLst>
                        <p:cond delay="indefinite"/>
                      </p:stCondLst>
                      <p:childTnLst>
                        <p:par>
                          <p:cTn id="53" fill="hold">
                            <p:stCondLst>
                              <p:cond delay="0"/>
                            </p:stCondLst>
                            <p:childTnLst>
                              <p:par>
                                <p:cTn id="54" presetID="42" presetClass="exit" presetSubtype="0" fill="hold" nodeType="clickEffect">
                                  <p:stCondLst>
                                    <p:cond delay="0"/>
                                  </p:stCondLst>
                                  <p:childTnLst>
                                    <p:animEffect transition="out" filter="fade">
                                      <p:cBhvr>
                                        <p:cTn id="55" dur="1000"/>
                                        <p:tgtEl>
                                          <p:spTgt spid="10243"/>
                                        </p:tgtEl>
                                      </p:cBhvr>
                                    </p:animEffect>
                                    <p:anim calcmode="lin" valueType="num">
                                      <p:cBhvr>
                                        <p:cTn id="56" dur="1000"/>
                                        <p:tgtEl>
                                          <p:spTgt spid="10243"/>
                                        </p:tgtEl>
                                        <p:attrNameLst>
                                          <p:attrName>ppt_x</p:attrName>
                                        </p:attrNameLst>
                                      </p:cBhvr>
                                      <p:tavLst>
                                        <p:tav tm="0">
                                          <p:val>
                                            <p:strVal val="ppt_x"/>
                                          </p:val>
                                        </p:tav>
                                        <p:tav tm="100000">
                                          <p:val>
                                            <p:strVal val="ppt_x"/>
                                          </p:val>
                                        </p:tav>
                                      </p:tavLst>
                                    </p:anim>
                                    <p:anim calcmode="lin" valueType="num">
                                      <p:cBhvr>
                                        <p:cTn id="57" dur="1000"/>
                                        <p:tgtEl>
                                          <p:spTgt spid="10243"/>
                                        </p:tgtEl>
                                        <p:attrNameLst>
                                          <p:attrName>ppt_y</p:attrName>
                                        </p:attrNameLst>
                                      </p:cBhvr>
                                      <p:tavLst>
                                        <p:tav tm="0">
                                          <p:val>
                                            <p:strVal val="ppt_y"/>
                                          </p:val>
                                        </p:tav>
                                        <p:tav tm="100000">
                                          <p:val>
                                            <p:strVal val="ppt_y+.1"/>
                                          </p:val>
                                        </p:tav>
                                      </p:tavLst>
                                    </p:anim>
                                    <p:set>
                                      <p:cBhvr>
                                        <p:cTn id="58" dur="1" fill="hold">
                                          <p:stCondLst>
                                            <p:cond delay="999"/>
                                          </p:stCondLst>
                                        </p:cTn>
                                        <p:tgtEl>
                                          <p:spTgt spid="1024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0245"/>
                                        </p:tgtEl>
                                        <p:attrNameLst>
                                          <p:attrName>style.visibility</p:attrName>
                                        </p:attrNameLst>
                                      </p:cBhvr>
                                      <p:to>
                                        <p:strVal val="visible"/>
                                      </p:to>
                                    </p:set>
                                    <p:animEffect transition="in" filter="fade">
                                      <p:cBhvr>
                                        <p:cTn id="63" dur="1000"/>
                                        <p:tgtEl>
                                          <p:spTgt spid="10245"/>
                                        </p:tgtEl>
                                      </p:cBhvr>
                                    </p:animEffect>
                                    <p:anim calcmode="lin" valueType="num">
                                      <p:cBhvr>
                                        <p:cTn id="64" dur="1000" fill="hold"/>
                                        <p:tgtEl>
                                          <p:spTgt spid="10245"/>
                                        </p:tgtEl>
                                        <p:attrNameLst>
                                          <p:attrName>ppt_x</p:attrName>
                                        </p:attrNameLst>
                                      </p:cBhvr>
                                      <p:tavLst>
                                        <p:tav tm="0">
                                          <p:val>
                                            <p:strVal val="#ppt_x"/>
                                          </p:val>
                                        </p:tav>
                                        <p:tav tm="100000">
                                          <p:val>
                                            <p:strVal val="#ppt_x"/>
                                          </p:val>
                                        </p:tav>
                                      </p:tavLst>
                                    </p:anim>
                                    <p:anim calcmode="lin" valueType="num">
                                      <p:cBhvr>
                                        <p:cTn id="65" dur="1000" fill="hold"/>
                                        <p:tgtEl>
                                          <p:spTgt spid="1024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2" presetClass="exit" presetSubtype="1" fill="hold" nodeType="clickEffect">
                                  <p:stCondLst>
                                    <p:cond delay="0"/>
                                  </p:stCondLst>
                                  <p:childTnLst>
                                    <p:anim calcmode="lin" valueType="num">
                                      <p:cBhvr additive="base">
                                        <p:cTn id="69" dur="500"/>
                                        <p:tgtEl>
                                          <p:spTgt spid="10245"/>
                                        </p:tgtEl>
                                        <p:attrNameLst>
                                          <p:attrName>ppt_x</p:attrName>
                                        </p:attrNameLst>
                                      </p:cBhvr>
                                      <p:tavLst>
                                        <p:tav tm="0">
                                          <p:val>
                                            <p:strVal val="ppt_x"/>
                                          </p:val>
                                        </p:tav>
                                        <p:tav tm="100000">
                                          <p:val>
                                            <p:strVal val="ppt_x"/>
                                          </p:val>
                                        </p:tav>
                                      </p:tavLst>
                                    </p:anim>
                                    <p:anim calcmode="lin" valueType="num">
                                      <p:cBhvr additive="base">
                                        <p:cTn id="70" dur="500"/>
                                        <p:tgtEl>
                                          <p:spTgt spid="10245"/>
                                        </p:tgtEl>
                                        <p:attrNameLst>
                                          <p:attrName>ppt_y</p:attrName>
                                        </p:attrNameLst>
                                      </p:cBhvr>
                                      <p:tavLst>
                                        <p:tav tm="0">
                                          <p:val>
                                            <p:strVal val="ppt_y"/>
                                          </p:val>
                                        </p:tav>
                                        <p:tav tm="100000">
                                          <p:val>
                                            <p:strVal val="0-ppt_h/2"/>
                                          </p:val>
                                        </p:tav>
                                      </p:tavLst>
                                    </p:anim>
                                    <p:set>
                                      <p:cBhvr>
                                        <p:cTn id="71" dur="1" fill="hold">
                                          <p:stCondLst>
                                            <p:cond delay="499"/>
                                          </p:stCondLst>
                                        </p:cTn>
                                        <p:tgtEl>
                                          <p:spTgt spid="1024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763525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800" b="1" dirty="0">
                <a:ln>
                  <a:solidFill>
                    <a:srgbClr val="FFFF00"/>
                  </a:solidFill>
                </a:ln>
                <a:solidFill>
                  <a:srgbClr val="5EEC3C"/>
                </a:solidFill>
                <a:effectLst/>
                <a:latin typeface="Algerian" pitchFamily="82" charset="0"/>
              </a:rPr>
              <a:t>Small Scale Industries</a:t>
            </a:r>
          </a:p>
        </p:txBody>
      </p:sp>
      <p:sp>
        <p:nvSpPr>
          <p:cNvPr id="3" name="Content Placeholder 2"/>
          <p:cNvSpPr>
            <a:spLocks noGrp="1"/>
          </p:cNvSpPr>
          <p:nvPr>
            <p:ph idx="1"/>
          </p:nvPr>
        </p:nvSpPr>
        <p:spPr>
          <a:xfrm>
            <a:off x="448966" y="1197405"/>
            <a:ext cx="4369614" cy="3512214"/>
          </a:xfrm>
          <a:solidFill>
            <a:schemeClr val="tx1"/>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rmAutofit fontScale="92500"/>
          </a:bodyPr>
          <a:lstStyle/>
          <a:p>
            <a:pPr>
              <a:buClr>
                <a:schemeClr val="bg1"/>
              </a:buClr>
              <a:buFont typeface="Wingdings" pitchFamily="2" charset="2"/>
              <a:buChar char="ü"/>
            </a:pPr>
            <a:r>
              <a:rPr lang="en-US" b="1" dirty="0">
                <a:solidFill>
                  <a:srgbClr val="FFFF00"/>
                </a:solidFill>
              </a:rPr>
              <a:t>Small scale industries play an important role for the development of Indian economy in many ways. </a:t>
            </a:r>
          </a:p>
          <a:p>
            <a:pPr>
              <a:buClr>
                <a:schemeClr val="bg1"/>
              </a:buClr>
              <a:buFont typeface="Wingdings" pitchFamily="2" charset="2"/>
              <a:buChar char="ü"/>
            </a:pPr>
            <a:r>
              <a:rPr lang="en-US" b="1" dirty="0">
                <a:solidFill>
                  <a:srgbClr val="FFFF00"/>
                </a:solidFill>
              </a:rPr>
              <a:t>Many of the big businesses today were all started small and then nurtured into big businesses.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85" t="2659" r="1685" b="2784"/>
          <a:stretch/>
        </p:blipFill>
        <p:spPr bwMode="auto">
          <a:xfrm>
            <a:off x="4877410" y="1197404"/>
            <a:ext cx="4123035" cy="3512215"/>
          </a:xfrm>
          <a:prstGeom prst="rect">
            <a:avLst/>
          </a:prstGeom>
          <a:no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83338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9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par>
                          <p:cTn id="18" fill="hold">
                            <p:stCondLst>
                              <p:cond delay="4350"/>
                            </p:stCondLst>
                            <p:childTnLst>
                              <p:par>
                                <p:cTn id="19" presetID="6" presetClass="entr" presetSubtype="16"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animEffect transition="in" filter="circle(in)">
                                      <p:cBhvr>
                                        <p:cTn id="21" dur="2000"/>
                                        <p:tgtEl>
                                          <p:spTgt spid="1026"/>
                                        </p:tgtEl>
                                      </p:cBhvr>
                                    </p:animEffect>
                                  </p:childTnLst>
                                </p:cTn>
                              </p:par>
                            </p:childTnLst>
                          </p:cTn>
                        </p:par>
                        <p:par>
                          <p:cTn id="22" fill="hold">
                            <p:stCondLst>
                              <p:cond delay="6350"/>
                            </p:stCondLst>
                            <p:childTnLst>
                              <p:par>
                                <p:cTn id="23" presetID="16" presetClass="entr" presetSubtype="21" fill="hold" grpId="0" nodeType="after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barn(inVertical)">
                                      <p:cBhvr>
                                        <p:cTn id="25" dur="500"/>
                                        <p:tgtEl>
                                          <p:spTgt spid="3">
                                            <p:bg/>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par>
                          <p:cTn id="29" fill="hold">
                            <p:stCondLst>
                              <p:cond delay="6850"/>
                            </p:stCondLst>
                            <p:childTnLst>
                              <p:par>
                                <p:cTn id="30" presetID="16" presetClass="entr" presetSubtype="21"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1670" y="2151811"/>
            <a:ext cx="778795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1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SMALL SCALE INDUSTRIES</a:t>
            </a: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21691" y="128470"/>
            <a:ext cx="2378886" cy="16555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descr="Small Scale Industries Registration at Rs 4000/one | एसएसआई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8470"/>
            <a:ext cx="2057165" cy="16555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0258" y="135420"/>
            <a:ext cx="2341433" cy="165529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6861" y="135421"/>
            <a:ext cx="2367139" cy="164856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5"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3400428"/>
            <a:ext cx="2059346" cy="162212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1783990"/>
            <a:ext cx="2080258" cy="162597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7"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7052" y="3409963"/>
            <a:ext cx="2364639" cy="1612592"/>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8"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12266" y="1783991"/>
            <a:ext cx="2431734" cy="162597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9"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74905" y="1790714"/>
            <a:ext cx="2346786" cy="161925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0"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19295" y="1783989"/>
            <a:ext cx="2364639" cy="1673013"/>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19295" y="3429174"/>
            <a:ext cx="2362345" cy="1594576"/>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62"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76863" y="3400427"/>
            <a:ext cx="2367137" cy="1623324"/>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038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anim calcmode="lin" valueType="num">
                                      <p:cBhvr>
                                        <p:cTn id="15" dur="1000" fill="hold"/>
                                        <p:tgtEl>
                                          <p:spTgt spid="2052"/>
                                        </p:tgtEl>
                                        <p:attrNameLst>
                                          <p:attrName>ppt_w</p:attrName>
                                        </p:attrNameLst>
                                      </p:cBhvr>
                                      <p:tavLst>
                                        <p:tav tm="0">
                                          <p:val>
                                            <p:fltVal val="0"/>
                                          </p:val>
                                        </p:tav>
                                        <p:tav tm="100000">
                                          <p:val>
                                            <p:strVal val="#ppt_w"/>
                                          </p:val>
                                        </p:tav>
                                      </p:tavLst>
                                    </p:anim>
                                    <p:anim calcmode="lin" valueType="num">
                                      <p:cBhvr>
                                        <p:cTn id="16" dur="1000" fill="hold"/>
                                        <p:tgtEl>
                                          <p:spTgt spid="2052"/>
                                        </p:tgtEl>
                                        <p:attrNameLst>
                                          <p:attrName>ppt_h</p:attrName>
                                        </p:attrNameLst>
                                      </p:cBhvr>
                                      <p:tavLst>
                                        <p:tav tm="0">
                                          <p:val>
                                            <p:fltVal val="0"/>
                                          </p:val>
                                        </p:tav>
                                        <p:tav tm="100000">
                                          <p:val>
                                            <p:strVal val="#ppt_h"/>
                                          </p:val>
                                        </p:tav>
                                      </p:tavLst>
                                    </p:anim>
                                    <p:anim calcmode="lin" valueType="num">
                                      <p:cBhvr>
                                        <p:cTn id="17" dur="1000" fill="hold"/>
                                        <p:tgtEl>
                                          <p:spTgt spid="2052"/>
                                        </p:tgtEl>
                                        <p:attrNameLst>
                                          <p:attrName>style.rotation</p:attrName>
                                        </p:attrNameLst>
                                      </p:cBhvr>
                                      <p:tavLst>
                                        <p:tav tm="0">
                                          <p:val>
                                            <p:fltVal val="90"/>
                                          </p:val>
                                        </p:tav>
                                        <p:tav tm="100000">
                                          <p:val>
                                            <p:fltVal val="0"/>
                                          </p:val>
                                        </p:tav>
                                      </p:tavLst>
                                    </p:anim>
                                    <p:animEffect transition="in" filter="fade">
                                      <p:cBhvr>
                                        <p:cTn id="18" dur="1000"/>
                                        <p:tgtEl>
                                          <p:spTgt spid="2052"/>
                                        </p:tgtEl>
                                      </p:cBhvr>
                                    </p:animEffect>
                                  </p:childTnLst>
                                </p:cTn>
                              </p:par>
                              <p:par>
                                <p:cTn id="19" presetID="52" presetClass="entr" presetSubtype="0" fill="hold" nodeType="withEffect">
                                  <p:stCondLst>
                                    <p:cond delay="0"/>
                                  </p:stCondLst>
                                  <p:childTnLst>
                                    <p:set>
                                      <p:cBhvr>
                                        <p:cTn id="20" dur="1" fill="hold">
                                          <p:stCondLst>
                                            <p:cond delay="0"/>
                                          </p:stCondLst>
                                        </p:cTn>
                                        <p:tgtEl>
                                          <p:spTgt spid="2056"/>
                                        </p:tgtEl>
                                        <p:attrNameLst>
                                          <p:attrName>style.visibility</p:attrName>
                                        </p:attrNameLst>
                                      </p:cBhvr>
                                      <p:to>
                                        <p:strVal val="visible"/>
                                      </p:to>
                                    </p:set>
                                    <p:animScale>
                                      <p:cBhvr>
                                        <p:cTn id="21" dur="1000" decel="50000" fill="hold">
                                          <p:stCondLst>
                                            <p:cond delay="0"/>
                                          </p:stCondLst>
                                        </p:cTn>
                                        <p:tgtEl>
                                          <p:spTgt spid="205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056"/>
                                        </p:tgtEl>
                                        <p:attrNameLst>
                                          <p:attrName>ppt_x</p:attrName>
                                          <p:attrName>ppt_y</p:attrName>
                                        </p:attrNameLst>
                                      </p:cBhvr>
                                    </p:animMotion>
                                    <p:animEffect transition="in" filter="fade">
                                      <p:cBhvr>
                                        <p:cTn id="23" dur="1000"/>
                                        <p:tgtEl>
                                          <p:spTgt spid="2056"/>
                                        </p:tgtEl>
                                      </p:cBhvr>
                                    </p:animEffect>
                                  </p:childTnLst>
                                </p:cTn>
                              </p:par>
                              <p:par>
                                <p:cTn id="24" presetID="2" presetClass="entr" presetSubtype="8" fill="hold" nodeType="withEffect">
                                  <p:stCondLst>
                                    <p:cond delay="0"/>
                                  </p:stCondLst>
                                  <p:childTnLst>
                                    <p:set>
                                      <p:cBhvr>
                                        <p:cTn id="25" dur="1" fill="hold">
                                          <p:stCondLst>
                                            <p:cond delay="0"/>
                                          </p:stCondLst>
                                        </p:cTn>
                                        <p:tgtEl>
                                          <p:spTgt spid="2055"/>
                                        </p:tgtEl>
                                        <p:attrNameLst>
                                          <p:attrName>style.visibility</p:attrName>
                                        </p:attrNameLst>
                                      </p:cBhvr>
                                      <p:to>
                                        <p:strVal val="visible"/>
                                      </p:to>
                                    </p:set>
                                    <p:anim calcmode="lin" valueType="num">
                                      <p:cBhvr additive="base">
                                        <p:cTn id="26" dur="500" fill="hold"/>
                                        <p:tgtEl>
                                          <p:spTgt spid="2055"/>
                                        </p:tgtEl>
                                        <p:attrNameLst>
                                          <p:attrName>ppt_x</p:attrName>
                                        </p:attrNameLst>
                                      </p:cBhvr>
                                      <p:tavLst>
                                        <p:tav tm="0">
                                          <p:val>
                                            <p:strVal val="0-#ppt_w/2"/>
                                          </p:val>
                                        </p:tav>
                                        <p:tav tm="100000">
                                          <p:val>
                                            <p:strVal val="#ppt_x"/>
                                          </p:val>
                                        </p:tav>
                                      </p:tavLst>
                                    </p:anim>
                                    <p:anim calcmode="lin" valueType="num">
                                      <p:cBhvr additive="base">
                                        <p:cTn id="27" dur="500" fill="hold"/>
                                        <p:tgtEl>
                                          <p:spTgt spid="2055"/>
                                        </p:tgtEl>
                                        <p:attrNameLst>
                                          <p:attrName>ppt_y</p:attrName>
                                        </p:attrNameLst>
                                      </p:cBhvr>
                                      <p:tavLst>
                                        <p:tav tm="0">
                                          <p:val>
                                            <p:strVal val="#ppt_y"/>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57"/>
                                        </p:tgtEl>
                                        <p:attrNameLst>
                                          <p:attrName>style.visibility</p:attrName>
                                        </p:attrNameLst>
                                      </p:cBhvr>
                                      <p:to>
                                        <p:strVal val="visible"/>
                                      </p:to>
                                    </p:set>
                                    <p:anim calcmode="lin" valueType="num">
                                      <p:cBhvr additive="base">
                                        <p:cTn id="30" dur="500" fill="hold"/>
                                        <p:tgtEl>
                                          <p:spTgt spid="2057"/>
                                        </p:tgtEl>
                                        <p:attrNameLst>
                                          <p:attrName>ppt_x</p:attrName>
                                        </p:attrNameLst>
                                      </p:cBhvr>
                                      <p:tavLst>
                                        <p:tav tm="0">
                                          <p:val>
                                            <p:strVal val="#ppt_x"/>
                                          </p:val>
                                        </p:tav>
                                        <p:tav tm="100000">
                                          <p:val>
                                            <p:strVal val="#ppt_x"/>
                                          </p:val>
                                        </p:tav>
                                      </p:tavLst>
                                    </p:anim>
                                    <p:anim calcmode="lin" valueType="num">
                                      <p:cBhvr additive="base">
                                        <p:cTn id="31" dur="500" fill="hold"/>
                                        <p:tgtEl>
                                          <p:spTgt spid="2057"/>
                                        </p:tgtEl>
                                        <p:attrNameLst>
                                          <p:attrName>ppt_y</p:attrName>
                                        </p:attrNameLst>
                                      </p:cBhvr>
                                      <p:tavLst>
                                        <p:tav tm="0">
                                          <p:val>
                                            <p:strVal val="1+#ppt_h/2"/>
                                          </p:val>
                                        </p:tav>
                                        <p:tav tm="100000">
                                          <p:val>
                                            <p:strVal val="#ppt_y"/>
                                          </p:val>
                                        </p:tav>
                                      </p:tavLst>
                                    </p:anim>
                                  </p:childTnLst>
                                </p:cTn>
                              </p:par>
                              <p:par>
                                <p:cTn id="32" presetID="53" presetClass="entr" presetSubtype="16" fill="hold" nodeType="withEffect">
                                  <p:stCondLst>
                                    <p:cond delay="0"/>
                                  </p:stCondLst>
                                  <p:childTnLst>
                                    <p:set>
                                      <p:cBhvr>
                                        <p:cTn id="33" dur="1" fill="hold">
                                          <p:stCondLst>
                                            <p:cond delay="0"/>
                                          </p:stCondLst>
                                        </p:cTn>
                                        <p:tgtEl>
                                          <p:spTgt spid="2059"/>
                                        </p:tgtEl>
                                        <p:attrNameLst>
                                          <p:attrName>style.visibility</p:attrName>
                                        </p:attrNameLst>
                                      </p:cBhvr>
                                      <p:to>
                                        <p:strVal val="visible"/>
                                      </p:to>
                                    </p:set>
                                    <p:anim calcmode="lin" valueType="num">
                                      <p:cBhvr>
                                        <p:cTn id="34" dur="500" fill="hold"/>
                                        <p:tgtEl>
                                          <p:spTgt spid="2059"/>
                                        </p:tgtEl>
                                        <p:attrNameLst>
                                          <p:attrName>ppt_w</p:attrName>
                                        </p:attrNameLst>
                                      </p:cBhvr>
                                      <p:tavLst>
                                        <p:tav tm="0">
                                          <p:val>
                                            <p:fltVal val="0"/>
                                          </p:val>
                                        </p:tav>
                                        <p:tav tm="100000">
                                          <p:val>
                                            <p:strVal val="#ppt_w"/>
                                          </p:val>
                                        </p:tav>
                                      </p:tavLst>
                                    </p:anim>
                                    <p:anim calcmode="lin" valueType="num">
                                      <p:cBhvr>
                                        <p:cTn id="35" dur="500" fill="hold"/>
                                        <p:tgtEl>
                                          <p:spTgt spid="2059"/>
                                        </p:tgtEl>
                                        <p:attrNameLst>
                                          <p:attrName>ppt_h</p:attrName>
                                        </p:attrNameLst>
                                      </p:cBhvr>
                                      <p:tavLst>
                                        <p:tav tm="0">
                                          <p:val>
                                            <p:fltVal val="0"/>
                                          </p:val>
                                        </p:tav>
                                        <p:tav tm="100000">
                                          <p:val>
                                            <p:strVal val="#ppt_h"/>
                                          </p:val>
                                        </p:tav>
                                      </p:tavLst>
                                    </p:anim>
                                    <p:animEffect transition="in" filter="fade">
                                      <p:cBhvr>
                                        <p:cTn id="36" dur="500"/>
                                        <p:tgtEl>
                                          <p:spTgt spid="2059"/>
                                        </p:tgtEl>
                                      </p:cBhvr>
                                    </p:animEffect>
                                  </p:childTnLst>
                                </p:cTn>
                              </p:par>
                              <p:par>
                                <p:cTn id="37" presetID="15" presetClass="entr" presetSubtype="0" fill="hold" nodeType="withEffect">
                                  <p:stCondLst>
                                    <p:cond delay="0"/>
                                  </p:stCondLst>
                                  <p:childTnLst>
                                    <p:set>
                                      <p:cBhvr>
                                        <p:cTn id="38" dur="1" fill="hold">
                                          <p:stCondLst>
                                            <p:cond delay="0"/>
                                          </p:stCondLst>
                                        </p:cTn>
                                        <p:tgtEl>
                                          <p:spTgt spid="2053"/>
                                        </p:tgtEl>
                                        <p:attrNameLst>
                                          <p:attrName>style.visibility</p:attrName>
                                        </p:attrNameLst>
                                      </p:cBhvr>
                                      <p:to>
                                        <p:strVal val="visible"/>
                                      </p:to>
                                    </p:set>
                                    <p:anim calcmode="lin" valueType="num">
                                      <p:cBhvr>
                                        <p:cTn id="39" dur="1000" fill="hold"/>
                                        <p:tgtEl>
                                          <p:spTgt spid="2053"/>
                                        </p:tgtEl>
                                        <p:attrNameLst>
                                          <p:attrName>ppt_w</p:attrName>
                                        </p:attrNameLst>
                                      </p:cBhvr>
                                      <p:tavLst>
                                        <p:tav tm="0">
                                          <p:val>
                                            <p:fltVal val="0"/>
                                          </p:val>
                                        </p:tav>
                                        <p:tav tm="100000">
                                          <p:val>
                                            <p:strVal val="#ppt_w"/>
                                          </p:val>
                                        </p:tav>
                                      </p:tavLst>
                                    </p:anim>
                                    <p:anim calcmode="lin" valueType="num">
                                      <p:cBhvr>
                                        <p:cTn id="40" dur="1000" fill="hold"/>
                                        <p:tgtEl>
                                          <p:spTgt spid="2053"/>
                                        </p:tgtEl>
                                        <p:attrNameLst>
                                          <p:attrName>ppt_h</p:attrName>
                                        </p:attrNameLst>
                                      </p:cBhvr>
                                      <p:tavLst>
                                        <p:tav tm="0">
                                          <p:val>
                                            <p:fltVal val="0"/>
                                          </p:val>
                                        </p:tav>
                                        <p:tav tm="100000">
                                          <p:val>
                                            <p:strVal val="#ppt_h"/>
                                          </p:val>
                                        </p:tav>
                                      </p:tavLst>
                                    </p:anim>
                                    <p:anim calcmode="lin" valueType="num">
                                      <p:cBhvr>
                                        <p:cTn id="41" dur="1000" fill="hold"/>
                                        <p:tgtEl>
                                          <p:spTgt spid="205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53"/>
                                        </p:tgtEl>
                                        <p:attrNameLst>
                                          <p:attrName>ppt_y</p:attrName>
                                        </p:attrNameLst>
                                      </p:cBhvr>
                                      <p:tavLst>
                                        <p:tav tm="0" fmla="#ppt_y+(sin(-2*pi*(1-$))*-#ppt_x+cos(-2*pi*(1-$))*(1-#ppt_y))*(1-$)">
                                          <p:val>
                                            <p:fltVal val="0"/>
                                          </p:val>
                                        </p:tav>
                                        <p:tav tm="100000">
                                          <p:val>
                                            <p:fltVal val="1"/>
                                          </p:val>
                                        </p:tav>
                                      </p:tavLst>
                                    </p:anim>
                                  </p:childTnLst>
                                </p:cTn>
                              </p:par>
                              <p:par>
                                <p:cTn id="43" presetID="2" presetClass="entr" presetSubtype="6" fill="hold" nodeType="withEffect">
                                  <p:stCondLst>
                                    <p:cond delay="0"/>
                                  </p:stCondLst>
                                  <p:childTnLst>
                                    <p:set>
                                      <p:cBhvr>
                                        <p:cTn id="44" dur="1" fill="hold">
                                          <p:stCondLst>
                                            <p:cond delay="0"/>
                                          </p:stCondLst>
                                        </p:cTn>
                                        <p:tgtEl>
                                          <p:spTgt spid="2050"/>
                                        </p:tgtEl>
                                        <p:attrNameLst>
                                          <p:attrName>style.visibility</p:attrName>
                                        </p:attrNameLst>
                                      </p:cBhvr>
                                      <p:to>
                                        <p:strVal val="visible"/>
                                      </p:to>
                                    </p:set>
                                    <p:anim calcmode="lin" valueType="num">
                                      <p:cBhvr additive="base">
                                        <p:cTn id="45" dur="500" fill="hold"/>
                                        <p:tgtEl>
                                          <p:spTgt spid="2050"/>
                                        </p:tgtEl>
                                        <p:attrNameLst>
                                          <p:attrName>ppt_x</p:attrName>
                                        </p:attrNameLst>
                                      </p:cBhvr>
                                      <p:tavLst>
                                        <p:tav tm="0">
                                          <p:val>
                                            <p:strVal val="1+#ppt_w/2"/>
                                          </p:val>
                                        </p:tav>
                                        <p:tav tm="100000">
                                          <p:val>
                                            <p:strVal val="#ppt_x"/>
                                          </p:val>
                                        </p:tav>
                                      </p:tavLst>
                                    </p:anim>
                                    <p:anim calcmode="lin" valueType="num">
                                      <p:cBhvr additive="base">
                                        <p:cTn id="46" dur="500" fill="hold"/>
                                        <p:tgtEl>
                                          <p:spTgt spid="2050"/>
                                        </p:tgtEl>
                                        <p:attrNameLst>
                                          <p:attrName>ppt_y</p:attrName>
                                        </p:attrNameLst>
                                      </p:cBhvr>
                                      <p:tavLst>
                                        <p:tav tm="0">
                                          <p:val>
                                            <p:strVal val="1+#ppt_h/2"/>
                                          </p:val>
                                        </p:tav>
                                        <p:tav tm="100000">
                                          <p:val>
                                            <p:strVal val="#ppt_y"/>
                                          </p:val>
                                        </p:tav>
                                      </p:tavLst>
                                    </p:anim>
                                  </p:childTnLst>
                                </p:cTn>
                              </p:par>
                              <p:par>
                                <p:cTn id="47" presetID="30" presetClass="entr" presetSubtype="0" fill="hold" nodeType="withEffect">
                                  <p:stCondLst>
                                    <p:cond delay="0"/>
                                  </p:stCondLst>
                                  <p:childTnLst>
                                    <p:set>
                                      <p:cBhvr>
                                        <p:cTn id="48" dur="1" fill="hold">
                                          <p:stCondLst>
                                            <p:cond delay="0"/>
                                          </p:stCondLst>
                                        </p:cTn>
                                        <p:tgtEl>
                                          <p:spTgt spid="2060"/>
                                        </p:tgtEl>
                                        <p:attrNameLst>
                                          <p:attrName>style.visibility</p:attrName>
                                        </p:attrNameLst>
                                      </p:cBhvr>
                                      <p:to>
                                        <p:strVal val="visible"/>
                                      </p:to>
                                    </p:set>
                                    <p:animEffect transition="in" filter="fade">
                                      <p:cBhvr>
                                        <p:cTn id="49" dur="800" decel="100000"/>
                                        <p:tgtEl>
                                          <p:spTgt spid="2060"/>
                                        </p:tgtEl>
                                      </p:cBhvr>
                                    </p:animEffect>
                                    <p:anim calcmode="lin" valueType="num">
                                      <p:cBhvr>
                                        <p:cTn id="50" dur="800" decel="100000" fill="hold"/>
                                        <p:tgtEl>
                                          <p:spTgt spid="2060"/>
                                        </p:tgtEl>
                                        <p:attrNameLst>
                                          <p:attrName>style.rotation</p:attrName>
                                        </p:attrNameLst>
                                      </p:cBhvr>
                                      <p:tavLst>
                                        <p:tav tm="0">
                                          <p:val>
                                            <p:fltVal val="-90"/>
                                          </p:val>
                                        </p:tav>
                                        <p:tav tm="100000">
                                          <p:val>
                                            <p:fltVal val="0"/>
                                          </p:val>
                                        </p:tav>
                                      </p:tavLst>
                                    </p:anim>
                                    <p:anim calcmode="lin" valueType="num">
                                      <p:cBhvr>
                                        <p:cTn id="51" dur="800" decel="100000" fill="hold"/>
                                        <p:tgtEl>
                                          <p:spTgt spid="2060"/>
                                        </p:tgtEl>
                                        <p:attrNameLst>
                                          <p:attrName>ppt_x</p:attrName>
                                        </p:attrNameLst>
                                      </p:cBhvr>
                                      <p:tavLst>
                                        <p:tav tm="0">
                                          <p:val>
                                            <p:strVal val="#ppt_x+0.4"/>
                                          </p:val>
                                        </p:tav>
                                        <p:tav tm="100000">
                                          <p:val>
                                            <p:strVal val="#ppt_x-0.05"/>
                                          </p:val>
                                        </p:tav>
                                      </p:tavLst>
                                    </p:anim>
                                    <p:anim calcmode="lin" valueType="num">
                                      <p:cBhvr>
                                        <p:cTn id="52" dur="800" decel="100000" fill="hold"/>
                                        <p:tgtEl>
                                          <p:spTgt spid="2060"/>
                                        </p:tgtEl>
                                        <p:attrNameLst>
                                          <p:attrName>ppt_y</p:attrName>
                                        </p:attrNameLst>
                                      </p:cBhvr>
                                      <p:tavLst>
                                        <p:tav tm="0">
                                          <p:val>
                                            <p:strVal val="#ppt_y-0.4"/>
                                          </p:val>
                                        </p:tav>
                                        <p:tav tm="100000">
                                          <p:val>
                                            <p:strVal val="#ppt_y+0.1"/>
                                          </p:val>
                                        </p:tav>
                                      </p:tavLst>
                                    </p:anim>
                                    <p:anim calcmode="lin" valueType="num">
                                      <p:cBhvr>
                                        <p:cTn id="53" dur="200" accel="100000" fill="hold">
                                          <p:stCondLst>
                                            <p:cond delay="800"/>
                                          </p:stCondLst>
                                        </p:cTn>
                                        <p:tgtEl>
                                          <p:spTgt spid="2060"/>
                                        </p:tgtEl>
                                        <p:attrNameLst>
                                          <p:attrName>ppt_x</p:attrName>
                                        </p:attrNameLst>
                                      </p:cBhvr>
                                      <p:tavLst>
                                        <p:tav tm="0">
                                          <p:val>
                                            <p:strVal val="#ppt_x-0.05"/>
                                          </p:val>
                                        </p:tav>
                                        <p:tav tm="100000">
                                          <p:val>
                                            <p:strVal val="#ppt_x"/>
                                          </p:val>
                                        </p:tav>
                                      </p:tavLst>
                                    </p:anim>
                                    <p:anim calcmode="lin" valueType="num">
                                      <p:cBhvr>
                                        <p:cTn id="54" dur="200" accel="100000" fill="hold">
                                          <p:stCondLst>
                                            <p:cond delay="800"/>
                                          </p:stCondLst>
                                        </p:cTn>
                                        <p:tgtEl>
                                          <p:spTgt spid="2060"/>
                                        </p:tgtEl>
                                        <p:attrNameLst>
                                          <p:attrName>ppt_y</p:attrName>
                                        </p:attrNameLst>
                                      </p:cBhvr>
                                      <p:tavLst>
                                        <p:tav tm="0">
                                          <p:val>
                                            <p:strVal val="#ppt_y+0.1"/>
                                          </p:val>
                                        </p:tav>
                                        <p:tav tm="100000">
                                          <p:val>
                                            <p:strVal val="#ppt_y"/>
                                          </p:val>
                                        </p:tav>
                                      </p:tavLst>
                                    </p:anim>
                                  </p:childTnLst>
                                </p:cTn>
                              </p:par>
                              <p:par>
                                <p:cTn id="55" presetID="2" presetClass="entr" presetSubtype="1" fill="hold" nodeType="withEffect">
                                  <p:stCondLst>
                                    <p:cond delay="0"/>
                                  </p:stCondLst>
                                  <p:childTnLst>
                                    <p:set>
                                      <p:cBhvr>
                                        <p:cTn id="56" dur="1" fill="hold">
                                          <p:stCondLst>
                                            <p:cond delay="0"/>
                                          </p:stCondLst>
                                        </p:cTn>
                                        <p:tgtEl>
                                          <p:spTgt spid="2061"/>
                                        </p:tgtEl>
                                        <p:attrNameLst>
                                          <p:attrName>style.visibility</p:attrName>
                                        </p:attrNameLst>
                                      </p:cBhvr>
                                      <p:to>
                                        <p:strVal val="visible"/>
                                      </p:to>
                                    </p:set>
                                    <p:anim calcmode="lin" valueType="num">
                                      <p:cBhvr additive="base">
                                        <p:cTn id="57" dur="500" fill="hold"/>
                                        <p:tgtEl>
                                          <p:spTgt spid="2061"/>
                                        </p:tgtEl>
                                        <p:attrNameLst>
                                          <p:attrName>ppt_x</p:attrName>
                                        </p:attrNameLst>
                                      </p:cBhvr>
                                      <p:tavLst>
                                        <p:tav tm="0">
                                          <p:val>
                                            <p:strVal val="#ppt_x"/>
                                          </p:val>
                                        </p:tav>
                                        <p:tav tm="100000">
                                          <p:val>
                                            <p:strVal val="#ppt_x"/>
                                          </p:val>
                                        </p:tav>
                                      </p:tavLst>
                                    </p:anim>
                                    <p:anim calcmode="lin" valueType="num">
                                      <p:cBhvr additive="base">
                                        <p:cTn id="58" dur="500" fill="hold"/>
                                        <p:tgtEl>
                                          <p:spTgt spid="2061"/>
                                        </p:tgtEl>
                                        <p:attrNameLst>
                                          <p:attrName>ppt_y</p:attrName>
                                        </p:attrNameLst>
                                      </p:cBhvr>
                                      <p:tavLst>
                                        <p:tav tm="0">
                                          <p:val>
                                            <p:strVal val="0-#ppt_h/2"/>
                                          </p:val>
                                        </p:tav>
                                        <p:tav tm="100000">
                                          <p:val>
                                            <p:strVal val="#ppt_y"/>
                                          </p:val>
                                        </p:tav>
                                      </p:tavLst>
                                    </p:anim>
                                  </p:childTnLst>
                                </p:cTn>
                              </p:par>
                              <p:par>
                                <p:cTn id="59" presetID="2" presetClass="entr" presetSubtype="2" fill="hold" nodeType="withEffect">
                                  <p:stCondLst>
                                    <p:cond delay="0"/>
                                  </p:stCondLst>
                                  <p:childTnLst>
                                    <p:set>
                                      <p:cBhvr>
                                        <p:cTn id="60" dur="1" fill="hold">
                                          <p:stCondLst>
                                            <p:cond delay="0"/>
                                          </p:stCondLst>
                                        </p:cTn>
                                        <p:tgtEl>
                                          <p:spTgt spid="2062"/>
                                        </p:tgtEl>
                                        <p:attrNameLst>
                                          <p:attrName>style.visibility</p:attrName>
                                        </p:attrNameLst>
                                      </p:cBhvr>
                                      <p:to>
                                        <p:strVal val="visible"/>
                                      </p:to>
                                    </p:set>
                                    <p:anim calcmode="lin" valueType="num">
                                      <p:cBhvr additive="base">
                                        <p:cTn id="61" dur="500" fill="hold"/>
                                        <p:tgtEl>
                                          <p:spTgt spid="2062"/>
                                        </p:tgtEl>
                                        <p:attrNameLst>
                                          <p:attrName>ppt_x</p:attrName>
                                        </p:attrNameLst>
                                      </p:cBhvr>
                                      <p:tavLst>
                                        <p:tav tm="0">
                                          <p:val>
                                            <p:strVal val="1+#ppt_w/2"/>
                                          </p:val>
                                        </p:tav>
                                        <p:tav tm="100000">
                                          <p:val>
                                            <p:strVal val="#ppt_x"/>
                                          </p:val>
                                        </p:tav>
                                      </p:tavLst>
                                    </p:anim>
                                    <p:anim calcmode="lin" valueType="num">
                                      <p:cBhvr additive="base">
                                        <p:cTn id="62" dur="500" fill="hold"/>
                                        <p:tgtEl>
                                          <p:spTgt spid="2062"/>
                                        </p:tgtEl>
                                        <p:attrNameLst>
                                          <p:attrName>ppt_y</p:attrName>
                                        </p:attrNameLst>
                                      </p:cBhvr>
                                      <p:tavLst>
                                        <p:tav tm="0">
                                          <p:val>
                                            <p:strVal val="#ppt_y"/>
                                          </p:val>
                                        </p:tav>
                                        <p:tav tm="100000">
                                          <p:val>
                                            <p:strVal val="#ppt_y"/>
                                          </p:val>
                                        </p:tav>
                                      </p:tavLst>
                                    </p:anim>
                                  </p:childTnLst>
                                </p:cTn>
                              </p:par>
                              <p:par>
                                <p:cTn id="63" presetID="6" presetClass="entr" presetSubtype="16" fill="hold" nodeType="withEffect">
                                  <p:stCondLst>
                                    <p:cond delay="0"/>
                                  </p:stCondLst>
                                  <p:childTnLst>
                                    <p:set>
                                      <p:cBhvr>
                                        <p:cTn id="64" dur="1" fill="hold">
                                          <p:stCondLst>
                                            <p:cond delay="0"/>
                                          </p:stCondLst>
                                        </p:cTn>
                                        <p:tgtEl>
                                          <p:spTgt spid="2058"/>
                                        </p:tgtEl>
                                        <p:attrNameLst>
                                          <p:attrName>style.visibility</p:attrName>
                                        </p:attrNameLst>
                                      </p:cBhvr>
                                      <p:to>
                                        <p:strVal val="visible"/>
                                      </p:to>
                                    </p:set>
                                    <p:animEffect transition="in" filter="circle(in)">
                                      <p:cBhvr>
                                        <p:cTn id="65" dur="2000"/>
                                        <p:tgtEl>
                                          <p:spTgt spid="2058"/>
                                        </p:tgtEl>
                                      </p:cBhvr>
                                    </p:animEffect>
                                  </p:childTnLst>
                                </p:cTn>
                              </p:par>
                              <p:par>
                                <p:cTn id="66" presetID="53" presetClass="entr" presetSubtype="16" fill="hold" nodeType="withEffect">
                                  <p:stCondLst>
                                    <p:cond delay="0"/>
                                  </p:stCondLst>
                                  <p:childTnLst>
                                    <p:set>
                                      <p:cBhvr>
                                        <p:cTn id="67" dur="1" fill="hold">
                                          <p:stCondLst>
                                            <p:cond delay="0"/>
                                          </p:stCondLst>
                                        </p:cTn>
                                        <p:tgtEl>
                                          <p:spTgt spid="2054"/>
                                        </p:tgtEl>
                                        <p:attrNameLst>
                                          <p:attrName>style.visibility</p:attrName>
                                        </p:attrNameLst>
                                      </p:cBhvr>
                                      <p:to>
                                        <p:strVal val="visible"/>
                                      </p:to>
                                    </p:set>
                                    <p:anim calcmode="lin" valueType="num">
                                      <p:cBhvr>
                                        <p:cTn id="68" dur="500" fill="hold"/>
                                        <p:tgtEl>
                                          <p:spTgt spid="2054"/>
                                        </p:tgtEl>
                                        <p:attrNameLst>
                                          <p:attrName>ppt_w</p:attrName>
                                        </p:attrNameLst>
                                      </p:cBhvr>
                                      <p:tavLst>
                                        <p:tav tm="0">
                                          <p:val>
                                            <p:fltVal val="0"/>
                                          </p:val>
                                        </p:tav>
                                        <p:tav tm="100000">
                                          <p:val>
                                            <p:strVal val="#ppt_w"/>
                                          </p:val>
                                        </p:tav>
                                      </p:tavLst>
                                    </p:anim>
                                    <p:anim calcmode="lin" valueType="num">
                                      <p:cBhvr>
                                        <p:cTn id="69" dur="500" fill="hold"/>
                                        <p:tgtEl>
                                          <p:spTgt spid="2054"/>
                                        </p:tgtEl>
                                        <p:attrNameLst>
                                          <p:attrName>ppt_h</p:attrName>
                                        </p:attrNameLst>
                                      </p:cBhvr>
                                      <p:tavLst>
                                        <p:tav tm="0">
                                          <p:val>
                                            <p:fltVal val="0"/>
                                          </p:val>
                                        </p:tav>
                                        <p:tav tm="100000">
                                          <p:val>
                                            <p:strVal val="#ppt_h"/>
                                          </p:val>
                                        </p:tav>
                                      </p:tavLst>
                                    </p:anim>
                                    <p:animEffect transition="in" filter="fade">
                                      <p:cBhvr>
                                        <p:cTn id="70"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166646"/>
            <a:ext cx="9000445"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00"/>
                  </a:solidFill>
                </a:ln>
                <a:solidFill>
                  <a:srgbClr val="5EEC3C"/>
                </a:solidFill>
                <a:effectLst/>
                <a:latin typeface="Algerian" pitchFamily="82" charset="0"/>
              </a:rPr>
              <a:t>Role of SSI</a:t>
            </a:r>
            <a:r>
              <a:rPr lang="en-US" sz="2400" b="1" dirty="0">
                <a:ln>
                  <a:solidFill>
                    <a:srgbClr val="FFFF00"/>
                  </a:solidFill>
                </a:ln>
                <a:solidFill>
                  <a:srgbClr val="5EEC3C"/>
                </a:solidFill>
                <a:effectLst/>
                <a:latin typeface="Algerian" pitchFamily="82" charset="0"/>
              </a:rPr>
              <a:t>s</a:t>
            </a:r>
            <a:r>
              <a:rPr lang="en-US" b="1" dirty="0">
                <a:ln>
                  <a:solidFill>
                    <a:srgbClr val="FFFF00"/>
                  </a:solidFill>
                </a:ln>
                <a:solidFill>
                  <a:srgbClr val="5EEC3C"/>
                </a:solidFill>
                <a:effectLst/>
                <a:latin typeface="Algerian" pitchFamily="82" charset="0"/>
              </a:rPr>
              <a:t> in Economic Development</a:t>
            </a:r>
          </a:p>
        </p:txBody>
      </p:sp>
      <p:sp>
        <p:nvSpPr>
          <p:cNvPr id="3" name="Content Placeholder 2"/>
          <p:cNvSpPr>
            <a:spLocks noGrp="1"/>
          </p:cNvSpPr>
          <p:nvPr>
            <p:ph idx="1"/>
          </p:nvPr>
        </p:nvSpPr>
        <p:spPr>
          <a:xfrm>
            <a:off x="1059785" y="1044700"/>
            <a:ext cx="6413610" cy="3511061"/>
          </a:xfrm>
        </p:spPr>
        <p:txBody>
          <a:bodyPr>
            <a:normAutofit fontScale="92500" lnSpcReduction="10000"/>
          </a:bodyPr>
          <a:lstStyle/>
          <a:p>
            <a:pPr>
              <a:buClr>
                <a:schemeClr val="bg1"/>
              </a:buClr>
              <a:buFont typeface="Wingdings" pitchFamily="2" charset="2"/>
              <a:buChar char="Ø"/>
            </a:pPr>
            <a:r>
              <a:rPr lang="en-US" b="1" dirty="0">
                <a:solidFill>
                  <a:srgbClr val="FFFF00"/>
                </a:solidFill>
              </a:rPr>
              <a:t> Provide Employment</a:t>
            </a:r>
          </a:p>
          <a:p>
            <a:pPr>
              <a:buClr>
                <a:schemeClr val="bg1"/>
              </a:buClr>
              <a:buFont typeface="Wingdings" pitchFamily="2" charset="2"/>
              <a:buChar char="Ø"/>
            </a:pPr>
            <a:r>
              <a:rPr lang="en-US" b="1" dirty="0">
                <a:solidFill>
                  <a:srgbClr val="FFFF00"/>
                </a:solidFill>
              </a:rPr>
              <a:t> Bring Balanced Regional Development</a:t>
            </a:r>
          </a:p>
          <a:p>
            <a:pPr>
              <a:buClr>
                <a:schemeClr val="bg1"/>
              </a:buClr>
              <a:buFont typeface="Wingdings" pitchFamily="2" charset="2"/>
              <a:buChar char="Ø"/>
            </a:pPr>
            <a:r>
              <a:rPr lang="en-US" b="1" dirty="0">
                <a:solidFill>
                  <a:srgbClr val="FFFF00"/>
                </a:solidFill>
              </a:rPr>
              <a:t> Help in Mobilization of Local Resources</a:t>
            </a:r>
          </a:p>
          <a:p>
            <a:pPr>
              <a:buClr>
                <a:schemeClr val="bg1"/>
              </a:buClr>
              <a:buFont typeface="Wingdings" pitchFamily="2" charset="2"/>
              <a:buChar char="Ø"/>
            </a:pPr>
            <a:r>
              <a:rPr lang="en-US" b="1" dirty="0">
                <a:solidFill>
                  <a:srgbClr val="FFFF00"/>
                </a:solidFill>
              </a:rPr>
              <a:t> Pave for </a:t>
            </a:r>
            <a:r>
              <a:rPr lang="en-US" b="1" dirty="0" err="1">
                <a:solidFill>
                  <a:srgbClr val="FFFF00"/>
                </a:solidFill>
              </a:rPr>
              <a:t>Optimisation</a:t>
            </a:r>
            <a:r>
              <a:rPr lang="en-US" b="1" dirty="0">
                <a:solidFill>
                  <a:srgbClr val="FFFF00"/>
                </a:solidFill>
              </a:rPr>
              <a:t> of Capital</a:t>
            </a:r>
          </a:p>
          <a:p>
            <a:pPr>
              <a:buClr>
                <a:schemeClr val="bg1"/>
              </a:buClr>
              <a:buFont typeface="Wingdings" pitchFamily="2" charset="2"/>
              <a:buChar char="Ø"/>
            </a:pPr>
            <a:r>
              <a:rPr lang="en-US" b="1" dirty="0">
                <a:solidFill>
                  <a:srgbClr val="FFFF00"/>
                </a:solidFill>
              </a:rPr>
              <a:t> Promote Exports</a:t>
            </a:r>
          </a:p>
          <a:p>
            <a:pPr>
              <a:buClr>
                <a:schemeClr val="bg1"/>
              </a:buClr>
              <a:buFont typeface="Wingdings" pitchFamily="2" charset="2"/>
              <a:buChar char="Ø"/>
            </a:pPr>
            <a:r>
              <a:rPr lang="en-US" b="1" dirty="0">
                <a:solidFill>
                  <a:srgbClr val="FFFF00"/>
                </a:solidFill>
              </a:rPr>
              <a:t> Complement Large Scale Industries</a:t>
            </a:r>
          </a:p>
          <a:p>
            <a:pPr>
              <a:buClr>
                <a:schemeClr val="bg1"/>
              </a:buClr>
              <a:buFont typeface="Wingdings" pitchFamily="2" charset="2"/>
              <a:buChar char="Ø"/>
            </a:pPr>
            <a:r>
              <a:rPr lang="en-US" b="1" dirty="0">
                <a:solidFill>
                  <a:srgbClr val="FFFF00"/>
                </a:solidFill>
              </a:rPr>
              <a:t> Meet Consumer Demands</a:t>
            </a:r>
          </a:p>
          <a:p>
            <a:pPr>
              <a:buClr>
                <a:schemeClr val="bg1"/>
              </a:buClr>
              <a:buFont typeface="Wingdings" pitchFamily="2" charset="2"/>
              <a:buChar char="Ø"/>
            </a:pPr>
            <a:r>
              <a:rPr lang="en-US" b="1" dirty="0">
                <a:solidFill>
                  <a:srgbClr val="FFFF00"/>
                </a:solidFill>
              </a:rPr>
              <a:t> Develop Entrepreneurship</a:t>
            </a:r>
            <a:endParaRPr lang="en-US" dirty="0">
              <a:solidFill>
                <a:srgbClr val="FFFF00"/>
              </a:solidFill>
            </a:endParaRPr>
          </a:p>
        </p:txBody>
      </p:sp>
    </p:spTree>
    <p:extLst>
      <p:ext uri="{BB962C8B-B14F-4D97-AF65-F5344CB8AC3E}">
        <p14:creationId xmlns:p14="http://schemas.microsoft.com/office/powerpoint/2010/main" val="4126756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4" presetClass="emph" presetSubtype="0" fill="hold" grpId="1" nodeType="click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8"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44" fill="hold">
                            <p:stCondLst>
                              <p:cond delay="4500"/>
                            </p:stCondLst>
                            <p:childTnLst>
                              <p:par>
                                <p:cTn id="45" presetID="2" presetClass="entr" presetSubtype="8" fill="hold" grpId="0"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5000"/>
                            </p:stCondLst>
                            <p:childTnLst>
                              <p:par>
                                <p:cTn id="50" presetID="2" presetClass="entr" presetSubtype="8" fill="hold" grpId="0" nodeType="after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par>
                          <p:cTn id="54" fill="hold">
                            <p:stCondLst>
                              <p:cond delay="5500"/>
                            </p:stCondLst>
                            <p:childTnLst>
                              <p:par>
                                <p:cTn id="55" presetID="2" presetClass="entr" presetSubtype="8" fill="hold" grpId="0" nodeType="after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0-#ppt_w/2"/>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626090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Provide  Employment</a:t>
            </a:r>
          </a:p>
        </p:txBody>
      </p:sp>
      <p:sp>
        <p:nvSpPr>
          <p:cNvPr id="3" name="Content Placeholder 2"/>
          <p:cNvSpPr>
            <a:spLocks noGrp="1"/>
          </p:cNvSpPr>
          <p:nvPr>
            <p:ph idx="1"/>
          </p:nvPr>
        </p:nvSpPr>
        <p:spPr>
          <a:xfrm>
            <a:off x="754375" y="1044700"/>
            <a:ext cx="7024430" cy="3970330"/>
          </a:xfrm>
        </p:spPr>
        <p:txBody>
          <a:bodyPr>
            <a:normAutofit fontScale="92500"/>
          </a:bodyPr>
          <a:lstStyle/>
          <a:p>
            <a:pPr>
              <a:buClr>
                <a:schemeClr val="bg1"/>
              </a:buClr>
              <a:buFont typeface="Wingdings" pitchFamily="2" charset="2"/>
              <a:buChar char="§"/>
            </a:pPr>
            <a:r>
              <a:rPr lang="fr-FR" b="1" dirty="0" err="1">
                <a:solidFill>
                  <a:srgbClr val="FFFF00"/>
                </a:solidFill>
              </a:rPr>
              <a:t>SSIs</a:t>
            </a:r>
            <a:r>
              <a:rPr lang="fr-FR" b="1" dirty="0">
                <a:solidFill>
                  <a:srgbClr val="FFFF00"/>
                </a:solidFill>
              </a:rPr>
              <a:t> use labour intensive techniques. </a:t>
            </a:r>
            <a:r>
              <a:rPr lang="en-US" b="1" dirty="0">
                <a:solidFill>
                  <a:srgbClr val="FFFF00"/>
                </a:solidFill>
              </a:rPr>
              <a:t>Hence, they provide employment opportunities to a large number of people.</a:t>
            </a:r>
          </a:p>
          <a:p>
            <a:pPr>
              <a:buClr>
                <a:schemeClr val="bg1"/>
              </a:buClr>
              <a:buFont typeface="Wingdings" pitchFamily="2" charset="2"/>
              <a:buChar char="§"/>
            </a:pPr>
            <a:r>
              <a:rPr lang="en-US" b="1" dirty="0">
                <a:solidFill>
                  <a:srgbClr val="FFFF00"/>
                </a:solidFill>
              </a:rPr>
              <a:t>SSIs provide employment to artisans, technically qualified persons and professionals, people engaged in traditional arts, people in villages and unorganized sectors.</a:t>
            </a:r>
          </a:p>
          <a:p>
            <a:pPr>
              <a:buClr>
                <a:schemeClr val="bg1"/>
              </a:buClr>
              <a:buFont typeface="Wingdings" pitchFamily="2" charset="2"/>
              <a:buChar char="§"/>
            </a:pPr>
            <a:r>
              <a:rPr lang="en-US" b="1" dirty="0">
                <a:solidFill>
                  <a:srgbClr val="FFFF00"/>
                </a:solidFill>
              </a:rPr>
              <a:t>The employment-capital ratio is high for the SSIs.</a:t>
            </a:r>
          </a:p>
        </p:txBody>
      </p:sp>
    </p:spTree>
    <p:extLst>
      <p:ext uri="{BB962C8B-B14F-4D97-AF65-F5344CB8AC3E}">
        <p14:creationId xmlns:p14="http://schemas.microsoft.com/office/powerpoint/2010/main" val="1198662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3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6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31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36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66646"/>
            <a:ext cx="8551480" cy="572644"/>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Bring Balanced Regional Development</a:t>
            </a:r>
          </a:p>
        </p:txBody>
      </p:sp>
      <p:sp>
        <p:nvSpPr>
          <p:cNvPr id="3" name="Content Placeholder 2"/>
          <p:cNvSpPr>
            <a:spLocks noGrp="1"/>
          </p:cNvSpPr>
          <p:nvPr>
            <p:ph idx="1"/>
          </p:nvPr>
        </p:nvSpPr>
        <p:spPr>
          <a:xfrm>
            <a:off x="448965" y="893149"/>
            <a:ext cx="7024430" cy="3511061"/>
          </a:xfrm>
        </p:spPr>
        <p:txBody>
          <a:bodyPr>
            <a:noAutofit/>
          </a:bodyPr>
          <a:lstStyle/>
          <a:p>
            <a:pPr>
              <a:buClr>
                <a:schemeClr val="bg1"/>
              </a:buClr>
              <a:buFont typeface="Wingdings" pitchFamily="2" charset="2"/>
              <a:buChar char="§"/>
            </a:pPr>
            <a:r>
              <a:rPr lang="en-US" sz="2000" b="1" dirty="0">
                <a:solidFill>
                  <a:srgbClr val="FFFF00"/>
                </a:solidFill>
              </a:rPr>
              <a:t>SSIs promote decentralized development of industries as most of the SSIs are set up in backward and rural areas.</a:t>
            </a:r>
          </a:p>
          <a:p>
            <a:pPr>
              <a:buClr>
                <a:schemeClr val="bg1"/>
              </a:buClr>
              <a:buFont typeface="Wingdings" pitchFamily="2" charset="2"/>
              <a:buChar char="§"/>
            </a:pPr>
            <a:r>
              <a:rPr lang="en-US" sz="2000" b="1" dirty="0">
                <a:solidFill>
                  <a:srgbClr val="FFFF00"/>
                </a:solidFill>
              </a:rPr>
              <a:t>They remove regional disparities by industrializing rural and backward areas and bring balanced regional development.</a:t>
            </a:r>
          </a:p>
          <a:p>
            <a:pPr>
              <a:buClr>
                <a:schemeClr val="bg1"/>
              </a:buClr>
              <a:buFont typeface="Wingdings" pitchFamily="2" charset="2"/>
              <a:buChar char="§"/>
            </a:pPr>
            <a:r>
              <a:rPr lang="en-US" sz="2000" b="1" dirty="0">
                <a:solidFill>
                  <a:srgbClr val="FFFF00"/>
                </a:solidFill>
              </a:rPr>
              <a:t>They help to reduce the problems of congestion, slums, sanitation and pollution in cities. They are mostly found in outside city limits.</a:t>
            </a:r>
          </a:p>
          <a:p>
            <a:pPr>
              <a:buClr>
                <a:schemeClr val="bg1"/>
              </a:buClr>
              <a:buFont typeface="Wingdings" pitchFamily="2" charset="2"/>
              <a:buChar char="§"/>
            </a:pPr>
            <a:r>
              <a:rPr lang="en-US" sz="2000" b="1" dirty="0">
                <a:solidFill>
                  <a:srgbClr val="FFFF00"/>
                </a:solidFill>
              </a:rPr>
              <a:t>They help in improving the standard of living of people residing in suburban and rural areas in India.</a:t>
            </a:r>
          </a:p>
          <a:p>
            <a:pPr>
              <a:buClr>
                <a:schemeClr val="bg1"/>
              </a:buClr>
              <a:buFont typeface="Wingdings" pitchFamily="2" charset="2"/>
              <a:buChar char="§"/>
            </a:pPr>
            <a:r>
              <a:rPr lang="en-US" sz="2000" b="1" dirty="0">
                <a:solidFill>
                  <a:srgbClr val="FFFF00"/>
                </a:solidFill>
              </a:rPr>
              <a:t>The entrepreneurial talent is tapped in different regions and the income is also distributed instead of being concentrated in the hands of a few individuals or business families.</a:t>
            </a:r>
          </a:p>
        </p:txBody>
      </p:sp>
    </p:spTree>
    <p:extLst>
      <p:ext uri="{BB962C8B-B14F-4D97-AF65-F5344CB8AC3E}">
        <p14:creationId xmlns:p14="http://schemas.microsoft.com/office/powerpoint/2010/main" val="23040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1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6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51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56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par>
                          <p:cTn id="35" fill="hold">
                            <p:stCondLst>
                              <p:cond delay="6100"/>
                            </p:stCondLst>
                            <p:childTnLst>
                              <p:par>
                                <p:cTn id="36" presetID="22" presetClass="entr" presetSubtype="4"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281175"/>
            <a:ext cx="916230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Help in Mobilization of Local </a:t>
            </a:r>
            <a:b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br>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Resources</a:t>
            </a:r>
          </a:p>
        </p:txBody>
      </p:sp>
      <p:sp>
        <p:nvSpPr>
          <p:cNvPr id="3" name="Content Placeholder 2"/>
          <p:cNvSpPr>
            <a:spLocks noGrp="1"/>
          </p:cNvSpPr>
          <p:nvPr>
            <p:ph idx="1"/>
          </p:nvPr>
        </p:nvSpPr>
        <p:spPr>
          <a:xfrm>
            <a:off x="601670" y="1198559"/>
            <a:ext cx="7024430" cy="3511061"/>
          </a:xfrm>
        </p:spPr>
        <p:txBody>
          <a:bodyPr>
            <a:noAutofit/>
          </a:bodyPr>
          <a:lstStyle/>
          <a:p>
            <a:pPr>
              <a:buClr>
                <a:schemeClr val="bg1"/>
              </a:buClr>
              <a:buFont typeface="Wingdings" pitchFamily="2" charset="2"/>
              <a:buChar char="§"/>
            </a:pPr>
            <a:r>
              <a:rPr lang="en-US" sz="2400" b="1" dirty="0">
                <a:solidFill>
                  <a:srgbClr val="FFFF00"/>
                </a:solidFill>
              </a:rPr>
              <a:t>SSIs help to mobilize and utilize local resources like small savings, entrepreneurial talent </a:t>
            </a:r>
            <a:r>
              <a:rPr lang="en-US" sz="2400" b="1" dirty="0" err="1">
                <a:solidFill>
                  <a:srgbClr val="FFFF00"/>
                </a:solidFill>
              </a:rPr>
              <a:t>etc</a:t>
            </a:r>
            <a:endParaRPr lang="en-US" sz="2400" b="1" dirty="0">
              <a:solidFill>
                <a:srgbClr val="FFFF00"/>
              </a:solidFill>
            </a:endParaRPr>
          </a:p>
          <a:p>
            <a:pPr>
              <a:buClr>
                <a:schemeClr val="bg1"/>
              </a:buClr>
              <a:buFont typeface="Wingdings" pitchFamily="2" charset="2"/>
              <a:buChar char="§"/>
            </a:pPr>
            <a:r>
              <a:rPr lang="en-US" sz="2400" b="1" dirty="0">
                <a:solidFill>
                  <a:srgbClr val="FFFF00"/>
                </a:solidFill>
              </a:rPr>
              <a:t>They pave way for promoting traditional family skills and handicrafts. There is a great demand for handicraft goods in developed countries.</a:t>
            </a:r>
          </a:p>
          <a:p>
            <a:pPr>
              <a:buClr>
                <a:schemeClr val="bg1"/>
              </a:buClr>
              <a:buFont typeface="Wingdings" pitchFamily="2" charset="2"/>
              <a:buChar char="§"/>
            </a:pPr>
            <a:r>
              <a:rPr lang="en-US" sz="2400" b="1" dirty="0">
                <a:solidFill>
                  <a:srgbClr val="FFFF00"/>
                </a:solidFill>
              </a:rPr>
              <a:t>They help to improve the growth of local  entrepreneurs and self employed professionals in small towns and villages in India.</a:t>
            </a:r>
          </a:p>
        </p:txBody>
      </p:sp>
    </p:spTree>
    <p:extLst>
      <p:ext uri="{BB962C8B-B14F-4D97-AF65-F5344CB8AC3E}">
        <p14:creationId xmlns:p14="http://schemas.microsoft.com/office/powerpoint/2010/main" val="2984023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34" presetClass="emph" presetSubtype="0" fill="hold" grpId="1" nodeType="clickEffect">
                                  <p:stCondLst>
                                    <p:cond delay="0"/>
                                  </p:stCondLst>
                                  <p:iterate type="lt">
                                    <p:tmPct val="10000"/>
                                  </p:iterate>
                                  <p:childTnLst>
                                    <p:animMotion origin="layout" path="M 0.0 0.0 L 0.0 -0.07213" pathEditMode="relative" ptsTypes="">
                                      <p:cBhvr>
                                        <p:cTn id="15" dur="250" accel="50000" decel="50000" autoRev="1" fill="hold">
                                          <p:stCondLst>
                                            <p:cond delay="0"/>
                                          </p:stCondLst>
                                        </p:cTn>
                                        <p:tgtEl>
                                          <p:spTgt spid="2"/>
                                        </p:tgtEl>
                                        <p:attrNameLst>
                                          <p:attrName>ppt_x</p:attrName>
                                          <p:attrName>ppt_y</p:attrName>
                                        </p:attrNameLst>
                                      </p:cBhvr>
                                    </p:animMotion>
                                    <p:animRot by="1500000">
                                      <p:cBhvr>
                                        <p:cTn id="16" dur="125" fill="hold">
                                          <p:stCondLst>
                                            <p:cond delay="0"/>
                                          </p:stCondLst>
                                        </p:cTn>
                                        <p:tgtEl>
                                          <p:spTgt spid="2"/>
                                        </p:tgtEl>
                                        <p:attrNameLst>
                                          <p:attrName>r</p:attrName>
                                        </p:attrNameLst>
                                      </p:cBhvr>
                                    </p:animRot>
                                    <p:animRot by="-1500000">
                                      <p:cBhvr>
                                        <p:cTn id="17" dur="125" fill="hold">
                                          <p:stCondLst>
                                            <p:cond delay="125"/>
                                          </p:stCondLst>
                                        </p:cTn>
                                        <p:tgtEl>
                                          <p:spTgt spid="2"/>
                                        </p:tgtEl>
                                        <p:attrNameLst>
                                          <p:attrName>r</p:attrName>
                                        </p:attrNameLst>
                                      </p:cBhvr>
                                    </p:animRot>
                                    <p:animRot by="-1500000">
                                      <p:cBhvr>
                                        <p:cTn id="18" dur="125" fill="hold">
                                          <p:stCondLst>
                                            <p:cond delay="250"/>
                                          </p:stCondLst>
                                        </p:cTn>
                                        <p:tgtEl>
                                          <p:spTgt spid="2"/>
                                        </p:tgtEl>
                                        <p:attrNameLst>
                                          <p:attrName>r</p:attrName>
                                        </p:attrNameLst>
                                      </p:cBhvr>
                                    </p:animRot>
                                    <p:animRot by="1500000">
                                      <p:cBhvr>
                                        <p:cTn id="19" dur="125" fill="hold">
                                          <p:stCondLst>
                                            <p:cond delay="375"/>
                                          </p:stCondLst>
                                        </p:cTn>
                                        <p:tgtEl>
                                          <p:spTgt spid="2"/>
                                        </p:tgtEl>
                                        <p:attrNameLst>
                                          <p:attrName>r</p:attrName>
                                        </p:attrNameLst>
                                      </p:cBhvr>
                                    </p:animRo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
                                            <p:txEl>
                                              <p:pRg st="0" end="0"/>
                                            </p:txEl>
                                          </p:spTgt>
                                        </p:tgtEl>
                                        <p:attrNameLst>
                                          <p:attrName>style.visibility</p:attrName>
                                        </p:attrNameLst>
                                      </p:cBhvr>
                                      <p:to>
                                        <p:strVal val="visible"/>
                                      </p:to>
                                    </p:set>
                                    <p:anim calcmode="lin" valueType="num">
                                      <p:cBhvr additive="base">
                                        <p:cTn id="24"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5"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8"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 calcmode="lin" valueType="num">
                                      <p:cBhvr additive="base">
                                        <p:cTn id="30"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1"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8"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additive="base">
                                        <p:cTn id="36"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7"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319351"/>
            <a:ext cx="855148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00"/>
                  </a:solidFill>
                </a:ln>
                <a:solidFill>
                  <a:srgbClr val="5EEC3C"/>
                </a:solidFill>
                <a:effectLst/>
                <a:latin typeface="Algerian" pitchFamily="82" charset="0"/>
              </a:rPr>
              <a:t>Pave  for  </a:t>
            </a:r>
            <a:r>
              <a:rPr lang="en-US" b="1" dirty="0" err="1">
                <a:ln>
                  <a:solidFill>
                    <a:srgbClr val="FFFF00"/>
                  </a:solidFill>
                </a:ln>
                <a:solidFill>
                  <a:srgbClr val="5EEC3C"/>
                </a:solidFill>
                <a:effectLst/>
                <a:latin typeface="Algerian" pitchFamily="82" charset="0"/>
              </a:rPr>
              <a:t>Optimisation</a:t>
            </a:r>
            <a:r>
              <a:rPr lang="en-US" b="1" dirty="0">
                <a:ln>
                  <a:solidFill>
                    <a:srgbClr val="FFFF00"/>
                  </a:solidFill>
                </a:ln>
                <a:solidFill>
                  <a:srgbClr val="5EEC3C"/>
                </a:solidFill>
                <a:effectLst/>
                <a:latin typeface="Algerian" pitchFamily="82" charset="0"/>
              </a:rPr>
              <a:t>  </a:t>
            </a:r>
            <a:br>
              <a:rPr lang="en-US" b="1" dirty="0">
                <a:ln>
                  <a:solidFill>
                    <a:srgbClr val="FFFF00"/>
                  </a:solidFill>
                </a:ln>
                <a:solidFill>
                  <a:srgbClr val="5EEC3C"/>
                </a:solidFill>
                <a:effectLst/>
                <a:latin typeface="Algerian" pitchFamily="82" charset="0"/>
              </a:rPr>
            </a:br>
            <a:r>
              <a:rPr lang="en-US" b="1" dirty="0">
                <a:ln>
                  <a:solidFill>
                    <a:srgbClr val="FFFF00"/>
                  </a:solidFill>
                </a:ln>
                <a:solidFill>
                  <a:srgbClr val="5EEC3C"/>
                </a:solidFill>
                <a:effectLst/>
                <a:latin typeface="Algerian" pitchFamily="82" charset="0"/>
              </a:rPr>
              <a:t>of  Capital</a:t>
            </a:r>
          </a:p>
        </p:txBody>
      </p:sp>
      <p:sp>
        <p:nvSpPr>
          <p:cNvPr id="3" name="Content Placeholder 2"/>
          <p:cNvSpPr>
            <a:spLocks noGrp="1"/>
          </p:cNvSpPr>
          <p:nvPr>
            <p:ph idx="1"/>
          </p:nvPr>
        </p:nvSpPr>
        <p:spPr>
          <a:xfrm>
            <a:off x="296260" y="1351264"/>
            <a:ext cx="8093365" cy="3511061"/>
          </a:xfrm>
        </p:spPr>
        <p:txBody>
          <a:bodyPr>
            <a:normAutofit fontScale="92500" lnSpcReduction="10000"/>
          </a:bodyPr>
          <a:lstStyle/>
          <a:p>
            <a:pPr>
              <a:buClr>
                <a:schemeClr val="bg1"/>
              </a:buClr>
              <a:buFont typeface="Wingdings" pitchFamily="2" charset="2"/>
              <a:buChar char="§"/>
            </a:pPr>
            <a:r>
              <a:rPr lang="en-US" b="1" dirty="0">
                <a:solidFill>
                  <a:srgbClr val="FFFF00"/>
                </a:solidFill>
              </a:rPr>
              <a:t>SSIs require less capital per unit of output. They provide quick return on investment due to shorter gestation period. </a:t>
            </a:r>
          </a:p>
          <a:p>
            <a:pPr>
              <a:buClr>
                <a:schemeClr val="bg1"/>
              </a:buClr>
              <a:buFont typeface="Wingdings" pitchFamily="2" charset="2"/>
              <a:buChar char="§"/>
            </a:pPr>
            <a:r>
              <a:rPr lang="en-US" b="1" dirty="0">
                <a:solidFill>
                  <a:srgbClr val="FFFF00"/>
                </a:solidFill>
              </a:rPr>
              <a:t>SSIs function as a stabilizing force by providing high output-capital ratio as well as high employment capital ratio.</a:t>
            </a:r>
          </a:p>
          <a:p>
            <a:pPr>
              <a:buClr>
                <a:schemeClr val="bg1"/>
              </a:buClr>
              <a:buFont typeface="Wingdings" pitchFamily="2" charset="2"/>
              <a:buChar char="§"/>
            </a:pPr>
            <a:r>
              <a:rPr lang="en-US" b="1" dirty="0">
                <a:solidFill>
                  <a:srgbClr val="FFFF00"/>
                </a:solidFill>
              </a:rPr>
              <a:t>They encourage the people living in rural areas and small towns to mobilize savings and channelize them into industrial activities.</a:t>
            </a:r>
          </a:p>
        </p:txBody>
      </p:sp>
    </p:spTree>
    <p:extLst>
      <p:ext uri="{BB962C8B-B14F-4D97-AF65-F5344CB8AC3E}">
        <p14:creationId xmlns:p14="http://schemas.microsoft.com/office/powerpoint/2010/main" val="430508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7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2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7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626090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Promote  Exports</a:t>
            </a:r>
          </a:p>
        </p:txBody>
      </p:sp>
      <p:sp>
        <p:nvSpPr>
          <p:cNvPr id="3" name="Content Placeholder 2"/>
          <p:cNvSpPr>
            <a:spLocks noGrp="1"/>
          </p:cNvSpPr>
          <p:nvPr>
            <p:ph idx="1"/>
          </p:nvPr>
        </p:nvSpPr>
        <p:spPr>
          <a:xfrm>
            <a:off x="448965" y="740444"/>
            <a:ext cx="7940660" cy="3511061"/>
          </a:xfrm>
        </p:spPr>
        <p:txBody>
          <a:bodyPr>
            <a:noAutofit/>
          </a:bodyPr>
          <a:lstStyle/>
          <a:p>
            <a:pPr>
              <a:buClr>
                <a:schemeClr val="bg1"/>
              </a:buClr>
              <a:buFont typeface="Wingdings" pitchFamily="2" charset="2"/>
              <a:buChar char="§"/>
            </a:pPr>
            <a:r>
              <a:rPr lang="en-US" sz="2400" b="1" dirty="0">
                <a:solidFill>
                  <a:srgbClr val="FFFF00"/>
                </a:solidFill>
              </a:rPr>
              <a:t>SSIs do not require sophisticated machinery. </a:t>
            </a:r>
          </a:p>
          <a:p>
            <a:pPr>
              <a:buClr>
                <a:schemeClr val="bg1"/>
              </a:buClr>
              <a:buFont typeface="Wingdings" pitchFamily="2" charset="2"/>
              <a:buChar char="§"/>
            </a:pPr>
            <a:r>
              <a:rPr lang="en-US" sz="2400" b="1" dirty="0">
                <a:solidFill>
                  <a:srgbClr val="FFFF00"/>
                </a:solidFill>
              </a:rPr>
              <a:t>So import of machines from abroad is not necessary. </a:t>
            </a:r>
          </a:p>
          <a:p>
            <a:pPr>
              <a:buClr>
                <a:schemeClr val="bg1"/>
              </a:buClr>
              <a:buFont typeface="Wingdings" pitchFamily="2" charset="2"/>
              <a:buChar char="§"/>
            </a:pPr>
            <a:r>
              <a:rPr lang="en-US" sz="2400" b="1" dirty="0">
                <a:solidFill>
                  <a:srgbClr val="FFFF00"/>
                </a:solidFill>
              </a:rPr>
              <a:t>There is a great demand for goods produced by SSIs.    Thus they reduce the pressure on the country’s balance   of payments.</a:t>
            </a:r>
          </a:p>
          <a:p>
            <a:pPr>
              <a:buClr>
                <a:schemeClr val="bg1"/>
              </a:buClr>
              <a:buFont typeface="Wingdings" pitchFamily="2" charset="2"/>
              <a:buChar char="§"/>
            </a:pPr>
            <a:r>
              <a:rPr lang="en-US" sz="2400" b="1" dirty="0">
                <a:solidFill>
                  <a:srgbClr val="FFFF00"/>
                </a:solidFill>
              </a:rPr>
              <a:t>Recent past large scale industries are able to borrow large funds with low interest rate and spend large sums on advertisements. </a:t>
            </a:r>
          </a:p>
          <a:p>
            <a:pPr>
              <a:buClr>
                <a:schemeClr val="bg1"/>
              </a:buClr>
              <a:buFont typeface="Wingdings" pitchFamily="2" charset="2"/>
              <a:buChar char="§"/>
            </a:pPr>
            <a:r>
              <a:rPr lang="en-US" sz="2400" b="1" dirty="0">
                <a:solidFill>
                  <a:srgbClr val="FFFF00"/>
                </a:solidFill>
              </a:rPr>
              <a:t>Hence SSSs are gradually vanishing.</a:t>
            </a:r>
          </a:p>
          <a:p>
            <a:pPr>
              <a:buClr>
                <a:schemeClr val="bg1"/>
              </a:buClr>
              <a:buFont typeface="Wingdings" pitchFamily="2" charset="2"/>
              <a:buChar char="§"/>
            </a:pPr>
            <a:r>
              <a:rPr lang="en-US" sz="2400" b="1" dirty="0">
                <a:solidFill>
                  <a:srgbClr val="FFFF00"/>
                </a:solidFill>
              </a:rPr>
              <a:t>SSIs earn valuable foreign exchange through exports from India.</a:t>
            </a:r>
          </a:p>
        </p:txBody>
      </p:sp>
    </p:spTree>
    <p:extLst>
      <p:ext uri="{BB962C8B-B14F-4D97-AF65-F5344CB8AC3E}">
        <p14:creationId xmlns:p14="http://schemas.microsoft.com/office/powerpoint/2010/main" val="3837000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1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3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28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33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par>
                          <p:cTn id="31" fill="hold">
                            <p:stCondLst>
                              <p:cond delay="3800"/>
                            </p:stCondLst>
                            <p:childTnLst>
                              <p:par>
                                <p:cTn id="32" presetID="22" presetClass="entr" presetSubtype="4"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wipe(down)">
                                      <p:cBhvr>
                                        <p:cTn id="34" dur="500"/>
                                        <p:tgtEl>
                                          <p:spTgt spid="3">
                                            <p:txEl>
                                              <p:pRg st="3" end="3"/>
                                            </p:txEl>
                                          </p:spTgt>
                                        </p:tgtEl>
                                      </p:cBhvr>
                                    </p:animEffect>
                                  </p:childTnLst>
                                </p:cTn>
                              </p:par>
                            </p:childTnLst>
                          </p:cTn>
                        </p:par>
                        <p:par>
                          <p:cTn id="35" fill="hold">
                            <p:stCondLst>
                              <p:cond delay="4300"/>
                            </p:stCondLst>
                            <p:childTnLst>
                              <p:par>
                                <p:cTn id="36" presetID="22" presetClass="entr" presetSubtype="4"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down)">
                                      <p:cBhvr>
                                        <p:cTn id="38" dur="500"/>
                                        <p:tgtEl>
                                          <p:spTgt spid="3">
                                            <p:txEl>
                                              <p:pRg st="4" end="4"/>
                                            </p:txEl>
                                          </p:spTgt>
                                        </p:tgtEl>
                                      </p:cBhvr>
                                    </p:animEffect>
                                  </p:childTnLst>
                                </p:cTn>
                              </p:par>
                            </p:childTnLst>
                          </p:cTn>
                        </p:par>
                        <p:par>
                          <p:cTn id="39" fill="hold">
                            <p:stCondLst>
                              <p:cond delay="4800"/>
                            </p:stCondLst>
                            <p:childTnLst>
                              <p:par>
                                <p:cTn id="40" presetID="22" presetClass="entr" presetSubtype="4"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wipe(down)">
                                      <p:cBhvr>
                                        <p:cTn id="4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48965" y="433880"/>
            <a:ext cx="732984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800" b="1" dirty="0">
                <a:ln>
                  <a:solidFill>
                    <a:srgbClr val="FFFF00"/>
                  </a:solidFill>
                </a:ln>
                <a:solidFill>
                  <a:srgbClr val="5EEC3C"/>
                </a:solidFill>
                <a:effectLst/>
                <a:latin typeface="Algerian" pitchFamily="82" charset="0"/>
              </a:rPr>
              <a:t>LEARNING OBJECTIVES</a:t>
            </a:r>
          </a:p>
        </p:txBody>
      </p:sp>
      <p:sp>
        <p:nvSpPr>
          <p:cNvPr id="5" name="Content Placeholder 4"/>
          <p:cNvSpPr>
            <a:spLocks noGrp="1"/>
          </p:cNvSpPr>
          <p:nvPr>
            <p:ph idx="1"/>
          </p:nvPr>
        </p:nvSpPr>
        <p:spPr>
          <a:xfrm>
            <a:off x="754375" y="1655520"/>
            <a:ext cx="7787955" cy="3511061"/>
          </a:xfrm>
        </p:spPr>
        <p:txBody>
          <a:bodyPr/>
          <a:lstStyle/>
          <a:p>
            <a:pPr>
              <a:buClr>
                <a:schemeClr val="bg1"/>
              </a:buClr>
              <a:buFont typeface="Wingdings" pitchFamily="2" charset="2"/>
              <a:buChar char="§"/>
            </a:pPr>
            <a:r>
              <a:rPr lang="en-US" b="1" dirty="0">
                <a:solidFill>
                  <a:srgbClr val="FFFF00"/>
                </a:solidFill>
              </a:rPr>
              <a:t>To understand the experience of India during British Rule</a:t>
            </a:r>
          </a:p>
          <a:p>
            <a:pPr>
              <a:buClr>
                <a:schemeClr val="bg1"/>
              </a:buClr>
              <a:buFont typeface="Wingdings" pitchFamily="2" charset="2"/>
              <a:buChar char="§"/>
            </a:pPr>
            <a:r>
              <a:rPr lang="en-US" b="1" dirty="0">
                <a:solidFill>
                  <a:srgbClr val="FFFF00"/>
                </a:solidFill>
              </a:rPr>
              <a:t>To appreciate the efforts taken by the Government of India after Independence</a:t>
            </a:r>
          </a:p>
        </p:txBody>
      </p:sp>
    </p:spTree>
    <p:extLst>
      <p:ext uri="{BB962C8B-B14F-4D97-AF65-F5344CB8AC3E}">
        <p14:creationId xmlns:p14="http://schemas.microsoft.com/office/powerpoint/2010/main" val="1232932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par>
                          <p:cTn id="12" fill="hold">
                            <p:stCondLst>
                              <p:cond delay="13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4"/>
                                        </p:tgtEl>
                                        <p:attrNameLst>
                                          <p:attrName>ppt_x</p:attrName>
                                          <p:attrName>ppt_y</p:attrName>
                                        </p:attrNameLst>
                                      </p:cBhvr>
                                    </p:animMotion>
                                    <p:animRot by="1500000">
                                      <p:cBhvr>
                                        <p:cTn id="15" dur="125" fill="hold">
                                          <p:stCondLst>
                                            <p:cond delay="0"/>
                                          </p:stCondLst>
                                        </p:cTn>
                                        <p:tgtEl>
                                          <p:spTgt spid="4"/>
                                        </p:tgtEl>
                                        <p:attrNameLst>
                                          <p:attrName>r</p:attrName>
                                        </p:attrNameLst>
                                      </p:cBhvr>
                                    </p:animRot>
                                    <p:animRot by="-1500000">
                                      <p:cBhvr>
                                        <p:cTn id="16" dur="125" fill="hold">
                                          <p:stCondLst>
                                            <p:cond delay="125"/>
                                          </p:stCondLst>
                                        </p:cTn>
                                        <p:tgtEl>
                                          <p:spTgt spid="4"/>
                                        </p:tgtEl>
                                        <p:attrNameLst>
                                          <p:attrName>r</p:attrName>
                                        </p:attrNameLst>
                                      </p:cBhvr>
                                    </p:animRot>
                                    <p:animRot by="-1500000">
                                      <p:cBhvr>
                                        <p:cTn id="17" dur="125" fill="hold">
                                          <p:stCondLst>
                                            <p:cond delay="250"/>
                                          </p:stCondLst>
                                        </p:cTn>
                                        <p:tgtEl>
                                          <p:spTgt spid="4"/>
                                        </p:tgtEl>
                                        <p:attrNameLst>
                                          <p:attrName>r</p:attrName>
                                        </p:attrNameLst>
                                      </p:cBhvr>
                                    </p:animRot>
                                    <p:animRot by="1500000">
                                      <p:cBhvr>
                                        <p:cTn id="18" dur="125" fill="hold">
                                          <p:stCondLst>
                                            <p:cond delay="375"/>
                                          </p:stCondLst>
                                        </p:cTn>
                                        <p:tgtEl>
                                          <p:spTgt spid="4"/>
                                        </p:tgtEl>
                                        <p:attrNameLst>
                                          <p:attrName>r</p:attrName>
                                        </p:attrNameLst>
                                      </p:cBhvr>
                                    </p:animRot>
                                  </p:childTnLst>
                                </p:cTn>
                              </p:par>
                            </p:childTnLst>
                          </p:cTn>
                        </p:par>
                        <p:par>
                          <p:cTn id="19" fill="hold">
                            <p:stCondLst>
                              <p:cond delay="2700"/>
                            </p:stCondLst>
                            <p:childTnLst>
                              <p:par>
                                <p:cTn id="20" presetID="22" presetClass="entr" presetSubtype="4" fill="hold" grpId="0" nodeType="after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wipe(down)">
                                      <p:cBhvr>
                                        <p:cTn id="22" dur="500"/>
                                        <p:tgtEl>
                                          <p:spTgt spid="5">
                                            <p:txEl>
                                              <p:pRg st="0" end="0"/>
                                            </p:txEl>
                                          </p:spTgt>
                                        </p:tgtEl>
                                      </p:cBhvr>
                                    </p:animEffect>
                                  </p:childTnLst>
                                </p:cTn>
                              </p:par>
                            </p:childTnLst>
                          </p:cTn>
                        </p:par>
                        <p:par>
                          <p:cTn id="23" fill="hold">
                            <p:stCondLst>
                              <p:cond delay="3200"/>
                            </p:stCondLst>
                            <p:childTnLst>
                              <p:par>
                                <p:cTn id="24" presetID="22" presetClass="entr" presetSubtype="4" fill="hold" grpId="0" nodeType="afterEffect">
                                  <p:stCondLst>
                                    <p:cond delay="0"/>
                                  </p:stCondLst>
                                  <p:childTnLst>
                                    <p:set>
                                      <p:cBhvr>
                                        <p:cTn id="25" dur="1" fill="hold">
                                          <p:stCondLst>
                                            <p:cond delay="0"/>
                                          </p:stCondLst>
                                        </p:cTn>
                                        <p:tgtEl>
                                          <p:spTgt spid="5">
                                            <p:txEl>
                                              <p:pRg st="1" end="1"/>
                                            </p:txEl>
                                          </p:spTgt>
                                        </p:tgtEl>
                                        <p:attrNameLst>
                                          <p:attrName>style.visibility</p:attrName>
                                        </p:attrNameLst>
                                      </p:cBhvr>
                                      <p:to>
                                        <p:strVal val="visible"/>
                                      </p:to>
                                    </p:set>
                                    <p:animEffect transition="in" filter="wipe(down)">
                                      <p:cBhvr>
                                        <p:cTn id="26"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319351"/>
            <a:ext cx="8246070" cy="572644"/>
          </a:xfrm>
        </p:spPr>
        <p:txBody>
          <a:bodyPr>
            <a:noAutofit/>
          </a:bodyPr>
          <a:lstStyle/>
          <a:p>
            <a:r>
              <a:rPr lang="en-US" b="1" dirty="0">
                <a:ln>
                  <a:solidFill>
                    <a:srgbClr val="FFFF00"/>
                  </a:solidFill>
                </a:ln>
                <a:solidFill>
                  <a:srgbClr val="5EEC3C"/>
                </a:solidFill>
                <a:latin typeface="Algerian" pitchFamily="82" charset="0"/>
              </a:rPr>
              <a:t>Complement  Large  Scale  Industries</a:t>
            </a:r>
            <a:endParaRPr lang="en-US" dirty="0">
              <a:ln>
                <a:solidFill>
                  <a:srgbClr val="FFFF00"/>
                </a:solidFill>
              </a:ln>
              <a:solidFill>
                <a:srgbClr val="5EEC3C"/>
              </a:solidFill>
              <a:latin typeface="Algerian" pitchFamily="82" charset="0"/>
            </a:endParaRPr>
          </a:p>
        </p:txBody>
      </p:sp>
      <p:sp>
        <p:nvSpPr>
          <p:cNvPr id="3" name="Content Placeholder 2"/>
          <p:cNvSpPr>
            <a:spLocks noGrp="1"/>
          </p:cNvSpPr>
          <p:nvPr>
            <p:ph idx="1"/>
          </p:nvPr>
        </p:nvSpPr>
        <p:spPr>
          <a:xfrm>
            <a:off x="448965" y="1198559"/>
            <a:ext cx="8093365" cy="3816471"/>
          </a:xfrm>
        </p:spPr>
        <p:txBody>
          <a:bodyPr>
            <a:normAutofit/>
          </a:bodyPr>
          <a:lstStyle/>
          <a:p>
            <a:pPr>
              <a:buClr>
                <a:schemeClr val="bg1"/>
              </a:buClr>
              <a:buFont typeface="Wingdings" pitchFamily="2" charset="2"/>
              <a:buChar char="§"/>
            </a:pPr>
            <a:r>
              <a:rPr lang="en-US" b="1" dirty="0">
                <a:solidFill>
                  <a:srgbClr val="FFFF00"/>
                </a:solidFill>
              </a:rPr>
              <a:t>SSIs play a complementary role to large scale sector and support the large scale industries.</a:t>
            </a:r>
          </a:p>
          <a:p>
            <a:pPr>
              <a:buClr>
                <a:schemeClr val="bg1"/>
              </a:buClr>
              <a:buFont typeface="Wingdings" pitchFamily="2" charset="2"/>
              <a:buChar char="§"/>
            </a:pPr>
            <a:r>
              <a:rPr lang="fr-FR" b="1" dirty="0" err="1">
                <a:solidFill>
                  <a:srgbClr val="FFFF00"/>
                </a:solidFill>
              </a:rPr>
              <a:t>SSIs</a:t>
            </a:r>
            <a:r>
              <a:rPr lang="fr-FR" b="1" dirty="0">
                <a:solidFill>
                  <a:srgbClr val="FFFF00"/>
                </a:solidFill>
              </a:rPr>
              <a:t>  </a:t>
            </a:r>
            <a:r>
              <a:rPr lang="fr-FR" b="1" dirty="0" err="1">
                <a:solidFill>
                  <a:srgbClr val="FFFF00"/>
                </a:solidFill>
              </a:rPr>
              <a:t>provide</a:t>
            </a:r>
            <a:r>
              <a:rPr lang="fr-FR" b="1" dirty="0">
                <a:solidFill>
                  <a:srgbClr val="FFFF00"/>
                </a:solidFill>
              </a:rPr>
              <a:t>  parts, components, </a:t>
            </a:r>
            <a:r>
              <a:rPr lang="en-US" b="1" dirty="0">
                <a:solidFill>
                  <a:srgbClr val="FFFF00"/>
                </a:solidFill>
              </a:rPr>
              <a:t>accessories to large scale industries and meet the requirements of large scale industries through setting up units near the large scale units.</a:t>
            </a:r>
          </a:p>
          <a:p>
            <a:pPr>
              <a:buClr>
                <a:schemeClr val="bg1"/>
              </a:buClr>
              <a:buFont typeface="Wingdings" pitchFamily="2" charset="2"/>
              <a:buChar char="§"/>
            </a:pPr>
            <a:r>
              <a:rPr lang="en-US" b="1" dirty="0">
                <a:solidFill>
                  <a:srgbClr val="FFFF00"/>
                </a:solidFill>
              </a:rPr>
              <a:t>SSIs serve as ancillaries to large scale units. </a:t>
            </a:r>
          </a:p>
        </p:txBody>
      </p:sp>
    </p:spTree>
    <p:extLst>
      <p:ext uri="{BB962C8B-B14F-4D97-AF65-F5344CB8AC3E}">
        <p14:creationId xmlns:p14="http://schemas.microsoft.com/office/powerpoint/2010/main" val="3596910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9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44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par>
                          <p:cTn id="27" fill="hold">
                            <p:stCondLst>
                              <p:cond delay="4900"/>
                            </p:stCondLst>
                            <p:childTnLst>
                              <p:par>
                                <p:cTn id="28" presetID="22" presetClass="entr" presetSubtype="4"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777466"/>
            <a:ext cx="794066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4000" b="1" dirty="0">
                <a:ln>
                  <a:solidFill>
                    <a:srgbClr val="FFFF00"/>
                  </a:solidFill>
                </a:ln>
                <a:solidFill>
                  <a:srgbClr val="5EEC3C"/>
                </a:solidFill>
                <a:effectLst/>
                <a:latin typeface="Algerian" pitchFamily="82" charset="0"/>
              </a:rPr>
              <a:t>Meet Consumer Demands</a:t>
            </a:r>
          </a:p>
        </p:txBody>
      </p:sp>
      <p:sp>
        <p:nvSpPr>
          <p:cNvPr id="3" name="Content Placeholder 2"/>
          <p:cNvSpPr>
            <a:spLocks noGrp="1"/>
          </p:cNvSpPr>
          <p:nvPr>
            <p:ph idx="1"/>
          </p:nvPr>
        </p:nvSpPr>
        <p:spPr>
          <a:xfrm>
            <a:off x="907080" y="1656674"/>
            <a:ext cx="6871725" cy="3511061"/>
          </a:xfrm>
        </p:spPr>
        <p:txBody>
          <a:bodyPr/>
          <a:lstStyle/>
          <a:p>
            <a:pPr>
              <a:buClr>
                <a:schemeClr val="bg1"/>
              </a:buClr>
              <a:buFont typeface="Wingdings" pitchFamily="2" charset="2"/>
              <a:buChar char="§"/>
            </a:pPr>
            <a:r>
              <a:rPr lang="en-US" b="1" dirty="0">
                <a:solidFill>
                  <a:srgbClr val="FFFF00"/>
                </a:solidFill>
              </a:rPr>
              <a:t>SSIs produce wide range of products required by consumers in India.</a:t>
            </a:r>
          </a:p>
          <a:p>
            <a:pPr>
              <a:buClr>
                <a:schemeClr val="bg1"/>
              </a:buClr>
              <a:buFont typeface="Wingdings" pitchFamily="2" charset="2"/>
              <a:buChar char="§"/>
            </a:pPr>
            <a:r>
              <a:rPr lang="en-US" b="1" dirty="0">
                <a:solidFill>
                  <a:srgbClr val="FFFF00"/>
                </a:solidFill>
              </a:rPr>
              <a:t>Hence, they serves as an  </a:t>
            </a:r>
            <a:r>
              <a:rPr lang="en-US" b="1" dirty="0" err="1">
                <a:solidFill>
                  <a:srgbClr val="FFFF00"/>
                </a:solidFill>
              </a:rPr>
              <a:t>antiinflationary</a:t>
            </a:r>
            <a:r>
              <a:rPr lang="en-US" b="1" dirty="0">
                <a:solidFill>
                  <a:srgbClr val="FFFF00"/>
                </a:solidFill>
              </a:rPr>
              <a:t> force by providing goods of daily use.</a:t>
            </a:r>
          </a:p>
        </p:txBody>
      </p:sp>
    </p:spTree>
    <p:extLst>
      <p:ext uri="{BB962C8B-B14F-4D97-AF65-F5344CB8AC3E}">
        <p14:creationId xmlns:p14="http://schemas.microsoft.com/office/powerpoint/2010/main" val="381775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4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800"/>
                            </p:stCondLst>
                            <p:childTnLst>
                              <p:par>
                                <p:cTn id="20" presetID="2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wipe(down)">
                                      <p:cBhvr>
                                        <p:cTn id="22" dur="500"/>
                                        <p:tgtEl>
                                          <p:spTgt spid="3">
                                            <p:txEl>
                                              <p:pRg st="0" end="0"/>
                                            </p:txEl>
                                          </p:spTgt>
                                        </p:tgtEl>
                                      </p:cBhvr>
                                    </p:animEffect>
                                  </p:childTnLst>
                                </p:cTn>
                              </p:par>
                            </p:childTnLst>
                          </p:cTn>
                        </p:par>
                        <p:par>
                          <p:cTn id="23" fill="hold">
                            <p:stCondLst>
                              <p:cond delay="3300"/>
                            </p:stCondLst>
                            <p:childTnLst>
                              <p:par>
                                <p:cTn id="24" presetID="22" presetClass="entr" presetSubtype="4"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wipe(down)">
                                      <p:cBhvr>
                                        <p:cTn id="26"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281175"/>
            <a:ext cx="732984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Develop  Entrepreneurship</a:t>
            </a:r>
          </a:p>
        </p:txBody>
      </p:sp>
      <p:sp>
        <p:nvSpPr>
          <p:cNvPr id="3" name="Content Placeholder 2"/>
          <p:cNvSpPr>
            <a:spLocks noGrp="1"/>
          </p:cNvSpPr>
          <p:nvPr>
            <p:ph idx="1"/>
          </p:nvPr>
        </p:nvSpPr>
        <p:spPr>
          <a:xfrm>
            <a:off x="448965" y="1198559"/>
            <a:ext cx="7940660" cy="3511061"/>
          </a:xfrm>
        </p:spPr>
        <p:txBody>
          <a:bodyPr>
            <a:normAutofit fontScale="77500" lnSpcReduction="20000"/>
          </a:bodyPr>
          <a:lstStyle/>
          <a:p>
            <a:pPr>
              <a:buClr>
                <a:schemeClr val="bg1"/>
              </a:buClr>
              <a:buFont typeface="Wingdings" pitchFamily="2" charset="2"/>
              <a:buChar char="§"/>
            </a:pPr>
            <a:r>
              <a:rPr lang="en-US" b="1" dirty="0">
                <a:solidFill>
                  <a:srgbClr val="FFFF00"/>
                </a:solidFill>
              </a:rPr>
              <a:t>SSIs help to develop a class of entrepreneurs in the                   society. They help the job seekers to become job givers.</a:t>
            </a:r>
          </a:p>
          <a:p>
            <a:pPr>
              <a:buClr>
                <a:schemeClr val="bg1"/>
              </a:buClr>
              <a:buFont typeface="Wingdings" pitchFamily="2" charset="2"/>
              <a:buChar char="§"/>
            </a:pPr>
            <a:r>
              <a:rPr lang="en-US" b="1" dirty="0">
                <a:solidFill>
                  <a:srgbClr val="FFFF00"/>
                </a:solidFill>
              </a:rPr>
              <a:t>They promote self-employment and spirit of self-reliance in      the society.</a:t>
            </a:r>
          </a:p>
          <a:p>
            <a:pPr>
              <a:buClr>
                <a:schemeClr val="bg1"/>
              </a:buClr>
              <a:buFont typeface="Wingdings" pitchFamily="2" charset="2"/>
              <a:buChar char="§"/>
            </a:pPr>
            <a:r>
              <a:rPr lang="en-US" b="1" dirty="0">
                <a:solidFill>
                  <a:srgbClr val="FFFF00"/>
                </a:solidFill>
              </a:rPr>
              <a:t>SSIs help to increase the per capita income of India in various ways.</a:t>
            </a:r>
          </a:p>
          <a:p>
            <a:pPr>
              <a:buClr>
                <a:schemeClr val="bg1"/>
              </a:buClr>
              <a:buFont typeface="Wingdings" pitchFamily="2" charset="2"/>
              <a:buChar char="§"/>
            </a:pPr>
            <a:r>
              <a:rPr lang="en-US" b="1" dirty="0">
                <a:solidFill>
                  <a:srgbClr val="FFFF00"/>
                </a:solidFill>
              </a:rPr>
              <a:t>They facilitate development of backward areas and weaker sections of the society.</a:t>
            </a:r>
          </a:p>
          <a:p>
            <a:pPr>
              <a:buClr>
                <a:schemeClr val="bg1"/>
              </a:buClr>
              <a:buFont typeface="Wingdings" pitchFamily="2" charset="2"/>
              <a:buChar char="§"/>
            </a:pPr>
            <a:r>
              <a:rPr lang="en-US" b="1" dirty="0">
                <a:solidFill>
                  <a:srgbClr val="FFFF00"/>
                </a:solidFill>
              </a:rPr>
              <a:t>SSIs are adept in distributing national income in more efficient and equitable manner among the various participants of the society.</a:t>
            </a:r>
          </a:p>
        </p:txBody>
      </p:sp>
    </p:spTree>
    <p:extLst>
      <p:ext uri="{BB962C8B-B14F-4D97-AF65-F5344CB8AC3E}">
        <p14:creationId xmlns:p14="http://schemas.microsoft.com/office/powerpoint/2010/main" val="1596833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200"/>
                            </p:stCondLst>
                            <p:childTnLst>
                              <p:par>
                                <p:cTn id="20" presetID="42"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4200"/>
                            </p:stCondLst>
                            <p:childTnLst>
                              <p:par>
                                <p:cTn id="26" presetID="42"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5200"/>
                            </p:stCondLst>
                            <p:childTnLst>
                              <p:par>
                                <p:cTn id="32" presetID="42"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6200"/>
                            </p:stCondLst>
                            <p:childTnLst>
                              <p:par>
                                <p:cTn id="38" presetID="42" presetClass="entr" presetSubtype="0" fill="hold" grpId="0"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7200"/>
                            </p:stCondLst>
                            <p:childTnLst>
                              <p:par>
                                <p:cTn id="44" presetID="42" presetClass="entr" presetSubtype="0"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175"/>
            <a:ext cx="900044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Micro, Small and Medium Enterprises</a:t>
            </a:r>
            <a:b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br>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(MSME</a:t>
            </a:r>
            <a:r>
              <a:rPr lang="en-US" sz="2800"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s</a:t>
            </a:r>
            <a:r>
              <a:rPr lang="en-US"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905765376"/>
              </p:ext>
            </p:extLst>
          </p:nvPr>
        </p:nvGraphicFramePr>
        <p:xfrm>
          <a:off x="-3" y="1197405"/>
          <a:ext cx="9144002" cy="3840480"/>
        </p:xfrm>
        <a:graphic>
          <a:graphicData uri="http://schemas.openxmlformats.org/drawingml/2006/table">
            <a:tbl>
              <a:tblPr firstRow="1" bandRow="1">
                <a:tableStyleId>{21E4AEA4-8DFA-4A89-87EB-49C32662AFE0}</a:tableStyleId>
              </a:tblPr>
              <a:tblGrid>
                <a:gridCol w="4572001">
                  <a:extLst>
                    <a:ext uri="{9D8B030D-6E8A-4147-A177-3AD203B41FA5}">
                      <a16:colId xmlns:a16="http://schemas.microsoft.com/office/drawing/2014/main" val="20000"/>
                    </a:ext>
                  </a:extLst>
                </a:gridCol>
                <a:gridCol w="4572001">
                  <a:extLst>
                    <a:ext uri="{9D8B030D-6E8A-4147-A177-3AD203B41FA5}">
                      <a16:colId xmlns:a16="http://schemas.microsoft.com/office/drawing/2014/main" val="20001"/>
                    </a:ext>
                  </a:extLst>
                </a:gridCol>
              </a:tblGrid>
              <a:tr h="370840">
                <a:tc>
                  <a:txBody>
                    <a:bodyPr/>
                    <a:lstStyle/>
                    <a:p>
                      <a:pPr algn="ctr"/>
                      <a:r>
                        <a:rPr lang="en-US" sz="2400" b="1" u="none" strike="noStrike" kern="1200" baseline="0" dirty="0"/>
                        <a:t>Manufacturing Enterprises</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400" b="1" u="none" strike="noStrike" kern="1200" baseline="0" dirty="0"/>
                        <a:t>Service Enterprises</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US" sz="2000" b="1" u="sng" strike="noStrike" kern="1200" baseline="0" dirty="0"/>
                        <a:t>Micro Manufacturing Enterprises:</a:t>
                      </a:r>
                    </a:p>
                    <a:p>
                      <a:pPr marL="285750" indent="-285750">
                        <a:buClr>
                          <a:srgbClr val="002060"/>
                        </a:buClr>
                        <a:buFont typeface="Wingdings" pitchFamily="2" charset="2"/>
                        <a:buChar char="§"/>
                      </a:pPr>
                      <a:r>
                        <a:rPr lang="en-US" sz="1800" b="1" u="none" strike="noStrike" kern="1200" baseline="0" dirty="0"/>
                        <a:t>The investment in plant and machinery  does not exceed Rs.25 lakhs.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u="sng" strike="noStrike" kern="1200" baseline="0" dirty="0"/>
                        <a:t>Micro Service Enterprises: </a:t>
                      </a:r>
                    </a:p>
                    <a:p>
                      <a:pPr marL="285750" indent="-285750">
                        <a:buClr>
                          <a:srgbClr val="002060"/>
                        </a:buClr>
                        <a:buFont typeface="Wingdings" pitchFamily="2" charset="2"/>
                        <a:buChar char="§"/>
                      </a:pPr>
                      <a:r>
                        <a:rPr lang="en-US" sz="1800" b="1" u="none" strike="noStrike" kern="1200" baseline="0" dirty="0"/>
                        <a:t>The investment in equipment does not exceed ₹.10 lakhs.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US" sz="2000" b="1" u="sng" strike="noStrike" kern="1200" baseline="0" dirty="0"/>
                        <a:t>Small Manufacturing Enterprises:</a:t>
                      </a:r>
                    </a:p>
                    <a:p>
                      <a:pPr marL="285750" indent="-285750">
                        <a:buClr>
                          <a:srgbClr val="002060"/>
                        </a:buClr>
                        <a:buFont typeface="Wingdings" pitchFamily="2" charset="2"/>
                        <a:buChar char="§"/>
                      </a:pPr>
                      <a:r>
                        <a:rPr lang="en-US" sz="1800" b="1" u="none" strike="noStrike" kern="1200" baseline="0" dirty="0"/>
                        <a:t>The investment in plant and machinery is more than twenty five lakh rupees but does not exceed Rs.5 crores.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u="sng" strike="noStrike" kern="1200" baseline="0" dirty="0"/>
                        <a:t>Small Service Industries:  </a:t>
                      </a:r>
                    </a:p>
                    <a:p>
                      <a:pPr marL="285750" indent="-285750">
                        <a:buClr>
                          <a:srgbClr val="002060"/>
                        </a:buClr>
                        <a:buFont typeface="Wingdings" pitchFamily="2" charset="2"/>
                        <a:buChar char="§"/>
                      </a:pPr>
                      <a:r>
                        <a:rPr lang="en-US" sz="1800" b="1" u="none" strike="noStrike" kern="1200" baseline="0" dirty="0"/>
                        <a:t>The investment in equipment is more than ₹.10 lakhs but does not exceed ₹.2  crores.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US" sz="2000" b="1" u="sng" strike="noStrike" kern="1200" baseline="0" dirty="0"/>
                        <a:t>Medium Manufacturing Enterprises:</a:t>
                      </a:r>
                    </a:p>
                    <a:p>
                      <a:pPr marL="285750" indent="-285750">
                        <a:buClr>
                          <a:srgbClr val="002060"/>
                        </a:buClr>
                        <a:buFont typeface="Wingdings" pitchFamily="2" charset="2"/>
                        <a:buChar char="§"/>
                      </a:pPr>
                      <a:r>
                        <a:rPr lang="en-US" sz="1800" b="1" u="none" strike="noStrike" kern="1200" baseline="0" dirty="0"/>
                        <a:t>The investment in plant and machinery  is more than Rs.5 crores but not exceeding Rs.10 crores.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2000" b="1" u="sng" strike="noStrike" kern="1200" baseline="0" dirty="0"/>
                        <a:t>Medium Service Enterprises: </a:t>
                      </a:r>
                    </a:p>
                    <a:p>
                      <a:pPr marL="285750" indent="-285750">
                        <a:buClr>
                          <a:srgbClr val="002060"/>
                        </a:buClr>
                        <a:buFont typeface="Wingdings" pitchFamily="2" charset="2"/>
                        <a:buChar char="§"/>
                      </a:pPr>
                      <a:r>
                        <a:rPr lang="en-US" sz="1800" b="1" u="none" strike="noStrike" kern="1200" baseline="0" dirty="0"/>
                        <a:t>The investment in equipment is more than ₹.2 crores but does not exceed ₹.5 crores.</a:t>
                      </a:r>
                      <a:endParaRPr lang="en-US"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23" y="0"/>
            <a:ext cx="9144027" cy="5167735"/>
          </a:xfrm>
          <a:prstGeom prst="rect">
            <a:avLst/>
          </a:prstGeom>
          <a:ln w="38100" cap="sq">
            <a:noFill/>
            <a:prstDash val="solid"/>
            <a:miter lim="800000"/>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154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3" presetClass="exit" presetSubtype="32" fill="hold" nodeType="clickEffect">
                                  <p:stCondLst>
                                    <p:cond delay="0"/>
                                  </p:stCondLst>
                                  <p:childTnLst>
                                    <p:animEffect transition="out" filter="plus(out)">
                                      <p:cBhvr>
                                        <p:cTn id="14" dur="2000"/>
                                        <p:tgtEl>
                                          <p:spTgt spid="3074"/>
                                        </p:tgtEl>
                                      </p:cBhvr>
                                    </p:animEffect>
                                    <p:set>
                                      <p:cBhvr>
                                        <p:cTn id="15" dur="1" fill="hold">
                                          <p:stCondLst>
                                            <p:cond delay="1999"/>
                                          </p:stCondLst>
                                        </p:cTn>
                                        <p:tgtEl>
                                          <p:spTgt spid="3074"/>
                                        </p:tgtEl>
                                        <p:attrNameLst>
                                          <p:attrName>style.visibility</p:attrName>
                                        </p:attrNameLst>
                                      </p:cBhvr>
                                      <p:to>
                                        <p:strVal val="hidden"/>
                                      </p:to>
                                    </p:se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par>
                          <p:cTn id="20" fill="hold">
                            <p:stCondLst>
                              <p:cond delay="2500"/>
                            </p:stCondLst>
                            <p:childTnLst>
                              <p:par>
                                <p:cTn id="21" presetID="21" presetClass="entr" presetSubtype="1"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heel(1)">
                                      <p:cBhvr>
                                        <p:cTn id="2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1"/>
          <p:cNvSpPr txBox="1">
            <a:spLocks/>
          </p:cNvSpPr>
          <p:nvPr/>
        </p:nvSpPr>
        <p:spPr>
          <a:xfrm>
            <a:off x="-9150" y="2266340"/>
            <a:ext cx="9153150" cy="572644"/>
          </a:xfrm>
          <a:prstGeom prst="rect">
            <a:avLst/>
          </a:prstGeom>
        </p:spPr>
        <p:txBody>
          <a:bodyPr vert="horz" lIns="91440" tIns="45720" rIns="91440" bIns="45720" rtlCol="0" anchor="ct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lvl1pPr algn="l" defTabSz="914400" rtl="0" eaLnBrk="1" latinLnBrk="0" hangingPunct="1">
              <a:spcBef>
                <a:spcPct val="0"/>
              </a:spcBef>
              <a:buNone/>
              <a:defRPr sz="3600" kern="1200">
                <a:solidFill>
                  <a:srgbClr val="A725FF"/>
                </a:solidFill>
                <a:effectLst>
                  <a:outerShdw blurRad="50800" dist="38100" dir="2700000" algn="tl" rotWithShape="0">
                    <a:prstClr val="black">
                      <a:alpha val="40000"/>
                    </a:prstClr>
                  </a:outerShdw>
                </a:effectLst>
                <a:latin typeface="+mj-lt"/>
                <a:ea typeface="+mj-ea"/>
                <a:cs typeface="+mj-cs"/>
              </a:defRPr>
            </a:lvl1pPr>
          </a:lstStyle>
          <a:p>
            <a:pPr algn="ctr"/>
            <a:r>
              <a:rPr lang="en-US" sz="8000" b="1" dirty="0">
                <a:ln>
                  <a:solidFill>
                    <a:srgbClr val="FFFF00"/>
                  </a:solidFill>
                </a:ln>
                <a:solidFill>
                  <a:srgbClr val="5EEC3C"/>
                </a:solidFill>
                <a:effectLst/>
                <a:latin typeface="Algerian" pitchFamily="82" charset="0"/>
              </a:rPr>
              <a:t>Public Sector </a:t>
            </a:r>
          </a:p>
          <a:p>
            <a:pPr algn="ctr"/>
            <a:r>
              <a:rPr lang="en-US" sz="8000" b="1" dirty="0">
                <a:ln w="17780" cmpd="sng">
                  <a:solidFill>
                    <a:srgbClr val="C00000"/>
                  </a:solidFill>
                  <a:prstDash val="solid"/>
                  <a:miter lim="800000"/>
                </a:ln>
                <a:solidFill>
                  <a:schemeClr val="bg1"/>
                </a:solidFill>
                <a:effectLst>
                  <a:outerShdw blurRad="50800" algn="tl" rotWithShape="0">
                    <a:srgbClr val="000000"/>
                  </a:outerShdw>
                </a:effectLst>
                <a:latin typeface="Algerian" pitchFamily="82" charset="0"/>
              </a:rPr>
              <a:t>and </a:t>
            </a:r>
          </a:p>
          <a:p>
            <a:pPr algn="ctr"/>
            <a:r>
              <a:rPr lang="en-US" sz="8000" b="1" dirty="0">
                <a:ln>
                  <a:solidFill>
                    <a:srgbClr val="FFFF00"/>
                  </a:solidFill>
                </a:ln>
                <a:solidFill>
                  <a:srgbClr val="5EEC3C"/>
                </a:solidFill>
                <a:effectLst/>
                <a:latin typeface="Algerian" pitchFamily="82" charset="0"/>
              </a:rPr>
              <a:t>Private sector banks</a:t>
            </a:r>
          </a:p>
        </p:txBody>
      </p:sp>
    </p:spTree>
    <p:extLst>
      <p:ext uri="{BB962C8B-B14F-4D97-AF65-F5344CB8AC3E}">
        <p14:creationId xmlns:p14="http://schemas.microsoft.com/office/powerpoint/2010/main" val="2207654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260" y="587739"/>
            <a:ext cx="8542330" cy="3511061"/>
          </a:xfrm>
        </p:spPr>
        <p:txBody>
          <a:bodyPr>
            <a:noAutofit/>
          </a:bodyPr>
          <a:lstStyle/>
          <a:p>
            <a:pPr>
              <a:buClr>
                <a:schemeClr val="bg1"/>
              </a:buClr>
              <a:buFont typeface="Wingdings" pitchFamily="2" charset="2"/>
              <a:buChar char="ü"/>
            </a:pPr>
            <a:r>
              <a:rPr lang="en-US" sz="1800" b="1" dirty="0">
                <a:solidFill>
                  <a:srgbClr val="FFFF00"/>
                </a:solidFill>
              </a:rPr>
              <a:t>Public sector bank is a bank in which the government holds a major portion of the shares. </a:t>
            </a:r>
          </a:p>
          <a:p>
            <a:pPr>
              <a:buClr>
                <a:schemeClr val="bg1"/>
              </a:buClr>
              <a:buFont typeface="Wingdings" pitchFamily="2" charset="2"/>
              <a:buChar char="ü"/>
            </a:pPr>
            <a:r>
              <a:rPr lang="en-US" sz="1800" b="1" dirty="0">
                <a:solidFill>
                  <a:srgbClr val="FFFF00"/>
                </a:solidFill>
              </a:rPr>
              <a:t>SBI is public sector  bank, the government holding in this bank is 58.60%. </a:t>
            </a:r>
          </a:p>
          <a:p>
            <a:pPr>
              <a:buClr>
                <a:schemeClr val="bg1"/>
              </a:buClr>
              <a:buFont typeface="Wingdings" pitchFamily="2" charset="2"/>
              <a:buChar char="ü"/>
            </a:pPr>
            <a:r>
              <a:rPr lang="en-US" sz="1800" b="1" dirty="0">
                <a:solidFill>
                  <a:srgbClr val="FFFF00"/>
                </a:solidFill>
              </a:rPr>
              <a:t>PNB is a public sector bank, the government holds a stake of 58.87%. </a:t>
            </a:r>
          </a:p>
          <a:p>
            <a:pPr>
              <a:buClr>
                <a:schemeClr val="bg1"/>
              </a:buClr>
              <a:buFont typeface="Wingdings" pitchFamily="2" charset="2"/>
              <a:buChar char="ü"/>
            </a:pPr>
            <a:r>
              <a:rPr lang="en-US" sz="1800" b="1" dirty="0">
                <a:solidFill>
                  <a:srgbClr val="FFFF00"/>
                </a:solidFill>
              </a:rPr>
              <a:t>Usually, in public sector banks, government holdings are more than 50 percent. </a:t>
            </a:r>
          </a:p>
          <a:p>
            <a:pPr>
              <a:buClr>
                <a:schemeClr val="bg1"/>
              </a:buClr>
              <a:buFont typeface="Wingdings" pitchFamily="2" charset="2"/>
              <a:buChar char="ü"/>
            </a:pPr>
            <a:r>
              <a:rPr lang="en-US" sz="1800" b="1" dirty="0">
                <a:solidFill>
                  <a:srgbClr val="FFFF00"/>
                </a:solidFill>
              </a:rPr>
              <a:t>Public sector banks are classified into two categories: </a:t>
            </a:r>
          </a:p>
          <a:p>
            <a:pPr marL="1257300" lvl="2" indent="-342900">
              <a:buClr>
                <a:schemeClr val="bg1"/>
              </a:buClr>
              <a:buFont typeface="+mj-lt"/>
              <a:buAutoNum type="arabicPeriod"/>
            </a:pPr>
            <a:r>
              <a:rPr lang="en-US" sz="1800" b="1" dirty="0" err="1">
                <a:solidFill>
                  <a:srgbClr val="FFFF00"/>
                </a:solidFill>
              </a:rPr>
              <a:t>Nationalised</a:t>
            </a:r>
            <a:r>
              <a:rPr lang="en-US" sz="1800" b="1" dirty="0">
                <a:solidFill>
                  <a:srgbClr val="FFFF00"/>
                </a:solidFill>
              </a:rPr>
              <a:t> Banks </a:t>
            </a:r>
          </a:p>
          <a:p>
            <a:pPr marL="1257300" lvl="2" indent="-342900">
              <a:buClr>
                <a:schemeClr val="bg1"/>
              </a:buClr>
              <a:buFont typeface="+mj-lt"/>
              <a:buAutoNum type="arabicPeriod"/>
            </a:pPr>
            <a:r>
              <a:rPr lang="en-US" sz="1800" b="1" dirty="0">
                <a:solidFill>
                  <a:srgbClr val="FFFF00"/>
                </a:solidFill>
              </a:rPr>
              <a:t>State Bank and its Associates. </a:t>
            </a:r>
          </a:p>
          <a:p>
            <a:pPr>
              <a:buClr>
                <a:schemeClr val="bg1"/>
              </a:buClr>
              <a:buFont typeface="Wingdings" pitchFamily="2" charset="2"/>
              <a:buChar char="ü"/>
            </a:pPr>
            <a:r>
              <a:rPr lang="en-US" sz="1800" b="1" dirty="0">
                <a:solidFill>
                  <a:srgbClr val="FFFF00"/>
                </a:solidFill>
              </a:rPr>
              <a:t>In case of nationalized banks, the government controls and regulates the functioning of the banking entity.</a:t>
            </a:r>
          </a:p>
          <a:p>
            <a:pPr>
              <a:buClr>
                <a:schemeClr val="bg1"/>
              </a:buClr>
              <a:buFont typeface="Wingdings" pitchFamily="2" charset="2"/>
              <a:buChar char="ü"/>
            </a:pPr>
            <a:r>
              <a:rPr lang="en-US" sz="1800" b="1" dirty="0">
                <a:solidFill>
                  <a:srgbClr val="FFFF00"/>
                </a:solidFill>
              </a:rPr>
              <a:t>Some examples are SBI, PNB, BOB, OBC, Allahabad  Bank etc. </a:t>
            </a:r>
          </a:p>
          <a:p>
            <a:pPr>
              <a:buClr>
                <a:schemeClr val="bg1"/>
              </a:buClr>
              <a:buFont typeface="Wingdings" pitchFamily="2" charset="2"/>
              <a:buChar char="ü"/>
            </a:pPr>
            <a:r>
              <a:rPr lang="en-US" sz="1800" b="1" dirty="0">
                <a:solidFill>
                  <a:srgbClr val="FFFF00"/>
                </a:solidFill>
              </a:rPr>
              <a:t>The government keeps reducing the stake in PSU banks as and when they sell shares. </a:t>
            </a:r>
          </a:p>
          <a:p>
            <a:pPr>
              <a:buClr>
                <a:schemeClr val="bg1"/>
              </a:buClr>
              <a:buFont typeface="Wingdings" pitchFamily="2" charset="2"/>
              <a:buChar char="ü"/>
            </a:pPr>
            <a:r>
              <a:rPr lang="en-US" sz="1800" b="1" dirty="0">
                <a:solidFill>
                  <a:srgbClr val="FFFF00"/>
                </a:solidFill>
              </a:rPr>
              <a:t>To that extent they can also become minority shareholders in these banks. </a:t>
            </a:r>
          </a:p>
          <a:p>
            <a:pPr>
              <a:buClr>
                <a:schemeClr val="bg1"/>
              </a:buClr>
              <a:buFont typeface="Wingdings" pitchFamily="2" charset="2"/>
              <a:buChar char="ü"/>
            </a:pPr>
            <a:r>
              <a:rPr lang="en-US" sz="1800" b="1" dirty="0">
                <a:solidFill>
                  <a:srgbClr val="FFFF00"/>
                </a:solidFill>
              </a:rPr>
              <a:t>This is in accordance with the privatization policy.</a:t>
            </a:r>
          </a:p>
        </p:txBody>
      </p:sp>
      <p:sp>
        <p:nvSpPr>
          <p:cNvPr id="4" name="Rectangle 3"/>
          <p:cNvSpPr/>
          <p:nvPr/>
        </p:nvSpPr>
        <p:spPr>
          <a:xfrm>
            <a:off x="2434130" y="-59746"/>
            <a:ext cx="4247958"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Public  Sector  Banks</a:t>
            </a:r>
          </a:p>
        </p:txBody>
      </p:sp>
    </p:spTree>
    <p:extLst>
      <p:ext uri="{BB962C8B-B14F-4D97-AF65-F5344CB8AC3E}">
        <p14:creationId xmlns:p14="http://schemas.microsoft.com/office/powerpoint/2010/main" val="550643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par>
                          <p:cTn id="18" fill="hold">
                            <p:stCondLst>
                              <p:cond delay="2300"/>
                            </p:stCondLst>
                            <p:childTnLst>
                              <p:par>
                                <p:cTn id="19" presetID="22" presetClass="entr" presetSubtype="4"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par>
                          <p:cTn id="22" fill="hold">
                            <p:stCondLst>
                              <p:cond delay="2800"/>
                            </p:stCondLst>
                            <p:childTnLst>
                              <p:par>
                                <p:cTn id="23" presetID="22" presetClass="entr" presetSubtype="4"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par>
                          <p:cTn id="26" fill="hold">
                            <p:stCondLst>
                              <p:cond delay="3300"/>
                            </p:stCondLst>
                            <p:childTnLst>
                              <p:par>
                                <p:cTn id="27" presetID="22" presetClass="entr" presetSubtype="4"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par>
                          <p:cTn id="30" fill="hold">
                            <p:stCondLst>
                              <p:cond delay="3800"/>
                            </p:stCondLst>
                            <p:childTnLst>
                              <p:par>
                                <p:cTn id="31" presetID="22" presetClass="entr" presetSubtype="4"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par>
                          <p:cTn id="34" fill="hold">
                            <p:stCondLst>
                              <p:cond delay="4300"/>
                            </p:stCondLst>
                            <p:childTnLst>
                              <p:par>
                                <p:cTn id="35" presetID="22" presetClass="entr" presetSubtype="4"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par>
                          <p:cTn id="38" fill="hold">
                            <p:stCondLst>
                              <p:cond delay="4800"/>
                            </p:stCondLst>
                            <p:childTnLst>
                              <p:par>
                                <p:cTn id="39" presetID="22" presetClass="entr" presetSubtype="4"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down)">
                                      <p:cBhvr>
                                        <p:cTn id="41" dur="500"/>
                                        <p:tgtEl>
                                          <p:spTgt spid="3">
                                            <p:txEl>
                                              <p:pRg st="5" end="5"/>
                                            </p:txEl>
                                          </p:spTgt>
                                        </p:tgtEl>
                                      </p:cBhvr>
                                    </p:animEffect>
                                  </p:childTnLst>
                                </p:cTn>
                              </p:par>
                            </p:childTnLst>
                          </p:cTn>
                        </p:par>
                        <p:par>
                          <p:cTn id="42" fill="hold">
                            <p:stCondLst>
                              <p:cond delay="5300"/>
                            </p:stCondLst>
                            <p:childTnLst>
                              <p:par>
                                <p:cTn id="43" presetID="22" presetClass="entr" presetSubtype="4"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down)">
                                      <p:cBhvr>
                                        <p:cTn id="45" dur="500"/>
                                        <p:tgtEl>
                                          <p:spTgt spid="3">
                                            <p:txEl>
                                              <p:pRg st="6" end="6"/>
                                            </p:txEl>
                                          </p:spTgt>
                                        </p:tgtEl>
                                      </p:cBhvr>
                                    </p:animEffect>
                                  </p:childTnLst>
                                </p:cTn>
                              </p:par>
                            </p:childTnLst>
                          </p:cTn>
                        </p:par>
                        <p:par>
                          <p:cTn id="46" fill="hold">
                            <p:stCondLst>
                              <p:cond delay="5800"/>
                            </p:stCondLst>
                            <p:childTnLst>
                              <p:par>
                                <p:cTn id="47" presetID="22" presetClass="entr" presetSubtype="4" fill="hold" grpId="0" nodeType="after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Effect transition="in" filter="wipe(down)">
                                      <p:cBhvr>
                                        <p:cTn id="49" dur="500"/>
                                        <p:tgtEl>
                                          <p:spTgt spid="3">
                                            <p:txEl>
                                              <p:pRg st="7" end="7"/>
                                            </p:txEl>
                                          </p:spTgt>
                                        </p:tgtEl>
                                      </p:cBhvr>
                                    </p:animEffect>
                                  </p:childTnLst>
                                </p:cTn>
                              </p:par>
                            </p:childTnLst>
                          </p:cTn>
                        </p:par>
                        <p:par>
                          <p:cTn id="50" fill="hold">
                            <p:stCondLst>
                              <p:cond delay="6300"/>
                            </p:stCondLst>
                            <p:childTnLst>
                              <p:par>
                                <p:cTn id="51" presetID="22" presetClass="entr" presetSubtype="4" fill="hold" grpId="0" nodeType="afterEffect">
                                  <p:stCondLst>
                                    <p:cond delay="0"/>
                                  </p:stCondLst>
                                  <p:childTnLst>
                                    <p:set>
                                      <p:cBhvr>
                                        <p:cTn id="52" dur="1" fill="hold">
                                          <p:stCondLst>
                                            <p:cond delay="0"/>
                                          </p:stCondLst>
                                        </p:cTn>
                                        <p:tgtEl>
                                          <p:spTgt spid="3">
                                            <p:txEl>
                                              <p:pRg st="8" end="8"/>
                                            </p:txEl>
                                          </p:spTgt>
                                        </p:tgtEl>
                                        <p:attrNameLst>
                                          <p:attrName>style.visibility</p:attrName>
                                        </p:attrNameLst>
                                      </p:cBhvr>
                                      <p:to>
                                        <p:strVal val="visible"/>
                                      </p:to>
                                    </p:set>
                                    <p:animEffect transition="in" filter="wipe(down)">
                                      <p:cBhvr>
                                        <p:cTn id="53" dur="500"/>
                                        <p:tgtEl>
                                          <p:spTgt spid="3">
                                            <p:txEl>
                                              <p:pRg st="8" end="8"/>
                                            </p:txEl>
                                          </p:spTgt>
                                        </p:tgtEl>
                                      </p:cBhvr>
                                    </p:animEffect>
                                  </p:childTnLst>
                                </p:cTn>
                              </p:par>
                            </p:childTnLst>
                          </p:cTn>
                        </p:par>
                        <p:par>
                          <p:cTn id="54" fill="hold">
                            <p:stCondLst>
                              <p:cond delay="6800"/>
                            </p:stCondLst>
                            <p:childTnLst>
                              <p:par>
                                <p:cTn id="55" presetID="22" presetClass="entr" presetSubtype="4" fill="hold" grpId="0" nodeType="after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wipe(down)">
                                      <p:cBhvr>
                                        <p:cTn id="57" dur="500"/>
                                        <p:tgtEl>
                                          <p:spTgt spid="3">
                                            <p:txEl>
                                              <p:pRg st="9" end="9"/>
                                            </p:txEl>
                                          </p:spTgt>
                                        </p:tgtEl>
                                      </p:cBhvr>
                                    </p:animEffect>
                                  </p:childTnLst>
                                </p:cTn>
                              </p:par>
                            </p:childTnLst>
                          </p:cTn>
                        </p:par>
                        <p:par>
                          <p:cTn id="58" fill="hold">
                            <p:stCondLst>
                              <p:cond delay="7300"/>
                            </p:stCondLst>
                            <p:childTnLst>
                              <p:par>
                                <p:cTn id="59" presetID="22" presetClass="entr" presetSubtype="4" fill="hold" grpId="0" nodeType="after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wipe(down)">
                                      <p:cBhvr>
                                        <p:cTn id="61" dur="500"/>
                                        <p:tgtEl>
                                          <p:spTgt spid="3">
                                            <p:txEl>
                                              <p:pRg st="10" end="10"/>
                                            </p:txEl>
                                          </p:spTgt>
                                        </p:tgtEl>
                                      </p:cBhvr>
                                    </p:animEffect>
                                  </p:childTnLst>
                                </p:cTn>
                              </p:par>
                            </p:childTnLst>
                          </p:cTn>
                        </p:par>
                        <p:par>
                          <p:cTn id="62" fill="hold">
                            <p:stCondLst>
                              <p:cond delay="7800"/>
                            </p:stCondLst>
                            <p:childTnLst>
                              <p:par>
                                <p:cTn id="63" presetID="22" presetClass="entr" presetSubtype="4" fill="hold" grpId="0" nodeType="afterEffect">
                                  <p:stCondLst>
                                    <p:cond delay="0"/>
                                  </p:stCondLst>
                                  <p:childTnLst>
                                    <p:set>
                                      <p:cBhvr>
                                        <p:cTn id="64" dur="1" fill="hold">
                                          <p:stCondLst>
                                            <p:cond delay="0"/>
                                          </p:stCondLst>
                                        </p:cTn>
                                        <p:tgtEl>
                                          <p:spTgt spid="3">
                                            <p:txEl>
                                              <p:pRg st="11" end="11"/>
                                            </p:txEl>
                                          </p:spTgt>
                                        </p:tgtEl>
                                        <p:attrNameLst>
                                          <p:attrName>style.visibility</p:attrName>
                                        </p:attrNameLst>
                                      </p:cBhvr>
                                      <p:to>
                                        <p:strVal val="visible"/>
                                      </p:to>
                                    </p:set>
                                    <p:animEffect transition="in" filter="wipe(down)">
                                      <p:cBhvr>
                                        <p:cTn id="65"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965" y="809623"/>
            <a:ext cx="4286250" cy="883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0115" y="128470"/>
            <a:ext cx="3903423" cy="2927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65" y="2139806"/>
            <a:ext cx="3430280" cy="2575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0450" b="40005"/>
          <a:stretch/>
        </p:blipFill>
        <p:spPr bwMode="auto">
          <a:xfrm>
            <a:off x="4593685" y="3249802"/>
            <a:ext cx="4406760" cy="13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3038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wipe(down)">
                                      <p:cBhvr>
                                        <p:cTn id="7" dur="500"/>
                                        <p:tgtEl>
                                          <p:spTgt spid="409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100"/>
                                        </p:tgtEl>
                                        <p:attrNameLst>
                                          <p:attrName>style.visibility</p:attrName>
                                        </p:attrNameLst>
                                      </p:cBhvr>
                                      <p:to>
                                        <p:strVal val="visible"/>
                                      </p:to>
                                    </p:set>
                                    <p:animEffect transition="in" filter="wipe(down)">
                                      <p:cBhvr>
                                        <p:cTn id="11" dur="500"/>
                                        <p:tgtEl>
                                          <p:spTgt spid="4100"/>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4101"/>
                                        </p:tgtEl>
                                        <p:attrNameLst>
                                          <p:attrName>style.visibility</p:attrName>
                                        </p:attrNameLst>
                                      </p:cBhvr>
                                      <p:to>
                                        <p:strVal val="visible"/>
                                      </p:to>
                                    </p:set>
                                    <p:animEffect transition="in" filter="wipe(down)">
                                      <p:cBhvr>
                                        <p:cTn id="15" dur="500"/>
                                        <p:tgtEl>
                                          <p:spTgt spid="4101"/>
                                        </p:tgtEl>
                                      </p:cBhvr>
                                    </p:animEffect>
                                  </p:childTnLst>
                                </p:cTn>
                              </p:par>
                            </p:childTnLst>
                          </p:cTn>
                        </p:par>
                        <p:par>
                          <p:cTn id="16" fill="hold">
                            <p:stCondLst>
                              <p:cond delay="1500"/>
                            </p:stCondLst>
                            <p:childTnLst>
                              <p:par>
                                <p:cTn id="17" presetID="22" presetClass="entr" presetSubtype="4" fill="hold" nodeType="afterEffect">
                                  <p:stCondLst>
                                    <p:cond delay="0"/>
                                  </p:stCondLst>
                                  <p:childTnLst>
                                    <p:set>
                                      <p:cBhvr>
                                        <p:cTn id="18" dur="1" fill="hold">
                                          <p:stCondLst>
                                            <p:cond delay="0"/>
                                          </p:stCondLst>
                                        </p:cTn>
                                        <p:tgtEl>
                                          <p:spTgt spid="4102"/>
                                        </p:tgtEl>
                                        <p:attrNameLst>
                                          <p:attrName>style.visibility</p:attrName>
                                        </p:attrNameLst>
                                      </p:cBhvr>
                                      <p:to>
                                        <p:strVal val="visible"/>
                                      </p:to>
                                    </p:set>
                                    <p:animEffect transition="in" filter="wipe(down)">
                                      <p:cBhvr>
                                        <p:cTn id="19"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1044700"/>
            <a:ext cx="8246070" cy="3511061"/>
          </a:xfrm>
        </p:spPr>
        <p:txBody>
          <a:bodyPr>
            <a:noAutofit/>
          </a:bodyPr>
          <a:lstStyle/>
          <a:p>
            <a:pPr>
              <a:buClr>
                <a:schemeClr val="bg1"/>
              </a:buClr>
              <a:buFont typeface="Wingdings" pitchFamily="2" charset="2"/>
              <a:buChar char="§"/>
            </a:pPr>
            <a:r>
              <a:rPr lang="en-US" sz="2000" b="1" dirty="0">
                <a:solidFill>
                  <a:srgbClr val="FFFF00"/>
                </a:solidFill>
              </a:rPr>
              <a:t>In these banks, most of the equity is  owned by private bodies, corporations, institutions or individuals rather  than government. </a:t>
            </a:r>
          </a:p>
          <a:p>
            <a:pPr>
              <a:buClr>
                <a:schemeClr val="bg1"/>
              </a:buClr>
              <a:buFont typeface="Wingdings" pitchFamily="2" charset="2"/>
              <a:buChar char="§"/>
            </a:pPr>
            <a:r>
              <a:rPr lang="en-US" sz="2000" b="1" dirty="0">
                <a:solidFill>
                  <a:srgbClr val="FFFF00"/>
                </a:solidFill>
              </a:rPr>
              <a:t>These banks are managed and controlled by private promoters.</a:t>
            </a:r>
          </a:p>
          <a:p>
            <a:pPr>
              <a:buClr>
                <a:schemeClr val="bg1"/>
              </a:buClr>
              <a:buFont typeface="Wingdings" pitchFamily="2" charset="2"/>
              <a:buChar char="§"/>
            </a:pPr>
            <a:r>
              <a:rPr lang="en-US" sz="2000" b="1" dirty="0">
                <a:solidFill>
                  <a:srgbClr val="FFFF00"/>
                </a:solidFill>
              </a:rPr>
              <a:t>Of the total banking industry in India, public sector banks constitute 72.9%  share while the rest is covered by private players. </a:t>
            </a:r>
          </a:p>
          <a:p>
            <a:pPr>
              <a:buClr>
                <a:schemeClr val="bg1"/>
              </a:buClr>
              <a:buFont typeface="Wingdings" pitchFamily="2" charset="2"/>
              <a:buChar char="§"/>
            </a:pPr>
            <a:r>
              <a:rPr lang="en-US" sz="2000" b="1" dirty="0">
                <a:solidFill>
                  <a:srgbClr val="FFFF00"/>
                </a:solidFill>
              </a:rPr>
              <a:t>There are 27 public sector banks and 22 private sector banks. </a:t>
            </a:r>
          </a:p>
          <a:p>
            <a:pPr>
              <a:buClr>
                <a:schemeClr val="bg1"/>
              </a:buClr>
              <a:buFont typeface="Wingdings" pitchFamily="2" charset="2"/>
              <a:buChar char="§"/>
            </a:pPr>
            <a:r>
              <a:rPr lang="en-US" sz="2000" b="1" dirty="0">
                <a:solidFill>
                  <a:srgbClr val="FFFF00"/>
                </a:solidFill>
              </a:rPr>
              <a:t>RBI, the apex banking body, has given license to Payments Bank and Small Finance Banks (SFBs). </a:t>
            </a:r>
          </a:p>
          <a:p>
            <a:pPr>
              <a:buClr>
                <a:schemeClr val="bg1"/>
              </a:buClr>
              <a:buFont typeface="Wingdings" pitchFamily="2" charset="2"/>
              <a:buChar char="§"/>
            </a:pPr>
            <a:r>
              <a:rPr lang="en-US" sz="2000" b="1" dirty="0">
                <a:solidFill>
                  <a:srgbClr val="FFFF00"/>
                </a:solidFill>
              </a:rPr>
              <a:t>This is an attempt to boost the government’s Financial Inclusion drive. </a:t>
            </a:r>
          </a:p>
          <a:p>
            <a:pPr>
              <a:buClr>
                <a:schemeClr val="bg1"/>
              </a:buClr>
              <a:buFont typeface="Wingdings" pitchFamily="2" charset="2"/>
              <a:buChar char="§"/>
            </a:pPr>
            <a:r>
              <a:rPr lang="en-US" sz="2000" b="1" dirty="0">
                <a:solidFill>
                  <a:srgbClr val="FFFF00"/>
                </a:solidFill>
              </a:rPr>
              <a:t>As a result, </a:t>
            </a:r>
            <a:r>
              <a:rPr lang="en-US" sz="2000" b="1" dirty="0" err="1">
                <a:solidFill>
                  <a:srgbClr val="FFFF00"/>
                </a:solidFill>
              </a:rPr>
              <a:t>Airtel</a:t>
            </a:r>
            <a:r>
              <a:rPr lang="en-US" sz="2000" b="1" dirty="0">
                <a:solidFill>
                  <a:srgbClr val="FFFF00"/>
                </a:solidFill>
              </a:rPr>
              <a:t> Payments Bank  and </a:t>
            </a:r>
            <a:r>
              <a:rPr lang="en-US" sz="2000" b="1" dirty="0" err="1">
                <a:solidFill>
                  <a:srgbClr val="FFFF00"/>
                </a:solidFill>
              </a:rPr>
              <a:t>Paytm</a:t>
            </a:r>
            <a:r>
              <a:rPr lang="en-US" sz="2000" b="1" dirty="0">
                <a:solidFill>
                  <a:srgbClr val="FFFF00"/>
                </a:solidFill>
              </a:rPr>
              <a:t> Payments Bank Limited have come up.</a:t>
            </a:r>
          </a:p>
        </p:txBody>
      </p:sp>
      <p:sp>
        <p:nvSpPr>
          <p:cNvPr id="4" name="Title 3"/>
          <p:cNvSpPr>
            <a:spLocks noGrp="1"/>
          </p:cNvSpPr>
          <p:nvPr>
            <p:ph type="title"/>
          </p:nvPr>
        </p:nvSpPr>
        <p:spPr>
          <a:xfrm>
            <a:off x="2434130" y="128470"/>
            <a:ext cx="4545475" cy="646331"/>
          </a:xfrm>
          <a:prstGeom prst="rect">
            <a:avLst/>
          </a:prstGeom>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600" b="1" u="sng"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Private  Sector  Banks</a:t>
            </a:r>
          </a:p>
        </p:txBody>
      </p:sp>
    </p:spTree>
    <p:extLst>
      <p:ext uri="{BB962C8B-B14F-4D97-AF65-F5344CB8AC3E}">
        <p14:creationId xmlns:p14="http://schemas.microsoft.com/office/powerpoint/2010/main" val="196598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4"/>
                                        </p:tgtEl>
                                        <p:attrNameLst>
                                          <p:attrName>ppt_x</p:attrName>
                                          <p:attrName>ppt_y</p:attrName>
                                        </p:attrNameLst>
                                      </p:cBhvr>
                                    </p:animMotion>
                                    <p:animRot by="1500000">
                                      <p:cBhvr>
                                        <p:cTn id="14" dur="125" fill="hold">
                                          <p:stCondLst>
                                            <p:cond delay="0"/>
                                          </p:stCondLst>
                                        </p:cTn>
                                        <p:tgtEl>
                                          <p:spTgt spid="4"/>
                                        </p:tgtEl>
                                        <p:attrNameLst>
                                          <p:attrName>r</p:attrName>
                                        </p:attrNameLst>
                                      </p:cBhvr>
                                    </p:animRot>
                                    <p:animRot by="-1500000">
                                      <p:cBhvr>
                                        <p:cTn id="15" dur="125" fill="hold">
                                          <p:stCondLst>
                                            <p:cond delay="125"/>
                                          </p:stCondLst>
                                        </p:cTn>
                                        <p:tgtEl>
                                          <p:spTgt spid="4"/>
                                        </p:tgtEl>
                                        <p:attrNameLst>
                                          <p:attrName>r</p:attrName>
                                        </p:attrNameLst>
                                      </p:cBhvr>
                                    </p:animRot>
                                    <p:animRot by="-1500000">
                                      <p:cBhvr>
                                        <p:cTn id="16" dur="125" fill="hold">
                                          <p:stCondLst>
                                            <p:cond delay="250"/>
                                          </p:stCondLst>
                                        </p:cTn>
                                        <p:tgtEl>
                                          <p:spTgt spid="4"/>
                                        </p:tgtEl>
                                        <p:attrNameLst>
                                          <p:attrName>r</p:attrName>
                                        </p:attrNameLst>
                                      </p:cBhvr>
                                    </p:animRot>
                                    <p:animRot by="1500000">
                                      <p:cBhvr>
                                        <p:cTn id="17" dur="125" fill="hold">
                                          <p:stCondLst>
                                            <p:cond delay="375"/>
                                          </p:stCondLst>
                                        </p:cTn>
                                        <p:tgtEl>
                                          <p:spTgt spid="4"/>
                                        </p:tgtEl>
                                        <p:attrNameLst>
                                          <p:attrName>r</p:attrName>
                                        </p:attrNameLst>
                                      </p:cBhvr>
                                    </p:animRot>
                                  </p:childTnLst>
                                </p:cTn>
                              </p:par>
                            </p:childTnLst>
                          </p:cTn>
                        </p:par>
                        <p:par>
                          <p:cTn id="18" fill="hold">
                            <p:stCondLst>
                              <p:cond delay="2350"/>
                            </p:stCondLst>
                            <p:childTnLst>
                              <p:par>
                                <p:cTn id="19" presetID="22" presetClass="entr" presetSubtype="4"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childTnLst>
                          </p:cTn>
                        </p:par>
                        <p:par>
                          <p:cTn id="22" fill="hold">
                            <p:stCondLst>
                              <p:cond delay="2850"/>
                            </p:stCondLst>
                            <p:childTnLst>
                              <p:par>
                                <p:cTn id="23" presetID="22" presetClass="entr" presetSubtype="4" fill="hold" grpId="0" nodeType="after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wipe(down)">
                                      <p:cBhvr>
                                        <p:cTn id="25" dur="500"/>
                                        <p:tgtEl>
                                          <p:spTgt spid="3">
                                            <p:txEl>
                                              <p:pRg st="1" end="1"/>
                                            </p:txEl>
                                          </p:spTgt>
                                        </p:tgtEl>
                                      </p:cBhvr>
                                    </p:animEffect>
                                  </p:childTnLst>
                                </p:cTn>
                              </p:par>
                            </p:childTnLst>
                          </p:cTn>
                        </p:par>
                        <p:par>
                          <p:cTn id="26" fill="hold">
                            <p:stCondLst>
                              <p:cond delay="3350"/>
                            </p:stCondLst>
                            <p:childTnLst>
                              <p:par>
                                <p:cTn id="27" presetID="22" presetClass="entr" presetSubtype="4" fill="hold" grpId="0" nodeType="after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wipe(down)">
                                      <p:cBhvr>
                                        <p:cTn id="29" dur="500"/>
                                        <p:tgtEl>
                                          <p:spTgt spid="3">
                                            <p:txEl>
                                              <p:pRg st="2" end="2"/>
                                            </p:txEl>
                                          </p:spTgt>
                                        </p:tgtEl>
                                      </p:cBhvr>
                                    </p:animEffect>
                                  </p:childTnLst>
                                </p:cTn>
                              </p:par>
                            </p:childTnLst>
                          </p:cTn>
                        </p:par>
                        <p:par>
                          <p:cTn id="30" fill="hold">
                            <p:stCondLst>
                              <p:cond delay="3850"/>
                            </p:stCondLst>
                            <p:childTnLst>
                              <p:par>
                                <p:cTn id="31" presetID="22" presetClass="entr" presetSubtype="4" fill="hold" grpId="0" nodeType="after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wipe(down)">
                                      <p:cBhvr>
                                        <p:cTn id="33" dur="500"/>
                                        <p:tgtEl>
                                          <p:spTgt spid="3">
                                            <p:txEl>
                                              <p:pRg st="3" end="3"/>
                                            </p:txEl>
                                          </p:spTgt>
                                        </p:tgtEl>
                                      </p:cBhvr>
                                    </p:animEffect>
                                  </p:childTnLst>
                                </p:cTn>
                              </p:par>
                            </p:childTnLst>
                          </p:cTn>
                        </p:par>
                        <p:par>
                          <p:cTn id="34" fill="hold">
                            <p:stCondLst>
                              <p:cond delay="4350"/>
                            </p:stCondLst>
                            <p:childTnLst>
                              <p:par>
                                <p:cTn id="35" presetID="22" presetClass="entr" presetSubtype="4" fill="hold" grpId="0" nodeType="after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down)">
                                      <p:cBhvr>
                                        <p:cTn id="37" dur="500"/>
                                        <p:tgtEl>
                                          <p:spTgt spid="3">
                                            <p:txEl>
                                              <p:pRg st="4" end="4"/>
                                            </p:txEl>
                                          </p:spTgt>
                                        </p:tgtEl>
                                      </p:cBhvr>
                                    </p:animEffect>
                                  </p:childTnLst>
                                </p:cTn>
                              </p:par>
                            </p:childTnLst>
                          </p:cTn>
                        </p:par>
                        <p:par>
                          <p:cTn id="38" fill="hold">
                            <p:stCondLst>
                              <p:cond delay="4850"/>
                            </p:stCondLst>
                            <p:childTnLst>
                              <p:par>
                                <p:cTn id="39" presetID="22" presetClass="entr" presetSubtype="4" fill="hold" grpId="0" nodeType="after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wipe(down)">
                                      <p:cBhvr>
                                        <p:cTn id="41" dur="500"/>
                                        <p:tgtEl>
                                          <p:spTgt spid="3">
                                            <p:txEl>
                                              <p:pRg st="5" end="5"/>
                                            </p:txEl>
                                          </p:spTgt>
                                        </p:tgtEl>
                                      </p:cBhvr>
                                    </p:animEffect>
                                  </p:childTnLst>
                                </p:cTn>
                              </p:par>
                            </p:childTnLst>
                          </p:cTn>
                        </p:par>
                        <p:par>
                          <p:cTn id="42" fill="hold">
                            <p:stCondLst>
                              <p:cond delay="5350"/>
                            </p:stCondLst>
                            <p:childTnLst>
                              <p:par>
                                <p:cTn id="43" presetID="22" presetClass="entr" presetSubtype="4" fill="hold" grpId="0" nodeType="after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Effect transition="in" filter="wipe(down)">
                                      <p:cBhvr>
                                        <p:cTn id="4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4" grpId="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normAutofit fontScale="90000"/>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8668" y="36195"/>
            <a:ext cx="7606665" cy="507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6167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32" fill="hold" nodeType="with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diamond(out)">
                                      <p:cBhvr>
                                        <p:cTn id="7" dur="2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732984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err="1">
                <a:ln>
                  <a:solidFill>
                    <a:srgbClr val="FFFF21"/>
                  </a:solidFill>
                </a:ln>
                <a:solidFill>
                  <a:srgbClr val="5EEC3C"/>
                </a:solidFill>
                <a:effectLst/>
                <a:latin typeface="Algerian" pitchFamily="82" charset="0"/>
              </a:rPr>
              <a:t>Nationalisation</a:t>
            </a:r>
            <a:r>
              <a:rPr lang="en-US" b="1" dirty="0">
                <a:ln>
                  <a:solidFill>
                    <a:srgbClr val="FFFF21"/>
                  </a:solidFill>
                </a:ln>
                <a:solidFill>
                  <a:srgbClr val="5EEC3C"/>
                </a:solidFill>
                <a:effectLst/>
                <a:latin typeface="Algerian" pitchFamily="82" charset="0"/>
              </a:rPr>
              <a:t> of Banks</a:t>
            </a:r>
          </a:p>
        </p:txBody>
      </p:sp>
      <p:sp>
        <p:nvSpPr>
          <p:cNvPr id="3" name="Content Placeholder 2"/>
          <p:cNvSpPr>
            <a:spLocks noGrp="1"/>
          </p:cNvSpPr>
          <p:nvPr>
            <p:ph idx="1"/>
          </p:nvPr>
        </p:nvSpPr>
        <p:spPr>
          <a:xfrm>
            <a:off x="448965" y="740444"/>
            <a:ext cx="8093365" cy="3511061"/>
          </a:xfrm>
        </p:spPr>
        <p:txBody>
          <a:bodyPr>
            <a:noAutofit/>
          </a:bodyPr>
          <a:lstStyle/>
          <a:p>
            <a:pPr>
              <a:buClr>
                <a:schemeClr val="bg1"/>
              </a:buClr>
              <a:buFont typeface="Wingdings" pitchFamily="2" charset="2"/>
              <a:buChar char="§"/>
            </a:pPr>
            <a:r>
              <a:rPr lang="en-US" sz="2200" b="1" dirty="0">
                <a:solidFill>
                  <a:srgbClr val="FFFF00"/>
                </a:solidFill>
              </a:rPr>
              <a:t>After Independence, the Government of India adopted planned economic development. </a:t>
            </a:r>
          </a:p>
          <a:p>
            <a:pPr>
              <a:buClr>
                <a:schemeClr val="bg1"/>
              </a:buClr>
              <a:buFont typeface="Wingdings" pitchFamily="2" charset="2"/>
              <a:buChar char="§"/>
            </a:pPr>
            <a:r>
              <a:rPr lang="en-US" sz="2200" b="1" dirty="0">
                <a:solidFill>
                  <a:srgbClr val="FFFF00"/>
                </a:solidFill>
              </a:rPr>
              <a:t>Five Year Plans came into existence since 1951. The main objective of the economic planning aimed at social welfare. </a:t>
            </a:r>
          </a:p>
          <a:p>
            <a:pPr>
              <a:buClr>
                <a:schemeClr val="bg1"/>
              </a:buClr>
              <a:buFont typeface="Wingdings" pitchFamily="2" charset="2"/>
              <a:buChar char="§"/>
            </a:pPr>
            <a:r>
              <a:rPr lang="en-US" sz="2200" b="1" dirty="0">
                <a:solidFill>
                  <a:srgbClr val="FFFF00"/>
                </a:solidFill>
              </a:rPr>
              <a:t>Before Independence commercial banks were in the private sector. </a:t>
            </a:r>
          </a:p>
          <a:p>
            <a:pPr>
              <a:buClr>
                <a:schemeClr val="bg1"/>
              </a:buClr>
              <a:buFont typeface="Wingdings" pitchFamily="2" charset="2"/>
              <a:buChar char="§"/>
            </a:pPr>
            <a:r>
              <a:rPr lang="en-US" sz="2200" b="1" dirty="0">
                <a:solidFill>
                  <a:srgbClr val="FFFF00"/>
                </a:solidFill>
              </a:rPr>
              <a:t>These commercial banks failed in helping the Government to achieve social objectives of planning. </a:t>
            </a:r>
          </a:p>
          <a:p>
            <a:pPr>
              <a:buClr>
                <a:schemeClr val="bg1"/>
              </a:buClr>
              <a:buFont typeface="Wingdings" pitchFamily="2" charset="2"/>
              <a:buChar char="§"/>
            </a:pPr>
            <a:r>
              <a:rPr lang="en-US" sz="2200" b="1" dirty="0">
                <a:solidFill>
                  <a:srgbClr val="FFFF00"/>
                </a:solidFill>
              </a:rPr>
              <a:t>So the government decided to nationalize 14 major commercial banks on 19 July 1969. </a:t>
            </a:r>
          </a:p>
          <a:p>
            <a:pPr>
              <a:buClr>
                <a:schemeClr val="bg1"/>
              </a:buClr>
              <a:buFont typeface="Wingdings" pitchFamily="2" charset="2"/>
              <a:buChar char="§"/>
            </a:pPr>
            <a:r>
              <a:rPr lang="en-US" sz="2200" b="1" dirty="0">
                <a:solidFill>
                  <a:srgbClr val="FFFF00"/>
                </a:solidFill>
              </a:rPr>
              <a:t>In 1980, again the government took over another 6 commercial banks.</a:t>
            </a:r>
          </a:p>
        </p:txBody>
      </p:sp>
      <p:pic>
        <p:nvPicPr>
          <p:cNvPr id="1026" name="Picture 2" descr="Bank nationalisation: Fifty years ago, India nationalised 14 ..."/>
          <p:cNvPicPr>
            <a:picLocks noChangeAspect="1" noChangeArrowheads="1"/>
          </p:cNvPicPr>
          <p:nvPr/>
        </p:nvPicPr>
        <p:blipFill rotWithShape="1">
          <a:blip r:embed="rId2">
            <a:extLst>
              <a:ext uri="{28A0092B-C50C-407E-A947-70E740481C1C}">
                <a14:useLocalDpi xmlns:a14="http://schemas.microsoft.com/office/drawing/2010/main" val="0"/>
              </a:ext>
            </a:extLst>
          </a:blip>
          <a:srcRect l="9116" r="10127"/>
          <a:stretch/>
        </p:blipFill>
        <p:spPr bwMode="auto">
          <a:xfrm>
            <a:off x="0" y="0"/>
            <a:ext cx="9144000" cy="5167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081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5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100"/>
                            </p:stCondLst>
                            <p:childTnLst>
                              <p:par>
                                <p:cTn id="20" presetID="16" presetClass="entr" presetSubtype="21"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barn(inVertical)">
                                      <p:cBhvr>
                                        <p:cTn id="22" dur="500"/>
                                        <p:tgtEl>
                                          <p:spTgt spid="3">
                                            <p:txEl>
                                              <p:pRg st="0" end="0"/>
                                            </p:txEl>
                                          </p:spTgt>
                                        </p:tgtEl>
                                      </p:cBhvr>
                                    </p:animEffect>
                                  </p:childTnLst>
                                </p:cTn>
                              </p:par>
                            </p:childTnLst>
                          </p:cTn>
                        </p:par>
                        <p:par>
                          <p:cTn id="23" fill="hold">
                            <p:stCondLst>
                              <p:cond delay="3600"/>
                            </p:stCondLst>
                            <p:childTnLst>
                              <p:par>
                                <p:cTn id="24" presetID="16" presetClass="entr" presetSubtype="21" fill="hold" grpId="0"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barn(inVertical)">
                                      <p:cBhvr>
                                        <p:cTn id="26" dur="500"/>
                                        <p:tgtEl>
                                          <p:spTgt spid="3">
                                            <p:txEl>
                                              <p:pRg st="1" end="1"/>
                                            </p:txEl>
                                          </p:spTgt>
                                        </p:tgtEl>
                                      </p:cBhvr>
                                    </p:animEffect>
                                  </p:childTnLst>
                                </p:cTn>
                              </p:par>
                            </p:childTnLst>
                          </p:cTn>
                        </p:par>
                        <p:par>
                          <p:cTn id="27" fill="hold">
                            <p:stCondLst>
                              <p:cond delay="4100"/>
                            </p:stCondLst>
                            <p:childTnLst>
                              <p:par>
                                <p:cTn id="28" presetID="16" presetClass="entr" presetSubtype="21" fill="hold" grpId="0" nodeType="after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barn(inVertical)">
                                      <p:cBhvr>
                                        <p:cTn id="30" dur="500"/>
                                        <p:tgtEl>
                                          <p:spTgt spid="3">
                                            <p:txEl>
                                              <p:pRg st="2" end="2"/>
                                            </p:txEl>
                                          </p:spTgt>
                                        </p:tgtEl>
                                      </p:cBhvr>
                                    </p:animEffect>
                                  </p:childTnLst>
                                </p:cTn>
                              </p:par>
                            </p:childTnLst>
                          </p:cTn>
                        </p:par>
                        <p:par>
                          <p:cTn id="31" fill="hold">
                            <p:stCondLst>
                              <p:cond delay="4600"/>
                            </p:stCondLst>
                            <p:childTnLst>
                              <p:par>
                                <p:cTn id="32" presetID="16" presetClass="entr" presetSubtype="21" fill="hold" grpId="0" nodeType="after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barn(inVertical)">
                                      <p:cBhvr>
                                        <p:cTn id="34" dur="500"/>
                                        <p:tgtEl>
                                          <p:spTgt spid="3">
                                            <p:txEl>
                                              <p:pRg st="3" end="3"/>
                                            </p:txEl>
                                          </p:spTgt>
                                        </p:tgtEl>
                                      </p:cBhvr>
                                    </p:animEffect>
                                  </p:childTnLst>
                                </p:cTn>
                              </p:par>
                            </p:childTnLst>
                          </p:cTn>
                        </p:par>
                        <p:par>
                          <p:cTn id="35" fill="hold">
                            <p:stCondLst>
                              <p:cond delay="5100"/>
                            </p:stCondLst>
                            <p:childTnLst>
                              <p:par>
                                <p:cTn id="36" presetID="16" presetClass="entr" presetSubtype="21"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barn(inVertical)">
                                      <p:cBhvr>
                                        <p:cTn id="38" dur="500"/>
                                        <p:tgtEl>
                                          <p:spTgt spid="3">
                                            <p:txEl>
                                              <p:pRg st="4" end="4"/>
                                            </p:txEl>
                                          </p:spTgt>
                                        </p:tgtEl>
                                      </p:cBhvr>
                                    </p:animEffect>
                                  </p:childTnLst>
                                </p:cTn>
                              </p:par>
                            </p:childTnLst>
                          </p:cTn>
                        </p:par>
                        <p:par>
                          <p:cTn id="39" fill="hold">
                            <p:stCondLst>
                              <p:cond delay="5600"/>
                            </p:stCondLst>
                            <p:childTnLst>
                              <p:par>
                                <p:cTn id="40" presetID="16" presetClass="entr" presetSubtype="21" fill="hold" grpId="0" nodeType="after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barn(inVertical)">
                                      <p:cBhvr>
                                        <p:cTn id="42" dur="5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1026"/>
                                        </p:tgtEl>
                                        <p:attrNameLst>
                                          <p:attrName>style.visibility</p:attrName>
                                        </p:attrNameLst>
                                      </p:cBhvr>
                                      <p:to>
                                        <p:strVal val="visible"/>
                                      </p:to>
                                    </p:set>
                                    <p:anim calcmode="lin" valueType="num">
                                      <p:cBhvr>
                                        <p:cTn id="47" dur="1000" fill="hold"/>
                                        <p:tgtEl>
                                          <p:spTgt spid="1026"/>
                                        </p:tgtEl>
                                        <p:attrNameLst>
                                          <p:attrName>ppt_w</p:attrName>
                                        </p:attrNameLst>
                                      </p:cBhvr>
                                      <p:tavLst>
                                        <p:tav tm="0">
                                          <p:val>
                                            <p:fltVal val="0"/>
                                          </p:val>
                                        </p:tav>
                                        <p:tav tm="100000">
                                          <p:val>
                                            <p:strVal val="#ppt_w"/>
                                          </p:val>
                                        </p:tav>
                                      </p:tavLst>
                                    </p:anim>
                                    <p:anim calcmode="lin" valueType="num">
                                      <p:cBhvr>
                                        <p:cTn id="48" dur="1000" fill="hold"/>
                                        <p:tgtEl>
                                          <p:spTgt spid="1026"/>
                                        </p:tgtEl>
                                        <p:attrNameLst>
                                          <p:attrName>ppt_h</p:attrName>
                                        </p:attrNameLst>
                                      </p:cBhvr>
                                      <p:tavLst>
                                        <p:tav tm="0">
                                          <p:val>
                                            <p:fltVal val="0"/>
                                          </p:val>
                                        </p:tav>
                                        <p:tav tm="100000">
                                          <p:val>
                                            <p:strVal val="#ppt_h"/>
                                          </p:val>
                                        </p:tav>
                                      </p:tavLst>
                                    </p:anim>
                                    <p:anim calcmode="lin" valueType="num">
                                      <p:cBhvr>
                                        <p:cTn id="49" dur="1000" fill="hold"/>
                                        <p:tgtEl>
                                          <p:spTgt spid="1026"/>
                                        </p:tgtEl>
                                        <p:attrNameLst>
                                          <p:attrName>style.rotation</p:attrName>
                                        </p:attrNameLst>
                                      </p:cBhvr>
                                      <p:tavLst>
                                        <p:tav tm="0">
                                          <p:val>
                                            <p:fltVal val="90"/>
                                          </p:val>
                                        </p:tav>
                                        <p:tav tm="100000">
                                          <p:val>
                                            <p:fltVal val="0"/>
                                          </p:val>
                                        </p:tav>
                                      </p:tavLst>
                                    </p:anim>
                                    <p:animEffect transition="in" filter="fade">
                                      <p:cBhvr>
                                        <p:cTn id="50" dur="1000"/>
                                        <p:tgtEl>
                                          <p:spTgt spid="1026"/>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xit" presetSubtype="0" fill="hold" nodeType="clickEffect">
                                  <p:stCondLst>
                                    <p:cond delay="0"/>
                                  </p:stCondLst>
                                  <p:childTnLst>
                                    <p:anim calcmode="lin" valueType="num">
                                      <p:cBhvr>
                                        <p:cTn id="54" dur="1000"/>
                                        <p:tgtEl>
                                          <p:spTgt spid="1026"/>
                                        </p:tgtEl>
                                        <p:attrNameLst>
                                          <p:attrName>ppt_w</p:attrName>
                                        </p:attrNameLst>
                                      </p:cBhvr>
                                      <p:tavLst>
                                        <p:tav tm="0">
                                          <p:val>
                                            <p:strVal val="ppt_w"/>
                                          </p:val>
                                        </p:tav>
                                        <p:tav tm="100000">
                                          <p:val>
                                            <p:fltVal val="0"/>
                                          </p:val>
                                        </p:tav>
                                      </p:tavLst>
                                    </p:anim>
                                    <p:anim calcmode="lin" valueType="num">
                                      <p:cBhvr>
                                        <p:cTn id="55" dur="1000"/>
                                        <p:tgtEl>
                                          <p:spTgt spid="1026"/>
                                        </p:tgtEl>
                                        <p:attrNameLst>
                                          <p:attrName>ppt_h</p:attrName>
                                        </p:attrNameLst>
                                      </p:cBhvr>
                                      <p:tavLst>
                                        <p:tav tm="0">
                                          <p:val>
                                            <p:strVal val="ppt_h"/>
                                          </p:val>
                                        </p:tav>
                                        <p:tav tm="100000">
                                          <p:val>
                                            <p:fltVal val="0"/>
                                          </p:val>
                                        </p:tav>
                                      </p:tavLst>
                                    </p:anim>
                                    <p:anim calcmode="lin" valueType="num">
                                      <p:cBhvr>
                                        <p:cTn id="56" dur="1000"/>
                                        <p:tgtEl>
                                          <p:spTgt spid="1026"/>
                                        </p:tgtEl>
                                        <p:attrNameLst>
                                          <p:attrName>style.rotation</p:attrName>
                                        </p:attrNameLst>
                                      </p:cBhvr>
                                      <p:tavLst>
                                        <p:tav tm="0">
                                          <p:val>
                                            <p:fltVal val="0"/>
                                          </p:val>
                                        </p:tav>
                                        <p:tav tm="100000">
                                          <p:val>
                                            <p:fltVal val="90"/>
                                          </p:val>
                                        </p:tav>
                                      </p:tavLst>
                                    </p:anim>
                                    <p:animEffect transition="out" filter="fade">
                                      <p:cBhvr>
                                        <p:cTn id="57" dur="1000"/>
                                        <p:tgtEl>
                                          <p:spTgt spid="1026"/>
                                        </p:tgtEl>
                                      </p:cBhvr>
                                    </p:animEffect>
                                    <p:set>
                                      <p:cBhvr>
                                        <p:cTn id="58"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6260905" cy="572644"/>
          </a:xfrm>
        </p:spPr>
        <p:txBody>
          <a:bodyPr>
            <a:noAutofit/>
          </a:bodyPr>
          <a:lstStyle/>
          <a:p>
            <a:r>
              <a:rPr lang="en-US" sz="5400" b="1" dirty="0">
                <a:ln>
                  <a:solidFill>
                    <a:srgbClr val="FFFF00"/>
                  </a:solidFill>
                </a:ln>
                <a:solidFill>
                  <a:srgbClr val="5EEC3C"/>
                </a:solidFill>
                <a:latin typeface="Algerian" pitchFamily="82" charset="0"/>
              </a:rPr>
              <a:t>Introduction</a:t>
            </a:r>
            <a:endParaRPr lang="en-US" sz="5400" dirty="0">
              <a:ln>
                <a:solidFill>
                  <a:srgbClr val="FFFF00"/>
                </a:solidFill>
              </a:ln>
              <a:solidFill>
                <a:srgbClr val="5EEC3C"/>
              </a:solidFill>
              <a:latin typeface="Algerian" pitchFamily="82" charset="0"/>
            </a:endParaRPr>
          </a:p>
        </p:txBody>
      </p:sp>
      <p:sp>
        <p:nvSpPr>
          <p:cNvPr id="3" name="Content Placeholder 2"/>
          <p:cNvSpPr>
            <a:spLocks noGrp="1"/>
          </p:cNvSpPr>
          <p:nvPr>
            <p:ph idx="1"/>
          </p:nvPr>
        </p:nvSpPr>
        <p:spPr>
          <a:xfrm>
            <a:off x="907080" y="1044700"/>
            <a:ext cx="7177135" cy="3511061"/>
          </a:xfrm>
        </p:spPr>
        <p:txBody>
          <a:bodyPr>
            <a:noAutofit/>
          </a:bodyPr>
          <a:lstStyle/>
          <a:p>
            <a:pPr>
              <a:buClr>
                <a:schemeClr val="bg1"/>
              </a:buClr>
              <a:buFont typeface="Wingdings" pitchFamily="2" charset="2"/>
              <a:buChar char="ü"/>
            </a:pPr>
            <a:r>
              <a:rPr lang="en-US" sz="2400" b="1" dirty="0">
                <a:solidFill>
                  <a:srgbClr val="FFFF00"/>
                </a:solidFill>
              </a:rPr>
              <a:t>This chapter discusses the major events that        took place in India before and after Independence.</a:t>
            </a:r>
          </a:p>
          <a:p>
            <a:pPr>
              <a:buClr>
                <a:schemeClr val="bg1"/>
              </a:buClr>
              <a:buFont typeface="Wingdings" pitchFamily="2" charset="2"/>
              <a:buChar char="ü"/>
            </a:pPr>
            <a:r>
              <a:rPr lang="en-US" sz="2400" b="1" dirty="0">
                <a:solidFill>
                  <a:srgbClr val="FFFF00"/>
                </a:solidFill>
              </a:rPr>
              <a:t>India was a colony for long. </a:t>
            </a:r>
          </a:p>
          <a:p>
            <a:pPr>
              <a:buClr>
                <a:schemeClr val="bg1"/>
              </a:buClr>
              <a:buFont typeface="Wingdings" pitchFamily="2" charset="2"/>
              <a:buChar char="ü"/>
            </a:pPr>
            <a:r>
              <a:rPr lang="en-US" sz="2400" b="1" dirty="0">
                <a:solidFill>
                  <a:srgbClr val="FFFF00"/>
                </a:solidFill>
              </a:rPr>
              <a:t>Colonialism refers to a system of political and social relations between two countries, of which one is the ruler and the other is its colony. </a:t>
            </a:r>
          </a:p>
          <a:p>
            <a:pPr>
              <a:buClr>
                <a:schemeClr val="bg1"/>
              </a:buClr>
              <a:buFont typeface="Wingdings" pitchFamily="2" charset="2"/>
              <a:buChar char="ü"/>
            </a:pPr>
            <a:r>
              <a:rPr lang="en-US" sz="2400" b="1" dirty="0">
                <a:solidFill>
                  <a:srgbClr val="FFFF00"/>
                </a:solidFill>
              </a:rPr>
              <a:t>Thus, the people living in a colony cannot take independent  decisions in respect of </a:t>
            </a:r>
            <a:r>
              <a:rPr lang="en-US" sz="2400" b="1" dirty="0" err="1">
                <a:solidFill>
                  <a:srgbClr val="FFFF00"/>
                </a:solidFill>
              </a:rPr>
              <a:t>utilisation</a:t>
            </a:r>
            <a:r>
              <a:rPr lang="en-US" sz="2400" b="1" dirty="0">
                <a:solidFill>
                  <a:srgbClr val="FFFF00"/>
                </a:solidFill>
              </a:rPr>
              <a:t> of the country’s resources and important economic activities.</a:t>
            </a:r>
          </a:p>
        </p:txBody>
      </p:sp>
    </p:spTree>
    <p:extLst>
      <p:ext uri="{BB962C8B-B14F-4D97-AF65-F5344CB8AC3E}">
        <p14:creationId xmlns:p14="http://schemas.microsoft.com/office/powerpoint/2010/main" val="145509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100"/>
                            </p:stCondLst>
                            <p:childTnLst>
                              <p:par>
                                <p:cTn id="20" presetID="15"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p:cTn id="22"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3"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4"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6" fill="hold">
                            <p:stCondLst>
                              <p:cond delay="3100"/>
                            </p:stCondLst>
                            <p:childTnLst>
                              <p:par>
                                <p:cTn id="27" presetID="15" presetClass="entr" presetSubtype="0" fill="hold" grpId="0" nodeType="after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 calcmode="lin" valueType="num">
                                      <p:cBhvr>
                                        <p:cTn id="2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31"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33" fill="hold">
                            <p:stCondLst>
                              <p:cond delay="4100"/>
                            </p:stCondLst>
                            <p:childTnLst>
                              <p:par>
                                <p:cTn id="34" presetID="15" presetClass="entr" presetSubtype="0" fill="hold" grpId="0" nodeType="after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7"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8"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par>
                          <p:cTn id="40" fill="hold">
                            <p:stCondLst>
                              <p:cond delay="5100"/>
                            </p:stCondLst>
                            <p:childTnLst>
                              <p:par>
                                <p:cTn id="41" presetID="15" presetClass="entr" presetSubtype="0" fill="hold" grpId="0" nodeType="after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3941"/>
            <a:ext cx="855148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FFFF21"/>
                  </a:solidFill>
                </a:ln>
                <a:solidFill>
                  <a:srgbClr val="5EEC3C"/>
                </a:solidFill>
                <a:effectLst>
                  <a:outerShdw blurRad="50800" dist="39000" dir="5460000" algn="tl">
                    <a:srgbClr val="000000">
                      <a:alpha val="38000"/>
                    </a:srgbClr>
                  </a:outerShdw>
                </a:effectLst>
                <a:latin typeface="Algerian" pitchFamily="82" charset="0"/>
              </a:rPr>
              <a:t>Objectives of Nationalization</a:t>
            </a:r>
          </a:p>
        </p:txBody>
      </p:sp>
      <p:sp>
        <p:nvSpPr>
          <p:cNvPr id="3" name="Content Placeholder 2"/>
          <p:cNvSpPr>
            <a:spLocks noGrp="1"/>
          </p:cNvSpPr>
          <p:nvPr>
            <p:ph idx="1"/>
          </p:nvPr>
        </p:nvSpPr>
        <p:spPr>
          <a:xfrm>
            <a:off x="601670" y="586585"/>
            <a:ext cx="8246070" cy="3511061"/>
          </a:xfrm>
        </p:spPr>
        <p:txBody>
          <a:bodyPr>
            <a:noAutofit/>
          </a:bodyPr>
          <a:lstStyle/>
          <a:p>
            <a:pPr>
              <a:buClr>
                <a:schemeClr val="bg1"/>
              </a:buClr>
              <a:buFont typeface="Wingdings" pitchFamily="2" charset="2"/>
              <a:buChar char="§"/>
            </a:pPr>
            <a:r>
              <a:rPr lang="en-US" sz="2100" b="1" dirty="0">
                <a:solidFill>
                  <a:srgbClr val="FFFF00"/>
                </a:solidFill>
              </a:rPr>
              <a:t>The Government of India nationalized the commercial banks to achieve the following objectives.</a:t>
            </a:r>
          </a:p>
          <a:p>
            <a:pPr marL="857250" lvl="1" indent="-457200">
              <a:buClr>
                <a:schemeClr val="bg1"/>
              </a:buClr>
              <a:buFont typeface="+mj-lt"/>
              <a:buAutoNum type="arabicPeriod"/>
            </a:pPr>
            <a:r>
              <a:rPr lang="en-US" sz="2100" b="1" dirty="0">
                <a:solidFill>
                  <a:srgbClr val="FFFF00"/>
                </a:solidFill>
              </a:rPr>
              <a:t>The main objective of nationalization was to attain social welfare. </a:t>
            </a:r>
          </a:p>
          <a:p>
            <a:pPr marL="857250" lvl="1" indent="-457200">
              <a:buClr>
                <a:schemeClr val="bg1"/>
              </a:buClr>
              <a:buFont typeface="+mj-lt"/>
              <a:buAutoNum type="arabicPeriod"/>
            </a:pPr>
            <a:r>
              <a:rPr lang="en-US" sz="2100" b="1" dirty="0">
                <a:solidFill>
                  <a:srgbClr val="FFFF00"/>
                </a:solidFill>
              </a:rPr>
              <a:t>Sectors such as agriculture, small and village industries were in need of funds for their expansion and further economic development.</a:t>
            </a:r>
          </a:p>
          <a:p>
            <a:pPr marL="857250" lvl="1" indent="-457200">
              <a:buClr>
                <a:schemeClr val="bg1"/>
              </a:buClr>
              <a:buFont typeface="+mj-lt"/>
              <a:buAutoNum type="arabicPeriod"/>
            </a:pPr>
            <a:r>
              <a:rPr lang="en-US" sz="2100" b="1" dirty="0" err="1">
                <a:solidFill>
                  <a:srgbClr val="FFFF00"/>
                </a:solidFill>
              </a:rPr>
              <a:t>Nationalisation</a:t>
            </a:r>
            <a:r>
              <a:rPr lang="en-US" sz="2100" b="1" dirty="0">
                <a:solidFill>
                  <a:srgbClr val="FFFF00"/>
                </a:solidFill>
              </a:rPr>
              <a:t> of banks helped to curb private monopolies in order to ensure a smooth supply of credit to socially  desirable sections.</a:t>
            </a:r>
          </a:p>
          <a:p>
            <a:pPr marL="857250" lvl="1" indent="-457200">
              <a:buClr>
                <a:schemeClr val="bg1"/>
              </a:buClr>
              <a:buFont typeface="+mj-lt"/>
              <a:buAutoNum type="arabicPeriod"/>
            </a:pPr>
            <a:r>
              <a:rPr lang="en-US" sz="2100" b="1" dirty="0">
                <a:solidFill>
                  <a:srgbClr val="FFFF00"/>
                </a:solidFill>
              </a:rPr>
              <a:t>In India, nearly 70% of population lived in rural areas. Therefore it was needed to encourage the banking habit among the rural population.</a:t>
            </a:r>
          </a:p>
        </p:txBody>
      </p:sp>
    </p:spTree>
    <p:extLst>
      <p:ext uri="{BB962C8B-B14F-4D97-AF65-F5344CB8AC3E}">
        <p14:creationId xmlns:p14="http://schemas.microsoft.com/office/powerpoint/2010/main" val="25608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600"/>
                            </p:stCondLst>
                            <p:childTnLst>
                              <p:par>
                                <p:cTn id="20" presetID="42"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1000"/>
                                        <p:tgtEl>
                                          <p:spTgt spid="3">
                                            <p:txEl>
                                              <p:pRg st="0" end="0"/>
                                            </p:txEl>
                                          </p:spTgt>
                                        </p:tgtEl>
                                      </p:cBhvr>
                                    </p:animEffect>
                                    <p:anim calcmode="lin" valueType="num">
                                      <p:cBhvr>
                                        <p:cTn id="2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5" fill="hold">
                            <p:stCondLst>
                              <p:cond delay="4600"/>
                            </p:stCondLst>
                            <p:childTnLst>
                              <p:par>
                                <p:cTn id="26" presetID="42" presetClass="entr" presetSubtype="0" fill="hold" grpId="0" nodeType="after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1000"/>
                                        <p:tgtEl>
                                          <p:spTgt spid="3">
                                            <p:txEl>
                                              <p:pRg st="1" end="1"/>
                                            </p:txEl>
                                          </p:spTgt>
                                        </p:tgtEl>
                                      </p:cBhvr>
                                    </p:animEffect>
                                    <p:anim calcmode="lin" valueType="num">
                                      <p:cBhvr>
                                        <p:cTn id="29"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1" fill="hold">
                            <p:stCondLst>
                              <p:cond delay="5600"/>
                            </p:stCondLst>
                            <p:childTnLst>
                              <p:par>
                                <p:cTn id="32" presetID="42" presetClass="entr" presetSubtype="0"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1000"/>
                                        <p:tgtEl>
                                          <p:spTgt spid="3">
                                            <p:txEl>
                                              <p:pRg st="2" end="2"/>
                                            </p:txEl>
                                          </p:spTgt>
                                        </p:tgtEl>
                                      </p:cBhvr>
                                    </p:animEffect>
                                    <p:anim calcmode="lin" valueType="num">
                                      <p:cBhvr>
                                        <p:cTn id="3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37" fill="hold">
                            <p:stCondLst>
                              <p:cond delay="6600"/>
                            </p:stCondLst>
                            <p:childTnLst>
                              <p:par>
                                <p:cTn id="38" presetID="42" presetClass="entr" presetSubtype="0" fill="hold" grpId="0" nodeType="after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1000"/>
                                        <p:tgtEl>
                                          <p:spTgt spid="3">
                                            <p:txEl>
                                              <p:pRg st="3" end="3"/>
                                            </p:txEl>
                                          </p:spTgt>
                                        </p:tgtEl>
                                      </p:cBhvr>
                                    </p:animEffect>
                                    <p:anim calcmode="lin" valueType="num">
                                      <p:cBhvr>
                                        <p:cTn id="41"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43" fill="hold">
                            <p:stCondLst>
                              <p:cond delay="7600"/>
                            </p:stCondLst>
                            <p:childTnLst>
                              <p:par>
                                <p:cTn id="44" presetID="42" presetClass="entr" presetSubtype="0" fill="hold" grpId="0" nodeType="after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fade">
                                      <p:cBhvr>
                                        <p:cTn id="46" dur="1000"/>
                                        <p:tgtEl>
                                          <p:spTgt spid="3">
                                            <p:txEl>
                                              <p:pRg st="4" end="4"/>
                                            </p:txEl>
                                          </p:spTgt>
                                        </p:tgtEl>
                                      </p:cBhvr>
                                    </p:animEffect>
                                    <p:anim calcmode="lin" valueType="num">
                                      <p:cBhvr>
                                        <p:cTn id="4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8965" y="282329"/>
            <a:ext cx="8398775" cy="3511061"/>
          </a:xfrm>
        </p:spPr>
        <p:txBody>
          <a:bodyPr>
            <a:noAutofit/>
          </a:bodyPr>
          <a:lstStyle/>
          <a:p>
            <a:pPr marL="914400" lvl="1" indent="-457200">
              <a:buClr>
                <a:schemeClr val="bg1"/>
              </a:buClr>
              <a:buFont typeface="+mj-lt"/>
              <a:buAutoNum type="arabicPeriod" startAt="5"/>
            </a:pPr>
            <a:r>
              <a:rPr lang="en-US" sz="2400" b="1" dirty="0">
                <a:solidFill>
                  <a:srgbClr val="FFFF00"/>
                </a:solidFill>
              </a:rPr>
              <a:t>To reduce the regional imbalances where the banking facilities were not available.</a:t>
            </a:r>
          </a:p>
          <a:p>
            <a:pPr marL="914400" lvl="1" indent="-457200">
              <a:buClr>
                <a:schemeClr val="bg1"/>
              </a:buClr>
              <a:buFont typeface="+mj-lt"/>
              <a:buAutoNum type="arabicPeriod" startAt="5"/>
            </a:pPr>
            <a:r>
              <a:rPr lang="en-US" sz="2400" b="1" dirty="0">
                <a:solidFill>
                  <a:srgbClr val="FFFF00"/>
                </a:solidFill>
              </a:rPr>
              <a:t>Before Independence, the numbers of banks were certainly inadequate. After nationalization, new bank branches were opened in both rural and urban areas.</a:t>
            </a:r>
          </a:p>
          <a:p>
            <a:pPr marL="914400" lvl="1" indent="-457200">
              <a:buClr>
                <a:schemeClr val="bg1"/>
              </a:buClr>
              <a:buFont typeface="+mj-lt"/>
              <a:buAutoNum type="arabicPeriod" startAt="5"/>
            </a:pPr>
            <a:r>
              <a:rPr lang="en-US" sz="2400" b="1" dirty="0">
                <a:solidFill>
                  <a:srgbClr val="FFFF00"/>
                </a:solidFill>
              </a:rPr>
              <a:t>Banks created credit facilities mainly to the agriculture sector and its allied activities after nationalization.</a:t>
            </a:r>
          </a:p>
          <a:p>
            <a:pPr>
              <a:buClr>
                <a:schemeClr val="bg1"/>
              </a:buClr>
              <a:buFont typeface="Wingdings" pitchFamily="2" charset="2"/>
              <a:buChar char="§"/>
            </a:pPr>
            <a:r>
              <a:rPr lang="en-US" sz="2400" b="1" dirty="0">
                <a:solidFill>
                  <a:srgbClr val="FFFF00"/>
                </a:solidFill>
              </a:rPr>
              <a:t>After New Economic Policy 1991, the Indian banking industry has been </a:t>
            </a:r>
            <a:r>
              <a:rPr lang="en-US" sz="2400" b="1" dirty="0" err="1">
                <a:solidFill>
                  <a:srgbClr val="FFFF00"/>
                </a:solidFill>
              </a:rPr>
              <a:t>facingthe</a:t>
            </a:r>
            <a:r>
              <a:rPr lang="en-US" sz="2400" b="1" dirty="0">
                <a:solidFill>
                  <a:srgbClr val="FFFF00"/>
                </a:solidFill>
              </a:rPr>
              <a:t> new horizons of competitions, efficiency  and productivity. </a:t>
            </a:r>
          </a:p>
          <a:p>
            <a:pPr>
              <a:buClr>
                <a:schemeClr val="bg1"/>
              </a:buClr>
              <a:buFont typeface="Wingdings" pitchFamily="2" charset="2"/>
              <a:buChar char="§"/>
            </a:pPr>
            <a:r>
              <a:rPr lang="en-US" sz="2400" b="1" dirty="0">
                <a:solidFill>
                  <a:srgbClr val="FFFF00"/>
                </a:solidFill>
              </a:rPr>
              <a:t>With all these developments people in villages and slums depend largely on local money lenders for their credit need. </a:t>
            </a:r>
          </a:p>
        </p:txBody>
      </p:sp>
    </p:spTree>
    <p:extLst>
      <p:ext uri="{BB962C8B-B14F-4D97-AF65-F5344CB8AC3E}">
        <p14:creationId xmlns:p14="http://schemas.microsoft.com/office/powerpoint/2010/main" val="419961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128470"/>
            <a:ext cx="8856890" cy="572644"/>
          </a:xfrm>
        </p:spPr>
        <p:txBody>
          <a:bodyPr>
            <a:normAutofit fontScale="90000"/>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21"/>
                  </a:solidFill>
                </a:ln>
                <a:solidFill>
                  <a:srgbClr val="5EEC3C"/>
                </a:solidFill>
                <a:effectLst/>
                <a:latin typeface="Algerian" pitchFamily="82" charset="0"/>
              </a:rPr>
              <a:t>Performance of India’s Five Year Plans</a:t>
            </a:r>
          </a:p>
        </p:txBody>
      </p:sp>
      <p:sp>
        <p:nvSpPr>
          <p:cNvPr id="3" name="Content Placeholder 2"/>
          <p:cNvSpPr>
            <a:spLocks noGrp="1"/>
          </p:cNvSpPr>
          <p:nvPr>
            <p:ph idx="1"/>
          </p:nvPr>
        </p:nvSpPr>
        <p:spPr>
          <a:xfrm>
            <a:off x="143555" y="739290"/>
            <a:ext cx="6260905" cy="4274586"/>
          </a:xfrm>
        </p:spPr>
        <p:txBody>
          <a:bodyPr>
            <a:normAutofit fontScale="85000" lnSpcReduction="10000"/>
          </a:bodyPr>
          <a:lstStyle/>
          <a:p>
            <a:pPr>
              <a:buClr>
                <a:schemeClr val="bg1"/>
              </a:buClr>
              <a:buFont typeface="Wingdings" pitchFamily="2" charset="2"/>
              <a:buChar char="§"/>
            </a:pPr>
            <a:r>
              <a:rPr lang="en-US" b="1" dirty="0">
                <a:solidFill>
                  <a:srgbClr val="FFFF00"/>
                </a:solidFill>
              </a:rPr>
              <a:t>Economic planning is the process in which the limited natural resources are used skillfully so as to achieve the desired goals. </a:t>
            </a:r>
          </a:p>
          <a:p>
            <a:pPr>
              <a:buClr>
                <a:schemeClr val="bg1"/>
              </a:buClr>
              <a:buFont typeface="Wingdings" pitchFamily="2" charset="2"/>
              <a:buChar char="§"/>
            </a:pPr>
            <a:r>
              <a:rPr lang="en-US" b="1" dirty="0">
                <a:solidFill>
                  <a:srgbClr val="FFFF00"/>
                </a:solidFill>
              </a:rPr>
              <a:t>The concept of economic planning in India or five year plan is derived from Russia (then USSR). </a:t>
            </a:r>
          </a:p>
          <a:p>
            <a:pPr>
              <a:buClr>
                <a:schemeClr val="bg1"/>
              </a:buClr>
              <a:buFont typeface="Wingdings" pitchFamily="2" charset="2"/>
              <a:buChar char="§"/>
            </a:pPr>
            <a:r>
              <a:rPr lang="en-US" b="1" dirty="0">
                <a:solidFill>
                  <a:srgbClr val="FFFF00"/>
                </a:solidFill>
              </a:rPr>
              <a:t>India has launched 12 five year plans so far. </a:t>
            </a:r>
          </a:p>
          <a:p>
            <a:pPr>
              <a:buClr>
                <a:schemeClr val="bg1"/>
              </a:buClr>
              <a:buFont typeface="Wingdings" pitchFamily="2" charset="2"/>
              <a:buChar char="§"/>
            </a:pPr>
            <a:r>
              <a:rPr lang="en-US" b="1" dirty="0">
                <a:solidFill>
                  <a:srgbClr val="FFFF00"/>
                </a:solidFill>
              </a:rPr>
              <a:t>Twelfth five year plan will be the last one. </a:t>
            </a:r>
          </a:p>
          <a:p>
            <a:pPr>
              <a:buClr>
                <a:schemeClr val="bg1"/>
              </a:buClr>
              <a:buFont typeface="Wingdings" pitchFamily="2" charset="2"/>
              <a:buChar char="§"/>
            </a:pPr>
            <a:r>
              <a:rPr lang="en-US" b="1" dirty="0">
                <a:solidFill>
                  <a:srgbClr val="FFFF00"/>
                </a:solidFill>
              </a:rPr>
              <a:t>The government of India has decided to stop the launching of five year plans and it was replaced by NITI </a:t>
            </a:r>
            <a:r>
              <a:rPr lang="en-US" b="1" dirty="0" err="1">
                <a:solidFill>
                  <a:srgbClr val="FFFF00"/>
                </a:solidFill>
              </a:rPr>
              <a:t>Aayog</a:t>
            </a:r>
            <a:r>
              <a:rPr lang="en-US" b="1" dirty="0">
                <a:solidFill>
                  <a:srgbClr val="FFFF00"/>
                </a:solidFill>
              </a:rPr>
              <a:t>.</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943" t="18561" r="50000" b="14966"/>
          <a:stretch/>
        </p:blipFill>
        <p:spPr bwMode="auto">
          <a:xfrm>
            <a:off x="6251756" y="891995"/>
            <a:ext cx="2748690" cy="366491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8545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1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200"/>
                            </p:stCondLst>
                            <p:childTnLst>
                              <p:par>
                                <p:cTn id="20" presetID="6" presetClass="entr" presetSubtype="16" fill="hold" nodeType="afterEffect">
                                  <p:stCondLst>
                                    <p:cond delay="0"/>
                                  </p:stCondLst>
                                  <p:childTnLst>
                                    <p:set>
                                      <p:cBhvr>
                                        <p:cTn id="21" dur="1" fill="hold">
                                          <p:stCondLst>
                                            <p:cond delay="0"/>
                                          </p:stCondLst>
                                        </p:cTn>
                                        <p:tgtEl>
                                          <p:spTgt spid="2050"/>
                                        </p:tgtEl>
                                        <p:attrNameLst>
                                          <p:attrName>style.visibility</p:attrName>
                                        </p:attrNameLst>
                                      </p:cBhvr>
                                      <p:to>
                                        <p:strVal val="visible"/>
                                      </p:to>
                                    </p:set>
                                    <p:animEffect transition="in" filter="circle(in)">
                                      <p:cBhvr>
                                        <p:cTn id="22" dur="2000"/>
                                        <p:tgtEl>
                                          <p:spTgt spid="2050"/>
                                        </p:tgtEl>
                                      </p:cBhvr>
                                    </p:animEffect>
                                  </p:childTnLst>
                                </p:cTn>
                              </p:par>
                            </p:childTnLst>
                          </p:cTn>
                        </p:par>
                        <p:par>
                          <p:cTn id="23" fill="hold">
                            <p:stCondLst>
                              <p:cond delay="6200"/>
                            </p:stCondLst>
                            <p:childTnLst>
                              <p:par>
                                <p:cTn id="24" presetID="16" presetClass="entr" presetSubtype="21"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childTnLst>
                          </p:cTn>
                        </p:par>
                        <p:par>
                          <p:cTn id="27" fill="hold">
                            <p:stCondLst>
                              <p:cond delay="6700"/>
                            </p:stCondLst>
                            <p:childTnLst>
                              <p:par>
                                <p:cTn id="28" presetID="16" presetClass="entr" presetSubtype="21"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par>
                          <p:cTn id="31" fill="hold">
                            <p:stCondLst>
                              <p:cond delay="7200"/>
                            </p:stCondLst>
                            <p:childTnLst>
                              <p:par>
                                <p:cTn id="32" presetID="16" presetClass="entr" presetSubtype="21"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barn(inVertical)">
                                      <p:cBhvr>
                                        <p:cTn id="34" dur="500"/>
                                        <p:tgtEl>
                                          <p:spTgt spid="3">
                                            <p:txEl>
                                              <p:pRg st="2" end="2"/>
                                            </p:txEl>
                                          </p:spTgt>
                                        </p:tgtEl>
                                      </p:cBhvr>
                                    </p:animEffect>
                                  </p:childTnLst>
                                </p:cTn>
                              </p:par>
                            </p:childTnLst>
                          </p:cTn>
                        </p:par>
                        <p:par>
                          <p:cTn id="35" fill="hold">
                            <p:stCondLst>
                              <p:cond delay="7700"/>
                            </p:stCondLst>
                            <p:childTnLst>
                              <p:par>
                                <p:cTn id="36" presetID="16" presetClass="entr" presetSubtype="21" fill="hold" grpId="0" nodeType="afterEffect">
                                  <p:stCondLst>
                                    <p:cond delay="0"/>
                                  </p:stCondLst>
                                  <p:childTnLst>
                                    <p:set>
                                      <p:cBhvr>
                                        <p:cTn id="37" dur="1" fill="hold">
                                          <p:stCondLst>
                                            <p:cond delay="0"/>
                                          </p:stCondLst>
                                        </p:cTn>
                                        <p:tgtEl>
                                          <p:spTgt spid="3">
                                            <p:txEl>
                                              <p:pRg st="3" end="3"/>
                                            </p:txEl>
                                          </p:spTgt>
                                        </p:tgtEl>
                                        <p:attrNameLst>
                                          <p:attrName>style.visibility</p:attrName>
                                        </p:attrNameLst>
                                      </p:cBhvr>
                                      <p:to>
                                        <p:strVal val="visible"/>
                                      </p:to>
                                    </p:set>
                                    <p:animEffect transition="in" filter="barn(inVertical)">
                                      <p:cBhvr>
                                        <p:cTn id="38" dur="500"/>
                                        <p:tgtEl>
                                          <p:spTgt spid="3">
                                            <p:txEl>
                                              <p:pRg st="3" end="3"/>
                                            </p:txEl>
                                          </p:spTgt>
                                        </p:tgtEl>
                                      </p:cBhvr>
                                    </p:animEffect>
                                  </p:childTnLst>
                                </p:cTn>
                              </p:par>
                            </p:childTnLst>
                          </p:cTn>
                        </p:par>
                        <p:par>
                          <p:cTn id="39" fill="hold">
                            <p:stCondLst>
                              <p:cond delay="8200"/>
                            </p:stCondLst>
                            <p:childTnLst>
                              <p:par>
                                <p:cTn id="40" presetID="16" presetClass="entr" presetSubtype="21"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319351"/>
            <a:ext cx="809336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5EEC3C"/>
                  </a:solidFill>
                </a:ln>
                <a:solidFill>
                  <a:srgbClr val="FFFF21"/>
                </a:solidFill>
                <a:effectLst>
                  <a:outerShdw blurRad="50800" dist="39000" dir="5460000" algn="tl">
                    <a:srgbClr val="000000">
                      <a:alpha val="38000"/>
                    </a:srgbClr>
                  </a:outerShdw>
                </a:effectLst>
                <a:latin typeface="Algerian" pitchFamily="82" charset="0"/>
              </a:rPr>
              <a:t>First Five Year Plan (1951-1956)</a:t>
            </a:r>
          </a:p>
        </p:txBody>
      </p:sp>
      <p:sp>
        <p:nvSpPr>
          <p:cNvPr id="3" name="Content Placeholder 2"/>
          <p:cNvSpPr>
            <a:spLocks noGrp="1"/>
          </p:cNvSpPr>
          <p:nvPr>
            <p:ph idx="1"/>
          </p:nvPr>
        </p:nvSpPr>
        <p:spPr>
          <a:xfrm>
            <a:off x="601670" y="1197405"/>
            <a:ext cx="4795322" cy="351221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ormAutofit fontScale="92500"/>
          </a:bodyPr>
          <a:lstStyle/>
          <a:p>
            <a:pPr>
              <a:buClr>
                <a:schemeClr val="bg1"/>
              </a:buClr>
              <a:buFont typeface="Wingdings" pitchFamily="2" charset="2"/>
              <a:buChar char="§"/>
            </a:pPr>
            <a:r>
              <a:rPr lang="en-US" b="1" dirty="0">
                <a:solidFill>
                  <a:srgbClr val="FFFF00"/>
                </a:solidFill>
              </a:rPr>
              <a:t>It was based on the          </a:t>
            </a:r>
            <a:r>
              <a:rPr lang="en-US" b="1" dirty="0" err="1">
                <a:solidFill>
                  <a:srgbClr val="FFFF00"/>
                </a:solidFill>
              </a:rPr>
              <a:t>Harrod</a:t>
            </a:r>
            <a:r>
              <a:rPr lang="en-US" b="1" dirty="0">
                <a:solidFill>
                  <a:srgbClr val="FFFF00"/>
                </a:solidFill>
              </a:rPr>
              <a:t> - </a:t>
            </a:r>
            <a:r>
              <a:rPr lang="en-US" b="1" dirty="0" err="1">
                <a:solidFill>
                  <a:srgbClr val="FFFF00"/>
                </a:solidFill>
              </a:rPr>
              <a:t>Domar</a:t>
            </a:r>
            <a:r>
              <a:rPr lang="en-US" b="1" dirty="0">
                <a:solidFill>
                  <a:srgbClr val="FFFF00"/>
                </a:solidFill>
              </a:rPr>
              <a:t> Model.</a:t>
            </a:r>
          </a:p>
          <a:p>
            <a:pPr>
              <a:buClr>
                <a:schemeClr val="bg1"/>
              </a:buClr>
              <a:buFont typeface="Wingdings" pitchFamily="2" charset="2"/>
              <a:buChar char="§"/>
            </a:pPr>
            <a:r>
              <a:rPr lang="en-US" b="1" dirty="0">
                <a:solidFill>
                  <a:srgbClr val="FFFF00"/>
                </a:solidFill>
              </a:rPr>
              <a:t>Its main focus was on the agricultural development of the country.</a:t>
            </a:r>
          </a:p>
          <a:p>
            <a:pPr>
              <a:buClr>
                <a:schemeClr val="bg1"/>
              </a:buClr>
              <a:buFont typeface="Wingdings" pitchFamily="2" charset="2"/>
              <a:buChar char="§"/>
            </a:pPr>
            <a:r>
              <a:rPr lang="en-US" b="1" dirty="0">
                <a:solidFill>
                  <a:srgbClr val="FFFF00"/>
                </a:solidFill>
              </a:rPr>
              <a:t>This plan was successful and achieved the GDP growth rate of 3.6% (more than its target)</a:t>
            </a:r>
          </a:p>
        </p:txBody>
      </p:sp>
      <p:pic>
        <p:nvPicPr>
          <p:cNvPr id="102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123" t="3181" r="3071" b="6954"/>
          <a:stretch/>
        </p:blipFill>
        <p:spPr bwMode="auto">
          <a:xfrm>
            <a:off x="5396992" y="1197405"/>
            <a:ext cx="3450748" cy="35122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0"/>
            <a:ext cx="9144000" cy="51435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498"/>
          <a:stretch/>
        </p:blipFill>
        <p:spPr bwMode="auto">
          <a:xfrm>
            <a:off x="1378468" y="54366"/>
            <a:ext cx="6387064" cy="496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14677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700"/>
                            </p:stCondLst>
                            <p:childTnLst>
                              <p:par>
                                <p:cTn id="20" presetID="31" presetClass="entr" presetSubtype="0"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1000" fill="hold"/>
                                        <p:tgtEl>
                                          <p:spTgt spid="1026"/>
                                        </p:tgtEl>
                                        <p:attrNameLst>
                                          <p:attrName>ppt_w</p:attrName>
                                        </p:attrNameLst>
                                      </p:cBhvr>
                                      <p:tavLst>
                                        <p:tav tm="0">
                                          <p:val>
                                            <p:fltVal val="0"/>
                                          </p:val>
                                        </p:tav>
                                        <p:tav tm="100000">
                                          <p:val>
                                            <p:strVal val="#ppt_w"/>
                                          </p:val>
                                        </p:tav>
                                      </p:tavLst>
                                    </p:anim>
                                    <p:anim calcmode="lin" valueType="num">
                                      <p:cBhvr>
                                        <p:cTn id="23" dur="1000" fill="hold"/>
                                        <p:tgtEl>
                                          <p:spTgt spid="1026"/>
                                        </p:tgtEl>
                                        <p:attrNameLst>
                                          <p:attrName>ppt_h</p:attrName>
                                        </p:attrNameLst>
                                      </p:cBhvr>
                                      <p:tavLst>
                                        <p:tav tm="0">
                                          <p:val>
                                            <p:fltVal val="0"/>
                                          </p:val>
                                        </p:tav>
                                        <p:tav tm="100000">
                                          <p:val>
                                            <p:strVal val="#ppt_h"/>
                                          </p:val>
                                        </p:tav>
                                      </p:tavLst>
                                    </p:anim>
                                    <p:anim calcmode="lin" valueType="num">
                                      <p:cBhvr>
                                        <p:cTn id="24" dur="1000" fill="hold"/>
                                        <p:tgtEl>
                                          <p:spTgt spid="1026"/>
                                        </p:tgtEl>
                                        <p:attrNameLst>
                                          <p:attrName>style.rotation</p:attrName>
                                        </p:attrNameLst>
                                      </p:cBhvr>
                                      <p:tavLst>
                                        <p:tav tm="0">
                                          <p:val>
                                            <p:fltVal val="90"/>
                                          </p:val>
                                        </p:tav>
                                        <p:tav tm="100000">
                                          <p:val>
                                            <p:fltVal val="0"/>
                                          </p:val>
                                        </p:tav>
                                      </p:tavLst>
                                    </p:anim>
                                    <p:animEffect transition="in" filter="fade">
                                      <p:cBhvr>
                                        <p:cTn id="25" dur="1000"/>
                                        <p:tgtEl>
                                          <p:spTgt spid="1026"/>
                                        </p:tgtEl>
                                      </p:cBhvr>
                                    </p:animEffect>
                                  </p:childTnLst>
                                </p:cTn>
                              </p:par>
                            </p:childTnLst>
                          </p:cTn>
                        </p:par>
                        <p:par>
                          <p:cTn id="26" fill="hold">
                            <p:stCondLst>
                              <p:cond delay="4700"/>
                            </p:stCondLst>
                            <p:childTnLst>
                              <p:par>
                                <p:cTn id="27" presetID="2" presetClass="entr" presetSubtype="8" fill="hold" grpId="0" nodeType="afterEffect">
                                  <p:stCondLst>
                                    <p:cond delay="0"/>
                                  </p:stCondLst>
                                  <p:childTnLst>
                                    <p:set>
                                      <p:cBhvr>
                                        <p:cTn id="28" dur="1" fill="hold">
                                          <p:stCondLst>
                                            <p:cond delay="0"/>
                                          </p:stCondLst>
                                        </p:cTn>
                                        <p:tgtEl>
                                          <p:spTgt spid="3">
                                            <p:bg/>
                                          </p:spTgt>
                                        </p:tgtEl>
                                        <p:attrNameLst>
                                          <p:attrName>style.visibility</p:attrName>
                                        </p:attrNameLst>
                                      </p:cBhvr>
                                      <p:to>
                                        <p:strVal val="visible"/>
                                      </p:to>
                                    </p:set>
                                    <p:anim calcmode="lin" valueType="num">
                                      <p:cBhvr additive="base">
                                        <p:cTn id="29" dur="500" fill="hold"/>
                                        <p:tgtEl>
                                          <p:spTgt spid="3">
                                            <p:bg/>
                                          </p:spTgt>
                                        </p:tgtEl>
                                        <p:attrNameLst>
                                          <p:attrName>ppt_x</p:attrName>
                                        </p:attrNameLst>
                                      </p:cBhvr>
                                      <p:tavLst>
                                        <p:tav tm="0">
                                          <p:val>
                                            <p:strVal val="0-#ppt_w/2"/>
                                          </p:val>
                                        </p:tav>
                                        <p:tav tm="100000">
                                          <p:val>
                                            <p:strVal val="#ppt_x"/>
                                          </p:val>
                                        </p:tav>
                                      </p:tavLst>
                                    </p:anim>
                                    <p:anim calcmode="lin" valueType="num">
                                      <p:cBhvr additive="base">
                                        <p:cTn id="30" dur="500" fill="hold"/>
                                        <p:tgtEl>
                                          <p:spTgt spid="3">
                                            <p:bg/>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 calcmode="lin" valueType="num">
                                      <p:cBhvr additive="base">
                                        <p:cTn id="33"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35" fill="hold">
                            <p:stCondLst>
                              <p:cond delay="5200"/>
                            </p:stCondLst>
                            <p:childTnLst>
                              <p:par>
                                <p:cTn id="36" presetID="2" presetClass="entr" presetSubtype="8"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 calcmode="lin" valueType="num">
                                      <p:cBhvr additive="base">
                                        <p:cTn id="38"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39"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40" fill="hold">
                            <p:stCondLst>
                              <p:cond delay="5700"/>
                            </p:stCondLst>
                            <p:childTnLst>
                              <p:par>
                                <p:cTn id="41" presetID="2" presetClass="entr" presetSubtype="8" fill="hold" grpId="0" nodeType="afterEffect">
                                  <p:stCondLst>
                                    <p:cond delay="0"/>
                                  </p:stCondLst>
                                  <p:childTnLst>
                                    <p:set>
                                      <p:cBhvr>
                                        <p:cTn id="42" dur="1" fill="hold">
                                          <p:stCondLst>
                                            <p:cond delay="0"/>
                                          </p:stCondLst>
                                        </p:cTn>
                                        <p:tgtEl>
                                          <p:spTgt spid="3">
                                            <p:txEl>
                                              <p:pRg st="2" end="2"/>
                                            </p:txEl>
                                          </p:spTgt>
                                        </p:tgtEl>
                                        <p:attrNameLst>
                                          <p:attrName>style.visibility</p:attrName>
                                        </p:attrNameLst>
                                      </p:cBhvr>
                                      <p:to>
                                        <p:strVal val="visible"/>
                                      </p:to>
                                    </p:set>
                                    <p:anim calcmode="lin" valueType="num">
                                      <p:cBhvr additive="base">
                                        <p:cTn id="43"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5" presetClass="entr" presetSubtype="0" fill="hold" nodeType="clickEffect">
                                  <p:stCondLst>
                                    <p:cond delay="0"/>
                                  </p:stCondLst>
                                  <p:childTnLst>
                                    <p:set>
                                      <p:cBhvr>
                                        <p:cTn id="48" dur="1" fill="hold">
                                          <p:stCondLst>
                                            <p:cond delay="0"/>
                                          </p:stCondLst>
                                        </p:cTn>
                                        <p:tgtEl>
                                          <p:spTgt spid="1027"/>
                                        </p:tgtEl>
                                        <p:attrNameLst>
                                          <p:attrName>style.visibility</p:attrName>
                                        </p:attrNameLst>
                                      </p:cBhvr>
                                      <p:to>
                                        <p:strVal val="visible"/>
                                      </p:to>
                                    </p:set>
                                    <p:anim calcmode="lin" valueType="num">
                                      <p:cBhvr>
                                        <p:cTn id="49" dur="1000" fill="hold"/>
                                        <p:tgtEl>
                                          <p:spTgt spid="1027"/>
                                        </p:tgtEl>
                                        <p:attrNameLst>
                                          <p:attrName>ppt_w</p:attrName>
                                        </p:attrNameLst>
                                      </p:cBhvr>
                                      <p:tavLst>
                                        <p:tav tm="0">
                                          <p:val>
                                            <p:fltVal val="0"/>
                                          </p:val>
                                        </p:tav>
                                        <p:tav tm="100000">
                                          <p:val>
                                            <p:strVal val="#ppt_w"/>
                                          </p:val>
                                        </p:tav>
                                      </p:tavLst>
                                    </p:anim>
                                    <p:anim calcmode="lin" valueType="num">
                                      <p:cBhvr>
                                        <p:cTn id="50" dur="1000" fill="hold"/>
                                        <p:tgtEl>
                                          <p:spTgt spid="1027"/>
                                        </p:tgtEl>
                                        <p:attrNameLst>
                                          <p:attrName>ppt_h</p:attrName>
                                        </p:attrNameLst>
                                      </p:cBhvr>
                                      <p:tavLst>
                                        <p:tav tm="0">
                                          <p:val>
                                            <p:fltVal val="0"/>
                                          </p:val>
                                        </p:tav>
                                        <p:tav tm="100000">
                                          <p:val>
                                            <p:strVal val="#ppt_h"/>
                                          </p:val>
                                        </p:tav>
                                      </p:tavLst>
                                    </p:anim>
                                    <p:anim calcmode="lin" valueType="num">
                                      <p:cBhvr>
                                        <p:cTn id="51" dur="1000" fill="hold"/>
                                        <p:tgtEl>
                                          <p:spTgt spid="1027"/>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1027"/>
                                        </p:tgtEl>
                                        <p:attrNameLst>
                                          <p:attrName>ppt_y</p:attrName>
                                        </p:attrNameLst>
                                      </p:cBhvr>
                                      <p:tavLst>
                                        <p:tav tm="0" fmla="#ppt_y+(sin(-2*pi*(1-$))*-#ppt_x+cos(-2*pi*(1-$))*(1-#ppt_y))*(1-$)">
                                          <p:val>
                                            <p:fltVal val="0"/>
                                          </p:val>
                                        </p:tav>
                                        <p:tav tm="100000">
                                          <p:val>
                                            <p:fltVal val="1"/>
                                          </p:val>
                                        </p:tav>
                                      </p:tavLst>
                                    </p:anim>
                                  </p:childTnLst>
                                </p:cTn>
                              </p:par>
                              <p:par>
                                <p:cTn id="53" presetID="15" presetClass="entr" presetSubtype="0" fill="hold" grpId="0" nodeType="with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1000" fill="hold"/>
                                        <p:tgtEl>
                                          <p:spTgt spid="4"/>
                                        </p:tgtEl>
                                        <p:attrNameLst>
                                          <p:attrName>ppt_w</p:attrName>
                                        </p:attrNameLst>
                                      </p:cBhvr>
                                      <p:tavLst>
                                        <p:tav tm="0">
                                          <p:val>
                                            <p:fltVal val="0"/>
                                          </p:val>
                                        </p:tav>
                                        <p:tav tm="100000">
                                          <p:val>
                                            <p:strVal val="#ppt_w"/>
                                          </p:val>
                                        </p:tav>
                                      </p:tavLst>
                                    </p:anim>
                                    <p:anim calcmode="lin" valueType="num">
                                      <p:cBhvr>
                                        <p:cTn id="56" dur="1000" fill="hold"/>
                                        <p:tgtEl>
                                          <p:spTgt spid="4"/>
                                        </p:tgtEl>
                                        <p:attrNameLst>
                                          <p:attrName>ppt_h</p:attrName>
                                        </p:attrNameLst>
                                      </p:cBhvr>
                                      <p:tavLst>
                                        <p:tav tm="0">
                                          <p:val>
                                            <p:fltVal val="0"/>
                                          </p:val>
                                        </p:tav>
                                        <p:tav tm="100000">
                                          <p:val>
                                            <p:strVal val="#ppt_h"/>
                                          </p:val>
                                        </p:tav>
                                      </p:tavLst>
                                    </p:anim>
                                    <p:anim calcmode="lin" valueType="num">
                                      <p:cBhvr>
                                        <p:cTn id="5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xit" presetSubtype="0" fill="hold" nodeType="clickEffect">
                                  <p:stCondLst>
                                    <p:cond delay="0"/>
                                  </p:stCondLst>
                                  <p:childTnLst>
                                    <p:anim calcmode="lin" valueType="num">
                                      <p:cBhvr>
                                        <p:cTn id="62" dur="1000"/>
                                        <p:tgtEl>
                                          <p:spTgt spid="1027"/>
                                        </p:tgtEl>
                                        <p:attrNameLst>
                                          <p:attrName>ppt_w</p:attrName>
                                        </p:attrNameLst>
                                      </p:cBhvr>
                                      <p:tavLst>
                                        <p:tav tm="0">
                                          <p:val>
                                            <p:strVal val="ppt_w"/>
                                          </p:val>
                                        </p:tav>
                                        <p:tav tm="100000">
                                          <p:val>
                                            <p:fltVal val="0"/>
                                          </p:val>
                                        </p:tav>
                                      </p:tavLst>
                                    </p:anim>
                                    <p:anim calcmode="lin" valueType="num">
                                      <p:cBhvr>
                                        <p:cTn id="63" dur="1000"/>
                                        <p:tgtEl>
                                          <p:spTgt spid="1027"/>
                                        </p:tgtEl>
                                        <p:attrNameLst>
                                          <p:attrName>ppt_h</p:attrName>
                                        </p:attrNameLst>
                                      </p:cBhvr>
                                      <p:tavLst>
                                        <p:tav tm="0">
                                          <p:val>
                                            <p:strVal val="ppt_h"/>
                                          </p:val>
                                        </p:tav>
                                        <p:tav tm="100000">
                                          <p:val>
                                            <p:fltVal val="0"/>
                                          </p:val>
                                        </p:tav>
                                      </p:tavLst>
                                    </p:anim>
                                    <p:anim calcmode="lin" valueType="num">
                                      <p:cBhvr>
                                        <p:cTn id="64" dur="1000"/>
                                        <p:tgtEl>
                                          <p:spTgt spid="1027"/>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65" dur="1000"/>
                                        <p:tgtEl>
                                          <p:spTgt spid="1027"/>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66" dur="1" fill="hold">
                                          <p:stCondLst>
                                            <p:cond delay="999"/>
                                          </p:stCondLst>
                                        </p:cTn>
                                        <p:tgtEl>
                                          <p:spTgt spid="1027"/>
                                        </p:tgtEl>
                                        <p:attrNameLst>
                                          <p:attrName>style.visibility</p:attrName>
                                        </p:attrNameLst>
                                      </p:cBhvr>
                                      <p:to>
                                        <p:strVal val="hidden"/>
                                      </p:to>
                                    </p:set>
                                  </p:childTnLst>
                                </p:cTn>
                              </p:par>
                              <p:par>
                                <p:cTn id="67" presetID="15" presetClass="exit" presetSubtype="0" fill="hold" grpId="1" nodeType="withEffect">
                                  <p:stCondLst>
                                    <p:cond delay="0"/>
                                  </p:stCondLst>
                                  <p:childTnLst>
                                    <p:anim calcmode="lin" valueType="num">
                                      <p:cBhvr>
                                        <p:cTn id="68" dur="1000"/>
                                        <p:tgtEl>
                                          <p:spTgt spid="4"/>
                                        </p:tgtEl>
                                        <p:attrNameLst>
                                          <p:attrName>ppt_w</p:attrName>
                                        </p:attrNameLst>
                                      </p:cBhvr>
                                      <p:tavLst>
                                        <p:tav tm="0">
                                          <p:val>
                                            <p:strVal val="ppt_w"/>
                                          </p:val>
                                        </p:tav>
                                        <p:tav tm="100000">
                                          <p:val>
                                            <p:fltVal val="0"/>
                                          </p:val>
                                        </p:tav>
                                      </p:tavLst>
                                    </p:anim>
                                    <p:anim calcmode="lin" valueType="num">
                                      <p:cBhvr>
                                        <p:cTn id="69" dur="1000"/>
                                        <p:tgtEl>
                                          <p:spTgt spid="4"/>
                                        </p:tgtEl>
                                        <p:attrNameLst>
                                          <p:attrName>ppt_h</p:attrName>
                                        </p:attrNameLst>
                                      </p:cBhvr>
                                      <p:tavLst>
                                        <p:tav tm="0">
                                          <p:val>
                                            <p:strVal val="ppt_h"/>
                                          </p:val>
                                        </p:tav>
                                        <p:tav tm="100000">
                                          <p:val>
                                            <p:fltVal val="0"/>
                                          </p:val>
                                        </p:tav>
                                      </p:tavLst>
                                    </p:anim>
                                    <p:anim calcmode="lin" valueType="num">
                                      <p:cBhvr>
                                        <p:cTn id="70" dur="1000"/>
                                        <p:tgtEl>
                                          <p:spTgt spid="4"/>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1" dur="1000"/>
                                        <p:tgtEl>
                                          <p:spTgt spid="4"/>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P spid="4" grpId="0" animBg="1"/>
      <p:bldP spid="4" grpId="1"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319351"/>
            <a:ext cx="855148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5EEC3C"/>
                  </a:solidFill>
                </a:ln>
                <a:solidFill>
                  <a:srgbClr val="FFFF21"/>
                </a:solidFill>
                <a:effectLst>
                  <a:outerShdw blurRad="50800" dist="39000" dir="5460000" algn="tl">
                    <a:srgbClr val="000000">
                      <a:alpha val="38000"/>
                    </a:srgbClr>
                  </a:outerShdw>
                </a:effectLst>
                <a:latin typeface="Algerian" pitchFamily="82" charset="0"/>
              </a:rPr>
              <a:t>Second Five Year Plan (1956-1961)</a:t>
            </a:r>
          </a:p>
        </p:txBody>
      </p:sp>
      <p:sp>
        <p:nvSpPr>
          <p:cNvPr id="3" name="Content Placeholder 2"/>
          <p:cNvSpPr>
            <a:spLocks noGrp="1"/>
          </p:cNvSpPr>
          <p:nvPr>
            <p:ph idx="1"/>
          </p:nvPr>
        </p:nvSpPr>
        <p:spPr>
          <a:xfrm>
            <a:off x="143555" y="1044700"/>
            <a:ext cx="4275740" cy="351106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ormAutofit lnSpcReduction="10000"/>
          </a:bodyPr>
          <a:lstStyle/>
          <a:p>
            <a:pPr>
              <a:buClr>
                <a:schemeClr val="bg1"/>
              </a:buClr>
              <a:buFont typeface="Wingdings" pitchFamily="2" charset="2"/>
              <a:buChar char="§"/>
            </a:pPr>
            <a:r>
              <a:rPr lang="en-US" b="1" dirty="0">
                <a:solidFill>
                  <a:srgbClr val="FFFF21"/>
                </a:solidFill>
              </a:rPr>
              <a:t>It was based on the     P.C. </a:t>
            </a:r>
            <a:r>
              <a:rPr lang="en-US" b="1" dirty="0" err="1">
                <a:solidFill>
                  <a:srgbClr val="FFFF21"/>
                </a:solidFill>
              </a:rPr>
              <a:t>Mahalanobis</a:t>
            </a:r>
            <a:r>
              <a:rPr lang="en-US" b="1" dirty="0">
                <a:solidFill>
                  <a:srgbClr val="FFFF21"/>
                </a:solidFill>
              </a:rPr>
              <a:t>  Model.</a:t>
            </a:r>
          </a:p>
          <a:p>
            <a:pPr>
              <a:buClr>
                <a:schemeClr val="bg1"/>
              </a:buClr>
              <a:buFont typeface="Wingdings" pitchFamily="2" charset="2"/>
              <a:buChar char="§"/>
            </a:pPr>
            <a:r>
              <a:rPr lang="en-US" b="1" dirty="0">
                <a:solidFill>
                  <a:srgbClr val="FFFF21"/>
                </a:solidFill>
              </a:rPr>
              <a:t>Its main focus was on the industrial development of the country.</a:t>
            </a:r>
          </a:p>
          <a:p>
            <a:pPr>
              <a:buClr>
                <a:schemeClr val="bg1"/>
              </a:buClr>
              <a:buFont typeface="Wingdings" pitchFamily="2" charset="2"/>
              <a:buChar char="§"/>
            </a:pPr>
            <a:r>
              <a:rPr lang="en-US" b="1" dirty="0">
                <a:solidFill>
                  <a:srgbClr val="FFFF21"/>
                </a:solidFill>
              </a:rPr>
              <a:t>This plan was successful and achieved the growth rate of 4.1%</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252" y="1044700"/>
            <a:ext cx="4275740" cy="35122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6" y="-85323"/>
            <a:ext cx="9160036" cy="5152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9618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par>
                          <p:cTn id="18" fill="hold">
                            <p:stCondLst>
                              <p:cond delay="2900"/>
                            </p:stCondLst>
                            <p:childTnLst>
                              <p:par>
                                <p:cTn id="19" presetID="16" presetClass="entr" presetSubtype="21" fill="hold" nodeType="afterEffect">
                                  <p:stCondLst>
                                    <p:cond delay="0"/>
                                  </p:stCondLst>
                                  <p:childTnLst>
                                    <p:set>
                                      <p:cBhvr>
                                        <p:cTn id="20" dur="1" fill="hold">
                                          <p:stCondLst>
                                            <p:cond delay="0"/>
                                          </p:stCondLst>
                                        </p:cTn>
                                        <p:tgtEl>
                                          <p:spTgt spid="2051"/>
                                        </p:tgtEl>
                                        <p:attrNameLst>
                                          <p:attrName>style.visibility</p:attrName>
                                        </p:attrNameLst>
                                      </p:cBhvr>
                                      <p:to>
                                        <p:strVal val="visible"/>
                                      </p:to>
                                    </p:set>
                                    <p:animEffect transition="in" filter="barn(inVertical)">
                                      <p:cBhvr>
                                        <p:cTn id="21" dur="500"/>
                                        <p:tgtEl>
                                          <p:spTgt spid="2051"/>
                                        </p:tgtEl>
                                      </p:cBhvr>
                                    </p:animEffect>
                                  </p:childTnLst>
                                </p:cTn>
                              </p:par>
                            </p:childTnLst>
                          </p:cTn>
                        </p:par>
                        <p:par>
                          <p:cTn id="22" fill="hold">
                            <p:stCondLst>
                              <p:cond delay="3400"/>
                            </p:stCondLst>
                            <p:childTnLst>
                              <p:par>
                                <p:cTn id="23" presetID="16" presetClass="entr" presetSubtype="21" fill="hold" grpId="0" nodeType="after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barn(inVertical)">
                                      <p:cBhvr>
                                        <p:cTn id="25" dur="500"/>
                                        <p:tgtEl>
                                          <p:spTgt spid="3">
                                            <p:bg/>
                                          </p:spTgt>
                                        </p:tgtEl>
                                      </p:cBhvr>
                                    </p:animEffect>
                                  </p:childTnLst>
                                </p:cTn>
                              </p:par>
                            </p:childTnLst>
                          </p:cTn>
                        </p:par>
                        <p:par>
                          <p:cTn id="26" fill="hold">
                            <p:stCondLst>
                              <p:cond delay="3900"/>
                            </p:stCondLst>
                            <p:childTnLst>
                              <p:par>
                                <p:cTn id="27" presetID="16" presetClass="entr" presetSubtype="21" fill="hold" grpId="0" nodeType="after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barn(inVertical)">
                                      <p:cBhvr>
                                        <p:cTn id="29" dur="500"/>
                                        <p:tgtEl>
                                          <p:spTgt spid="3">
                                            <p:txEl>
                                              <p:pRg st="0" end="0"/>
                                            </p:txEl>
                                          </p:spTgt>
                                        </p:tgtEl>
                                      </p:cBhvr>
                                    </p:animEffect>
                                  </p:childTnLst>
                                </p:cTn>
                              </p:par>
                            </p:childTnLst>
                          </p:cTn>
                        </p:par>
                        <p:par>
                          <p:cTn id="30" fill="hold">
                            <p:stCondLst>
                              <p:cond delay="4400"/>
                            </p:stCondLst>
                            <p:childTnLst>
                              <p:par>
                                <p:cTn id="31" presetID="16" presetClass="entr" presetSubtype="21" fill="hold" grpId="0" nodeType="afterEffect">
                                  <p:stCondLst>
                                    <p:cond delay="0"/>
                                  </p:stCondLst>
                                  <p:childTnLst>
                                    <p:set>
                                      <p:cBhvr>
                                        <p:cTn id="32" dur="1" fill="hold">
                                          <p:stCondLst>
                                            <p:cond delay="0"/>
                                          </p:stCondLst>
                                        </p:cTn>
                                        <p:tgtEl>
                                          <p:spTgt spid="3">
                                            <p:txEl>
                                              <p:pRg st="1" end="1"/>
                                            </p:txEl>
                                          </p:spTgt>
                                        </p:tgtEl>
                                        <p:attrNameLst>
                                          <p:attrName>style.visibility</p:attrName>
                                        </p:attrNameLst>
                                      </p:cBhvr>
                                      <p:to>
                                        <p:strVal val="visible"/>
                                      </p:to>
                                    </p:set>
                                    <p:animEffect transition="in" filter="barn(inVertical)">
                                      <p:cBhvr>
                                        <p:cTn id="33" dur="500"/>
                                        <p:tgtEl>
                                          <p:spTgt spid="3">
                                            <p:txEl>
                                              <p:pRg st="1" end="1"/>
                                            </p:txEl>
                                          </p:spTgt>
                                        </p:tgtEl>
                                      </p:cBhvr>
                                    </p:animEffect>
                                  </p:childTnLst>
                                </p:cTn>
                              </p:par>
                            </p:childTnLst>
                          </p:cTn>
                        </p:par>
                        <p:par>
                          <p:cTn id="34" fill="hold">
                            <p:stCondLst>
                              <p:cond delay="4900"/>
                            </p:stCondLst>
                            <p:childTnLst>
                              <p:par>
                                <p:cTn id="35" presetID="16" presetClass="entr" presetSubtype="21" fill="hold" grpId="0" nodeType="after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50"/>
                                        </p:tgtEl>
                                        <p:attrNameLst>
                                          <p:attrName>style.visibility</p:attrName>
                                        </p:attrNameLst>
                                      </p:cBhvr>
                                      <p:to>
                                        <p:strVal val="visible"/>
                                      </p:to>
                                    </p:set>
                                    <p:animEffect transition="in" filter="wipe(down)">
                                      <p:cBhvr>
                                        <p:cTn id="42" dur="500"/>
                                        <p:tgtEl>
                                          <p:spTgt spid="205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nodeType="clickEffect">
                                  <p:stCondLst>
                                    <p:cond delay="0"/>
                                  </p:stCondLst>
                                  <p:childTnLst>
                                    <p:animEffect transition="out" filter="barn(inVertical)">
                                      <p:cBhvr>
                                        <p:cTn id="46" dur="500"/>
                                        <p:tgtEl>
                                          <p:spTgt spid="2050"/>
                                        </p:tgtEl>
                                      </p:cBhvr>
                                    </p:animEffect>
                                    <p:set>
                                      <p:cBhvr>
                                        <p:cTn id="47"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66646"/>
            <a:ext cx="900959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5EEC3C"/>
                  </a:solidFill>
                </a:ln>
                <a:solidFill>
                  <a:srgbClr val="FFFF21"/>
                </a:solidFill>
                <a:effectLst>
                  <a:outerShdw blurRad="50800" dist="39000" dir="5460000" algn="tl">
                    <a:srgbClr val="000000">
                      <a:alpha val="38000"/>
                    </a:srgbClr>
                  </a:outerShdw>
                </a:effectLst>
                <a:latin typeface="Algerian" pitchFamily="82" charset="0"/>
              </a:rPr>
              <a:t>Third Five Year Plan (1961-1966)</a:t>
            </a:r>
          </a:p>
        </p:txBody>
      </p:sp>
      <p:sp>
        <p:nvSpPr>
          <p:cNvPr id="3" name="Content Placeholder 2"/>
          <p:cNvSpPr>
            <a:spLocks noGrp="1"/>
          </p:cNvSpPr>
          <p:nvPr>
            <p:ph idx="1"/>
          </p:nvPr>
        </p:nvSpPr>
        <p:spPr>
          <a:xfrm>
            <a:off x="448965" y="891995"/>
            <a:ext cx="4733855" cy="397033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ormAutofit fontScale="92500"/>
          </a:bodyPr>
          <a:lstStyle/>
          <a:p>
            <a:pPr>
              <a:buClr>
                <a:schemeClr val="bg1"/>
              </a:buClr>
              <a:buFont typeface="Wingdings" pitchFamily="2" charset="2"/>
              <a:buChar char="§"/>
            </a:pPr>
            <a:r>
              <a:rPr lang="en-US" b="1" dirty="0">
                <a:solidFill>
                  <a:srgbClr val="FFFF00"/>
                </a:solidFill>
              </a:rPr>
              <a:t>This plan was called                ‘</a:t>
            </a:r>
            <a:r>
              <a:rPr lang="en-US" b="1" dirty="0" err="1">
                <a:solidFill>
                  <a:srgbClr val="FFFF00"/>
                </a:solidFill>
              </a:rPr>
              <a:t>Gadgil</a:t>
            </a:r>
            <a:r>
              <a:rPr lang="en-US" b="1" dirty="0">
                <a:solidFill>
                  <a:srgbClr val="FFFF00"/>
                </a:solidFill>
              </a:rPr>
              <a:t> </a:t>
            </a:r>
            <a:r>
              <a:rPr lang="en-US" b="1" dirty="0" err="1">
                <a:solidFill>
                  <a:srgbClr val="FFFF00"/>
                </a:solidFill>
              </a:rPr>
              <a:t>Yojana</a:t>
            </a:r>
            <a:r>
              <a:rPr lang="en-US" b="1" dirty="0">
                <a:solidFill>
                  <a:srgbClr val="FFFF00"/>
                </a:solidFill>
              </a:rPr>
              <a:t>’ also.</a:t>
            </a:r>
          </a:p>
          <a:p>
            <a:pPr>
              <a:buClr>
                <a:schemeClr val="bg1"/>
              </a:buClr>
              <a:buFont typeface="Wingdings" pitchFamily="2" charset="2"/>
              <a:buChar char="§"/>
            </a:pPr>
            <a:r>
              <a:rPr lang="en-US" b="1" dirty="0">
                <a:solidFill>
                  <a:srgbClr val="FFFF00"/>
                </a:solidFill>
              </a:rPr>
              <a:t>The main target of this plan was to make the economy independent and to reach self </a:t>
            </a:r>
            <a:r>
              <a:rPr lang="en-US" b="1" dirty="0" err="1">
                <a:solidFill>
                  <a:srgbClr val="FFFF00"/>
                </a:solidFill>
              </a:rPr>
              <a:t>prpalled</a:t>
            </a:r>
            <a:r>
              <a:rPr lang="en-US" b="1" dirty="0">
                <a:solidFill>
                  <a:srgbClr val="FFFF00"/>
                </a:solidFill>
              </a:rPr>
              <a:t> position or take off.</a:t>
            </a:r>
          </a:p>
          <a:p>
            <a:pPr>
              <a:buClr>
                <a:schemeClr val="bg1"/>
              </a:buClr>
              <a:buFont typeface="Wingdings" pitchFamily="2" charset="2"/>
              <a:buChar char="§"/>
            </a:pPr>
            <a:r>
              <a:rPr lang="en-US" b="1" dirty="0">
                <a:solidFill>
                  <a:srgbClr val="FFFF00"/>
                </a:solidFill>
              </a:rPr>
              <a:t>Due to Indo - China war, this plan could not achieve its growth target of 5.6%</a:t>
            </a:r>
          </a:p>
        </p:txBody>
      </p:sp>
      <p:pic>
        <p:nvPicPr>
          <p:cNvPr id="307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971" r="4994" b="8919"/>
          <a:stretch/>
        </p:blipFill>
        <p:spPr bwMode="auto">
          <a:xfrm>
            <a:off x="5175574" y="891995"/>
            <a:ext cx="3824871" cy="397033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835" y="207593"/>
            <a:ext cx="3619498" cy="4807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458560" y="586585"/>
            <a:ext cx="914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4344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700"/>
                            </p:stCondLst>
                            <p:childTnLst>
                              <p:par>
                                <p:cTn id="20" presetID="31" presetClass="entr" presetSubtype="0" fill="hold" nodeType="afterEffect">
                                  <p:stCondLst>
                                    <p:cond delay="0"/>
                                  </p:stCondLst>
                                  <p:childTnLst>
                                    <p:set>
                                      <p:cBhvr>
                                        <p:cTn id="21" dur="1" fill="hold">
                                          <p:stCondLst>
                                            <p:cond delay="0"/>
                                          </p:stCondLst>
                                        </p:cTn>
                                        <p:tgtEl>
                                          <p:spTgt spid="3075"/>
                                        </p:tgtEl>
                                        <p:attrNameLst>
                                          <p:attrName>style.visibility</p:attrName>
                                        </p:attrNameLst>
                                      </p:cBhvr>
                                      <p:to>
                                        <p:strVal val="visible"/>
                                      </p:to>
                                    </p:set>
                                    <p:anim calcmode="lin" valueType="num">
                                      <p:cBhvr>
                                        <p:cTn id="22" dur="1000" fill="hold"/>
                                        <p:tgtEl>
                                          <p:spTgt spid="3075"/>
                                        </p:tgtEl>
                                        <p:attrNameLst>
                                          <p:attrName>ppt_w</p:attrName>
                                        </p:attrNameLst>
                                      </p:cBhvr>
                                      <p:tavLst>
                                        <p:tav tm="0">
                                          <p:val>
                                            <p:fltVal val="0"/>
                                          </p:val>
                                        </p:tav>
                                        <p:tav tm="100000">
                                          <p:val>
                                            <p:strVal val="#ppt_w"/>
                                          </p:val>
                                        </p:tav>
                                      </p:tavLst>
                                    </p:anim>
                                    <p:anim calcmode="lin" valueType="num">
                                      <p:cBhvr>
                                        <p:cTn id="23" dur="1000" fill="hold"/>
                                        <p:tgtEl>
                                          <p:spTgt spid="3075"/>
                                        </p:tgtEl>
                                        <p:attrNameLst>
                                          <p:attrName>ppt_h</p:attrName>
                                        </p:attrNameLst>
                                      </p:cBhvr>
                                      <p:tavLst>
                                        <p:tav tm="0">
                                          <p:val>
                                            <p:fltVal val="0"/>
                                          </p:val>
                                        </p:tav>
                                        <p:tav tm="100000">
                                          <p:val>
                                            <p:strVal val="#ppt_h"/>
                                          </p:val>
                                        </p:tav>
                                      </p:tavLst>
                                    </p:anim>
                                    <p:anim calcmode="lin" valueType="num">
                                      <p:cBhvr>
                                        <p:cTn id="24" dur="1000" fill="hold"/>
                                        <p:tgtEl>
                                          <p:spTgt spid="3075"/>
                                        </p:tgtEl>
                                        <p:attrNameLst>
                                          <p:attrName>style.rotation</p:attrName>
                                        </p:attrNameLst>
                                      </p:cBhvr>
                                      <p:tavLst>
                                        <p:tav tm="0">
                                          <p:val>
                                            <p:fltVal val="90"/>
                                          </p:val>
                                        </p:tav>
                                        <p:tav tm="100000">
                                          <p:val>
                                            <p:fltVal val="0"/>
                                          </p:val>
                                        </p:tav>
                                      </p:tavLst>
                                    </p:anim>
                                    <p:animEffect transition="in" filter="fade">
                                      <p:cBhvr>
                                        <p:cTn id="25" dur="1000"/>
                                        <p:tgtEl>
                                          <p:spTgt spid="3075"/>
                                        </p:tgtEl>
                                      </p:cBhvr>
                                    </p:animEffect>
                                  </p:childTnLst>
                                </p:cTn>
                              </p:par>
                            </p:childTnLst>
                          </p:cTn>
                        </p:par>
                        <p:par>
                          <p:cTn id="26" fill="hold">
                            <p:stCondLst>
                              <p:cond delay="4700"/>
                            </p:stCondLst>
                            <p:childTnLst>
                              <p:par>
                                <p:cTn id="27" presetID="22" presetClass="entr" presetSubtype="4" fill="hold" grpId="0" nodeType="afterEffect">
                                  <p:stCondLst>
                                    <p:cond delay="0"/>
                                  </p:stCondLst>
                                  <p:childTnLst>
                                    <p:set>
                                      <p:cBhvr>
                                        <p:cTn id="28" dur="1" fill="hold">
                                          <p:stCondLst>
                                            <p:cond delay="0"/>
                                          </p:stCondLst>
                                        </p:cTn>
                                        <p:tgtEl>
                                          <p:spTgt spid="3">
                                            <p:bg/>
                                          </p:spTgt>
                                        </p:tgtEl>
                                        <p:attrNameLst>
                                          <p:attrName>style.visibility</p:attrName>
                                        </p:attrNameLst>
                                      </p:cBhvr>
                                      <p:to>
                                        <p:strVal val="visible"/>
                                      </p:to>
                                    </p:set>
                                    <p:animEffect transition="in" filter="wipe(down)">
                                      <p:cBhvr>
                                        <p:cTn id="29" dur="500"/>
                                        <p:tgtEl>
                                          <p:spTgt spid="3">
                                            <p:bg/>
                                          </p:spTgt>
                                        </p:tgtEl>
                                      </p:cBhvr>
                                    </p:animEffect>
                                  </p:childTnLst>
                                </p:cTn>
                              </p:par>
                            </p:childTnLst>
                          </p:cTn>
                        </p:par>
                        <p:par>
                          <p:cTn id="30" fill="hold">
                            <p:stCondLst>
                              <p:cond delay="5200"/>
                            </p:stCondLst>
                            <p:childTnLst>
                              <p:par>
                                <p:cTn id="31" presetID="22" presetClass="entr" presetSubtype="4" fill="hold" grpId="0" nodeType="afterEffect">
                                  <p:stCondLst>
                                    <p:cond delay="0"/>
                                  </p:stCondLst>
                                  <p:childTnLst>
                                    <p:set>
                                      <p:cBhvr>
                                        <p:cTn id="32" dur="1" fill="hold">
                                          <p:stCondLst>
                                            <p:cond delay="0"/>
                                          </p:stCondLst>
                                        </p:cTn>
                                        <p:tgtEl>
                                          <p:spTgt spid="3">
                                            <p:txEl>
                                              <p:pRg st="0" end="0"/>
                                            </p:txEl>
                                          </p:spTgt>
                                        </p:tgtEl>
                                        <p:attrNameLst>
                                          <p:attrName>style.visibility</p:attrName>
                                        </p:attrNameLst>
                                      </p:cBhvr>
                                      <p:to>
                                        <p:strVal val="visible"/>
                                      </p:to>
                                    </p:set>
                                    <p:animEffect transition="in" filter="wipe(down)">
                                      <p:cBhvr>
                                        <p:cTn id="33" dur="500"/>
                                        <p:tgtEl>
                                          <p:spTgt spid="3">
                                            <p:txEl>
                                              <p:pRg st="0" end="0"/>
                                            </p:txEl>
                                          </p:spTgt>
                                        </p:tgtEl>
                                      </p:cBhvr>
                                    </p:animEffect>
                                  </p:childTnLst>
                                </p:cTn>
                              </p:par>
                            </p:childTnLst>
                          </p:cTn>
                        </p:par>
                        <p:par>
                          <p:cTn id="34" fill="hold">
                            <p:stCondLst>
                              <p:cond delay="5700"/>
                            </p:stCondLst>
                            <p:childTnLst>
                              <p:par>
                                <p:cTn id="35" presetID="22" presetClass="entr" presetSubtype="4" fill="hold" grpId="0" nodeType="after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wipe(down)">
                                      <p:cBhvr>
                                        <p:cTn id="37" dur="500"/>
                                        <p:tgtEl>
                                          <p:spTgt spid="3">
                                            <p:txEl>
                                              <p:pRg st="1" end="1"/>
                                            </p:txEl>
                                          </p:spTgt>
                                        </p:tgtEl>
                                      </p:cBhvr>
                                    </p:animEffect>
                                  </p:childTnLst>
                                </p:cTn>
                              </p:par>
                            </p:childTnLst>
                          </p:cTn>
                        </p:par>
                        <p:par>
                          <p:cTn id="38" fill="hold">
                            <p:stCondLst>
                              <p:cond delay="6200"/>
                            </p:stCondLst>
                            <p:childTnLst>
                              <p:par>
                                <p:cTn id="39" presetID="22" presetClass="entr" presetSubtype="4" fill="hold" grpId="0" nodeType="afterEffect">
                                  <p:stCondLst>
                                    <p:cond delay="0"/>
                                  </p:stCondLst>
                                  <p:childTnLst>
                                    <p:set>
                                      <p:cBhvr>
                                        <p:cTn id="40" dur="1" fill="hold">
                                          <p:stCondLst>
                                            <p:cond delay="0"/>
                                          </p:stCondLst>
                                        </p:cTn>
                                        <p:tgtEl>
                                          <p:spTgt spid="3">
                                            <p:txEl>
                                              <p:pRg st="2" end="2"/>
                                            </p:txEl>
                                          </p:spTgt>
                                        </p:tgtEl>
                                        <p:attrNameLst>
                                          <p:attrName>style.visibility</p:attrName>
                                        </p:attrNameLst>
                                      </p:cBhvr>
                                      <p:to>
                                        <p:strVal val="visible"/>
                                      </p:to>
                                    </p:set>
                                    <p:animEffect transition="in" filter="wipe(down)">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074"/>
                                        </p:tgtEl>
                                        <p:attrNameLst>
                                          <p:attrName>style.visibility</p:attrName>
                                        </p:attrNameLst>
                                      </p:cBhvr>
                                      <p:to>
                                        <p:strVal val="visible"/>
                                      </p:to>
                                    </p:set>
                                    <p:anim calcmode="lin" valueType="num">
                                      <p:cBhvr>
                                        <p:cTn id="46" dur="500" fill="hold"/>
                                        <p:tgtEl>
                                          <p:spTgt spid="3074"/>
                                        </p:tgtEl>
                                        <p:attrNameLst>
                                          <p:attrName>ppt_w</p:attrName>
                                        </p:attrNameLst>
                                      </p:cBhvr>
                                      <p:tavLst>
                                        <p:tav tm="0">
                                          <p:val>
                                            <p:fltVal val="0"/>
                                          </p:val>
                                        </p:tav>
                                        <p:tav tm="100000">
                                          <p:val>
                                            <p:strVal val="#ppt_w"/>
                                          </p:val>
                                        </p:tav>
                                      </p:tavLst>
                                    </p:anim>
                                    <p:anim calcmode="lin" valueType="num">
                                      <p:cBhvr>
                                        <p:cTn id="47" dur="500" fill="hold"/>
                                        <p:tgtEl>
                                          <p:spTgt spid="3074"/>
                                        </p:tgtEl>
                                        <p:attrNameLst>
                                          <p:attrName>ppt_h</p:attrName>
                                        </p:attrNameLst>
                                      </p:cBhvr>
                                      <p:tavLst>
                                        <p:tav tm="0">
                                          <p:val>
                                            <p:fltVal val="0"/>
                                          </p:val>
                                        </p:tav>
                                        <p:tav tm="100000">
                                          <p:val>
                                            <p:strVal val="#ppt_h"/>
                                          </p:val>
                                        </p:tav>
                                      </p:tavLst>
                                    </p:anim>
                                    <p:animEffect transition="in" filter="fade">
                                      <p:cBhvr>
                                        <p:cTn id="48" dur="500"/>
                                        <p:tgtEl>
                                          <p:spTgt spid="3074"/>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500" fill="hold"/>
                                        <p:tgtEl>
                                          <p:spTgt spid="5"/>
                                        </p:tgtEl>
                                        <p:attrNameLst>
                                          <p:attrName>ppt_w</p:attrName>
                                        </p:attrNameLst>
                                      </p:cBhvr>
                                      <p:tavLst>
                                        <p:tav tm="0">
                                          <p:val>
                                            <p:fltVal val="0"/>
                                          </p:val>
                                        </p:tav>
                                        <p:tav tm="100000">
                                          <p:val>
                                            <p:strVal val="#ppt_w"/>
                                          </p:val>
                                        </p:tav>
                                      </p:tavLst>
                                    </p:anim>
                                    <p:anim calcmode="lin" valueType="num">
                                      <p:cBhvr>
                                        <p:cTn id="52" dur="500" fill="hold"/>
                                        <p:tgtEl>
                                          <p:spTgt spid="5"/>
                                        </p:tgtEl>
                                        <p:attrNameLst>
                                          <p:attrName>ppt_h</p:attrName>
                                        </p:attrNameLst>
                                      </p:cBhvr>
                                      <p:tavLst>
                                        <p:tav tm="0">
                                          <p:val>
                                            <p:fltVal val="0"/>
                                          </p:val>
                                        </p:tav>
                                        <p:tav tm="100000">
                                          <p:val>
                                            <p:strVal val="#ppt_h"/>
                                          </p:val>
                                        </p:tav>
                                      </p:tavLst>
                                    </p:anim>
                                    <p:animEffect transition="in" filter="fade">
                                      <p:cBhvr>
                                        <p:cTn id="53" dur="500"/>
                                        <p:tgtEl>
                                          <p:spTgt spid="5"/>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xit" presetSubtype="32" fill="hold" nodeType="clickEffect">
                                  <p:stCondLst>
                                    <p:cond delay="0"/>
                                  </p:stCondLst>
                                  <p:childTnLst>
                                    <p:anim calcmode="lin" valueType="num">
                                      <p:cBhvr>
                                        <p:cTn id="57" dur="500"/>
                                        <p:tgtEl>
                                          <p:spTgt spid="3074"/>
                                        </p:tgtEl>
                                        <p:attrNameLst>
                                          <p:attrName>ppt_w</p:attrName>
                                        </p:attrNameLst>
                                      </p:cBhvr>
                                      <p:tavLst>
                                        <p:tav tm="0">
                                          <p:val>
                                            <p:strVal val="ppt_w"/>
                                          </p:val>
                                        </p:tav>
                                        <p:tav tm="100000">
                                          <p:val>
                                            <p:fltVal val="0"/>
                                          </p:val>
                                        </p:tav>
                                      </p:tavLst>
                                    </p:anim>
                                    <p:anim calcmode="lin" valueType="num">
                                      <p:cBhvr>
                                        <p:cTn id="58" dur="500"/>
                                        <p:tgtEl>
                                          <p:spTgt spid="3074"/>
                                        </p:tgtEl>
                                        <p:attrNameLst>
                                          <p:attrName>ppt_h</p:attrName>
                                        </p:attrNameLst>
                                      </p:cBhvr>
                                      <p:tavLst>
                                        <p:tav tm="0">
                                          <p:val>
                                            <p:strVal val="ppt_h"/>
                                          </p:val>
                                        </p:tav>
                                        <p:tav tm="100000">
                                          <p:val>
                                            <p:fltVal val="0"/>
                                          </p:val>
                                        </p:tav>
                                      </p:tavLst>
                                    </p:anim>
                                    <p:animEffect transition="out" filter="fade">
                                      <p:cBhvr>
                                        <p:cTn id="59" dur="500"/>
                                        <p:tgtEl>
                                          <p:spTgt spid="3074"/>
                                        </p:tgtEl>
                                      </p:cBhvr>
                                    </p:animEffect>
                                    <p:set>
                                      <p:cBhvr>
                                        <p:cTn id="60" dur="1" fill="hold">
                                          <p:stCondLst>
                                            <p:cond delay="499"/>
                                          </p:stCondLst>
                                        </p:cTn>
                                        <p:tgtEl>
                                          <p:spTgt spid="3074"/>
                                        </p:tgtEl>
                                        <p:attrNameLst>
                                          <p:attrName>style.visibility</p:attrName>
                                        </p:attrNameLst>
                                      </p:cBhvr>
                                      <p:to>
                                        <p:strVal val="hidden"/>
                                      </p:to>
                                    </p:set>
                                  </p:childTnLst>
                                </p:cTn>
                              </p:par>
                              <p:par>
                                <p:cTn id="61" presetID="53" presetClass="exit" presetSubtype="32" fill="hold" grpId="1" nodeType="withEffect">
                                  <p:stCondLst>
                                    <p:cond delay="0"/>
                                  </p:stCondLst>
                                  <p:childTnLst>
                                    <p:anim calcmode="lin" valueType="num">
                                      <p:cBhvr>
                                        <p:cTn id="62" dur="500"/>
                                        <p:tgtEl>
                                          <p:spTgt spid="5"/>
                                        </p:tgtEl>
                                        <p:attrNameLst>
                                          <p:attrName>ppt_w</p:attrName>
                                        </p:attrNameLst>
                                      </p:cBhvr>
                                      <p:tavLst>
                                        <p:tav tm="0">
                                          <p:val>
                                            <p:strVal val="ppt_w"/>
                                          </p:val>
                                        </p:tav>
                                        <p:tav tm="100000">
                                          <p:val>
                                            <p:fltVal val="0"/>
                                          </p:val>
                                        </p:tav>
                                      </p:tavLst>
                                    </p:anim>
                                    <p:anim calcmode="lin" valueType="num">
                                      <p:cBhvr>
                                        <p:cTn id="63" dur="500"/>
                                        <p:tgtEl>
                                          <p:spTgt spid="5"/>
                                        </p:tgtEl>
                                        <p:attrNameLst>
                                          <p:attrName>ppt_h</p:attrName>
                                        </p:attrNameLst>
                                      </p:cBhvr>
                                      <p:tavLst>
                                        <p:tav tm="0">
                                          <p:val>
                                            <p:strVal val="ppt_h"/>
                                          </p:val>
                                        </p:tav>
                                        <p:tav tm="100000">
                                          <p:val>
                                            <p:fltVal val="0"/>
                                          </p:val>
                                        </p:tav>
                                      </p:tavLst>
                                    </p:anim>
                                    <p:animEffect transition="out" filter="fade">
                                      <p:cBhvr>
                                        <p:cTn id="64" dur="500"/>
                                        <p:tgtEl>
                                          <p:spTgt spid="5"/>
                                        </p:tgtEl>
                                      </p:cBhvr>
                                    </p:animEffect>
                                    <p:set>
                                      <p:cBhvr>
                                        <p:cTn id="65"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P spid="5" grpId="0" animBg="1"/>
      <p:bldP spid="5" grpId="1"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4" y="433880"/>
            <a:ext cx="839877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solidFill>
                    <a:srgbClr val="5EEC3C"/>
                  </a:solidFill>
                </a:ln>
                <a:solidFill>
                  <a:srgbClr val="FFFF21"/>
                </a:solidFill>
                <a:effectLst>
                  <a:outerShdw blurRad="50800" dist="39000" dir="5460000" algn="tl">
                    <a:srgbClr val="000000">
                      <a:alpha val="38000"/>
                    </a:srgbClr>
                  </a:outerShdw>
                </a:effectLst>
                <a:latin typeface="Algerian" pitchFamily="82" charset="0"/>
              </a:rPr>
              <a:t>Plan  Holiday  (1966 - 1969)</a:t>
            </a:r>
          </a:p>
        </p:txBody>
      </p:sp>
      <p:sp>
        <p:nvSpPr>
          <p:cNvPr id="3" name="Content Placeholder 2"/>
          <p:cNvSpPr>
            <a:spLocks noGrp="1"/>
          </p:cNvSpPr>
          <p:nvPr>
            <p:ph idx="1"/>
          </p:nvPr>
        </p:nvSpPr>
        <p:spPr>
          <a:xfrm>
            <a:off x="448965" y="1198559"/>
            <a:ext cx="8093365" cy="3511061"/>
          </a:xfrm>
          <a:noFill/>
          <a:ln>
            <a:noFill/>
          </a:ln>
        </p:spPr>
        <p:style>
          <a:lnRef idx="2">
            <a:schemeClr val="dk1">
              <a:shade val="50000"/>
            </a:schemeClr>
          </a:lnRef>
          <a:fillRef idx="1">
            <a:schemeClr val="dk1"/>
          </a:fillRef>
          <a:effectRef idx="0">
            <a:schemeClr val="dk1"/>
          </a:effectRef>
          <a:fontRef idx="minor">
            <a:schemeClr val="lt1"/>
          </a:fontRef>
        </p:style>
        <p:txBody>
          <a:bodyPr>
            <a:normAutofit/>
          </a:bodyPr>
          <a:lstStyle/>
          <a:p>
            <a:pPr>
              <a:buClr>
                <a:schemeClr val="bg1"/>
              </a:buClr>
              <a:buFont typeface="Wingdings" pitchFamily="2" charset="2"/>
              <a:buChar char="§"/>
            </a:pPr>
            <a:r>
              <a:rPr lang="en-US" sz="3200" b="1" dirty="0">
                <a:solidFill>
                  <a:srgbClr val="FFFF00"/>
                </a:solidFill>
              </a:rPr>
              <a:t>The main reason behind the plan holiday was the Indo - Pakistan war &amp; failure of third plan.</a:t>
            </a:r>
          </a:p>
          <a:p>
            <a:pPr>
              <a:buClr>
                <a:schemeClr val="bg1"/>
              </a:buClr>
              <a:buFont typeface="Wingdings" pitchFamily="2" charset="2"/>
              <a:buChar char="§"/>
            </a:pPr>
            <a:r>
              <a:rPr lang="en-US" sz="3200" b="1" dirty="0">
                <a:solidFill>
                  <a:srgbClr val="FFFF00"/>
                </a:solidFill>
              </a:rPr>
              <a:t>During this plan, annual plans were made and equal priority was given to agriculture, its allied sectors and the industry sector.</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0" cy="5143500"/>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0336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5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100"/>
                            </p:stCondLst>
                            <p:childTnLst>
                              <p:par>
                                <p:cTn id="20" presetID="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3600"/>
                            </p:stCondLst>
                            <p:childTnLst>
                              <p:par>
                                <p:cTn id="25" presetID="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4098"/>
                                        </p:tgtEl>
                                        <p:attrNameLst>
                                          <p:attrName>style.visibility</p:attrName>
                                        </p:attrNameLst>
                                      </p:cBhvr>
                                      <p:to>
                                        <p:strVal val="visible"/>
                                      </p:to>
                                    </p:set>
                                    <p:animEffect transition="in" filter="barn(inVertical)">
                                      <p:cBhvr>
                                        <p:cTn id="33" dur="500"/>
                                        <p:tgtEl>
                                          <p:spTgt spid="4098"/>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xit" presetSubtype="3" fill="hold" nodeType="clickEffect">
                                  <p:stCondLst>
                                    <p:cond delay="0"/>
                                  </p:stCondLst>
                                  <p:childTnLst>
                                    <p:anim calcmode="lin" valueType="num">
                                      <p:cBhvr additive="base">
                                        <p:cTn id="37" dur="500"/>
                                        <p:tgtEl>
                                          <p:spTgt spid="4098"/>
                                        </p:tgtEl>
                                        <p:attrNameLst>
                                          <p:attrName>ppt_x</p:attrName>
                                        </p:attrNameLst>
                                      </p:cBhvr>
                                      <p:tavLst>
                                        <p:tav tm="0">
                                          <p:val>
                                            <p:strVal val="ppt_x"/>
                                          </p:val>
                                        </p:tav>
                                        <p:tav tm="100000">
                                          <p:val>
                                            <p:strVal val="1+ppt_w/2"/>
                                          </p:val>
                                        </p:tav>
                                      </p:tavLst>
                                    </p:anim>
                                    <p:anim calcmode="lin" valueType="num">
                                      <p:cBhvr additive="base">
                                        <p:cTn id="38" dur="500"/>
                                        <p:tgtEl>
                                          <p:spTgt spid="4098"/>
                                        </p:tgtEl>
                                        <p:attrNameLst>
                                          <p:attrName>ppt_y</p:attrName>
                                        </p:attrNameLst>
                                      </p:cBhvr>
                                      <p:tavLst>
                                        <p:tav tm="0">
                                          <p:val>
                                            <p:strVal val="ppt_y"/>
                                          </p:val>
                                        </p:tav>
                                        <p:tav tm="100000">
                                          <p:val>
                                            <p:strVal val="0-ppt_h/2"/>
                                          </p:val>
                                        </p:tav>
                                      </p:tavLst>
                                    </p:anim>
                                    <p:set>
                                      <p:cBhvr>
                                        <p:cTn id="39" dur="1" fill="hold">
                                          <p:stCondLst>
                                            <p:cond delay="499"/>
                                          </p:stCondLst>
                                        </p:cTn>
                                        <p:tgtEl>
                                          <p:spTgt spid="409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66646"/>
            <a:ext cx="915315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solidFill>
                    <a:srgbClr val="5EEC3C"/>
                  </a:solidFill>
                </a:ln>
                <a:solidFill>
                  <a:srgbClr val="FFFF21"/>
                </a:solidFill>
                <a:effectLst>
                  <a:outerShdw blurRad="50800" dist="39000" dir="5460000" algn="tl">
                    <a:srgbClr val="000000">
                      <a:alpha val="38000"/>
                    </a:srgbClr>
                  </a:outerShdw>
                </a:effectLst>
                <a:latin typeface="Algerian" pitchFamily="82" charset="0"/>
              </a:rPr>
              <a:t>Fourth  Five  Year  Plan (1969-1974)</a:t>
            </a:r>
          </a:p>
        </p:txBody>
      </p:sp>
      <p:sp>
        <p:nvSpPr>
          <p:cNvPr id="3" name="Content Placeholder 2"/>
          <p:cNvSpPr>
            <a:spLocks noGrp="1"/>
          </p:cNvSpPr>
          <p:nvPr>
            <p:ph idx="1"/>
          </p:nvPr>
        </p:nvSpPr>
        <p:spPr>
          <a:xfrm>
            <a:off x="143555" y="1044700"/>
            <a:ext cx="4733855" cy="3817625"/>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dk1"/>
          </a:lnRef>
          <a:fillRef idx="3">
            <a:schemeClr val="dk1"/>
          </a:fillRef>
          <a:effectRef idx="2">
            <a:schemeClr val="dk1"/>
          </a:effectRef>
          <a:fontRef idx="minor">
            <a:schemeClr val="lt1"/>
          </a:fontRef>
        </p:style>
        <p:txBody>
          <a:bodyPr>
            <a:normAutofit lnSpcReduction="10000"/>
          </a:bodyPr>
          <a:lstStyle/>
          <a:p>
            <a:pPr>
              <a:buClr>
                <a:schemeClr val="bg1"/>
              </a:buClr>
              <a:buFont typeface="Wingdings" pitchFamily="2" charset="2"/>
              <a:buChar char="§"/>
            </a:pPr>
            <a:r>
              <a:rPr lang="en-US" b="1" dirty="0">
                <a:solidFill>
                  <a:srgbClr val="FFFF21"/>
                </a:solidFill>
              </a:rPr>
              <a:t>There are two main objectives of this plan i.e. growth with stability and progressive achievement of self  reliance.</a:t>
            </a:r>
          </a:p>
          <a:p>
            <a:pPr>
              <a:buClr>
                <a:schemeClr val="bg1"/>
              </a:buClr>
              <a:buFont typeface="Wingdings" pitchFamily="2" charset="2"/>
              <a:buChar char="§"/>
            </a:pPr>
            <a:r>
              <a:rPr lang="en-US" b="1" dirty="0">
                <a:solidFill>
                  <a:srgbClr val="FFFF21"/>
                </a:solidFill>
              </a:rPr>
              <a:t>This plan failed and could achieve growth rate of 3.3% only, against the  target of 5.7%.</a:t>
            </a: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295"/>
          <a:stretch/>
        </p:blipFill>
        <p:spPr bwMode="auto">
          <a:xfrm>
            <a:off x="4877410" y="1044700"/>
            <a:ext cx="3970330" cy="38176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0" y="0"/>
            <a:ext cx="9144000"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49241"/>
          <a:stretch/>
        </p:blipFill>
        <p:spPr bwMode="auto">
          <a:xfrm>
            <a:off x="9150" y="994057"/>
            <a:ext cx="9144000" cy="2799333"/>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24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800"/>
                            </p:stCondLst>
                            <p:childTnLst>
                              <p:par>
                                <p:cTn id="20" presetID="53" presetClass="entr" presetSubtype="16"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ppt_w</p:attrName>
                                        </p:attrNameLst>
                                      </p:cBhvr>
                                      <p:tavLst>
                                        <p:tav tm="0">
                                          <p:val>
                                            <p:fltVal val="0"/>
                                          </p:val>
                                        </p:tav>
                                        <p:tav tm="100000">
                                          <p:val>
                                            <p:strVal val="#ppt_w"/>
                                          </p:val>
                                        </p:tav>
                                      </p:tavLst>
                                    </p:anim>
                                    <p:anim calcmode="lin" valueType="num">
                                      <p:cBhvr>
                                        <p:cTn id="23" dur="500" fill="hold"/>
                                        <p:tgtEl>
                                          <p:spTgt spid="4"/>
                                        </p:tgtEl>
                                        <p:attrNameLst>
                                          <p:attrName>ppt_h</p:attrName>
                                        </p:attrNameLst>
                                      </p:cBhvr>
                                      <p:tavLst>
                                        <p:tav tm="0">
                                          <p:val>
                                            <p:fltVal val="0"/>
                                          </p:val>
                                        </p:tav>
                                        <p:tav tm="100000">
                                          <p:val>
                                            <p:strVal val="#ppt_h"/>
                                          </p:val>
                                        </p:tav>
                                      </p:tavLst>
                                    </p:anim>
                                    <p:animEffect transition="in" filter="fade">
                                      <p:cBhvr>
                                        <p:cTn id="24" dur="500"/>
                                        <p:tgtEl>
                                          <p:spTgt spid="4"/>
                                        </p:tgtEl>
                                      </p:cBhvr>
                                    </p:animEffect>
                                  </p:childTnLst>
                                </p:cTn>
                              </p:par>
                              <p:par>
                                <p:cTn id="25" presetID="53" presetClass="entr" presetSubtype="16"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p:cTn id="27" dur="500" fill="hold"/>
                                        <p:tgtEl>
                                          <p:spTgt spid="5"/>
                                        </p:tgtEl>
                                        <p:attrNameLst>
                                          <p:attrName>ppt_w</p:attrName>
                                        </p:attrNameLst>
                                      </p:cBhvr>
                                      <p:tavLst>
                                        <p:tav tm="0">
                                          <p:val>
                                            <p:fltVal val="0"/>
                                          </p:val>
                                        </p:tav>
                                        <p:tav tm="100000">
                                          <p:val>
                                            <p:strVal val="#ppt_w"/>
                                          </p:val>
                                        </p:tav>
                                      </p:tavLst>
                                    </p:anim>
                                    <p:anim calcmode="lin" valueType="num">
                                      <p:cBhvr>
                                        <p:cTn id="28" dur="500" fill="hold"/>
                                        <p:tgtEl>
                                          <p:spTgt spid="5"/>
                                        </p:tgtEl>
                                        <p:attrNameLst>
                                          <p:attrName>ppt_h</p:attrName>
                                        </p:attrNameLst>
                                      </p:cBhvr>
                                      <p:tavLst>
                                        <p:tav tm="0">
                                          <p:val>
                                            <p:fltVal val="0"/>
                                          </p:val>
                                        </p:tav>
                                        <p:tav tm="100000">
                                          <p:val>
                                            <p:strVal val="#ppt_h"/>
                                          </p:val>
                                        </p:tav>
                                      </p:tavLst>
                                    </p:anim>
                                    <p:animEffect transition="in" filter="fade">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grpId="1" nodeType="clickEffect">
                                  <p:stCondLst>
                                    <p:cond delay="0"/>
                                  </p:stCondLst>
                                  <p:childTnLst>
                                    <p:anim calcmode="lin" valueType="num">
                                      <p:cBhvr>
                                        <p:cTn id="33" dur="500"/>
                                        <p:tgtEl>
                                          <p:spTgt spid="4"/>
                                        </p:tgtEl>
                                        <p:attrNameLst>
                                          <p:attrName>ppt_w</p:attrName>
                                        </p:attrNameLst>
                                      </p:cBhvr>
                                      <p:tavLst>
                                        <p:tav tm="0">
                                          <p:val>
                                            <p:strVal val="ppt_w"/>
                                          </p:val>
                                        </p:tav>
                                        <p:tav tm="100000">
                                          <p:val>
                                            <p:fltVal val="0"/>
                                          </p:val>
                                        </p:tav>
                                      </p:tavLst>
                                    </p:anim>
                                    <p:anim calcmode="lin" valueType="num">
                                      <p:cBhvr>
                                        <p:cTn id="34" dur="500"/>
                                        <p:tgtEl>
                                          <p:spTgt spid="4"/>
                                        </p:tgtEl>
                                        <p:attrNameLst>
                                          <p:attrName>ppt_h</p:attrName>
                                        </p:attrNameLst>
                                      </p:cBhvr>
                                      <p:tavLst>
                                        <p:tav tm="0">
                                          <p:val>
                                            <p:strVal val="ppt_h"/>
                                          </p:val>
                                        </p:tav>
                                        <p:tav tm="100000">
                                          <p:val>
                                            <p:fltVal val="0"/>
                                          </p:val>
                                        </p:tav>
                                      </p:tavLst>
                                    </p:anim>
                                    <p:animEffect transition="out" filter="fade">
                                      <p:cBhvr>
                                        <p:cTn id="35" dur="500"/>
                                        <p:tgtEl>
                                          <p:spTgt spid="4"/>
                                        </p:tgtEl>
                                      </p:cBhvr>
                                    </p:animEffect>
                                    <p:set>
                                      <p:cBhvr>
                                        <p:cTn id="36" dur="1" fill="hold">
                                          <p:stCondLst>
                                            <p:cond delay="499"/>
                                          </p:stCondLst>
                                        </p:cTn>
                                        <p:tgtEl>
                                          <p:spTgt spid="4"/>
                                        </p:tgtEl>
                                        <p:attrNameLst>
                                          <p:attrName>style.visibility</p:attrName>
                                        </p:attrNameLst>
                                      </p:cBhvr>
                                      <p:to>
                                        <p:strVal val="hidden"/>
                                      </p:to>
                                    </p:set>
                                  </p:childTnLst>
                                </p:cTn>
                              </p:par>
                              <p:par>
                                <p:cTn id="37" presetID="53" presetClass="exit" presetSubtype="32" fill="hold" nodeType="withEffect">
                                  <p:stCondLst>
                                    <p:cond delay="0"/>
                                  </p:stCondLst>
                                  <p:childTnLst>
                                    <p:anim calcmode="lin" valueType="num">
                                      <p:cBhvr>
                                        <p:cTn id="38" dur="500"/>
                                        <p:tgtEl>
                                          <p:spTgt spid="5"/>
                                        </p:tgtEl>
                                        <p:attrNameLst>
                                          <p:attrName>ppt_w</p:attrName>
                                        </p:attrNameLst>
                                      </p:cBhvr>
                                      <p:tavLst>
                                        <p:tav tm="0">
                                          <p:val>
                                            <p:strVal val="ppt_w"/>
                                          </p:val>
                                        </p:tav>
                                        <p:tav tm="100000">
                                          <p:val>
                                            <p:fltVal val="0"/>
                                          </p:val>
                                        </p:tav>
                                      </p:tavLst>
                                    </p:anim>
                                    <p:anim calcmode="lin" valueType="num">
                                      <p:cBhvr>
                                        <p:cTn id="39" dur="500"/>
                                        <p:tgtEl>
                                          <p:spTgt spid="5"/>
                                        </p:tgtEl>
                                        <p:attrNameLst>
                                          <p:attrName>ppt_h</p:attrName>
                                        </p:attrNameLst>
                                      </p:cBhvr>
                                      <p:tavLst>
                                        <p:tav tm="0">
                                          <p:val>
                                            <p:strVal val="ppt_h"/>
                                          </p:val>
                                        </p:tav>
                                        <p:tav tm="100000">
                                          <p:val>
                                            <p:fltVal val="0"/>
                                          </p:val>
                                        </p:tav>
                                      </p:tavLst>
                                    </p:anim>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childTnLst>
                          </p:cTn>
                        </p:par>
                        <p:par>
                          <p:cTn id="42" fill="hold">
                            <p:stCondLst>
                              <p:cond delay="500"/>
                            </p:stCondLst>
                            <p:childTnLst>
                              <p:par>
                                <p:cTn id="43" presetID="13" presetClass="entr" presetSubtype="16" fill="hold" nodeType="afterEffect">
                                  <p:stCondLst>
                                    <p:cond delay="0"/>
                                  </p:stCondLst>
                                  <p:childTnLst>
                                    <p:set>
                                      <p:cBhvr>
                                        <p:cTn id="44" dur="1" fill="hold">
                                          <p:stCondLst>
                                            <p:cond delay="0"/>
                                          </p:stCondLst>
                                        </p:cTn>
                                        <p:tgtEl>
                                          <p:spTgt spid="5122"/>
                                        </p:tgtEl>
                                        <p:attrNameLst>
                                          <p:attrName>style.visibility</p:attrName>
                                        </p:attrNameLst>
                                      </p:cBhvr>
                                      <p:to>
                                        <p:strVal val="visible"/>
                                      </p:to>
                                    </p:set>
                                    <p:animEffect transition="in" filter="plus(in)">
                                      <p:cBhvr>
                                        <p:cTn id="45" dur="2000"/>
                                        <p:tgtEl>
                                          <p:spTgt spid="5122"/>
                                        </p:tgtEl>
                                      </p:cBhvr>
                                    </p:animEffec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3">
                                            <p:bg/>
                                          </p:spTgt>
                                        </p:tgtEl>
                                        <p:attrNameLst>
                                          <p:attrName>style.visibility</p:attrName>
                                        </p:attrNameLst>
                                      </p:cBhvr>
                                      <p:to>
                                        <p:strVal val="visible"/>
                                      </p:to>
                                    </p:set>
                                    <p:anim calcmode="lin" valueType="num">
                                      <p:cBhvr>
                                        <p:cTn id="49" dur="500" fill="hold"/>
                                        <p:tgtEl>
                                          <p:spTgt spid="3">
                                            <p:bg/>
                                          </p:spTgt>
                                        </p:tgtEl>
                                        <p:attrNameLst>
                                          <p:attrName>ppt_w</p:attrName>
                                        </p:attrNameLst>
                                      </p:cBhvr>
                                      <p:tavLst>
                                        <p:tav tm="0">
                                          <p:val>
                                            <p:fltVal val="0"/>
                                          </p:val>
                                        </p:tav>
                                        <p:tav tm="100000">
                                          <p:val>
                                            <p:strVal val="#ppt_w"/>
                                          </p:val>
                                        </p:tav>
                                      </p:tavLst>
                                    </p:anim>
                                    <p:anim calcmode="lin" valueType="num">
                                      <p:cBhvr>
                                        <p:cTn id="50" dur="500" fill="hold"/>
                                        <p:tgtEl>
                                          <p:spTgt spid="3">
                                            <p:bg/>
                                          </p:spTgt>
                                        </p:tgtEl>
                                        <p:attrNameLst>
                                          <p:attrName>ppt_h</p:attrName>
                                        </p:attrNameLst>
                                      </p:cBhvr>
                                      <p:tavLst>
                                        <p:tav tm="0">
                                          <p:val>
                                            <p:fltVal val="0"/>
                                          </p:val>
                                        </p:tav>
                                        <p:tav tm="100000">
                                          <p:val>
                                            <p:strVal val="#ppt_h"/>
                                          </p:val>
                                        </p:tav>
                                      </p:tavLst>
                                    </p:anim>
                                    <p:animEffect transition="in" filter="fade">
                                      <p:cBhvr>
                                        <p:cTn id="51" dur="500"/>
                                        <p:tgtEl>
                                          <p:spTgt spid="3">
                                            <p:bg/>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3">
                                            <p:txEl>
                                              <p:pRg st="0" end="0"/>
                                            </p:txEl>
                                          </p:spTgt>
                                        </p:tgtEl>
                                        <p:attrNameLst>
                                          <p:attrName>style.visibility</p:attrName>
                                        </p:attrNameLst>
                                      </p:cBhvr>
                                      <p:to>
                                        <p:strVal val="visible"/>
                                      </p:to>
                                    </p:set>
                                    <p:anim calcmode="lin" valueType="num">
                                      <p:cBhvr>
                                        <p:cTn id="54"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55"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56" dur="500"/>
                                        <p:tgtEl>
                                          <p:spTgt spid="3">
                                            <p:txEl>
                                              <p:pRg st="0" end="0"/>
                                            </p:txEl>
                                          </p:spTgt>
                                        </p:tgtEl>
                                      </p:cBhvr>
                                    </p:animEffect>
                                  </p:childTnLst>
                                </p:cTn>
                              </p:par>
                            </p:childTnLst>
                          </p:cTn>
                        </p:par>
                        <p:par>
                          <p:cTn id="57" fill="hold">
                            <p:stCondLst>
                              <p:cond delay="3000"/>
                            </p:stCondLst>
                            <p:childTnLst>
                              <p:par>
                                <p:cTn id="58" presetID="53" presetClass="entr" presetSubtype="16" fill="hold" grpId="0" nodeType="afterEffect">
                                  <p:stCondLst>
                                    <p:cond delay="0"/>
                                  </p:stCondLst>
                                  <p:childTnLst>
                                    <p:set>
                                      <p:cBhvr>
                                        <p:cTn id="59" dur="1" fill="hold">
                                          <p:stCondLst>
                                            <p:cond delay="0"/>
                                          </p:stCondLst>
                                        </p:cTn>
                                        <p:tgtEl>
                                          <p:spTgt spid="3">
                                            <p:txEl>
                                              <p:pRg st="1" end="1"/>
                                            </p:txEl>
                                          </p:spTgt>
                                        </p:tgtEl>
                                        <p:attrNameLst>
                                          <p:attrName>style.visibility</p:attrName>
                                        </p:attrNameLst>
                                      </p:cBhvr>
                                      <p:to>
                                        <p:strVal val="visible"/>
                                      </p:to>
                                    </p:set>
                                    <p:anim calcmode="lin" valueType="num">
                                      <p:cBhvr>
                                        <p:cTn id="60"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6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P spid="4" grpId="0" animBg="1"/>
      <p:bldP spid="4" grpId="1"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9467710"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solidFill>
                    <a:srgbClr val="5EEC3C"/>
                  </a:solidFill>
                </a:ln>
                <a:solidFill>
                  <a:srgbClr val="FFFF21"/>
                </a:solidFill>
                <a:effectLst>
                  <a:outerShdw blurRad="50800" dist="39000" dir="5460000" algn="tl">
                    <a:srgbClr val="000000">
                      <a:alpha val="38000"/>
                    </a:srgbClr>
                  </a:outerShdw>
                </a:effectLst>
                <a:latin typeface="Algerian" pitchFamily="82" charset="0"/>
              </a:rPr>
              <a:t>Fifth Five Year Plan (1974-1979)</a:t>
            </a:r>
          </a:p>
        </p:txBody>
      </p:sp>
      <p:sp>
        <p:nvSpPr>
          <p:cNvPr id="3" name="Content Placeholder 2"/>
          <p:cNvSpPr>
            <a:spLocks noGrp="1"/>
          </p:cNvSpPr>
          <p:nvPr>
            <p:ph idx="1"/>
          </p:nvPr>
        </p:nvSpPr>
        <p:spPr>
          <a:xfrm>
            <a:off x="143555" y="891995"/>
            <a:ext cx="4733855" cy="381647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ormAutofit fontScale="92500" lnSpcReduction="20000"/>
          </a:bodyPr>
          <a:lstStyle/>
          <a:p>
            <a:pPr>
              <a:buClr>
                <a:schemeClr val="bg1"/>
              </a:buClr>
              <a:buFont typeface="Wingdings" pitchFamily="2" charset="2"/>
              <a:buChar char="§"/>
            </a:pPr>
            <a:r>
              <a:rPr lang="en-US" b="1" dirty="0">
                <a:solidFill>
                  <a:srgbClr val="FFFF00"/>
                </a:solidFill>
              </a:rPr>
              <a:t>In this plan top priority was given to agriculture, next came industry and mines.</a:t>
            </a:r>
          </a:p>
          <a:p>
            <a:pPr>
              <a:buClr>
                <a:schemeClr val="bg1"/>
              </a:buClr>
              <a:buFont typeface="Wingdings" pitchFamily="2" charset="2"/>
              <a:buChar char="§"/>
            </a:pPr>
            <a:r>
              <a:rPr lang="en-US" b="1" dirty="0">
                <a:solidFill>
                  <a:srgbClr val="FFFF00"/>
                </a:solidFill>
              </a:rPr>
              <a:t>Overall this plan was successful, which achieved the growth rate of 4.8% against the target of 4.4%.</a:t>
            </a:r>
          </a:p>
          <a:p>
            <a:pPr>
              <a:buClr>
                <a:schemeClr val="bg1"/>
              </a:buClr>
              <a:buFont typeface="Wingdings" pitchFamily="2" charset="2"/>
              <a:buChar char="§"/>
            </a:pPr>
            <a:r>
              <a:rPr lang="en-US" b="1" dirty="0">
                <a:solidFill>
                  <a:srgbClr val="FFFF00"/>
                </a:solidFill>
              </a:rPr>
              <a:t>The draft of this plan was prepared and launched by    D.P. </a:t>
            </a:r>
            <a:r>
              <a:rPr lang="en-US" b="1" dirty="0" err="1">
                <a:solidFill>
                  <a:srgbClr val="FFFF00"/>
                </a:solidFill>
              </a:rPr>
              <a:t>Dhar</a:t>
            </a:r>
            <a:r>
              <a:rPr lang="en-US" b="1" dirty="0">
                <a:solidFill>
                  <a:srgbClr val="FFFF00"/>
                </a:solidFill>
              </a:rPr>
              <a:t>. This plan was terminated in 1978.</a:t>
            </a:r>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534"/>
          <a:stretch/>
        </p:blipFill>
        <p:spPr bwMode="auto">
          <a:xfrm>
            <a:off x="4879928" y="891995"/>
            <a:ext cx="4120517" cy="381762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 y="0"/>
            <a:ext cx="9305855"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51119"/>
          <a:stretch/>
        </p:blipFill>
        <p:spPr bwMode="auto">
          <a:xfrm>
            <a:off x="152705" y="893367"/>
            <a:ext cx="9153150" cy="3215412"/>
          </a:xfrm>
          <a:prstGeom prst="rect">
            <a:avLst/>
          </a:prstGeom>
          <a:noFill/>
          <a:ln>
            <a:noFill/>
          </a:ln>
          <a:effectLst>
            <a:outerShdw blurRad="44450" dist="27940" dir="5400000" algn="ctr">
              <a:srgbClr val="000000">
                <a:alpha val="32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9150" y="-24235"/>
            <a:ext cx="9305855" cy="51435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148" name="Picture 4" descr="Classify Durga Prasad Dhar: Kashmir born Indian Diplomat of Indira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56031" y="325805"/>
            <a:ext cx="3860799" cy="44918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335525" y="4556915"/>
            <a:ext cx="1221640" cy="369332"/>
          </a:xfrm>
          <a:prstGeom prst="rect">
            <a:avLst/>
          </a:prstGeom>
          <a:noFill/>
        </p:spPr>
        <p:txBody>
          <a:bodyPr wrap="square" rtlCol="0">
            <a:spAutoFit/>
          </a:bodyPr>
          <a:lstStyle/>
          <a:p>
            <a:r>
              <a:rPr lang="en-US" b="1" dirty="0">
                <a:solidFill>
                  <a:srgbClr val="5EEC3C"/>
                </a:solidFill>
              </a:rPr>
              <a:t>D.P.DHAR</a:t>
            </a:r>
          </a:p>
        </p:txBody>
      </p:sp>
    </p:spTree>
    <p:extLst>
      <p:ext uri="{BB962C8B-B14F-4D97-AF65-F5344CB8AC3E}">
        <p14:creationId xmlns:p14="http://schemas.microsoft.com/office/powerpoint/2010/main" val="312574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700"/>
                            </p:stCondLst>
                            <p:childTnLst>
                              <p:par>
                                <p:cTn id="20" presetID="31"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fltVal val="0"/>
                                          </p:val>
                                        </p:tav>
                                        <p:tav tm="100000">
                                          <p:val>
                                            <p:strVal val="#ppt_w"/>
                                          </p:val>
                                        </p:tav>
                                      </p:tavLst>
                                    </p:anim>
                                    <p:anim calcmode="lin" valueType="num">
                                      <p:cBhvr>
                                        <p:cTn id="23" dur="1000" fill="hold"/>
                                        <p:tgtEl>
                                          <p:spTgt spid="6"/>
                                        </p:tgtEl>
                                        <p:attrNameLst>
                                          <p:attrName>ppt_h</p:attrName>
                                        </p:attrNameLst>
                                      </p:cBhvr>
                                      <p:tavLst>
                                        <p:tav tm="0">
                                          <p:val>
                                            <p:fltVal val="0"/>
                                          </p:val>
                                        </p:tav>
                                        <p:tav tm="100000">
                                          <p:val>
                                            <p:strVal val="#ppt_h"/>
                                          </p:val>
                                        </p:tav>
                                      </p:tavLst>
                                    </p:anim>
                                    <p:anim calcmode="lin" valueType="num">
                                      <p:cBhvr>
                                        <p:cTn id="24" dur="1000" fill="hold"/>
                                        <p:tgtEl>
                                          <p:spTgt spid="6"/>
                                        </p:tgtEl>
                                        <p:attrNameLst>
                                          <p:attrName>style.rotation</p:attrName>
                                        </p:attrNameLst>
                                      </p:cBhvr>
                                      <p:tavLst>
                                        <p:tav tm="0">
                                          <p:val>
                                            <p:fltVal val="90"/>
                                          </p:val>
                                        </p:tav>
                                        <p:tav tm="100000">
                                          <p:val>
                                            <p:fltVal val="0"/>
                                          </p:val>
                                        </p:tav>
                                      </p:tavLst>
                                    </p:anim>
                                    <p:animEffect transition="in" filter="fade">
                                      <p:cBhvr>
                                        <p:cTn id="25" dur="1000"/>
                                        <p:tgtEl>
                                          <p:spTgt spid="6"/>
                                        </p:tgtEl>
                                      </p:cBhvr>
                                    </p:animEffect>
                                  </p:childTnLst>
                                </p:cTn>
                              </p:par>
                              <p:par>
                                <p:cTn id="26" presetID="31"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1000" fill="hold"/>
                                        <p:tgtEl>
                                          <p:spTgt spid="5"/>
                                        </p:tgtEl>
                                        <p:attrNameLst>
                                          <p:attrName>ppt_w</p:attrName>
                                        </p:attrNameLst>
                                      </p:cBhvr>
                                      <p:tavLst>
                                        <p:tav tm="0">
                                          <p:val>
                                            <p:fltVal val="0"/>
                                          </p:val>
                                        </p:tav>
                                        <p:tav tm="100000">
                                          <p:val>
                                            <p:strVal val="#ppt_w"/>
                                          </p:val>
                                        </p:tav>
                                      </p:tavLst>
                                    </p:anim>
                                    <p:anim calcmode="lin" valueType="num">
                                      <p:cBhvr>
                                        <p:cTn id="29" dur="1000" fill="hold"/>
                                        <p:tgtEl>
                                          <p:spTgt spid="5"/>
                                        </p:tgtEl>
                                        <p:attrNameLst>
                                          <p:attrName>ppt_h</p:attrName>
                                        </p:attrNameLst>
                                      </p:cBhvr>
                                      <p:tavLst>
                                        <p:tav tm="0">
                                          <p:val>
                                            <p:fltVal val="0"/>
                                          </p:val>
                                        </p:tav>
                                        <p:tav tm="100000">
                                          <p:val>
                                            <p:strVal val="#ppt_h"/>
                                          </p:val>
                                        </p:tav>
                                      </p:tavLst>
                                    </p:anim>
                                    <p:anim calcmode="lin" valueType="num">
                                      <p:cBhvr>
                                        <p:cTn id="30" dur="1000" fill="hold"/>
                                        <p:tgtEl>
                                          <p:spTgt spid="5"/>
                                        </p:tgtEl>
                                        <p:attrNameLst>
                                          <p:attrName>style.rotation</p:attrName>
                                        </p:attrNameLst>
                                      </p:cBhvr>
                                      <p:tavLst>
                                        <p:tav tm="0">
                                          <p:val>
                                            <p:fltVal val="90"/>
                                          </p:val>
                                        </p:tav>
                                        <p:tav tm="100000">
                                          <p:val>
                                            <p:fltVal val="0"/>
                                          </p:val>
                                        </p:tav>
                                      </p:tavLst>
                                    </p:anim>
                                    <p:animEffect transition="in" filter="fade">
                                      <p:cBhvr>
                                        <p:cTn id="31" dur="1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31" presetClass="exit" presetSubtype="0" fill="hold" grpId="1" nodeType="clickEffect">
                                  <p:stCondLst>
                                    <p:cond delay="0"/>
                                  </p:stCondLst>
                                  <p:childTnLst>
                                    <p:anim calcmode="lin" valueType="num">
                                      <p:cBhvr>
                                        <p:cTn id="35" dur="1000"/>
                                        <p:tgtEl>
                                          <p:spTgt spid="6"/>
                                        </p:tgtEl>
                                        <p:attrNameLst>
                                          <p:attrName>ppt_w</p:attrName>
                                        </p:attrNameLst>
                                      </p:cBhvr>
                                      <p:tavLst>
                                        <p:tav tm="0">
                                          <p:val>
                                            <p:strVal val="ppt_w"/>
                                          </p:val>
                                        </p:tav>
                                        <p:tav tm="100000">
                                          <p:val>
                                            <p:fltVal val="0"/>
                                          </p:val>
                                        </p:tav>
                                      </p:tavLst>
                                    </p:anim>
                                    <p:anim calcmode="lin" valueType="num">
                                      <p:cBhvr>
                                        <p:cTn id="36" dur="1000"/>
                                        <p:tgtEl>
                                          <p:spTgt spid="6"/>
                                        </p:tgtEl>
                                        <p:attrNameLst>
                                          <p:attrName>ppt_h</p:attrName>
                                        </p:attrNameLst>
                                      </p:cBhvr>
                                      <p:tavLst>
                                        <p:tav tm="0">
                                          <p:val>
                                            <p:strVal val="ppt_h"/>
                                          </p:val>
                                        </p:tav>
                                        <p:tav tm="100000">
                                          <p:val>
                                            <p:fltVal val="0"/>
                                          </p:val>
                                        </p:tav>
                                      </p:tavLst>
                                    </p:anim>
                                    <p:anim calcmode="lin" valueType="num">
                                      <p:cBhvr>
                                        <p:cTn id="37" dur="1000"/>
                                        <p:tgtEl>
                                          <p:spTgt spid="6"/>
                                        </p:tgtEl>
                                        <p:attrNameLst>
                                          <p:attrName>style.rotation</p:attrName>
                                        </p:attrNameLst>
                                      </p:cBhvr>
                                      <p:tavLst>
                                        <p:tav tm="0">
                                          <p:val>
                                            <p:fltVal val="0"/>
                                          </p:val>
                                        </p:tav>
                                        <p:tav tm="100000">
                                          <p:val>
                                            <p:fltVal val="90"/>
                                          </p:val>
                                        </p:tav>
                                      </p:tavLst>
                                    </p:anim>
                                    <p:animEffect transition="out" filter="fade">
                                      <p:cBhvr>
                                        <p:cTn id="38" dur="1000"/>
                                        <p:tgtEl>
                                          <p:spTgt spid="6"/>
                                        </p:tgtEl>
                                      </p:cBhvr>
                                    </p:animEffect>
                                    <p:set>
                                      <p:cBhvr>
                                        <p:cTn id="39" dur="1" fill="hold">
                                          <p:stCondLst>
                                            <p:cond delay="999"/>
                                          </p:stCondLst>
                                        </p:cTn>
                                        <p:tgtEl>
                                          <p:spTgt spid="6"/>
                                        </p:tgtEl>
                                        <p:attrNameLst>
                                          <p:attrName>style.visibility</p:attrName>
                                        </p:attrNameLst>
                                      </p:cBhvr>
                                      <p:to>
                                        <p:strVal val="hidden"/>
                                      </p:to>
                                    </p:set>
                                  </p:childTnLst>
                                </p:cTn>
                              </p:par>
                              <p:par>
                                <p:cTn id="40" presetID="31" presetClass="exit" presetSubtype="0" fill="hold" nodeType="withEffect">
                                  <p:stCondLst>
                                    <p:cond delay="0"/>
                                  </p:stCondLst>
                                  <p:childTnLst>
                                    <p:anim calcmode="lin" valueType="num">
                                      <p:cBhvr>
                                        <p:cTn id="41" dur="1000"/>
                                        <p:tgtEl>
                                          <p:spTgt spid="5"/>
                                        </p:tgtEl>
                                        <p:attrNameLst>
                                          <p:attrName>ppt_w</p:attrName>
                                        </p:attrNameLst>
                                      </p:cBhvr>
                                      <p:tavLst>
                                        <p:tav tm="0">
                                          <p:val>
                                            <p:strVal val="ppt_w"/>
                                          </p:val>
                                        </p:tav>
                                        <p:tav tm="100000">
                                          <p:val>
                                            <p:fltVal val="0"/>
                                          </p:val>
                                        </p:tav>
                                      </p:tavLst>
                                    </p:anim>
                                    <p:anim calcmode="lin" valueType="num">
                                      <p:cBhvr>
                                        <p:cTn id="42" dur="1000"/>
                                        <p:tgtEl>
                                          <p:spTgt spid="5"/>
                                        </p:tgtEl>
                                        <p:attrNameLst>
                                          <p:attrName>ppt_h</p:attrName>
                                        </p:attrNameLst>
                                      </p:cBhvr>
                                      <p:tavLst>
                                        <p:tav tm="0">
                                          <p:val>
                                            <p:strVal val="ppt_h"/>
                                          </p:val>
                                        </p:tav>
                                        <p:tav tm="100000">
                                          <p:val>
                                            <p:fltVal val="0"/>
                                          </p:val>
                                        </p:tav>
                                      </p:tavLst>
                                    </p:anim>
                                    <p:anim calcmode="lin" valueType="num">
                                      <p:cBhvr>
                                        <p:cTn id="43" dur="1000"/>
                                        <p:tgtEl>
                                          <p:spTgt spid="5"/>
                                        </p:tgtEl>
                                        <p:attrNameLst>
                                          <p:attrName>style.rotation</p:attrName>
                                        </p:attrNameLst>
                                      </p:cBhvr>
                                      <p:tavLst>
                                        <p:tav tm="0">
                                          <p:val>
                                            <p:fltVal val="0"/>
                                          </p:val>
                                        </p:tav>
                                        <p:tav tm="100000">
                                          <p:val>
                                            <p:fltVal val="90"/>
                                          </p:val>
                                        </p:tav>
                                      </p:tavLst>
                                    </p:anim>
                                    <p:animEffect transition="out" filter="fade">
                                      <p:cBhvr>
                                        <p:cTn id="44" dur="1000"/>
                                        <p:tgtEl>
                                          <p:spTgt spid="5"/>
                                        </p:tgtEl>
                                      </p:cBhvr>
                                    </p:animEffect>
                                    <p:set>
                                      <p:cBhvr>
                                        <p:cTn id="45" dur="1" fill="hold">
                                          <p:stCondLst>
                                            <p:cond delay="999"/>
                                          </p:stCondLst>
                                        </p:cTn>
                                        <p:tgtEl>
                                          <p:spTgt spid="5"/>
                                        </p:tgtEl>
                                        <p:attrNameLst>
                                          <p:attrName>style.visibility</p:attrName>
                                        </p:attrNameLst>
                                      </p:cBhvr>
                                      <p:to>
                                        <p:strVal val="hidden"/>
                                      </p:to>
                                    </p:set>
                                  </p:childTnLst>
                                </p:cTn>
                              </p:par>
                            </p:childTnLst>
                          </p:cTn>
                        </p:par>
                        <p:par>
                          <p:cTn id="46" fill="hold">
                            <p:stCondLst>
                              <p:cond delay="1000"/>
                            </p:stCondLst>
                            <p:childTnLst>
                              <p:par>
                                <p:cTn id="47" presetID="53" presetClass="entr" presetSubtype="16" fill="hold" nodeType="afterEffect">
                                  <p:stCondLst>
                                    <p:cond delay="0"/>
                                  </p:stCondLst>
                                  <p:childTnLst>
                                    <p:set>
                                      <p:cBhvr>
                                        <p:cTn id="48" dur="1" fill="hold">
                                          <p:stCondLst>
                                            <p:cond delay="0"/>
                                          </p:stCondLst>
                                        </p:cTn>
                                        <p:tgtEl>
                                          <p:spTgt spid="6146"/>
                                        </p:tgtEl>
                                        <p:attrNameLst>
                                          <p:attrName>style.visibility</p:attrName>
                                        </p:attrNameLst>
                                      </p:cBhvr>
                                      <p:to>
                                        <p:strVal val="visible"/>
                                      </p:to>
                                    </p:set>
                                    <p:anim calcmode="lin" valueType="num">
                                      <p:cBhvr>
                                        <p:cTn id="49" dur="500" fill="hold"/>
                                        <p:tgtEl>
                                          <p:spTgt spid="6146"/>
                                        </p:tgtEl>
                                        <p:attrNameLst>
                                          <p:attrName>ppt_w</p:attrName>
                                        </p:attrNameLst>
                                      </p:cBhvr>
                                      <p:tavLst>
                                        <p:tav tm="0">
                                          <p:val>
                                            <p:fltVal val="0"/>
                                          </p:val>
                                        </p:tav>
                                        <p:tav tm="100000">
                                          <p:val>
                                            <p:strVal val="#ppt_w"/>
                                          </p:val>
                                        </p:tav>
                                      </p:tavLst>
                                    </p:anim>
                                    <p:anim calcmode="lin" valueType="num">
                                      <p:cBhvr>
                                        <p:cTn id="50" dur="500" fill="hold"/>
                                        <p:tgtEl>
                                          <p:spTgt spid="6146"/>
                                        </p:tgtEl>
                                        <p:attrNameLst>
                                          <p:attrName>ppt_h</p:attrName>
                                        </p:attrNameLst>
                                      </p:cBhvr>
                                      <p:tavLst>
                                        <p:tav tm="0">
                                          <p:val>
                                            <p:fltVal val="0"/>
                                          </p:val>
                                        </p:tav>
                                        <p:tav tm="100000">
                                          <p:val>
                                            <p:strVal val="#ppt_h"/>
                                          </p:val>
                                        </p:tav>
                                      </p:tavLst>
                                    </p:anim>
                                    <p:animEffect transition="in" filter="fade">
                                      <p:cBhvr>
                                        <p:cTn id="51" dur="500"/>
                                        <p:tgtEl>
                                          <p:spTgt spid="6146"/>
                                        </p:tgtEl>
                                      </p:cBhvr>
                                    </p:animEffect>
                                  </p:childTnLst>
                                </p:cTn>
                              </p:par>
                            </p:childTnLst>
                          </p:cTn>
                        </p:par>
                        <p:par>
                          <p:cTn id="52" fill="hold">
                            <p:stCondLst>
                              <p:cond delay="1500"/>
                            </p:stCondLst>
                            <p:childTnLst>
                              <p:par>
                                <p:cTn id="53" presetID="16" presetClass="entr" presetSubtype="21" fill="hold" grpId="0" nodeType="afterEffect">
                                  <p:stCondLst>
                                    <p:cond delay="0"/>
                                  </p:stCondLst>
                                  <p:childTnLst>
                                    <p:set>
                                      <p:cBhvr>
                                        <p:cTn id="54" dur="1" fill="hold">
                                          <p:stCondLst>
                                            <p:cond delay="0"/>
                                          </p:stCondLst>
                                        </p:cTn>
                                        <p:tgtEl>
                                          <p:spTgt spid="3">
                                            <p:bg/>
                                          </p:spTgt>
                                        </p:tgtEl>
                                        <p:attrNameLst>
                                          <p:attrName>style.visibility</p:attrName>
                                        </p:attrNameLst>
                                      </p:cBhvr>
                                      <p:to>
                                        <p:strVal val="visible"/>
                                      </p:to>
                                    </p:set>
                                    <p:animEffect transition="in" filter="barn(inVertical)">
                                      <p:cBhvr>
                                        <p:cTn id="55" dur="500"/>
                                        <p:tgtEl>
                                          <p:spTgt spid="3">
                                            <p:bg/>
                                          </p:spTgt>
                                        </p:tgtEl>
                                      </p:cBhvr>
                                    </p:animEffect>
                                  </p:childTnLst>
                                </p:cTn>
                              </p:par>
                              <p:par>
                                <p:cTn id="56" presetID="16" presetClass="entr" presetSubtype="21" fill="hold" grpId="0" nodeType="withEffect">
                                  <p:stCondLst>
                                    <p:cond delay="0"/>
                                  </p:stCondLst>
                                  <p:childTnLst>
                                    <p:set>
                                      <p:cBhvr>
                                        <p:cTn id="57" dur="1" fill="hold">
                                          <p:stCondLst>
                                            <p:cond delay="0"/>
                                          </p:stCondLst>
                                        </p:cTn>
                                        <p:tgtEl>
                                          <p:spTgt spid="3">
                                            <p:txEl>
                                              <p:pRg st="0" end="0"/>
                                            </p:txEl>
                                          </p:spTgt>
                                        </p:tgtEl>
                                        <p:attrNameLst>
                                          <p:attrName>style.visibility</p:attrName>
                                        </p:attrNameLst>
                                      </p:cBhvr>
                                      <p:to>
                                        <p:strVal val="visible"/>
                                      </p:to>
                                    </p:set>
                                    <p:animEffect transition="in" filter="barn(inVertical)">
                                      <p:cBhvr>
                                        <p:cTn id="58" dur="500"/>
                                        <p:tgtEl>
                                          <p:spTgt spid="3">
                                            <p:txEl>
                                              <p:pRg st="0" end="0"/>
                                            </p:txEl>
                                          </p:spTgt>
                                        </p:tgtEl>
                                      </p:cBhvr>
                                    </p:animEffect>
                                  </p:childTnLst>
                                </p:cTn>
                              </p:par>
                            </p:childTnLst>
                          </p:cTn>
                        </p:par>
                        <p:par>
                          <p:cTn id="59" fill="hold">
                            <p:stCondLst>
                              <p:cond delay="2000"/>
                            </p:stCondLst>
                            <p:childTnLst>
                              <p:par>
                                <p:cTn id="60" presetID="16" presetClass="entr" presetSubtype="21" fill="hold" grpId="0" nodeType="afterEffect">
                                  <p:stCondLst>
                                    <p:cond delay="0"/>
                                  </p:stCondLst>
                                  <p:childTnLst>
                                    <p:set>
                                      <p:cBhvr>
                                        <p:cTn id="61" dur="1" fill="hold">
                                          <p:stCondLst>
                                            <p:cond delay="0"/>
                                          </p:stCondLst>
                                        </p:cTn>
                                        <p:tgtEl>
                                          <p:spTgt spid="3">
                                            <p:txEl>
                                              <p:pRg st="1" end="1"/>
                                            </p:txEl>
                                          </p:spTgt>
                                        </p:tgtEl>
                                        <p:attrNameLst>
                                          <p:attrName>style.visibility</p:attrName>
                                        </p:attrNameLst>
                                      </p:cBhvr>
                                      <p:to>
                                        <p:strVal val="visible"/>
                                      </p:to>
                                    </p:set>
                                    <p:animEffect transition="in" filter="barn(inVertical)">
                                      <p:cBhvr>
                                        <p:cTn id="62" dur="500"/>
                                        <p:tgtEl>
                                          <p:spTgt spid="3">
                                            <p:txEl>
                                              <p:pRg st="1" end="1"/>
                                            </p:txEl>
                                          </p:spTgt>
                                        </p:tgtEl>
                                      </p:cBhvr>
                                    </p:animEffect>
                                  </p:childTnLst>
                                </p:cTn>
                              </p:par>
                            </p:childTnLst>
                          </p:cTn>
                        </p:par>
                        <p:par>
                          <p:cTn id="63" fill="hold">
                            <p:stCondLst>
                              <p:cond delay="2500"/>
                            </p:stCondLst>
                            <p:childTnLst>
                              <p:par>
                                <p:cTn id="64" presetID="16" presetClass="entr" presetSubtype="21" fill="hold" grpId="0" nodeType="afterEffect">
                                  <p:stCondLst>
                                    <p:cond delay="0"/>
                                  </p:stCondLst>
                                  <p:childTnLst>
                                    <p:set>
                                      <p:cBhvr>
                                        <p:cTn id="65" dur="1" fill="hold">
                                          <p:stCondLst>
                                            <p:cond delay="0"/>
                                          </p:stCondLst>
                                        </p:cTn>
                                        <p:tgtEl>
                                          <p:spTgt spid="3">
                                            <p:txEl>
                                              <p:pRg st="2" end="2"/>
                                            </p:txEl>
                                          </p:spTgt>
                                        </p:tgtEl>
                                        <p:attrNameLst>
                                          <p:attrName>style.visibility</p:attrName>
                                        </p:attrNameLst>
                                      </p:cBhvr>
                                      <p:to>
                                        <p:strVal val="visible"/>
                                      </p:to>
                                    </p:set>
                                    <p:animEffect transition="in" filter="barn(inVertical)">
                                      <p:cBhvr>
                                        <p:cTn id="66" dur="500"/>
                                        <p:tgtEl>
                                          <p:spTgt spid="3">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4" fill="hold" grpId="0" nodeType="clickEffect">
                                  <p:stCondLst>
                                    <p:cond delay="0"/>
                                  </p:stCondLst>
                                  <p:childTnLst>
                                    <p:set>
                                      <p:cBhvr>
                                        <p:cTn id="70" dur="1" fill="hold">
                                          <p:stCondLst>
                                            <p:cond delay="0"/>
                                          </p:stCondLst>
                                        </p:cTn>
                                        <p:tgtEl>
                                          <p:spTgt spid="9"/>
                                        </p:tgtEl>
                                        <p:attrNameLst>
                                          <p:attrName>style.visibility</p:attrName>
                                        </p:attrNameLst>
                                      </p:cBhvr>
                                      <p:to>
                                        <p:strVal val="visible"/>
                                      </p:to>
                                    </p:set>
                                    <p:animEffect transition="in" filter="wipe(down)">
                                      <p:cBhvr>
                                        <p:cTn id="71" dur="500"/>
                                        <p:tgtEl>
                                          <p:spTgt spid="9"/>
                                        </p:tgtEl>
                                      </p:cBhvr>
                                    </p:animEffect>
                                  </p:childTnLst>
                                </p:cTn>
                              </p:par>
                              <p:par>
                                <p:cTn id="72" presetID="22" presetClass="entr" presetSubtype="4" fill="hold" nodeType="withEffect">
                                  <p:stCondLst>
                                    <p:cond delay="0"/>
                                  </p:stCondLst>
                                  <p:childTnLst>
                                    <p:set>
                                      <p:cBhvr>
                                        <p:cTn id="73" dur="1" fill="hold">
                                          <p:stCondLst>
                                            <p:cond delay="0"/>
                                          </p:stCondLst>
                                        </p:cTn>
                                        <p:tgtEl>
                                          <p:spTgt spid="6148"/>
                                        </p:tgtEl>
                                        <p:attrNameLst>
                                          <p:attrName>style.visibility</p:attrName>
                                        </p:attrNameLst>
                                      </p:cBhvr>
                                      <p:to>
                                        <p:strVal val="visible"/>
                                      </p:to>
                                    </p:set>
                                    <p:animEffect transition="in" filter="wipe(down)">
                                      <p:cBhvr>
                                        <p:cTn id="74" dur="500"/>
                                        <p:tgtEl>
                                          <p:spTgt spid="6148"/>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4"/>
                                        </p:tgtEl>
                                        <p:attrNameLst>
                                          <p:attrName>style.visibility</p:attrName>
                                        </p:attrNameLst>
                                      </p:cBhvr>
                                      <p:to>
                                        <p:strVal val="visible"/>
                                      </p:to>
                                    </p:set>
                                    <p:animEffect transition="in" filter="wipe(down)">
                                      <p:cBhvr>
                                        <p:cTn id="77" dur="500"/>
                                        <p:tgtEl>
                                          <p:spTgt spid="4"/>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xit" presetSubtype="32" fill="hold" grpId="1" nodeType="clickEffect">
                                  <p:stCondLst>
                                    <p:cond delay="0"/>
                                  </p:stCondLst>
                                  <p:childTnLst>
                                    <p:animEffect transition="out" filter="circle(out)">
                                      <p:cBhvr>
                                        <p:cTn id="81" dur="2000"/>
                                        <p:tgtEl>
                                          <p:spTgt spid="9"/>
                                        </p:tgtEl>
                                      </p:cBhvr>
                                    </p:animEffect>
                                    <p:set>
                                      <p:cBhvr>
                                        <p:cTn id="82" dur="1" fill="hold">
                                          <p:stCondLst>
                                            <p:cond delay="1999"/>
                                          </p:stCondLst>
                                        </p:cTn>
                                        <p:tgtEl>
                                          <p:spTgt spid="9"/>
                                        </p:tgtEl>
                                        <p:attrNameLst>
                                          <p:attrName>style.visibility</p:attrName>
                                        </p:attrNameLst>
                                      </p:cBhvr>
                                      <p:to>
                                        <p:strVal val="hidden"/>
                                      </p:to>
                                    </p:set>
                                  </p:childTnLst>
                                </p:cTn>
                              </p:par>
                              <p:par>
                                <p:cTn id="83" presetID="6" presetClass="exit" presetSubtype="32" fill="hold" nodeType="withEffect">
                                  <p:stCondLst>
                                    <p:cond delay="0"/>
                                  </p:stCondLst>
                                  <p:childTnLst>
                                    <p:animEffect transition="out" filter="circle(out)">
                                      <p:cBhvr>
                                        <p:cTn id="84" dur="2000"/>
                                        <p:tgtEl>
                                          <p:spTgt spid="6148"/>
                                        </p:tgtEl>
                                      </p:cBhvr>
                                    </p:animEffect>
                                    <p:set>
                                      <p:cBhvr>
                                        <p:cTn id="85" dur="1" fill="hold">
                                          <p:stCondLst>
                                            <p:cond delay="1999"/>
                                          </p:stCondLst>
                                        </p:cTn>
                                        <p:tgtEl>
                                          <p:spTgt spid="6148"/>
                                        </p:tgtEl>
                                        <p:attrNameLst>
                                          <p:attrName>style.visibility</p:attrName>
                                        </p:attrNameLst>
                                      </p:cBhvr>
                                      <p:to>
                                        <p:strVal val="hidden"/>
                                      </p:to>
                                    </p:set>
                                  </p:childTnLst>
                                </p:cTn>
                              </p:par>
                              <p:par>
                                <p:cTn id="86" presetID="6" presetClass="exit" presetSubtype="32" fill="hold" grpId="1" nodeType="withEffect">
                                  <p:stCondLst>
                                    <p:cond delay="0"/>
                                  </p:stCondLst>
                                  <p:childTnLst>
                                    <p:animEffect transition="out" filter="circle(out)">
                                      <p:cBhvr>
                                        <p:cTn id="87" dur="2000"/>
                                        <p:tgtEl>
                                          <p:spTgt spid="4"/>
                                        </p:tgtEl>
                                      </p:cBhvr>
                                    </p:animEffect>
                                    <p:set>
                                      <p:cBhvr>
                                        <p:cTn id="88" dur="1" fill="hold">
                                          <p:stCondLst>
                                            <p:cond delay="1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P spid="6" grpId="0" animBg="1"/>
      <p:bldP spid="6" grpId="1" animBg="1"/>
      <p:bldP spid="9" grpId="0" animBg="1"/>
      <p:bldP spid="9" grpId="1" animBg="1"/>
      <p:bldP spid="4" grpId="0"/>
      <p:bldP spid="4" grpId="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Rolling Plan</a:t>
            </a:r>
          </a:p>
        </p:txBody>
      </p:sp>
      <p:sp>
        <p:nvSpPr>
          <p:cNvPr id="3" name="Content Placeholder 2"/>
          <p:cNvSpPr>
            <a:spLocks noGrp="1"/>
          </p:cNvSpPr>
          <p:nvPr>
            <p:ph idx="1"/>
          </p:nvPr>
        </p:nvSpPr>
        <p:spPr>
          <a:xfrm>
            <a:off x="448966" y="1198560"/>
            <a:ext cx="4581150" cy="3052946"/>
          </a:xfrm>
        </p:spPr>
        <p:style>
          <a:lnRef idx="2">
            <a:schemeClr val="dk1">
              <a:shade val="50000"/>
            </a:schemeClr>
          </a:lnRef>
          <a:fillRef idx="1">
            <a:schemeClr val="dk1"/>
          </a:fillRef>
          <a:effectRef idx="0">
            <a:schemeClr val="dk1"/>
          </a:effectRef>
          <a:fontRef idx="minor">
            <a:schemeClr val="lt1"/>
          </a:fontRef>
        </p:style>
        <p:txBody>
          <a:bodyPr>
            <a:normAutofit/>
          </a:bodyPr>
          <a:lstStyle/>
          <a:p>
            <a:pPr>
              <a:buClr>
                <a:schemeClr val="bg1"/>
              </a:buClr>
              <a:buFont typeface="Wingdings" pitchFamily="2" charset="2"/>
              <a:buChar char="§"/>
            </a:pPr>
            <a:r>
              <a:rPr lang="en-US" sz="3200" b="1" dirty="0">
                <a:solidFill>
                  <a:srgbClr val="FFFF00"/>
                </a:solidFill>
              </a:rPr>
              <a:t>This plan was started with an annual plan for 1978-79 and as a continuation of the terminated fifth year plan.</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115" y="1197405"/>
            <a:ext cx="3611898" cy="3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013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0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2000"/>
                            </p:stCondLst>
                            <p:childTnLst>
                              <p:par>
                                <p:cTn id="20" presetID="21" presetClass="entr" presetSubtype="1"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wheel(1)">
                                      <p:cBhvr>
                                        <p:cTn id="22" dur="2000"/>
                                        <p:tgtEl>
                                          <p:spTgt spid="1026"/>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bg/>
                                          </p:spTgt>
                                        </p:tgtEl>
                                        <p:attrNameLst>
                                          <p:attrName>style.visibility</p:attrName>
                                        </p:attrNameLst>
                                      </p:cBhvr>
                                      <p:to>
                                        <p:strVal val="visible"/>
                                      </p:to>
                                    </p:set>
                                    <p:animEffect transition="in" filter="barn(inVertical)">
                                      <p:cBhvr>
                                        <p:cTn id="25" dur="500"/>
                                        <p:tgtEl>
                                          <p:spTgt spid="3">
                                            <p:bg/>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8965" y="433880"/>
            <a:ext cx="8210944" cy="5726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Indian Economy during the British  period</a:t>
            </a:r>
          </a:p>
        </p:txBody>
      </p:sp>
      <p:sp>
        <p:nvSpPr>
          <p:cNvPr id="3" name="Content Placeholder 2"/>
          <p:cNvSpPr>
            <a:spLocks noGrp="1"/>
          </p:cNvSpPr>
          <p:nvPr>
            <p:ph idx="1"/>
          </p:nvPr>
        </p:nvSpPr>
        <p:spPr>
          <a:xfrm>
            <a:off x="448965" y="1351264"/>
            <a:ext cx="7482545" cy="3511061"/>
          </a:xfrm>
        </p:spPr>
        <p:txBody>
          <a:bodyPr>
            <a:noAutofit/>
          </a:bodyPr>
          <a:lstStyle/>
          <a:p>
            <a:pPr>
              <a:buClr>
                <a:schemeClr val="bg1"/>
              </a:buClr>
              <a:buFont typeface="Wingdings" pitchFamily="2" charset="2"/>
              <a:buChar char="§"/>
            </a:pPr>
            <a:r>
              <a:rPr lang="en-US" sz="2400" b="1" dirty="0">
                <a:solidFill>
                  <a:srgbClr val="FFFF00"/>
                </a:solidFill>
              </a:rPr>
              <a:t>Indian’s sea route trade to Europe started only after the arrival of Vasco da Gama in Calicut, India on May 20, 1498. </a:t>
            </a:r>
          </a:p>
          <a:p>
            <a:pPr>
              <a:buClr>
                <a:schemeClr val="bg1"/>
              </a:buClr>
              <a:buFont typeface="Wingdings" pitchFamily="2" charset="2"/>
              <a:buChar char="§"/>
            </a:pPr>
            <a:r>
              <a:rPr lang="en-US" sz="2400" b="1" dirty="0">
                <a:solidFill>
                  <a:srgbClr val="FFFF00"/>
                </a:solidFill>
              </a:rPr>
              <a:t>The Portuguese had traded in Goa as early as 1510. </a:t>
            </a:r>
          </a:p>
          <a:p>
            <a:pPr>
              <a:buClr>
                <a:schemeClr val="bg1"/>
              </a:buClr>
              <a:buFont typeface="Wingdings" pitchFamily="2" charset="2"/>
              <a:buChar char="§"/>
            </a:pPr>
            <a:r>
              <a:rPr lang="en-US" sz="2400" b="1" dirty="0">
                <a:solidFill>
                  <a:srgbClr val="FFFF00"/>
                </a:solidFill>
              </a:rPr>
              <a:t>In 1601 the East India Company was chartered. </a:t>
            </a:r>
          </a:p>
          <a:p>
            <a:pPr>
              <a:buClr>
                <a:schemeClr val="bg1"/>
              </a:buClr>
              <a:buFont typeface="Wingdings" pitchFamily="2" charset="2"/>
              <a:buChar char="§"/>
            </a:pPr>
            <a:r>
              <a:rPr lang="en-US" sz="2400" b="1" dirty="0">
                <a:solidFill>
                  <a:srgbClr val="FFFF00"/>
                </a:solidFill>
              </a:rPr>
              <a:t>In 1614 Sir Thomas Roe was successful in getting permission from Jahangir for setting up factories and slowly moved all parts of India.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50" y="0"/>
            <a:ext cx="9153150"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1508"/>
            <a:ext cx="9153150" cy="522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61508"/>
            <a:ext cx="9143999" cy="520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1508"/>
            <a:ext cx="9143999" cy="520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16650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2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400"/>
                            </p:stCondLst>
                            <p:childTnLst>
                              <p:par>
                                <p:cTn id="20" presetID="2" presetClass="entr" presetSubtype="4"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par>
                          <p:cTn id="24" fill="hold">
                            <p:stCondLst>
                              <p:cond delay="4900"/>
                            </p:stCondLst>
                            <p:childTnLst>
                              <p:par>
                                <p:cTn id="25" presetID="2" presetClass="entr" presetSubtype="4"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29" fill="hold">
                            <p:stCondLst>
                              <p:cond delay="5400"/>
                            </p:stCondLst>
                            <p:childTnLst>
                              <p:par>
                                <p:cTn id="30" presetID="2" presetClass="entr" presetSubtype="4"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34" fill="hold">
                            <p:stCondLst>
                              <p:cond delay="5900"/>
                            </p:stCondLst>
                            <p:childTnLst>
                              <p:par>
                                <p:cTn id="35" presetID="2" presetClass="entr" presetSubtype="4"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2050"/>
                                        </p:tgtEl>
                                        <p:attrNameLst>
                                          <p:attrName>style.visibility</p:attrName>
                                        </p:attrNameLst>
                                      </p:cBhvr>
                                      <p:to>
                                        <p:strVal val="visible"/>
                                      </p:to>
                                    </p:set>
                                    <p:animEffect transition="in" filter="wheel(1)">
                                      <p:cBhvr>
                                        <p:cTn id="43" dur="2000"/>
                                        <p:tgtEl>
                                          <p:spTgt spid="2050"/>
                                        </p:tgtEl>
                                      </p:cBhvr>
                                    </p:animEffect>
                                  </p:childTnLst>
                                </p:cTn>
                              </p:par>
                            </p:childTnLst>
                          </p:cTn>
                        </p:par>
                      </p:childTnLst>
                    </p:cTn>
                  </p:par>
                  <p:par>
                    <p:cTn id="44" fill="hold">
                      <p:stCondLst>
                        <p:cond delay="indefinite"/>
                      </p:stCondLst>
                      <p:childTnLst>
                        <p:par>
                          <p:cTn id="45" fill="hold">
                            <p:stCondLst>
                              <p:cond delay="0"/>
                            </p:stCondLst>
                            <p:childTnLst>
                              <p:par>
                                <p:cTn id="46" presetID="42" presetClass="exit" presetSubtype="0" fill="hold" nodeType="clickEffect">
                                  <p:stCondLst>
                                    <p:cond delay="0"/>
                                  </p:stCondLst>
                                  <p:childTnLst>
                                    <p:animEffect transition="out" filter="fade">
                                      <p:cBhvr>
                                        <p:cTn id="47" dur="1000"/>
                                        <p:tgtEl>
                                          <p:spTgt spid="2050"/>
                                        </p:tgtEl>
                                      </p:cBhvr>
                                    </p:animEffect>
                                    <p:anim calcmode="lin" valueType="num">
                                      <p:cBhvr>
                                        <p:cTn id="48" dur="1000"/>
                                        <p:tgtEl>
                                          <p:spTgt spid="2050"/>
                                        </p:tgtEl>
                                        <p:attrNameLst>
                                          <p:attrName>ppt_x</p:attrName>
                                        </p:attrNameLst>
                                      </p:cBhvr>
                                      <p:tavLst>
                                        <p:tav tm="0">
                                          <p:val>
                                            <p:strVal val="ppt_x"/>
                                          </p:val>
                                        </p:tav>
                                        <p:tav tm="100000">
                                          <p:val>
                                            <p:strVal val="ppt_x"/>
                                          </p:val>
                                        </p:tav>
                                      </p:tavLst>
                                    </p:anim>
                                    <p:anim calcmode="lin" valueType="num">
                                      <p:cBhvr>
                                        <p:cTn id="49" dur="1000"/>
                                        <p:tgtEl>
                                          <p:spTgt spid="2050"/>
                                        </p:tgtEl>
                                        <p:attrNameLst>
                                          <p:attrName>ppt_y</p:attrName>
                                        </p:attrNameLst>
                                      </p:cBhvr>
                                      <p:tavLst>
                                        <p:tav tm="0">
                                          <p:val>
                                            <p:strVal val="ppt_y"/>
                                          </p:val>
                                        </p:tav>
                                        <p:tav tm="100000">
                                          <p:val>
                                            <p:strVal val="ppt_y+.1"/>
                                          </p:val>
                                        </p:tav>
                                      </p:tavLst>
                                    </p:anim>
                                    <p:set>
                                      <p:cBhvr>
                                        <p:cTn id="50" dur="1" fill="hold">
                                          <p:stCondLst>
                                            <p:cond delay="999"/>
                                          </p:stCondLst>
                                        </p:cTn>
                                        <p:tgtEl>
                                          <p:spTgt spid="205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8" presetClass="entr" presetSubtype="16" fill="hold" nodeType="clickEffect">
                                  <p:stCondLst>
                                    <p:cond delay="0"/>
                                  </p:stCondLst>
                                  <p:childTnLst>
                                    <p:set>
                                      <p:cBhvr>
                                        <p:cTn id="54" dur="1" fill="hold">
                                          <p:stCondLst>
                                            <p:cond delay="0"/>
                                          </p:stCondLst>
                                        </p:cTn>
                                        <p:tgtEl>
                                          <p:spTgt spid="2051"/>
                                        </p:tgtEl>
                                        <p:attrNameLst>
                                          <p:attrName>style.visibility</p:attrName>
                                        </p:attrNameLst>
                                      </p:cBhvr>
                                      <p:to>
                                        <p:strVal val="visible"/>
                                      </p:to>
                                    </p:set>
                                    <p:animEffect transition="in" filter="diamond(in)">
                                      <p:cBhvr>
                                        <p:cTn id="55" dur="2000"/>
                                        <p:tgtEl>
                                          <p:spTgt spid="2051"/>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xit" presetSubtype="21" fill="hold" nodeType="clickEffect">
                                  <p:stCondLst>
                                    <p:cond delay="0"/>
                                  </p:stCondLst>
                                  <p:childTnLst>
                                    <p:animEffect transition="out" filter="barn(inVertical)">
                                      <p:cBhvr>
                                        <p:cTn id="59" dur="500"/>
                                        <p:tgtEl>
                                          <p:spTgt spid="2051"/>
                                        </p:tgtEl>
                                      </p:cBhvr>
                                    </p:animEffect>
                                    <p:set>
                                      <p:cBhvr>
                                        <p:cTn id="60" dur="1" fill="hold">
                                          <p:stCondLst>
                                            <p:cond delay="499"/>
                                          </p:stCondLst>
                                        </p:cTn>
                                        <p:tgtEl>
                                          <p:spTgt spid="2051"/>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35" presetClass="entr" presetSubtype="0" fill="hold" nodeType="clickEffect">
                                  <p:stCondLst>
                                    <p:cond delay="0"/>
                                  </p:stCondLst>
                                  <p:childTnLst>
                                    <p:set>
                                      <p:cBhvr>
                                        <p:cTn id="64" dur="1" fill="hold">
                                          <p:stCondLst>
                                            <p:cond delay="0"/>
                                          </p:stCondLst>
                                        </p:cTn>
                                        <p:tgtEl>
                                          <p:spTgt spid="2052"/>
                                        </p:tgtEl>
                                        <p:attrNameLst>
                                          <p:attrName>style.visibility</p:attrName>
                                        </p:attrNameLst>
                                      </p:cBhvr>
                                      <p:to>
                                        <p:strVal val="visible"/>
                                      </p:to>
                                    </p:set>
                                    <p:animEffect transition="in" filter="fade">
                                      <p:cBhvr>
                                        <p:cTn id="65" dur="2000"/>
                                        <p:tgtEl>
                                          <p:spTgt spid="2052"/>
                                        </p:tgtEl>
                                      </p:cBhvr>
                                    </p:animEffect>
                                    <p:anim calcmode="lin" valueType="num">
                                      <p:cBhvr>
                                        <p:cTn id="66" dur="2000" fill="hold"/>
                                        <p:tgtEl>
                                          <p:spTgt spid="2052"/>
                                        </p:tgtEl>
                                        <p:attrNameLst>
                                          <p:attrName>style.rotation</p:attrName>
                                        </p:attrNameLst>
                                      </p:cBhvr>
                                      <p:tavLst>
                                        <p:tav tm="0">
                                          <p:val>
                                            <p:fltVal val="720"/>
                                          </p:val>
                                        </p:tav>
                                        <p:tav tm="100000">
                                          <p:val>
                                            <p:fltVal val="0"/>
                                          </p:val>
                                        </p:tav>
                                      </p:tavLst>
                                    </p:anim>
                                    <p:anim calcmode="lin" valueType="num">
                                      <p:cBhvr>
                                        <p:cTn id="67" dur="2000" fill="hold"/>
                                        <p:tgtEl>
                                          <p:spTgt spid="2052"/>
                                        </p:tgtEl>
                                        <p:attrNameLst>
                                          <p:attrName>ppt_h</p:attrName>
                                        </p:attrNameLst>
                                      </p:cBhvr>
                                      <p:tavLst>
                                        <p:tav tm="0">
                                          <p:val>
                                            <p:fltVal val="0"/>
                                          </p:val>
                                        </p:tav>
                                        <p:tav tm="100000">
                                          <p:val>
                                            <p:strVal val="#ppt_h"/>
                                          </p:val>
                                        </p:tav>
                                      </p:tavLst>
                                    </p:anim>
                                    <p:anim calcmode="lin" valueType="num">
                                      <p:cBhvr>
                                        <p:cTn id="68" dur="2000" fill="hold"/>
                                        <p:tgtEl>
                                          <p:spTgt spid="2052"/>
                                        </p:tgtEl>
                                        <p:attrNameLst>
                                          <p:attrName>ppt_w</p:attrName>
                                        </p:attrNameLst>
                                      </p:cBhvr>
                                      <p:tavLst>
                                        <p:tav tm="0">
                                          <p:val>
                                            <p:fltVal val="0"/>
                                          </p:val>
                                        </p:tav>
                                        <p:tav tm="100000">
                                          <p:val>
                                            <p:strVal val="#ppt_w"/>
                                          </p:val>
                                        </p:tav>
                                      </p:tavLst>
                                    </p:anim>
                                  </p:childTnLst>
                                </p:cTn>
                              </p:par>
                            </p:childTnLst>
                          </p:cTn>
                        </p:par>
                      </p:childTnLst>
                    </p:cTn>
                  </p:par>
                  <p:par>
                    <p:cTn id="69" fill="hold">
                      <p:stCondLst>
                        <p:cond delay="indefinite"/>
                      </p:stCondLst>
                      <p:childTnLst>
                        <p:par>
                          <p:cTn id="70" fill="hold">
                            <p:stCondLst>
                              <p:cond delay="0"/>
                            </p:stCondLst>
                            <p:childTnLst>
                              <p:par>
                                <p:cTn id="71" presetID="15" presetClass="exit" presetSubtype="0" fill="hold" nodeType="clickEffect">
                                  <p:stCondLst>
                                    <p:cond delay="0"/>
                                  </p:stCondLst>
                                  <p:childTnLst>
                                    <p:anim calcmode="lin" valueType="num">
                                      <p:cBhvr>
                                        <p:cTn id="72" dur="1000"/>
                                        <p:tgtEl>
                                          <p:spTgt spid="2052"/>
                                        </p:tgtEl>
                                        <p:attrNameLst>
                                          <p:attrName>ppt_w</p:attrName>
                                        </p:attrNameLst>
                                      </p:cBhvr>
                                      <p:tavLst>
                                        <p:tav tm="0">
                                          <p:val>
                                            <p:strVal val="ppt_w"/>
                                          </p:val>
                                        </p:tav>
                                        <p:tav tm="100000">
                                          <p:val>
                                            <p:fltVal val="0"/>
                                          </p:val>
                                        </p:tav>
                                      </p:tavLst>
                                    </p:anim>
                                    <p:anim calcmode="lin" valueType="num">
                                      <p:cBhvr>
                                        <p:cTn id="73" dur="1000"/>
                                        <p:tgtEl>
                                          <p:spTgt spid="2052"/>
                                        </p:tgtEl>
                                        <p:attrNameLst>
                                          <p:attrName>ppt_h</p:attrName>
                                        </p:attrNameLst>
                                      </p:cBhvr>
                                      <p:tavLst>
                                        <p:tav tm="0">
                                          <p:val>
                                            <p:strVal val="ppt_h"/>
                                          </p:val>
                                        </p:tav>
                                        <p:tav tm="100000">
                                          <p:val>
                                            <p:fltVal val="0"/>
                                          </p:val>
                                        </p:tav>
                                      </p:tavLst>
                                    </p:anim>
                                    <p:anim calcmode="lin" valueType="num">
                                      <p:cBhvr>
                                        <p:cTn id="74" dur="1000"/>
                                        <p:tgtEl>
                                          <p:spTgt spid="2052"/>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5" dur="1000"/>
                                        <p:tgtEl>
                                          <p:spTgt spid="2052"/>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6" dur="1" fill="hold">
                                          <p:stCondLst>
                                            <p:cond delay="999"/>
                                          </p:stCondLst>
                                        </p:cTn>
                                        <p:tgtEl>
                                          <p:spTgt spid="2052"/>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2" presetClass="entr" presetSubtype="0" fill="hold" nodeType="clickEffect">
                                  <p:stCondLst>
                                    <p:cond delay="0"/>
                                  </p:stCondLst>
                                  <p:childTnLst>
                                    <p:set>
                                      <p:cBhvr>
                                        <p:cTn id="80" dur="1" fill="hold">
                                          <p:stCondLst>
                                            <p:cond delay="0"/>
                                          </p:stCondLst>
                                        </p:cTn>
                                        <p:tgtEl>
                                          <p:spTgt spid="2053"/>
                                        </p:tgtEl>
                                        <p:attrNameLst>
                                          <p:attrName>style.visibility</p:attrName>
                                        </p:attrNameLst>
                                      </p:cBhvr>
                                      <p:to>
                                        <p:strVal val="visible"/>
                                      </p:to>
                                    </p:set>
                                    <p:animScale>
                                      <p:cBhvr>
                                        <p:cTn id="81" dur="1000" decel="50000" fill="hold">
                                          <p:stCondLst>
                                            <p:cond delay="0"/>
                                          </p:stCondLst>
                                        </p:cTn>
                                        <p:tgtEl>
                                          <p:spTgt spid="205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2" dur="1000" decel="50000" fill="hold">
                                          <p:stCondLst>
                                            <p:cond delay="0"/>
                                          </p:stCondLst>
                                        </p:cTn>
                                        <p:tgtEl>
                                          <p:spTgt spid="2053"/>
                                        </p:tgtEl>
                                        <p:attrNameLst>
                                          <p:attrName>ppt_x</p:attrName>
                                          <p:attrName>ppt_y</p:attrName>
                                        </p:attrNameLst>
                                      </p:cBhvr>
                                    </p:animMotion>
                                    <p:animEffect transition="in" filter="fade">
                                      <p:cBhvr>
                                        <p:cTn id="83" dur="1000"/>
                                        <p:tgtEl>
                                          <p:spTgt spid="2053"/>
                                        </p:tgtEl>
                                      </p:cBhvr>
                                    </p:animEffect>
                                  </p:childTnLst>
                                </p:cTn>
                              </p:par>
                            </p:childTnLst>
                          </p:cTn>
                        </p:par>
                      </p:childTnLst>
                    </p:cTn>
                  </p:par>
                  <p:par>
                    <p:cTn id="84" fill="hold">
                      <p:stCondLst>
                        <p:cond delay="indefinite"/>
                      </p:stCondLst>
                      <p:childTnLst>
                        <p:par>
                          <p:cTn id="85" fill="hold">
                            <p:stCondLst>
                              <p:cond delay="0"/>
                            </p:stCondLst>
                            <p:childTnLst>
                              <p:par>
                                <p:cTn id="86" presetID="35" presetClass="exit" presetSubtype="0" fill="hold" nodeType="clickEffect">
                                  <p:stCondLst>
                                    <p:cond delay="0"/>
                                  </p:stCondLst>
                                  <p:childTnLst>
                                    <p:animEffect transition="out" filter="fade">
                                      <p:cBhvr>
                                        <p:cTn id="87" dur="2000"/>
                                        <p:tgtEl>
                                          <p:spTgt spid="2053"/>
                                        </p:tgtEl>
                                      </p:cBhvr>
                                    </p:animEffect>
                                    <p:anim calcmode="lin" valueType="num">
                                      <p:cBhvr>
                                        <p:cTn id="88" dur="2000"/>
                                        <p:tgtEl>
                                          <p:spTgt spid="2053"/>
                                        </p:tgtEl>
                                        <p:attrNameLst>
                                          <p:attrName>style.rotation</p:attrName>
                                        </p:attrNameLst>
                                      </p:cBhvr>
                                      <p:tavLst>
                                        <p:tav tm="0">
                                          <p:val>
                                            <p:fltVal val="0"/>
                                          </p:val>
                                        </p:tav>
                                        <p:tav tm="100000">
                                          <p:val>
                                            <p:fltVal val="720"/>
                                          </p:val>
                                        </p:tav>
                                      </p:tavLst>
                                    </p:anim>
                                    <p:anim calcmode="lin" valueType="num">
                                      <p:cBhvr>
                                        <p:cTn id="89" dur="2000"/>
                                        <p:tgtEl>
                                          <p:spTgt spid="2053"/>
                                        </p:tgtEl>
                                        <p:attrNameLst>
                                          <p:attrName>ppt_h</p:attrName>
                                        </p:attrNameLst>
                                      </p:cBhvr>
                                      <p:tavLst>
                                        <p:tav tm="0">
                                          <p:val>
                                            <p:strVal val="ppt_h"/>
                                          </p:val>
                                        </p:tav>
                                        <p:tav tm="100000">
                                          <p:val>
                                            <p:fltVal val="0"/>
                                          </p:val>
                                        </p:tav>
                                      </p:tavLst>
                                    </p:anim>
                                    <p:anim calcmode="lin" valueType="num">
                                      <p:cBhvr>
                                        <p:cTn id="90" dur="2000"/>
                                        <p:tgtEl>
                                          <p:spTgt spid="2053"/>
                                        </p:tgtEl>
                                        <p:attrNameLst>
                                          <p:attrName>ppt_w</p:attrName>
                                        </p:attrNameLst>
                                      </p:cBhvr>
                                      <p:tavLst>
                                        <p:tav tm="0">
                                          <p:val>
                                            <p:strVal val="ppt_w"/>
                                          </p:val>
                                        </p:tav>
                                        <p:tav tm="100000">
                                          <p:val>
                                            <p:fltVal val="0"/>
                                          </p:val>
                                        </p:tav>
                                      </p:tavLst>
                                    </p:anim>
                                    <p:set>
                                      <p:cBhvr>
                                        <p:cTn id="91" dur="1" fill="hold">
                                          <p:stCondLst>
                                            <p:cond delay="1999"/>
                                          </p:stCondLst>
                                        </p:cTn>
                                        <p:tgtEl>
                                          <p:spTgt spid="20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66646"/>
            <a:ext cx="8704185" cy="5726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Sixth  Five  Year  Plan  (1980-1985)</a:t>
            </a:r>
          </a:p>
        </p:txBody>
      </p:sp>
      <p:sp>
        <p:nvSpPr>
          <p:cNvPr id="3" name="Content Placeholder 2"/>
          <p:cNvSpPr>
            <a:spLocks noGrp="1"/>
          </p:cNvSpPr>
          <p:nvPr>
            <p:ph idx="1"/>
          </p:nvPr>
        </p:nvSpPr>
        <p:spPr>
          <a:xfrm>
            <a:off x="143555" y="1045854"/>
            <a:ext cx="6260905" cy="3511061"/>
          </a:xfrm>
        </p:spPr>
        <p:txBody>
          <a:bodyPr>
            <a:normAutofit/>
          </a:bodyPr>
          <a:lstStyle/>
          <a:p>
            <a:pPr>
              <a:buClr>
                <a:schemeClr val="bg1"/>
              </a:buClr>
              <a:buFont typeface="Wingdings" pitchFamily="2" charset="2"/>
              <a:buChar char="§"/>
            </a:pPr>
            <a:r>
              <a:rPr lang="en-US" b="1" dirty="0">
                <a:solidFill>
                  <a:srgbClr val="FFFF00"/>
                </a:solidFill>
              </a:rPr>
              <a:t>The basic objective of this plan was poverty eradication and technological self reliance.  </a:t>
            </a:r>
            <a:r>
              <a:rPr lang="en-US" b="1" dirty="0" err="1">
                <a:solidFill>
                  <a:srgbClr val="FFFF00"/>
                </a:solidFill>
              </a:rPr>
              <a:t>Garibi-Hatao</a:t>
            </a:r>
            <a:r>
              <a:rPr lang="en-US" b="1" dirty="0">
                <a:solidFill>
                  <a:srgbClr val="FFFF00"/>
                </a:solidFill>
              </a:rPr>
              <a:t> was the motto.</a:t>
            </a:r>
          </a:p>
          <a:p>
            <a:pPr>
              <a:buClr>
                <a:schemeClr val="bg1"/>
              </a:buClr>
              <a:buFont typeface="Wingdings" pitchFamily="2" charset="2"/>
              <a:buChar char="§"/>
            </a:pPr>
            <a:r>
              <a:rPr lang="en-US" b="1" dirty="0">
                <a:solidFill>
                  <a:srgbClr val="FFFF00"/>
                </a:solidFill>
              </a:rPr>
              <a:t>It was based on investment </a:t>
            </a:r>
            <a:r>
              <a:rPr lang="en-US" b="1" dirty="0" err="1">
                <a:solidFill>
                  <a:srgbClr val="FFFF00"/>
                </a:solidFill>
              </a:rPr>
              <a:t>yojana</a:t>
            </a:r>
            <a:r>
              <a:rPr lang="en-US" b="1" dirty="0">
                <a:solidFill>
                  <a:srgbClr val="FFFF00"/>
                </a:solidFill>
              </a:rPr>
              <a:t>.</a:t>
            </a:r>
          </a:p>
          <a:p>
            <a:pPr>
              <a:buClr>
                <a:schemeClr val="bg1"/>
              </a:buClr>
              <a:buFont typeface="Wingdings" pitchFamily="2" charset="2"/>
              <a:buChar char="§"/>
            </a:pPr>
            <a:r>
              <a:rPr lang="en-US" b="1" dirty="0">
                <a:solidFill>
                  <a:srgbClr val="FFFF00"/>
                </a:solidFill>
              </a:rPr>
              <a:t>Its growth target was 5.2% but it achieved 5.7%.</a:t>
            </a: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9181" r="11896" b="52445"/>
          <a:stretch/>
        </p:blipFill>
        <p:spPr bwMode="auto">
          <a:xfrm>
            <a:off x="6404460" y="1197405"/>
            <a:ext cx="2527442" cy="29013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5944"/>
          <a:stretch/>
        </p:blipFill>
        <p:spPr bwMode="auto">
          <a:xfrm>
            <a:off x="0" y="-24236"/>
            <a:ext cx="9143999"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2304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
                                        </p:tgtEl>
                                        <p:attrNameLst>
                                          <p:attrName>ppt_x</p:attrName>
                                          <p:attrName>ppt_y</p:attrName>
                                        </p:attrNameLst>
                                      </p:cBhvr>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par>
                                <p:cTn id="15" presetID="6" presetClass="entr" presetSubtype="16"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circle(in)">
                                      <p:cBhvr>
                                        <p:cTn id="17" dur="2000"/>
                                        <p:tgtEl>
                                          <p:spTgt spid="2050"/>
                                        </p:tgtEl>
                                      </p:cBhvr>
                                    </p:animEffect>
                                  </p:childTnLst>
                                </p:cTn>
                              </p:par>
                            </p:childTnLst>
                          </p:cTn>
                        </p:par>
                        <p:par>
                          <p:cTn id="18" fill="hold">
                            <p:stCondLst>
                              <p:cond delay="2500"/>
                            </p:stCondLst>
                            <p:childTnLst>
                              <p:par>
                                <p:cTn id="19" presetID="47"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7" presetClass="entr" presetSubtype="0"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1000"/>
                                        <p:tgtEl>
                                          <p:spTgt spid="3">
                                            <p:txEl>
                                              <p:pRg st="1" end="1"/>
                                            </p:txEl>
                                          </p:spTgt>
                                        </p:tgtEl>
                                      </p:cBhvr>
                                    </p:animEffect>
                                    <p:anim calcmode="lin" valueType="num">
                                      <p:cBhvr>
                                        <p:cTn id="2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47" presetClass="entr" presetSubtype="0" fill="hold" grpId="0"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1000"/>
                                        <p:tgtEl>
                                          <p:spTgt spid="3">
                                            <p:txEl>
                                              <p:pRg st="2" end="2"/>
                                            </p:txEl>
                                          </p:spTgt>
                                        </p:tgtEl>
                                      </p:cBhvr>
                                    </p:animEffect>
                                    <p:anim calcmode="lin" valueType="num">
                                      <p:cBhvr>
                                        <p:cTn id="3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barn(inVertical)">
                                      <p:cBhvr>
                                        <p:cTn id="40" dur="500"/>
                                        <p:tgtEl>
                                          <p:spTgt spid="2051"/>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xit" presetSubtype="37" fill="hold" nodeType="clickEffect">
                                  <p:stCondLst>
                                    <p:cond delay="0"/>
                                  </p:stCondLst>
                                  <p:childTnLst>
                                    <p:animEffect transition="out" filter="barn(outVertical)">
                                      <p:cBhvr>
                                        <p:cTn id="44" dur="500"/>
                                        <p:tgtEl>
                                          <p:spTgt spid="2051"/>
                                        </p:tgtEl>
                                      </p:cBhvr>
                                    </p:animEffect>
                                    <p:set>
                                      <p:cBhvr>
                                        <p:cTn id="45" dur="1" fill="hold">
                                          <p:stCondLst>
                                            <p:cond delay="499"/>
                                          </p:stCondLst>
                                        </p:cTn>
                                        <p:tgtEl>
                                          <p:spTgt spid="205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37" y="166646"/>
            <a:ext cx="8944608"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b="1" dirty="0">
                <a:ln>
                  <a:solidFill>
                    <a:srgbClr val="FFFF00"/>
                  </a:solidFill>
                </a:ln>
                <a:solidFill>
                  <a:srgbClr val="5EEC3C"/>
                </a:solidFill>
                <a:effectLst/>
                <a:latin typeface="Algerian" pitchFamily="82" charset="0"/>
              </a:rPr>
              <a:t>Seventh Five Year Plan (1985-1990)</a:t>
            </a:r>
          </a:p>
        </p:txBody>
      </p:sp>
      <p:sp>
        <p:nvSpPr>
          <p:cNvPr id="3" name="Content Placeholder 2"/>
          <p:cNvSpPr>
            <a:spLocks noGrp="1"/>
          </p:cNvSpPr>
          <p:nvPr>
            <p:ph idx="1"/>
          </p:nvPr>
        </p:nvSpPr>
        <p:spPr>
          <a:xfrm>
            <a:off x="296260" y="891995"/>
            <a:ext cx="5344675" cy="3944941"/>
          </a:xfrm>
        </p:spPr>
        <p:txBody>
          <a:bodyPr>
            <a:normAutofit fontScale="92500" lnSpcReduction="20000"/>
          </a:bodyPr>
          <a:lstStyle/>
          <a:p>
            <a:pPr>
              <a:buClr>
                <a:schemeClr val="bg1"/>
              </a:buClr>
              <a:buFont typeface="Wingdings" pitchFamily="2" charset="2"/>
              <a:buChar char="§"/>
            </a:pPr>
            <a:r>
              <a:rPr lang="en-US" b="1" dirty="0">
                <a:solidFill>
                  <a:srgbClr val="FFFF00"/>
                </a:solidFill>
              </a:rPr>
              <a:t>Objectives of this plan included the establishment of the self sufficient economy and opportunities for productive employment.</a:t>
            </a:r>
          </a:p>
          <a:p>
            <a:pPr>
              <a:buClr>
                <a:schemeClr val="bg1"/>
              </a:buClr>
              <a:buFont typeface="Wingdings" pitchFamily="2" charset="2"/>
              <a:buChar char="§"/>
            </a:pPr>
            <a:r>
              <a:rPr lang="en-US" b="1" dirty="0">
                <a:solidFill>
                  <a:srgbClr val="FFFF00"/>
                </a:solidFill>
              </a:rPr>
              <a:t>For the first time, due to the pressure from private sector the private sector got the priority over public sector.</a:t>
            </a:r>
          </a:p>
          <a:p>
            <a:pPr>
              <a:buClr>
                <a:schemeClr val="bg1"/>
              </a:buClr>
              <a:buFont typeface="Wingdings" pitchFamily="2" charset="2"/>
              <a:buChar char="§"/>
            </a:pPr>
            <a:r>
              <a:rPr lang="en-US" b="1" dirty="0">
                <a:solidFill>
                  <a:srgbClr val="FFFF00"/>
                </a:solidFill>
              </a:rPr>
              <a:t>Its growth target was 5.0% but it achieved 6.0%.</a:t>
            </a:r>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129" t="19295" r="9129" b="32953"/>
          <a:stretch/>
        </p:blipFill>
        <p:spPr bwMode="auto">
          <a:xfrm>
            <a:off x="5553217" y="1808226"/>
            <a:ext cx="3294523" cy="183245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4273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2"/>
                                        </p:tgtEl>
                                        <p:attrNameLst>
                                          <p:attrName>ppt_x</p:attrName>
                                          <p:attrName>ppt_y</p:attrName>
                                        </p:attrNameLst>
                                      </p:cBhvr>
                                    </p:animMotion>
                                    <p:animRot by="1500000">
                                      <p:cBhvr>
                                        <p:cTn id="11" dur="125" fill="hold">
                                          <p:stCondLst>
                                            <p:cond delay="0"/>
                                          </p:stCondLst>
                                        </p:cTn>
                                        <p:tgtEl>
                                          <p:spTgt spid="2"/>
                                        </p:tgtEl>
                                        <p:attrNameLst>
                                          <p:attrName>r</p:attrName>
                                        </p:attrNameLst>
                                      </p:cBhvr>
                                    </p:animRot>
                                    <p:animRot by="-1500000">
                                      <p:cBhvr>
                                        <p:cTn id="12" dur="125" fill="hold">
                                          <p:stCondLst>
                                            <p:cond delay="125"/>
                                          </p:stCondLst>
                                        </p:cTn>
                                        <p:tgtEl>
                                          <p:spTgt spid="2"/>
                                        </p:tgtEl>
                                        <p:attrNameLst>
                                          <p:attrName>r</p:attrName>
                                        </p:attrNameLst>
                                      </p:cBhvr>
                                    </p:animRot>
                                    <p:animRot by="-1500000">
                                      <p:cBhvr>
                                        <p:cTn id="13" dur="125" fill="hold">
                                          <p:stCondLst>
                                            <p:cond delay="250"/>
                                          </p:stCondLst>
                                        </p:cTn>
                                        <p:tgtEl>
                                          <p:spTgt spid="2"/>
                                        </p:tgtEl>
                                        <p:attrNameLst>
                                          <p:attrName>r</p:attrName>
                                        </p:attrNameLst>
                                      </p:cBhvr>
                                    </p:animRot>
                                    <p:animRot by="1500000">
                                      <p:cBhvr>
                                        <p:cTn id="14" dur="125" fill="hold">
                                          <p:stCondLst>
                                            <p:cond delay="375"/>
                                          </p:stCondLst>
                                        </p:cTn>
                                        <p:tgtEl>
                                          <p:spTgt spid="2"/>
                                        </p:tgtEl>
                                        <p:attrNameLst>
                                          <p:attrName>r</p:attrName>
                                        </p:attrNameLst>
                                      </p:cBhvr>
                                    </p:animRot>
                                  </p:childTnLst>
                                </p:cTn>
                              </p:par>
                            </p:childTnLst>
                          </p:cTn>
                        </p:par>
                        <p:par>
                          <p:cTn id="15" fill="hold">
                            <p:stCondLst>
                              <p:cond delay="2450"/>
                            </p:stCondLst>
                            <p:childTnLst>
                              <p:par>
                                <p:cTn id="16" presetID="6" presetClass="entr" presetSubtype="16" fill="hold" nodeType="after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circle(in)">
                                      <p:cBhvr>
                                        <p:cTn id="18" dur="2000"/>
                                        <p:tgtEl>
                                          <p:spTgt spid="307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wipe(down)">
                                      <p:cBhvr>
                                        <p:cTn id="21" dur="500"/>
                                        <p:tgtEl>
                                          <p:spTgt spid="3">
                                            <p:txEl>
                                              <p:pRg st="0" end="0"/>
                                            </p:txEl>
                                          </p:spTgt>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wipe(down)">
                                      <p:cBhvr>
                                        <p:cTn id="24" dur="500"/>
                                        <p:tgtEl>
                                          <p:spTgt spid="3">
                                            <p:txEl>
                                              <p:pRg st="1" end="1"/>
                                            </p:txEl>
                                          </p:spTgt>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down)">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800"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Annual Plans</a:t>
            </a:r>
          </a:p>
        </p:txBody>
      </p:sp>
      <p:sp>
        <p:nvSpPr>
          <p:cNvPr id="3" name="Content Placeholder 2"/>
          <p:cNvSpPr>
            <a:spLocks noGrp="1"/>
          </p:cNvSpPr>
          <p:nvPr>
            <p:ph idx="1"/>
          </p:nvPr>
        </p:nvSpPr>
        <p:spPr>
          <a:xfrm>
            <a:off x="448965" y="1198559"/>
            <a:ext cx="4733855" cy="3511061"/>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lstStyle/>
          <a:p>
            <a:pPr>
              <a:buClr>
                <a:schemeClr val="bg1"/>
              </a:buClr>
              <a:buFont typeface="Wingdings" pitchFamily="2" charset="2"/>
              <a:buChar char="§"/>
            </a:pPr>
            <a:r>
              <a:rPr lang="en-US" b="1" dirty="0">
                <a:solidFill>
                  <a:srgbClr val="FFFF00"/>
                </a:solidFill>
              </a:rPr>
              <a:t>Eighth five year Plan could not take place due to volatile political situation at the </a:t>
            </a:r>
            <a:r>
              <a:rPr lang="en-US" b="1" dirty="0" err="1">
                <a:solidFill>
                  <a:srgbClr val="FFFF00"/>
                </a:solidFill>
              </a:rPr>
              <a:t>centre</a:t>
            </a:r>
            <a:r>
              <a:rPr lang="en-US" b="1" dirty="0">
                <a:solidFill>
                  <a:srgbClr val="FFFF00"/>
                </a:solidFill>
              </a:rPr>
              <a:t>. </a:t>
            </a:r>
          </a:p>
          <a:p>
            <a:pPr>
              <a:buClr>
                <a:schemeClr val="bg1"/>
              </a:buClr>
              <a:buFont typeface="Wingdings" pitchFamily="2" charset="2"/>
              <a:buChar char="§"/>
            </a:pPr>
            <a:r>
              <a:rPr lang="en-US" b="1" dirty="0">
                <a:solidFill>
                  <a:srgbClr val="FFFF00"/>
                </a:solidFill>
              </a:rPr>
              <a:t>So two annual </a:t>
            </a:r>
            <a:r>
              <a:rPr lang="en-US" b="1" dirty="0" err="1">
                <a:solidFill>
                  <a:srgbClr val="FFFF00"/>
                </a:solidFill>
              </a:rPr>
              <a:t>programmes</a:t>
            </a:r>
            <a:r>
              <a:rPr lang="en-US" b="1" dirty="0">
                <a:solidFill>
                  <a:srgbClr val="FFFF00"/>
                </a:solidFill>
              </a:rPr>
              <a:t> are formed in 1990-91&amp; 1991-92.</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6337"/>
          <a:stretch/>
        </p:blipFill>
        <p:spPr bwMode="auto">
          <a:xfrm>
            <a:off x="5182820" y="1197405"/>
            <a:ext cx="3507375" cy="351221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8020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childTnLst>
                          </p:cTn>
                        </p:par>
                        <p:par>
                          <p:cTn id="11" fill="hold">
                            <p:stCondLst>
                              <p:cond delay="2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par>
                                <p:cTn id="18" presetID="21" presetClass="entr" presetSubtype="1"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wheel(1)">
                                      <p:cBhvr>
                                        <p:cTn id="20" dur="2000"/>
                                        <p:tgtEl>
                                          <p:spTgt spid="4098"/>
                                        </p:tgtEl>
                                      </p:cBhvr>
                                    </p:animEffect>
                                  </p:childTnLst>
                                </p:cTn>
                              </p:par>
                            </p:childTnLst>
                          </p:cTn>
                        </p:par>
                        <p:par>
                          <p:cTn id="21" fill="hold">
                            <p:stCondLst>
                              <p:cond delay="4000"/>
                            </p:stCondLst>
                            <p:childTnLst>
                              <p:par>
                                <p:cTn id="22" presetID="16" presetClass="entr" presetSubtype="21" fill="hold" grpId="0" nodeType="afterEffect">
                                  <p:stCondLst>
                                    <p:cond delay="0"/>
                                  </p:stCondLst>
                                  <p:childTnLst>
                                    <p:set>
                                      <p:cBhvr>
                                        <p:cTn id="23" dur="1" fill="hold">
                                          <p:stCondLst>
                                            <p:cond delay="0"/>
                                          </p:stCondLst>
                                        </p:cTn>
                                        <p:tgtEl>
                                          <p:spTgt spid="3">
                                            <p:bg/>
                                          </p:spTgt>
                                        </p:tgtEl>
                                        <p:attrNameLst>
                                          <p:attrName>style.visibility</p:attrName>
                                        </p:attrNameLst>
                                      </p:cBhvr>
                                      <p:to>
                                        <p:strVal val="visible"/>
                                      </p:to>
                                    </p:set>
                                    <p:animEffect transition="in" filter="barn(inVertical)">
                                      <p:cBhvr>
                                        <p:cTn id="24" dur="500"/>
                                        <p:tgtEl>
                                          <p:spTgt spid="3">
                                            <p:bg/>
                                          </p:spTgt>
                                        </p:tgtEl>
                                      </p:cBhvr>
                                    </p:animEffect>
                                  </p:childTnLst>
                                </p:cTn>
                              </p:par>
                            </p:childTnLst>
                          </p:cTn>
                        </p:par>
                        <p:par>
                          <p:cTn id="25" fill="hold">
                            <p:stCondLst>
                              <p:cond delay="4500"/>
                            </p:stCondLst>
                            <p:childTnLst>
                              <p:par>
                                <p:cTn id="26" presetID="16" presetClass="entr" presetSubtype="21" fill="hold" grpId="0" nodeType="after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barn(inVertical)">
                                      <p:cBhvr>
                                        <p:cTn id="28" dur="500"/>
                                        <p:tgtEl>
                                          <p:spTgt spid="3">
                                            <p:txEl>
                                              <p:pRg st="0" end="0"/>
                                            </p:txEl>
                                          </p:spTgt>
                                        </p:tgtEl>
                                      </p:cBhvr>
                                    </p:animEffect>
                                  </p:childTnLst>
                                </p:cTn>
                              </p:par>
                            </p:childTnLst>
                          </p:cTn>
                        </p:par>
                        <p:par>
                          <p:cTn id="29" fill="hold">
                            <p:stCondLst>
                              <p:cond delay="5000"/>
                            </p:stCondLst>
                            <p:childTnLst>
                              <p:par>
                                <p:cTn id="30" presetID="16" presetClass="entr" presetSubtype="21" fill="hold" grpId="0" nodeType="after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barn(inVertical)">
                                      <p:cBhvr>
                                        <p:cTn id="3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10" y="128470"/>
            <a:ext cx="8695035" cy="5726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Eighth Five Year Plan (1992-1997)</a:t>
            </a:r>
          </a:p>
        </p:txBody>
      </p:sp>
      <p:sp>
        <p:nvSpPr>
          <p:cNvPr id="3" name="Content Placeholder 2"/>
          <p:cNvSpPr>
            <a:spLocks noGrp="1"/>
          </p:cNvSpPr>
          <p:nvPr>
            <p:ph idx="1"/>
          </p:nvPr>
        </p:nvSpPr>
        <p:spPr>
          <a:xfrm>
            <a:off x="448965" y="891995"/>
            <a:ext cx="4715532" cy="3944941"/>
          </a:xfrm>
        </p:spPr>
        <p:txBody>
          <a:bodyPr>
            <a:normAutofit fontScale="85000" lnSpcReduction="10000"/>
          </a:bodyPr>
          <a:lstStyle/>
          <a:p>
            <a:pPr>
              <a:buClr>
                <a:schemeClr val="bg1"/>
              </a:buClr>
              <a:buFont typeface="Wingdings" pitchFamily="2" charset="2"/>
              <a:buChar char="§"/>
            </a:pPr>
            <a:r>
              <a:rPr lang="en-US" b="1" dirty="0">
                <a:solidFill>
                  <a:srgbClr val="FFFF00"/>
                </a:solidFill>
              </a:rPr>
              <a:t>In this plan the top priority was given to development of the human resources i.e. employment, education and public health.</a:t>
            </a:r>
          </a:p>
          <a:p>
            <a:pPr>
              <a:buClr>
                <a:schemeClr val="bg1"/>
              </a:buClr>
              <a:buFont typeface="Wingdings" pitchFamily="2" charset="2"/>
              <a:buChar char="§"/>
            </a:pPr>
            <a:r>
              <a:rPr lang="en-US" b="1" dirty="0">
                <a:solidFill>
                  <a:srgbClr val="FFFF00"/>
                </a:solidFill>
              </a:rPr>
              <a:t>During this plan, New Economic Policy of India was introduced.</a:t>
            </a:r>
          </a:p>
          <a:p>
            <a:pPr>
              <a:buClr>
                <a:schemeClr val="bg1"/>
              </a:buClr>
              <a:buFont typeface="Wingdings" pitchFamily="2" charset="2"/>
              <a:buChar char="§"/>
            </a:pPr>
            <a:r>
              <a:rPr lang="en-US" b="1" dirty="0">
                <a:solidFill>
                  <a:srgbClr val="FFFF00"/>
                </a:solidFill>
              </a:rPr>
              <a:t>This plan was successful and got annual growth rate of 6.8% against the target of 5.6%.</a:t>
            </a:r>
          </a:p>
        </p:txBody>
      </p:sp>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863"/>
          <a:stretch/>
        </p:blipFill>
        <p:spPr bwMode="auto">
          <a:xfrm>
            <a:off x="5115697" y="1737614"/>
            <a:ext cx="3884748" cy="164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413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gtEl>
                                        <p:attrNameLst>
                                          <p:attrName>ppt_x</p:attrName>
                                          <p:attrName>ppt_y</p:attrName>
                                        </p:attrNameLst>
                                      </p:cBhvr>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par>
                          <p:cTn id="17" fill="hold">
                            <p:stCondLst>
                              <p:cond delay="2400"/>
                            </p:stCondLst>
                            <p:childTnLst>
                              <p:par>
                                <p:cTn id="18" presetID="31" presetClass="entr" presetSubtype="0" fill="hold" nodeType="afterEffect">
                                  <p:stCondLst>
                                    <p:cond delay="0"/>
                                  </p:stCondLst>
                                  <p:childTnLst>
                                    <p:set>
                                      <p:cBhvr>
                                        <p:cTn id="19" dur="1" fill="hold">
                                          <p:stCondLst>
                                            <p:cond delay="0"/>
                                          </p:stCondLst>
                                        </p:cTn>
                                        <p:tgtEl>
                                          <p:spTgt spid="5122"/>
                                        </p:tgtEl>
                                        <p:attrNameLst>
                                          <p:attrName>style.visibility</p:attrName>
                                        </p:attrNameLst>
                                      </p:cBhvr>
                                      <p:to>
                                        <p:strVal val="visible"/>
                                      </p:to>
                                    </p:set>
                                    <p:anim calcmode="lin" valueType="num">
                                      <p:cBhvr>
                                        <p:cTn id="20" dur="1000" fill="hold"/>
                                        <p:tgtEl>
                                          <p:spTgt spid="5122"/>
                                        </p:tgtEl>
                                        <p:attrNameLst>
                                          <p:attrName>ppt_w</p:attrName>
                                        </p:attrNameLst>
                                      </p:cBhvr>
                                      <p:tavLst>
                                        <p:tav tm="0">
                                          <p:val>
                                            <p:fltVal val="0"/>
                                          </p:val>
                                        </p:tav>
                                        <p:tav tm="100000">
                                          <p:val>
                                            <p:strVal val="#ppt_w"/>
                                          </p:val>
                                        </p:tav>
                                      </p:tavLst>
                                    </p:anim>
                                    <p:anim calcmode="lin" valueType="num">
                                      <p:cBhvr>
                                        <p:cTn id="21" dur="1000" fill="hold"/>
                                        <p:tgtEl>
                                          <p:spTgt spid="5122"/>
                                        </p:tgtEl>
                                        <p:attrNameLst>
                                          <p:attrName>ppt_h</p:attrName>
                                        </p:attrNameLst>
                                      </p:cBhvr>
                                      <p:tavLst>
                                        <p:tav tm="0">
                                          <p:val>
                                            <p:fltVal val="0"/>
                                          </p:val>
                                        </p:tav>
                                        <p:tav tm="100000">
                                          <p:val>
                                            <p:strVal val="#ppt_h"/>
                                          </p:val>
                                        </p:tav>
                                      </p:tavLst>
                                    </p:anim>
                                    <p:anim calcmode="lin" valueType="num">
                                      <p:cBhvr>
                                        <p:cTn id="22" dur="1000" fill="hold"/>
                                        <p:tgtEl>
                                          <p:spTgt spid="5122"/>
                                        </p:tgtEl>
                                        <p:attrNameLst>
                                          <p:attrName>style.rotation</p:attrName>
                                        </p:attrNameLst>
                                      </p:cBhvr>
                                      <p:tavLst>
                                        <p:tav tm="0">
                                          <p:val>
                                            <p:fltVal val="90"/>
                                          </p:val>
                                        </p:tav>
                                        <p:tav tm="100000">
                                          <p:val>
                                            <p:fltVal val="0"/>
                                          </p:val>
                                        </p:tav>
                                      </p:tavLst>
                                    </p:anim>
                                    <p:animEffect transition="in" filter="fade">
                                      <p:cBhvr>
                                        <p:cTn id="23" dur="1000"/>
                                        <p:tgtEl>
                                          <p:spTgt spid="51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wipe(down)">
                                      <p:cBhvr>
                                        <p:cTn id="29" dur="500"/>
                                        <p:tgtEl>
                                          <p:spTgt spid="3">
                                            <p:txEl>
                                              <p:pRg st="1" end="1"/>
                                            </p:txEl>
                                          </p:spTgt>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down)">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281175"/>
            <a:ext cx="8551480" cy="5726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Ninth Five Year Plan (1997-2002)</a:t>
            </a:r>
          </a:p>
        </p:txBody>
      </p:sp>
      <p:sp>
        <p:nvSpPr>
          <p:cNvPr id="3" name="Content Placeholder 2"/>
          <p:cNvSpPr>
            <a:spLocks noGrp="1"/>
          </p:cNvSpPr>
          <p:nvPr>
            <p:ph idx="1"/>
          </p:nvPr>
        </p:nvSpPr>
        <p:spPr>
          <a:xfrm>
            <a:off x="448965" y="1198559"/>
            <a:ext cx="4581149" cy="3511061"/>
          </a:xfrm>
        </p:spPr>
        <p:txBody>
          <a:bodyPr>
            <a:normAutofit/>
          </a:bodyPr>
          <a:lstStyle/>
          <a:p>
            <a:pPr>
              <a:buClr>
                <a:schemeClr val="bg1"/>
              </a:buClr>
              <a:buFont typeface="Wingdings" pitchFamily="2" charset="2"/>
              <a:buChar char="§"/>
            </a:pPr>
            <a:r>
              <a:rPr lang="en-US" b="1" dirty="0">
                <a:solidFill>
                  <a:srgbClr val="FFFF00"/>
                </a:solidFill>
              </a:rPr>
              <a:t>The main focus of this plan was “growth with justice and equity”.</a:t>
            </a:r>
          </a:p>
          <a:p>
            <a:pPr>
              <a:buClr>
                <a:schemeClr val="bg1"/>
              </a:buClr>
              <a:buFont typeface="Wingdings" pitchFamily="2" charset="2"/>
              <a:buChar char="§"/>
            </a:pPr>
            <a:r>
              <a:rPr lang="en-US" b="1" dirty="0">
                <a:solidFill>
                  <a:srgbClr val="FFFF00"/>
                </a:solidFill>
              </a:rPr>
              <a:t>This plan failed to achieve the growth target of 7% and Indian economy grew only at the rate of 5.6%.</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1193" y="1595048"/>
            <a:ext cx="3636547" cy="235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22964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34" presetClass="emph" presetSubtype="0" fill="hold" grpId="1" nodeType="afterEffect">
                                  <p:stCondLst>
                                    <p:cond delay="0"/>
                                  </p:stCondLst>
                                  <p:iterate type="lt">
                                    <p:tmPct val="10000"/>
                                  </p:iterate>
                                  <p:childTnLst>
                                    <p:animMotion origin="layout" path="M 0.0 0.0 L 0.0 -0.07213" pathEditMode="relative" ptsTypes="">
                                      <p:cBhvr>
                                        <p:cTn id="12" dur="250" accel="50000" decel="50000" autoRev="1" fill="hold">
                                          <p:stCondLst>
                                            <p:cond delay="0"/>
                                          </p:stCondLst>
                                        </p:cTn>
                                        <p:tgtEl>
                                          <p:spTgt spid="2"/>
                                        </p:tgtEl>
                                        <p:attrNameLst>
                                          <p:attrName>ppt_x</p:attrName>
                                          <p:attrName>ppt_y</p:attrName>
                                        </p:attrNameLst>
                                      </p:cBhvr>
                                    </p:animMotion>
                                    <p:animRot by="1500000">
                                      <p:cBhvr>
                                        <p:cTn id="13" dur="125" fill="hold">
                                          <p:stCondLst>
                                            <p:cond delay="0"/>
                                          </p:stCondLst>
                                        </p:cTn>
                                        <p:tgtEl>
                                          <p:spTgt spid="2"/>
                                        </p:tgtEl>
                                        <p:attrNameLst>
                                          <p:attrName>r</p:attrName>
                                        </p:attrNameLst>
                                      </p:cBhvr>
                                    </p:animRot>
                                    <p:animRot by="-1500000">
                                      <p:cBhvr>
                                        <p:cTn id="14" dur="125" fill="hold">
                                          <p:stCondLst>
                                            <p:cond delay="125"/>
                                          </p:stCondLst>
                                        </p:cTn>
                                        <p:tgtEl>
                                          <p:spTgt spid="2"/>
                                        </p:tgtEl>
                                        <p:attrNameLst>
                                          <p:attrName>r</p:attrName>
                                        </p:attrNameLst>
                                      </p:cBhvr>
                                    </p:animRot>
                                    <p:animRot by="-1500000">
                                      <p:cBhvr>
                                        <p:cTn id="15" dur="125" fill="hold">
                                          <p:stCondLst>
                                            <p:cond delay="250"/>
                                          </p:stCondLst>
                                        </p:cTn>
                                        <p:tgtEl>
                                          <p:spTgt spid="2"/>
                                        </p:tgtEl>
                                        <p:attrNameLst>
                                          <p:attrName>r</p:attrName>
                                        </p:attrNameLst>
                                      </p:cBhvr>
                                    </p:animRot>
                                    <p:animRot by="1500000">
                                      <p:cBhvr>
                                        <p:cTn id="16" dur="125" fill="hold">
                                          <p:stCondLst>
                                            <p:cond delay="375"/>
                                          </p:stCondLst>
                                        </p:cTn>
                                        <p:tgtEl>
                                          <p:spTgt spid="2"/>
                                        </p:tgtEl>
                                        <p:attrNameLst>
                                          <p:attrName>r</p:attrName>
                                        </p:attrNameLst>
                                      </p:cBhvr>
                                    </p:animRot>
                                  </p:childTnLst>
                                </p:cTn>
                              </p:par>
                            </p:childTnLst>
                          </p:cTn>
                        </p:par>
                        <p:par>
                          <p:cTn id="17" fill="hold">
                            <p:stCondLst>
                              <p:cond delay="2350"/>
                            </p:stCondLst>
                            <p:childTnLst>
                              <p:par>
                                <p:cTn id="18" presetID="31" presetClass="entr" presetSubtype="0" fill="hold" nodeType="afterEffect">
                                  <p:stCondLst>
                                    <p:cond delay="0"/>
                                  </p:stCondLst>
                                  <p:childTnLst>
                                    <p:set>
                                      <p:cBhvr>
                                        <p:cTn id="19" dur="1" fill="hold">
                                          <p:stCondLst>
                                            <p:cond delay="0"/>
                                          </p:stCondLst>
                                        </p:cTn>
                                        <p:tgtEl>
                                          <p:spTgt spid="6147"/>
                                        </p:tgtEl>
                                        <p:attrNameLst>
                                          <p:attrName>style.visibility</p:attrName>
                                        </p:attrNameLst>
                                      </p:cBhvr>
                                      <p:to>
                                        <p:strVal val="visible"/>
                                      </p:to>
                                    </p:set>
                                    <p:anim calcmode="lin" valueType="num">
                                      <p:cBhvr>
                                        <p:cTn id="20" dur="1000" fill="hold"/>
                                        <p:tgtEl>
                                          <p:spTgt spid="6147"/>
                                        </p:tgtEl>
                                        <p:attrNameLst>
                                          <p:attrName>ppt_w</p:attrName>
                                        </p:attrNameLst>
                                      </p:cBhvr>
                                      <p:tavLst>
                                        <p:tav tm="0">
                                          <p:val>
                                            <p:fltVal val="0"/>
                                          </p:val>
                                        </p:tav>
                                        <p:tav tm="100000">
                                          <p:val>
                                            <p:strVal val="#ppt_w"/>
                                          </p:val>
                                        </p:tav>
                                      </p:tavLst>
                                    </p:anim>
                                    <p:anim calcmode="lin" valueType="num">
                                      <p:cBhvr>
                                        <p:cTn id="21" dur="1000" fill="hold"/>
                                        <p:tgtEl>
                                          <p:spTgt spid="6147"/>
                                        </p:tgtEl>
                                        <p:attrNameLst>
                                          <p:attrName>ppt_h</p:attrName>
                                        </p:attrNameLst>
                                      </p:cBhvr>
                                      <p:tavLst>
                                        <p:tav tm="0">
                                          <p:val>
                                            <p:fltVal val="0"/>
                                          </p:val>
                                        </p:tav>
                                        <p:tav tm="100000">
                                          <p:val>
                                            <p:strVal val="#ppt_h"/>
                                          </p:val>
                                        </p:tav>
                                      </p:tavLst>
                                    </p:anim>
                                    <p:anim calcmode="lin" valueType="num">
                                      <p:cBhvr>
                                        <p:cTn id="22" dur="1000" fill="hold"/>
                                        <p:tgtEl>
                                          <p:spTgt spid="6147"/>
                                        </p:tgtEl>
                                        <p:attrNameLst>
                                          <p:attrName>style.rotation</p:attrName>
                                        </p:attrNameLst>
                                      </p:cBhvr>
                                      <p:tavLst>
                                        <p:tav tm="0">
                                          <p:val>
                                            <p:fltVal val="90"/>
                                          </p:val>
                                        </p:tav>
                                        <p:tav tm="100000">
                                          <p:val>
                                            <p:fltVal val="0"/>
                                          </p:val>
                                        </p:tav>
                                      </p:tavLst>
                                    </p:anim>
                                    <p:animEffect transition="in" filter="fade">
                                      <p:cBhvr>
                                        <p:cTn id="23" dur="1000"/>
                                        <p:tgtEl>
                                          <p:spTgt spid="6147"/>
                                        </p:tgtEl>
                                      </p:cBhvr>
                                    </p:animEffect>
                                  </p:childTnLst>
                                </p:cTn>
                              </p:par>
                            </p:childTnLst>
                          </p:cTn>
                        </p:par>
                        <p:par>
                          <p:cTn id="24" fill="hold">
                            <p:stCondLst>
                              <p:cond delay="3350"/>
                            </p:stCondLst>
                            <p:childTnLst>
                              <p:par>
                                <p:cTn id="25" presetID="22" presetClass="entr" presetSubtype="4" fill="hold" grpId="0" nodeType="after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down)">
                                      <p:cBhvr>
                                        <p:cTn id="27" dur="500"/>
                                        <p:tgtEl>
                                          <p:spTgt spid="3">
                                            <p:txEl>
                                              <p:pRg st="0" end="0"/>
                                            </p:txEl>
                                          </p:spTgt>
                                        </p:tgtEl>
                                      </p:cBhvr>
                                    </p:animEffect>
                                  </p:childTnLst>
                                </p:cTn>
                              </p:par>
                            </p:childTnLst>
                          </p:cTn>
                        </p:par>
                        <p:par>
                          <p:cTn id="28" fill="hold">
                            <p:stCondLst>
                              <p:cond delay="3850"/>
                            </p:stCondLst>
                            <p:childTnLst>
                              <p:par>
                                <p:cTn id="29" presetID="22" presetClass="entr" presetSubtype="4" fill="hold" grpId="0" nodeType="after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wipe(down)">
                                      <p:cBhvr>
                                        <p:cTn id="3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8246070" cy="572644"/>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Tenth Five Year Plan (2002-2007)</a:t>
            </a:r>
          </a:p>
        </p:txBody>
      </p:sp>
      <p:sp>
        <p:nvSpPr>
          <p:cNvPr id="3" name="Content Placeholder 2"/>
          <p:cNvSpPr>
            <a:spLocks noGrp="1"/>
          </p:cNvSpPr>
          <p:nvPr>
            <p:ph idx="1"/>
          </p:nvPr>
        </p:nvSpPr>
        <p:spPr>
          <a:xfrm>
            <a:off x="448965" y="1198559"/>
            <a:ext cx="4123035" cy="3511061"/>
          </a:xfrm>
        </p:spPr>
        <p:txBody>
          <a:bodyPr>
            <a:normAutofit fontScale="92500" lnSpcReduction="10000"/>
          </a:bodyPr>
          <a:lstStyle/>
          <a:p>
            <a:pPr>
              <a:buClr>
                <a:schemeClr val="bg1"/>
              </a:buClr>
              <a:buFont typeface="Wingdings" pitchFamily="2" charset="2"/>
              <a:buChar char="§"/>
            </a:pPr>
            <a:r>
              <a:rPr lang="en-US" b="1" dirty="0">
                <a:solidFill>
                  <a:srgbClr val="FFFF00"/>
                </a:solidFill>
              </a:rPr>
              <a:t>This plan aimed to double the per capita income of India in the next 10 years.</a:t>
            </a:r>
          </a:p>
          <a:p>
            <a:pPr>
              <a:buClr>
                <a:schemeClr val="bg1"/>
              </a:buClr>
              <a:buFont typeface="Wingdings" pitchFamily="2" charset="2"/>
              <a:buChar char="§"/>
            </a:pPr>
            <a:r>
              <a:rPr lang="en-US" b="1" dirty="0">
                <a:solidFill>
                  <a:srgbClr val="FFFF00"/>
                </a:solidFill>
              </a:rPr>
              <a:t>It aimed to reduce the poverty ratio to 15% by 2012.</a:t>
            </a:r>
          </a:p>
          <a:p>
            <a:pPr>
              <a:buClr>
                <a:schemeClr val="bg1"/>
              </a:buClr>
              <a:buFont typeface="Wingdings" pitchFamily="2" charset="2"/>
              <a:buChar char="§"/>
            </a:pPr>
            <a:r>
              <a:rPr lang="en-US" b="1" dirty="0">
                <a:solidFill>
                  <a:srgbClr val="FFFF00"/>
                </a:solidFill>
              </a:rPr>
              <a:t>Its growth target was 8.0% but it achieved only 7.2%.</a:t>
            </a:r>
          </a:p>
        </p:txBody>
      </p:sp>
      <p:pic>
        <p:nvPicPr>
          <p:cNvPr id="8195"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758" b="44899"/>
          <a:stretch/>
        </p:blipFill>
        <p:spPr bwMode="auto">
          <a:xfrm>
            <a:off x="4939922" y="1197405"/>
            <a:ext cx="3602408" cy="335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0781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8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700"/>
                            </p:stCondLst>
                            <p:childTnLst>
                              <p:par>
                                <p:cTn id="20" presetID="6" presetClass="entr" presetSubtype="16" fill="hold" nodeType="afterEffect">
                                  <p:stCondLst>
                                    <p:cond delay="0"/>
                                  </p:stCondLst>
                                  <p:childTnLst>
                                    <p:set>
                                      <p:cBhvr>
                                        <p:cTn id="21" dur="1" fill="hold">
                                          <p:stCondLst>
                                            <p:cond delay="0"/>
                                          </p:stCondLst>
                                        </p:cTn>
                                        <p:tgtEl>
                                          <p:spTgt spid="8195"/>
                                        </p:tgtEl>
                                        <p:attrNameLst>
                                          <p:attrName>style.visibility</p:attrName>
                                        </p:attrNameLst>
                                      </p:cBhvr>
                                      <p:to>
                                        <p:strVal val="visible"/>
                                      </p:to>
                                    </p:set>
                                    <p:animEffect transition="in" filter="circle(in)">
                                      <p:cBhvr>
                                        <p:cTn id="22" dur="2000"/>
                                        <p:tgtEl>
                                          <p:spTgt spid="8195"/>
                                        </p:tgtEl>
                                      </p:cBhvr>
                                    </p:animEffect>
                                  </p:childTnLst>
                                </p:cTn>
                              </p:par>
                            </p:childTnLst>
                          </p:cTn>
                        </p:par>
                        <p:par>
                          <p:cTn id="23" fill="hold">
                            <p:stCondLst>
                              <p:cond delay="5700"/>
                            </p:stCondLst>
                            <p:childTnLst>
                              <p:par>
                                <p:cTn id="24" presetID="16" presetClass="entr" presetSubtype="21"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barn(inVertical)">
                                      <p:cBhvr>
                                        <p:cTn id="26" dur="500"/>
                                        <p:tgtEl>
                                          <p:spTgt spid="3">
                                            <p:txEl>
                                              <p:pRg st="0" end="0"/>
                                            </p:txEl>
                                          </p:spTgt>
                                        </p:tgtEl>
                                      </p:cBhvr>
                                    </p:animEffect>
                                  </p:childTnLst>
                                </p:cTn>
                              </p:par>
                            </p:childTnLst>
                          </p:cTn>
                        </p:par>
                        <p:par>
                          <p:cTn id="27" fill="hold">
                            <p:stCondLst>
                              <p:cond delay="6200"/>
                            </p:stCondLst>
                            <p:childTnLst>
                              <p:par>
                                <p:cTn id="28" presetID="16" presetClass="entr" presetSubtype="21"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barn(inVertical)">
                                      <p:cBhvr>
                                        <p:cTn id="30" dur="500"/>
                                        <p:tgtEl>
                                          <p:spTgt spid="3">
                                            <p:txEl>
                                              <p:pRg st="1" end="1"/>
                                            </p:txEl>
                                          </p:spTgt>
                                        </p:tgtEl>
                                      </p:cBhvr>
                                    </p:animEffect>
                                  </p:childTnLst>
                                </p:cTn>
                              </p:par>
                            </p:childTnLst>
                          </p:cTn>
                        </p:par>
                        <p:par>
                          <p:cTn id="31" fill="hold">
                            <p:stCondLst>
                              <p:cond delay="6700"/>
                            </p:stCondLst>
                            <p:childTnLst>
                              <p:par>
                                <p:cTn id="32" presetID="16" presetClass="entr" presetSubtype="21" fill="hold" grpId="0" nodeType="after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barn(inVertical)">
                                      <p:cBhvr>
                                        <p:cTn id="34"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8704185" cy="572644"/>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Eleventh  Five  Year  Plan (2007-2012)</a:t>
            </a:r>
          </a:p>
        </p:txBody>
      </p:sp>
      <p:sp>
        <p:nvSpPr>
          <p:cNvPr id="3" name="Content Placeholder 2"/>
          <p:cNvSpPr>
            <a:spLocks noGrp="1"/>
          </p:cNvSpPr>
          <p:nvPr>
            <p:ph idx="1"/>
          </p:nvPr>
        </p:nvSpPr>
        <p:spPr>
          <a:xfrm>
            <a:off x="448965" y="1079080"/>
            <a:ext cx="4123035" cy="3783245"/>
          </a:xfrm>
        </p:spPr>
        <p:txBody>
          <a:bodyPr>
            <a:noAutofit/>
          </a:bodyPr>
          <a:lstStyle/>
          <a:p>
            <a:pPr>
              <a:buClr>
                <a:schemeClr val="bg1"/>
              </a:buClr>
              <a:buFont typeface="Wingdings" pitchFamily="2" charset="2"/>
              <a:buChar char="§"/>
            </a:pPr>
            <a:r>
              <a:rPr lang="en-US" sz="3000" b="1" dirty="0">
                <a:solidFill>
                  <a:srgbClr val="FFFF00"/>
                </a:solidFill>
              </a:rPr>
              <a:t>Its main theme was “faster and more inclusive growth”.</a:t>
            </a:r>
          </a:p>
          <a:p>
            <a:pPr>
              <a:buClr>
                <a:schemeClr val="bg1"/>
              </a:buClr>
              <a:buFont typeface="Wingdings" pitchFamily="2" charset="2"/>
              <a:buChar char="§"/>
            </a:pPr>
            <a:r>
              <a:rPr lang="en-US" sz="3000" b="1" dirty="0">
                <a:solidFill>
                  <a:srgbClr val="FFFF00"/>
                </a:solidFill>
              </a:rPr>
              <a:t>Its growth rate target was 8.1% but it achieved only 7.9%</a:t>
            </a:r>
          </a:p>
        </p:txBody>
      </p:sp>
      <p:pic>
        <p:nvPicPr>
          <p:cNvPr id="9219"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12944" r="11600"/>
          <a:stretch/>
        </p:blipFill>
        <p:spPr bwMode="auto">
          <a:xfrm>
            <a:off x="5030115" y="1197405"/>
            <a:ext cx="2969918" cy="3477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471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20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4000"/>
                            </p:stCondLst>
                            <p:childTnLst>
                              <p:par>
                                <p:cTn id="20" presetID="16" presetClass="entr" presetSubtype="21" fill="hold" nodeType="afterEffect">
                                  <p:stCondLst>
                                    <p:cond delay="0"/>
                                  </p:stCondLst>
                                  <p:childTnLst>
                                    <p:set>
                                      <p:cBhvr>
                                        <p:cTn id="21" dur="1" fill="hold">
                                          <p:stCondLst>
                                            <p:cond delay="0"/>
                                          </p:stCondLst>
                                        </p:cTn>
                                        <p:tgtEl>
                                          <p:spTgt spid="9219"/>
                                        </p:tgtEl>
                                        <p:attrNameLst>
                                          <p:attrName>style.visibility</p:attrName>
                                        </p:attrNameLst>
                                      </p:cBhvr>
                                      <p:to>
                                        <p:strVal val="visible"/>
                                      </p:to>
                                    </p:set>
                                    <p:animEffect transition="in" filter="barn(inVertical)">
                                      <p:cBhvr>
                                        <p:cTn id="22" dur="500"/>
                                        <p:tgtEl>
                                          <p:spTgt spid="9219"/>
                                        </p:tgtEl>
                                      </p:cBhvr>
                                    </p:animEffect>
                                  </p:childTnLst>
                                </p:cTn>
                              </p:par>
                            </p:childTnLst>
                          </p:cTn>
                        </p:par>
                        <p:par>
                          <p:cTn id="23" fill="hold">
                            <p:stCondLst>
                              <p:cond delay="4500"/>
                            </p:stCondLst>
                            <p:childTnLst>
                              <p:par>
                                <p:cTn id="24" presetID="22" presetClass="entr" presetSubtype="4" fill="hold" grpId="0" nodeType="afterEffect">
                                  <p:stCondLst>
                                    <p:cond delay="0"/>
                                  </p:stCondLst>
                                  <p:childTnLst>
                                    <p:set>
                                      <p:cBhvr>
                                        <p:cTn id="25" dur="1" fill="hold">
                                          <p:stCondLst>
                                            <p:cond delay="0"/>
                                          </p:stCondLst>
                                        </p:cTn>
                                        <p:tgtEl>
                                          <p:spTgt spid="3">
                                            <p:txEl>
                                              <p:pRg st="0" end="0"/>
                                            </p:txEl>
                                          </p:spTgt>
                                        </p:tgtEl>
                                        <p:attrNameLst>
                                          <p:attrName>style.visibility</p:attrName>
                                        </p:attrNameLst>
                                      </p:cBhvr>
                                      <p:to>
                                        <p:strVal val="visible"/>
                                      </p:to>
                                    </p:set>
                                    <p:animEffect transition="in" filter="wipe(down)">
                                      <p:cBhvr>
                                        <p:cTn id="26" dur="500"/>
                                        <p:tgtEl>
                                          <p:spTgt spid="3">
                                            <p:txEl>
                                              <p:pRg st="0" end="0"/>
                                            </p:txEl>
                                          </p:spTgt>
                                        </p:tgtEl>
                                      </p:cBhvr>
                                    </p:animEffect>
                                  </p:childTnLst>
                                </p:cTn>
                              </p:par>
                            </p:childTnLst>
                          </p:cTn>
                        </p:par>
                        <p:par>
                          <p:cTn id="27" fill="hold">
                            <p:stCondLst>
                              <p:cond delay="5000"/>
                            </p:stCondLst>
                            <p:childTnLst>
                              <p:par>
                                <p:cTn id="28" presetID="22" presetClass="entr" presetSubtype="4" fill="hold" grpId="0" nodeType="after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wipe(down)">
                                      <p:cBhvr>
                                        <p:cTn id="30"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260" y="281175"/>
            <a:ext cx="8551480" cy="572644"/>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Twelfth  Five  Year  Plan  (2012-2017)</a:t>
            </a:r>
          </a:p>
        </p:txBody>
      </p:sp>
      <p:sp>
        <p:nvSpPr>
          <p:cNvPr id="3" name="Content Placeholder 2"/>
          <p:cNvSpPr>
            <a:spLocks noGrp="1"/>
          </p:cNvSpPr>
          <p:nvPr>
            <p:ph idx="1"/>
          </p:nvPr>
        </p:nvSpPr>
        <p:spPr>
          <a:xfrm>
            <a:off x="448965" y="1278783"/>
            <a:ext cx="4428445" cy="2361902"/>
          </a:xfrm>
        </p:spPr>
        <p:style>
          <a:lnRef idx="2">
            <a:schemeClr val="dk1">
              <a:shade val="50000"/>
            </a:schemeClr>
          </a:lnRef>
          <a:fillRef idx="1">
            <a:schemeClr val="dk1"/>
          </a:fillRef>
          <a:effectRef idx="0">
            <a:schemeClr val="dk1"/>
          </a:effectRef>
          <a:fontRef idx="minor">
            <a:schemeClr val="lt1"/>
          </a:fontRef>
        </p:style>
        <p:txBody>
          <a:bodyPr>
            <a:noAutofit/>
          </a:bodyPr>
          <a:lstStyle/>
          <a:p>
            <a:pPr>
              <a:buClr>
                <a:schemeClr val="bg1"/>
              </a:buClr>
              <a:buFont typeface="Wingdings" pitchFamily="2" charset="2"/>
              <a:buChar char="§"/>
            </a:pPr>
            <a:r>
              <a:rPr lang="en-US" b="1" dirty="0">
                <a:solidFill>
                  <a:srgbClr val="FFFF00"/>
                </a:solidFill>
              </a:rPr>
              <a:t>Its main theme is “Faster, More Inclusive and Sustainable Growth”.</a:t>
            </a:r>
          </a:p>
          <a:p>
            <a:pPr>
              <a:buClr>
                <a:schemeClr val="bg1"/>
              </a:buClr>
              <a:buFont typeface="Wingdings" pitchFamily="2" charset="2"/>
              <a:buChar char="§"/>
            </a:pPr>
            <a:r>
              <a:rPr lang="en-US" b="1" dirty="0">
                <a:solidFill>
                  <a:srgbClr val="FFFF00"/>
                </a:solidFill>
              </a:rPr>
              <a:t>Its growth rate target is 8%.</a:t>
            </a:r>
          </a:p>
        </p:txBody>
      </p:sp>
      <p:pic>
        <p:nvPicPr>
          <p:cNvPr id="717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6347" b="13313"/>
          <a:stretch/>
        </p:blipFill>
        <p:spPr bwMode="auto">
          <a:xfrm>
            <a:off x="4877410" y="1277629"/>
            <a:ext cx="3961180" cy="2363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4249" y="3640685"/>
            <a:ext cx="8493491" cy="1323439"/>
          </a:xfrm>
          <a:prstGeom prst="rect">
            <a:avLst/>
          </a:prstGeom>
        </p:spPr>
        <p:style>
          <a:lnRef idx="0">
            <a:schemeClr val="accent2"/>
          </a:lnRef>
          <a:fillRef idx="3">
            <a:schemeClr val="accent2"/>
          </a:fillRef>
          <a:effectRef idx="3">
            <a:schemeClr val="accent2"/>
          </a:effectRef>
          <a:fontRef idx="minor">
            <a:schemeClr val="lt1"/>
          </a:fontRef>
        </p:style>
        <p:txBody>
          <a:bodyPr wrap="square">
            <a:spAutoFit/>
          </a:bodyPr>
          <a:lstStyle/>
          <a:p>
            <a:pPr marL="342900" indent="-342900">
              <a:buClr>
                <a:schemeClr val="bg1"/>
              </a:buClr>
              <a:buFont typeface="Wingdings" pitchFamily="2" charset="2"/>
              <a:buChar char="ü"/>
            </a:pPr>
            <a:r>
              <a:rPr lang="en-US" sz="2000" b="1" dirty="0">
                <a:solidFill>
                  <a:srgbClr val="FFFF00"/>
                </a:solidFill>
              </a:rPr>
              <a:t>These plans had guided the Government as to how it should </a:t>
            </a:r>
            <a:r>
              <a:rPr lang="en-US" sz="2000" b="1" dirty="0" err="1">
                <a:solidFill>
                  <a:srgbClr val="FFFF00"/>
                </a:solidFill>
              </a:rPr>
              <a:t>utilise</a:t>
            </a:r>
            <a:r>
              <a:rPr lang="en-US" sz="2000" b="1" dirty="0">
                <a:solidFill>
                  <a:srgbClr val="FFFF00"/>
                </a:solidFill>
              </a:rPr>
              <a:t> scarce resources so that maximum benefits can be gained. </a:t>
            </a:r>
          </a:p>
          <a:p>
            <a:pPr marL="342900" indent="-342900">
              <a:buClr>
                <a:schemeClr val="bg1"/>
              </a:buClr>
              <a:buFont typeface="Wingdings" pitchFamily="2" charset="2"/>
              <a:buChar char="ü"/>
            </a:pPr>
            <a:r>
              <a:rPr lang="en-US" sz="2000" b="1" dirty="0">
                <a:solidFill>
                  <a:srgbClr val="FFFF00"/>
                </a:solidFill>
              </a:rPr>
              <a:t>It is worthy to mention here that Indian Government adopted the concept of five year plans from Russia.</a:t>
            </a:r>
          </a:p>
        </p:txBody>
      </p:sp>
    </p:spTree>
    <p:extLst>
      <p:ext uri="{BB962C8B-B14F-4D97-AF65-F5344CB8AC3E}">
        <p14:creationId xmlns:p14="http://schemas.microsoft.com/office/powerpoint/2010/main" val="198619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95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900"/>
                            </p:stCondLst>
                            <p:childTnLst>
                              <p:par>
                                <p:cTn id="20" presetID="30" presetClass="entr" presetSubtype="0" fill="hold" nodeType="afterEffect">
                                  <p:stCondLst>
                                    <p:cond delay="0"/>
                                  </p:stCondLst>
                                  <p:childTnLst>
                                    <p:set>
                                      <p:cBhvr>
                                        <p:cTn id="21" dur="1" fill="hold">
                                          <p:stCondLst>
                                            <p:cond delay="0"/>
                                          </p:stCondLst>
                                        </p:cTn>
                                        <p:tgtEl>
                                          <p:spTgt spid="7171"/>
                                        </p:tgtEl>
                                        <p:attrNameLst>
                                          <p:attrName>style.visibility</p:attrName>
                                        </p:attrNameLst>
                                      </p:cBhvr>
                                      <p:to>
                                        <p:strVal val="visible"/>
                                      </p:to>
                                    </p:set>
                                    <p:animEffect transition="in" filter="fade">
                                      <p:cBhvr>
                                        <p:cTn id="22" dur="800" decel="100000"/>
                                        <p:tgtEl>
                                          <p:spTgt spid="7171"/>
                                        </p:tgtEl>
                                      </p:cBhvr>
                                    </p:animEffect>
                                    <p:anim calcmode="lin" valueType="num">
                                      <p:cBhvr>
                                        <p:cTn id="23" dur="800" decel="100000" fill="hold"/>
                                        <p:tgtEl>
                                          <p:spTgt spid="7171"/>
                                        </p:tgtEl>
                                        <p:attrNameLst>
                                          <p:attrName>style.rotation</p:attrName>
                                        </p:attrNameLst>
                                      </p:cBhvr>
                                      <p:tavLst>
                                        <p:tav tm="0">
                                          <p:val>
                                            <p:fltVal val="-90"/>
                                          </p:val>
                                        </p:tav>
                                        <p:tav tm="100000">
                                          <p:val>
                                            <p:fltVal val="0"/>
                                          </p:val>
                                        </p:tav>
                                      </p:tavLst>
                                    </p:anim>
                                    <p:anim calcmode="lin" valueType="num">
                                      <p:cBhvr>
                                        <p:cTn id="24" dur="800" decel="100000" fill="hold"/>
                                        <p:tgtEl>
                                          <p:spTgt spid="7171"/>
                                        </p:tgtEl>
                                        <p:attrNameLst>
                                          <p:attrName>ppt_x</p:attrName>
                                        </p:attrNameLst>
                                      </p:cBhvr>
                                      <p:tavLst>
                                        <p:tav tm="0">
                                          <p:val>
                                            <p:strVal val="#ppt_x+0.4"/>
                                          </p:val>
                                        </p:tav>
                                        <p:tav tm="100000">
                                          <p:val>
                                            <p:strVal val="#ppt_x-0.05"/>
                                          </p:val>
                                        </p:tav>
                                      </p:tavLst>
                                    </p:anim>
                                    <p:anim calcmode="lin" valueType="num">
                                      <p:cBhvr>
                                        <p:cTn id="25" dur="800" decel="100000" fill="hold"/>
                                        <p:tgtEl>
                                          <p:spTgt spid="7171"/>
                                        </p:tgtEl>
                                        <p:attrNameLst>
                                          <p:attrName>ppt_y</p:attrName>
                                        </p:attrNameLst>
                                      </p:cBhvr>
                                      <p:tavLst>
                                        <p:tav tm="0">
                                          <p:val>
                                            <p:strVal val="#ppt_y-0.4"/>
                                          </p:val>
                                        </p:tav>
                                        <p:tav tm="100000">
                                          <p:val>
                                            <p:strVal val="#ppt_y+0.1"/>
                                          </p:val>
                                        </p:tav>
                                      </p:tavLst>
                                    </p:anim>
                                    <p:anim calcmode="lin" valueType="num">
                                      <p:cBhvr>
                                        <p:cTn id="26" dur="200" accel="100000" fill="hold">
                                          <p:stCondLst>
                                            <p:cond delay="800"/>
                                          </p:stCondLst>
                                        </p:cTn>
                                        <p:tgtEl>
                                          <p:spTgt spid="7171"/>
                                        </p:tgtEl>
                                        <p:attrNameLst>
                                          <p:attrName>ppt_x</p:attrName>
                                        </p:attrNameLst>
                                      </p:cBhvr>
                                      <p:tavLst>
                                        <p:tav tm="0">
                                          <p:val>
                                            <p:strVal val="#ppt_x-0.05"/>
                                          </p:val>
                                        </p:tav>
                                        <p:tav tm="100000">
                                          <p:val>
                                            <p:strVal val="#ppt_x"/>
                                          </p:val>
                                        </p:tav>
                                      </p:tavLst>
                                    </p:anim>
                                    <p:anim calcmode="lin" valueType="num">
                                      <p:cBhvr>
                                        <p:cTn id="27" dur="200" accel="100000" fill="hold">
                                          <p:stCondLst>
                                            <p:cond delay="800"/>
                                          </p:stCondLst>
                                        </p:cTn>
                                        <p:tgtEl>
                                          <p:spTgt spid="7171"/>
                                        </p:tgtEl>
                                        <p:attrNameLst>
                                          <p:attrName>ppt_y</p:attrName>
                                        </p:attrNameLst>
                                      </p:cBhvr>
                                      <p:tavLst>
                                        <p:tav tm="0">
                                          <p:val>
                                            <p:strVal val="#ppt_y+0.1"/>
                                          </p:val>
                                        </p:tav>
                                        <p:tav tm="100000">
                                          <p:val>
                                            <p:strVal val="#ppt_y"/>
                                          </p:val>
                                        </p:tav>
                                      </p:tavLst>
                                    </p:anim>
                                  </p:childTnLst>
                                </p:cTn>
                              </p:par>
                            </p:childTnLst>
                          </p:cTn>
                        </p:par>
                        <p:par>
                          <p:cTn id="28" fill="hold">
                            <p:stCondLst>
                              <p:cond delay="4900"/>
                            </p:stCondLst>
                            <p:childTnLst>
                              <p:par>
                                <p:cTn id="29" presetID="15" presetClass="entr" presetSubtype="0" fill="hold" grpId="0" nodeType="afterEffect">
                                  <p:stCondLst>
                                    <p:cond delay="0"/>
                                  </p:stCondLst>
                                  <p:childTnLst>
                                    <p:set>
                                      <p:cBhvr>
                                        <p:cTn id="30" dur="1" fill="hold">
                                          <p:stCondLst>
                                            <p:cond delay="0"/>
                                          </p:stCondLst>
                                        </p:cTn>
                                        <p:tgtEl>
                                          <p:spTgt spid="3">
                                            <p:bg/>
                                          </p:spTgt>
                                        </p:tgtEl>
                                        <p:attrNameLst>
                                          <p:attrName>style.visibility</p:attrName>
                                        </p:attrNameLst>
                                      </p:cBhvr>
                                      <p:to>
                                        <p:strVal val="visible"/>
                                      </p:to>
                                    </p:set>
                                    <p:anim calcmode="lin" valueType="num">
                                      <p:cBhvr>
                                        <p:cTn id="31" dur="1000" fill="hold"/>
                                        <p:tgtEl>
                                          <p:spTgt spid="3">
                                            <p:bg/>
                                          </p:spTgt>
                                        </p:tgtEl>
                                        <p:attrNameLst>
                                          <p:attrName>ppt_w</p:attrName>
                                        </p:attrNameLst>
                                      </p:cBhvr>
                                      <p:tavLst>
                                        <p:tav tm="0">
                                          <p:val>
                                            <p:fltVal val="0"/>
                                          </p:val>
                                        </p:tav>
                                        <p:tav tm="100000">
                                          <p:val>
                                            <p:strVal val="#ppt_w"/>
                                          </p:val>
                                        </p:tav>
                                      </p:tavLst>
                                    </p:anim>
                                    <p:anim calcmode="lin" valueType="num">
                                      <p:cBhvr>
                                        <p:cTn id="32" dur="1000" fill="hold"/>
                                        <p:tgtEl>
                                          <p:spTgt spid="3">
                                            <p:bg/>
                                          </p:spTgt>
                                        </p:tgtEl>
                                        <p:attrNameLst>
                                          <p:attrName>ppt_h</p:attrName>
                                        </p:attrNameLst>
                                      </p:cBhvr>
                                      <p:tavLst>
                                        <p:tav tm="0">
                                          <p:val>
                                            <p:fltVal val="0"/>
                                          </p:val>
                                        </p:tav>
                                        <p:tav tm="100000">
                                          <p:val>
                                            <p:strVal val="#ppt_h"/>
                                          </p:val>
                                        </p:tav>
                                      </p:tavLst>
                                    </p:anim>
                                    <p:anim calcmode="lin" valueType="num">
                                      <p:cBhvr>
                                        <p:cTn id="33" dur="1000" fill="hold"/>
                                        <p:tgtEl>
                                          <p:spTgt spid="3">
                                            <p:bg/>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bg/>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3">
                                            <p:txEl>
                                              <p:pRg st="0" end="0"/>
                                            </p:txEl>
                                          </p:spTgt>
                                        </p:tgtEl>
                                        <p:attrNameLst>
                                          <p:attrName>style.visibility</p:attrName>
                                        </p:attrNameLst>
                                      </p:cBhvr>
                                      <p:to>
                                        <p:strVal val="visible"/>
                                      </p:to>
                                    </p:set>
                                    <p:anim calcmode="lin" valueType="num">
                                      <p:cBhvr>
                                        <p:cTn id="3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41" fill="hold">
                            <p:stCondLst>
                              <p:cond delay="5900"/>
                            </p:stCondLst>
                            <p:childTnLst>
                              <p:par>
                                <p:cTn id="42" presetID="15" presetClass="entr" presetSubtype="0" fill="hold" grpId="0" nodeType="afterEffect">
                                  <p:stCondLst>
                                    <p:cond delay="0"/>
                                  </p:stCondLst>
                                  <p:childTnLst>
                                    <p:set>
                                      <p:cBhvr>
                                        <p:cTn id="43" dur="1" fill="hold">
                                          <p:stCondLst>
                                            <p:cond delay="0"/>
                                          </p:stCondLst>
                                        </p:cTn>
                                        <p:tgtEl>
                                          <p:spTgt spid="3">
                                            <p:txEl>
                                              <p:pRg st="1" end="1"/>
                                            </p:txEl>
                                          </p:spTgt>
                                        </p:tgtEl>
                                        <p:attrNameLst>
                                          <p:attrName>style.visibility</p:attrName>
                                        </p:attrNameLst>
                                      </p:cBhvr>
                                      <p:to>
                                        <p:strVal val="visible"/>
                                      </p:to>
                                    </p:set>
                                    <p:anim calcmode="lin" valueType="num">
                                      <p:cBhvr>
                                        <p:cTn id="44"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45"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46"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7"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8" fill="hold">
                            <p:stCondLst>
                              <p:cond delay="6900"/>
                            </p:stCondLst>
                            <p:childTnLst>
                              <p:par>
                                <p:cTn id="49" presetID="16" presetClass="entr" presetSubtype="21" fill="hold" grpId="0" nodeType="afterEffect">
                                  <p:stCondLst>
                                    <p:cond delay="0"/>
                                  </p:stCondLst>
                                  <p:childTnLst>
                                    <p:set>
                                      <p:cBhvr>
                                        <p:cTn id="50" dur="1" fill="hold">
                                          <p:stCondLst>
                                            <p:cond delay="0"/>
                                          </p:stCondLst>
                                        </p:cTn>
                                        <p:tgtEl>
                                          <p:spTgt spid="4"/>
                                        </p:tgtEl>
                                        <p:attrNameLst>
                                          <p:attrName>style.visibility</p:attrName>
                                        </p:attrNameLst>
                                      </p:cBhvr>
                                      <p:to>
                                        <p:strVal val="visible"/>
                                      </p:to>
                                    </p:set>
                                    <p:animEffect transition="in" filter="barn(inVertical)">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uiExpand="1" build="p" animBg="1"/>
      <p:bldP spid="4"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3029425" y="128470"/>
            <a:ext cx="6123725" cy="3664920"/>
          </a:xfrm>
        </p:spPr>
        <p:txBody>
          <a:bodyPr>
            <a:noAutofit/>
          </a:bodyPr>
          <a:lstStyle/>
          <a:p>
            <a:pPr>
              <a:buClr>
                <a:srgbClr val="FFFF00"/>
              </a:buClr>
              <a:buFont typeface="Wingdings" pitchFamily="2" charset="2"/>
              <a:buChar char="v"/>
            </a:pPr>
            <a:r>
              <a:rPr lang="en-US" sz="2050" b="1" i="1" dirty="0"/>
              <a:t>The Planning Commission has been replaced by the NITI </a:t>
            </a:r>
            <a:r>
              <a:rPr lang="en-US" sz="2050" b="1" i="1" dirty="0" err="1"/>
              <a:t>Aayog</a:t>
            </a:r>
            <a:r>
              <a:rPr lang="en-US" sz="2050" b="1" i="1" dirty="0"/>
              <a:t> on 1st January, 2015. NITI (National Institution for Transforming India) </a:t>
            </a:r>
            <a:r>
              <a:rPr lang="en-US" sz="2050" b="1" i="1" dirty="0" err="1"/>
              <a:t>Aayog</a:t>
            </a:r>
            <a:r>
              <a:rPr lang="en-US" sz="2050" b="1" i="1" dirty="0"/>
              <a:t> will monitor, coordinate and ensure implementation of the accepted sustainable development goals. </a:t>
            </a:r>
          </a:p>
          <a:p>
            <a:pPr>
              <a:buClr>
                <a:srgbClr val="FFFF00"/>
              </a:buClr>
              <a:buFont typeface="Wingdings" pitchFamily="2" charset="2"/>
              <a:buChar char="v"/>
            </a:pPr>
            <a:r>
              <a:rPr lang="en-US" sz="2050" b="1" i="1" dirty="0"/>
              <a:t>NITI </a:t>
            </a:r>
            <a:r>
              <a:rPr lang="en-US" sz="2050" b="1" i="1" dirty="0" err="1"/>
              <a:t>Aayog</a:t>
            </a:r>
            <a:r>
              <a:rPr lang="en-US" sz="2050" b="1" i="1" dirty="0"/>
              <a:t> serves as a knowledge hub and monitors progress in the implementation of policies and </a:t>
            </a:r>
            <a:r>
              <a:rPr lang="en-US" sz="2050" b="1" i="1" dirty="0" err="1"/>
              <a:t>programmes</a:t>
            </a:r>
            <a:r>
              <a:rPr lang="en-US" sz="2050" b="1" i="1" dirty="0"/>
              <a:t>  of the Government of India.</a:t>
            </a:r>
          </a:p>
          <a:p>
            <a:pPr>
              <a:buClr>
                <a:srgbClr val="FFFF00"/>
              </a:buClr>
              <a:buFont typeface="Wingdings" pitchFamily="2" charset="2"/>
              <a:buChar char="v"/>
            </a:pPr>
            <a:r>
              <a:rPr lang="en-US" sz="2050" b="1" i="1" dirty="0"/>
              <a:t>It includes the matters of national and  international importance on the economic front, dissemination of best practices from within the country and from other nations, the infusion of new policy ideas and specific issue-based support. </a:t>
            </a:r>
          </a:p>
          <a:p>
            <a:pPr>
              <a:buClr>
                <a:srgbClr val="FFFF00"/>
              </a:buClr>
              <a:buFont typeface="Wingdings" pitchFamily="2" charset="2"/>
              <a:buChar char="v"/>
            </a:pPr>
            <a:r>
              <a:rPr lang="en-US" sz="2050" b="1" i="1" dirty="0"/>
              <a:t>In order to understand the achievements of the NITI </a:t>
            </a:r>
            <a:r>
              <a:rPr lang="en-US" sz="2050" b="1" i="1" dirty="0" err="1"/>
              <a:t>Aayog</a:t>
            </a:r>
            <a:r>
              <a:rPr lang="en-US" sz="2050" b="1" i="1" dirty="0"/>
              <a:t>, researches need to be done then and there.</a:t>
            </a:r>
            <a:endParaRPr lang="en-US" sz="2050" b="1"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25" y="0"/>
            <a:ext cx="302942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09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circle(in)">
                                      <p:cBhvr>
                                        <p:cTn id="7" dur="2000"/>
                                        <p:tgtEl>
                                          <p:spTgt spid="10242"/>
                                        </p:tgtEl>
                                      </p:cBhvr>
                                    </p:animEffect>
                                  </p:childTnLst>
                                </p:cTn>
                              </p:par>
                            </p:childTnLst>
                          </p:cTn>
                        </p:par>
                        <p:par>
                          <p:cTn id="8" fill="hold">
                            <p:stCondLst>
                              <p:cond delay="20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25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35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4000"/>
                            </p:stCondLst>
                            <p:childTnLst>
                              <p:par>
                                <p:cTn id="25" presetID="32" presetClass="emph" presetSubtype="0" fill="hold" nodeType="afterEffect">
                                  <p:stCondLst>
                                    <p:cond delay="0"/>
                                  </p:stCondLst>
                                  <p:childTnLst>
                                    <p:animRot by="120000">
                                      <p:cBhvr>
                                        <p:cTn id="26" dur="100" fill="hold">
                                          <p:stCondLst>
                                            <p:cond delay="0"/>
                                          </p:stCondLst>
                                        </p:cTn>
                                        <p:tgtEl>
                                          <p:spTgt spid="10242"/>
                                        </p:tgtEl>
                                        <p:attrNameLst>
                                          <p:attrName>r</p:attrName>
                                        </p:attrNameLst>
                                      </p:cBhvr>
                                    </p:animRot>
                                    <p:animRot by="-240000">
                                      <p:cBhvr>
                                        <p:cTn id="27" dur="200" fill="hold">
                                          <p:stCondLst>
                                            <p:cond delay="200"/>
                                          </p:stCondLst>
                                        </p:cTn>
                                        <p:tgtEl>
                                          <p:spTgt spid="10242"/>
                                        </p:tgtEl>
                                        <p:attrNameLst>
                                          <p:attrName>r</p:attrName>
                                        </p:attrNameLst>
                                      </p:cBhvr>
                                    </p:animRot>
                                    <p:animRot by="240000">
                                      <p:cBhvr>
                                        <p:cTn id="28" dur="200" fill="hold">
                                          <p:stCondLst>
                                            <p:cond delay="400"/>
                                          </p:stCondLst>
                                        </p:cTn>
                                        <p:tgtEl>
                                          <p:spTgt spid="10242"/>
                                        </p:tgtEl>
                                        <p:attrNameLst>
                                          <p:attrName>r</p:attrName>
                                        </p:attrNameLst>
                                      </p:cBhvr>
                                    </p:animRot>
                                    <p:animRot by="-240000">
                                      <p:cBhvr>
                                        <p:cTn id="29" dur="200" fill="hold">
                                          <p:stCondLst>
                                            <p:cond delay="600"/>
                                          </p:stCondLst>
                                        </p:cTn>
                                        <p:tgtEl>
                                          <p:spTgt spid="10242"/>
                                        </p:tgtEl>
                                        <p:attrNameLst>
                                          <p:attrName>r</p:attrName>
                                        </p:attrNameLst>
                                      </p:cBhvr>
                                    </p:animRot>
                                    <p:animRot by="120000">
                                      <p:cBhvr>
                                        <p:cTn id="30" dur="200" fill="hold">
                                          <p:stCondLst>
                                            <p:cond delay="800"/>
                                          </p:stCondLst>
                                        </p:cTn>
                                        <p:tgtEl>
                                          <p:spTgt spid="102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81175"/>
            <a:ext cx="9153150" cy="572644"/>
          </a:xfrm>
        </p:spPr>
        <p:txBody>
          <a:bodyPr>
            <a:no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5400" b="1" dirty="0">
                <a:ln>
                  <a:solidFill>
                    <a:srgbClr val="FF0000"/>
                  </a:solidFill>
                </a:ln>
                <a:solidFill>
                  <a:srgbClr val="FFFF00"/>
                </a:solidFill>
                <a:effectLst/>
                <a:latin typeface="Algerian" pitchFamily="82" charset="0"/>
              </a:rPr>
              <a:t>Development  Indicators</a:t>
            </a:r>
          </a:p>
        </p:txBody>
      </p:sp>
      <p:sp>
        <p:nvSpPr>
          <p:cNvPr id="4" name="Rectangle 3"/>
          <p:cNvSpPr/>
          <p:nvPr/>
        </p:nvSpPr>
        <p:spPr>
          <a:xfrm>
            <a:off x="152705" y="1197405"/>
            <a:ext cx="4419295" cy="3416320"/>
          </a:xfrm>
          <a:prstGeom prst="rect">
            <a:avLst/>
          </a:prstGeom>
        </p:spPr>
        <p:style>
          <a:lnRef idx="0">
            <a:schemeClr val="dk1"/>
          </a:lnRef>
          <a:fillRef idx="3">
            <a:schemeClr val="dk1"/>
          </a:fillRef>
          <a:effectRef idx="3">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bg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Human Development</a:t>
            </a:r>
          </a:p>
          <a:p>
            <a:pPr algn="ctr"/>
            <a:r>
              <a:rPr lang="en-US" sz="5400" b="1" dirty="0">
                <a:ln w="11430">
                  <a:solidFill>
                    <a:schemeClr val="bg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Index </a:t>
            </a:r>
          </a:p>
          <a:p>
            <a:pPr algn="ctr"/>
            <a:r>
              <a:rPr lang="en-US" sz="5400" b="1" dirty="0">
                <a:ln w="11430">
                  <a:solidFill>
                    <a:schemeClr val="bg1"/>
                  </a:solidFill>
                </a:ln>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(HDI)</a:t>
            </a:r>
          </a:p>
        </p:txBody>
      </p:sp>
      <p:sp>
        <p:nvSpPr>
          <p:cNvPr id="5" name="Rectangle 4"/>
          <p:cNvSpPr/>
          <p:nvPr/>
        </p:nvSpPr>
        <p:spPr>
          <a:xfrm>
            <a:off x="4572000" y="1197405"/>
            <a:ext cx="4419295" cy="3416320"/>
          </a:xfrm>
          <a:prstGeom prst="rect">
            <a:avLst/>
          </a:prstGeom>
        </p:spPr>
        <p:style>
          <a:lnRef idx="0">
            <a:schemeClr val="dk1"/>
          </a:lnRef>
          <a:fillRef idx="3">
            <a:schemeClr val="dk1"/>
          </a:fillRef>
          <a:effectRef idx="3">
            <a:schemeClr val="dk1"/>
          </a:effectRef>
          <a:fontRef idx="minor">
            <a:schemeClr val="lt1"/>
          </a:fontRef>
        </p:style>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400" b="1" dirty="0">
                <a:ln w="11430">
                  <a:solidFill>
                    <a:schemeClr val="bg1"/>
                  </a:solidFill>
                </a:ln>
                <a:solidFill>
                  <a:srgbClr val="00B050"/>
                </a:solidFill>
                <a:effectLst>
                  <a:outerShdw blurRad="50800" dist="39000" dir="5460000" algn="tl">
                    <a:srgbClr val="000000">
                      <a:alpha val="38000"/>
                    </a:srgbClr>
                  </a:outerShdw>
                </a:effectLst>
              </a:rPr>
              <a:t>Physical Quality of Life</a:t>
            </a:r>
          </a:p>
          <a:p>
            <a:pPr algn="ctr"/>
            <a:r>
              <a:rPr lang="en-US" sz="5400" b="1" dirty="0">
                <a:ln w="11430">
                  <a:solidFill>
                    <a:schemeClr val="bg1"/>
                  </a:solidFill>
                </a:ln>
                <a:solidFill>
                  <a:srgbClr val="00B050"/>
                </a:solidFill>
                <a:effectLst>
                  <a:outerShdw blurRad="50800" dist="39000" dir="5460000" algn="tl">
                    <a:srgbClr val="000000">
                      <a:alpha val="38000"/>
                    </a:srgbClr>
                  </a:outerShdw>
                </a:effectLst>
              </a:rPr>
              <a:t>Index </a:t>
            </a:r>
          </a:p>
          <a:p>
            <a:pPr algn="ctr"/>
            <a:r>
              <a:rPr lang="en-US" sz="5400" b="1" dirty="0">
                <a:ln w="11430">
                  <a:solidFill>
                    <a:schemeClr val="bg1"/>
                  </a:solidFill>
                </a:ln>
                <a:solidFill>
                  <a:srgbClr val="00B050"/>
                </a:solidFill>
                <a:effectLst>
                  <a:outerShdw blurRad="50800" dist="39000" dir="5460000" algn="tl">
                    <a:srgbClr val="000000">
                      <a:alpha val="38000"/>
                    </a:srgbClr>
                  </a:outerShdw>
                </a:effectLst>
              </a:rPr>
              <a:t>(PQLI)</a:t>
            </a:r>
          </a:p>
        </p:txBody>
      </p:sp>
    </p:spTree>
    <p:extLst>
      <p:ext uri="{BB962C8B-B14F-4D97-AF65-F5344CB8AC3E}">
        <p14:creationId xmlns:p14="http://schemas.microsoft.com/office/powerpoint/2010/main" val="23395240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6260" y="586585"/>
            <a:ext cx="7787955" cy="3511061"/>
          </a:xfrm>
        </p:spPr>
        <p:txBody>
          <a:bodyPr>
            <a:noAutofit/>
          </a:bodyPr>
          <a:lstStyle/>
          <a:p>
            <a:pPr>
              <a:buClr>
                <a:schemeClr val="bg1"/>
              </a:buClr>
              <a:buFont typeface="Wingdings" pitchFamily="2" charset="2"/>
              <a:buChar char="Ø"/>
            </a:pPr>
            <a:r>
              <a:rPr lang="en-US" sz="2000" b="1" dirty="0">
                <a:solidFill>
                  <a:srgbClr val="FFFF00"/>
                </a:solidFill>
              </a:rPr>
              <a:t>Hundred years after Battle of </a:t>
            </a:r>
            <a:r>
              <a:rPr lang="en-US" sz="2000" b="1" dirty="0" err="1">
                <a:solidFill>
                  <a:srgbClr val="FFFF00"/>
                </a:solidFill>
              </a:rPr>
              <a:t>Plassey</a:t>
            </a:r>
            <a:r>
              <a:rPr lang="en-US" sz="2000" b="1" dirty="0">
                <a:solidFill>
                  <a:srgbClr val="FFFF00"/>
                </a:solidFill>
              </a:rPr>
              <a:t>, the rule of the East India Company finally did come to an end. </a:t>
            </a:r>
          </a:p>
          <a:p>
            <a:pPr>
              <a:buClr>
                <a:schemeClr val="bg1"/>
              </a:buClr>
              <a:buFont typeface="Wingdings" pitchFamily="2" charset="2"/>
              <a:buChar char="Ø"/>
            </a:pPr>
            <a:r>
              <a:rPr lang="en-US" sz="2000" b="1" dirty="0">
                <a:solidFill>
                  <a:srgbClr val="FFFF00"/>
                </a:solidFill>
              </a:rPr>
              <a:t>In 1858, British Parliament passed a law through which the power for governance of India was transferred from the East India Company (EIC) to the British crown. </a:t>
            </a:r>
          </a:p>
          <a:p>
            <a:pPr>
              <a:buClr>
                <a:schemeClr val="bg1"/>
              </a:buClr>
              <a:buFont typeface="Wingdings" pitchFamily="2" charset="2"/>
              <a:buChar char="Ø"/>
            </a:pPr>
            <a:r>
              <a:rPr lang="en-US" sz="2000" b="1" dirty="0">
                <a:solidFill>
                  <a:srgbClr val="FFFF00"/>
                </a:solidFill>
              </a:rPr>
              <a:t>Britain had exploited India over a period of two centuries of its colonial rule. </a:t>
            </a:r>
          </a:p>
          <a:p>
            <a:pPr>
              <a:buClr>
                <a:schemeClr val="bg1"/>
              </a:buClr>
              <a:buFont typeface="Wingdings" pitchFamily="2" charset="2"/>
              <a:buChar char="Ø"/>
            </a:pPr>
            <a:r>
              <a:rPr lang="en-US" sz="2000" b="1" dirty="0">
                <a:solidFill>
                  <a:srgbClr val="FFFF00"/>
                </a:solidFill>
              </a:rPr>
              <a:t>On the basis of the form of colonial exploitation, economic historians have divided the whole period into three phases:</a:t>
            </a:r>
          </a:p>
          <a:p>
            <a:pPr marL="1828800" lvl="3" indent="-457200">
              <a:buClr>
                <a:schemeClr val="bg1"/>
              </a:buClr>
              <a:buFont typeface="+mj-lt"/>
              <a:buAutoNum type="arabicPeriod"/>
            </a:pPr>
            <a:r>
              <a:rPr lang="en-US" b="1" dirty="0">
                <a:solidFill>
                  <a:srgbClr val="FFFF00"/>
                </a:solidFill>
              </a:rPr>
              <a:t>The period of merchant capital </a:t>
            </a:r>
          </a:p>
          <a:p>
            <a:pPr marL="1828800" lvl="3" indent="-457200">
              <a:buClr>
                <a:schemeClr val="bg1"/>
              </a:buClr>
              <a:buFont typeface="+mj-lt"/>
              <a:buAutoNum type="arabicPeriod"/>
            </a:pPr>
            <a:r>
              <a:rPr lang="en-US" b="1" dirty="0">
                <a:solidFill>
                  <a:srgbClr val="FFFF00"/>
                </a:solidFill>
              </a:rPr>
              <a:t>The period of industrial capital </a:t>
            </a:r>
          </a:p>
          <a:p>
            <a:pPr marL="1828800" lvl="3" indent="-457200">
              <a:buClr>
                <a:schemeClr val="bg1"/>
              </a:buClr>
              <a:buFont typeface="+mj-lt"/>
              <a:buAutoNum type="arabicPeriod"/>
            </a:pPr>
            <a:r>
              <a:rPr lang="en-US" b="1" dirty="0">
                <a:solidFill>
                  <a:srgbClr val="FFFF00"/>
                </a:solidFill>
              </a:rPr>
              <a:t>The period of finance capital</a:t>
            </a:r>
          </a:p>
          <a:p>
            <a:pPr marL="1828800" lvl="3" indent="-457200">
              <a:buClr>
                <a:schemeClr val="bg1"/>
              </a:buClr>
              <a:buFont typeface="+mj-lt"/>
              <a:buAutoNum type="arabicPeriod"/>
            </a:pPr>
            <a:endParaRPr lang="en-US" b="1" dirty="0">
              <a:solidFill>
                <a:srgbClr val="FFFF00"/>
              </a:solidFill>
            </a:endParaRPr>
          </a:p>
        </p:txBody>
      </p:sp>
      <p:pic>
        <p:nvPicPr>
          <p:cNvPr id="3074" name="Picture 2" descr="Battle of Plassey: God Fought for Great Britain | Probash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3149"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303745" cy="5143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03745" y="-13521"/>
            <a:ext cx="4849405" cy="51570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20531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 calcmode="lin" valueType="num">
                                      <p:cBhvr additive="base">
                                        <p:cTn id="22"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 calcmode="lin" valueType="num">
                                      <p:cBhvr additive="base">
                                        <p:cTn id="32"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3075"/>
                                        </p:tgtEl>
                                        <p:attrNameLst>
                                          <p:attrName>style.visibility</p:attrName>
                                        </p:attrNameLst>
                                      </p:cBhvr>
                                      <p:to>
                                        <p:strVal val="visible"/>
                                      </p:to>
                                    </p:set>
                                    <p:anim calcmode="lin" valueType="num">
                                      <p:cBhvr>
                                        <p:cTn id="43" dur="500" fill="hold"/>
                                        <p:tgtEl>
                                          <p:spTgt spid="3075"/>
                                        </p:tgtEl>
                                        <p:attrNameLst>
                                          <p:attrName>ppt_w</p:attrName>
                                        </p:attrNameLst>
                                      </p:cBhvr>
                                      <p:tavLst>
                                        <p:tav tm="0">
                                          <p:val>
                                            <p:fltVal val="0"/>
                                          </p:val>
                                        </p:tav>
                                        <p:tav tm="100000">
                                          <p:val>
                                            <p:strVal val="#ppt_w"/>
                                          </p:val>
                                        </p:tav>
                                      </p:tavLst>
                                    </p:anim>
                                    <p:anim calcmode="lin" valueType="num">
                                      <p:cBhvr>
                                        <p:cTn id="44" dur="500" fill="hold"/>
                                        <p:tgtEl>
                                          <p:spTgt spid="3075"/>
                                        </p:tgtEl>
                                        <p:attrNameLst>
                                          <p:attrName>ppt_h</p:attrName>
                                        </p:attrNameLst>
                                      </p:cBhvr>
                                      <p:tavLst>
                                        <p:tav tm="0">
                                          <p:val>
                                            <p:fltVal val="0"/>
                                          </p:val>
                                        </p:tav>
                                        <p:tav tm="100000">
                                          <p:val>
                                            <p:strVal val="#ppt_h"/>
                                          </p:val>
                                        </p:tav>
                                      </p:tavLst>
                                    </p:anim>
                                    <p:animEffect transition="in" filter="fade">
                                      <p:cBhvr>
                                        <p:cTn id="45" dur="500"/>
                                        <p:tgtEl>
                                          <p:spTgt spid="3075"/>
                                        </p:tgtEl>
                                      </p:cBhvr>
                                    </p:animEffect>
                                  </p:childTnLst>
                                </p:cTn>
                              </p:par>
                              <p:par>
                                <p:cTn id="46" presetID="53" presetClass="entr" presetSubtype="16" fill="hold" nodeType="withEffect">
                                  <p:stCondLst>
                                    <p:cond delay="0"/>
                                  </p:stCondLst>
                                  <p:childTnLst>
                                    <p:set>
                                      <p:cBhvr>
                                        <p:cTn id="47" dur="1" fill="hold">
                                          <p:stCondLst>
                                            <p:cond delay="0"/>
                                          </p:stCondLst>
                                        </p:cTn>
                                        <p:tgtEl>
                                          <p:spTgt spid="3076"/>
                                        </p:tgtEl>
                                        <p:attrNameLst>
                                          <p:attrName>style.visibility</p:attrName>
                                        </p:attrNameLst>
                                      </p:cBhvr>
                                      <p:to>
                                        <p:strVal val="visible"/>
                                      </p:to>
                                    </p:set>
                                    <p:anim calcmode="lin" valueType="num">
                                      <p:cBhvr>
                                        <p:cTn id="48" dur="500" fill="hold"/>
                                        <p:tgtEl>
                                          <p:spTgt spid="3076"/>
                                        </p:tgtEl>
                                        <p:attrNameLst>
                                          <p:attrName>ppt_w</p:attrName>
                                        </p:attrNameLst>
                                      </p:cBhvr>
                                      <p:tavLst>
                                        <p:tav tm="0">
                                          <p:val>
                                            <p:fltVal val="0"/>
                                          </p:val>
                                        </p:tav>
                                        <p:tav tm="100000">
                                          <p:val>
                                            <p:strVal val="#ppt_w"/>
                                          </p:val>
                                        </p:tav>
                                      </p:tavLst>
                                    </p:anim>
                                    <p:anim calcmode="lin" valueType="num">
                                      <p:cBhvr>
                                        <p:cTn id="49" dur="500" fill="hold"/>
                                        <p:tgtEl>
                                          <p:spTgt spid="3076"/>
                                        </p:tgtEl>
                                        <p:attrNameLst>
                                          <p:attrName>ppt_h</p:attrName>
                                        </p:attrNameLst>
                                      </p:cBhvr>
                                      <p:tavLst>
                                        <p:tav tm="0">
                                          <p:val>
                                            <p:fltVal val="0"/>
                                          </p:val>
                                        </p:tav>
                                        <p:tav tm="100000">
                                          <p:val>
                                            <p:strVal val="#ppt_h"/>
                                          </p:val>
                                        </p:tav>
                                      </p:tavLst>
                                    </p:anim>
                                    <p:animEffect transition="in" filter="fade">
                                      <p:cBhvr>
                                        <p:cTn id="50" dur="500"/>
                                        <p:tgtEl>
                                          <p:spTgt spid="3076"/>
                                        </p:tgtEl>
                                      </p:cBhvr>
                                    </p:animEffect>
                                  </p:childTnLst>
                                </p:cTn>
                              </p:par>
                            </p:childTnLst>
                          </p:cTn>
                        </p:par>
                      </p:childTnLst>
                    </p:cTn>
                  </p:par>
                  <p:par>
                    <p:cTn id="51" fill="hold">
                      <p:stCondLst>
                        <p:cond delay="indefinite"/>
                      </p:stCondLst>
                      <p:childTnLst>
                        <p:par>
                          <p:cTn id="52" fill="hold">
                            <p:stCondLst>
                              <p:cond delay="0"/>
                            </p:stCondLst>
                            <p:childTnLst>
                              <p:par>
                                <p:cTn id="53" presetID="52" presetClass="exit" presetSubtype="0" fill="hold" nodeType="clickEffect">
                                  <p:stCondLst>
                                    <p:cond delay="0"/>
                                  </p:stCondLst>
                                  <p:childTnLst>
                                    <p:animScale>
                                      <p:cBhvr>
                                        <p:cTn id="54" dur="1000" accel="50000">
                                          <p:stCondLst>
                                            <p:cond delay="0"/>
                                          </p:stCondLst>
                                        </p:cTn>
                                        <p:tgtEl>
                                          <p:spTgt spid="3075"/>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55" dur="1000" accel="50000">
                                          <p:stCondLst>
                                            <p:cond delay="0"/>
                                          </p:stCondLst>
                                        </p:cTn>
                                        <p:tgtEl>
                                          <p:spTgt spid="3075"/>
                                        </p:tgtEl>
                                        <p:attrNameLst>
                                          <p:attrName>ppt_x</p:attrName>
                                          <p:attrName>ppt_y</p:attrName>
                                        </p:attrNameLst>
                                      </p:cBhvr>
                                    </p:animMotion>
                                    <p:animEffect transition="out" filter="fade">
                                      <p:cBhvr>
                                        <p:cTn id="56" dur="1000"/>
                                        <p:tgtEl>
                                          <p:spTgt spid="3075"/>
                                        </p:tgtEl>
                                      </p:cBhvr>
                                    </p:animEffect>
                                    <p:set>
                                      <p:cBhvr>
                                        <p:cTn id="57" dur="1" fill="hold">
                                          <p:stCondLst>
                                            <p:cond delay="999"/>
                                          </p:stCondLst>
                                        </p:cTn>
                                        <p:tgtEl>
                                          <p:spTgt spid="3075"/>
                                        </p:tgtEl>
                                        <p:attrNameLst>
                                          <p:attrName>style.visibility</p:attrName>
                                        </p:attrNameLst>
                                      </p:cBhvr>
                                      <p:to>
                                        <p:strVal val="hidden"/>
                                      </p:to>
                                    </p:set>
                                  </p:childTnLst>
                                </p:cTn>
                              </p:par>
                              <p:par>
                                <p:cTn id="58" presetID="52" presetClass="exit" presetSubtype="0" fill="hold" nodeType="withEffect">
                                  <p:stCondLst>
                                    <p:cond delay="0"/>
                                  </p:stCondLst>
                                  <p:childTnLst>
                                    <p:animScale>
                                      <p:cBhvr>
                                        <p:cTn id="59" dur="1000" accel="50000">
                                          <p:stCondLst>
                                            <p:cond delay="0"/>
                                          </p:stCondLst>
                                        </p:cTn>
                                        <p:tgtEl>
                                          <p:spTgt spid="3076"/>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60" dur="1000" accel="50000">
                                          <p:stCondLst>
                                            <p:cond delay="0"/>
                                          </p:stCondLst>
                                        </p:cTn>
                                        <p:tgtEl>
                                          <p:spTgt spid="3076"/>
                                        </p:tgtEl>
                                        <p:attrNameLst>
                                          <p:attrName>ppt_x</p:attrName>
                                          <p:attrName>ppt_y</p:attrName>
                                        </p:attrNameLst>
                                      </p:cBhvr>
                                    </p:animMotion>
                                    <p:animEffect transition="out" filter="fade">
                                      <p:cBhvr>
                                        <p:cTn id="61" dur="1000"/>
                                        <p:tgtEl>
                                          <p:spTgt spid="3076"/>
                                        </p:tgtEl>
                                      </p:cBhvr>
                                    </p:animEffect>
                                    <p:set>
                                      <p:cBhvr>
                                        <p:cTn id="62" dur="1" fill="hold">
                                          <p:stCondLst>
                                            <p:cond delay="999"/>
                                          </p:stCondLst>
                                        </p:cTn>
                                        <p:tgtEl>
                                          <p:spTgt spid="3076"/>
                                        </p:tgtEl>
                                        <p:attrNameLst>
                                          <p:attrName>style.visibility</p:attrName>
                                        </p:attrNameLst>
                                      </p:cBhvr>
                                      <p:to>
                                        <p:strVal val="hidden"/>
                                      </p:to>
                                    </p:set>
                                  </p:childTnLst>
                                </p:cTn>
                              </p:par>
                            </p:childTnLst>
                          </p:cTn>
                        </p:par>
                        <p:par>
                          <p:cTn id="63" fill="hold">
                            <p:stCondLst>
                              <p:cond delay="1000"/>
                            </p:stCondLst>
                            <p:childTnLst>
                              <p:par>
                                <p:cTn id="64" presetID="53" presetClass="entr" presetSubtype="16" fill="hold" nodeType="afterEffect">
                                  <p:stCondLst>
                                    <p:cond delay="0"/>
                                  </p:stCondLst>
                                  <p:childTnLst>
                                    <p:set>
                                      <p:cBhvr>
                                        <p:cTn id="65" dur="1" fill="hold">
                                          <p:stCondLst>
                                            <p:cond delay="0"/>
                                          </p:stCondLst>
                                        </p:cTn>
                                        <p:tgtEl>
                                          <p:spTgt spid="3074"/>
                                        </p:tgtEl>
                                        <p:attrNameLst>
                                          <p:attrName>style.visibility</p:attrName>
                                        </p:attrNameLst>
                                      </p:cBhvr>
                                      <p:to>
                                        <p:strVal val="visible"/>
                                      </p:to>
                                    </p:set>
                                    <p:anim calcmode="lin" valueType="num">
                                      <p:cBhvr>
                                        <p:cTn id="66" dur="500" fill="hold"/>
                                        <p:tgtEl>
                                          <p:spTgt spid="3074"/>
                                        </p:tgtEl>
                                        <p:attrNameLst>
                                          <p:attrName>ppt_w</p:attrName>
                                        </p:attrNameLst>
                                      </p:cBhvr>
                                      <p:tavLst>
                                        <p:tav tm="0">
                                          <p:val>
                                            <p:fltVal val="0"/>
                                          </p:val>
                                        </p:tav>
                                        <p:tav tm="100000">
                                          <p:val>
                                            <p:strVal val="#ppt_w"/>
                                          </p:val>
                                        </p:tav>
                                      </p:tavLst>
                                    </p:anim>
                                    <p:anim calcmode="lin" valueType="num">
                                      <p:cBhvr>
                                        <p:cTn id="67" dur="500" fill="hold"/>
                                        <p:tgtEl>
                                          <p:spTgt spid="3074"/>
                                        </p:tgtEl>
                                        <p:attrNameLst>
                                          <p:attrName>ppt_h</p:attrName>
                                        </p:attrNameLst>
                                      </p:cBhvr>
                                      <p:tavLst>
                                        <p:tav tm="0">
                                          <p:val>
                                            <p:fltVal val="0"/>
                                          </p:val>
                                        </p:tav>
                                        <p:tav tm="100000">
                                          <p:val>
                                            <p:strVal val="#ppt_h"/>
                                          </p:val>
                                        </p:tav>
                                      </p:tavLst>
                                    </p:anim>
                                    <p:animEffect transition="in" filter="fade">
                                      <p:cBhvr>
                                        <p:cTn id="68" dur="500"/>
                                        <p:tgtEl>
                                          <p:spTgt spid="3074"/>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xit" presetSubtype="32" fill="hold" nodeType="clickEffect">
                                  <p:stCondLst>
                                    <p:cond delay="0"/>
                                  </p:stCondLst>
                                  <p:childTnLst>
                                    <p:anim calcmode="lin" valueType="num">
                                      <p:cBhvr>
                                        <p:cTn id="72" dur="500"/>
                                        <p:tgtEl>
                                          <p:spTgt spid="3074"/>
                                        </p:tgtEl>
                                        <p:attrNameLst>
                                          <p:attrName>ppt_w</p:attrName>
                                        </p:attrNameLst>
                                      </p:cBhvr>
                                      <p:tavLst>
                                        <p:tav tm="0">
                                          <p:val>
                                            <p:strVal val="ppt_w"/>
                                          </p:val>
                                        </p:tav>
                                        <p:tav tm="100000">
                                          <p:val>
                                            <p:fltVal val="0"/>
                                          </p:val>
                                        </p:tav>
                                      </p:tavLst>
                                    </p:anim>
                                    <p:anim calcmode="lin" valueType="num">
                                      <p:cBhvr>
                                        <p:cTn id="73" dur="500"/>
                                        <p:tgtEl>
                                          <p:spTgt spid="3074"/>
                                        </p:tgtEl>
                                        <p:attrNameLst>
                                          <p:attrName>ppt_h</p:attrName>
                                        </p:attrNameLst>
                                      </p:cBhvr>
                                      <p:tavLst>
                                        <p:tav tm="0">
                                          <p:val>
                                            <p:strVal val="ppt_h"/>
                                          </p:val>
                                        </p:tav>
                                        <p:tav tm="100000">
                                          <p:val>
                                            <p:fltVal val="0"/>
                                          </p:val>
                                        </p:tav>
                                      </p:tavLst>
                                    </p:anim>
                                    <p:animEffect transition="out" filter="fade">
                                      <p:cBhvr>
                                        <p:cTn id="74" dur="500"/>
                                        <p:tgtEl>
                                          <p:spTgt spid="3074"/>
                                        </p:tgtEl>
                                      </p:cBhvr>
                                    </p:animEffect>
                                    <p:set>
                                      <p:cBhvr>
                                        <p:cTn id="75" dur="1" fill="hold">
                                          <p:stCondLst>
                                            <p:cond delay="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410" y="166646"/>
            <a:ext cx="8695035" cy="572644"/>
          </a:xfrm>
        </p:spPr>
        <p:txBody>
          <a:bodyP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4000" b="1" spc="50" dirty="0">
                <a:ln w="11430">
                  <a:solidFill>
                    <a:srgbClr val="FFFF00"/>
                  </a:solidFill>
                </a:ln>
                <a:solidFill>
                  <a:srgbClr val="5EEC3C"/>
                </a:solidFill>
                <a:effectLst>
                  <a:outerShdw blurRad="76200" dist="50800" dir="5400000" algn="tl" rotWithShape="0">
                    <a:srgbClr val="000000">
                      <a:alpha val="65000"/>
                    </a:srgbClr>
                  </a:outerShdw>
                </a:effectLst>
                <a:latin typeface="Algerian" pitchFamily="82" charset="0"/>
              </a:rPr>
              <a:t>Human Development Index (HDI)</a:t>
            </a:r>
          </a:p>
        </p:txBody>
      </p:sp>
      <p:sp>
        <p:nvSpPr>
          <p:cNvPr id="3" name="Content Placeholder 2"/>
          <p:cNvSpPr>
            <a:spLocks noGrp="1"/>
          </p:cNvSpPr>
          <p:nvPr>
            <p:ph idx="1"/>
          </p:nvPr>
        </p:nvSpPr>
        <p:spPr>
          <a:xfrm>
            <a:off x="0" y="0"/>
            <a:ext cx="4572000" cy="5143500"/>
          </a:xfr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a:normAutofit/>
          </a:bodyPr>
          <a:lstStyle/>
          <a:p>
            <a:pPr marL="0" indent="0">
              <a:buNone/>
            </a:pPr>
            <a:r>
              <a:rPr lang="en-US" b="1" dirty="0">
                <a:solidFill>
                  <a:srgbClr val="FFFF00"/>
                </a:solidFill>
              </a:rPr>
              <a:t>HDI was developed by the Pakistani Economist     </a:t>
            </a:r>
            <a:r>
              <a:rPr lang="en-US" b="1" dirty="0" err="1">
                <a:solidFill>
                  <a:srgbClr val="FFFF00"/>
                </a:solidFill>
              </a:rPr>
              <a:t>Mahbub</a:t>
            </a:r>
            <a:r>
              <a:rPr lang="en-US" b="1" dirty="0">
                <a:solidFill>
                  <a:srgbClr val="FFFF00"/>
                </a:solidFill>
              </a:rPr>
              <a:t> </a:t>
            </a:r>
            <a:r>
              <a:rPr lang="en-US" b="1" dirty="0" err="1">
                <a:solidFill>
                  <a:srgbClr val="FFFF00"/>
                </a:solidFill>
              </a:rPr>
              <a:t>ul</a:t>
            </a:r>
            <a:r>
              <a:rPr lang="en-US" b="1" dirty="0">
                <a:solidFill>
                  <a:srgbClr val="FFFF00"/>
                </a:solidFill>
              </a:rPr>
              <a:t> </a:t>
            </a:r>
            <a:r>
              <a:rPr lang="en-US" b="1" dirty="0" err="1">
                <a:solidFill>
                  <a:srgbClr val="FFFF00"/>
                </a:solidFill>
              </a:rPr>
              <a:t>Haq</a:t>
            </a:r>
            <a:r>
              <a:rPr lang="en-US" b="1" dirty="0">
                <a:solidFill>
                  <a:srgbClr val="FFFF00"/>
                </a:solidFill>
              </a:rPr>
              <a:t> and the Indian Economist   </a:t>
            </a:r>
            <a:r>
              <a:rPr lang="en-US" b="1" dirty="0" err="1">
                <a:solidFill>
                  <a:srgbClr val="FFFF00"/>
                </a:solidFill>
              </a:rPr>
              <a:t>Amartya</a:t>
            </a:r>
            <a:r>
              <a:rPr lang="en-US" b="1" dirty="0">
                <a:solidFill>
                  <a:srgbClr val="FFFF00"/>
                </a:solidFill>
              </a:rPr>
              <a:t> Kumar </a:t>
            </a:r>
            <a:r>
              <a:rPr lang="en-US" b="1" dirty="0" err="1">
                <a:solidFill>
                  <a:srgbClr val="FFFF00"/>
                </a:solidFill>
              </a:rPr>
              <a:t>Sen</a:t>
            </a:r>
            <a:r>
              <a:rPr lang="en-US" b="1" dirty="0">
                <a:solidFill>
                  <a:srgbClr val="FFFF00"/>
                </a:solidFill>
              </a:rPr>
              <a:t> in 1990 and was published by the United Nations Development       </a:t>
            </a:r>
            <a:r>
              <a:rPr lang="en-US" b="1" dirty="0" err="1">
                <a:solidFill>
                  <a:srgbClr val="FFFF00"/>
                </a:solidFill>
              </a:rPr>
              <a:t>Programme</a:t>
            </a:r>
            <a:r>
              <a:rPr lang="en-US" b="1" dirty="0">
                <a:solidFill>
                  <a:srgbClr val="FFFF00"/>
                </a:solidFill>
              </a:rPr>
              <a:t> (UNDP). It is constructed based on Life Expectancy Index, Education Index and GDP Per Capita.</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0"/>
            <a:ext cx="4571999" cy="5143499"/>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9004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750"/>
                            </p:stCondLst>
                            <p:childTnLst>
                              <p:par>
                                <p:cTn id="13" presetID="6" presetClass="entr" presetSubtype="16" fill="hold" nodeType="afterEffect">
                                  <p:stCondLst>
                                    <p:cond delay="0"/>
                                  </p:stCondLst>
                                  <p:childTnLst>
                                    <p:set>
                                      <p:cBhvr>
                                        <p:cTn id="14" dur="1" fill="hold">
                                          <p:stCondLst>
                                            <p:cond delay="0"/>
                                          </p:stCondLst>
                                        </p:cTn>
                                        <p:tgtEl>
                                          <p:spTgt spid="11266"/>
                                        </p:tgtEl>
                                        <p:attrNameLst>
                                          <p:attrName>style.visibility</p:attrName>
                                        </p:attrNameLst>
                                      </p:cBhvr>
                                      <p:to>
                                        <p:strVal val="visible"/>
                                      </p:to>
                                    </p:set>
                                    <p:animEffect transition="in" filter="circle(in)">
                                      <p:cBhvr>
                                        <p:cTn id="15" dur="2000"/>
                                        <p:tgtEl>
                                          <p:spTgt spid="11266"/>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
                                            <p:bg/>
                                          </p:spTgt>
                                        </p:tgtEl>
                                        <p:attrNameLst>
                                          <p:attrName>style.visibility</p:attrName>
                                        </p:attrNameLst>
                                      </p:cBhvr>
                                      <p:to>
                                        <p:strVal val="visible"/>
                                      </p:to>
                                    </p:set>
                                    <p:anim calcmode="lin" valueType="num">
                                      <p:cBhvr>
                                        <p:cTn id="18" dur="500" fill="hold"/>
                                        <p:tgtEl>
                                          <p:spTgt spid="3">
                                            <p:bg/>
                                          </p:spTgt>
                                        </p:tgtEl>
                                        <p:attrNameLst>
                                          <p:attrName>ppt_w</p:attrName>
                                        </p:attrNameLst>
                                      </p:cBhvr>
                                      <p:tavLst>
                                        <p:tav tm="0">
                                          <p:val>
                                            <p:fltVal val="0"/>
                                          </p:val>
                                        </p:tav>
                                        <p:tav tm="100000">
                                          <p:val>
                                            <p:strVal val="#ppt_w"/>
                                          </p:val>
                                        </p:tav>
                                      </p:tavLst>
                                    </p:anim>
                                    <p:anim calcmode="lin" valueType="num">
                                      <p:cBhvr>
                                        <p:cTn id="19" dur="500" fill="hold"/>
                                        <p:tgtEl>
                                          <p:spTgt spid="3">
                                            <p:bg/>
                                          </p:spTgt>
                                        </p:tgtEl>
                                        <p:attrNameLst>
                                          <p:attrName>ppt_h</p:attrName>
                                        </p:attrNameLst>
                                      </p:cBhvr>
                                      <p:tavLst>
                                        <p:tav tm="0">
                                          <p:val>
                                            <p:fltVal val="0"/>
                                          </p:val>
                                        </p:tav>
                                        <p:tav tm="100000">
                                          <p:val>
                                            <p:strVal val="#ppt_h"/>
                                          </p:val>
                                        </p:tav>
                                      </p:tavLst>
                                    </p:anim>
                                    <p:animEffect transition="in" filter="fade">
                                      <p:cBhvr>
                                        <p:cTn id="20" dur="500"/>
                                        <p:tgtEl>
                                          <p:spTgt spid="3">
                                            <p:bg/>
                                          </p:spTgt>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 calcmode="lin" valueType="num">
                                      <p:cBhvr>
                                        <p:cTn id="23"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a:p>
        </p:txBody>
      </p:sp>
      <p:sp>
        <p:nvSpPr>
          <p:cNvPr id="3" name="Content Placeholder 2"/>
          <p:cNvSpPr>
            <a:spLocks noGrp="1"/>
          </p:cNvSpPr>
          <p:nvPr>
            <p:ph idx="1"/>
          </p:nvPr>
        </p:nvSpPr>
        <p:spPr/>
        <p:txBody>
          <a:bodyPr/>
          <a:lstStyle/>
          <a:p>
            <a:endParaRPr lang="en-US"/>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4235"/>
            <a:ext cx="9143999" cy="504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71394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fill="hold"/>
                                        <p:tgtEl>
                                          <p:spTgt spid="13314"/>
                                        </p:tgtEl>
                                        <p:attrNameLst>
                                          <p:attrName>ppt_w</p:attrName>
                                        </p:attrNameLst>
                                      </p:cBhvr>
                                      <p:tavLst>
                                        <p:tav tm="0">
                                          <p:val>
                                            <p:fltVal val="0"/>
                                          </p:val>
                                        </p:tav>
                                        <p:tav tm="100000">
                                          <p:val>
                                            <p:strVal val="#ppt_w"/>
                                          </p:val>
                                        </p:tav>
                                      </p:tavLst>
                                    </p:anim>
                                    <p:anim calcmode="lin" valueType="num">
                                      <p:cBhvr>
                                        <p:cTn id="8" dur="500" fill="hold"/>
                                        <p:tgtEl>
                                          <p:spTgt spid="13314"/>
                                        </p:tgtEl>
                                        <p:attrNameLst>
                                          <p:attrName>ppt_h</p:attrName>
                                        </p:attrNameLst>
                                      </p:cBhvr>
                                      <p:tavLst>
                                        <p:tav tm="0">
                                          <p:val>
                                            <p:fltVal val="0"/>
                                          </p:val>
                                        </p:tav>
                                        <p:tav tm="100000">
                                          <p:val>
                                            <p:strVal val="#ppt_h"/>
                                          </p:val>
                                        </p:tav>
                                      </p:tavLst>
                                    </p:anim>
                                    <p:animEffect transition="in" filter="fade">
                                      <p:cBhvr>
                                        <p:cTn id="9"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8551480" cy="572644"/>
          </a:xfrm>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HDI is based on the following three indicators</a:t>
            </a:r>
          </a:p>
        </p:txBody>
      </p:sp>
      <p:sp>
        <p:nvSpPr>
          <p:cNvPr id="3" name="Content Placeholder 2"/>
          <p:cNvSpPr>
            <a:spLocks noGrp="1"/>
          </p:cNvSpPr>
          <p:nvPr>
            <p:ph idx="1"/>
          </p:nvPr>
        </p:nvSpPr>
        <p:spPr>
          <a:xfrm>
            <a:off x="296260" y="773101"/>
            <a:ext cx="3664920" cy="2714879"/>
          </a:xfrm>
        </p:spPr>
        <p:style>
          <a:lnRef idx="0">
            <a:schemeClr val="dk1"/>
          </a:lnRef>
          <a:fillRef idx="3">
            <a:schemeClr val="dk1"/>
          </a:fillRef>
          <a:effectRef idx="3">
            <a:schemeClr val="dk1"/>
          </a:effectRef>
          <a:fontRef idx="minor">
            <a:schemeClr val="lt1"/>
          </a:fontRef>
        </p:style>
        <p:txBody>
          <a:bodyPr>
            <a:normAutofit fontScale="85000" lnSpcReduction="20000"/>
          </a:bodyPr>
          <a:lstStyle/>
          <a:p>
            <a:pPr marL="514350" indent="-514350">
              <a:buClr>
                <a:schemeClr val="bg1"/>
              </a:buClr>
              <a:buFont typeface="+mj-lt"/>
              <a:buAutoNum type="arabicPeriod"/>
            </a:pPr>
            <a:r>
              <a:rPr lang="en-US" b="1" dirty="0">
                <a:solidFill>
                  <a:srgbClr val="FFFF00"/>
                </a:solidFill>
              </a:rPr>
              <a:t>Longevity is measured by life expectancy at birth.</a:t>
            </a:r>
          </a:p>
          <a:p>
            <a:pPr marL="514350" indent="-514350">
              <a:buClr>
                <a:schemeClr val="bg1"/>
              </a:buClr>
              <a:buFont typeface="+mj-lt"/>
              <a:buAutoNum type="arabicPeriod"/>
            </a:pPr>
            <a:r>
              <a:rPr lang="en-US" b="1" dirty="0">
                <a:solidFill>
                  <a:srgbClr val="FFFF00"/>
                </a:solidFill>
              </a:rPr>
              <a:t>Educational attainments.</a:t>
            </a:r>
          </a:p>
          <a:p>
            <a:pPr marL="514350" indent="-514350">
              <a:buClr>
                <a:schemeClr val="bg1"/>
              </a:buClr>
              <a:buFont typeface="+mj-lt"/>
              <a:buAutoNum type="arabicPeriod"/>
            </a:pPr>
            <a:r>
              <a:rPr lang="en-US" b="1" dirty="0">
                <a:solidFill>
                  <a:srgbClr val="FFFF00"/>
                </a:solidFill>
              </a:rPr>
              <a:t>Standard of living, measured by real GDP per capita (PPP$).</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1180" y="773102"/>
            <a:ext cx="5039265" cy="4284538"/>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96261" y="3487980"/>
            <a:ext cx="3664920" cy="1569660"/>
          </a:xfrm>
          <a:prstGeom prst="rect">
            <a:avLst/>
          </a:prstGeom>
          <a:solidFill>
            <a:srgbClr val="C00000"/>
          </a:solidFill>
        </p:spPr>
        <p:style>
          <a:lnRef idx="0">
            <a:schemeClr val="dk1"/>
          </a:lnRef>
          <a:fillRef idx="3">
            <a:schemeClr val="dk1"/>
          </a:fillRef>
          <a:effectRef idx="3">
            <a:schemeClr val="dk1"/>
          </a:effectRef>
          <a:fontRef idx="minor">
            <a:schemeClr val="lt1"/>
          </a:fontRef>
        </p:style>
        <p:txBody>
          <a:bodyPr wrap="square" rtlCol="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a:ln w="11430">
                  <a:solidFill>
                    <a:schemeClr val="tx1"/>
                  </a:solidFill>
                </a:ln>
                <a:solidFill>
                  <a:schemeClr val="tx1"/>
                </a:solidFill>
                <a:effectLst>
                  <a:outerShdw blurRad="76200" dist="50800" dir="5400000" algn="tl" rotWithShape="0">
                    <a:srgbClr val="000000">
                      <a:alpha val="65000"/>
                    </a:srgbClr>
                  </a:outerShdw>
                </a:effectLst>
              </a:rPr>
              <a:t>Top three countries of HDI</a:t>
            </a:r>
          </a:p>
          <a:p>
            <a:pPr algn="ctr"/>
            <a:r>
              <a:rPr lang="en-US" sz="2400" b="1" spc="50" dirty="0">
                <a:ln w="11430">
                  <a:solidFill>
                    <a:schemeClr val="tx1"/>
                  </a:solidFill>
                </a:ln>
                <a:solidFill>
                  <a:schemeClr val="tx1"/>
                </a:solidFill>
                <a:effectLst>
                  <a:outerShdw blurRad="76200" dist="50800" dir="5400000" algn="tl" rotWithShape="0">
                    <a:srgbClr val="000000">
                      <a:alpha val="65000"/>
                    </a:srgbClr>
                  </a:outerShdw>
                </a:effectLst>
              </a:rPr>
              <a:t>Norway (0.949)</a:t>
            </a:r>
          </a:p>
          <a:p>
            <a:pPr algn="ctr"/>
            <a:r>
              <a:rPr lang="en-US" sz="2400" b="1" spc="50" dirty="0">
                <a:ln w="11430">
                  <a:solidFill>
                    <a:schemeClr val="tx1"/>
                  </a:solidFill>
                </a:ln>
                <a:solidFill>
                  <a:schemeClr val="tx1"/>
                </a:solidFill>
                <a:effectLst>
                  <a:outerShdw blurRad="76200" dist="50800" dir="5400000" algn="tl" rotWithShape="0">
                    <a:srgbClr val="000000">
                      <a:alpha val="65000"/>
                    </a:srgbClr>
                  </a:outerShdw>
                </a:effectLst>
              </a:rPr>
              <a:t>Australia (0.939)</a:t>
            </a:r>
          </a:p>
          <a:p>
            <a:pPr algn="ctr"/>
            <a:r>
              <a:rPr lang="en-US" sz="2400" b="1" spc="50" dirty="0">
                <a:ln w="11430">
                  <a:solidFill>
                    <a:schemeClr val="tx1"/>
                  </a:solidFill>
                </a:ln>
                <a:solidFill>
                  <a:schemeClr val="tx1"/>
                </a:solidFill>
                <a:effectLst>
                  <a:outerShdw blurRad="76200" dist="50800" dir="5400000" algn="tl" rotWithShape="0">
                    <a:srgbClr val="000000">
                      <a:alpha val="65000"/>
                    </a:srgbClr>
                  </a:outerShdw>
                </a:effectLst>
              </a:rPr>
              <a:t>Switzerland (0.939)</a:t>
            </a:r>
          </a:p>
        </p:txBody>
      </p:sp>
    </p:spTree>
    <p:extLst>
      <p:ext uri="{BB962C8B-B14F-4D97-AF65-F5344CB8AC3E}">
        <p14:creationId xmlns:p14="http://schemas.microsoft.com/office/powerpoint/2010/main" val="37980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6" presetClass="entr" presetSubtype="16" fill="hold" nodeType="afterEffect">
                                  <p:stCondLst>
                                    <p:cond delay="0"/>
                                  </p:stCondLst>
                                  <p:childTnLst>
                                    <p:set>
                                      <p:cBhvr>
                                        <p:cTn id="12" dur="1" fill="hold">
                                          <p:stCondLst>
                                            <p:cond delay="0"/>
                                          </p:stCondLst>
                                        </p:cTn>
                                        <p:tgtEl>
                                          <p:spTgt spid="12290"/>
                                        </p:tgtEl>
                                        <p:attrNameLst>
                                          <p:attrName>style.visibility</p:attrName>
                                        </p:attrNameLst>
                                      </p:cBhvr>
                                      <p:to>
                                        <p:strVal val="visible"/>
                                      </p:to>
                                    </p:set>
                                    <p:animEffect transition="in" filter="circle(in)">
                                      <p:cBhvr>
                                        <p:cTn id="13" dur="2000"/>
                                        <p:tgtEl>
                                          <p:spTgt spid="1229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bg/>
                                          </p:spTgt>
                                        </p:tgtEl>
                                        <p:attrNameLst>
                                          <p:attrName>style.visibility</p:attrName>
                                        </p:attrNameLst>
                                      </p:cBhvr>
                                      <p:to>
                                        <p:strVal val="visible"/>
                                      </p:to>
                                    </p:set>
                                    <p:animEffect transition="in" filter="barn(inVertical)">
                                      <p:cBhvr>
                                        <p:cTn id="16" dur="500"/>
                                        <p:tgtEl>
                                          <p:spTgt spid="3">
                                            <p:bg/>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barn(inVertical)">
                                      <p:cBhvr>
                                        <p:cTn id="19" dur="500"/>
                                        <p:tgtEl>
                                          <p:spTgt spid="3">
                                            <p:txEl>
                                              <p:pRg st="0" end="0"/>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par>
                          <p:cTn id="26" fill="hold">
                            <p:stCondLst>
                              <p:cond delay="2500"/>
                            </p:stCondLst>
                            <p:childTnLst>
                              <p:par>
                                <p:cTn id="27" presetID="22" presetClass="entr" presetSubtype="4" fill="hold" grpId="0" nodeType="after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animBg="1"/>
      <p:bldP spid="4"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51" y="-24235"/>
            <a:ext cx="9009595" cy="4709620"/>
          </a:xfrm>
        </p:spPr>
        <p:txBody>
          <a:bodyPr>
            <a:noAutofit/>
          </a:bodyPr>
          <a:lstStyle/>
          <a:p>
            <a:pPr>
              <a:buClr>
                <a:schemeClr val="bg1"/>
              </a:buClr>
              <a:buFont typeface="Wingdings" pitchFamily="2" charset="2"/>
              <a:buChar char="§"/>
            </a:pPr>
            <a:r>
              <a:rPr lang="en-US" sz="1600" b="1" dirty="0">
                <a:solidFill>
                  <a:srgbClr val="FFFF00"/>
                </a:solidFill>
              </a:rPr>
              <a:t>Before calculating HDI, the fixed minimum and maximum values of each indicator are chosen. </a:t>
            </a:r>
          </a:p>
          <a:p>
            <a:pPr>
              <a:buClr>
                <a:schemeClr val="bg1"/>
              </a:buClr>
              <a:buFont typeface="Wingdings" pitchFamily="2" charset="2"/>
              <a:buChar char="§"/>
            </a:pPr>
            <a:r>
              <a:rPr lang="en-US" sz="1600" b="1" dirty="0">
                <a:solidFill>
                  <a:srgbClr val="FFFF00"/>
                </a:solidFill>
              </a:rPr>
              <a:t>The performance in each dimension is expressed as a value between 0 and 1 by applying the following formula </a:t>
            </a:r>
          </a:p>
          <a:p>
            <a:pPr lvl="1">
              <a:buClr>
                <a:schemeClr val="bg1"/>
              </a:buClr>
              <a:buFont typeface="Wingdings" pitchFamily="2" charset="2"/>
              <a:buChar char="§"/>
            </a:pPr>
            <a:r>
              <a:rPr lang="en-US" sz="1600" b="1" dirty="0">
                <a:ln>
                  <a:solidFill>
                    <a:schemeClr val="bg1"/>
                  </a:solidFill>
                </a:ln>
                <a:solidFill>
                  <a:srgbClr val="FFFF00"/>
                </a:solidFill>
              </a:rPr>
              <a:t>Dimension Index = (Actual value – Minimum value) / (Maximum value - Minimum value)  </a:t>
            </a:r>
          </a:p>
          <a:p>
            <a:pPr>
              <a:buClr>
                <a:schemeClr val="bg1"/>
              </a:buClr>
              <a:buFont typeface="Wingdings" pitchFamily="2" charset="2"/>
              <a:buChar char="§"/>
            </a:pPr>
            <a:r>
              <a:rPr lang="en-US" sz="1600" b="1" dirty="0">
                <a:solidFill>
                  <a:srgbClr val="FFFF00"/>
                </a:solidFill>
              </a:rPr>
              <a:t>According to Planning Commission’s National Human Development Report 2011, HDI has improved significantly between 1980 and 2011. </a:t>
            </a:r>
          </a:p>
          <a:p>
            <a:pPr>
              <a:buClr>
                <a:schemeClr val="bg1"/>
              </a:buClr>
              <a:buFont typeface="Wingdings" pitchFamily="2" charset="2"/>
              <a:buChar char="§"/>
            </a:pPr>
            <a:r>
              <a:rPr lang="en-US" sz="1600" b="1" dirty="0">
                <a:solidFill>
                  <a:srgbClr val="FFFF00"/>
                </a:solidFill>
              </a:rPr>
              <a:t>As per latest Human Development Report (2016) by the United Nations Development </a:t>
            </a:r>
            <a:r>
              <a:rPr lang="en-US" sz="1600" b="1" dirty="0" err="1">
                <a:solidFill>
                  <a:srgbClr val="FFFF00"/>
                </a:solidFill>
              </a:rPr>
              <a:t>Programme</a:t>
            </a:r>
            <a:r>
              <a:rPr lang="en-US" sz="1600" b="1" dirty="0">
                <a:solidFill>
                  <a:srgbClr val="FFFF00"/>
                </a:solidFill>
              </a:rPr>
              <a:t> (UNDP), India has been ranked 131st out of 188 countries.</a:t>
            </a:r>
          </a:p>
          <a:p>
            <a:pPr>
              <a:buClr>
                <a:schemeClr val="bg1"/>
              </a:buClr>
              <a:buFont typeface="Wingdings" pitchFamily="2" charset="2"/>
              <a:buChar char="§"/>
            </a:pPr>
            <a:r>
              <a:rPr lang="en-US" sz="1600" b="1" dirty="0">
                <a:solidFill>
                  <a:srgbClr val="FFFF00"/>
                </a:solidFill>
              </a:rPr>
              <a:t>Out of 188 countries, India lies in Medium Human Development bracket. </a:t>
            </a:r>
          </a:p>
          <a:p>
            <a:pPr>
              <a:buClr>
                <a:schemeClr val="bg1"/>
              </a:buClr>
              <a:buFont typeface="Wingdings" pitchFamily="2" charset="2"/>
              <a:buChar char="§"/>
            </a:pPr>
            <a:r>
              <a:rPr lang="en-US" sz="1600" b="1" dirty="0">
                <a:solidFill>
                  <a:srgbClr val="FFFF00"/>
                </a:solidFill>
              </a:rPr>
              <a:t>The other nations such as Bangladesh, Bhutan, Pakistan, Kenya, Myanmar and Nepal attained the medium human development. </a:t>
            </a:r>
          </a:p>
          <a:p>
            <a:pPr>
              <a:buClr>
                <a:schemeClr val="bg1"/>
              </a:buClr>
              <a:buFont typeface="Wingdings" pitchFamily="2" charset="2"/>
              <a:buChar char="§"/>
            </a:pPr>
            <a:r>
              <a:rPr lang="en-US" sz="1600" b="1" dirty="0">
                <a:solidFill>
                  <a:srgbClr val="FFFF00"/>
                </a:solidFill>
              </a:rPr>
              <a:t>The HDR 2016 stated that regional disparities in education, health and living standards within India has caused India’s downfall to 27 % on HDI score. </a:t>
            </a:r>
          </a:p>
          <a:p>
            <a:pPr>
              <a:buClr>
                <a:schemeClr val="bg1"/>
              </a:buClr>
              <a:buFont typeface="Wingdings" pitchFamily="2" charset="2"/>
              <a:buChar char="§"/>
            </a:pPr>
            <a:r>
              <a:rPr lang="en-US" sz="1600" b="1" dirty="0" err="1">
                <a:solidFill>
                  <a:srgbClr val="FFFF00"/>
                </a:solidFill>
              </a:rPr>
              <a:t>Biswajeet</a:t>
            </a:r>
            <a:r>
              <a:rPr lang="en-US" sz="1600" b="1" dirty="0">
                <a:solidFill>
                  <a:srgbClr val="FFFF00"/>
                </a:solidFill>
              </a:rPr>
              <a:t> </a:t>
            </a:r>
            <a:r>
              <a:rPr lang="en-US" sz="1600" b="1" dirty="0" err="1">
                <a:solidFill>
                  <a:srgbClr val="FFFF00"/>
                </a:solidFill>
              </a:rPr>
              <a:t>Guha</a:t>
            </a:r>
            <a:r>
              <a:rPr lang="en-US" sz="1600" b="1" dirty="0">
                <a:solidFill>
                  <a:srgbClr val="FFFF00"/>
                </a:solidFill>
              </a:rPr>
              <a:t> has stated that the calculation of HDI neglected many  important aspects of human development. </a:t>
            </a:r>
          </a:p>
          <a:p>
            <a:pPr>
              <a:buClr>
                <a:schemeClr val="bg1"/>
              </a:buClr>
              <a:buFont typeface="Wingdings" pitchFamily="2" charset="2"/>
              <a:buChar char="§"/>
            </a:pPr>
            <a:r>
              <a:rPr lang="en-US" sz="1600" b="1" dirty="0">
                <a:solidFill>
                  <a:srgbClr val="FFFF00"/>
                </a:solidFill>
              </a:rPr>
              <a:t>He has created four indices of HDI as HDI1, HDI2, HDI3, and HDI4. HDI1 is based on UNDP methodology as given in Human Development Report.</a:t>
            </a:r>
          </a:p>
          <a:p>
            <a:pPr>
              <a:buClr>
                <a:schemeClr val="bg1"/>
              </a:buClr>
              <a:buFont typeface="Wingdings" pitchFamily="2" charset="2"/>
              <a:buChar char="§"/>
            </a:pPr>
            <a:r>
              <a:rPr lang="en-US" sz="1600" b="1" dirty="0">
                <a:solidFill>
                  <a:srgbClr val="FFFF00"/>
                </a:solidFill>
              </a:rPr>
              <a:t>Various countries including India are continuously making efforts to improve and enlarge the scope of available statistical information. </a:t>
            </a:r>
          </a:p>
        </p:txBody>
      </p:sp>
    </p:spTree>
    <p:extLst>
      <p:ext uri="{BB962C8B-B14F-4D97-AF65-F5344CB8AC3E}">
        <p14:creationId xmlns:p14="http://schemas.microsoft.com/office/powerpoint/2010/main" val="2960785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Effect transition="in" filter="barn(inVertical)">
                                      <p:cBhvr>
                                        <p:cTn id="31" dur="500"/>
                                        <p:tgtEl>
                                          <p:spTgt spid="3">
                                            <p:txEl>
                                              <p:pRg st="8" end="8"/>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3">
                                            <p:txEl>
                                              <p:pRg st="9" end="9"/>
                                            </p:txEl>
                                          </p:spTgt>
                                        </p:tgtEl>
                                        <p:attrNameLst>
                                          <p:attrName>style.visibility</p:attrName>
                                        </p:attrNameLst>
                                      </p:cBhvr>
                                      <p:to>
                                        <p:strVal val="visible"/>
                                      </p:to>
                                    </p:set>
                                    <p:animEffect transition="in" filter="barn(inVertical)">
                                      <p:cBhvr>
                                        <p:cTn id="34" dur="500"/>
                                        <p:tgtEl>
                                          <p:spTgt spid="3">
                                            <p:txEl>
                                              <p:pRg st="9" end="9"/>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Effect transition="in" filter="barn(inVertical)">
                                      <p:cBhvr>
                                        <p:cTn id="37"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0" y="13941"/>
            <a:ext cx="900044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lgerian" pitchFamily="82" charset="0"/>
              </a:rPr>
              <a:t>Physical Quality of Life Index (PQLI)</a:t>
            </a:r>
          </a:p>
        </p:txBody>
      </p:sp>
      <p:sp>
        <p:nvSpPr>
          <p:cNvPr id="3" name="Content Placeholder 2"/>
          <p:cNvSpPr>
            <a:spLocks noGrp="1"/>
          </p:cNvSpPr>
          <p:nvPr>
            <p:ph idx="1"/>
          </p:nvPr>
        </p:nvSpPr>
        <p:spPr>
          <a:xfrm>
            <a:off x="448965" y="586585"/>
            <a:ext cx="8398775" cy="3511061"/>
          </a:xfrm>
        </p:spPr>
        <p:txBody>
          <a:bodyPr>
            <a:noAutofit/>
          </a:bodyPr>
          <a:lstStyle/>
          <a:p>
            <a:pPr>
              <a:buClr>
                <a:schemeClr val="bg1"/>
              </a:buClr>
              <a:buFont typeface="Wingdings" pitchFamily="2" charset="2"/>
              <a:buChar char="§"/>
            </a:pPr>
            <a:r>
              <a:rPr lang="en-US" sz="1800" b="1" dirty="0">
                <a:solidFill>
                  <a:srgbClr val="FFFF00"/>
                </a:solidFill>
              </a:rPr>
              <a:t>Morris D Morris developed the Physical Quality of Life Index (PQLI). </a:t>
            </a:r>
          </a:p>
          <a:p>
            <a:pPr>
              <a:buClr>
                <a:schemeClr val="bg1"/>
              </a:buClr>
              <a:buFont typeface="Wingdings" pitchFamily="2" charset="2"/>
              <a:buChar char="§"/>
            </a:pPr>
            <a:r>
              <a:rPr lang="en-US" sz="1800" b="1" dirty="0">
                <a:solidFill>
                  <a:srgbClr val="FFFF00"/>
                </a:solidFill>
              </a:rPr>
              <a:t>The PQLI is a measure to  calculate the quality of life</a:t>
            </a:r>
          </a:p>
          <a:p>
            <a:pPr>
              <a:buClr>
                <a:schemeClr val="bg1"/>
              </a:buClr>
              <a:buFont typeface="Wingdings" pitchFamily="2" charset="2"/>
              <a:buChar char="§"/>
            </a:pPr>
            <a:r>
              <a:rPr lang="en-US" sz="1800" b="1" dirty="0">
                <a:solidFill>
                  <a:srgbClr val="FFFF00"/>
                </a:solidFill>
              </a:rPr>
              <a:t>He included three indicators such as life expectancy, infant mortality rate and literacy rate. </a:t>
            </a:r>
          </a:p>
          <a:p>
            <a:pPr>
              <a:buClr>
                <a:schemeClr val="bg1"/>
              </a:buClr>
              <a:buFont typeface="Wingdings" pitchFamily="2" charset="2"/>
              <a:buChar char="§"/>
            </a:pPr>
            <a:r>
              <a:rPr lang="en-US" sz="1800" b="1" dirty="0">
                <a:solidFill>
                  <a:srgbClr val="FFFF00"/>
                </a:solidFill>
              </a:rPr>
              <a:t>A scale of each indicator ranges from the number 1 to 100. </a:t>
            </a:r>
          </a:p>
          <a:p>
            <a:pPr>
              <a:buClr>
                <a:schemeClr val="bg1"/>
              </a:buClr>
              <a:buFont typeface="Wingdings" pitchFamily="2" charset="2"/>
              <a:buChar char="§"/>
            </a:pPr>
            <a:r>
              <a:rPr lang="en-US" sz="1800" b="1" dirty="0">
                <a:solidFill>
                  <a:srgbClr val="FFFF00"/>
                </a:solidFill>
              </a:rPr>
              <a:t>Number 1 represents the worst performance by any country.                                    100 is the best performance. </a:t>
            </a:r>
          </a:p>
          <a:p>
            <a:pPr>
              <a:buClr>
                <a:schemeClr val="bg1"/>
              </a:buClr>
              <a:buFont typeface="Wingdings" pitchFamily="2" charset="2"/>
              <a:buChar char="§"/>
            </a:pPr>
            <a:r>
              <a:rPr lang="en-US" sz="1800" b="1" dirty="0">
                <a:solidFill>
                  <a:srgbClr val="FFFF00"/>
                </a:solidFill>
              </a:rPr>
              <a:t>For example, in case of life expectancy, the upper limit of 100. This was assigned to 77 years which was achieved by  Sweden in 1973. </a:t>
            </a:r>
          </a:p>
          <a:p>
            <a:pPr>
              <a:buClr>
                <a:schemeClr val="bg1"/>
              </a:buClr>
              <a:buFont typeface="Wingdings" pitchFamily="2" charset="2"/>
              <a:buChar char="§"/>
            </a:pPr>
            <a:r>
              <a:rPr lang="en-US" sz="1800" b="1" dirty="0">
                <a:solidFill>
                  <a:srgbClr val="FFFF00"/>
                </a:solidFill>
              </a:rPr>
              <a:t>The lower limit of 1 was assigned to 28 years which was achieved by Guinea-Bissau in 1960. </a:t>
            </a:r>
          </a:p>
          <a:p>
            <a:pPr>
              <a:buClr>
                <a:schemeClr val="bg1"/>
              </a:buClr>
              <a:buFont typeface="Wingdings" pitchFamily="2" charset="2"/>
              <a:buChar char="§"/>
            </a:pPr>
            <a:r>
              <a:rPr lang="en-US" sz="1800" b="1" dirty="0">
                <a:solidFill>
                  <a:srgbClr val="FFFF00"/>
                </a:solidFill>
              </a:rPr>
              <a:t>The main difference between the two is the inclusion of income in HDI and exclusion of income from PQLI. HDI represents both physical and financial attributes of development and PQLI has only the physical aspects of life.</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83"/>
          <a:stretch/>
        </p:blipFill>
        <p:spPr bwMode="auto">
          <a:xfrm>
            <a:off x="0" y="0"/>
            <a:ext cx="9144000" cy="5167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4219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iterate type="lt">
                                    <p:tmPct val="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par>
                          <p:cTn id="11" fill="hold">
                            <p:stCondLst>
                              <p:cond delay="1000"/>
                            </p:stCondLst>
                            <p:childTnLst>
                              <p:par>
                                <p:cTn id="12" presetID="34" presetClass="emph" presetSubtype="0" fill="hold" grpId="1" nodeType="after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2"/>
                                        </p:tgtEl>
                                        <p:attrNameLst>
                                          <p:attrName>ppt_x</p:attrName>
                                          <p:attrName>ppt_y</p:attrName>
                                        </p:attrNameLst>
                                      </p:cBhvr>
                                    </p:animMotion>
                                    <p:animRot by="1500000">
                                      <p:cBhvr>
                                        <p:cTn id="14" dur="125" fill="hold">
                                          <p:stCondLst>
                                            <p:cond delay="0"/>
                                          </p:stCondLst>
                                        </p:cTn>
                                        <p:tgtEl>
                                          <p:spTgt spid="2"/>
                                        </p:tgtEl>
                                        <p:attrNameLst>
                                          <p:attrName>r</p:attrName>
                                        </p:attrNameLst>
                                      </p:cBhvr>
                                    </p:animRot>
                                    <p:animRot by="-1500000">
                                      <p:cBhvr>
                                        <p:cTn id="15" dur="125" fill="hold">
                                          <p:stCondLst>
                                            <p:cond delay="125"/>
                                          </p:stCondLst>
                                        </p:cTn>
                                        <p:tgtEl>
                                          <p:spTgt spid="2"/>
                                        </p:tgtEl>
                                        <p:attrNameLst>
                                          <p:attrName>r</p:attrName>
                                        </p:attrNameLst>
                                      </p:cBhvr>
                                    </p:animRot>
                                    <p:animRot by="-1500000">
                                      <p:cBhvr>
                                        <p:cTn id="16" dur="125" fill="hold">
                                          <p:stCondLst>
                                            <p:cond delay="250"/>
                                          </p:stCondLst>
                                        </p:cTn>
                                        <p:tgtEl>
                                          <p:spTgt spid="2"/>
                                        </p:tgtEl>
                                        <p:attrNameLst>
                                          <p:attrName>r</p:attrName>
                                        </p:attrNameLst>
                                      </p:cBhvr>
                                    </p:animRot>
                                    <p:animRot by="1500000">
                                      <p:cBhvr>
                                        <p:cTn id="17" dur="125" fill="hold">
                                          <p:stCondLst>
                                            <p:cond delay="375"/>
                                          </p:stCondLst>
                                        </p:cTn>
                                        <p:tgtEl>
                                          <p:spTgt spid="2"/>
                                        </p:tgtEl>
                                        <p:attrNameLst>
                                          <p:attrName>r</p:attrName>
                                        </p:attrNameLst>
                                      </p:cBhvr>
                                    </p:animRot>
                                  </p:childTnLst>
                                </p:cTn>
                              </p:par>
                            </p:childTnLst>
                          </p:cTn>
                        </p:par>
                        <p:par>
                          <p:cTn id="18" fill="hold">
                            <p:stCondLst>
                              <p:cond delay="3050"/>
                            </p:stCondLst>
                            <p:childTnLst>
                              <p:par>
                                <p:cTn id="19" presetID="42" presetClass="entr" presetSubtype="0" fill="hold" grpId="0" nodeType="after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fade">
                                      <p:cBhvr>
                                        <p:cTn id="21" dur="1000"/>
                                        <p:tgtEl>
                                          <p:spTgt spid="3">
                                            <p:txEl>
                                              <p:pRg st="0" end="0"/>
                                            </p:txEl>
                                          </p:spTgt>
                                        </p:tgtEl>
                                      </p:cBhvr>
                                    </p:animEffect>
                                    <p:anim calcmode="lin" valueType="num">
                                      <p:cBhvr>
                                        <p:cTn id="2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0" end="0"/>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
                                            <p:txEl>
                                              <p:pRg st="2" end="2"/>
                                            </p:txEl>
                                          </p:spTgt>
                                        </p:tgtEl>
                                        <p:attrNameLst>
                                          <p:attrName>style.visibility</p:attrName>
                                        </p:attrNameLst>
                                      </p:cBhvr>
                                      <p:to>
                                        <p:strVal val="visible"/>
                                      </p:to>
                                    </p:set>
                                    <p:animEffect transition="in" filter="fade">
                                      <p:cBhvr>
                                        <p:cTn id="31" dur="1000"/>
                                        <p:tgtEl>
                                          <p:spTgt spid="3">
                                            <p:txEl>
                                              <p:pRg st="2" end="2"/>
                                            </p:txEl>
                                          </p:spTgt>
                                        </p:tgtEl>
                                      </p:cBhvr>
                                    </p:animEffect>
                                    <p:anim calcmode="lin" valueType="num">
                                      <p:cBhvr>
                                        <p:cTn id="3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2" end="2"/>
                                            </p:txEl>
                                          </p:spTgt>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fade">
                                      <p:cBhvr>
                                        <p:cTn id="36" dur="1000"/>
                                        <p:tgtEl>
                                          <p:spTgt spid="3">
                                            <p:txEl>
                                              <p:pRg st="3" end="3"/>
                                            </p:txEl>
                                          </p:spTgt>
                                        </p:tgtEl>
                                      </p:cBhvr>
                                    </p:animEffect>
                                    <p:anim calcmode="lin" valueType="num">
                                      <p:cBhvr>
                                        <p:cTn id="3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8" dur="1000" fill="hold"/>
                                        <p:tgtEl>
                                          <p:spTgt spid="3">
                                            <p:txEl>
                                              <p:pRg st="3" end="3"/>
                                            </p:txEl>
                                          </p:spTgt>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1000"/>
                                        <p:tgtEl>
                                          <p:spTgt spid="3">
                                            <p:txEl>
                                              <p:pRg st="4" end="4"/>
                                            </p:txEl>
                                          </p:spTgt>
                                        </p:tgtEl>
                                      </p:cBhvr>
                                    </p:animEffect>
                                    <p:anim calcmode="lin" valueType="num">
                                      <p:cBhvr>
                                        <p:cTn id="4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3" dur="1000" fill="hold"/>
                                        <p:tgtEl>
                                          <p:spTgt spid="3">
                                            <p:txEl>
                                              <p:pRg st="4" end="4"/>
                                            </p:txEl>
                                          </p:spTgt>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3">
                                            <p:txEl>
                                              <p:pRg st="5" end="5"/>
                                            </p:txEl>
                                          </p:spTgt>
                                        </p:tgtEl>
                                        <p:attrNameLst>
                                          <p:attrName>style.visibility</p:attrName>
                                        </p:attrNameLst>
                                      </p:cBhvr>
                                      <p:to>
                                        <p:strVal val="visible"/>
                                      </p:to>
                                    </p:set>
                                    <p:animEffect transition="in" filter="fade">
                                      <p:cBhvr>
                                        <p:cTn id="46" dur="1000"/>
                                        <p:tgtEl>
                                          <p:spTgt spid="3">
                                            <p:txEl>
                                              <p:pRg st="5" end="5"/>
                                            </p:txEl>
                                          </p:spTgt>
                                        </p:tgtEl>
                                      </p:cBhvr>
                                    </p:animEffect>
                                    <p:anim calcmode="lin" valueType="num">
                                      <p:cBhvr>
                                        <p:cTn id="4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3">
                                            <p:txEl>
                                              <p:pRg st="5" end="5"/>
                                            </p:txEl>
                                          </p:spTgt>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Effect transition="in" filter="fade">
                                      <p:cBhvr>
                                        <p:cTn id="51" dur="1000"/>
                                        <p:tgtEl>
                                          <p:spTgt spid="3">
                                            <p:txEl>
                                              <p:pRg st="6" end="6"/>
                                            </p:txEl>
                                          </p:spTgt>
                                        </p:tgtEl>
                                      </p:cBhvr>
                                    </p:animEffect>
                                    <p:anim calcmode="lin" valueType="num">
                                      <p:cBhvr>
                                        <p:cTn id="5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3" dur="1000" fill="hold"/>
                                        <p:tgtEl>
                                          <p:spTgt spid="3">
                                            <p:txEl>
                                              <p:pRg st="6" end="6"/>
                                            </p:txEl>
                                          </p:spTgt>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nodeType="clickEffect">
                                  <p:stCondLst>
                                    <p:cond delay="0"/>
                                  </p:stCondLst>
                                  <p:childTnLst>
                                    <p:set>
                                      <p:cBhvr>
                                        <p:cTn id="62" dur="1" fill="hold">
                                          <p:stCondLst>
                                            <p:cond delay="0"/>
                                          </p:stCondLst>
                                        </p:cTn>
                                        <p:tgtEl>
                                          <p:spTgt spid="1026"/>
                                        </p:tgtEl>
                                        <p:attrNameLst>
                                          <p:attrName>style.visibility</p:attrName>
                                        </p:attrNameLst>
                                      </p:cBhvr>
                                      <p:to>
                                        <p:strVal val="visible"/>
                                      </p:to>
                                    </p:set>
                                    <p:anim calcmode="lin" valueType="num">
                                      <p:cBhvr>
                                        <p:cTn id="63" dur="1000" fill="hold"/>
                                        <p:tgtEl>
                                          <p:spTgt spid="1026"/>
                                        </p:tgtEl>
                                        <p:attrNameLst>
                                          <p:attrName>ppt_w</p:attrName>
                                        </p:attrNameLst>
                                      </p:cBhvr>
                                      <p:tavLst>
                                        <p:tav tm="0">
                                          <p:val>
                                            <p:fltVal val="0"/>
                                          </p:val>
                                        </p:tav>
                                        <p:tav tm="100000">
                                          <p:val>
                                            <p:strVal val="#ppt_w"/>
                                          </p:val>
                                        </p:tav>
                                      </p:tavLst>
                                    </p:anim>
                                    <p:anim calcmode="lin" valueType="num">
                                      <p:cBhvr>
                                        <p:cTn id="64" dur="1000" fill="hold"/>
                                        <p:tgtEl>
                                          <p:spTgt spid="1026"/>
                                        </p:tgtEl>
                                        <p:attrNameLst>
                                          <p:attrName>ppt_h</p:attrName>
                                        </p:attrNameLst>
                                      </p:cBhvr>
                                      <p:tavLst>
                                        <p:tav tm="0">
                                          <p:val>
                                            <p:fltVal val="0"/>
                                          </p:val>
                                        </p:tav>
                                        <p:tav tm="100000">
                                          <p:val>
                                            <p:strVal val="#ppt_h"/>
                                          </p:val>
                                        </p:tav>
                                      </p:tavLst>
                                    </p:anim>
                                    <p:anim calcmode="lin" valueType="num">
                                      <p:cBhvr>
                                        <p:cTn id="65" dur="1000" fill="hold"/>
                                        <p:tgtEl>
                                          <p:spTgt spid="102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0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p:stCondLst>
                        <p:cond delay="indefinite"/>
                      </p:stCondLst>
                      <p:childTnLst>
                        <p:par>
                          <p:cTn id="68" fill="hold">
                            <p:stCondLst>
                              <p:cond delay="0"/>
                            </p:stCondLst>
                            <p:childTnLst>
                              <p:par>
                                <p:cTn id="69" presetID="15" presetClass="exit" presetSubtype="0" fill="hold" nodeType="clickEffect">
                                  <p:stCondLst>
                                    <p:cond delay="0"/>
                                  </p:stCondLst>
                                  <p:childTnLst>
                                    <p:anim calcmode="lin" valueType="num">
                                      <p:cBhvr>
                                        <p:cTn id="70" dur="1000"/>
                                        <p:tgtEl>
                                          <p:spTgt spid="1026"/>
                                        </p:tgtEl>
                                        <p:attrNameLst>
                                          <p:attrName>ppt_w</p:attrName>
                                        </p:attrNameLst>
                                      </p:cBhvr>
                                      <p:tavLst>
                                        <p:tav tm="0">
                                          <p:val>
                                            <p:strVal val="ppt_w"/>
                                          </p:val>
                                        </p:tav>
                                        <p:tav tm="100000">
                                          <p:val>
                                            <p:fltVal val="0"/>
                                          </p:val>
                                        </p:tav>
                                      </p:tavLst>
                                    </p:anim>
                                    <p:anim calcmode="lin" valueType="num">
                                      <p:cBhvr>
                                        <p:cTn id="71" dur="1000"/>
                                        <p:tgtEl>
                                          <p:spTgt spid="1026"/>
                                        </p:tgtEl>
                                        <p:attrNameLst>
                                          <p:attrName>ppt_h</p:attrName>
                                        </p:attrNameLst>
                                      </p:cBhvr>
                                      <p:tavLst>
                                        <p:tav tm="0">
                                          <p:val>
                                            <p:strVal val="ppt_h"/>
                                          </p:val>
                                        </p:tav>
                                        <p:tav tm="100000">
                                          <p:val>
                                            <p:fltVal val="0"/>
                                          </p:val>
                                        </p:tav>
                                      </p:tavLst>
                                    </p:anim>
                                    <p:anim calcmode="lin" valueType="num">
                                      <p:cBhvr>
                                        <p:cTn id="72" dur="1000"/>
                                        <p:tgtEl>
                                          <p:spTgt spid="1026"/>
                                        </p:tgtEl>
                                        <p:attrNameLst>
                                          <p:attrName>ppt_x</p:attrName>
                                        </p:attrNameLst>
                                      </p:cBhvr>
                                      <p:tavLst>
                                        <p:tav tm="0">
                                          <p:val>
                                            <p:strVal val="ppt_x"/>
                                          </p:val>
                                        </p:tav>
                                        <p:tav tm="5000">
                                          <p:val>
                                            <p:strVal val="ppt_x+-0.0500*(ppt_x*0.9511+(1-ppt_y)*0.3090)"/>
                                          </p:val>
                                        </p:tav>
                                        <p:tav tm="10000">
                                          <p:val>
                                            <p:strVal val="ppt_x+-0.1000*(ppt_x*0.8090+(1-ppt_y)*0.5878)"/>
                                          </p:val>
                                        </p:tav>
                                        <p:tav tm="15000">
                                          <p:val>
                                            <p:strVal val="ppt_x+-0.1500*(ppt_x*0.5878+(1-ppt_y)*0.8090)"/>
                                          </p:val>
                                        </p:tav>
                                        <p:tav tm="20000">
                                          <p:val>
                                            <p:strVal val="ppt_x+-0.2000*(ppt_x*0.3090+(1-ppt_y)*0.9511)"/>
                                          </p:val>
                                        </p:tav>
                                        <p:tav tm="25000">
                                          <p:val>
                                            <p:strVal val="ppt_x+-0.2500*(ppt_x*-0.0000+(1-ppt_y)*1.0000)"/>
                                          </p:val>
                                        </p:tav>
                                        <p:tav tm="30000">
                                          <p:val>
                                            <p:strVal val="ppt_x+-0.3000*(ppt_x*-0.3090+(1-ppt_y)*0.9511)"/>
                                          </p:val>
                                        </p:tav>
                                        <p:tav tm="35000">
                                          <p:val>
                                            <p:strVal val="ppt_x+-0.3500*(ppt_x*-0.5878+(1-ppt_y)*0.8090)"/>
                                          </p:val>
                                        </p:tav>
                                        <p:tav tm="40000">
                                          <p:val>
                                            <p:strVal val="ppt_x+-0.4000*(ppt_x*-0.8090+(1-ppt_y)*0.5878)"/>
                                          </p:val>
                                        </p:tav>
                                        <p:tav tm="45000">
                                          <p:val>
                                            <p:strVal val="ppt_x+-0.4500*(ppt_x*-0.9511+(1-ppt_y)*0.3090)"/>
                                          </p:val>
                                        </p:tav>
                                        <p:tav tm="50000">
                                          <p:val>
                                            <p:strVal val="ppt_x+-0.5000*(ppt_x*-1.0000+(1-ppt_y)*-0.0000)"/>
                                          </p:val>
                                        </p:tav>
                                        <p:tav tm="55000">
                                          <p:val>
                                            <p:strVal val="ppt_x+-0.5500*(ppt_x*-0.9511+(1-ppt_y)*-0.3090)"/>
                                          </p:val>
                                        </p:tav>
                                        <p:tav tm="60000">
                                          <p:val>
                                            <p:strVal val="ppt_x+-0.6000*(ppt_x*-0.8090+(1-ppt_y)*-0.5878)"/>
                                          </p:val>
                                        </p:tav>
                                        <p:tav tm="65000">
                                          <p:val>
                                            <p:strVal val="ppt_x+-0.6500*(ppt_x*-0.5878+(1-ppt_y)*-0.8090)"/>
                                          </p:val>
                                        </p:tav>
                                        <p:tav tm="70000">
                                          <p:val>
                                            <p:strVal val="ppt_x+-0.7000*(ppt_x*-0.3090+(1-ppt_y)*-0.9511)"/>
                                          </p:val>
                                        </p:tav>
                                        <p:tav tm="75000">
                                          <p:val>
                                            <p:strVal val="ppt_x+-0.7500*(ppt_x*0.0000+(1-ppt_y)*-1.0000)"/>
                                          </p:val>
                                        </p:tav>
                                        <p:tav tm="80000">
                                          <p:val>
                                            <p:strVal val="ppt_x+-0.8000*(ppt_x*0.3090+(1-ppt_y)*-0.9511)"/>
                                          </p:val>
                                        </p:tav>
                                        <p:tav tm="85000">
                                          <p:val>
                                            <p:strVal val="ppt_x+-0.8500*(ppt_x*0.5878+(1-ppt_y)*-0.8090)"/>
                                          </p:val>
                                        </p:tav>
                                        <p:tav tm="90000">
                                          <p:val>
                                            <p:strVal val="ppt_x+-0.9000*(ppt_x*0.8090+(1-ppt_y)*-0.5878)"/>
                                          </p:val>
                                        </p:tav>
                                        <p:tav tm="95000">
                                          <p:val>
                                            <p:strVal val="ppt_x+-0.9500*(ppt_x*0.9511+(1-ppt_y)*-0.3090)"/>
                                          </p:val>
                                        </p:tav>
                                        <p:tav tm="100000">
                                          <p:val>
                                            <p:strVal val="ppt_x+-1.0000*(ppt_x*1.0000+(1-ppt_y)*0.0000)"/>
                                          </p:val>
                                        </p:tav>
                                      </p:tavLst>
                                    </p:anim>
                                    <p:anim calcmode="lin" valueType="num">
                                      <p:cBhvr>
                                        <p:cTn id="73" dur="1000"/>
                                        <p:tgtEl>
                                          <p:spTgt spid="1026"/>
                                        </p:tgtEl>
                                        <p:attrNameLst>
                                          <p:attrName>ppt_y</p:attrName>
                                        </p:attrNameLst>
                                      </p:cBhvr>
                                      <p:tavLst>
                                        <p:tav tm="0">
                                          <p:val>
                                            <p:strVal val="ppt_y"/>
                                          </p:val>
                                        </p:tav>
                                        <p:tav tm="5000">
                                          <p:val>
                                            <p:strVal val="ppt_y+-0.0500*(ppt_x*0.3090-(1-ppt_y)*0.9511)"/>
                                          </p:val>
                                        </p:tav>
                                        <p:tav tm="10000">
                                          <p:val>
                                            <p:strVal val="ppt_y+-0.1000*(ppt_x*0.5878-(1-ppt_y)*0.8090)"/>
                                          </p:val>
                                        </p:tav>
                                        <p:tav tm="15000">
                                          <p:val>
                                            <p:strVal val="ppt_y+-0.1500*(ppt_x*0.8090-(1-ppt_y)*0.5878)"/>
                                          </p:val>
                                        </p:tav>
                                        <p:tav tm="20000">
                                          <p:val>
                                            <p:strVal val="ppt_y+-0.2000*(ppt_x*0.9511-(1-ppt_y)*0.3090)"/>
                                          </p:val>
                                        </p:tav>
                                        <p:tav tm="25000">
                                          <p:val>
                                            <p:strVal val="ppt_y+-0.2500*(ppt_x*1.0000-(1-ppt_y)*-0.0000)"/>
                                          </p:val>
                                        </p:tav>
                                        <p:tav tm="30000">
                                          <p:val>
                                            <p:strVal val="ppt_y+-0.3000*(ppt_x*0.9511-(1-ppt_y)*-0.3090)"/>
                                          </p:val>
                                        </p:tav>
                                        <p:tav tm="35000">
                                          <p:val>
                                            <p:strVal val="ppt_y+-0.3500*(ppt_x*0.8090-(1-ppt_y)*-0.5878)"/>
                                          </p:val>
                                        </p:tav>
                                        <p:tav tm="40000">
                                          <p:val>
                                            <p:strVal val="ppt_y+-0.4000*(ppt_x*0.5878-(1-ppt_y)*-0.8090)"/>
                                          </p:val>
                                        </p:tav>
                                        <p:tav tm="45000">
                                          <p:val>
                                            <p:strVal val="ppt_y+-0.4500*(ppt_x*0.3090-(1-ppt_y)*-0.9511)"/>
                                          </p:val>
                                        </p:tav>
                                        <p:tav tm="50000">
                                          <p:val>
                                            <p:strVal val="ppt_y+-0.5000*(ppt_x*-0.0000-(1-ppt_y)*-1.0000)"/>
                                          </p:val>
                                        </p:tav>
                                        <p:tav tm="55000">
                                          <p:val>
                                            <p:strVal val="ppt_y+-0.5500*(ppt_x*-0.3090-(1-ppt_y)*-0.9511)"/>
                                          </p:val>
                                        </p:tav>
                                        <p:tav tm="60000">
                                          <p:val>
                                            <p:strVal val="ppt_y+-0.6000*(ppt_x*-0.5878-(1-ppt_y)*-0.8090)"/>
                                          </p:val>
                                        </p:tav>
                                        <p:tav tm="65000">
                                          <p:val>
                                            <p:strVal val="ppt_y+-0.6500*(ppt_x*-0.8090-(1-ppt_y)*-0.5878)"/>
                                          </p:val>
                                        </p:tav>
                                        <p:tav tm="70000">
                                          <p:val>
                                            <p:strVal val="ppt_y+-0.7000*(ppt_x*-0.9511-(1-ppt_y)*-0.3090)"/>
                                          </p:val>
                                        </p:tav>
                                        <p:tav tm="75000">
                                          <p:val>
                                            <p:strVal val="ppt_y+-0.7500*(ppt_x*-1.0000-(1-ppt_y)*0.0000)"/>
                                          </p:val>
                                        </p:tav>
                                        <p:tav tm="80000">
                                          <p:val>
                                            <p:strVal val="ppt_y+-0.8000*(ppt_x*-0.9511-(1-ppt_y)*0.3090)"/>
                                          </p:val>
                                        </p:tav>
                                        <p:tav tm="85000">
                                          <p:val>
                                            <p:strVal val="ppt_y+-0.8500*(ppt_x*-0.8090-(1-ppt_y)*0.5878)"/>
                                          </p:val>
                                        </p:tav>
                                        <p:tav tm="90000">
                                          <p:val>
                                            <p:strVal val="ppt_y+-0.9000*(ppt_x*-0.5878-(1-ppt_y)*0.8090)"/>
                                          </p:val>
                                        </p:tav>
                                        <p:tav tm="95000">
                                          <p:val>
                                            <p:strVal val="ppt_y+-0.9500*(ppt_x*-0.3090-(1-ppt_y)*0.9511)"/>
                                          </p:val>
                                        </p:tav>
                                        <p:tav tm="100000">
                                          <p:val>
                                            <p:strVal val="ppt_y+-1.0000*(ppt_x*0.0000-(1-ppt_y)*1.0000)"/>
                                          </p:val>
                                        </p:tav>
                                      </p:tavLst>
                                    </p:anim>
                                    <p:set>
                                      <p:cBhvr>
                                        <p:cTn id="74" dur="1" fill="hold">
                                          <p:stCondLst>
                                            <p:cond delay="9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allAtOnce"/>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281175"/>
            <a:ext cx="9144000" cy="4524315"/>
          </a:xfrm>
          <a:prstGeom prst="rect">
            <a:avLst/>
          </a:prstGeom>
          <a:noFill/>
        </p:spPr>
        <p:txBody>
          <a:bodyPr wrap="square" rtlCol="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9600" b="1" dirty="0">
                <a:ln>
                  <a:solidFill>
                    <a:srgbClr val="FFFF21"/>
                  </a:solidFill>
                </a:ln>
                <a:solidFill>
                  <a:srgbClr val="00B050"/>
                </a:solidFill>
                <a:latin typeface="Algerian" pitchFamily="82" charset="0"/>
              </a:rPr>
              <a:t>Difference </a:t>
            </a:r>
          </a:p>
          <a:p>
            <a:pPr algn="ctr"/>
            <a:r>
              <a:rPr lang="en-US" sz="9600" b="1" dirty="0">
                <a:ln>
                  <a:solidFill>
                    <a:srgbClr val="FFFF21"/>
                  </a:solidFill>
                </a:ln>
                <a:solidFill>
                  <a:srgbClr val="00B050"/>
                </a:solidFill>
                <a:latin typeface="Algerian" pitchFamily="82" charset="0"/>
              </a:rPr>
              <a:t>Between </a:t>
            </a:r>
          </a:p>
          <a:p>
            <a:pPr algn="ctr"/>
            <a:r>
              <a:rPr lang="en-US" sz="9600" b="1" dirty="0">
                <a:ln>
                  <a:solidFill>
                    <a:srgbClr val="FFFF21"/>
                  </a:solidFill>
                </a:ln>
                <a:solidFill>
                  <a:srgbClr val="00B050"/>
                </a:solidFill>
                <a:latin typeface="Algerian" pitchFamily="82" charset="0"/>
              </a:rPr>
              <a:t>HDI and PQLI</a:t>
            </a:r>
          </a:p>
        </p:txBody>
      </p:sp>
      <p:graphicFrame>
        <p:nvGraphicFramePr>
          <p:cNvPr id="5" name="Table 4"/>
          <p:cNvGraphicFramePr>
            <a:graphicFrameLocks noGrp="1"/>
          </p:cNvGraphicFramePr>
          <p:nvPr>
            <p:extLst>
              <p:ext uri="{D42A27DB-BD31-4B8C-83A1-F6EECF244321}">
                <p14:modId xmlns:p14="http://schemas.microsoft.com/office/powerpoint/2010/main" val="1153787324"/>
              </p:ext>
            </p:extLst>
          </p:nvPr>
        </p:nvGraphicFramePr>
        <p:xfrm>
          <a:off x="0" y="0"/>
          <a:ext cx="9144000" cy="5143500"/>
        </p:xfrm>
        <a:graphic>
          <a:graphicData uri="http://schemas.openxmlformats.org/drawingml/2006/table">
            <a:tbl>
              <a:tblPr firstRow="1" bandRow="1">
                <a:tableStyleId>{18603FDC-E32A-4AB5-989C-0864C3EAD2B8}</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827276">
                <a:tc>
                  <a:txBody>
                    <a:bodyPr/>
                    <a:lstStyle/>
                    <a:p>
                      <a:pPr algn="ctr"/>
                      <a:r>
                        <a:rPr lang="en-US" sz="4000" b="1" dirty="0">
                          <a:solidFill>
                            <a:schemeClr val="tx1"/>
                          </a:solidFill>
                        </a:rPr>
                        <a:t>HDI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pPr algn="ctr"/>
                      <a:r>
                        <a:rPr lang="en-US" sz="4000" b="1" dirty="0">
                          <a:solidFill>
                            <a:schemeClr val="tx1"/>
                          </a:solidFill>
                        </a:rPr>
                        <a:t>PQLI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0"/>
                  </a:ext>
                </a:extLst>
              </a:tr>
              <a:tr h="971150">
                <a:tc>
                  <a:txBody>
                    <a:bodyPr/>
                    <a:lstStyle/>
                    <a:p>
                      <a:r>
                        <a:rPr lang="en-US" sz="2400" b="1" u="none" strike="noStrike" kern="1200" baseline="0" dirty="0"/>
                        <a:t>Human Development</a:t>
                      </a:r>
                    </a:p>
                    <a:p>
                      <a:r>
                        <a:rPr lang="en-US" sz="2400" b="1" u="none" strike="noStrike" kern="1200" baseline="0" dirty="0"/>
                        <a:t>Index (HDI)</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400" b="1" u="none" strike="noStrike" kern="1200" baseline="0" dirty="0"/>
                        <a:t>Physical Quality of Life</a:t>
                      </a:r>
                    </a:p>
                    <a:p>
                      <a:r>
                        <a:rPr lang="en-US" sz="2400" b="1" u="none" strike="noStrike" kern="1200" baseline="0" dirty="0"/>
                        <a:t>Index (PQLI)</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1"/>
                  </a:ext>
                </a:extLst>
              </a:tr>
              <a:tr h="1402773">
                <a:tc>
                  <a:txBody>
                    <a:bodyPr/>
                    <a:lstStyle/>
                    <a:p>
                      <a:r>
                        <a:rPr lang="en-US" sz="2400" b="1" dirty="0"/>
                        <a:t>It is a composite statistic of life expectancy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400" b="1" dirty="0"/>
                        <a:t>It is a measure to calculate</a:t>
                      </a:r>
                      <a:r>
                        <a:rPr lang="en-US" sz="2400" b="1" baseline="0" dirty="0"/>
                        <a:t> the quality of life. (well being of a country)</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2"/>
                  </a:ext>
                </a:extLst>
              </a:tr>
              <a:tr h="539528">
                <a:tc>
                  <a:txBody>
                    <a:bodyPr/>
                    <a:lstStyle/>
                    <a:p>
                      <a:r>
                        <a:rPr lang="en-US" sz="2400" b="1" dirty="0"/>
                        <a:t>It</a:t>
                      </a:r>
                      <a:r>
                        <a:rPr lang="en-US" sz="2400" b="1" baseline="0" dirty="0"/>
                        <a:t> includes income</a:t>
                      </a:r>
                      <a:endParaRPr lang="en-US" sz="2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400" b="1" dirty="0"/>
                        <a:t>It excludes income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3"/>
                  </a:ext>
                </a:extLst>
              </a:tr>
              <a:tr h="1402773">
                <a:tc>
                  <a:txBody>
                    <a:bodyPr/>
                    <a:lstStyle/>
                    <a:p>
                      <a:r>
                        <a:rPr lang="en-US" sz="2400" b="1" dirty="0"/>
                        <a:t>It represents both physical and financial attributes of development.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tc>
                  <a:txBody>
                    <a:bodyPr/>
                    <a:lstStyle/>
                    <a:p>
                      <a:r>
                        <a:rPr lang="en-US" sz="2400" b="1" dirty="0"/>
                        <a:t>It has only the physical aspects of life.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cell3D prstMaterial="dkEdge">
                      <a:bevel prst="relaxedInset"/>
                      <a:lightRig rig="flood" dir="t"/>
                    </a:cell3D>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702919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9540" y="166646"/>
            <a:ext cx="351221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rPr>
              <a:t>C</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Brush Script MT" pitchFamily="66" charset="0"/>
              </a:rPr>
              <a:t>onclusion</a:t>
            </a:r>
          </a:p>
        </p:txBody>
      </p:sp>
      <p:sp>
        <p:nvSpPr>
          <p:cNvPr id="3" name="Content Placeholder 2"/>
          <p:cNvSpPr>
            <a:spLocks noGrp="1"/>
          </p:cNvSpPr>
          <p:nvPr>
            <p:ph idx="1"/>
          </p:nvPr>
        </p:nvSpPr>
        <p:spPr>
          <a:xfrm>
            <a:off x="305410" y="893149"/>
            <a:ext cx="8695035" cy="3511061"/>
          </a:xfrm>
        </p:spPr>
        <p:txBody>
          <a:bodyPr>
            <a:noAutofit/>
          </a:bodyPr>
          <a:lstStyle/>
          <a:p>
            <a:pPr>
              <a:buClr>
                <a:schemeClr val="bg1"/>
              </a:buClr>
              <a:buFont typeface="Wingdings" pitchFamily="2" charset="2"/>
              <a:buChar char="Ø"/>
            </a:pPr>
            <a:r>
              <a:rPr lang="en-US" sz="2000" b="1" dirty="0">
                <a:solidFill>
                  <a:srgbClr val="FFFF00"/>
                </a:solidFill>
              </a:rPr>
              <a:t>The British were more focused on the money from Indians than good governance. </a:t>
            </a:r>
          </a:p>
          <a:p>
            <a:pPr>
              <a:buClr>
                <a:schemeClr val="bg1"/>
              </a:buClr>
              <a:buFont typeface="Wingdings" pitchFamily="2" charset="2"/>
              <a:buChar char="Ø"/>
            </a:pPr>
            <a:r>
              <a:rPr lang="en-US" sz="2000" b="1" dirty="0">
                <a:solidFill>
                  <a:srgbClr val="FFFF00"/>
                </a:solidFill>
              </a:rPr>
              <a:t>Some positive things happened during British Rule. </a:t>
            </a:r>
          </a:p>
          <a:p>
            <a:pPr>
              <a:buClr>
                <a:schemeClr val="bg1"/>
              </a:buClr>
              <a:buFont typeface="Wingdings" pitchFamily="2" charset="2"/>
              <a:buChar char="Ø"/>
            </a:pPr>
            <a:r>
              <a:rPr lang="en-US" sz="2000" b="1" dirty="0">
                <a:solidFill>
                  <a:srgbClr val="FFFF00"/>
                </a:solidFill>
              </a:rPr>
              <a:t>They eradicated systems like ‘sati’, introduced railway services, English language and education, infrastructure and basic principle of capitalist economy. </a:t>
            </a:r>
          </a:p>
          <a:p>
            <a:pPr>
              <a:buClr>
                <a:schemeClr val="bg1"/>
              </a:buClr>
              <a:buFont typeface="Wingdings" pitchFamily="2" charset="2"/>
              <a:buChar char="Ø"/>
            </a:pPr>
            <a:r>
              <a:rPr lang="en-US" sz="2000" b="1" dirty="0">
                <a:solidFill>
                  <a:srgbClr val="FFFF00"/>
                </a:solidFill>
              </a:rPr>
              <a:t>After Independence, the Government of India formulated many policies with the help of Five year plans to achieve the growth target. </a:t>
            </a:r>
          </a:p>
          <a:p>
            <a:pPr>
              <a:buClr>
                <a:schemeClr val="bg1"/>
              </a:buClr>
              <a:buFont typeface="Wingdings" pitchFamily="2" charset="2"/>
              <a:buChar char="Ø"/>
            </a:pPr>
            <a:r>
              <a:rPr lang="en-US" sz="2000" b="1" dirty="0">
                <a:solidFill>
                  <a:srgbClr val="FFFF00"/>
                </a:solidFill>
              </a:rPr>
              <a:t>Among the other things, the major challenges that still continue are:         poor health standard, female </a:t>
            </a:r>
            <a:r>
              <a:rPr lang="en-US" sz="2000" b="1" dirty="0" err="1">
                <a:solidFill>
                  <a:srgbClr val="FFFF00"/>
                </a:solidFill>
              </a:rPr>
              <a:t>foeticide</a:t>
            </a:r>
            <a:r>
              <a:rPr lang="en-US" sz="2000" b="1" dirty="0">
                <a:solidFill>
                  <a:srgbClr val="FFFF00"/>
                </a:solidFill>
              </a:rPr>
              <a:t>, declining child sex ratio, open defecation, social &amp; economic inequalities, increasing slumming, urban congestion and declining qualities of basic environmental resources namely air, land and water.</a:t>
            </a:r>
          </a:p>
        </p:txBody>
      </p:sp>
    </p:spTree>
    <p:extLst>
      <p:ext uri="{BB962C8B-B14F-4D97-AF65-F5344CB8AC3E}">
        <p14:creationId xmlns:p14="http://schemas.microsoft.com/office/powerpoint/2010/main" val="2074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by="(-#ppt_w*2)" calcmode="lin" valueType="num">
                                      <p:cBhvr rctx="PPT">
                                        <p:cTn id="7" dur="500" autoRev="1" fill="hold">
                                          <p:stCondLst>
                                            <p:cond delay="0"/>
                                          </p:stCondLst>
                                        </p:cTn>
                                        <p:tgtEl>
                                          <p:spTgt spid="2"/>
                                        </p:tgtEl>
                                        <p:attrNameLst>
                                          <p:attrName>ppt_w</p:attrName>
                                        </p:attrNameLst>
                                      </p:cBhvr>
                                    </p:anim>
                                    <p:anim by="(#ppt_w*0.50)" calcmode="lin" valueType="num">
                                      <p:cBhvr>
                                        <p:cTn id="8" dur="500" decel="50000" autoRev="1" fill="hold">
                                          <p:stCondLst>
                                            <p:cond delay="0"/>
                                          </p:stCondLst>
                                        </p:cTn>
                                        <p:tgtEl>
                                          <p:spTgt spid="2"/>
                                        </p:tgtEl>
                                        <p:attrNameLst>
                                          <p:attrName>ppt_x</p:attrName>
                                        </p:attrNameLst>
                                      </p:cBhvr>
                                    </p:anim>
                                    <p:anim from="(-#ppt_h/2)" to="(#ppt_y)" calcmode="lin" valueType="num">
                                      <p:cBhvr>
                                        <p:cTn id="9" dur="1000" fill="hold">
                                          <p:stCondLst>
                                            <p:cond delay="0"/>
                                          </p:stCondLst>
                                        </p:cTn>
                                        <p:tgtEl>
                                          <p:spTgt spid="2"/>
                                        </p:tgtEl>
                                        <p:attrNameLst>
                                          <p:attrName>ppt_y</p:attrName>
                                        </p:attrNameLst>
                                      </p:cBhvr>
                                    </p:anim>
                                    <p:animRot by="21600000">
                                      <p:cBhvr>
                                        <p:cTn id="10" dur="1000" fill="hold">
                                          <p:stCondLst>
                                            <p:cond delay="0"/>
                                          </p:stCondLst>
                                        </p:cTn>
                                        <p:tgtEl>
                                          <p:spTgt spid="2"/>
                                        </p:tgtEl>
                                        <p:attrNameLst>
                                          <p:attrName>r</p:attrName>
                                        </p:attrNameLst>
                                      </p:cBhvr>
                                    </p:animRot>
                                  </p:childTnLst>
                                </p:cTn>
                              </p:par>
                              <p:par>
                                <p:cTn id="11" presetID="15"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p:cTn id="13"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4"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5"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grpId="0"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p:cTn id="2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grpId="0" nodeType="with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p:cTn id="31"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par>
                                <p:cTn id="35" presetID="15" presetClass="entr" presetSubtype="0" fill="hold" grpId="0" nodeType="with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 calcmode="lin" valueType="num">
                                      <p:cBhvr>
                                        <p:cTn id="37"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8"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9"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1737"/>
            <a:ext cx="9144000" cy="512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068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circle(in)">
                                      <p:cBhvr>
                                        <p:cTn id="7" dur="2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55" y="128470"/>
            <a:ext cx="8398775" cy="572644"/>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400" b="1" dirty="0">
                <a:ln w="11430">
                  <a:solidFill>
                    <a:srgbClr val="FFFF00"/>
                  </a:solidFill>
                </a:ln>
                <a:solidFill>
                  <a:srgbClr val="5EEC3C"/>
                </a:solidFill>
                <a:effectLst>
                  <a:outerShdw blurRad="50800" dist="39000" dir="5460000" algn="tl">
                    <a:srgbClr val="000000">
                      <a:alpha val="38000"/>
                    </a:srgbClr>
                  </a:outerShdw>
                </a:effectLst>
                <a:latin typeface="Algerian" pitchFamily="82" charset="0"/>
              </a:rPr>
              <a:t>Period of Merchant Capital</a:t>
            </a:r>
          </a:p>
        </p:txBody>
      </p:sp>
      <p:sp>
        <p:nvSpPr>
          <p:cNvPr id="3" name="Content Placeholder 2"/>
          <p:cNvSpPr>
            <a:spLocks noGrp="1"/>
          </p:cNvSpPr>
          <p:nvPr>
            <p:ph idx="1"/>
          </p:nvPr>
        </p:nvSpPr>
        <p:spPr>
          <a:xfrm>
            <a:off x="448964" y="740444"/>
            <a:ext cx="8093365" cy="3511061"/>
          </a:xfrm>
        </p:spPr>
        <p:txBody>
          <a:bodyPr>
            <a:noAutofit/>
          </a:bodyPr>
          <a:lstStyle/>
          <a:p>
            <a:pPr>
              <a:buClr>
                <a:schemeClr val="bg1"/>
              </a:buClr>
              <a:buFont typeface="Wingdings" pitchFamily="2" charset="2"/>
              <a:buChar char="§"/>
            </a:pPr>
            <a:r>
              <a:rPr lang="en-US" sz="2000" b="1" dirty="0">
                <a:solidFill>
                  <a:srgbClr val="FFFF00"/>
                </a:solidFill>
              </a:rPr>
              <a:t>The period of merchant capital was  from 1757 to 1813.</a:t>
            </a:r>
          </a:p>
          <a:p>
            <a:pPr>
              <a:buClr>
                <a:schemeClr val="bg1"/>
              </a:buClr>
              <a:buFont typeface="Wingdings" pitchFamily="2" charset="2"/>
              <a:buChar char="§"/>
            </a:pPr>
            <a:r>
              <a:rPr lang="en-US" sz="2000" b="1" dirty="0">
                <a:solidFill>
                  <a:srgbClr val="FFFF00"/>
                </a:solidFill>
              </a:rPr>
              <a:t>The only aim of the East India Company was to earn profit by establishing monopoly trade.</a:t>
            </a:r>
          </a:p>
          <a:p>
            <a:pPr>
              <a:buClr>
                <a:schemeClr val="bg1"/>
              </a:buClr>
              <a:buFont typeface="Wingdings" pitchFamily="2" charset="2"/>
              <a:buChar char="§"/>
            </a:pPr>
            <a:r>
              <a:rPr lang="en-US" sz="2000" b="1" dirty="0">
                <a:solidFill>
                  <a:srgbClr val="FFFF00"/>
                </a:solidFill>
              </a:rPr>
              <a:t>India became the best hunting ground for capital by the East Indian company.</a:t>
            </a:r>
          </a:p>
          <a:p>
            <a:pPr>
              <a:buClr>
                <a:schemeClr val="bg1"/>
              </a:buClr>
              <a:buFont typeface="Wingdings" pitchFamily="2" charset="2"/>
              <a:buChar char="§"/>
            </a:pPr>
            <a:r>
              <a:rPr lang="en-US" sz="2000" b="1" dirty="0">
                <a:solidFill>
                  <a:srgbClr val="FFFF00"/>
                </a:solidFill>
              </a:rPr>
              <a:t>When Bengal and South India came under political shake of the East India company in 1750s and 1760s, the objective of monopoly  trade was fulfilled. </a:t>
            </a:r>
          </a:p>
          <a:p>
            <a:pPr>
              <a:buClr>
                <a:schemeClr val="bg1"/>
              </a:buClr>
              <a:buFont typeface="Wingdings" pitchFamily="2" charset="2"/>
              <a:buChar char="§"/>
            </a:pPr>
            <a:r>
              <a:rPr lang="en-US" sz="2000" b="1" dirty="0">
                <a:solidFill>
                  <a:srgbClr val="FFFF00"/>
                </a:solidFill>
              </a:rPr>
              <a:t>The company administration succeeded in  generating huge surpluses which were repatriated to England.</a:t>
            </a:r>
          </a:p>
          <a:p>
            <a:pPr>
              <a:buClr>
                <a:schemeClr val="bg1"/>
              </a:buClr>
              <a:buFont typeface="Wingdings" pitchFamily="2" charset="2"/>
              <a:buChar char="§"/>
            </a:pPr>
            <a:r>
              <a:rPr lang="en-US" sz="2000" b="1" dirty="0">
                <a:solidFill>
                  <a:srgbClr val="FFFF00"/>
                </a:solidFill>
              </a:rPr>
              <a:t>The Indian leaders linked this problem of land revenue with that of the drain.</a:t>
            </a:r>
          </a:p>
          <a:p>
            <a:pPr>
              <a:buClr>
                <a:schemeClr val="bg1"/>
              </a:buClr>
              <a:buFont typeface="Wingdings" pitchFamily="2" charset="2"/>
              <a:buChar char="§"/>
            </a:pPr>
            <a:r>
              <a:rPr lang="en-US" sz="2000" b="1" dirty="0">
                <a:solidFill>
                  <a:srgbClr val="FFFF00"/>
                </a:solidFill>
              </a:rPr>
              <a:t>Above all, the officers of the company were unscrupulous and corrupt.</a:t>
            </a:r>
          </a:p>
        </p:txBody>
      </p:sp>
    </p:spTree>
    <p:extLst>
      <p:ext uri="{BB962C8B-B14F-4D97-AF65-F5344CB8AC3E}">
        <p14:creationId xmlns:p14="http://schemas.microsoft.com/office/powerpoint/2010/main" val="699837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2"/>
                                        </p:tgtEl>
                                      </p:cBhvr>
                                    </p:animEffect>
                                  </p:childTnLst>
                                </p:cTn>
                              </p:par>
                            </p:childTnLst>
                          </p:cTn>
                        </p:par>
                        <p:par>
                          <p:cTn id="12" fill="hold">
                            <p:stCondLst>
                              <p:cond delay="1600"/>
                            </p:stCondLst>
                            <p:childTnLst>
                              <p:par>
                                <p:cTn id="13" presetID="34" presetClass="emph" presetSubtype="0" fill="hold" grpId="1" nodeType="afterEffect">
                                  <p:stCondLst>
                                    <p:cond delay="0"/>
                                  </p:stCondLst>
                                  <p:iterate type="lt">
                                    <p:tmPct val="10000"/>
                                  </p:iterate>
                                  <p:childTnLst>
                                    <p:animMotion origin="layout" path="M 0.0 0.0 L 0.0 -0.07213" pathEditMode="relative" ptsTypes="">
                                      <p:cBhvr>
                                        <p:cTn id="14" dur="250" accel="50000" decel="50000" autoRev="1" fill="hold">
                                          <p:stCondLst>
                                            <p:cond delay="0"/>
                                          </p:stCondLst>
                                        </p:cTn>
                                        <p:tgtEl>
                                          <p:spTgt spid="2"/>
                                        </p:tgtEl>
                                        <p:attrNameLst>
                                          <p:attrName>ppt_x</p:attrName>
                                          <p:attrName>ppt_y</p:attrName>
                                        </p:attrNameLst>
                                      </p:cBhvr>
                                    </p:animMotion>
                                    <p:animRot by="1500000">
                                      <p:cBhvr>
                                        <p:cTn id="15" dur="125" fill="hold">
                                          <p:stCondLst>
                                            <p:cond delay="0"/>
                                          </p:stCondLst>
                                        </p:cTn>
                                        <p:tgtEl>
                                          <p:spTgt spid="2"/>
                                        </p:tgtEl>
                                        <p:attrNameLst>
                                          <p:attrName>r</p:attrName>
                                        </p:attrNameLst>
                                      </p:cBhvr>
                                    </p:animRot>
                                    <p:animRot by="-1500000">
                                      <p:cBhvr>
                                        <p:cTn id="16" dur="125" fill="hold">
                                          <p:stCondLst>
                                            <p:cond delay="125"/>
                                          </p:stCondLst>
                                        </p:cTn>
                                        <p:tgtEl>
                                          <p:spTgt spid="2"/>
                                        </p:tgtEl>
                                        <p:attrNameLst>
                                          <p:attrName>r</p:attrName>
                                        </p:attrNameLst>
                                      </p:cBhvr>
                                    </p:animRot>
                                    <p:animRot by="-1500000">
                                      <p:cBhvr>
                                        <p:cTn id="17" dur="125" fill="hold">
                                          <p:stCondLst>
                                            <p:cond delay="250"/>
                                          </p:stCondLst>
                                        </p:cTn>
                                        <p:tgtEl>
                                          <p:spTgt spid="2"/>
                                        </p:tgtEl>
                                        <p:attrNameLst>
                                          <p:attrName>r</p:attrName>
                                        </p:attrNameLst>
                                      </p:cBhvr>
                                    </p:animRot>
                                    <p:animRot by="1500000">
                                      <p:cBhvr>
                                        <p:cTn id="18" dur="125" fill="hold">
                                          <p:stCondLst>
                                            <p:cond delay="375"/>
                                          </p:stCondLst>
                                        </p:cTn>
                                        <p:tgtEl>
                                          <p:spTgt spid="2"/>
                                        </p:tgtEl>
                                        <p:attrNameLst>
                                          <p:attrName>r</p:attrName>
                                        </p:attrNameLst>
                                      </p:cBhvr>
                                    </p:animRot>
                                  </p:childTnLst>
                                </p:cTn>
                              </p:par>
                            </p:childTnLst>
                          </p:cTn>
                        </p:par>
                        <p:par>
                          <p:cTn id="19" fill="hold">
                            <p:stCondLst>
                              <p:cond delay="3200"/>
                            </p:stCondLst>
                            <p:childTnLst>
                              <p:par>
                                <p:cTn id="20" presetID="2" presetClass="entr" presetSubtype="8"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 calcmode="lin" valueType="num">
                                      <p:cBhvr additive="base">
                                        <p:cTn id="22"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23"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par>
                          <p:cTn id="24" fill="hold">
                            <p:stCondLst>
                              <p:cond delay="3700"/>
                            </p:stCondLst>
                            <p:childTnLst>
                              <p:par>
                                <p:cTn id="25" presetID="2" presetClass="entr" presetSubtype="8" fill="hold" grpId="0" nodeType="after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par>
                          <p:cTn id="29" fill="hold">
                            <p:stCondLst>
                              <p:cond delay="4200"/>
                            </p:stCondLst>
                            <p:childTnLst>
                              <p:par>
                                <p:cTn id="30" presetID="2" presetClass="entr" presetSubtype="8" fill="hold" grpId="0" nodeType="after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additive="base">
                                        <p:cTn id="32"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par>
                          <p:cTn id="34" fill="hold">
                            <p:stCondLst>
                              <p:cond delay="4700"/>
                            </p:stCondLst>
                            <p:childTnLst>
                              <p:par>
                                <p:cTn id="35" presetID="2" presetClass="entr" presetSubtype="8" fill="hold" grpId="0"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 calcmode="lin" valueType="num">
                                      <p:cBhvr additive="base">
                                        <p:cTn id="37"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par>
                          <p:cTn id="39" fill="hold">
                            <p:stCondLst>
                              <p:cond delay="5200"/>
                            </p:stCondLst>
                            <p:childTnLst>
                              <p:par>
                                <p:cTn id="40" presetID="2" presetClass="entr" presetSubtype="8" fill="hold" grpId="0" nodeType="after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 calcmode="lin" valueType="num">
                                      <p:cBhvr additive="base">
                                        <p:cTn id="42"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43"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par>
                          <p:cTn id="44" fill="hold">
                            <p:stCondLst>
                              <p:cond delay="5700"/>
                            </p:stCondLst>
                            <p:childTnLst>
                              <p:par>
                                <p:cTn id="45" presetID="2" presetClass="entr" presetSubtype="8" fill="hold" grpId="0" nodeType="after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 calcmode="lin" valueType="num">
                                      <p:cBhvr additive="base">
                                        <p:cTn id="4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4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par>
                          <p:cTn id="49" fill="hold">
                            <p:stCondLst>
                              <p:cond delay="6200"/>
                            </p:stCondLst>
                            <p:childTnLst>
                              <p:par>
                                <p:cTn id="50" presetID="2" presetClass="entr" presetSubtype="8" fill="hold" grpId="0" nodeType="after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4"/>
</p:tagLst>
</file>

<file path=ppt/tags/tag10.xml><?xml version="1.0" encoding="utf-8"?>
<p:tagLst xmlns:a="http://schemas.openxmlformats.org/drawingml/2006/main" xmlns:r="http://schemas.openxmlformats.org/officeDocument/2006/relationships" xmlns:p="http://schemas.openxmlformats.org/presentationml/2006/main">
  <p:tag name="TIMING" val="|6.5"/>
</p:tagLst>
</file>

<file path=ppt/tags/tag2.xml><?xml version="1.0" encoding="utf-8"?>
<p:tagLst xmlns:a="http://schemas.openxmlformats.org/drawingml/2006/main" xmlns:r="http://schemas.openxmlformats.org/officeDocument/2006/relationships" xmlns:p="http://schemas.openxmlformats.org/presentationml/2006/main">
  <p:tag name="TIMING" val="|2.3|24.6"/>
</p:tagLst>
</file>

<file path=ppt/tags/tag3.xml><?xml version="1.0" encoding="utf-8"?>
<p:tagLst xmlns:a="http://schemas.openxmlformats.org/drawingml/2006/main" xmlns:r="http://schemas.openxmlformats.org/officeDocument/2006/relationships" xmlns:p="http://schemas.openxmlformats.org/presentationml/2006/main">
  <p:tag name="TIMING" val="|24.3|12.4|6.8|5.9|5.3|6.2|15.9|10.9"/>
</p:tagLst>
</file>

<file path=ppt/tags/tag4.xml><?xml version="1.0" encoding="utf-8"?>
<p:tagLst xmlns:a="http://schemas.openxmlformats.org/drawingml/2006/main" xmlns:r="http://schemas.openxmlformats.org/officeDocument/2006/relationships" xmlns:p="http://schemas.openxmlformats.org/presentationml/2006/main">
  <p:tag name="TIMING" val="|6.6|16.1|9.8"/>
</p:tagLst>
</file>

<file path=ppt/tags/tag5.xml><?xml version="1.0" encoding="utf-8"?>
<p:tagLst xmlns:a="http://schemas.openxmlformats.org/drawingml/2006/main" xmlns:r="http://schemas.openxmlformats.org/officeDocument/2006/relationships" xmlns:p="http://schemas.openxmlformats.org/presentationml/2006/main">
  <p:tag name="TIMING" val="|144.9|29"/>
</p:tagLst>
</file>

<file path=ppt/tags/tag6.xml><?xml version="1.0" encoding="utf-8"?>
<p:tagLst xmlns:a="http://schemas.openxmlformats.org/drawingml/2006/main" xmlns:r="http://schemas.openxmlformats.org/officeDocument/2006/relationships" xmlns:p="http://schemas.openxmlformats.org/presentationml/2006/main">
  <p:tag name="TIMING" val="|127.4|3.3"/>
</p:tagLst>
</file>

<file path=ppt/tags/tag7.xml><?xml version="1.0" encoding="utf-8"?>
<p:tagLst xmlns:a="http://schemas.openxmlformats.org/drawingml/2006/main" xmlns:r="http://schemas.openxmlformats.org/officeDocument/2006/relationships" xmlns:p="http://schemas.openxmlformats.org/presentationml/2006/main">
  <p:tag name="TIMING" val="|21.5|6.7|16.5|9.5"/>
</p:tagLst>
</file>

<file path=ppt/tags/tag8.xml><?xml version="1.0" encoding="utf-8"?>
<p:tagLst xmlns:a="http://schemas.openxmlformats.org/drawingml/2006/main" xmlns:r="http://schemas.openxmlformats.org/officeDocument/2006/relationships" xmlns:p="http://schemas.openxmlformats.org/presentationml/2006/main">
  <p:tag name="TIMING" val="|6.2|8.5"/>
</p:tagLst>
</file>

<file path=ppt/tags/tag9.xml><?xml version="1.0" encoding="utf-8"?>
<p:tagLst xmlns:a="http://schemas.openxmlformats.org/drawingml/2006/main" xmlns:r="http://schemas.openxmlformats.org/officeDocument/2006/relationships" xmlns:p="http://schemas.openxmlformats.org/presentationml/2006/main">
  <p:tag name="TIMING" val="|5.3|8.3|3.5|5.9|0.9|3.8|1.1|5.1|1.4|2.9|1.8|4.7|1.1|5.5"/>
</p:tagLst>
</file>

<file path=ppt/theme/theme1.xml><?xml version="1.0" encoding="utf-8"?>
<a:theme xmlns:a="http://schemas.openxmlformats.org/drawingml/2006/main" name="Office Theme">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2932</TotalTime>
  <Words>5888</Words>
  <Application>Microsoft Office PowerPoint</Application>
  <PresentationFormat>On-screen Show (16:9)</PresentationFormat>
  <Paragraphs>454</Paragraphs>
  <Slides>87</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87</vt:i4>
      </vt:variant>
    </vt:vector>
  </HeadingPairs>
  <TitlesOfParts>
    <vt:vector size="95" baseType="lpstr">
      <vt:lpstr>Algerian</vt:lpstr>
      <vt:lpstr>Arial</vt:lpstr>
      <vt:lpstr>Baskerville Old Face</vt:lpstr>
      <vt:lpstr>Brush Script MT</vt:lpstr>
      <vt:lpstr>Calibri</vt:lpstr>
      <vt:lpstr>Script MT Bold</vt:lpstr>
      <vt:lpstr>Wingdings</vt:lpstr>
      <vt:lpstr>Office Theme</vt:lpstr>
      <vt:lpstr>PowerPoint Presentation</vt:lpstr>
      <vt:lpstr>PowerPoint Presentation</vt:lpstr>
      <vt:lpstr>PowerPoint Presentation</vt:lpstr>
      <vt:lpstr>Indian Economy Before and After Independence</vt:lpstr>
      <vt:lpstr>LEARNING OBJECTIVES</vt:lpstr>
      <vt:lpstr>Introduction</vt:lpstr>
      <vt:lpstr>Indian Economy during the British  period</vt:lpstr>
      <vt:lpstr>PowerPoint Presentation</vt:lpstr>
      <vt:lpstr>Period of Merchant Capital</vt:lpstr>
      <vt:lpstr>Period of Industrial Capital</vt:lpstr>
      <vt:lpstr>Period of Finance Capital</vt:lpstr>
      <vt:lpstr>Decline of Indian Handicrafts</vt:lpstr>
      <vt:lpstr>The Land Tenure Systems in India</vt:lpstr>
      <vt:lpstr>Zamindari System or  the Land lord-Tenant System</vt:lpstr>
      <vt:lpstr>Mahalwari System or  Communal System of Farming</vt:lpstr>
      <vt:lpstr>Ryotwari System or The Owner-Cultivator System</vt:lpstr>
      <vt:lpstr>Process of Industrial Transition and Colonial Capitalism</vt:lpstr>
      <vt:lpstr>Industrial growth during the  19th century</vt:lpstr>
      <vt:lpstr>Industrial progress during the 20th  century</vt:lpstr>
      <vt:lpstr>Problems of British Rule</vt:lpstr>
      <vt:lpstr>PowerPoint Presentation</vt:lpstr>
      <vt:lpstr>Important Industrial Policies Prior to 1991</vt:lpstr>
      <vt:lpstr>Industrial Policy resolutions 1948</vt:lpstr>
      <vt:lpstr>PowerPoint Presentation</vt:lpstr>
      <vt:lpstr>Green Revolution</vt:lpstr>
      <vt:lpstr>Achievement of Green Revolution</vt:lpstr>
      <vt:lpstr>PowerPoint Presentation</vt:lpstr>
      <vt:lpstr>Weaknesses of Green Revolution</vt:lpstr>
      <vt:lpstr>Second  Green  Revolution</vt:lpstr>
      <vt:lpstr>Requirements of Second Green Revolution</vt:lpstr>
      <vt:lpstr>Large Scale Industries</vt:lpstr>
      <vt:lpstr>PowerPoint Presentation</vt:lpstr>
      <vt:lpstr>Iron and steel industry</vt:lpstr>
      <vt:lpstr>Public sector steel plants</vt:lpstr>
      <vt:lpstr>Jute  industry</vt:lpstr>
      <vt:lpstr>Cotton and textile industry</vt:lpstr>
      <vt:lpstr>Sugar industry</vt:lpstr>
      <vt:lpstr>Fertiliser industry</vt:lpstr>
      <vt:lpstr>Paper industry</vt:lpstr>
      <vt:lpstr>Silk industry</vt:lpstr>
      <vt:lpstr>Petroleum and natural gas</vt:lpstr>
      <vt:lpstr>Small Scale Industries</vt:lpstr>
      <vt:lpstr>SMALL SCALE INDUSTRIES</vt:lpstr>
      <vt:lpstr>Role of SSIs in Economic Development</vt:lpstr>
      <vt:lpstr>Provide  Employment</vt:lpstr>
      <vt:lpstr>Bring Balanced Regional Development</vt:lpstr>
      <vt:lpstr>Help in Mobilization of Local  Resources</vt:lpstr>
      <vt:lpstr>Pave  for  Optimisation   of  Capital</vt:lpstr>
      <vt:lpstr>Promote  Exports</vt:lpstr>
      <vt:lpstr>Complement  Large  Scale  Industries</vt:lpstr>
      <vt:lpstr>Meet Consumer Demands</vt:lpstr>
      <vt:lpstr>Develop  Entrepreneurship</vt:lpstr>
      <vt:lpstr>Micro, Small and Medium Enterprises (MSMEs)</vt:lpstr>
      <vt:lpstr>PowerPoint Presentation</vt:lpstr>
      <vt:lpstr>PowerPoint Presentation</vt:lpstr>
      <vt:lpstr>PowerPoint Presentation</vt:lpstr>
      <vt:lpstr>Private  Sector  Banks</vt:lpstr>
      <vt:lpstr>PowerPoint Presentation</vt:lpstr>
      <vt:lpstr>Nationalisation of Banks</vt:lpstr>
      <vt:lpstr>Objectives of Nationalization</vt:lpstr>
      <vt:lpstr>PowerPoint Presentation</vt:lpstr>
      <vt:lpstr>Performance of India’s Five Year Plans</vt:lpstr>
      <vt:lpstr>First Five Year Plan (1951-1956)</vt:lpstr>
      <vt:lpstr>Second Five Year Plan (1956-1961)</vt:lpstr>
      <vt:lpstr>Third Five Year Plan (1961-1966)</vt:lpstr>
      <vt:lpstr>Plan  Holiday  (1966 - 1969)</vt:lpstr>
      <vt:lpstr>Fourth  Five  Year  Plan (1969-1974)</vt:lpstr>
      <vt:lpstr>Fifth Five Year Plan (1974-1979)</vt:lpstr>
      <vt:lpstr>Rolling Plan</vt:lpstr>
      <vt:lpstr>Sixth  Five  Year  Plan  (1980-1985)</vt:lpstr>
      <vt:lpstr>Seventh Five Year Plan (1985-1990)</vt:lpstr>
      <vt:lpstr>Annual Plans</vt:lpstr>
      <vt:lpstr>Eighth Five Year Plan (1992-1997)</vt:lpstr>
      <vt:lpstr>Ninth Five Year Plan (1997-2002)</vt:lpstr>
      <vt:lpstr>Tenth Five Year Plan (2002-2007)</vt:lpstr>
      <vt:lpstr>Eleventh  Five  Year  Plan (2007-2012)</vt:lpstr>
      <vt:lpstr>Twelfth  Five  Year  Plan  (2012-2017)</vt:lpstr>
      <vt:lpstr>PowerPoint Presentation</vt:lpstr>
      <vt:lpstr>Development  Indicators</vt:lpstr>
      <vt:lpstr>Human Development Index (HDI)</vt:lpstr>
      <vt:lpstr>PowerPoint Presentation</vt:lpstr>
      <vt:lpstr>HDI is based on the following three indicators</vt:lpstr>
      <vt:lpstr>PowerPoint Presentation</vt:lpstr>
      <vt:lpstr>Physical Quality of Life Index (PQLI)</vt:lpstr>
      <vt:lpstr>PowerPoint Presentation</vt:lpstr>
      <vt:lpstr>Conclusion</vt:lpstr>
      <vt:lpstr>PowerPoint Presentation</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Julian</dc:creator>
  <cp:lastModifiedBy>SysSoft</cp:lastModifiedBy>
  <cp:revision>307</cp:revision>
  <dcterms:created xsi:type="dcterms:W3CDTF">2013-08-21T19:17:07Z</dcterms:created>
  <dcterms:modified xsi:type="dcterms:W3CDTF">2024-05-18T11:12:59Z</dcterms:modified>
</cp:coreProperties>
</file>