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6"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CDEFEF-D787-4A02-9503-E2D4BE4AA16A}"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DEFEF-D787-4A02-9503-E2D4BE4AA16A}"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DEFEF-D787-4A02-9503-E2D4BE4AA16A}"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DEFEF-D787-4A02-9503-E2D4BE4AA16A}"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DEFEF-D787-4A02-9503-E2D4BE4AA16A}"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CDEFEF-D787-4A02-9503-E2D4BE4AA16A}"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CDEFEF-D787-4A02-9503-E2D4BE4AA16A}" type="datetimeFigureOut">
              <a:rPr lang="en-US" smtClean="0"/>
              <a:pPr/>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CDEFEF-D787-4A02-9503-E2D4BE4AA16A}" type="datetimeFigureOut">
              <a:rPr lang="en-US" smtClean="0"/>
              <a:pPr/>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DEFEF-D787-4A02-9503-E2D4BE4AA16A}" type="datetimeFigureOut">
              <a:rPr lang="en-US" smtClean="0"/>
              <a:pPr/>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CDEFEF-D787-4A02-9503-E2D4BE4AA16A}"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CDEFEF-D787-4A02-9503-E2D4BE4AA16A}"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A4352-06D2-420E-9216-8F2E7E3CF3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DEFEF-D787-4A02-9503-E2D4BE4AA16A}" type="datetimeFigureOut">
              <a:rPr lang="en-US" smtClean="0"/>
              <a:pPr/>
              <a:t>5/18/2024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A4352-06D2-420E-9216-8F2E7E3CF3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7772400" cy="2000250"/>
          </a:xfrm>
        </p:spPr>
        <p:txBody>
          <a:bodyPr>
            <a:noAutofit/>
          </a:bodyPr>
          <a:lstStyle/>
          <a:p>
            <a:r>
              <a:rPr lang="en-US" sz="8800" b="1" dirty="0">
                <a:solidFill>
                  <a:srgbClr val="00B050"/>
                </a:solidFill>
                <a:latin typeface="Cooper Black" pitchFamily="18" charset="0"/>
              </a:rPr>
              <a:t>LESSON – 7</a:t>
            </a:r>
            <a:br>
              <a:rPr lang="en-US" sz="8800" b="1" dirty="0">
                <a:solidFill>
                  <a:srgbClr val="FF0000"/>
                </a:solidFill>
              </a:rPr>
            </a:br>
            <a:r>
              <a:rPr lang="en-US" sz="8800" b="1" dirty="0">
                <a:solidFill>
                  <a:srgbClr val="FF0000"/>
                </a:solidFill>
              </a:rPr>
              <a:t>INTERNATIONAL ECONOMICS</a:t>
            </a:r>
          </a:p>
        </p:txBody>
      </p:sp>
      <p:sp>
        <p:nvSpPr>
          <p:cNvPr id="3" name="Rectangle 2">
            <a:extLst>
              <a:ext uri="{FF2B5EF4-FFF2-40B4-BE49-F238E27FC236}">
                <a16:creationId xmlns:a16="http://schemas.microsoft.com/office/drawing/2014/main" id="{68C086C5-D606-40F9-AFE3-630BC973930A}"/>
              </a:ext>
            </a:extLst>
          </p:cNvPr>
          <p:cNvSpPr/>
          <p:nvPr/>
        </p:nvSpPr>
        <p:spPr>
          <a:xfrm>
            <a:off x="1510374" y="381000"/>
            <a:ext cx="581845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www.Padasalai.Net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b="1" dirty="0">
                <a:solidFill>
                  <a:srgbClr val="FF0000"/>
                </a:solidFill>
              </a:rPr>
              <a:t>DIFFERENCES</a:t>
            </a:r>
          </a:p>
        </p:txBody>
      </p:sp>
      <p:sp>
        <p:nvSpPr>
          <p:cNvPr id="7" name="Text Placeholder 6"/>
          <p:cNvSpPr>
            <a:spLocks noGrp="1"/>
          </p:cNvSpPr>
          <p:nvPr>
            <p:ph type="body" idx="1"/>
          </p:nvPr>
        </p:nvSpPr>
        <p:spPr>
          <a:xfrm>
            <a:off x="457200" y="1295400"/>
            <a:ext cx="4040188" cy="838199"/>
          </a:xfrm>
        </p:spPr>
        <p:txBody>
          <a:bodyPr>
            <a:normAutofit fontScale="47500" lnSpcReduction="20000"/>
          </a:bodyPr>
          <a:lstStyle/>
          <a:p>
            <a:r>
              <a:rPr lang="en-US" sz="10000" dirty="0">
                <a:solidFill>
                  <a:srgbClr val="00B050"/>
                </a:solidFill>
              </a:rPr>
              <a:t>INTERNAL	</a:t>
            </a:r>
            <a:r>
              <a:rPr lang="en-US" dirty="0"/>
              <a:t>			</a:t>
            </a:r>
          </a:p>
        </p:txBody>
      </p:sp>
      <p:sp>
        <p:nvSpPr>
          <p:cNvPr id="8" name="Content Placeholder 7"/>
          <p:cNvSpPr>
            <a:spLocks noGrp="1"/>
          </p:cNvSpPr>
          <p:nvPr>
            <p:ph sz="half" idx="2"/>
          </p:nvPr>
        </p:nvSpPr>
        <p:spPr>
          <a:xfrm>
            <a:off x="228600" y="2174874"/>
            <a:ext cx="4038600" cy="4454525"/>
          </a:xfrm>
        </p:spPr>
        <p:txBody>
          <a:bodyPr>
            <a:normAutofit fontScale="92500"/>
          </a:bodyPr>
          <a:lstStyle/>
          <a:p>
            <a:pPr marL="457200" indent="-457200">
              <a:buAutoNum type="arabicPeriod"/>
            </a:pPr>
            <a:r>
              <a:rPr lang="en-US" b="1" dirty="0"/>
              <a:t> BETWEEN </a:t>
            </a:r>
            <a:r>
              <a:rPr lang="en-US" b="1" dirty="0">
                <a:solidFill>
                  <a:srgbClr val="FF0000"/>
                </a:solidFill>
              </a:rPr>
              <a:t>SAME</a:t>
            </a:r>
            <a:r>
              <a:rPr lang="en-US" b="1" dirty="0"/>
              <a:t> NATION</a:t>
            </a:r>
          </a:p>
          <a:p>
            <a:pPr marL="457200" indent="-457200">
              <a:buAutoNum type="arabicPeriod"/>
            </a:pPr>
            <a:r>
              <a:rPr lang="en-US" b="1" dirty="0"/>
              <a:t>LABOUR AND CAPITAL MOVE </a:t>
            </a:r>
            <a:r>
              <a:rPr lang="en-US" b="1" dirty="0">
                <a:solidFill>
                  <a:srgbClr val="FF0000"/>
                </a:solidFill>
              </a:rPr>
              <a:t>FREE.</a:t>
            </a:r>
          </a:p>
          <a:p>
            <a:pPr marL="457200" indent="-457200">
              <a:buAutoNum type="arabicPeriod"/>
            </a:pPr>
            <a:r>
              <a:rPr lang="en-US" b="1" dirty="0"/>
              <a:t>FREE FLOW OF GOODS</a:t>
            </a:r>
          </a:p>
          <a:p>
            <a:pPr marL="457200" indent="-457200">
              <a:buAutoNum type="arabicPeriod"/>
            </a:pPr>
            <a:r>
              <a:rPr lang="en-US" b="1" dirty="0">
                <a:solidFill>
                  <a:srgbClr val="FF0000"/>
                </a:solidFill>
              </a:rPr>
              <a:t>COMMON</a:t>
            </a:r>
            <a:r>
              <a:rPr lang="en-US" b="1" dirty="0"/>
              <a:t> CURRECNY</a:t>
            </a:r>
          </a:p>
          <a:p>
            <a:pPr marL="457200" indent="-457200">
              <a:buAutoNum type="arabicPeriod"/>
            </a:pPr>
            <a:r>
              <a:rPr lang="en-US" b="1" dirty="0"/>
              <a:t>PHISICAL &amp; GEOGRAOHICAL CONDITION </a:t>
            </a:r>
            <a:r>
              <a:rPr lang="en-US" b="1" dirty="0">
                <a:solidFill>
                  <a:srgbClr val="FF0000"/>
                </a:solidFill>
              </a:rPr>
              <a:t>SIMILAR</a:t>
            </a:r>
          </a:p>
          <a:p>
            <a:pPr marL="457200" indent="-457200">
              <a:buAutoNum type="arabicPeriod"/>
            </a:pPr>
            <a:r>
              <a:rPr lang="en-US" b="1" dirty="0"/>
              <a:t>SAME </a:t>
            </a:r>
            <a:r>
              <a:rPr lang="en-US" b="1" dirty="0">
                <a:solidFill>
                  <a:srgbClr val="FF0000"/>
                </a:solidFill>
              </a:rPr>
              <a:t>FINANCIAL REGULATIONS.</a:t>
            </a:r>
          </a:p>
          <a:p>
            <a:pPr marL="457200" indent="-457200">
              <a:buAutoNum type="arabicPeriod"/>
            </a:pPr>
            <a:r>
              <a:rPr lang="en-US" b="1" dirty="0">
                <a:solidFill>
                  <a:srgbClr val="FF0000"/>
                </a:solidFill>
              </a:rPr>
              <a:t>NO DIFFERENCE </a:t>
            </a:r>
            <a:r>
              <a:rPr lang="en-US" b="1" dirty="0"/>
              <a:t>IN CUSTOMS AND TRADITIONS.</a:t>
            </a:r>
          </a:p>
          <a:p>
            <a:pPr marL="457200" indent="-457200">
              <a:buAutoNum type="arabicPeriod"/>
            </a:pPr>
            <a:endParaRPr lang="en-US" dirty="0"/>
          </a:p>
        </p:txBody>
      </p:sp>
      <p:sp>
        <p:nvSpPr>
          <p:cNvPr id="9" name="Text Placeholder 8"/>
          <p:cNvSpPr>
            <a:spLocks noGrp="1"/>
          </p:cNvSpPr>
          <p:nvPr>
            <p:ph type="body" sz="quarter" idx="3"/>
          </p:nvPr>
        </p:nvSpPr>
        <p:spPr>
          <a:xfrm>
            <a:off x="4419600" y="1295400"/>
            <a:ext cx="4041775" cy="639762"/>
          </a:xfrm>
        </p:spPr>
        <p:txBody>
          <a:bodyPr>
            <a:noAutofit/>
          </a:bodyPr>
          <a:lstStyle/>
          <a:p>
            <a:r>
              <a:rPr lang="en-US" sz="4000" dirty="0">
                <a:solidFill>
                  <a:srgbClr val="00B050"/>
                </a:solidFill>
              </a:rPr>
              <a:t>              </a:t>
            </a:r>
            <a:br>
              <a:rPr lang="en-US" sz="4000" dirty="0">
                <a:solidFill>
                  <a:srgbClr val="00B050"/>
                </a:solidFill>
              </a:rPr>
            </a:br>
            <a:r>
              <a:rPr lang="en-US" sz="4000" dirty="0">
                <a:solidFill>
                  <a:srgbClr val="00B050"/>
                </a:solidFill>
              </a:rPr>
              <a:t>   INTERNATIONAL</a:t>
            </a:r>
          </a:p>
        </p:txBody>
      </p:sp>
      <p:sp>
        <p:nvSpPr>
          <p:cNvPr id="10" name="Content Placeholder 9"/>
          <p:cNvSpPr>
            <a:spLocks noGrp="1"/>
          </p:cNvSpPr>
          <p:nvPr>
            <p:ph sz="quarter" idx="4"/>
          </p:nvPr>
        </p:nvSpPr>
        <p:spPr>
          <a:xfrm>
            <a:off x="4416425" y="2133600"/>
            <a:ext cx="4727575" cy="4191000"/>
          </a:xfrm>
        </p:spPr>
        <p:txBody>
          <a:bodyPr>
            <a:normAutofit lnSpcReduction="10000"/>
          </a:bodyPr>
          <a:lstStyle/>
          <a:p>
            <a:pPr>
              <a:buNone/>
            </a:pPr>
            <a:r>
              <a:rPr lang="en-US" b="1" dirty="0"/>
              <a:t>1.BETWEEN </a:t>
            </a:r>
            <a:r>
              <a:rPr lang="en-US" b="1" dirty="0">
                <a:solidFill>
                  <a:srgbClr val="FF0000"/>
                </a:solidFill>
              </a:rPr>
              <a:t>DIFFERENT</a:t>
            </a:r>
            <a:r>
              <a:rPr lang="en-US" b="1" dirty="0"/>
              <a:t> COUNTRIES</a:t>
            </a:r>
          </a:p>
          <a:p>
            <a:pPr>
              <a:buNone/>
            </a:pPr>
            <a:r>
              <a:rPr lang="en-US" b="1" dirty="0"/>
              <a:t>2.LABOUR &amp; CAPITAL </a:t>
            </a:r>
            <a:r>
              <a:rPr lang="en-US" b="1" dirty="0">
                <a:solidFill>
                  <a:srgbClr val="FF0000"/>
                </a:solidFill>
              </a:rPr>
              <a:t>DONOT </a:t>
            </a:r>
            <a:r>
              <a:rPr lang="en-US" b="1" dirty="0"/>
              <a:t>MOVE FREE.</a:t>
            </a:r>
          </a:p>
          <a:p>
            <a:pPr>
              <a:buNone/>
            </a:pPr>
            <a:r>
              <a:rPr lang="en-US" b="1" dirty="0"/>
              <a:t>3.</a:t>
            </a:r>
            <a:r>
              <a:rPr lang="en-US" b="1" dirty="0">
                <a:solidFill>
                  <a:srgbClr val="FF0000"/>
                </a:solidFill>
              </a:rPr>
              <a:t>NOT EASY </a:t>
            </a:r>
            <a:r>
              <a:rPr lang="en-US" b="1" dirty="0"/>
              <a:t>MOVEMENT </a:t>
            </a:r>
          </a:p>
          <a:p>
            <a:pPr>
              <a:buNone/>
            </a:pPr>
            <a:r>
              <a:rPr lang="en-US" b="1" dirty="0"/>
              <a:t>4.</a:t>
            </a:r>
            <a:r>
              <a:rPr lang="en-US" b="1" dirty="0">
                <a:solidFill>
                  <a:srgbClr val="FF0000"/>
                </a:solidFill>
              </a:rPr>
              <a:t>DIFFERENT</a:t>
            </a:r>
            <a:r>
              <a:rPr lang="en-US" b="1" dirty="0"/>
              <a:t> CURRENCY</a:t>
            </a:r>
          </a:p>
          <a:p>
            <a:pPr>
              <a:buNone/>
            </a:pPr>
            <a:r>
              <a:rPr lang="en-US" b="1" dirty="0"/>
              <a:t>5.</a:t>
            </a:r>
            <a:r>
              <a:rPr lang="en-US" b="1" dirty="0">
                <a:solidFill>
                  <a:srgbClr val="FF0000"/>
                </a:solidFill>
              </a:rPr>
              <a:t>DIFFERENT</a:t>
            </a:r>
            <a:r>
              <a:rPr lang="en-US" b="1" dirty="0"/>
              <a:t> GEOGRAPHICAL CONDITIONS</a:t>
            </a:r>
          </a:p>
          <a:p>
            <a:pPr>
              <a:buNone/>
            </a:pPr>
            <a:r>
              <a:rPr lang="en-US" b="1" dirty="0"/>
              <a:t>6.</a:t>
            </a:r>
            <a:r>
              <a:rPr lang="en-US" b="1" dirty="0">
                <a:solidFill>
                  <a:srgbClr val="FF0000"/>
                </a:solidFill>
              </a:rPr>
              <a:t>DIFFERENT</a:t>
            </a:r>
            <a:r>
              <a:rPr lang="en-US" b="1" dirty="0"/>
              <a:t> FINANCIAL REGULATIONS.</a:t>
            </a:r>
          </a:p>
          <a:p>
            <a:pPr>
              <a:buNone/>
            </a:pPr>
            <a:r>
              <a:rPr lang="en-US" b="1" dirty="0"/>
              <a:t>7.</a:t>
            </a:r>
            <a:r>
              <a:rPr lang="en-US" b="1" dirty="0">
                <a:solidFill>
                  <a:srgbClr val="FF0000"/>
                </a:solidFill>
              </a:rPr>
              <a:t>DIFFERENCE</a:t>
            </a:r>
            <a:r>
              <a:rPr lang="en-US" b="1" dirty="0"/>
              <a:t> IN CUSTOMS AND TRADITIONS.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THEORIES OF INTERNATIONAL TRADE</a:t>
            </a:r>
          </a:p>
        </p:txBody>
      </p:sp>
      <p:cxnSp>
        <p:nvCxnSpPr>
          <p:cNvPr id="5" name="Straight Arrow Connector 4"/>
          <p:cNvCxnSpPr/>
          <p:nvPr/>
        </p:nvCxnSpPr>
        <p:spPr>
          <a:xfrm rot="10800000" flipV="1">
            <a:off x="1828800" y="1371600"/>
            <a:ext cx="22860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114800" y="1371600"/>
            <a:ext cx="2362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3352800"/>
            <a:ext cx="3581400" cy="1384995"/>
          </a:xfrm>
          <a:prstGeom prst="rect">
            <a:avLst/>
          </a:prstGeom>
          <a:noFill/>
        </p:spPr>
        <p:txBody>
          <a:bodyPr wrap="square" rtlCol="0">
            <a:spAutoFit/>
          </a:bodyPr>
          <a:lstStyle/>
          <a:p>
            <a:r>
              <a:rPr lang="en-US" sz="2800" b="1" dirty="0">
                <a:solidFill>
                  <a:srgbClr val="00B050"/>
                </a:solidFill>
              </a:rPr>
              <a:t>     ADAM SMITH’S </a:t>
            </a:r>
            <a:r>
              <a:rPr lang="en-US" sz="2800" b="1" dirty="0"/>
              <a:t>THEORY OF ABSOLUTE   </a:t>
            </a:r>
          </a:p>
          <a:p>
            <a:r>
              <a:rPr lang="en-US" sz="2800" b="1" dirty="0"/>
              <a:t>  COST ADVANTAGE</a:t>
            </a:r>
          </a:p>
        </p:txBody>
      </p:sp>
      <p:sp>
        <p:nvSpPr>
          <p:cNvPr id="13" name="TextBox 12"/>
          <p:cNvSpPr txBox="1"/>
          <p:nvPr/>
        </p:nvSpPr>
        <p:spPr>
          <a:xfrm>
            <a:off x="3962400" y="3200400"/>
            <a:ext cx="5181600" cy="1446550"/>
          </a:xfrm>
          <a:prstGeom prst="rect">
            <a:avLst/>
          </a:prstGeom>
          <a:noFill/>
        </p:spPr>
        <p:txBody>
          <a:bodyPr wrap="square" rtlCol="0">
            <a:spAutoFit/>
          </a:bodyPr>
          <a:lstStyle/>
          <a:p>
            <a:r>
              <a:rPr lang="en-US" sz="3200" b="1" dirty="0">
                <a:solidFill>
                  <a:srgbClr val="00B050"/>
                </a:solidFill>
              </a:rPr>
              <a:t>                  </a:t>
            </a:r>
            <a:r>
              <a:rPr lang="en-US" sz="2800" b="1" dirty="0">
                <a:solidFill>
                  <a:srgbClr val="00B050"/>
                </a:solidFill>
              </a:rPr>
              <a:t>RICARDO’S </a:t>
            </a:r>
          </a:p>
          <a:p>
            <a:r>
              <a:rPr lang="en-US" sz="2800" b="1" dirty="0">
                <a:solidFill>
                  <a:srgbClr val="00B050"/>
                </a:solidFill>
              </a:rPr>
              <a:t>      </a:t>
            </a:r>
            <a:r>
              <a:rPr lang="en-US" sz="2800" b="1" dirty="0"/>
              <a:t>THEORY OF COMPARATIVE            </a:t>
            </a:r>
          </a:p>
          <a:p>
            <a:r>
              <a:rPr lang="en-US" sz="2800" b="1" dirty="0"/>
              <a:t>               COST ADVANTAGE</a:t>
            </a:r>
          </a:p>
        </p:txBody>
      </p:sp>
      <p:cxnSp>
        <p:nvCxnSpPr>
          <p:cNvPr id="17" name="Straight Arrow Connector 16"/>
          <p:cNvCxnSpPr/>
          <p:nvPr/>
        </p:nvCxnSpPr>
        <p:spPr>
          <a:xfrm rot="16200000" flipH="1">
            <a:off x="2210594" y="3277394"/>
            <a:ext cx="3885406" cy="75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752600" y="5334000"/>
            <a:ext cx="6096000" cy="1200329"/>
          </a:xfrm>
          <a:prstGeom prst="rect">
            <a:avLst/>
          </a:prstGeom>
          <a:noFill/>
        </p:spPr>
        <p:txBody>
          <a:bodyPr wrap="square" rtlCol="0">
            <a:spAutoFit/>
          </a:bodyPr>
          <a:lstStyle/>
          <a:p>
            <a:r>
              <a:rPr lang="en-US" sz="3600" b="1" dirty="0">
                <a:solidFill>
                  <a:srgbClr val="00B050"/>
                </a:solidFill>
              </a:rPr>
              <a:t>     MODERN THEORY OF   </a:t>
            </a:r>
          </a:p>
          <a:p>
            <a:r>
              <a:rPr lang="en-US" sz="3600" b="1" dirty="0">
                <a:solidFill>
                  <a:srgbClr val="00B050"/>
                </a:solidFill>
              </a:rPr>
              <a:t>   INTERNATIONAL TRADE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b="1" dirty="0">
                <a:solidFill>
                  <a:srgbClr val="FF0000"/>
                </a:solidFill>
              </a:rPr>
              <a:t>ADAM SMITH’S THEORY OF ABSOLUTE COST ADVANTAGE</a:t>
            </a:r>
          </a:p>
        </p:txBody>
      </p:sp>
      <p:sp>
        <p:nvSpPr>
          <p:cNvPr id="3" name="Content Placeholder 2"/>
          <p:cNvSpPr>
            <a:spLocks noGrp="1"/>
          </p:cNvSpPr>
          <p:nvPr>
            <p:ph idx="1"/>
          </p:nvPr>
        </p:nvSpPr>
        <p:spPr>
          <a:xfrm>
            <a:off x="457200" y="2535382"/>
            <a:ext cx="8229600" cy="4322618"/>
          </a:xfrm>
        </p:spPr>
        <p:txBody>
          <a:bodyPr>
            <a:normAutofit/>
          </a:bodyPr>
          <a:lstStyle/>
          <a:p>
            <a:r>
              <a:rPr lang="en-US" sz="4000" b="1" dirty="0"/>
              <a:t>ALL NATIONS CAN BE BENIFITTED.</a:t>
            </a:r>
          </a:p>
          <a:p>
            <a:pPr>
              <a:buNone/>
            </a:pPr>
            <a:endParaRPr lang="en-US" sz="4000" b="1" dirty="0"/>
          </a:p>
          <a:p>
            <a:r>
              <a:rPr lang="en-US" sz="4000" b="1" dirty="0"/>
              <a:t>TRADE BETWEEN  2 COUNTRIES ARE MUTUALLY BENEFIAL OVER ONE COUNTRIES COMMODITY WITH OTHER.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FF0000"/>
                </a:solidFill>
              </a:rPr>
              <a:t>GRAPH AND EXPLANATION</a:t>
            </a:r>
          </a:p>
        </p:txBody>
      </p:sp>
      <p:pic>
        <p:nvPicPr>
          <p:cNvPr id="1027" name="Picture 3" descr="C:\Users\ADMIN\Desktop\Samacheer-Kalvi-12th-Economics-Solutions-Chapter-7-International-Economics-img-11.jpg"/>
          <p:cNvPicPr>
            <a:picLocks noGrp="1" noChangeAspect="1" noChangeArrowheads="1"/>
          </p:cNvPicPr>
          <p:nvPr>
            <p:ph idx="1"/>
          </p:nvPr>
        </p:nvPicPr>
        <p:blipFill>
          <a:blip r:embed="rId2"/>
          <a:srcRect/>
          <a:stretch>
            <a:fillRect/>
          </a:stretch>
        </p:blipFill>
        <p:spPr bwMode="auto">
          <a:xfrm>
            <a:off x="1371600" y="1600200"/>
            <a:ext cx="6567487" cy="4953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RICARDO’S THEORY OF COMPARATIVE COST ADVANTAGE</a:t>
            </a:r>
          </a:p>
        </p:txBody>
      </p:sp>
      <p:sp>
        <p:nvSpPr>
          <p:cNvPr id="3" name="Content Placeholder 2"/>
          <p:cNvSpPr>
            <a:spLocks noGrp="1"/>
          </p:cNvSpPr>
          <p:nvPr>
            <p:ph idx="1"/>
          </p:nvPr>
        </p:nvSpPr>
        <p:spPr/>
        <p:txBody>
          <a:bodyPr/>
          <a:lstStyle/>
          <a:p>
            <a:pPr>
              <a:buFont typeface="Arial" charset="0"/>
              <a:buChar char="•"/>
            </a:pPr>
            <a:r>
              <a:rPr lang="en-US" dirty="0"/>
              <a:t>A COUNTRY CAN GAIN FROM WHEN IT   </a:t>
            </a:r>
          </a:p>
          <a:p>
            <a:pPr>
              <a:buNone/>
            </a:pPr>
            <a:r>
              <a:rPr lang="en-US" b="1" dirty="0">
                <a:solidFill>
                  <a:srgbClr val="00B050"/>
                </a:solidFill>
              </a:rPr>
              <a:t>       PRODUCES </a:t>
            </a:r>
            <a:r>
              <a:rPr lang="en-US" dirty="0"/>
              <a:t>AT RELATIVELY </a:t>
            </a:r>
            <a:r>
              <a:rPr lang="en-US" b="1" dirty="0">
                <a:solidFill>
                  <a:srgbClr val="00B050"/>
                </a:solidFill>
              </a:rPr>
              <a:t>LOWER COST</a:t>
            </a:r>
            <a:r>
              <a:rPr lang="en-US" dirty="0"/>
              <a:t>. </a:t>
            </a:r>
          </a:p>
          <a:p>
            <a:pPr>
              <a:buNone/>
            </a:pPr>
            <a:endParaRPr lang="en-US" dirty="0"/>
          </a:p>
          <a:p>
            <a:pPr>
              <a:buNone/>
            </a:pPr>
            <a:r>
              <a:rPr lang="en-US" dirty="0"/>
              <a:t>*EVEN WHEN A COUNTRY ENJOYS ABSOLUTE ADVANTAGE IN BOTH GOODS, THE COUNTRY WOULD </a:t>
            </a:r>
            <a:r>
              <a:rPr lang="en-US" b="1" dirty="0">
                <a:solidFill>
                  <a:srgbClr val="00B050"/>
                </a:solidFill>
              </a:rPr>
              <a:t>SEPCIALISE IN THE PRODUCTION </a:t>
            </a:r>
            <a:r>
              <a:rPr lang="en-US" dirty="0"/>
              <a:t>AND EXPORT OF THOSE GOODS WHICH ARE RELATIVELY MORE ADVANTAGES.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GRAPH AND EXPLANATION</a:t>
            </a:r>
          </a:p>
        </p:txBody>
      </p:sp>
      <p:pic>
        <p:nvPicPr>
          <p:cNvPr id="2050" name="Picture 2" descr="C:\Users\ADMIN\Desktop\Samacheer-Kalvi-12th-Economics-Solutions-Chapter-7-International-Economics-img-4.jpg"/>
          <p:cNvPicPr>
            <a:picLocks noGrp="1" noChangeAspect="1" noChangeArrowheads="1"/>
          </p:cNvPicPr>
          <p:nvPr>
            <p:ph idx="1"/>
          </p:nvPr>
        </p:nvPicPr>
        <p:blipFill>
          <a:blip r:embed="rId2"/>
          <a:srcRect/>
          <a:stretch>
            <a:fillRect/>
          </a:stretch>
        </p:blipFill>
        <p:spPr bwMode="auto">
          <a:xfrm>
            <a:off x="1295400" y="1600200"/>
            <a:ext cx="6800850" cy="4648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rmAutofit fontScale="90000"/>
          </a:bodyPr>
          <a:lstStyle/>
          <a:p>
            <a:r>
              <a:rPr lang="en-US" b="1" dirty="0">
                <a:solidFill>
                  <a:srgbClr val="FF0000"/>
                </a:solidFill>
              </a:rPr>
              <a:t>MODERN THEORY OF INTERNATIONAL TRADE</a:t>
            </a:r>
          </a:p>
        </p:txBody>
      </p:sp>
      <p:sp>
        <p:nvSpPr>
          <p:cNvPr id="3" name="Content Placeholder 2"/>
          <p:cNvSpPr>
            <a:spLocks noGrp="1"/>
          </p:cNvSpPr>
          <p:nvPr>
            <p:ph idx="1"/>
          </p:nvPr>
        </p:nvSpPr>
        <p:spPr>
          <a:xfrm>
            <a:off x="457200" y="2438400"/>
            <a:ext cx="8686800" cy="3687763"/>
          </a:xfrm>
        </p:spPr>
        <p:txBody>
          <a:bodyPr/>
          <a:lstStyle/>
          <a:p>
            <a:r>
              <a:rPr lang="en-US" dirty="0"/>
              <a:t>DEVELOPED BY SWEDISH ECONOMIST</a:t>
            </a:r>
          </a:p>
          <a:p>
            <a:pPr>
              <a:buNone/>
            </a:pPr>
            <a:r>
              <a:rPr lang="en-US" b="1" dirty="0">
                <a:solidFill>
                  <a:srgbClr val="00B050"/>
                </a:solidFill>
              </a:rPr>
              <a:t>             ELI – HECKSCHER </a:t>
            </a:r>
            <a:r>
              <a:rPr lang="en-US" dirty="0"/>
              <a:t>AND HIS STUDENT </a:t>
            </a:r>
          </a:p>
          <a:p>
            <a:pPr>
              <a:buNone/>
            </a:pPr>
            <a:r>
              <a:rPr lang="en-US" dirty="0"/>
              <a:t>             </a:t>
            </a:r>
            <a:r>
              <a:rPr lang="en-US" b="1" dirty="0">
                <a:solidFill>
                  <a:srgbClr val="00B050"/>
                </a:solidFill>
              </a:rPr>
              <a:t>BERTIL OHLIN </a:t>
            </a:r>
            <a:r>
              <a:rPr lang="en-US" dirty="0"/>
              <a:t>IN </a:t>
            </a:r>
            <a:r>
              <a:rPr lang="en-US" b="1" dirty="0">
                <a:solidFill>
                  <a:srgbClr val="FF0000"/>
                </a:solidFill>
              </a:rPr>
              <a:t>1919.</a:t>
            </a:r>
          </a:p>
          <a:p>
            <a:pPr>
              <a:buNone/>
            </a:pPr>
            <a:endParaRPr lang="en-US" dirty="0"/>
          </a:p>
          <a:p>
            <a:pPr>
              <a:buNone/>
            </a:pPr>
            <a:r>
              <a:rPr lang="en-US" dirty="0"/>
              <a:t>ALSO CALLED AS </a:t>
            </a:r>
            <a:r>
              <a:rPr lang="en-US" b="1" dirty="0">
                <a:solidFill>
                  <a:srgbClr val="00B050"/>
                </a:solidFill>
              </a:rPr>
              <a:t>FACTOR ENDOWMENT THEORY</a:t>
            </a:r>
            <a:r>
              <a:rPr lang="en-US" dirty="0"/>
              <a:t>.</a:t>
            </a:r>
          </a:p>
          <a:p>
            <a:pPr>
              <a:buNone/>
            </a:pP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r>
              <a:rPr lang="en-US" b="1" dirty="0">
                <a:solidFill>
                  <a:srgbClr val="FF0000"/>
                </a:solidFill>
              </a:rPr>
              <a:t>MODERN THEORY OF INTERNATIONAL TRADE - EXPLAINS</a:t>
            </a:r>
            <a:endParaRPr lang="en-US" dirty="0"/>
          </a:p>
        </p:txBody>
      </p:sp>
      <p:sp>
        <p:nvSpPr>
          <p:cNvPr id="3" name="Content Placeholder 2"/>
          <p:cNvSpPr>
            <a:spLocks noGrp="1"/>
          </p:cNvSpPr>
          <p:nvPr>
            <p:ph idx="1"/>
          </p:nvPr>
        </p:nvSpPr>
        <p:spPr>
          <a:xfrm>
            <a:off x="457200" y="2209800"/>
            <a:ext cx="8229600" cy="3916363"/>
          </a:xfrm>
        </p:spPr>
        <p:txBody>
          <a:bodyPr/>
          <a:lstStyle/>
          <a:p>
            <a:r>
              <a:rPr lang="en-US" b="1" dirty="0">
                <a:solidFill>
                  <a:srgbClr val="00B050"/>
                </a:solidFill>
              </a:rPr>
              <a:t>         BASIS</a:t>
            </a:r>
            <a:r>
              <a:rPr lang="en-US" dirty="0"/>
              <a:t> FOR FOREIGN TRADE WAS    </a:t>
            </a:r>
          </a:p>
          <a:p>
            <a:pPr>
              <a:buNone/>
            </a:pPr>
            <a:r>
              <a:rPr lang="en-US" b="1" dirty="0">
                <a:solidFill>
                  <a:srgbClr val="00B050"/>
                </a:solidFill>
              </a:rPr>
              <a:t>      COMPARATIVE COST DIFFERENCE </a:t>
            </a:r>
            <a:r>
              <a:rPr lang="en-US" dirty="0"/>
              <a:t>AND IT </a:t>
            </a:r>
          </a:p>
          <a:p>
            <a:pPr>
              <a:buNone/>
            </a:pPr>
            <a:r>
              <a:rPr lang="en-US" dirty="0"/>
              <a:t>      CONSIDERED </a:t>
            </a:r>
            <a:r>
              <a:rPr lang="en-US" b="1" dirty="0">
                <a:solidFill>
                  <a:srgbClr val="00B050"/>
                </a:solidFill>
              </a:rPr>
              <a:t>ONLY LABOUR FACTOR</a:t>
            </a:r>
            <a:r>
              <a:rPr lang="en-US" dirty="0"/>
              <a:t>.</a:t>
            </a:r>
          </a:p>
          <a:p>
            <a:pPr>
              <a:buNone/>
            </a:pPr>
            <a:endParaRPr lang="en-US" dirty="0"/>
          </a:p>
          <a:p>
            <a:r>
              <a:rPr lang="en-US" dirty="0"/>
              <a:t>       EXPLAINS ABOUT THE </a:t>
            </a:r>
            <a:r>
              <a:rPr lang="en-US" b="1" dirty="0">
                <a:solidFill>
                  <a:srgbClr val="FF0000"/>
                </a:solidFill>
              </a:rPr>
              <a:t>CAUSES</a:t>
            </a:r>
            <a:r>
              <a:rPr lang="en-US" b="1" dirty="0">
                <a:solidFill>
                  <a:srgbClr val="00B050"/>
                </a:solidFill>
              </a:rPr>
              <a:t> </a:t>
            </a:r>
            <a:r>
              <a:rPr lang="en-US" dirty="0"/>
              <a:t>FOR</a:t>
            </a:r>
            <a:r>
              <a:rPr lang="en-US" b="1" dirty="0">
                <a:solidFill>
                  <a:srgbClr val="00B050"/>
                </a:solidFill>
              </a:rPr>
              <a:t> </a:t>
            </a:r>
            <a:r>
              <a:rPr lang="en-US" dirty="0"/>
              <a:t>SUCH  </a:t>
            </a:r>
          </a:p>
          <a:p>
            <a:pPr>
              <a:buNone/>
            </a:pPr>
            <a:r>
              <a:rPr lang="en-US" dirty="0">
                <a:solidFill>
                  <a:srgbClr val="00B050"/>
                </a:solidFill>
              </a:rPr>
              <a:t>       </a:t>
            </a:r>
            <a:r>
              <a:rPr lang="en-US" b="1" dirty="0">
                <a:solidFill>
                  <a:srgbClr val="00B050"/>
                </a:solidFill>
              </a:rPr>
              <a:t>COMPARATIVE COST DIFFERENCE</a:t>
            </a:r>
            <a:r>
              <a:rPr 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6700" b="1" dirty="0" err="1">
                <a:solidFill>
                  <a:srgbClr val="FF0000"/>
                </a:solidFill>
              </a:rPr>
              <a:t>Heckscher</a:t>
            </a:r>
            <a:r>
              <a:rPr lang="en-US" sz="6700" b="1" dirty="0">
                <a:solidFill>
                  <a:srgbClr val="FF0000"/>
                </a:solidFill>
              </a:rPr>
              <a:t> - Ohlin </a:t>
            </a:r>
          </a:p>
        </p:txBody>
      </p:sp>
      <p:sp>
        <p:nvSpPr>
          <p:cNvPr id="3" name="Content Placeholder 2"/>
          <p:cNvSpPr>
            <a:spLocks noGrp="1"/>
          </p:cNvSpPr>
          <p:nvPr>
            <p:ph idx="1"/>
          </p:nvPr>
        </p:nvSpPr>
        <p:spPr>
          <a:xfrm>
            <a:off x="457200" y="1600200"/>
            <a:ext cx="8229600" cy="5029200"/>
          </a:xfrm>
        </p:spPr>
        <p:txBody>
          <a:bodyPr>
            <a:normAutofit lnSpcReduction="10000"/>
          </a:bodyPr>
          <a:lstStyle/>
          <a:p>
            <a:endParaRPr lang="en-US" dirty="0"/>
          </a:p>
          <a:p>
            <a:r>
              <a:rPr lang="en-US" sz="4800" dirty="0"/>
              <a:t>“A capital-abundant country will export the capital –intensive goods, </a:t>
            </a:r>
          </a:p>
          <a:p>
            <a:r>
              <a:rPr lang="en-US" sz="4800" dirty="0" err="1"/>
              <a:t>Alabour</a:t>
            </a:r>
            <a:r>
              <a:rPr lang="en-US" sz="4800" dirty="0"/>
              <a:t>-abundant country will export the </a:t>
            </a:r>
            <a:r>
              <a:rPr lang="en-US" sz="4800" dirty="0" err="1"/>
              <a:t>labour</a:t>
            </a:r>
            <a:r>
              <a:rPr lang="en-US" sz="4800" dirty="0"/>
              <a:t>-intensive goods”.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RICH COUNTRY</a:t>
            </a:r>
          </a:p>
        </p:txBody>
      </p:sp>
      <p:sp>
        <p:nvSpPr>
          <p:cNvPr id="3" name="Content Placeholder 2"/>
          <p:cNvSpPr>
            <a:spLocks noGrp="1"/>
          </p:cNvSpPr>
          <p:nvPr>
            <p:ph idx="1"/>
          </p:nvPr>
        </p:nvSpPr>
        <p:spPr/>
        <p:txBody>
          <a:bodyPr/>
          <a:lstStyle/>
          <a:p>
            <a:endParaRPr lang="en-US" dirty="0"/>
          </a:p>
          <a:p>
            <a:r>
              <a:rPr lang="en-US" sz="4800" dirty="0"/>
              <a:t>A country can be regarded as richly endowed with </a:t>
            </a:r>
            <a:r>
              <a:rPr lang="en-US" sz="4800" dirty="0">
                <a:solidFill>
                  <a:srgbClr val="FF0000"/>
                </a:solidFill>
              </a:rPr>
              <a:t>capital only </a:t>
            </a:r>
            <a:r>
              <a:rPr lang="en-US" sz="4800" dirty="0"/>
              <a:t>if the ratio of capital to other factors is higher than other countries.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MEANING</a:t>
            </a:r>
          </a:p>
        </p:txBody>
      </p:sp>
      <p:sp>
        <p:nvSpPr>
          <p:cNvPr id="3" name="Content Placeholder 2"/>
          <p:cNvSpPr>
            <a:spLocks noGrp="1"/>
          </p:cNvSpPr>
          <p:nvPr>
            <p:ph idx="1"/>
          </p:nvPr>
        </p:nvSpPr>
        <p:spPr/>
        <p:txBody>
          <a:bodyPr/>
          <a:lstStyle/>
          <a:p>
            <a:pPr>
              <a:buNone/>
            </a:pPr>
            <a:endParaRPr lang="en-US" dirty="0"/>
          </a:p>
          <a:p>
            <a:pPr>
              <a:buNone/>
            </a:pPr>
            <a:r>
              <a:rPr lang="en-US" sz="4800" b="1" dirty="0"/>
              <a:t>    EXCHANGE OF GOODS AND SERVICES BETWEEN TWO OR        </a:t>
            </a:r>
          </a:p>
          <a:p>
            <a:pPr>
              <a:buNone/>
            </a:pPr>
            <a:r>
              <a:rPr lang="en-US" sz="4800" b="1" dirty="0"/>
              <a:t>          MORE COUNTRIES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solidFill>
                  <a:srgbClr val="FF0000"/>
                </a:solidFill>
              </a:rPr>
            </a:br>
            <a:r>
              <a:rPr lang="en-US" b="1" dirty="0">
                <a:solidFill>
                  <a:srgbClr val="FF0000"/>
                </a:solidFill>
              </a:rPr>
              <a:t>COMPARISON OF CLASSICAL THEORY AND MODERN THEORY </a:t>
            </a:r>
            <a:br>
              <a:rPr lang="en-US" b="1" dirty="0"/>
            </a:br>
            <a:endParaRPr lang="en-US" dirty="0"/>
          </a:p>
        </p:txBody>
      </p:sp>
      <p:sp>
        <p:nvSpPr>
          <p:cNvPr id="4" name="Text Placeholder 3"/>
          <p:cNvSpPr>
            <a:spLocks noGrp="1"/>
          </p:cNvSpPr>
          <p:nvPr>
            <p:ph type="body" idx="1"/>
          </p:nvPr>
        </p:nvSpPr>
        <p:spPr/>
        <p:txBody>
          <a:bodyPr>
            <a:normAutofit fontScale="77500" lnSpcReduction="20000"/>
          </a:bodyPr>
          <a:lstStyle/>
          <a:p>
            <a:r>
              <a:rPr lang="en-US" dirty="0"/>
              <a:t>Classical Theory of International     </a:t>
            </a:r>
          </a:p>
          <a:p>
            <a:r>
              <a:rPr lang="en-US" dirty="0"/>
              <a:t>                                       Trade</a:t>
            </a:r>
          </a:p>
        </p:txBody>
      </p:sp>
      <p:sp>
        <p:nvSpPr>
          <p:cNvPr id="3" name="Content Placeholder 2"/>
          <p:cNvSpPr>
            <a:spLocks noGrp="1"/>
          </p:cNvSpPr>
          <p:nvPr>
            <p:ph sz="half" idx="2"/>
          </p:nvPr>
        </p:nvSpPr>
        <p:spPr>
          <a:xfrm>
            <a:off x="457200" y="1905000"/>
            <a:ext cx="4040188" cy="4221163"/>
          </a:xfrm>
        </p:spPr>
        <p:txBody>
          <a:bodyPr>
            <a:normAutofit fontScale="92500" lnSpcReduction="20000"/>
          </a:bodyPr>
          <a:lstStyle/>
          <a:p>
            <a:pPr>
              <a:buNone/>
            </a:pPr>
            <a:r>
              <a:rPr lang="en-US" b="1" dirty="0"/>
              <a:t> 		</a:t>
            </a:r>
          </a:p>
          <a:p>
            <a:pPr>
              <a:buNone/>
            </a:pPr>
            <a:r>
              <a:rPr lang="en-US" dirty="0"/>
              <a:t>*	The classical theory explains the phenomenon of international trade on the basis of </a:t>
            </a:r>
          </a:p>
          <a:p>
            <a:pPr>
              <a:buNone/>
            </a:pPr>
            <a:r>
              <a:rPr lang="en-US" dirty="0">
                <a:solidFill>
                  <a:srgbClr val="FF0000"/>
                </a:solidFill>
              </a:rPr>
              <a:t>              </a:t>
            </a:r>
            <a:r>
              <a:rPr lang="en-US" dirty="0" err="1">
                <a:solidFill>
                  <a:srgbClr val="FF0000"/>
                </a:solidFill>
              </a:rPr>
              <a:t>labour</a:t>
            </a:r>
            <a:r>
              <a:rPr lang="en-US" dirty="0">
                <a:solidFill>
                  <a:srgbClr val="FF0000"/>
                </a:solidFill>
              </a:rPr>
              <a:t> theory of value. 	</a:t>
            </a:r>
          </a:p>
          <a:p>
            <a:pPr>
              <a:buNone/>
            </a:pPr>
            <a:endParaRPr lang="en-US" dirty="0"/>
          </a:p>
          <a:p>
            <a:pPr>
              <a:buNone/>
            </a:pPr>
            <a:r>
              <a:rPr lang="en-US" dirty="0"/>
              <a:t>*   It presents a </a:t>
            </a:r>
            <a:r>
              <a:rPr lang="en-US" dirty="0">
                <a:solidFill>
                  <a:srgbClr val="FF0000"/>
                </a:solidFill>
              </a:rPr>
              <a:t>one factor </a:t>
            </a:r>
            <a:r>
              <a:rPr lang="en-US" dirty="0"/>
              <a:t>(</a:t>
            </a:r>
            <a:r>
              <a:rPr lang="en-US" dirty="0" err="1"/>
              <a:t>labour</a:t>
            </a:r>
            <a:r>
              <a:rPr lang="en-US" dirty="0"/>
              <a:t>) </a:t>
            </a:r>
            <a:r>
              <a:rPr lang="en-US" dirty="0">
                <a:solidFill>
                  <a:srgbClr val="FF0000"/>
                </a:solidFill>
              </a:rPr>
              <a:t>model </a:t>
            </a:r>
            <a:r>
              <a:rPr lang="en-US" dirty="0"/>
              <a:t>		</a:t>
            </a:r>
          </a:p>
          <a:p>
            <a:pPr>
              <a:buNone/>
            </a:pPr>
            <a:r>
              <a:rPr lang="en-US" dirty="0"/>
              <a:t>*  It attributes the differences in the </a:t>
            </a:r>
            <a:r>
              <a:rPr lang="en-US" dirty="0">
                <a:solidFill>
                  <a:srgbClr val="FF0000"/>
                </a:solidFill>
              </a:rPr>
              <a:t>comparative costs </a:t>
            </a:r>
            <a:r>
              <a:rPr lang="en-US" dirty="0"/>
              <a:t>to differences in </a:t>
            </a:r>
            <a:r>
              <a:rPr lang="en-US" dirty="0">
                <a:solidFill>
                  <a:srgbClr val="FF0000"/>
                </a:solidFill>
              </a:rPr>
              <a:t>the productive efficiency of workers </a:t>
            </a:r>
            <a:r>
              <a:rPr lang="en-US" dirty="0"/>
              <a:t>in the two countries. 		</a:t>
            </a:r>
          </a:p>
          <a:p>
            <a:endParaRPr lang="en-US" dirty="0"/>
          </a:p>
        </p:txBody>
      </p:sp>
      <p:sp>
        <p:nvSpPr>
          <p:cNvPr id="5" name="Text Placeholder 4"/>
          <p:cNvSpPr>
            <a:spLocks noGrp="1"/>
          </p:cNvSpPr>
          <p:nvPr>
            <p:ph type="body" sz="quarter" idx="3"/>
          </p:nvPr>
        </p:nvSpPr>
        <p:spPr/>
        <p:txBody>
          <a:bodyPr>
            <a:normAutofit fontScale="77500" lnSpcReduction="20000"/>
          </a:bodyPr>
          <a:lstStyle/>
          <a:p>
            <a:r>
              <a:rPr lang="en-US" dirty="0"/>
              <a:t>Modern Theory of International      </a:t>
            </a:r>
          </a:p>
          <a:p>
            <a:r>
              <a:rPr lang="en-US" dirty="0"/>
              <a:t>                                     Trade</a:t>
            </a:r>
          </a:p>
        </p:txBody>
      </p:sp>
      <p:sp>
        <p:nvSpPr>
          <p:cNvPr id="6" name="Content Placeholder 5"/>
          <p:cNvSpPr>
            <a:spLocks noGrp="1"/>
          </p:cNvSpPr>
          <p:nvPr>
            <p:ph sz="quarter" idx="4"/>
          </p:nvPr>
        </p:nvSpPr>
        <p:spPr/>
        <p:txBody>
          <a:bodyPr>
            <a:normAutofit fontScale="92500" lnSpcReduction="20000"/>
          </a:bodyPr>
          <a:lstStyle/>
          <a:p>
            <a:r>
              <a:rPr lang="en-US" dirty="0"/>
              <a:t>The modern theory explains the phenomenon of international trade on the basis of </a:t>
            </a:r>
          </a:p>
          <a:p>
            <a:pPr>
              <a:buNone/>
            </a:pPr>
            <a:r>
              <a:rPr lang="en-US" dirty="0">
                <a:solidFill>
                  <a:srgbClr val="FF0000"/>
                </a:solidFill>
              </a:rPr>
              <a:t>           general theory of value.</a:t>
            </a:r>
          </a:p>
          <a:p>
            <a:pPr>
              <a:buNone/>
            </a:pPr>
            <a:endParaRPr lang="en-US" dirty="0">
              <a:solidFill>
                <a:srgbClr val="FF0000"/>
              </a:solidFill>
            </a:endParaRPr>
          </a:p>
          <a:p>
            <a:r>
              <a:rPr lang="en-US" dirty="0"/>
              <a:t>It presents a </a:t>
            </a:r>
            <a:r>
              <a:rPr lang="en-US" dirty="0">
                <a:solidFill>
                  <a:srgbClr val="FF0000"/>
                </a:solidFill>
              </a:rPr>
              <a:t>multi - factor </a:t>
            </a:r>
            <a:r>
              <a:rPr lang="en-US" dirty="0"/>
              <a:t>(</a:t>
            </a:r>
            <a:r>
              <a:rPr lang="en-US" dirty="0" err="1"/>
              <a:t>labour</a:t>
            </a:r>
            <a:r>
              <a:rPr lang="en-US" dirty="0"/>
              <a:t> and capital) </a:t>
            </a:r>
            <a:r>
              <a:rPr lang="en-US" dirty="0">
                <a:solidFill>
                  <a:srgbClr val="FF0000"/>
                </a:solidFill>
              </a:rPr>
              <a:t>model</a:t>
            </a:r>
            <a:r>
              <a:rPr lang="en-US" dirty="0"/>
              <a:t>.</a:t>
            </a:r>
          </a:p>
          <a:p>
            <a:r>
              <a:rPr lang="en-US" dirty="0"/>
              <a:t>It attributes the differences in </a:t>
            </a:r>
            <a:r>
              <a:rPr lang="en-US" dirty="0">
                <a:solidFill>
                  <a:srgbClr val="FF0000"/>
                </a:solidFill>
              </a:rPr>
              <a:t>comparative costs </a:t>
            </a:r>
            <a:r>
              <a:rPr lang="en-US" dirty="0"/>
              <a:t>to the differences in </a:t>
            </a:r>
            <a:r>
              <a:rPr lang="en-US" dirty="0">
                <a:solidFill>
                  <a:srgbClr val="FF0000"/>
                </a:solidFill>
              </a:rPr>
              <a:t>factor endowments</a:t>
            </a:r>
            <a:r>
              <a:rPr lang="en-US" dirty="0"/>
              <a:t> in the two countries.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rgbClr val="FF0000"/>
                </a:solidFill>
              </a:rPr>
              <a:t>GAINS FROM INTERNATIONAL TRADE</a:t>
            </a:r>
            <a:endParaRPr lang="en-US" sz="6000" dirty="0">
              <a:solidFill>
                <a:srgbClr val="FF0000"/>
              </a:solidFill>
            </a:endParaRPr>
          </a:p>
        </p:txBody>
      </p:sp>
      <p:cxnSp>
        <p:nvCxnSpPr>
          <p:cNvPr id="13" name="Straight Arrow Connector 12"/>
          <p:cNvCxnSpPr/>
          <p:nvPr/>
        </p:nvCxnSpPr>
        <p:spPr>
          <a:xfrm rot="10800000" flipV="1">
            <a:off x="1981200" y="19050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343400" y="1905000"/>
            <a:ext cx="1524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866900" y="2705100"/>
            <a:ext cx="2819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3200400" y="2895600"/>
            <a:ext cx="32004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0" y="2514600"/>
            <a:ext cx="2667000" cy="1477328"/>
          </a:xfrm>
          <a:prstGeom prst="rect">
            <a:avLst/>
          </a:prstGeom>
          <a:noFill/>
        </p:spPr>
        <p:txBody>
          <a:bodyPr wrap="square" rtlCol="0">
            <a:spAutoFit/>
          </a:bodyPr>
          <a:lstStyle/>
          <a:p>
            <a:endParaRPr lang="en-US" dirty="0"/>
          </a:p>
          <a:p>
            <a:r>
              <a:rPr lang="en-US" sz="3600" b="1" dirty="0"/>
              <a:t>Efficient Production </a:t>
            </a:r>
            <a:endParaRPr lang="en-US" sz="3600" dirty="0"/>
          </a:p>
        </p:txBody>
      </p:sp>
      <p:sp>
        <p:nvSpPr>
          <p:cNvPr id="21" name="TextBox 20"/>
          <p:cNvSpPr txBox="1"/>
          <p:nvPr/>
        </p:nvSpPr>
        <p:spPr>
          <a:xfrm>
            <a:off x="609600" y="4800600"/>
            <a:ext cx="3124200" cy="1754326"/>
          </a:xfrm>
          <a:prstGeom prst="rect">
            <a:avLst/>
          </a:prstGeom>
          <a:noFill/>
        </p:spPr>
        <p:txBody>
          <a:bodyPr wrap="square" rtlCol="0">
            <a:spAutoFit/>
          </a:bodyPr>
          <a:lstStyle/>
          <a:p>
            <a:r>
              <a:rPr lang="en-US" sz="3600" b="1" dirty="0"/>
              <a:t>Equalization of Prices between Countries </a:t>
            </a:r>
            <a:endParaRPr lang="en-US" sz="3600" dirty="0"/>
          </a:p>
        </p:txBody>
      </p:sp>
      <p:sp>
        <p:nvSpPr>
          <p:cNvPr id="22" name="TextBox 21"/>
          <p:cNvSpPr txBox="1"/>
          <p:nvPr/>
        </p:nvSpPr>
        <p:spPr>
          <a:xfrm>
            <a:off x="4876800" y="5103674"/>
            <a:ext cx="4267200" cy="1754326"/>
          </a:xfrm>
          <a:prstGeom prst="rect">
            <a:avLst/>
          </a:prstGeom>
          <a:noFill/>
        </p:spPr>
        <p:txBody>
          <a:bodyPr wrap="square" rtlCol="0">
            <a:spAutoFit/>
          </a:bodyPr>
          <a:lstStyle/>
          <a:p>
            <a:r>
              <a:rPr lang="en-US" sz="3600" b="1" dirty="0"/>
              <a:t>Equitable Distribution of Scarce Materials </a:t>
            </a:r>
            <a:endParaRPr lang="en-US" sz="3600" dirty="0"/>
          </a:p>
        </p:txBody>
      </p:sp>
      <p:sp>
        <p:nvSpPr>
          <p:cNvPr id="23" name="TextBox 22"/>
          <p:cNvSpPr txBox="1"/>
          <p:nvPr/>
        </p:nvSpPr>
        <p:spPr>
          <a:xfrm>
            <a:off x="4876800" y="2133600"/>
            <a:ext cx="4267200" cy="1754326"/>
          </a:xfrm>
          <a:prstGeom prst="rect">
            <a:avLst/>
          </a:prstGeom>
          <a:noFill/>
        </p:spPr>
        <p:txBody>
          <a:bodyPr wrap="square" rtlCol="0">
            <a:spAutoFit/>
          </a:bodyPr>
          <a:lstStyle/>
          <a:p>
            <a:r>
              <a:rPr lang="en-US" sz="3600" b="1" dirty="0"/>
              <a:t>General Advantages  </a:t>
            </a:r>
          </a:p>
          <a:p>
            <a:r>
              <a:rPr lang="en-US" sz="3600" b="1" dirty="0"/>
              <a:t>     of International    </a:t>
            </a:r>
          </a:p>
          <a:p>
            <a:r>
              <a:rPr lang="en-US" sz="3600" b="1" dirty="0"/>
              <a:t>                Trade </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Terms of Trade </a:t>
            </a:r>
            <a:endParaRPr lang="en-US" dirty="0"/>
          </a:p>
        </p:txBody>
      </p:sp>
      <p:sp>
        <p:nvSpPr>
          <p:cNvPr id="3" name="Content Placeholder 2"/>
          <p:cNvSpPr>
            <a:spLocks noGrp="1"/>
          </p:cNvSpPr>
          <p:nvPr>
            <p:ph idx="1"/>
          </p:nvPr>
        </p:nvSpPr>
        <p:spPr/>
        <p:txBody>
          <a:bodyPr/>
          <a:lstStyle/>
          <a:p>
            <a:r>
              <a:rPr lang="en-US" dirty="0"/>
              <a:t>It is the rate at which the goods of one country are exchanged for goods of another country. It is expressed as the relation between export prices and import prices.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Types of Terms of Trade </a:t>
            </a:r>
            <a:br>
              <a:rPr lang="en-US" b="1" dirty="0"/>
            </a:br>
            <a:r>
              <a:rPr lang="en-US" dirty="0">
                <a:solidFill>
                  <a:srgbClr val="00B050"/>
                </a:solidFill>
              </a:rPr>
              <a:t>Gerald </a:t>
            </a:r>
            <a:r>
              <a:rPr lang="en-US" dirty="0" err="1">
                <a:solidFill>
                  <a:srgbClr val="00B050"/>
                </a:solidFill>
              </a:rPr>
              <a:t>M.Meier</a:t>
            </a:r>
            <a:r>
              <a:rPr lang="en-US" dirty="0">
                <a:solidFill>
                  <a:srgbClr val="00B050"/>
                </a:solidFill>
              </a:rPr>
              <a:t> </a:t>
            </a:r>
          </a:p>
        </p:txBody>
      </p:sp>
      <p:cxnSp>
        <p:nvCxnSpPr>
          <p:cNvPr id="5" name="Straight Arrow Connector 4"/>
          <p:cNvCxnSpPr/>
          <p:nvPr/>
        </p:nvCxnSpPr>
        <p:spPr>
          <a:xfrm rot="10800000" flipV="1">
            <a:off x="1905000" y="1752600"/>
            <a:ext cx="1981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2857500" y="3314700"/>
            <a:ext cx="2971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343400" y="1752600"/>
            <a:ext cx="2743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800" y="2667000"/>
            <a:ext cx="3962400" cy="1200329"/>
          </a:xfrm>
          <a:prstGeom prst="rect">
            <a:avLst/>
          </a:prstGeom>
          <a:noFill/>
        </p:spPr>
        <p:txBody>
          <a:bodyPr wrap="square" rtlCol="0">
            <a:spAutoFit/>
          </a:bodyPr>
          <a:lstStyle/>
          <a:p>
            <a:r>
              <a:rPr lang="en-US" sz="3600" b="1" dirty="0"/>
              <a:t>Net Barter Terms of </a:t>
            </a:r>
          </a:p>
          <a:p>
            <a:r>
              <a:rPr lang="en-US" sz="3600" b="1" dirty="0"/>
              <a:t>            Trade </a:t>
            </a:r>
            <a:endParaRPr lang="en-US" sz="3600" dirty="0"/>
          </a:p>
        </p:txBody>
      </p:sp>
      <p:sp>
        <p:nvSpPr>
          <p:cNvPr id="13" name="TextBox 12"/>
          <p:cNvSpPr txBox="1"/>
          <p:nvPr/>
        </p:nvSpPr>
        <p:spPr>
          <a:xfrm>
            <a:off x="2286000" y="4572000"/>
            <a:ext cx="4724400" cy="1477328"/>
          </a:xfrm>
          <a:prstGeom prst="rect">
            <a:avLst/>
          </a:prstGeom>
          <a:noFill/>
        </p:spPr>
        <p:txBody>
          <a:bodyPr wrap="square" rtlCol="0">
            <a:spAutoFit/>
          </a:bodyPr>
          <a:lstStyle/>
          <a:p>
            <a:endParaRPr lang="en-US" dirty="0"/>
          </a:p>
          <a:p>
            <a:r>
              <a:rPr lang="en-US" sz="3600" b="1" dirty="0"/>
              <a:t>Gross Barter Terms of </a:t>
            </a:r>
          </a:p>
          <a:p>
            <a:r>
              <a:rPr lang="en-US" sz="3600" b="1" dirty="0"/>
              <a:t>             Trade </a:t>
            </a:r>
            <a:endParaRPr lang="en-US" sz="3600" dirty="0"/>
          </a:p>
        </p:txBody>
      </p:sp>
      <p:sp>
        <p:nvSpPr>
          <p:cNvPr id="14" name="TextBox 13"/>
          <p:cNvSpPr txBox="1"/>
          <p:nvPr/>
        </p:nvSpPr>
        <p:spPr>
          <a:xfrm>
            <a:off x="4953000" y="2743200"/>
            <a:ext cx="3886200" cy="1477328"/>
          </a:xfrm>
          <a:prstGeom prst="rect">
            <a:avLst/>
          </a:prstGeom>
          <a:noFill/>
        </p:spPr>
        <p:txBody>
          <a:bodyPr wrap="square" rtlCol="0">
            <a:spAutoFit/>
          </a:bodyPr>
          <a:lstStyle/>
          <a:p>
            <a:endParaRPr lang="en-US" dirty="0"/>
          </a:p>
          <a:p>
            <a:r>
              <a:rPr lang="en-US" sz="3600" b="1" dirty="0"/>
              <a:t>Income Terms of </a:t>
            </a:r>
          </a:p>
          <a:p>
            <a:r>
              <a:rPr lang="en-US" sz="3600" b="1" dirty="0"/>
              <a:t>             Trade </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0"/>
          </a:xfrm>
        </p:spPr>
        <p:txBody>
          <a:bodyPr>
            <a:normAutofit fontScale="90000"/>
          </a:bodyPr>
          <a:lstStyle/>
          <a:p>
            <a:br>
              <a:rPr lang="en-US" b="1" dirty="0"/>
            </a:br>
            <a:br>
              <a:rPr lang="en-US" b="1" dirty="0"/>
            </a:br>
            <a:r>
              <a:rPr lang="en-US" sz="5300" b="1" dirty="0">
                <a:solidFill>
                  <a:srgbClr val="FF0000"/>
                </a:solidFill>
              </a:rPr>
              <a:t>NET BARTER TERMS OF TRADE – </a:t>
            </a:r>
            <a:r>
              <a:rPr lang="en-US" sz="5300" b="1" dirty="0">
                <a:solidFill>
                  <a:srgbClr val="002060"/>
                </a:solidFill>
              </a:rPr>
              <a:t>PRICE</a:t>
            </a:r>
            <a:r>
              <a:rPr lang="en-US" sz="5300" b="1" dirty="0">
                <a:solidFill>
                  <a:srgbClr val="0070C0"/>
                </a:solidFill>
              </a:rPr>
              <a:t> OF EXPORTS AND IMPORTS</a:t>
            </a:r>
            <a:br>
              <a:rPr lang="en-US" sz="6700" b="1" dirty="0">
                <a:solidFill>
                  <a:srgbClr val="FF0000"/>
                </a:solidFill>
              </a:rPr>
            </a:br>
            <a:r>
              <a:rPr lang="en-US" b="1" dirty="0"/>
              <a:t> </a:t>
            </a:r>
            <a:br>
              <a:rPr lang="en-US" dirty="0"/>
            </a:br>
            <a:endParaRPr lang="en-US" dirty="0"/>
          </a:p>
        </p:txBody>
      </p:sp>
      <p:sp>
        <p:nvSpPr>
          <p:cNvPr id="3" name="Content Placeholder 2"/>
          <p:cNvSpPr>
            <a:spLocks noGrp="1"/>
          </p:cNvSpPr>
          <p:nvPr>
            <p:ph idx="1"/>
          </p:nvPr>
        </p:nvSpPr>
        <p:spPr>
          <a:xfrm>
            <a:off x="457200" y="2362200"/>
            <a:ext cx="8229600" cy="3763963"/>
          </a:xfrm>
        </p:spPr>
        <p:txBody>
          <a:bodyPr>
            <a:normAutofit lnSpcReduction="10000"/>
          </a:bodyPr>
          <a:lstStyle/>
          <a:p>
            <a:r>
              <a:rPr lang="en-US" sz="4000" b="1" dirty="0" err="1">
                <a:solidFill>
                  <a:srgbClr val="00B050"/>
                </a:solidFill>
              </a:rPr>
              <a:t>Taussig</a:t>
            </a:r>
            <a:r>
              <a:rPr lang="en-US" sz="4000" b="1" dirty="0">
                <a:solidFill>
                  <a:srgbClr val="00B050"/>
                </a:solidFill>
              </a:rPr>
              <a:t> in 1927</a:t>
            </a:r>
            <a:r>
              <a:rPr lang="en-US" dirty="0"/>
              <a:t>.</a:t>
            </a:r>
          </a:p>
          <a:p>
            <a:r>
              <a:rPr lang="en-US" dirty="0"/>
              <a:t>The ratio between the prices of exports and of imports is called the </a:t>
            </a:r>
            <a:r>
              <a:rPr lang="en-US" dirty="0">
                <a:solidFill>
                  <a:srgbClr val="00B050"/>
                </a:solidFill>
              </a:rPr>
              <a:t>“</a:t>
            </a:r>
            <a:r>
              <a:rPr lang="en-US" b="1" dirty="0">
                <a:solidFill>
                  <a:srgbClr val="00B050"/>
                </a:solidFill>
              </a:rPr>
              <a:t>net barter terms of trade’. </a:t>
            </a:r>
          </a:p>
          <a:p>
            <a:r>
              <a:rPr lang="en-US" dirty="0"/>
              <a:t>It is named by </a:t>
            </a:r>
            <a:r>
              <a:rPr lang="en-US" b="1" dirty="0" err="1">
                <a:solidFill>
                  <a:srgbClr val="FF0000"/>
                </a:solidFill>
              </a:rPr>
              <a:t>Viner</a:t>
            </a:r>
            <a:r>
              <a:rPr lang="en-US" dirty="0"/>
              <a:t> as the </a:t>
            </a:r>
            <a:r>
              <a:rPr lang="en-US" b="1" dirty="0">
                <a:solidFill>
                  <a:srgbClr val="00B050"/>
                </a:solidFill>
              </a:rPr>
              <a:t>‘commodity terms of trade’.</a:t>
            </a:r>
          </a:p>
          <a:p>
            <a:r>
              <a:rPr lang="sv-SE" b="1" dirty="0"/>
              <a:t>Tn= (Px / Pm) x 100 </a:t>
            </a:r>
            <a:endParaRPr lang="en-US" b="1" dirty="0">
              <a:solidFill>
                <a:srgbClr val="00B05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300" b="1" dirty="0">
                <a:solidFill>
                  <a:srgbClr val="FF0000"/>
                </a:solidFill>
              </a:rPr>
              <a:t>GROSS BARTER TERMS OF TRADE – </a:t>
            </a:r>
            <a:r>
              <a:rPr lang="en-US" sz="5300" b="1" dirty="0">
                <a:solidFill>
                  <a:srgbClr val="002060"/>
                </a:solidFill>
              </a:rPr>
              <a:t>QUANTITY</a:t>
            </a:r>
            <a:r>
              <a:rPr lang="en-US" sz="5300" b="1" dirty="0">
                <a:solidFill>
                  <a:srgbClr val="FF0000"/>
                </a:solidFill>
              </a:rPr>
              <a:t> </a:t>
            </a:r>
            <a:r>
              <a:rPr lang="en-US" sz="5300" b="1" dirty="0">
                <a:solidFill>
                  <a:srgbClr val="0070C0"/>
                </a:solidFill>
              </a:rPr>
              <a:t>OF EXPORT AND IMPORT</a:t>
            </a:r>
            <a:endParaRPr lang="en-US" sz="5300" dirty="0">
              <a:solidFill>
                <a:srgbClr val="0070C0"/>
              </a:solidFill>
            </a:endParaRPr>
          </a:p>
        </p:txBody>
      </p:sp>
      <p:sp>
        <p:nvSpPr>
          <p:cNvPr id="3" name="Content Placeholder 2"/>
          <p:cNvSpPr>
            <a:spLocks noGrp="1"/>
          </p:cNvSpPr>
          <p:nvPr>
            <p:ph idx="1"/>
          </p:nvPr>
        </p:nvSpPr>
        <p:spPr>
          <a:xfrm>
            <a:off x="457200" y="2438400"/>
            <a:ext cx="8229600" cy="3687763"/>
          </a:xfrm>
        </p:spPr>
        <p:txBody>
          <a:bodyPr>
            <a:normAutofit lnSpcReduction="10000"/>
          </a:bodyPr>
          <a:lstStyle/>
          <a:p>
            <a:r>
              <a:rPr lang="en-US" b="1" dirty="0"/>
              <a:t>DEVELOPED BY – TAUSSIG IN 1927</a:t>
            </a:r>
          </a:p>
          <a:p>
            <a:r>
              <a:rPr lang="en-US" b="1" dirty="0"/>
              <a:t>RELATIONSHIP BETWEEN TOT. PHYSICAL Q. OF IMPORTS AND TOT. PHYSICAL Q. OF EXPORTS.</a:t>
            </a:r>
            <a:endParaRPr lang="en-US" dirty="0"/>
          </a:p>
          <a:p>
            <a:r>
              <a:rPr lang="en-US" b="1" dirty="0" err="1">
                <a:solidFill>
                  <a:srgbClr val="00B050"/>
                </a:solidFill>
              </a:rPr>
              <a:t>Tg</a:t>
            </a:r>
            <a:r>
              <a:rPr lang="en-US" b="1" dirty="0">
                <a:solidFill>
                  <a:srgbClr val="00B050"/>
                </a:solidFill>
              </a:rPr>
              <a:t>= (</a:t>
            </a:r>
            <a:r>
              <a:rPr lang="en-US" b="1" dirty="0" err="1">
                <a:solidFill>
                  <a:srgbClr val="00B050"/>
                </a:solidFill>
              </a:rPr>
              <a:t>Qm</a:t>
            </a:r>
            <a:r>
              <a:rPr lang="en-US" b="1" dirty="0">
                <a:solidFill>
                  <a:srgbClr val="00B050"/>
                </a:solidFill>
              </a:rPr>
              <a:t>/</a:t>
            </a:r>
            <a:r>
              <a:rPr lang="en-US" b="1" dirty="0" err="1">
                <a:solidFill>
                  <a:srgbClr val="00B050"/>
                </a:solidFill>
              </a:rPr>
              <a:t>Qx</a:t>
            </a:r>
            <a:r>
              <a:rPr lang="en-US" b="1" dirty="0">
                <a:solidFill>
                  <a:srgbClr val="00B050"/>
                </a:solidFill>
              </a:rPr>
              <a:t>) x 100 	</a:t>
            </a:r>
          </a:p>
          <a:p>
            <a:r>
              <a:rPr lang="en-US" b="1" dirty="0"/>
              <a:t>FOR A GIVEN Q. OF EXPORT IF MORE IMPORT CAN BE BROUGHT IT IS</a:t>
            </a:r>
            <a:r>
              <a:rPr lang="en-US" b="1" dirty="0">
                <a:solidFill>
                  <a:srgbClr val="00B050"/>
                </a:solidFill>
              </a:rPr>
              <a:t> FAVOURABLE.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300" b="1" dirty="0">
                <a:solidFill>
                  <a:srgbClr val="FF0000"/>
                </a:solidFill>
              </a:rPr>
              <a:t>INCOME TERMS OF TRADE – </a:t>
            </a:r>
            <a:r>
              <a:rPr lang="en-US" sz="5300" b="1" dirty="0">
                <a:solidFill>
                  <a:srgbClr val="00B050"/>
                </a:solidFill>
              </a:rPr>
              <a:t>VALUE &amp; PRICE </a:t>
            </a:r>
            <a:r>
              <a:rPr lang="en-US" sz="5300" b="1" dirty="0">
                <a:solidFill>
                  <a:srgbClr val="FF0000"/>
                </a:solidFill>
              </a:rPr>
              <a:t>x </a:t>
            </a:r>
            <a:r>
              <a:rPr lang="en-US" sz="5300" b="1" dirty="0">
                <a:solidFill>
                  <a:srgbClr val="00B050"/>
                </a:solidFill>
              </a:rPr>
              <a:t>Q. OF EXPORTS</a:t>
            </a:r>
            <a:endParaRPr lang="en-US" sz="5300" dirty="0">
              <a:solidFill>
                <a:srgbClr val="00B050"/>
              </a:solidFill>
            </a:endParaRPr>
          </a:p>
        </p:txBody>
      </p:sp>
      <p:sp>
        <p:nvSpPr>
          <p:cNvPr id="3" name="Content Placeholder 2"/>
          <p:cNvSpPr>
            <a:spLocks noGrp="1"/>
          </p:cNvSpPr>
          <p:nvPr>
            <p:ph idx="1"/>
          </p:nvPr>
        </p:nvSpPr>
        <p:spPr>
          <a:xfrm>
            <a:off x="457200" y="2209800"/>
            <a:ext cx="8229600" cy="3916363"/>
          </a:xfrm>
        </p:spPr>
        <p:txBody>
          <a:bodyPr/>
          <a:lstStyle/>
          <a:p>
            <a:r>
              <a:rPr lang="en-US" dirty="0"/>
              <a:t>GIVEN BY – G.S. DORRANCE IN 1948.</a:t>
            </a:r>
          </a:p>
          <a:p>
            <a:pPr>
              <a:buNone/>
            </a:pPr>
            <a:endParaRPr lang="en-US" dirty="0"/>
          </a:p>
          <a:p>
            <a:r>
              <a:rPr lang="en-US" u="sng" dirty="0"/>
              <a:t>VALUE OF EXPORT </a:t>
            </a:r>
            <a:r>
              <a:rPr lang="en-US" dirty="0"/>
              <a:t>  X  Q. OF EXPORTS</a:t>
            </a:r>
            <a:endParaRPr lang="en-US" u="sng" dirty="0"/>
          </a:p>
          <a:p>
            <a:pPr>
              <a:buNone/>
            </a:pPr>
            <a:r>
              <a:rPr lang="en-US" dirty="0"/>
              <a:t>    PRICE OF IMPORT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BALANCE OF TRADE </a:t>
            </a:r>
            <a:r>
              <a:rPr lang="en-US" dirty="0"/>
              <a:t>Vs</a:t>
            </a:r>
            <a:r>
              <a:rPr lang="en-US" dirty="0">
                <a:solidFill>
                  <a:srgbClr val="FF0000"/>
                </a:solidFill>
              </a:rPr>
              <a:t> BALANCE OF PAYMENTS</a:t>
            </a:r>
          </a:p>
        </p:txBody>
      </p:sp>
      <p:sp>
        <p:nvSpPr>
          <p:cNvPr id="3" name="Content Placeholder 2"/>
          <p:cNvSpPr>
            <a:spLocks noGrp="1"/>
          </p:cNvSpPr>
          <p:nvPr>
            <p:ph idx="1"/>
          </p:nvPr>
        </p:nvSpPr>
        <p:spPr>
          <a:xfrm>
            <a:off x="457200" y="1600200"/>
            <a:ext cx="8229600" cy="4953000"/>
          </a:xfrm>
        </p:spPr>
        <p:txBody>
          <a:bodyPr/>
          <a:lstStyle/>
          <a:p>
            <a:pPr>
              <a:buNone/>
            </a:pPr>
            <a:r>
              <a:rPr lang="en-US" dirty="0"/>
              <a:t>BALANCE OF TRADE  ( BOP )</a:t>
            </a:r>
          </a:p>
          <a:p>
            <a:pPr>
              <a:buNone/>
            </a:pPr>
            <a:r>
              <a:rPr lang="en-US" dirty="0">
                <a:solidFill>
                  <a:srgbClr val="00B050"/>
                </a:solidFill>
              </a:rPr>
              <a:t>TOT. V. OF CONTTRY’S   EX’  &amp; TOT. V. OF IM’</a:t>
            </a:r>
          </a:p>
          <a:p>
            <a:pPr>
              <a:buNone/>
            </a:pPr>
            <a:r>
              <a:rPr lang="en-US" dirty="0"/>
              <a:t>MOVEMENTS OF GOODS ARE KNOWN AS </a:t>
            </a:r>
            <a:r>
              <a:rPr lang="en-US" dirty="0">
                <a:solidFill>
                  <a:srgbClr val="FF0000"/>
                </a:solidFill>
              </a:rPr>
              <a:t>“VISIBLE TRADE”</a:t>
            </a:r>
          </a:p>
          <a:p>
            <a:pPr>
              <a:buNone/>
            </a:pPr>
            <a:r>
              <a:rPr lang="en-US" dirty="0">
                <a:solidFill>
                  <a:srgbClr val="FF0000"/>
                </a:solidFill>
              </a:rPr>
              <a:t>					</a:t>
            </a:r>
            <a:r>
              <a:rPr lang="en-US" sz="4000" b="1" dirty="0">
                <a:solidFill>
                  <a:srgbClr val="FF0000"/>
                </a:solidFill>
              </a:rPr>
              <a:t>BOP</a:t>
            </a:r>
          </a:p>
        </p:txBody>
      </p:sp>
      <p:cxnSp>
        <p:nvCxnSpPr>
          <p:cNvPr id="5" name="Straight Arrow Connector 4"/>
          <p:cNvCxnSpPr/>
          <p:nvPr/>
        </p:nvCxnSpPr>
        <p:spPr>
          <a:xfrm rot="10800000" flipV="1">
            <a:off x="2971800" y="4419600"/>
            <a:ext cx="1524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95800" y="4419600"/>
            <a:ext cx="1371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8600" y="5105400"/>
            <a:ext cx="3657600" cy="1261884"/>
          </a:xfrm>
          <a:prstGeom prst="rect">
            <a:avLst/>
          </a:prstGeom>
          <a:noFill/>
        </p:spPr>
        <p:txBody>
          <a:bodyPr wrap="square" rtlCol="0">
            <a:spAutoFit/>
          </a:bodyPr>
          <a:lstStyle/>
          <a:p>
            <a:r>
              <a:rPr lang="en-US" sz="3200" b="1" dirty="0">
                <a:solidFill>
                  <a:srgbClr val="00B050"/>
                </a:solidFill>
              </a:rPr>
              <a:t>FAVOURABLE BOP</a:t>
            </a:r>
          </a:p>
          <a:p>
            <a:r>
              <a:rPr lang="en-US" sz="4400" b="1" dirty="0">
                <a:solidFill>
                  <a:srgbClr val="FF0000"/>
                </a:solidFill>
              </a:rPr>
              <a:t>        E&gt;I</a:t>
            </a:r>
          </a:p>
        </p:txBody>
      </p:sp>
      <p:sp>
        <p:nvSpPr>
          <p:cNvPr id="10" name="TextBox 9"/>
          <p:cNvSpPr txBox="1"/>
          <p:nvPr/>
        </p:nvSpPr>
        <p:spPr>
          <a:xfrm>
            <a:off x="4267200" y="5105400"/>
            <a:ext cx="3810000" cy="1200329"/>
          </a:xfrm>
          <a:prstGeom prst="rect">
            <a:avLst/>
          </a:prstGeom>
          <a:noFill/>
        </p:spPr>
        <p:txBody>
          <a:bodyPr wrap="square" rtlCol="0">
            <a:spAutoFit/>
          </a:bodyPr>
          <a:lstStyle/>
          <a:p>
            <a:r>
              <a:rPr lang="en-US" sz="3200" b="1" dirty="0">
                <a:solidFill>
                  <a:srgbClr val="00B050"/>
                </a:solidFill>
              </a:rPr>
              <a:t>UNFAVOURABLE BOP</a:t>
            </a:r>
          </a:p>
          <a:p>
            <a:r>
              <a:rPr lang="en-US" dirty="0"/>
              <a:t>		</a:t>
            </a:r>
            <a:r>
              <a:rPr lang="en-US" sz="4000" b="1" dirty="0">
                <a:solidFill>
                  <a:srgbClr val="FF0000"/>
                </a:solidFill>
              </a:rPr>
              <a:t>E&lt; 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BALANCE OF PAYMENTS (BOP )</a:t>
            </a:r>
          </a:p>
        </p:txBody>
      </p:sp>
      <p:sp>
        <p:nvSpPr>
          <p:cNvPr id="3" name="Content Placeholder 2"/>
          <p:cNvSpPr>
            <a:spLocks noGrp="1"/>
          </p:cNvSpPr>
          <p:nvPr>
            <p:ph idx="1"/>
          </p:nvPr>
        </p:nvSpPr>
        <p:spPr>
          <a:xfrm>
            <a:off x="457200" y="1600200"/>
            <a:ext cx="8686800" cy="4525963"/>
          </a:xfrm>
        </p:spPr>
        <p:txBody>
          <a:bodyPr>
            <a:normAutofit/>
          </a:bodyPr>
          <a:lstStyle/>
          <a:p>
            <a:r>
              <a:rPr lang="en-US" b="1" dirty="0">
                <a:solidFill>
                  <a:srgbClr val="00B050"/>
                </a:solidFill>
              </a:rPr>
              <a:t>SYSTEMATIC RECORD </a:t>
            </a:r>
            <a:r>
              <a:rPr lang="en-US" dirty="0"/>
              <a:t>OF A COUNTRY’S </a:t>
            </a:r>
            <a:r>
              <a:rPr lang="en-US" b="1" dirty="0">
                <a:solidFill>
                  <a:srgbClr val="00B050"/>
                </a:solidFill>
              </a:rPr>
              <a:t>ECONOMIC &amp; FINANCIAL TRANSACTIONS </a:t>
            </a:r>
            <a:r>
              <a:rPr lang="en-US" dirty="0"/>
              <a:t>WITH REST OF THE WORLD OVER A PERIOD OF TIME.</a:t>
            </a:r>
          </a:p>
          <a:p>
            <a:r>
              <a:rPr lang="en-US" dirty="0"/>
              <a:t>RECEIVED PAYMENT IS CALLED </a:t>
            </a:r>
            <a:r>
              <a:rPr lang="en-US" b="1" dirty="0">
                <a:solidFill>
                  <a:srgbClr val="FF0000"/>
                </a:solidFill>
              </a:rPr>
              <a:t>CREDIT TRANSAC.</a:t>
            </a:r>
          </a:p>
          <a:p>
            <a:r>
              <a:rPr lang="en-US" dirty="0"/>
              <a:t>PAYMENT TO A FOREIGN </a:t>
            </a:r>
            <a:r>
              <a:rPr lang="en-US" dirty="0" err="1"/>
              <a:t>Cty</a:t>
            </a:r>
            <a:r>
              <a:rPr lang="en-US" dirty="0"/>
              <a:t> IS CALLED </a:t>
            </a:r>
            <a:r>
              <a:rPr lang="en-US" b="1" dirty="0">
                <a:solidFill>
                  <a:srgbClr val="FF0000"/>
                </a:solidFill>
              </a:rPr>
              <a:t>DEBIT TRANSAC.</a:t>
            </a:r>
          </a:p>
          <a:p>
            <a:r>
              <a:rPr lang="en-US" b="1" dirty="0">
                <a:solidFill>
                  <a:srgbClr val="00B050"/>
                </a:solidFill>
              </a:rPr>
              <a:t>CREDIT SIDE </a:t>
            </a:r>
            <a:r>
              <a:rPr lang="en-US" dirty="0"/>
              <a:t>shows </a:t>
            </a:r>
            <a:r>
              <a:rPr lang="en-US" b="1" dirty="0">
                <a:solidFill>
                  <a:srgbClr val="00B050"/>
                </a:solidFill>
              </a:rPr>
              <a:t>EXPOTS </a:t>
            </a:r>
            <a:r>
              <a:rPr lang="en-US" dirty="0"/>
              <a:t>OF G &amp; S</a:t>
            </a:r>
          </a:p>
          <a:p>
            <a:r>
              <a:rPr lang="en-US" b="1" dirty="0">
                <a:solidFill>
                  <a:srgbClr val="00B050"/>
                </a:solidFill>
              </a:rPr>
              <a:t>DEBIT   SIDE </a:t>
            </a:r>
            <a:r>
              <a:rPr lang="en-US" dirty="0"/>
              <a:t>shows  </a:t>
            </a:r>
            <a:r>
              <a:rPr lang="en-US" b="1" dirty="0">
                <a:solidFill>
                  <a:srgbClr val="00B050"/>
                </a:solidFill>
              </a:rPr>
              <a:t>IMPORTS</a:t>
            </a:r>
            <a:r>
              <a:rPr lang="en-US" dirty="0"/>
              <a:t> OF G &amp; 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COMPONENTS OF BOP’S</a:t>
            </a:r>
          </a:p>
        </p:txBody>
      </p:sp>
      <p:sp>
        <p:nvSpPr>
          <p:cNvPr id="3" name="Content Placeholder 2"/>
          <p:cNvSpPr>
            <a:spLocks noGrp="1"/>
          </p:cNvSpPr>
          <p:nvPr>
            <p:ph idx="1"/>
          </p:nvPr>
        </p:nvSpPr>
        <p:spPr/>
        <p:txBody>
          <a:bodyPr/>
          <a:lstStyle/>
          <a:p>
            <a:r>
              <a:rPr lang="en-US" dirty="0"/>
              <a:t>THE CURRENY A/C – </a:t>
            </a:r>
            <a:r>
              <a:rPr lang="en-US" dirty="0">
                <a:solidFill>
                  <a:srgbClr val="00B0F0"/>
                </a:solidFill>
              </a:rPr>
              <a:t>ALL INTERNATIONAL TRANSACTIONS.</a:t>
            </a:r>
          </a:p>
          <a:p>
            <a:endParaRPr lang="en-US" dirty="0">
              <a:solidFill>
                <a:srgbClr val="00B0F0"/>
              </a:solidFill>
            </a:endParaRPr>
          </a:p>
          <a:p>
            <a:r>
              <a:rPr lang="en-US" dirty="0"/>
              <a:t>THE CAPITAL A/C – </a:t>
            </a:r>
            <a:r>
              <a:rPr lang="en-US" dirty="0">
                <a:solidFill>
                  <a:srgbClr val="00B0F0"/>
                </a:solidFill>
              </a:rPr>
              <a:t>ALL FINANCIAL TRANSACTION .</a:t>
            </a:r>
          </a:p>
          <a:p>
            <a:pPr>
              <a:buNone/>
            </a:pPr>
            <a:endParaRPr lang="en-US" dirty="0">
              <a:solidFill>
                <a:srgbClr val="00B0F0"/>
              </a:solidFill>
            </a:endParaRPr>
          </a:p>
          <a:p>
            <a:r>
              <a:rPr lang="en-US" dirty="0"/>
              <a:t>THE OFFICIAL SETTLEMENTS A/C – </a:t>
            </a:r>
            <a:r>
              <a:rPr lang="en-US" dirty="0">
                <a:solidFill>
                  <a:srgbClr val="00B0F0"/>
                </a:solidFill>
              </a:rPr>
              <a:t>MOVEMENTS OF INTERNATIONAL RESERVES.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SUBJECT MATTERS OF INTERNATIONAL ECONOMICS</a:t>
            </a:r>
          </a:p>
        </p:txBody>
      </p:sp>
      <p:cxnSp>
        <p:nvCxnSpPr>
          <p:cNvPr id="5" name="Straight Arrow Connector 4"/>
          <p:cNvCxnSpPr/>
          <p:nvPr/>
        </p:nvCxnSpPr>
        <p:spPr>
          <a:xfrm rot="10800000" flipV="1">
            <a:off x="1676400" y="1676400"/>
            <a:ext cx="2514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2476500" y="2019300"/>
            <a:ext cx="19812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114800" y="1676400"/>
            <a:ext cx="2743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2971800" y="2895600"/>
            <a:ext cx="3124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2209800"/>
            <a:ext cx="2514600" cy="954107"/>
          </a:xfrm>
          <a:prstGeom prst="rect">
            <a:avLst/>
          </a:prstGeom>
          <a:noFill/>
        </p:spPr>
        <p:txBody>
          <a:bodyPr wrap="square" rtlCol="0">
            <a:spAutoFit/>
          </a:bodyPr>
          <a:lstStyle/>
          <a:p>
            <a:r>
              <a:rPr lang="en-US" sz="2800" b="1" dirty="0"/>
              <a:t>  PURE THEORY    </a:t>
            </a:r>
          </a:p>
          <a:p>
            <a:r>
              <a:rPr lang="en-US" sz="2800" b="1" dirty="0"/>
              <a:t>    OF TRADE</a:t>
            </a:r>
          </a:p>
        </p:txBody>
      </p:sp>
      <p:sp>
        <p:nvSpPr>
          <p:cNvPr id="14" name="TextBox 13"/>
          <p:cNvSpPr txBox="1"/>
          <p:nvPr/>
        </p:nvSpPr>
        <p:spPr>
          <a:xfrm>
            <a:off x="1219200" y="3733800"/>
            <a:ext cx="2667000" cy="523220"/>
          </a:xfrm>
          <a:prstGeom prst="rect">
            <a:avLst/>
          </a:prstGeom>
          <a:noFill/>
        </p:spPr>
        <p:txBody>
          <a:bodyPr wrap="square" rtlCol="0">
            <a:spAutoFit/>
          </a:bodyPr>
          <a:lstStyle/>
          <a:p>
            <a:r>
              <a:rPr lang="en-US" sz="2800" b="1" dirty="0"/>
              <a:t>POLICY   ISSUES</a:t>
            </a:r>
          </a:p>
        </p:txBody>
      </p:sp>
      <p:sp>
        <p:nvSpPr>
          <p:cNvPr id="15" name="TextBox 14"/>
          <p:cNvSpPr txBox="1"/>
          <p:nvPr/>
        </p:nvSpPr>
        <p:spPr>
          <a:xfrm>
            <a:off x="2286000" y="5029200"/>
            <a:ext cx="5105400" cy="1077218"/>
          </a:xfrm>
          <a:prstGeom prst="rect">
            <a:avLst/>
          </a:prstGeom>
          <a:noFill/>
        </p:spPr>
        <p:txBody>
          <a:bodyPr wrap="square" rtlCol="0">
            <a:spAutoFit/>
          </a:bodyPr>
          <a:lstStyle/>
          <a:p>
            <a:r>
              <a:rPr lang="en-US" sz="3200" b="1" dirty="0"/>
              <a:t>    INTERNATIONAL CARTELS  </a:t>
            </a:r>
          </a:p>
          <a:p>
            <a:r>
              <a:rPr lang="en-US" sz="3200" b="1" dirty="0"/>
              <a:t>        AND TRADE BLOCS</a:t>
            </a:r>
          </a:p>
        </p:txBody>
      </p:sp>
      <p:sp>
        <p:nvSpPr>
          <p:cNvPr id="16" name="TextBox 15"/>
          <p:cNvSpPr txBox="1"/>
          <p:nvPr/>
        </p:nvSpPr>
        <p:spPr>
          <a:xfrm>
            <a:off x="4724400" y="2438400"/>
            <a:ext cx="4267200" cy="2062103"/>
          </a:xfrm>
          <a:prstGeom prst="rect">
            <a:avLst/>
          </a:prstGeom>
          <a:noFill/>
        </p:spPr>
        <p:txBody>
          <a:bodyPr wrap="square" rtlCol="0">
            <a:spAutoFit/>
          </a:bodyPr>
          <a:lstStyle/>
          <a:p>
            <a:r>
              <a:rPr lang="en-US" sz="3200" b="1" dirty="0"/>
              <a:t>       INTERNATIONAL   </a:t>
            </a:r>
          </a:p>
          <a:p>
            <a:r>
              <a:rPr lang="en-US" sz="3200" b="1" dirty="0"/>
              <a:t>           FINANCIAL      </a:t>
            </a:r>
          </a:p>
          <a:p>
            <a:r>
              <a:rPr lang="en-US" sz="3200" b="1" dirty="0"/>
              <a:t>     AND REGULATORY </a:t>
            </a:r>
          </a:p>
          <a:p>
            <a:r>
              <a:rPr lang="en-US" sz="3200" b="1" dirty="0"/>
              <a:t>         INSTITUTION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BALANCE OF PAYMENTS DISEQUILIBRIUM</a:t>
            </a:r>
          </a:p>
        </p:txBody>
      </p:sp>
      <p:sp>
        <p:nvSpPr>
          <p:cNvPr id="3" name="Content Placeholder 2"/>
          <p:cNvSpPr>
            <a:spLocks noGrp="1"/>
          </p:cNvSpPr>
          <p:nvPr>
            <p:ph idx="1"/>
          </p:nvPr>
        </p:nvSpPr>
        <p:spPr/>
        <p:txBody>
          <a:bodyPr>
            <a:normAutofit/>
          </a:bodyPr>
          <a:lstStyle/>
          <a:p>
            <a:pPr>
              <a:buNone/>
            </a:pPr>
            <a:endParaRPr lang="en-US" sz="4800" dirty="0"/>
          </a:p>
          <a:p>
            <a:pPr>
              <a:buNone/>
            </a:pPr>
            <a:r>
              <a:rPr lang="en-US" sz="4800" b="1" dirty="0"/>
              <a:t>B/P = 1 – BALANCED BOP</a:t>
            </a:r>
          </a:p>
          <a:p>
            <a:pPr>
              <a:buNone/>
            </a:pPr>
            <a:r>
              <a:rPr lang="en-US" sz="4800" b="1" dirty="0"/>
              <a:t>B/P &gt; 1 – FAVOURABLE BOP</a:t>
            </a:r>
          </a:p>
          <a:p>
            <a:pPr>
              <a:buNone/>
            </a:pPr>
            <a:r>
              <a:rPr lang="en-US" sz="4800" b="1" dirty="0"/>
              <a:t>B/P &lt; 1 – UNFAVOURABLE BOP</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TYPES OF BOP DISEQUILIBRIUM</a:t>
            </a:r>
          </a:p>
        </p:txBody>
      </p:sp>
      <p:sp>
        <p:nvSpPr>
          <p:cNvPr id="3" name="Content Placeholder 2"/>
          <p:cNvSpPr>
            <a:spLocks noGrp="1"/>
          </p:cNvSpPr>
          <p:nvPr>
            <p:ph idx="1"/>
          </p:nvPr>
        </p:nvSpPr>
        <p:spPr/>
        <p:txBody>
          <a:bodyPr>
            <a:normAutofit fontScale="92500" lnSpcReduction="20000"/>
          </a:bodyPr>
          <a:lstStyle/>
          <a:p>
            <a:r>
              <a:rPr lang="en-US" b="1" dirty="0">
                <a:solidFill>
                  <a:srgbClr val="00B050"/>
                </a:solidFill>
              </a:rPr>
              <a:t>          CYCLICAL DISEQUILIBRIUM – </a:t>
            </a:r>
          </a:p>
          <a:p>
            <a:pPr>
              <a:buNone/>
            </a:pPr>
            <a:r>
              <a:rPr lang="en-US" dirty="0"/>
              <a:t>	* 2 </a:t>
            </a:r>
            <a:r>
              <a:rPr lang="en-US" dirty="0" err="1"/>
              <a:t>Ctys</a:t>
            </a:r>
            <a:r>
              <a:rPr lang="en-US" dirty="0"/>
              <a:t> DIFFERENT PHASE OF TRADE CYCLE.</a:t>
            </a:r>
          </a:p>
          <a:p>
            <a:pPr>
              <a:buNone/>
            </a:pPr>
            <a:r>
              <a:rPr lang="en-US" dirty="0"/>
              <a:t>	* ELASTICITY OF  DD’  DEFFER.</a:t>
            </a:r>
          </a:p>
          <a:p>
            <a:r>
              <a:rPr lang="en-US" b="1" dirty="0">
                <a:solidFill>
                  <a:srgbClr val="00B050"/>
                </a:solidFill>
              </a:rPr>
              <a:t>          SECULAR DISEQUILIBRIUM – </a:t>
            </a:r>
          </a:p>
          <a:p>
            <a:pPr>
              <a:buNone/>
            </a:pPr>
            <a:r>
              <a:rPr lang="en-US" dirty="0"/>
              <a:t>	*CHANGE IN ECONOMY – ONE STAGE TO </a:t>
            </a:r>
          </a:p>
          <a:p>
            <a:pPr>
              <a:buNone/>
            </a:pPr>
            <a:r>
              <a:rPr lang="en-US" dirty="0"/>
              <a:t>       ANOTHER.</a:t>
            </a:r>
          </a:p>
          <a:p>
            <a:r>
              <a:rPr lang="en-US" b="1" dirty="0">
                <a:solidFill>
                  <a:srgbClr val="00B050"/>
                </a:solidFill>
              </a:rPr>
              <a:t>          STRUCTURAL DISEQUILIBRIUM – </a:t>
            </a:r>
          </a:p>
          <a:p>
            <a:pPr>
              <a:buNone/>
            </a:pPr>
            <a:r>
              <a:rPr lang="en-US" dirty="0"/>
              <a:t>	*ECONOMIC STRUCTURE CHANGES (</a:t>
            </a:r>
            <a:r>
              <a:rPr lang="en-US" dirty="0" err="1"/>
              <a:t>eg</a:t>
            </a:r>
            <a:r>
              <a:rPr lang="en-US" dirty="0"/>
              <a:t> –   </a:t>
            </a:r>
          </a:p>
          <a:p>
            <a:pPr>
              <a:buNone/>
            </a:pPr>
            <a:r>
              <a:rPr lang="en-US" dirty="0"/>
              <a:t>      CHANGE INTRANSPORT)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CAUSES FOR BOP DISEQUILIBRIUM</a:t>
            </a:r>
          </a:p>
        </p:txBody>
      </p:sp>
      <p:sp>
        <p:nvSpPr>
          <p:cNvPr id="3" name="Content Placeholder 2"/>
          <p:cNvSpPr>
            <a:spLocks noGrp="1"/>
          </p:cNvSpPr>
          <p:nvPr>
            <p:ph idx="1"/>
          </p:nvPr>
        </p:nvSpPr>
        <p:spPr/>
        <p:txBody>
          <a:bodyPr/>
          <a:lstStyle/>
          <a:p>
            <a:pPr>
              <a:buNone/>
            </a:pPr>
            <a:r>
              <a:rPr lang="en-US" b="1" dirty="0">
                <a:solidFill>
                  <a:srgbClr val="00B050"/>
                </a:solidFill>
              </a:rPr>
              <a:t>1.CYCLICAL FLUCTION </a:t>
            </a:r>
            <a:r>
              <a:rPr lang="en-US" dirty="0"/>
              <a:t>– DEPRESSION &amp; PROSPERITY.</a:t>
            </a:r>
          </a:p>
          <a:p>
            <a:pPr>
              <a:buNone/>
            </a:pPr>
            <a:r>
              <a:rPr lang="en-US" b="1" dirty="0">
                <a:solidFill>
                  <a:srgbClr val="00B050"/>
                </a:solidFill>
              </a:rPr>
              <a:t>2.STRUCTURAL CHANGES </a:t>
            </a:r>
            <a:r>
              <a:rPr lang="en-US" dirty="0"/>
              <a:t>– HUGE DEVPT &amp; INVESTMENT.</a:t>
            </a:r>
          </a:p>
          <a:p>
            <a:pPr>
              <a:buNone/>
            </a:pPr>
            <a:r>
              <a:rPr lang="en-US" b="1" dirty="0">
                <a:solidFill>
                  <a:srgbClr val="00B050"/>
                </a:solidFill>
              </a:rPr>
              <a:t>3.DEVELOPMENT EXPENDITURE </a:t>
            </a:r>
            <a:r>
              <a:rPr lang="en-US" dirty="0"/>
              <a:t>– RAPID ECONOMIC DEVEPT LEADS TO Y &amp; Pr EFFECT.</a:t>
            </a:r>
          </a:p>
          <a:p>
            <a:pPr>
              <a:buNone/>
            </a:pPr>
            <a:r>
              <a:rPr lang="en-US" b="1" dirty="0">
                <a:solidFill>
                  <a:srgbClr val="00B050"/>
                </a:solidFill>
              </a:rPr>
              <a:t>4.CONSUMERISM</a:t>
            </a:r>
            <a:r>
              <a:rPr lang="en-US" dirty="0"/>
              <a:t> – HUGE CONSUMARISM LEADS TO INCREASE IN IMPORTS.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a:buNone/>
            </a:pPr>
            <a:r>
              <a:rPr lang="en-US" b="1" dirty="0">
                <a:solidFill>
                  <a:srgbClr val="00B050"/>
                </a:solidFill>
              </a:rPr>
              <a:t>5.DEMONSTRATION EFFECT </a:t>
            </a:r>
            <a:r>
              <a:rPr lang="en-US" dirty="0"/>
              <a:t>– DISEQUILIBRIUM LEADS TI IMITATE WESTERN GOODS LEADS TO INCREASE IMPORTS.</a:t>
            </a:r>
          </a:p>
          <a:p>
            <a:pPr>
              <a:buNone/>
            </a:pPr>
            <a:r>
              <a:rPr lang="en-US" b="1" dirty="0">
                <a:solidFill>
                  <a:srgbClr val="00B050"/>
                </a:solidFill>
              </a:rPr>
              <a:t>6.BORROWING </a:t>
            </a:r>
            <a:r>
              <a:rPr lang="en-US" dirty="0"/>
              <a:t>– THIS LEADS TO DEFICI BOP BECAUSE REPAYMENT OF LOANS SHOULD BE WITH INTREST.</a:t>
            </a:r>
          </a:p>
          <a:p>
            <a:pPr>
              <a:buNone/>
            </a:pPr>
            <a:r>
              <a:rPr lang="en-US" b="1" dirty="0">
                <a:solidFill>
                  <a:srgbClr val="00B050"/>
                </a:solidFill>
              </a:rPr>
              <a:t>7.TECHNOLOGICAL BACKWARDNESS </a:t>
            </a:r>
            <a:r>
              <a:rPr lang="en-US" dirty="0"/>
              <a:t>– UNABLE TO USE THE ENERGY AVAILABLE WITH THEM. </a:t>
            </a:r>
            <a:r>
              <a:rPr lang="en-US" dirty="0" err="1"/>
              <a:t>Eg</a:t>
            </a:r>
            <a:r>
              <a:rPr lang="en-US" dirty="0"/>
              <a:t> – SUNLIGHT.</a:t>
            </a:r>
          </a:p>
          <a:p>
            <a:pPr>
              <a:buNone/>
            </a:pPr>
            <a:r>
              <a:rPr lang="en-US" b="1" dirty="0">
                <a:solidFill>
                  <a:srgbClr val="00B050"/>
                </a:solidFill>
              </a:rPr>
              <a:t>8.GLOBAL POLITICS </a:t>
            </a:r>
            <a:r>
              <a:rPr lang="en-US" dirty="0"/>
              <a:t>– RICH </a:t>
            </a:r>
            <a:r>
              <a:rPr lang="en-US" dirty="0" err="1"/>
              <a:t>Cty</a:t>
            </a:r>
            <a:r>
              <a:rPr lang="en-US" dirty="0"/>
              <a:t> NEED TO SELL THERE WEAPONS LEADS TO WAR .TO WIN POOR </a:t>
            </a:r>
            <a:r>
              <a:rPr lang="en-US" dirty="0" err="1"/>
              <a:t>Ctys</a:t>
            </a:r>
            <a:r>
              <a:rPr lang="en-US" dirty="0"/>
              <a:t> ARE FORCED TO BUY WEAPONS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MEASURES TO CORRECT BOP DISEQUILIBRIUM</a:t>
            </a:r>
          </a:p>
        </p:txBody>
      </p:sp>
      <p:cxnSp>
        <p:nvCxnSpPr>
          <p:cNvPr id="5" name="Straight Arrow Connector 4"/>
          <p:cNvCxnSpPr/>
          <p:nvPr/>
        </p:nvCxnSpPr>
        <p:spPr>
          <a:xfrm rot="10800000" flipV="1">
            <a:off x="1600200" y="1676400"/>
            <a:ext cx="2362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962400" y="1676400"/>
            <a:ext cx="2895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2286000" y="2057400"/>
            <a:ext cx="2057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3390900" y="2247900"/>
            <a:ext cx="23622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2400" y="2209800"/>
            <a:ext cx="3581400" cy="1200329"/>
          </a:xfrm>
          <a:prstGeom prst="rect">
            <a:avLst/>
          </a:prstGeom>
          <a:noFill/>
        </p:spPr>
        <p:txBody>
          <a:bodyPr wrap="square" rtlCol="0">
            <a:spAutoFit/>
          </a:bodyPr>
          <a:lstStyle/>
          <a:p>
            <a:r>
              <a:rPr lang="en-US" sz="3600" b="1" dirty="0">
                <a:solidFill>
                  <a:srgbClr val="00B050"/>
                </a:solidFill>
              </a:rPr>
              <a:t>AUTOMATIC MEASURES</a:t>
            </a:r>
          </a:p>
        </p:txBody>
      </p:sp>
      <p:sp>
        <p:nvSpPr>
          <p:cNvPr id="13" name="TextBox 12"/>
          <p:cNvSpPr txBox="1"/>
          <p:nvPr/>
        </p:nvSpPr>
        <p:spPr>
          <a:xfrm>
            <a:off x="990600" y="3886200"/>
            <a:ext cx="3657600" cy="1200329"/>
          </a:xfrm>
          <a:prstGeom prst="rect">
            <a:avLst/>
          </a:prstGeom>
          <a:noFill/>
        </p:spPr>
        <p:txBody>
          <a:bodyPr wrap="square" rtlCol="0">
            <a:spAutoFit/>
          </a:bodyPr>
          <a:lstStyle/>
          <a:p>
            <a:r>
              <a:rPr lang="en-US" sz="3600" b="1" dirty="0">
                <a:solidFill>
                  <a:srgbClr val="00B050"/>
                </a:solidFill>
              </a:rPr>
              <a:t>DELEBRATE MEASURES</a:t>
            </a:r>
          </a:p>
        </p:txBody>
      </p:sp>
      <p:sp>
        <p:nvSpPr>
          <p:cNvPr id="15" name="TextBox 14"/>
          <p:cNvSpPr txBox="1"/>
          <p:nvPr/>
        </p:nvSpPr>
        <p:spPr>
          <a:xfrm>
            <a:off x="4495800" y="4419600"/>
            <a:ext cx="2590800" cy="1200329"/>
          </a:xfrm>
          <a:prstGeom prst="rect">
            <a:avLst/>
          </a:prstGeom>
          <a:noFill/>
        </p:spPr>
        <p:txBody>
          <a:bodyPr wrap="square" rtlCol="0">
            <a:spAutoFit/>
          </a:bodyPr>
          <a:lstStyle/>
          <a:p>
            <a:r>
              <a:rPr lang="en-US" sz="3600" b="1" dirty="0">
                <a:solidFill>
                  <a:srgbClr val="00B050"/>
                </a:solidFill>
              </a:rPr>
              <a:t>TRADE MEASURES</a:t>
            </a:r>
          </a:p>
        </p:txBody>
      </p:sp>
      <p:sp>
        <p:nvSpPr>
          <p:cNvPr id="16" name="TextBox 15"/>
          <p:cNvSpPr txBox="1"/>
          <p:nvPr/>
        </p:nvSpPr>
        <p:spPr>
          <a:xfrm>
            <a:off x="5257800" y="2286000"/>
            <a:ext cx="3886200" cy="1200329"/>
          </a:xfrm>
          <a:prstGeom prst="rect">
            <a:avLst/>
          </a:prstGeom>
          <a:noFill/>
        </p:spPr>
        <p:txBody>
          <a:bodyPr wrap="square" rtlCol="0">
            <a:spAutoFit/>
          </a:bodyPr>
          <a:lstStyle/>
          <a:p>
            <a:r>
              <a:rPr lang="en-US" sz="3600" b="1" dirty="0">
                <a:solidFill>
                  <a:srgbClr val="00B050"/>
                </a:solidFill>
              </a:rPr>
              <a:t>MISCELLANEOUS MEASURES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solidFill>
                  <a:srgbClr val="FF0000"/>
                </a:solidFill>
              </a:rPr>
              <a:t>AUTOMATIC MEASURES</a:t>
            </a:r>
            <a:br>
              <a:rPr lang="en-US" b="1" dirty="0">
                <a:solidFill>
                  <a:srgbClr val="00B050"/>
                </a:solidFill>
              </a:rPr>
            </a:br>
            <a:endParaRPr lang="en-US" dirty="0"/>
          </a:p>
        </p:txBody>
      </p:sp>
      <p:sp>
        <p:nvSpPr>
          <p:cNvPr id="3" name="Content Placeholder 2"/>
          <p:cNvSpPr>
            <a:spLocks noGrp="1"/>
          </p:cNvSpPr>
          <p:nvPr>
            <p:ph idx="1"/>
          </p:nvPr>
        </p:nvSpPr>
        <p:spPr>
          <a:xfrm>
            <a:off x="457200" y="1066800"/>
            <a:ext cx="8686800" cy="5562600"/>
          </a:xfrm>
        </p:spPr>
        <p:txBody>
          <a:bodyPr>
            <a:normAutofit fontScale="85000" lnSpcReduction="10000"/>
          </a:bodyPr>
          <a:lstStyle/>
          <a:p>
            <a:r>
              <a:rPr lang="en-US" b="1" dirty="0">
                <a:solidFill>
                  <a:srgbClr val="00B050"/>
                </a:solidFill>
              </a:rPr>
              <a:t>PRICE ADJUSTMENT – </a:t>
            </a:r>
          </a:p>
          <a:p>
            <a:pPr>
              <a:buNone/>
            </a:pPr>
            <a:r>
              <a:rPr lang="en-US" b="1" dirty="0"/>
              <a:t>                MARKET FORCES DD &amp; SS</a:t>
            </a:r>
          </a:p>
          <a:p>
            <a:r>
              <a:rPr lang="en-US" b="1" dirty="0">
                <a:solidFill>
                  <a:srgbClr val="00B050"/>
                </a:solidFill>
              </a:rPr>
              <a:t>INTEREST RATE – </a:t>
            </a:r>
          </a:p>
          <a:p>
            <a:pPr>
              <a:buNone/>
            </a:pPr>
            <a:r>
              <a:rPr lang="en-US" b="1" dirty="0"/>
              <a:t>                FALL IN M’ SS IN DEFICIT </a:t>
            </a:r>
            <a:r>
              <a:rPr lang="en-US" b="1" dirty="0" err="1"/>
              <a:t>Cty</a:t>
            </a:r>
            <a:r>
              <a:rPr lang="en-US" b="1" dirty="0"/>
              <a:t> AND INCREASE IN </a:t>
            </a:r>
          </a:p>
          <a:p>
            <a:pPr>
              <a:buNone/>
            </a:pPr>
            <a:r>
              <a:rPr lang="en-US" b="1" dirty="0"/>
              <a:t>                THE M’ SS IN SURPLUS </a:t>
            </a:r>
          </a:p>
          <a:p>
            <a:r>
              <a:rPr lang="en-US" b="1" dirty="0">
                <a:solidFill>
                  <a:srgbClr val="00B050"/>
                </a:solidFill>
              </a:rPr>
              <a:t>INCOME ADJUSTMENT – </a:t>
            </a:r>
          </a:p>
          <a:p>
            <a:pPr>
              <a:buNone/>
            </a:pPr>
            <a:r>
              <a:rPr lang="en-US" b="1" dirty="0">
                <a:solidFill>
                  <a:srgbClr val="00B050"/>
                </a:solidFill>
              </a:rPr>
              <a:t>               </a:t>
            </a:r>
            <a:r>
              <a:rPr lang="en-US" b="1" dirty="0"/>
              <a:t>PAYMENT INCREASE NATION EXPERIENCE </a:t>
            </a:r>
          </a:p>
          <a:p>
            <a:pPr>
              <a:buNone/>
            </a:pPr>
            <a:r>
              <a:rPr lang="en-US" b="1" dirty="0"/>
              <a:t>               RISING INCREASING.</a:t>
            </a:r>
          </a:p>
          <a:p>
            <a:r>
              <a:rPr lang="en-US" b="1" dirty="0">
                <a:solidFill>
                  <a:srgbClr val="00B050"/>
                </a:solidFill>
              </a:rPr>
              <a:t>CAPITAL FLOW – </a:t>
            </a:r>
          </a:p>
          <a:p>
            <a:pPr>
              <a:buNone/>
            </a:pPr>
            <a:r>
              <a:rPr lang="en-US" b="1" dirty="0">
                <a:solidFill>
                  <a:srgbClr val="00B050"/>
                </a:solidFill>
              </a:rPr>
              <a:t>               </a:t>
            </a:r>
            <a:r>
              <a:rPr lang="en-US" b="1" dirty="0"/>
              <a:t>CHANGE IN INTEREST RATE LEADS TO CHANGE IN </a:t>
            </a:r>
          </a:p>
          <a:p>
            <a:pPr>
              <a:buNone/>
            </a:pPr>
            <a:r>
              <a:rPr lang="en-US" b="1" dirty="0"/>
              <a:t>               CAPITAL.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DELEBRATE MEASURES</a:t>
            </a:r>
            <a:endParaRPr lang="en-US" sz="6000"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a:buNone/>
            </a:pPr>
            <a:r>
              <a:rPr lang="en-US" b="1" dirty="0">
                <a:solidFill>
                  <a:srgbClr val="00B050"/>
                </a:solidFill>
              </a:rPr>
              <a:t>1.MONETARY CONTRACTION </a:t>
            </a:r>
            <a:r>
              <a:rPr lang="en-US" dirty="0"/>
              <a:t>–RBI CONTROLS CREDIT . LEADS TO Pr’ DOWN AND EXPORTS HIGH, BUT IINVESTMENT WILL COME DOWN. </a:t>
            </a:r>
          </a:p>
          <a:p>
            <a:pPr>
              <a:buNone/>
            </a:pPr>
            <a:r>
              <a:rPr lang="en-US" b="1" dirty="0">
                <a:solidFill>
                  <a:srgbClr val="00B050"/>
                </a:solidFill>
              </a:rPr>
              <a:t>2.DEVALUATION –</a:t>
            </a:r>
            <a:r>
              <a:rPr lang="en-US" dirty="0"/>
              <a:t> MEANS REDUCTION IN  THE EXTERNAL VALUE OF CURRENCY IN TERMS OF OTHER CURENCY. THIS MAKES EXPORTS CHEAPER AND IMPORTS DEARER.THAT IS INDIAN GOODS CHEAPER FOR FOREIGNERS AND FOREIGN GOODS COSTLIER FOR INDIANS .</a:t>
            </a:r>
          </a:p>
          <a:p>
            <a:pPr>
              <a:buNone/>
            </a:pPr>
            <a:r>
              <a:rPr lang="en-US" b="1" dirty="0">
                <a:solidFill>
                  <a:srgbClr val="00B050"/>
                </a:solidFill>
              </a:rPr>
              <a:t>3.EXCHANGE CONTROL </a:t>
            </a:r>
            <a:r>
              <a:rPr lang="en-US" dirty="0"/>
              <a:t>– TOO MUCH OF CONTROL LEADS TO SMUGGLING GOODS.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Autofit/>
          </a:bodyPr>
          <a:lstStyle/>
          <a:p>
            <a:r>
              <a:rPr lang="en-US" sz="6000" b="1" dirty="0">
                <a:solidFill>
                  <a:srgbClr val="FF0000"/>
                </a:solidFill>
              </a:rPr>
              <a:t>TRADE MEASURES</a:t>
            </a:r>
            <a:br>
              <a:rPr lang="en-US" sz="6000" b="1" dirty="0">
                <a:solidFill>
                  <a:srgbClr val="FF0000"/>
                </a:solidFill>
              </a:rPr>
            </a:br>
            <a:endParaRPr lang="en-US" sz="6000" dirty="0">
              <a:solidFill>
                <a:srgbClr val="FF0000"/>
              </a:solidFill>
            </a:endParaRPr>
          </a:p>
        </p:txBody>
      </p:sp>
      <p:sp>
        <p:nvSpPr>
          <p:cNvPr id="3" name="Content Placeholder 2"/>
          <p:cNvSpPr>
            <a:spLocks noGrp="1"/>
          </p:cNvSpPr>
          <p:nvPr>
            <p:ph idx="1"/>
          </p:nvPr>
        </p:nvSpPr>
        <p:spPr/>
        <p:txBody>
          <a:bodyPr/>
          <a:lstStyle/>
          <a:p>
            <a:pPr>
              <a:buNone/>
            </a:pPr>
            <a:r>
              <a:rPr lang="en-US" b="1" dirty="0">
                <a:solidFill>
                  <a:srgbClr val="00B050"/>
                </a:solidFill>
              </a:rPr>
              <a:t>1.EXPORT PROMOTION </a:t>
            </a:r>
            <a:r>
              <a:rPr lang="en-US" dirty="0">
                <a:solidFill>
                  <a:srgbClr val="00B050"/>
                </a:solidFill>
              </a:rPr>
              <a:t>– </a:t>
            </a:r>
          </a:p>
          <a:p>
            <a:pPr>
              <a:buNone/>
            </a:pPr>
            <a:r>
              <a:rPr lang="en-US" dirty="0"/>
              <a:t>        REDUSING EXPORT DUTIES , </a:t>
            </a:r>
          </a:p>
          <a:p>
            <a:pPr>
              <a:buNone/>
            </a:pPr>
            <a:r>
              <a:rPr lang="en-US" dirty="0"/>
              <a:t>        ENCOURAGING EXPORT PRODUCTION ,    </a:t>
            </a:r>
          </a:p>
          <a:p>
            <a:pPr>
              <a:buNone/>
            </a:pPr>
            <a:r>
              <a:rPr lang="en-US" dirty="0"/>
              <a:t>        PROVIDING EXPORT SUBSIDIES.</a:t>
            </a:r>
          </a:p>
          <a:p>
            <a:pPr>
              <a:buNone/>
            </a:pPr>
            <a:r>
              <a:rPr lang="en-US" b="1" dirty="0">
                <a:solidFill>
                  <a:srgbClr val="00B050"/>
                </a:solidFill>
              </a:rPr>
              <a:t>2.IMPORT CONTROL – </a:t>
            </a:r>
          </a:p>
          <a:p>
            <a:pPr>
              <a:buNone/>
            </a:pPr>
            <a:r>
              <a:rPr lang="en-US" dirty="0"/>
              <a:t>         IMPOSING IMPORT DUTIES,</a:t>
            </a:r>
          </a:p>
          <a:p>
            <a:pPr>
              <a:buNone/>
            </a:pPr>
            <a:r>
              <a:rPr lang="en-US" dirty="0"/>
              <a:t>         IMPORT QUOTALICENSING IMPORTS.</a:t>
            </a:r>
          </a:p>
          <a:p>
            <a:pPr>
              <a:buNone/>
            </a:pPr>
            <a:endParaRPr lang="en-US" b="1" dirty="0">
              <a:solidFill>
                <a:srgbClr val="00B050"/>
              </a:solidFill>
            </a:endParaRPr>
          </a:p>
          <a:p>
            <a:pPr>
              <a:buNone/>
            </a:pPr>
            <a:endParaRPr lang="en-US" b="1" dirty="0">
              <a:solidFill>
                <a:srgbClr val="00B050"/>
              </a:solidFill>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84238"/>
          </a:xfrm>
        </p:spPr>
        <p:txBody>
          <a:bodyPr>
            <a:normAutofit fontScale="90000"/>
          </a:bodyPr>
          <a:lstStyle/>
          <a:p>
            <a:r>
              <a:rPr lang="en-US" sz="6700" b="1" dirty="0">
                <a:solidFill>
                  <a:srgbClr val="FF0000"/>
                </a:solidFill>
              </a:rPr>
              <a:t>MISCELLANEOUS MEASURES</a:t>
            </a:r>
            <a:br>
              <a:rPr lang="en-US" b="1" dirty="0">
                <a:solidFill>
                  <a:srgbClr val="00B050"/>
                </a:solidFill>
              </a:rPr>
            </a:br>
            <a:endParaRPr lang="en-US" dirty="0"/>
          </a:p>
        </p:txBody>
      </p:sp>
      <p:sp>
        <p:nvSpPr>
          <p:cNvPr id="3" name="Content Placeholder 2"/>
          <p:cNvSpPr>
            <a:spLocks noGrp="1"/>
          </p:cNvSpPr>
          <p:nvPr>
            <p:ph idx="1"/>
          </p:nvPr>
        </p:nvSpPr>
        <p:spPr/>
        <p:txBody>
          <a:bodyPr/>
          <a:lstStyle/>
          <a:p>
            <a:endParaRPr lang="en-US" dirty="0"/>
          </a:p>
          <a:p>
            <a:r>
              <a:rPr lang="en-US" dirty="0"/>
              <a:t>1. FOREIGN  LOANS</a:t>
            </a:r>
          </a:p>
          <a:p>
            <a:r>
              <a:rPr lang="en-US" dirty="0"/>
              <a:t>2.FOREIGN  INVESTMENT</a:t>
            </a:r>
          </a:p>
          <a:p>
            <a:r>
              <a:rPr lang="en-US" dirty="0"/>
              <a:t>3.DEVELOPMENT  OF TOURISM</a:t>
            </a:r>
          </a:p>
          <a:p>
            <a:r>
              <a:rPr lang="en-US" dirty="0"/>
              <a:t>4.PROVIDING  INCENTIVES</a:t>
            </a:r>
          </a:p>
          <a:p>
            <a:r>
              <a:rPr lang="en-US" dirty="0"/>
              <a:t>5. IMPORTS  SUBSTITUTIONS.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EXCHANGE RATES </a:t>
            </a:r>
          </a:p>
        </p:txBody>
      </p:sp>
      <p:sp>
        <p:nvSpPr>
          <p:cNvPr id="3" name="Content Placeholder 2"/>
          <p:cNvSpPr>
            <a:spLocks noGrp="1"/>
          </p:cNvSpPr>
          <p:nvPr>
            <p:ph idx="1"/>
          </p:nvPr>
        </p:nvSpPr>
        <p:spPr/>
        <p:txBody>
          <a:bodyPr>
            <a:normAutofit/>
          </a:bodyPr>
          <a:lstStyle/>
          <a:p>
            <a:pPr>
              <a:buNone/>
            </a:pPr>
            <a:r>
              <a:rPr lang="en-US" dirty="0"/>
              <a:t>THE TRANSACTIONS IN THE EXCHANGE MARKET ARE CARRIED OUT AT EXCHANGE RATES.</a:t>
            </a:r>
          </a:p>
          <a:p>
            <a:pPr>
              <a:buNone/>
            </a:pPr>
            <a:r>
              <a:rPr lang="en-US" dirty="0"/>
              <a:t>IT IS THE EXTERNAL VALUE OF DOMESTIC CURRENCY.</a:t>
            </a:r>
          </a:p>
          <a:p>
            <a:pPr>
              <a:buNone/>
            </a:pPr>
            <a:r>
              <a:rPr lang="en-US" dirty="0" err="1"/>
              <a:t>Eg</a:t>
            </a:r>
            <a:r>
              <a:rPr lang="en-US" dirty="0"/>
              <a:t>. Rs. 75 FOR A UNIT, OF FOREIGN CURRENCY </a:t>
            </a:r>
          </a:p>
          <a:p>
            <a:pPr>
              <a:buNone/>
            </a:pPr>
            <a:r>
              <a:rPr lang="en-US" dirty="0"/>
              <a:t>       $. 1.</a:t>
            </a:r>
          </a:p>
          <a:p>
            <a:r>
              <a:rPr lang="en-US" dirty="0"/>
              <a:t>                 </a:t>
            </a:r>
            <a:r>
              <a:rPr lang="en-US" b="1" dirty="0">
                <a:solidFill>
                  <a:srgbClr val="FF0000"/>
                </a:solidFill>
              </a:rPr>
              <a:t>Rs.1   =  $1  =&gt;  1947 </a:t>
            </a:r>
          </a:p>
          <a:p>
            <a:r>
              <a:rPr lang="en-US" b="1" dirty="0">
                <a:solidFill>
                  <a:srgbClr val="FF0000"/>
                </a:solidFill>
              </a:rPr>
              <a:t>                 Rs.70 =  $1  =&gt;  2018 </a:t>
            </a:r>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PURE THEORY OF TRADE</a:t>
            </a:r>
          </a:p>
        </p:txBody>
      </p:sp>
      <p:sp>
        <p:nvSpPr>
          <p:cNvPr id="3" name="Content Placeholder 2"/>
          <p:cNvSpPr>
            <a:spLocks noGrp="1"/>
          </p:cNvSpPr>
          <p:nvPr>
            <p:ph idx="1"/>
          </p:nvPr>
        </p:nvSpPr>
        <p:spPr/>
        <p:txBody>
          <a:bodyPr/>
          <a:lstStyle/>
          <a:p>
            <a:pPr>
              <a:buNone/>
            </a:pPr>
            <a:endParaRPr lang="en-US" dirty="0"/>
          </a:p>
          <a:p>
            <a:r>
              <a:rPr lang="en-US" b="1" dirty="0"/>
              <a:t>causes for foreign trade, </a:t>
            </a:r>
          </a:p>
          <a:p>
            <a:r>
              <a:rPr lang="en-US" b="1" dirty="0"/>
              <a:t>composition, </a:t>
            </a:r>
          </a:p>
          <a:p>
            <a:r>
              <a:rPr lang="en-US" b="1" dirty="0"/>
              <a:t>direction and volume of trade, </a:t>
            </a:r>
          </a:p>
          <a:p>
            <a:r>
              <a:rPr lang="en-US" b="1" dirty="0"/>
              <a:t>determination of the terms of trade and exchange rate, </a:t>
            </a:r>
          </a:p>
          <a:p>
            <a:r>
              <a:rPr lang="en-US" b="1" dirty="0"/>
              <a:t>issues related to balance of trade and balance of payments.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TYPES OF EXCHANGE RATE SYSTEMS</a:t>
            </a:r>
          </a:p>
        </p:txBody>
      </p:sp>
      <p:cxnSp>
        <p:nvCxnSpPr>
          <p:cNvPr id="5" name="Straight Arrow Connector 4"/>
          <p:cNvCxnSpPr/>
          <p:nvPr/>
        </p:nvCxnSpPr>
        <p:spPr>
          <a:xfrm rot="10800000" flipV="1">
            <a:off x="1828800" y="1371600"/>
            <a:ext cx="24384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67200" y="1371600"/>
            <a:ext cx="25146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 y="3352800"/>
            <a:ext cx="3962400" cy="2308324"/>
          </a:xfrm>
          <a:prstGeom prst="rect">
            <a:avLst/>
          </a:prstGeom>
          <a:noFill/>
        </p:spPr>
        <p:txBody>
          <a:bodyPr wrap="square" rtlCol="0">
            <a:spAutoFit/>
          </a:bodyPr>
          <a:lstStyle/>
          <a:p>
            <a:r>
              <a:rPr lang="en-US" sz="3600" b="1" dirty="0">
                <a:solidFill>
                  <a:srgbClr val="00B050"/>
                </a:solidFill>
              </a:rPr>
              <a:t>FIXED EXCHANGE RATES     </a:t>
            </a:r>
            <a:r>
              <a:rPr lang="en-US" sz="3600" b="1" dirty="0">
                <a:solidFill>
                  <a:srgbClr val="FF0000"/>
                </a:solidFill>
              </a:rPr>
              <a:t>(OR) </a:t>
            </a:r>
          </a:p>
          <a:p>
            <a:r>
              <a:rPr lang="en-US" sz="3600" b="1" dirty="0"/>
              <a:t>STABLE EXCHANGE RATES</a:t>
            </a:r>
          </a:p>
        </p:txBody>
      </p:sp>
      <p:sp>
        <p:nvSpPr>
          <p:cNvPr id="11" name="TextBox 10"/>
          <p:cNvSpPr txBox="1"/>
          <p:nvPr/>
        </p:nvSpPr>
        <p:spPr>
          <a:xfrm>
            <a:off x="4648200" y="3352800"/>
            <a:ext cx="4343400" cy="2308324"/>
          </a:xfrm>
          <a:prstGeom prst="rect">
            <a:avLst/>
          </a:prstGeom>
          <a:noFill/>
        </p:spPr>
        <p:txBody>
          <a:bodyPr wrap="square" rtlCol="0">
            <a:spAutoFit/>
          </a:bodyPr>
          <a:lstStyle/>
          <a:p>
            <a:r>
              <a:rPr lang="en-US" sz="3600" b="1" dirty="0">
                <a:solidFill>
                  <a:srgbClr val="00B050"/>
                </a:solidFill>
              </a:rPr>
              <a:t>FLEXIBLE EXCHANGE RATES  </a:t>
            </a:r>
            <a:r>
              <a:rPr lang="en-US" sz="3600" b="1" dirty="0">
                <a:solidFill>
                  <a:srgbClr val="FF0000"/>
                </a:solidFill>
              </a:rPr>
              <a:t>(OR)</a:t>
            </a:r>
          </a:p>
          <a:p>
            <a:r>
              <a:rPr lang="en-US" sz="3600" b="1" dirty="0"/>
              <a:t>FLOATING EXCHANGE RATES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TYPES OF EXCHANGE RATES</a:t>
            </a:r>
          </a:p>
        </p:txBody>
      </p:sp>
      <p:sp>
        <p:nvSpPr>
          <p:cNvPr id="3" name="Content Placeholder 2"/>
          <p:cNvSpPr>
            <a:spLocks noGrp="1"/>
          </p:cNvSpPr>
          <p:nvPr>
            <p:ph idx="1"/>
          </p:nvPr>
        </p:nvSpPr>
        <p:spPr>
          <a:xfrm>
            <a:off x="457200" y="1600200"/>
            <a:ext cx="8686800" cy="4525963"/>
          </a:xfrm>
        </p:spPr>
        <p:txBody>
          <a:bodyPr/>
          <a:lstStyle/>
          <a:p>
            <a:pPr>
              <a:buNone/>
            </a:pPr>
            <a:endParaRPr lang="en-US" dirty="0"/>
          </a:p>
          <a:p>
            <a:pPr>
              <a:buNone/>
            </a:pPr>
            <a:r>
              <a:rPr lang="en-US" dirty="0"/>
              <a:t>1. NOMINAL EXCHANGE RATES.</a:t>
            </a:r>
          </a:p>
          <a:p>
            <a:pPr>
              <a:buNone/>
            </a:pPr>
            <a:r>
              <a:rPr lang="en-US" dirty="0"/>
              <a:t>2.REAL EXCHANGE RATES.</a:t>
            </a:r>
          </a:p>
          <a:p>
            <a:pPr>
              <a:buNone/>
            </a:pPr>
            <a:r>
              <a:rPr lang="en-US" dirty="0"/>
              <a:t>3. NOMINAL EFFECTIVE EXCHANGE RATES ( NEER )</a:t>
            </a:r>
          </a:p>
          <a:p>
            <a:pPr>
              <a:buNone/>
            </a:pPr>
            <a:r>
              <a:rPr lang="en-US" dirty="0"/>
              <a:t>4.REAL EFFECTIVE EXCHANGE RATES  ( REER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DETERMINANTS OF EXCHANGE RATES</a:t>
            </a:r>
          </a:p>
        </p:txBody>
      </p:sp>
      <p:sp>
        <p:nvSpPr>
          <p:cNvPr id="3" name="Content Placeholder 2"/>
          <p:cNvSpPr>
            <a:spLocks noGrp="1"/>
          </p:cNvSpPr>
          <p:nvPr>
            <p:ph idx="1"/>
          </p:nvPr>
        </p:nvSpPr>
        <p:spPr>
          <a:xfrm>
            <a:off x="762000" y="1600200"/>
            <a:ext cx="7924800" cy="4525963"/>
          </a:xfrm>
        </p:spPr>
        <p:txBody>
          <a:bodyPr>
            <a:normAutofit lnSpcReduction="10000"/>
          </a:bodyPr>
          <a:lstStyle/>
          <a:p>
            <a:pPr>
              <a:buNone/>
            </a:pPr>
            <a:r>
              <a:rPr lang="en-US" dirty="0"/>
              <a:t>1.DIFFERENCIALS IN INFLATION.</a:t>
            </a:r>
          </a:p>
          <a:p>
            <a:pPr>
              <a:buNone/>
            </a:pPr>
            <a:r>
              <a:rPr lang="en-US" dirty="0"/>
              <a:t>2.DIFFERENTIALS IN INTEREST RATES .</a:t>
            </a:r>
          </a:p>
          <a:p>
            <a:pPr>
              <a:buNone/>
            </a:pPr>
            <a:r>
              <a:rPr lang="en-US" dirty="0"/>
              <a:t>3.CURRENT ACCOUNT DEFICITS.</a:t>
            </a:r>
          </a:p>
          <a:p>
            <a:pPr>
              <a:buNone/>
            </a:pPr>
            <a:r>
              <a:rPr lang="en-US" dirty="0"/>
              <a:t>4.PUBLIC DEBT.</a:t>
            </a:r>
          </a:p>
          <a:p>
            <a:pPr>
              <a:buNone/>
            </a:pPr>
            <a:r>
              <a:rPr lang="en-US" dirty="0"/>
              <a:t>5.TERMS OF TRADE.</a:t>
            </a:r>
          </a:p>
          <a:p>
            <a:pPr>
              <a:buNone/>
            </a:pPr>
            <a:r>
              <a:rPr lang="en-US" dirty="0"/>
              <a:t>6.POLITICAL AND ECONOMIC STABILITY.</a:t>
            </a:r>
          </a:p>
          <a:p>
            <a:pPr>
              <a:buNone/>
            </a:pPr>
            <a:r>
              <a:rPr lang="en-US" dirty="0"/>
              <a:t>7.RECESSION</a:t>
            </a:r>
          </a:p>
          <a:p>
            <a:pPr>
              <a:buNone/>
            </a:pPr>
            <a:r>
              <a:rPr lang="en-US" dirty="0"/>
              <a:t>8.SPECULATION.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FOREIGN DIRECT INVESTMENT ( FDI )</a:t>
            </a:r>
          </a:p>
        </p:txBody>
      </p:sp>
      <p:sp>
        <p:nvSpPr>
          <p:cNvPr id="3" name="Content Placeholder 2"/>
          <p:cNvSpPr>
            <a:spLocks noGrp="1"/>
          </p:cNvSpPr>
          <p:nvPr>
            <p:ph idx="1"/>
          </p:nvPr>
        </p:nvSpPr>
        <p:spPr/>
        <p:txBody>
          <a:bodyPr/>
          <a:lstStyle/>
          <a:p>
            <a:pPr>
              <a:buNone/>
            </a:pPr>
            <a:r>
              <a:rPr lang="en-US" b="1" dirty="0"/>
              <a:t>  </a:t>
            </a:r>
          </a:p>
          <a:p>
            <a:pPr>
              <a:buNone/>
            </a:pPr>
            <a:r>
              <a:rPr lang="en-US" b="1" dirty="0"/>
              <a:t>MEANING – </a:t>
            </a:r>
          </a:p>
          <a:p>
            <a:r>
              <a:rPr lang="en-US" dirty="0"/>
              <a:t>FDI means an </a:t>
            </a:r>
            <a:r>
              <a:rPr lang="en-US" b="1" dirty="0">
                <a:solidFill>
                  <a:srgbClr val="00B050"/>
                </a:solidFill>
              </a:rPr>
              <a:t>investment in a foreign country </a:t>
            </a:r>
            <a:r>
              <a:rPr lang="en-US" dirty="0"/>
              <a:t>that involves some degree of </a:t>
            </a:r>
            <a:r>
              <a:rPr lang="en-US" b="1" dirty="0">
                <a:solidFill>
                  <a:srgbClr val="00B050"/>
                </a:solidFill>
              </a:rPr>
              <a:t>control and participation in management.</a:t>
            </a:r>
            <a:r>
              <a:rPr lang="en-US" dirty="0"/>
              <a:t> It corresponds to the investment made by a </a:t>
            </a:r>
            <a:r>
              <a:rPr lang="en-US" b="1" dirty="0">
                <a:solidFill>
                  <a:srgbClr val="00B050"/>
                </a:solidFill>
              </a:rPr>
              <a:t>multinational enterprise</a:t>
            </a:r>
            <a:r>
              <a:rPr lang="en-US" dirty="0"/>
              <a:t> in a foreign country.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OBJECTIVES OF FDI</a:t>
            </a:r>
          </a:p>
        </p:txBody>
      </p:sp>
      <p:sp>
        <p:nvSpPr>
          <p:cNvPr id="3" name="Content Placeholder 2"/>
          <p:cNvSpPr>
            <a:spLocks noGrp="1"/>
          </p:cNvSpPr>
          <p:nvPr>
            <p:ph idx="1"/>
          </p:nvPr>
        </p:nvSpPr>
        <p:spPr>
          <a:xfrm>
            <a:off x="457200" y="1600200"/>
            <a:ext cx="8686800" cy="4525963"/>
          </a:xfrm>
        </p:spPr>
        <p:txBody>
          <a:bodyPr/>
          <a:lstStyle/>
          <a:p>
            <a:endParaRPr lang="en-US" dirty="0"/>
          </a:p>
          <a:p>
            <a:r>
              <a:rPr lang="en-US" dirty="0"/>
              <a:t>         1.SALES EXPANSION</a:t>
            </a:r>
          </a:p>
          <a:p>
            <a:r>
              <a:rPr lang="en-US" dirty="0"/>
              <a:t>         2.ACQUISITION OF RESOURCES</a:t>
            </a:r>
          </a:p>
          <a:p>
            <a:r>
              <a:rPr lang="en-US" dirty="0"/>
              <a:t>         3.DIVERCIFICATION</a:t>
            </a:r>
          </a:p>
          <a:p>
            <a:r>
              <a:rPr lang="en-US" dirty="0"/>
              <a:t>         4.MINIMIZATION OF COMPETITIVE RISK.</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rgbClr val="FF0000"/>
                </a:solidFill>
              </a:rPr>
              <a:t>ADVANTAGES OF FDI</a:t>
            </a:r>
          </a:p>
        </p:txBody>
      </p:sp>
      <p:sp>
        <p:nvSpPr>
          <p:cNvPr id="4" name="Content Placeholder 3"/>
          <p:cNvSpPr>
            <a:spLocks noGrp="1"/>
          </p:cNvSpPr>
          <p:nvPr>
            <p:ph sz="half" idx="1"/>
          </p:nvPr>
        </p:nvSpPr>
        <p:spPr>
          <a:xfrm>
            <a:off x="0" y="1143000"/>
            <a:ext cx="4495800" cy="4983163"/>
          </a:xfrm>
        </p:spPr>
        <p:txBody>
          <a:bodyPr/>
          <a:lstStyle/>
          <a:p>
            <a:pPr>
              <a:buNone/>
            </a:pPr>
            <a:r>
              <a:rPr lang="en-US" dirty="0"/>
              <a:t>1.INCREASE IN INVESTMENT</a:t>
            </a:r>
          </a:p>
          <a:p>
            <a:pPr>
              <a:buNone/>
            </a:pPr>
            <a:r>
              <a:rPr lang="en-US" dirty="0"/>
              <a:t>2.TRANSFER OF TECHNOLOGY</a:t>
            </a:r>
          </a:p>
          <a:p>
            <a:pPr>
              <a:buNone/>
            </a:pPr>
            <a:r>
              <a:rPr lang="en-US" dirty="0"/>
              <a:t>3.REVENUE TO THE GOVT</a:t>
            </a:r>
          </a:p>
          <a:p>
            <a:pPr>
              <a:buNone/>
            </a:pPr>
            <a:r>
              <a:rPr lang="en-US" dirty="0"/>
              <a:t>4.MODERNIZATION IN INDUSTRIES</a:t>
            </a:r>
          </a:p>
          <a:p>
            <a:pPr>
              <a:buNone/>
            </a:pPr>
            <a:r>
              <a:rPr lang="en-US" dirty="0"/>
              <a:t>5.MANAGIRIAL REVOLUTION</a:t>
            </a:r>
          </a:p>
          <a:p>
            <a:pPr>
              <a:buNone/>
            </a:pPr>
            <a:r>
              <a:rPr lang="en-US" dirty="0"/>
              <a:t>6.INCREASE IN FOREIGN CAPITAL</a:t>
            </a:r>
          </a:p>
          <a:p>
            <a:pPr>
              <a:buNone/>
            </a:pPr>
            <a:r>
              <a:rPr lang="en-US" dirty="0"/>
              <a:t>7.INCREASE COMPETITION</a:t>
            </a:r>
          </a:p>
        </p:txBody>
      </p:sp>
      <p:sp>
        <p:nvSpPr>
          <p:cNvPr id="5" name="Content Placeholder 4"/>
          <p:cNvSpPr>
            <a:spLocks noGrp="1"/>
          </p:cNvSpPr>
          <p:nvPr>
            <p:ph sz="half" idx="2"/>
          </p:nvPr>
        </p:nvSpPr>
        <p:spPr>
          <a:xfrm>
            <a:off x="4648200" y="1143000"/>
            <a:ext cx="4038600" cy="4983163"/>
          </a:xfrm>
        </p:spPr>
        <p:txBody>
          <a:bodyPr/>
          <a:lstStyle/>
          <a:p>
            <a:pPr>
              <a:buNone/>
            </a:pPr>
            <a:r>
              <a:rPr lang="en-US" dirty="0"/>
              <a:t>8.ADDS MORE VALUE TO OUTPUT</a:t>
            </a:r>
          </a:p>
          <a:p>
            <a:pPr>
              <a:buNone/>
            </a:pPr>
            <a:r>
              <a:rPr lang="en-US" dirty="0"/>
              <a:t>9.FILLS THE SAVING GAP</a:t>
            </a:r>
          </a:p>
          <a:p>
            <a:pPr>
              <a:buNone/>
            </a:pPr>
            <a:r>
              <a:rPr lang="en-US" dirty="0"/>
              <a:t>10.COLLABORATION WITH FOREIGN INDUSTRIES</a:t>
            </a:r>
          </a:p>
          <a:p>
            <a:pPr>
              <a:buNone/>
            </a:pPr>
            <a:r>
              <a:rPr lang="en-US" dirty="0"/>
              <a:t>11.FDI IN DEVELOPING COUNTRIES INVEST  ALSO IN LDC’s.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DISADVANTAGES OF FDI</a:t>
            </a:r>
          </a:p>
        </p:txBody>
      </p:sp>
      <p:sp>
        <p:nvSpPr>
          <p:cNvPr id="3" name="Content Placeholder 2"/>
          <p:cNvSpPr>
            <a:spLocks noGrp="1"/>
          </p:cNvSpPr>
          <p:nvPr>
            <p:ph idx="1"/>
          </p:nvPr>
        </p:nvSpPr>
        <p:spPr/>
        <p:txBody>
          <a:bodyPr/>
          <a:lstStyle/>
          <a:p>
            <a:pPr marL="514350" indent="-514350">
              <a:buAutoNum type="arabicPeriod"/>
            </a:pPr>
            <a:r>
              <a:rPr lang="en-US" dirty="0"/>
              <a:t>FDI IS ONLY IN HIGH PROFIT AREAS.</a:t>
            </a:r>
          </a:p>
          <a:p>
            <a:pPr marL="514350" indent="-514350">
              <a:buAutoNum type="arabicPeriod"/>
            </a:pPr>
            <a:r>
              <a:rPr lang="en-US" dirty="0"/>
              <a:t>TECHNOLOGIES MAY NOT BE APPROPRIATE TO CONSUMERS.</a:t>
            </a:r>
          </a:p>
          <a:p>
            <a:pPr marL="514350" indent="-514350">
              <a:buAutoNum type="arabicPeriod"/>
            </a:pPr>
            <a:r>
              <a:rPr lang="en-US" dirty="0"/>
              <a:t>UNFAVOURABLE EFFECT ON BOP.</a:t>
            </a:r>
          </a:p>
          <a:p>
            <a:pPr marL="514350" indent="-514350">
              <a:buAutoNum type="arabicPeriod"/>
            </a:pPr>
            <a:r>
              <a:rPr lang="en-US" dirty="0"/>
              <a:t>INTERFERE IN NATIONAL POLICIES.</a:t>
            </a:r>
          </a:p>
          <a:p>
            <a:pPr marL="514350" indent="-514350">
              <a:buAutoNum type="arabicPeriod"/>
            </a:pPr>
            <a:r>
              <a:rPr lang="en-US" dirty="0"/>
              <a:t>ENCOURAGE IN UNFAIR AND UNETHICAL TRADE PRECTISE.</a:t>
            </a:r>
          </a:p>
          <a:p>
            <a:pPr marL="514350" indent="-514350">
              <a:buAutoNum type="arabicPeriod"/>
            </a:pPr>
            <a:r>
              <a:rPr lang="en-US" dirty="0"/>
              <a:t>DESTRUCTION IN SMALL SCALE INDUSTRIES.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rPr>
              <a:t>FDI IN INDIA</a:t>
            </a:r>
          </a:p>
        </p:txBody>
      </p:sp>
      <p:sp>
        <p:nvSpPr>
          <p:cNvPr id="3" name="Content Placeholder 2"/>
          <p:cNvSpPr>
            <a:spLocks noGrp="1"/>
          </p:cNvSpPr>
          <p:nvPr>
            <p:ph sz="half" idx="1"/>
          </p:nvPr>
        </p:nvSpPr>
        <p:spPr>
          <a:xfrm>
            <a:off x="457200" y="1219200"/>
            <a:ext cx="4038600" cy="5410200"/>
          </a:xfrm>
        </p:spPr>
        <p:txBody>
          <a:bodyPr>
            <a:normAutofit fontScale="92500"/>
          </a:bodyPr>
          <a:lstStyle/>
          <a:p>
            <a:pPr>
              <a:buNone/>
            </a:pPr>
            <a:r>
              <a:rPr lang="en-US" b="1" dirty="0">
                <a:solidFill>
                  <a:srgbClr val="00B050"/>
                </a:solidFill>
              </a:rPr>
              <a:t>The major sectors benefited from FDI in India are: </a:t>
            </a:r>
          </a:p>
          <a:p>
            <a:r>
              <a:rPr lang="en-US" dirty="0"/>
              <a:t>(</a:t>
            </a:r>
            <a:r>
              <a:rPr lang="en-US" dirty="0" err="1"/>
              <a:t>i</a:t>
            </a:r>
            <a:r>
              <a:rPr lang="en-US" dirty="0"/>
              <a:t>) financial sector (banking and non-banking) </a:t>
            </a:r>
          </a:p>
          <a:p>
            <a:r>
              <a:rPr lang="en-US" dirty="0"/>
              <a:t>(ii) insurance </a:t>
            </a:r>
          </a:p>
          <a:p>
            <a:r>
              <a:rPr lang="en-US" dirty="0"/>
              <a:t>(iii) telecommunication </a:t>
            </a:r>
          </a:p>
          <a:p>
            <a:r>
              <a:rPr lang="en-US" dirty="0"/>
              <a:t>(iv) hospitality and tourism </a:t>
            </a:r>
          </a:p>
          <a:p>
            <a:r>
              <a:rPr lang="en-US" dirty="0"/>
              <a:t>(v) pharmaceuticals and </a:t>
            </a:r>
          </a:p>
          <a:p>
            <a:r>
              <a:rPr lang="en-US" dirty="0"/>
              <a:t>(vi) software and information technology.</a:t>
            </a:r>
          </a:p>
          <a:p>
            <a:endParaRPr lang="en-US" dirty="0"/>
          </a:p>
        </p:txBody>
      </p:sp>
      <p:sp>
        <p:nvSpPr>
          <p:cNvPr id="4" name="Content Placeholder 3"/>
          <p:cNvSpPr>
            <a:spLocks noGrp="1"/>
          </p:cNvSpPr>
          <p:nvPr>
            <p:ph sz="half" idx="2"/>
          </p:nvPr>
        </p:nvSpPr>
        <p:spPr>
          <a:xfrm>
            <a:off x="4648200" y="1219200"/>
            <a:ext cx="4038600" cy="5059363"/>
          </a:xfrm>
        </p:spPr>
        <p:txBody>
          <a:bodyPr>
            <a:normAutofit fontScale="92500"/>
          </a:bodyPr>
          <a:lstStyle/>
          <a:p>
            <a:pPr>
              <a:buNone/>
            </a:pPr>
            <a:r>
              <a:rPr lang="en-US" b="1" dirty="0">
                <a:solidFill>
                  <a:srgbClr val="00B050"/>
                </a:solidFill>
              </a:rPr>
              <a:t>FDI is not permitted in the industrial sectors like </a:t>
            </a:r>
          </a:p>
          <a:p>
            <a:endParaRPr lang="en-US" dirty="0"/>
          </a:p>
          <a:p>
            <a:r>
              <a:rPr lang="en-US" dirty="0"/>
              <a:t>(</a:t>
            </a:r>
            <a:r>
              <a:rPr lang="en-US" dirty="0" err="1"/>
              <a:t>i</a:t>
            </a:r>
            <a:r>
              <a:rPr lang="en-US" dirty="0"/>
              <a:t>) Arms and ammunition </a:t>
            </a:r>
          </a:p>
          <a:p>
            <a:r>
              <a:rPr lang="en-US" dirty="0"/>
              <a:t>(ii) atomic energy, </a:t>
            </a:r>
          </a:p>
          <a:p>
            <a:r>
              <a:rPr lang="en-US" dirty="0"/>
              <a:t>(iii) railways,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04800"/>
            <a:ext cx="8229600" cy="5821363"/>
          </a:xfrm>
        </p:spPr>
        <p:txBody>
          <a:bodyPr/>
          <a:lstStyle/>
          <a:p>
            <a:pPr>
              <a:buNone/>
            </a:pPr>
            <a:endParaRPr lang="en-US" dirty="0"/>
          </a:p>
        </p:txBody>
      </p:sp>
      <p:sp>
        <p:nvSpPr>
          <p:cNvPr id="7" name="Rectangle 6"/>
          <p:cNvSpPr/>
          <p:nvPr/>
        </p:nvSpPr>
        <p:spPr>
          <a:xfrm>
            <a:off x="1447800" y="2438400"/>
            <a:ext cx="6308330" cy="1569660"/>
          </a:xfrm>
          <a:prstGeom prst="rect">
            <a:avLst/>
          </a:prstGeom>
          <a:noFill/>
        </p:spPr>
        <p:txBody>
          <a:bodyPr wrap="square" lIns="91440" tIns="45720" rIns="91440" bIns="45720">
            <a:spAutoFit/>
          </a:bodyPr>
          <a:lstStyle/>
          <a:p>
            <a:pPr algn="ctr"/>
            <a:r>
              <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POLICY ISSUES</a:t>
            </a:r>
          </a:p>
        </p:txBody>
      </p:sp>
      <p:sp>
        <p:nvSpPr>
          <p:cNvPr id="3" name="Content Placeholder 2"/>
          <p:cNvSpPr>
            <a:spLocks noGrp="1"/>
          </p:cNvSpPr>
          <p:nvPr>
            <p:ph idx="1"/>
          </p:nvPr>
        </p:nvSpPr>
        <p:spPr/>
        <p:txBody>
          <a:bodyPr>
            <a:normAutofit fontScale="85000" lnSpcReduction="20000"/>
          </a:bodyPr>
          <a:lstStyle/>
          <a:p>
            <a:endParaRPr lang="en-US" dirty="0"/>
          </a:p>
          <a:p>
            <a:r>
              <a:rPr lang="en-US" b="1" dirty="0"/>
              <a:t>free trade vs. protection, </a:t>
            </a:r>
          </a:p>
          <a:p>
            <a:r>
              <a:rPr lang="en-US" b="1" dirty="0"/>
              <a:t>methods of regulating trade, </a:t>
            </a:r>
          </a:p>
          <a:p>
            <a:r>
              <a:rPr lang="en-US" b="1" dirty="0"/>
              <a:t>capital and technology flows, </a:t>
            </a:r>
          </a:p>
          <a:p>
            <a:r>
              <a:rPr lang="en-US" b="1" dirty="0"/>
              <a:t>use of taxation, </a:t>
            </a:r>
          </a:p>
          <a:p>
            <a:r>
              <a:rPr lang="en-US" b="1" dirty="0"/>
              <a:t>subsidies and dumping, </a:t>
            </a:r>
          </a:p>
          <a:p>
            <a:r>
              <a:rPr lang="en-US" b="1" dirty="0"/>
              <a:t>exchange control and convertibility, </a:t>
            </a:r>
          </a:p>
          <a:p>
            <a:r>
              <a:rPr lang="en-US" b="1" dirty="0"/>
              <a:t>foreign aid, </a:t>
            </a:r>
          </a:p>
          <a:p>
            <a:r>
              <a:rPr lang="en-US" b="1" dirty="0"/>
              <a:t>external borrowings and foreign direct investment, </a:t>
            </a:r>
          </a:p>
          <a:p>
            <a:r>
              <a:rPr lang="en-US" b="1" dirty="0"/>
              <a:t>measures of correcting disequilibrium in the balance of payments etc are covered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INTERNATIONAL CARTELS AND TRADE BLOCS</a:t>
            </a:r>
          </a:p>
        </p:txBody>
      </p:sp>
      <p:sp>
        <p:nvSpPr>
          <p:cNvPr id="3" name="Content Placeholder 2"/>
          <p:cNvSpPr>
            <a:spLocks noGrp="1"/>
          </p:cNvSpPr>
          <p:nvPr>
            <p:ph idx="1"/>
          </p:nvPr>
        </p:nvSpPr>
        <p:spPr/>
        <p:txBody>
          <a:bodyPr>
            <a:normAutofit fontScale="92500" lnSpcReduction="10000"/>
          </a:bodyPr>
          <a:lstStyle/>
          <a:p>
            <a:endParaRPr lang="en-US" dirty="0"/>
          </a:p>
          <a:p>
            <a:r>
              <a:rPr lang="en-US" b="1" dirty="0"/>
              <a:t>economic integration in the form of international cartels, </a:t>
            </a:r>
          </a:p>
          <a:p>
            <a:r>
              <a:rPr lang="en-US" b="1" dirty="0"/>
              <a:t>customs unions, </a:t>
            </a:r>
          </a:p>
          <a:p>
            <a:r>
              <a:rPr lang="en-US" b="1" dirty="0"/>
              <a:t>monetary unions, </a:t>
            </a:r>
          </a:p>
          <a:p>
            <a:r>
              <a:rPr lang="en-US" b="1" dirty="0"/>
              <a:t>trade blocs, </a:t>
            </a:r>
          </a:p>
          <a:p>
            <a:r>
              <a:rPr lang="en-US" b="1" dirty="0"/>
              <a:t>economic unions </a:t>
            </a:r>
            <a:endParaRPr lang="en-US" dirty="0"/>
          </a:p>
          <a:p>
            <a:r>
              <a:rPr lang="en-US" b="1" dirty="0"/>
              <a:t>operation of Multi National Corporations (MNCs).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br>
              <a:rPr lang="en-US" b="1" dirty="0">
                <a:solidFill>
                  <a:srgbClr val="FF0000"/>
                </a:solidFill>
                <a:latin typeface="Cooper Black" panose="0208090404030B020404" pitchFamily="18" charset="0"/>
              </a:rPr>
            </a:br>
            <a:r>
              <a:rPr lang="en-US" b="1" dirty="0">
                <a:solidFill>
                  <a:srgbClr val="FF0000"/>
                </a:solidFill>
                <a:latin typeface="Cooper Black" panose="0208090404030B020404" pitchFamily="18" charset="0"/>
              </a:rPr>
              <a:t>INTERNATIONAL FINANCIAL AND TRADE REGULATORY INSTITUTIONS</a:t>
            </a:r>
          </a:p>
        </p:txBody>
      </p:sp>
      <p:sp>
        <p:nvSpPr>
          <p:cNvPr id="3" name="Content Placeholder 2"/>
          <p:cNvSpPr>
            <a:spLocks noGrp="1"/>
          </p:cNvSpPr>
          <p:nvPr>
            <p:ph idx="1"/>
          </p:nvPr>
        </p:nvSpPr>
        <p:spPr>
          <a:xfrm>
            <a:off x="533400" y="2133600"/>
            <a:ext cx="8229600" cy="4525963"/>
          </a:xfrm>
        </p:spPr>
        <p:txBody>
          <a:bodyPr/>
          <a:lstStyle/>
          <a:p>
            <a:endParaRPr lang="en-US" dirty="0"/>
          </a:p>
          <a:p>
            <a:r>
              <a:rPr lang="en-US" b="1" dirty="0"/>
              <a:t>IMF    -  International Monetary Fund .</a:t>
            </a:r>
          </a:p>
          <a:p>
            <a:r>
              <a:rPr lang="en-US" b="1" dirty="0"/>
              <a:t>IBRD  -  Industrial Bank for Reconstruction   </a:t>
            </a:r>
          </a:p>
          <a:p>
            <a:pPr>
              <a:buNone/>
            </a:pPr>
            <a:r>
              <a:rPr lang="en-US" b="1" dirty="0"/>
              <a:t>                            and Development.</a:t>
            </a:r>
          </a:p>
          <a:p>
            <a:r>
              <a:rPr lang="en-US" b="1" dirty="0"/>
              <a:t>WTO  -  World Trade </a:t>
            </a:r>
            <a:r>
              <a:rPr lang="en-US" b="1" dirty="0" err="1"/>
              <a:t>Organisation</a:t>
            </a:r>
            <a:r>
              <a:rPr lang="en-US" b="1" dirty="0"/>
              <a:t>.</a:t>
            </a:r>
          </a:p>
          <a:p>
            <a:pPr>
              <a:buNone/>
            </a:pPr>
            <a:r>
              <a:rPr lang="en-US" b="1" dirty="0"/>
              <a:t>           which influence international economic                      </a:t>
            </a:r>
          </a:p>
          <a:p>
            <a:pPr>
              <a:buNone/>
            </a:pPr>
            <a:r>
              <a:rPr lang="en-US" b="1" dirty="0"/>
              <a:t>           transactions and relations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sz="6600" b="1" dirty="0">
                <a:solidFill>
                  <a:srgbClr val="FF0000"/>
                </a:solidFill>
              </a:rPr>
              <a:t>MEANING OF TRADE</a:t>
            </a:r>
          </a:p>
        </p:txBody>
      </p:sp>
      <p:sp>
        <p:nvSpPr>
          <p:cNvPr id="3" name="Content Placeholder 2"/>
          <p:cNvSpPr>
            <a:spLocks noGrp="1"/>
          </p:cNvSpPr>
          <p:nvPr>
            <p:ph idx="1"/>
          </p:nvPr>
        </p:nvSpPr>
        <p:spPr>
          <a:xfrm>
            <a:off x="457200" y="2895600"/>
            <a:ext cx="8229600" cy="3230563"/>
          </a:xfrm>
        </p:spPr>
        <p:txBody>
          <a:bodyPr/>
          <a:lstStyle/>
          <a:p>
            <a:pPr>
              <a:buNone/>
            </a:pPr>
            <a:r>
              <a:rPr lang="en-US" dirty="0"/>
              <a:t>    </a:t>
            </a:r>
            <a:r>
              <a:rPr lang="en-US" sz="6000" b="1" dirty="0"/>
              <a:t>EXCHANGE OF GOODS     </a:t>
            </a:r>
          </a:p>
          <a:p>
            <a:pPr>
              <a:buNone/>
            </a:pPr>
            <a:r>
              <a:rPr lang="en-US" sz="6000" b="1" dirty="0"/>
              <a:t>      AMONG PEOPLE &amp;  </a:t>
            </a:r>
          </a:p>
          <a:p>
            <a:pPr>
              <a:buNone/>
            </a:pPr>
            <a:r>
              <a:rPr lang="en-US" sz="6000" b="1" dirty="0"/>
              <a:t>           COUNTRIES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TYPES OF TRADE</a:t>
            </a:r>
          </a:p>
        </p:txBody>
      </p:sp>
      <p:cxnSp>
        <p:nvCxnSpPr>
          <p:cNvPr id="5" name="Straight Arrow Connector 4"/>
          <p:cNvCxnSpPr/>
          <p:nvPr/>
        </p:nvCxnSpPr>
        <p:spPr>
          <a:xfrm rot="10800000" flipV="1">
            <a:off x="1828800" y="1447800"/>
            <a:ext cx="2438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267200" y="1447800"/>
            <a:ext cx="2438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 y="2743200"/>
            <a:ext cx="3276600" cy="584775"/>
          </a:xfrm>
          <a:prstGeom prst="rect">
            <a:avLst/>
          </a:prstGeom>
          <a:noFill/>
        </p:spPr>
        <p:txBody>
          <a:bodyPr wrap="square" rtlCol="0">
            <a:spAutoFit/>
          </a:bodyPr>
          <a:lstStyle/>
          <a:p>
            <a:r>
              <a:rPr lang="en-US" sz="3200" b="1" dirty="0">
                <a:solidFill>
                  <a:srgbClr val="00B050"/>
                </a:solidFill>
              </a:rPr>
              <a:t>INTERNAL TRADE</a:t>
            </a:r>
          </a:p>
        </p:txBody>
      </p:sp>
      <p:sp>
        <p:nvSpPr>
          <p:cNvPr id="11" name="TextBox 10"/>
          <p:cNvSpPr txBox="1"/>
          <p:nvPr/>
        </p:nvSpPr>
        <p:spPr>
          <a:xfrm>
            <a:off x="4267200" y="2743200"/>
            <a:ext cx="4876800" cy="584775"/>
          </a:xfrm>
          <a:prstGeom prst="rect">
            <a:avLst/>
          </a:prstGeom>
          <a:noFill/>
        </p:spPr>
        <p:txBody>
          <a:bodyPr wrap="square" rtlCol="0">
            <a:spAutoFit/>
          </a:bodyPr>
          <a:lstStyle/>
          <a:p>
            <a:r>
              <a:rPr lang="en-US" sz="3200" b="1" dirty="0">
                <a:solidFill>
                  <a:srgbClr val="00B050"/>
                </a:solidFill>
              </a:rPr>
              <a:t>INTERNATIONAL TRADE</a:t>
            </a:r>
          </a:p>
        </p:txBody>
      </p:sp>
      <p:sp>
        <p:nvSpPr>
          <p:cNvPr id="12" name="TextBox 11"/>
          <p:cNvSpPr txBox="1"/>
          <p:nvPr/>
        </p:nvSpPr>
        <p:spPr>
          <a:xfrm>
            <a:off x="685800" y="3581400"/>
            <a:ext cx="3200400" cy="2677656"/>
          </a:xfrm>
          <a:prstGeom prst="rect">
            <a:avLst/>
          </a:prstGeom>
          <a:noFill/>
        </p:spPr>
        <p:txBody>
          <a:bodyPr wrap="square" rtlCol="0">
            <a:spAutoFit/>
          </a:bodyPr>
          <a:lstStyle/>
          <a:p>
            <a:r>
              <a:rPr lang="en-US" sz="2800" b="1" dirty="0"/>
              <a:t>EXCHANE OF GOODS WITHIN POLITICAL &amp; GEOGRAPHICAL BOUNDRIES OF </a:t>
            </a:r>
          </a:p>
          <a:p>
            <a:r>
              <a:rPr lang="en-US" sz="2800" b="1" dirty="0"/>
              <a:t>    A NATION</a:t>
            </a:r>
          </a:p>
        </p:txBody>
      </p:sp>
      <p:sp>
        <p:nvSpPr>
          <p:cNvPr id="16" name="TextBox 15"/>
          <p:cNvSpPr txBox="1"/>
          <p:nvPr/>
        </p:nvSpPr>
        <p:spPr>
          <a:xfrm>
            <a:off x="5334000" y="3276600"/>
            <a:ext cx="2590800" cy="369332"/>
          </a:xfrm>
          <a:prstGeom prst="rect">
            <a:avLst/>
          </a:prstGeom>
          <a:noFill/>
        </p:spPr>
        <p:txBody>
          <a:bodyPr wrap="square" rtlCol="0">
            <a:spAutoFit/>
          </a:bodyPr>
          <a:lstStyle/>
          <a:p>
            <a:endParaRPr lang="en-US"/>
          </a:p>
        </p:txBody>
      </p:sp>
      <p:sp>
        <p:nvSpPr>
          <p:cNvPr id="19" name="TextBox 18"/>
          <p:cNvSpPr txBox="1"/>
          <p:nvPr/>
        </p:nvSpPr>
        <p:spPr>
          <a:xfrm>
            <a:off x="5029200" y="3657600"/>
            <a:ext cx="3124200" cy="2246769"/>
          </a:xfrm>
          <a:prstGeom prst="rect">
            <a:avLst/>
          </a:prstGeom>
          <a:noFill/>
        </p:spPr>
        <p:txBody>
          <a:bodyPr wrap="square" rtlCol="0">
            <a:spAutoFit/>
          </a:bodyPr>
          <a:lstStyle/>
          <a:p>
            <a:r>
              <a:rPr lang="en-US" sz="2800" b="1" dirty="0"/>
              <a:t>EXCHANGE OF GOODS AND SERVICES BETWEEN TWO OR MORE COUNTRIES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1739</Words>
  <Application>Microsoft Office PowerPoint</Application>
  <PresentationFormat>On-screen Show (4:3)</PresentationFormat>
  <Paragraphs>319</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Cooper Black</vt:lpstr>
      <vt:lpstr>Office Theme</vt:lpstr>
      <vt:lpstr>LESSON – 7 INTERNATIONAL ECONOMICS</vt:lpstr>
      <vt:lpstr>MEANING</vt:lpstr>
      <vt:lpstr>SUBJECT MATTERS OF INTERNATIONAL ECONOMICS</vt:lpstr>
      <vt:lpstr>PURE THEORY OF TRADE</vt:lpstr>
      <vt:lpstr>POLICY ISSUES</vt:lpstr>
      <vt:lpstr>INTERNATIONAL CARTELS AND TRADE BLOCS</vt:lpstr>
      <vt:lpstr> INTERNATIONAL FINANCIAL AND TRADE REGULATORY INSTITUTIONS</vt:lpstr>
      <vt:lpstr>MEANING OF TRADE</vt:lpstr>
      <vt:lpstr>TYPES OF TRADE</vt:lpstr>
      <vt:lpstr>DIFFERENCES</vt:lpstr>
      <vt:lpstr>THEORIES OF INTERNATIONAL TRADE</vt:lpstr>
      <vt:lpstr>ADAM SMITH’S THEORY OF ABSOLUTE COST ADVANTAGE</vt:lpstr>
      <vt:lpstr>GRAPH AND EXPLANATION</vt:lpstr>
      <vt:lpstr>RICARDO’S THEORY OF COMPARATIVE COST ADVANTAGE</vt:lpstr>
      <vt:lpstr>GRAPH AND EXPLANATION</vt:lpstr>
      <vt:lpstr>MODERN THEORY OF INTERNATIONAL TRADE</vt:lpstr>
      <vt:lpstr>MODERN THEORY OF INTERNATIONAL TRADE - EXPLAINS</vt:lpstr>
      <vt:lpstr>Heckscher - Ohlin </vt:lpstr>
      <vt:lpstr>RICH COUNTRY</vt:lpstr>
      <vt:lpstr> COMPARISON OF CLASSICAL THEORY AND MODERN THEORY  </vt:lpstr>
      <vt:lpstr>GAINS FROM INTERNATIONAL TRADE</vt:lpstr>
      <vt:lpstr>Terms of Trade </vt:lpstr>
      <vt:lpstr>Types of Terms of Trade  Gerald M.Meier </vt:lpstr>
      <vt:lpstr>  NET BARTER TERMS OF TRADE – PRICE OF EXPORTS AND IMPORTS   </vt:lpstr>
      <vt:lpstr> GROSS BARTER TERMS OF TRADE – QUANTITY OF EXPORT AND IMPORT</vt:lpstr>
      <vt:lpstr> INCOME TERMS OF TRADE – VALUE &amp; PRICE x Q. OF EXPORTS</vt:lpstr>
      <vt:lpstr>BALANCE OF TRADE Vs BALANCE OF PAYMENTS</vt:lpstr>
      <vt:lpstr>BALANCE OF PAYMENTS (BOP )</vt:lpstr>
      <vt:lpstr>COMPONENTS OF BOP’S</vt:lpstr>
      <vt:lpstr>BALANCE OF PAYMENTS DISEQUILIBRIUM</vt:lpstr>
      <vt:lpstr>TYPES OF BOP DISEQUILIBRIUM</vt:lpstr>
      <vt:lpstr>CAUSES FOR BOP DISEQUILIBRIUM</vt:lpstr>
      <vt:lpstr>PowerPoint Presentation</vt:lpstr>
      <vt:lpstr>MEASURES TO CORRECT BOP DISEQUILIBRIUM</vt:lpstr>
      <vt:lpstr>AUTOMATIC MEASURES </vt:lpstr>
      <vt:lpstr>DELEBRATE MEASURES</vt:lpstr>
      <vt:lpstr>TRADE MEASURES </vt:lpstr>
      <vt:lpstr>MISCELLANEOUS MEASURES </vt:lpstr>
      <vt:lpstr>EXCHANGE RATES </vt:lpstr>
      <vt:lpstr>TYPES OF EXCHANGE RATE SYSTEMS</vt:lpstr>
      <vt:lpstr>TYPES OF EXCHANGE RATES</vt:lpstr>
      <vt:lpstr>DETERMINANTS OF EXCHANGE RATES</vt:lpstr>
      <vt:lpstr>FOREIGN DIRECT INVESTMENT ( FDI )</vt:lpstr>
      <vt:lpstr>OBJECTIVES OF FDI</vt:lpstr>
      <vt:lpstr>ADVANTAGES OF FDI</vt:lpstr>
      <vt:lpstr>DISADVANTAGES OF FDI</vt:lpstr>
      <vt:lpstr>FDI IN INDIA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dc:title>
  <dc:creator>ADMIN</dc:creator>
  <cp:lastModifiedBy>SysSoft</cp:lastModifiedBy>
  <cp:revision>152</cp:revision>
  <dcterms:created xsi:type="dcterms:W3CDTF">2019-07-28T14:33:15Z</dcterms:created>
  <dcterms:modified xsi:type="dcterms:W3CDTF">2024-05-18T09:50:59Z</dcterms:modified>
</cp:coreProperties>
</file>