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320" r:id="rId2"/>
    <p:sldId id="319" r:id="rId3"/>
    <p:sldId id="259" r:id="rId4"/>
    <p:sldId id="257" r:id="rId5"/>
    <p:sldId id="260" r:id="rId6"/>
    <p:sldId id="261" r:id="rId7"/>
    <p:sldId id="262" r:id="rId8"/>
    <p:sldId id="263" r:id="rId9"/>
    <p:sldId id="264" r:id="rId10"/>
    <p:sldId id="265" r:id="rId11"/>
    <p:sldId id="336" r:id="rId12"/>
    <p:sldId id="267" r:id="rId13"/>
    <p:sldId id="266" r:id="rId14"/>
    <p:sldId id="337" r:id="rId15"/>
    <p:sldId id="270" r:id="rId16"/>
    <p:sldId id="268" r:id="rId17"/>
    <p:sldId id="269" r:id="rId18"/>
    <p:sldId id="271" r:id="rId19"/>
    <p:sldId id="272" r:id="rId20"/>
    <p:sldId id="273" r:id="rId21"/>
    <p:sldId id="275" r:id="rId22"/>
    <p:sldId id="276" r:id="rId23"/>
    <p:sldId id="274" r:id="rId24"/>
    <p:sldId id="277" r:id="rId25"/>
    <p:sldId id="278" r:id="rId26"/>
    <p:sldId id="338" r:id="rId27"/>
    <p:sldId id="279" r:id="rId28"/>
    <p:sldId id="280" r:id="rId29"/>
    <p:sldId id="281" r:id="rId30"/>
    <p:sldId id="321" r:id="rId31"/>
    <p:sldId id="282" r:id="rId32"/>
    <p:sldId id="283" r:id="rId33"/>
    <p:sldId id="284" r:id="rId34"/>
    <p:sldId id="286" r:id="rId35"/>
    <p:sldId id="287" r:id="rId36"/>
    <p:sldId id="288" r:id="rId37"/>
    <p:sldId id="322" r:id="rId38"/>
    <p:sldId id="289" r:id="rId39"/>
    <p:sldId id="290" r:id="rId40"/>
    <p:sldId id="291" r:id="rId41"/>
    <p:sldId id="292" r:id="rId42"/>
    <p:sldId id="293" r:id="rId43"/>
    <p:sldId id="323" r:id="rId44"/>
    <p:sldId id="294" r:id="rId45"/>
    <p:sldId id="295" r:id="rId46"/>
    <p:sldId id="296" r:id="rId47"/>
    <p:sldId id="297" r:id="rId48"/>
    <p:sldId id="298" r:id="rId49"/>
    <p:sldId id="324" r:id="rId50"/>
    <p:sldId id="299" r:id="rId51"/>
    <p:sldId id="300" r:id="rId52"/>
    <p:sldId id="301" r:id="rId53"/>
    <p:sldId id="302" r:id="rId54"/>
    <p:sldId id="303" r:id="rId55"/>
    <p:sldId id="325" r:id="rId56"/>
    <p:sldId id="304" r:id="rId57"/>
    <p:sldId id="305" r:id="rId58"/>
    <p:sldId id="326" r:id="rId59"/>
    <p:sldId id="306" r:id="rId60"/>
    <p:sldId id="328" r:id="rId61"/>
    <p:sldId id="327" r:id="rId62"/>
    <p:sldId id="307" r:id="rId63"/>
    <p:sldId id="329" r:id="rId64"/>
    <p:sldId id="308" r:id="rId65"/>
    <p:sldId id="309" r:id="rId66"/>
    <p:sldId id="310" r:id="rId67"/>
    <p:sldId id="311" r:id="rId68"/>
    <p:sldId id="313" r:id="rId69"/>
    <p:sldId id="330" r:id="rId70"/>
    <p:sldId id="314" r:id="rId71"/>
    <p:sldId id="331" r:id="rId72"/>
    <p:sldId id="315" r:id="rId73"/>
    <p:sldId id="332" r:id="rId74"/>
    <p:sldId id="333" r:id="rId75"/>
    <p:sldId id="316" r:id="rId76"/>
    <p:sldId id="317" r:id="rId77"/>
    <p:sldId id="334" r:id="rId78"/>
    <p:sldId id="318" r:id="rId79"/>
    <p:sldId id="339" r:id="rId80"/>
    <p:sldId id="335" r:id="rId8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78"/>
      </p:cViewPr>
      <p:guideLst>
        <p:guide orient="horz" pos="2160"/>
        <p:guide pos="2880"/>
      </p:guideLst>
    </p:cSldViewPr>
  </p:slideViewPr>
  <p:notesTextViewPr>
    <p:cViewPr>
      <p:scale>
        <a:sx n="1" d="1"/>
        <a:sy n="1" d="1"/>
      </p:scale>
      <p:origin x="0" y="0"/>
    </p:cViewPr>
  </p:notesTextViewPr>
  <p:sorterViewPr>
    <p:cViewPr>
      <p:scale>
        <a:sx n="100" d="100"/>
        <a:sy n="100" d="100"/>
      </p:scale>
      <p:origin x="0" y="130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D6164-2223-4826-B0E4-5223BB3C1BBE}" type="datetimeFigureOut">
              <a:rPr lang="en-US" smtClean="0"/>
              <a:t>5/18/2024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91670-6E68-451D-B6A3-7DE9DF466727}" type="slidenum">
              <a:rPr lang="en-US" smtClean="0"/>
              <a:t>‹#›</a:t>
            </a:fld>
            <a:endParaRPr lang="en-US"/>
          </a:p>
        </p:txBody>
      </p:sp>
    </p:spTree>
    <p:extLst>
      <p:ext uri="{BB962C8B-B14F-4D97-AF65-F5344CB8AC3E}">
        <p14:creationId xmlns:p14="http://schemas.microsoft.com/office/powerpoint/2010/main" val="2759261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1600200"/>
            <a:ext cx="7772400" cy="1143000"/>
          </a:xfrm>
        </p:spPr>
        <p:txBody>
          <a:bodyPr/>
          <a:lstStyle>
            <a:lvl1pPr>
              <a:defRPr/>
            </a:lvl1pPr>
          </a:lstStyle>
          <a:p>
            <a:pPr lvl="0"/>
            <a:r>
              <a:rPr lang="en-US" noProof="0"/>
              <a:t>Click to edit Master title style</a:t>
            </a:r>
          </a:p>
        </p:txBody>
      </p:sp>
      <p:sp>
        <p:nvSpPr>
          <p:cNvPr id="2051" name="Rectangle 3"/>
          <p:cNvSpPr>
            <a:spLocks noGrp="1" noChangeArrowheads="1"/>
          </p:cNvSpPr>
          <p:nvPr>
            <p:ph type="subTitle" sz="quarter" idx="1"/>
          </p:nvPr>
        </p:nvSpPr>
        <p:spPr>
          <a:xfrm>
            <a:off x="1371600" y="4038600"/>
            <a:ext cx="6400800" cy="1752600"/>
          </a:xfrm>
        </p:spPr>
        <p:txBody>
          <a:bodyPr/>
          <a:lstStyle>
            <a:lvl1pPr marL="0" indent="0" algn="ctr">
              <a:buFontTx/>
              <a:buNone/>
              <a:defRPr/>
            </a:lvl1pPr>
          </a:lstStyle>
          <a:p>
            <a:pPr lvl="0"/>
            <a:r>
              <a:rPr lang="en-US" noProof="0"/>
              <a:t>Click to edit Master subtitle style</a:t>
            </a:r>
          </a:p>
        </p:txBody>
      </p:sp>
      <p:sp>
        <p:nvSpPr>
          <p:cNvPr id="2052" name="Rectangle 4"/>
          <p:cNvSpPr>
            <a:spLocks noGrp="1" noChangeArrowheads="1"/>
          </p:cNvSpPr>
          <p:nvPr>
            <p:ph type="dt" sz="quarter" idx="2"/>
          </p:nvPr>
        </p:nvSpPr>
        <p:spPr/>
        <p:txBody>
          <a:bodyPr/>
          <a:lstStyle>
            <a:lvl1pPr>
              <a:defRPr/>
            </a:lvl1pPr>
          </a:lstStyle>
          <a:p>
            <a:endParaRPr lang="en-US"/>
          </a:p>
        </p:txBody>
      </p:sp>
      <p:sp>
        <p:nvSpPr>
          <p:cNvPr id="2053" name="Rectangle 5"/>
          <p:cNvSpPr>
            <a:spLocks noGrp="1" noChangeArrowheads="1"/>
          </p:cNvSpPr>
          <p:nvPr>
            <p:ph type="ftr" sz="quarter" idx="3"/>
          </p:nvPr>
        </p:nvSpPr>
        <p:spPr/>
        <p:txBody>
          <a:bodyPr/>
          <a:lstStyle>
            <a:lvl1pPr>
              <a:defRPr/>
            </a:lvl1pPr>
          </a:lstStyle>
          <a:p>
            <a:endParaRPr lang="en-US"/>
          </a:p>
        </p:txBody>
      </p:sp>
      <p:sp>
        <p:nvSpPr>
          <p:cNvPr id="2054" name="Rectangle 6"/>
          <p:cNvSpPr>
            <a:spLocks noGrp="1" noChangeArrowheads="1"/>
          </p:cNvSpPr>
          <p:nvPr>
            <p:ph type="sldNum" sz="quarter" idx="4"/>
          </p:nvPr>
        </p:nvSpPr>
        <p:spPr/>
        <p:txBody>
          <a:bodyPr/>
          <a:lstStyle>
            <a:lvl1pPr>
              <a:defRPr/>
            </a:lvl1pPr>
          </a:lstStyle>
          <a:p>
            <a:fld id="{1B98B67E-8844-408B-A156-55E79B0E798B}" type="slidenum">
              <a:rPr lang="en-US"/>
              <a:pPr/>
              <a:t>‹#›</a:t>
            </a:fld>
            <a:endParaRPr lang="en-US"/>
          </a:p>
        </p:txBody>
      </p:sp>
      <p:grpSp>
        <p:nvGrpSpPr>
          <p:cNvPr id="2067" name="Group 19"/>
          <p:cNvGrpSpPr>
            <a:grpSpLocks/>
          </p:cNvGrpSpPr>
          <p:nvPr/>
        </p:nvGrpSpPr>
        <p:grpSpPr bwMode="auto">
          <a:xfrm>
            <a:off x="0" y="2895600"/>
            <a:ext cx="8382000" cy="304800"/>
            <a:chOff x="0" y="1824"/>
            <a:chExt cx="5280" cy="192"/>
          </a:xfrm>
        </p:grpSpPr>
        <p:sp>
          <p:nvSpPr>
            <p:cNvPr id="2055" name="Rectangle 7"/>
            <p:cNvSpPr>
              <a:spLocks noChangeArrowheads="1"/>
            </p:cNvSpPr>
            <p:nvPr/>
          </p:nvSpPr>
          <p:spPr bwMode="auto">
            <a:xfrm>
              <a:off x="0" y="1824"/>
              <a:ext cx="5280" cy="192"/>
            </a:xfrm>
            <a:prstGeom prst="rect">
              <a:avLst/>
            </a:prstGeom>
            <a:gradFill rotWithShape="0">
              <a:gsLst>
                <a:gs pos="0">
                  <a:schemeClr val="accent1"/>
                </a:gs>
                <a:gs pos="100000">
                  <a:schemeClr val="tx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2056" name="Rectangle 8"/>
            <p:cNvSpPr>
              <a:spLocks noChangeArrowheads="1"/>
            </p:cNvSpPr>
            <p:nvPr/>
          </p:nvSpPr>
          <p:spPr bwMode="white">
            <a:xfrm>
              <a:off x="2748" y="1824"/>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2057" name="Rectangle 9"/>
            <p:cNvSpPr>
              <a:spLocks noChangeArrowheads="1"/>
            </p:cNvSpPr>
            <p:nvPr/>
          </p:nvSpPr>
          <p:spPr bwMode="white">
            <a:xfrm>
              <a:off x="3132" y="1824"/>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2058" name="Rectangle 10"/>
            <p:cNvSpPr>
              <a:spLocks noChangeArrowheads="1"/>
            </p:cNvSpPr>
            <p:nvPr/>
          </p:nvSpPr>
          <p:spPr bwMode="white">
            <a:xfrm>
              <a:off x="3492" y="1824"/>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2059" name="Rectangle 11"/>
            <p:cNvSpPr>
              <a:spLocks noChangeArrowheads="1"/>
            </p:cNvSpPr>
            <p:nvPr/>
          </p:nvSpPr>
          <p:spPr bwMode="white">
            <a:xfrm>
              <a:off x="3822" y="1824"/>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2060" name="Rectangle 12"/>
            <p:cNvSpPr>
              <a:spLocks noChangeArrowheads="1"/>
            </p:cNvSpPr>
            <p:nvPr/>
          </p:nvSpPr>
          <p:spPr bwMode="white">
            <a:xfrm>
              <a:off x="4104" y="1824"/>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2061" name="Rectangle 13"/>
            <p:cNvSpPr>
              <a:spLocks noChangeArrowheads="1"/>
            </p:cNvSpPr>
            <p:nvPr/>
          </p:nvSpPr>
          <p:spPr bwMode="white">
            <a:xfrm>
              <a:off x="4368" y="1824"/>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2062" name="Rectangle 14"/>
            <p:cNvSpPr>
              <a:spLocks noChangeArrowheads="1"/>
            </p:cNvSpPr>
            <p:nvPr/>
          </p:nvSpPr>
          <p:spPr bwMode="white">
            <a:xfrm>
              <a:off x="4800" y="1824"/>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2063" name="Rectangle 15"/>
            <p:cNvSpPr>
              <a:spLocks noChangeArrowheads="1"/>
            </p:cNvSpPr>
            <p:nvPr/>
          </p:nvSpPr>
          <p:spPr bwMode="white">
            <a:xfrm>
              <a:off x="4602" y="1824"/>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2064" name="Rectangle 16"/>
            <p:cNvSpPr>
              <a:spLocks noChangeArrowheads="1"/>
            </p:cNvSpPr>
            <p:nvPr/>
          </p:nvSpPr>
          <p:spPr bwMode="white">
            <a:xfrm>
              <a:off x="4962" y="1824"/>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2065" name="Rectangle 17"/>
            <p:cNvSpPr>
              <a:spLocks noChangeArrowheads="1"/>
            </p:cNvSpPr>
            <p:nvPr/>
          </p:nvSpPr>
          <p:spPr bwMode="white">
            <a:xfrm>
              <a:off x="5094" y="1824"/>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2066" name="Rectangle 18"/>
            <p:cNvSpPr>
              <a:spLocks noChangeArrowheads="1"/>
            </p:cNvSpPr>
            <p:nvPr/>
          </p:nvSpPr>
          <p:spPr bwMode="white">
            <a:xfrm>
              <a:off x="5196" y="1824"/>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CD988E-8BEE-4D76-8D0C-6DA5C3DD5424}" type="slidenum">
              <a:rPr lang="en-US"/>
              <a:pPr/>
              <a:t>‹#›</a:t>
            </a:fld>
            <a:endParaRPr lang="en-US"/>
          </a:p>
        </p:txBody>
      </p:sp>
    </p:spTree>
    <p:extLst>
      <p:ext uri="{BB962C8B-B14F-4D97-AF65-F5344CB8AC3E}">
        <p14:creationId xmlns:p14="http://schemas.microsoft.com/office/powerpoint/2010/main" val="4255088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71450"/>
            <a:ext cx="1946275" cy="5924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3100" y="171450"/>
            <a:ext cx="5686425" cy="5924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CBB34E-8162-4541-8C13-B7E05DE27700}" type="slidenum">
              <a:rPr lang="en-US"/>
              <a:pPr/>
              <a:t>‹#›</a:t>
            </a:fld>
            <a:endParaRPr lang="en-US"/>
          </a:p>
        </p:txBody>
      </p:sp>
    </p:spTree>
    <p:extLst>
      <p:ext uri="{BB962C8B-B14F-4D97-AF65-F5344CB8AC3E}">
        <p14:creationId xmlns:p14="http://schemas.microsoft.com/office/powerpoint/2010/main" val="1207086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125ED0-D030-4DEE-ACEA-FE4875A9AB0C}" type="slidenum">
              <a:rPr lang="en-US"/>
              <a:pPr/>
              <a:t>‹#›</a:t>
            </a:fld>
            <a:endParaRPr lang="en-US"/>
          </a:p>
        </p:txBody>
      </p:sp>
    </p:spTree>
    <p:extLst>
      <p:ext uri="{BB962C8B-B14F-4D97-AF65-F5344CB8AC3E}">
        <p14:creationId xmlns:p14="http://schemas.microsoft.com/office/powerpoint/2010/main" val="336880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9042C6-D7A1-48A3-8A44-2076086644AB}" type="slidenum">
              <a:rPr lang="en-US"/>
              <a:pPr/>
              <a:t>‹#›</a:t>
            </a:fld>
            <a:endParaRPr lang="en-US"/>
          </a:p>
        </p:txBody>
      </p:sp>
    </p:spTree>
    <p:extLst>
      <p:ext uri="{BB962C8B-B14F-4D97-AF65-F5344CB8AC3E}">
        <p14:creationId xmlns:p14="http://schemas.microsoft.com/office/powerpoint/2010/main" val="50399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37A6FF-47F8-42A5-AF61-EEAE1F8411C0}" type="slidenum">
              <a:rPr lang="en-US"/>
              <a:pPr/>
              <a:t>‹#›</a:t>
            </a:fld>
            <a:endParaRPr lang="en-US"/>
          </a:p>
        </p:txBody>
      </p:sp>
    </p:spTree>
    <p:extLst>
      <p:ext uri="{BB962C8B-B14F-4D97-AF65-F5344CB8AC3E}">
        <p14:creationId xmlns:p14="http://schemas.microsoft.com/office/powerpoint/2010/main" val="216378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7F79478-EF3E-44E0-9F57-88F8AB32014A}" type="slidenum">
              <a:rPr lang="en-US"/>
              <a:pPr/>
              <a:t>‹#›</a:t>
            </a:fld>
            <a:endParaRPr lang="en-US"/>
          </a:p>
        </p:txBody>
      </p:sp>
    </p:spTree>
    <p:extLst>
      <p:ext uri="{BB962C8B-B14F-4D97-AF65-F5344CB8AC3E}">
        <p14:creationId xmlns:p14="http://schemas.microsoft.com/office/powerpoint/2010/main" val="4199754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50E2C59-4876-4274-9F20-EC692DBC19B9}" type="slidenum">
              <a:rPr lang="en-US"/>
              <a:pPr/>
              <a:t>‹#›</a:t>
            </a:fld>
            <a:endParaRPr lang="en-US"/>
          </a:p>
        </p:txBody>
      </p:sp>
    </p:spTree>
    <p:extLst>
      <p:ext uri="{BB962C8B-B14F-4D97-AF65-F5344CB8AC3E}">
        <p14:creationId xmlns:p14="http://schemas.microsoft.com/office/powerpoint/2010/main" val="3795423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612A8ED-FA22-4DAB-ACD1-EBE5D3BC667B}" type="slidenum">
              <a:rPr lang="en-US"/>
              <a:pPr/>
              <a:t>‹#›</a:t>
            </a:fld>
            <a:endParaRPr lang="en-US"/>
          </a:p>
        </p:txBody>
      </p:sp>
    </p:spTree>
    <p:extLst>
      <p:ext uri="{BB962C8B-B14F-4D97-AF65-F5344CB8AC3E}">
        <p14:creationId xmlns:p14="http://schemas.microsoft.com/office/powerpoint/2010/main" val="124657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353378E-BD5E-4A74-9069-E32F31ED80CE}" type="slidenum">
              <a:rPr lang="en-US"/>
              <a:pPr/>
              <a:t>‹#›</a:t>
            </a:fld>
            <a:endParaRPr lang="en-US"/>
          </a:p>
        </p:txBody>
      </p:sp>
    </p:spTree>
    <p:extLst>
      <p:ext uri="{BB962C8B-B14F-4D97-AF65-F5344CB8AC3E}">
        <p14:creationId xmlns:p14="http://schemas.microsoft.com/office/powerpoint/2010/main" val="1035223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EAF637-617B-415D-8FE3-00E6ED039B13}" type="slidenum">
              <a:rPr lang="en-US"/>
              <a:pPr/>
              <a:t>‹#›</a:t>
            </a:fld>
            <a:endParaRPr lang="en-US"/>
          </a:p>
        </p:txBody>
      </p:sp>
    </p:spTree>
    <p:extLst>
      <p:ext uri="{BB962C8B-B14F-4D97-AF65-F5344CB8AC3E}">
        <p14:creationId xmlns:p14="http://schemas.microsoft.com/office/powerpoint/2010/main" val="3095751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3100" y="171450"/>
            <a:ext cx="77533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BE879967-C0C5-4052-AF16-0FA6E6467920}" type="slidenum">
              <a:rPr lang="en-US"/>
              <a:pPr/>
              <a:t>‹#›</a:t>
            </a:fld>
            <a:endParaRPr lang="en-US"/>
          </a:p>
        </p:txBody>
      </p:sp>
      <p:grpSp>
        <p:nvGrpSpPr>
          <p:cNvPr id="1043" name="Group 19"/>
          <p:cNvGrpSpPr>
            <a:grpSpLocks/>
          </p:cNvGrpSpPr>
          <p:nvPr/>
        </p:nvGrpSpPr>
        <p:grpSpPr bwMode="auto">
          <a:xfrm>
            <a:off x="0" y="1447800"/>
            <a:ext cx="8382000" cy="304800"/>
            <a:chOff x="0" y="912"/>
            <a:chExt cx="5280" cy="192"/>
          </a:xfrm>
        </p:grpSpPr>
        <p:sp>
          <p:nvSpPr>
            <p:cNvPr id="1031" name="Rectangle 7"/>
            <p:cNvSpPr>
              <a:spLocks noChangeArrowheads="1"/>
            </p:cNvSpPr>
            <p:nvPr/>
          </p:nvSpPr>
          <p:spPr bwMode="auto">
            <a:xfrm>
              <a:off x="0" y="912"/>
              <a:ext cx="5280" cy="192"/>
            </a:xfrm>
            <a:prstGeom prst="rect">
              <a:avLst/>
            </a:prstGeom>
            <a:gradFill rotWithShape="0">
              <a:gsLst>
                <a:gs pos="0">
                  <a:schemeClr val="accent1"/>
                </a:gs>
                <a:gs pos="100000">
                  <a:schemeClr val="tx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1032" name="Rectangle 8"/>
            <p:cNvSpPr>
              <a:spLocks noChangeArrowheads="1"/>
            </p:cNvSpPr>
            <p:nvPr/>
          </p:nvSpPr>
          <p:spPr bwMode="white">
            <a:xfrm>
              <a:off x="2748" y="912"/>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1033" name="Rectangle 9"/>
            <p:cNvSpPr>
              <a:spLocks noChangeArrowheads="1"/>
            </p:cNvSpPr>
            <p:nvPr/>
          </p:nvSpPr>
          <p:spPr bwMode="white">
            <a:xfrm>
              <a:off x="3132" y="912"/>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1034" name="Rectangle 10"/>
            <p:cNvSpPr>
              <a:spLocks noChangeArrowheads="1"/>
            </p:cNvSpPr>
            <p:nvPr/>
          </p:nvSpPr>
          <p:spPr bwMode="white">
            <a:xfrm>
              <a:off x="3492" y="912"/>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1035" name="Rectangle 11"/>
            <p:cNvSpPr>
              <a:spLocks noChangeArrowheads="1"/>
            </p:cNvSpPr>
            <p:nvPr/>
          </p:nvSpPr>
          <p:spPr bwMode="white">
            <a:xfrm>
              <a:off x="3822" y="912"/>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1036" name="Rectangle 12"/>
            <p:cNvSpPr>
              <a:spLocks noChangeArrowheads="1"/>
            </p:cNvSpPr>
            <p:nvPr/>
          </p:nvSpPr>
          <p:spPr bwMode="white">
            <a:xfrm>
              <a:off x="4104" y="912"/>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1037" name="Rectangle 13"/>
            <p:cNvSpPr>
              <a:spLocks noChangeArrowheads="1"/>
            </p:cNvSpPr>
            <p:nvPr/>
          </p:nvSpPr>
          <p:spPr bwMode="white">
            <a:xfrm>
              <a:off x="4368" y="912"/>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1038" name="Rectangle 14"/>
            <p:cNvSpPr>
              <a:spLocks noChangeArrowheads="1"/>
            </p:cNvSpPr>
            <p:nvPr/>
          </p:nvSpPr>
          <p:spPr bwMode="white">
            <a:xfrm>
              <a:off x="4800" y="912"/>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1039" name="Rectangle 15"/>
            <p:cNvSpPr>
              <a:spLocks noChangeArrowheads="1"/>
            </p:cNvSpPr>
            <p:nvPr/>
          </p:nvSpPr>
          <p:spPr bwMode="white">
            <a:xfrm>
              <a:off x="4602" y="912"/>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1040" name="Rectangle 16"/>
            <p:cNvSpPr>
              <a:spLocks noChangeArrowheads="1"/>
            </p:cNvSpPr>
            <p:nvPr/>
          </p:nvSpPr>
          <p:spPr bwMode="white">
            <a:xfrm>
              <a:off x="4962" y="912"/>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1041" name="Rectangle 17"/>
            <p:cNvSpPr>
              <a:spLocks noChangeArrowheads="1"/>
            </p:cNvSpPr>
            <p:nvPr/>
          </p:nvSpPr>
          <p:spPr bwMode="white">
            <a:xfrm>
              <a:off x="5094" y="912"/>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1042" name="Rectangle 18"/>
            <p:cNvSpPr>
              <a:spLocks noChangeArrowheads="1"/>
            </p:cNvSpPr>
            <p:nvPr/>
          </p:nvSpPr>
          <p:spPr bwMode="white">
            <a:xfrm>
              <a:off x="5196" y="912"/>
              <a:ext cx="36" cy="192"/>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_rels/slide31.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39.jpg"/><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47.png"/><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slideLayout" Target="../slideLayouts/slideLayout9.xml"/><Relationship Id="rId1" Type="http://schemas.openxmlformats.org/officeDocument/2006/relationships/tags" Target="../tags/tag51.xml"/><Relationship Id="rId4" Type="http://schemas.openxmlformats.org/officeDocument/2006/relationships/image" Target="../media/image51.jp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7.xml"/><Relationship Id="rId5" Type="http://schemas.openxmlformats.org/officeDocument/2006/relationships/image" Target="../media/image56.jpg"/><Relationship Id="rId4" Type="http://schemas.openxmlformats.org/officeDocument/2006/relationships/image" Target="../media/image55.jp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6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7.xml"/><Relationship Id="rId4" Type="http://schemas.openxmlformats.org/officeDocument/2006/relationships/image" Target="../media/image59.jp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7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slideLayout" Target="../slideLayouts/slideLayout7.xml"/><Relationship Id="rId1" Type="http://schemas.openxmlformats.org/officeDocument/2006/relationships/tags" Target="../tags/tag6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77.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7.xml"/><Relationship Id="rId4" Type="http://schemas.openxmlformats.org/officeDocument/2006/relationships/image" Target="../media/image69.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bwMode="auto">
          <a:xfrm>
            <a:off x="0" y="2362200"/>
            <a:ext cx="9144000" cy="1219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2" name="Title 1"/>
          <p:cNvSpPr>
            <a:spLocks noGrp="1"/>
          </p:cNvSpPr>
          <p:nvPr>
            <p:ph type="ctrTitle" sz="quarter"/>
          </p:nvPr>
        </p:nvSpPr>
        <p:spPr>
          <a:xfrm>
            <a:off x="-76200" y="-76200"/>
            <a:ext cx="9372600" cy="1143000"/>
          </a:xfrm>
        </p:spPr>
        <p:txBody>
          <a:bodyPr/>
          <a:lstStyle/>
          <a:p>
            <a:pPr algn="ctr"/>
            <a:r>
              <a:rPr lang="en-US" sz="4600" dirty="0">
                <a:solidFill>
                  <a:srgbClr val="FF0000"/>
                </a:solidFill>
              </a:rPr>
              <a:t>ALPHA MATRIC HR.SEC.SCHOOL</a:t>
            </a:r>
          </a:p>
        </p:txBody>
      </p:sp>
      <p:sp>
        <p:nvSpPr>
          <p:cNvPr id="3" name="Subtitle 2"/>
          <p:cNvSpPr>
            <a:spLocks noGrp="1"/>
          </p:cNvSpPr>
          <p:nvPr>
            <p:ph type="subTitle" sz="quarter" idx="1"/>
          </p:nvPr>
        </p:nvSpPr>
        <p:spPr>
          <a:xfrm>
            <a:off x="1319212" y="5562600"/>
            <a:ext cx="6400800" cy="1752600"/>
          </a:xfrm>
        </p:spPr>
        <p:txBody>
          <a:bodyPr/>
          <a:lstStyle/>
          <a:p>
            <a:r>
              <a:rPr lang="en-US" b="1" dirty="0">
                <a:solidFill>
                  <a:srgbClr val="002060"/>
                </a:solidFill>
              </a:rPr>
              <a:t>PUDUCHERRY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371600"/>
            <a:ext cx="4114800" cy="4114800"/>
          </a:xfrm>
          <a:prstGeom prst="rect">
            <a:avLst/>
          </a:prstGeom>
        </p:spPr>
      </p:pic>
      <p:sp>
        <p:nvSpPr>
          <p:cNvPr id="4" name="Slide Number Placeholder 3"/>
          <p:cNvSpPr>
            <a:spLocks noGrp="1"/>
          </p:cNvSpPr>
          <p:nvPr>
            <p:ph type="sldNum" sz="quarter" idx="4"/>
          </p:nvPr>
        </p:nvSpPr>
        <p:spPr/>
        <p:txBody>
          <a:bodyPr/>
          <a:lstStyle/>
          <a:p>
            <a:fld id="{1B98B67E-8844-408B-A156-55E79B0E798B}" type="slidenum">
              <a:rPr lang="en-US" smtClean="0"/>
              <a:pPr/>
              <a:t>1</a:t>
            </a:fld>
            <a:endParaRPr lang="en-US"/>
          </a:p>
        </p:txBody>
      </p:sp>
      <p:sp>
        <p:nvSpPr>
          <p:cNvPr id="8" name="Rectangle 7">
            <a:extLst>
              <a:ext uri="{FF2B5EF4-FFF2-40B4-BE49-F238E27FC236}">
                <a16:creationId xmlns:a16="http://schemas.microsoft.com/office/drawing/2014/main" id="{B1004339-BC24-447A-86EB-4EA494475ABF}"/>
              </a:ext>
            </a:extLst>
          </p:cNvPr>
          <p:cNvSpPr/>
          <p:nvPr/>
        </p:nvSpPr>
        <p:spPr>
          <a:xfrm>
            <a:off x="2286000" y="862905"/>
            <a:ext cx="4089774" cy="646331"/>
          </a:xfrm>
          <a:prstGeom prst="rect">
            <a:avLst/>
          </a:prstGeom>
          <a:noFill/>
        </p:spPr>
        <p:txBody>
          <a:bodyPr wrap="none" lIns="91440" tIns="45720" rIns="91440" bIns="45720">
            <a:spAutoFit/>
          </a:bodyPr>
          <a:lstStyle/>
          <a:p>
            <a:pPr algn="ctr"/>
            <a:r>
              <a:rPr 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www.Padasalai.Net</a:t>
            </a:r>
          </a:p>
        </p:txBody>
      </p:sp>
    </p:spTree>
    <p:custDataLst>
      <p:tags r:id="rId1"/>
    </p:custDataLst>
    <p:extLst>
      <p:ext uri="{BB962C8B-B14F-4D97-AF65-F5344CB8AC3E}">
        <p14:creationId xmlns:p14="http://schemas.microsoft.com/office/powerpoint/2010/main" val="949809497"/>
      </p:ext>
    </p:extLst>
  </p:cSld>
  <p:clrMapOvr>
    <a:masterClrMapping/>
  </p:clrMapOvr>
  <mc:AlternateContent xmlns:mc="http://schemas.openxmlformats.org/markup-compatibility/2006" xmlns:p14="http://schemas.microsoft.com/office/powerpoint/2010/main">
    <mc:Choice Requires="p14">
      <p:transition spd="slow" p14:dur="2000" advTm="10115"/>
    </mc:Choice>
    <mc:Fallback xmlns="">
      <p:transition spd="slow" advTm="101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a:solidFill>
                  <a:srgbClr val="FFFF00"/>
                </a:solidFill>
              </a:rPr>
              <a:t>ECO SYSTEM</a:t>
            </a:r>
          </a:p>
        </p:txBody>
      </p:sp>
      <p:sp>
        <p:nvSpPr>
          <p:cNvPr id="3" name="Content Placeholder 2"/>
          <p:cNvSpPr>
            <a:spLocks noGrp="1"/>
          </p:cNvSpPr>
          <p:nvPr>
            <p:ph idx="1"/>
          </p:nvPr>
        </p:nvSpPr>
        <p:spPr/>
        <p:txBody>
          <a:bodyPr/>
          <a:lstStyle/>
          <a:p>
            <a:pPr algn="just">
              <a:buClr>
                <a:srgbClr val="FFFF00"/>
              </a:buClr>
              <a:buFont typeface="Wingdings" pitchFamily="2" charset="2"/>
              <a:buChar char="ü"/>
            </a:pPr>
            <a:r>
              <a:rPr lang="en-US" b="1" dirty="0"/>
              <a:t>An Eco System includes all living things (plants, animals and organisms) in a given area,  interacting with each other and also with their non living environments (weather, earth, sun, soil, climate, atmosphere)</a:t>
            </a:r>
          </a:p>
          <a:p>
            <a:pPr algn="just">
              <a:buClr>
                <a:srgbClr val="FFFF00"/>
              </a:buClr>
              <a:buFont typeface="Wingdings" pitchFamily="2" charset="2"/>
              <a:buChar char="ü"/>
            </a:pPr>
            <a:r>
              <a:rPr lang="en-US" b="1" dirty="0"/>
              <a:t>Eco systems are the foundations of the Biosphere and they determine the health of the entire earth system. </a:t>
            </a:r>
          </a:p>
          <a:p>
            <a:endParaRPr lang="en-US"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10</a:t>
            </a:fld>
            <a:endParaRPr lang="en-US"/>
          </a:p>
        </p:txBody>
      </p:sp>
    </p:spTree>
    <p:custDataLst>
      <p:tags r:id="rId1"/>
    </p:custDataLst>
    <p:extLst>
      <p:ext uri="{BB962C8B-B14F-4D97-AF65-F5344CB8AC3E}">
        <p14:creationId xmlns:p14="http://schemas.microsoft.com/office/powerpoint/2010/main" val="3885326197"/>
      </p:ext>
    </p:extLst>
  </p:cSld>
  <p:clrMapOvr>
    <a:masterClrMapping/>
  </p:clrMapOvr>
  <mc:AlternateContent xmlns:mc="http://schemas.openxmlformats.org/markup-compatibility/2006" xmlns:p14="http://schemas.microsoft.com/office/powerpoint/2010/main">
    <mc:Choice Requires="p14">
      <p:transition spd="slow" p14:dur="2000" advTm="52205"/>
    </mc:Choice>
    <mc:Fallback xmlns="">
      <p:transition spd="slow" advTm="522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3" name="Slide Number Placeholder 2"/>
          <p:cNvSpPr>
            <a:spLocks noGrp="1"/>
          </p:cNvSpPr>
          <p:nvPr>
            <p:ph type="sldNum" sz="quarter" idx="12"/>
          </p:nvPr>
        </p:nvSpPr>
        <p:spPr/>
        <p:txBody>
          <a:bodyPr/>
          <a:lstStyle/>
          <a:p>
            <a:fld id="{8612A8ED-FA22-4DAB-ACD1-EBE5D3BC667B}" type="slidenum">
              <a:rPr lang="en-US" smtClean="0"/>
              <a:pPr/>
              <a:t>11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0220" y="100361"/>
            <a:ext cx="5478780" cy="6681439"/>
          </a:xfrm>
          <a:prstGeom prst="rect">
            <a:avLst/>
          </a:prstGeom>
        </p:spPr>
      </p:pic>
    </p:spTree>
    <p:custDataLst>
      <p:tags r:id="rId1"/>
    </p:custDataLst>
    <p:extLst>
      <p:ext uri="{BB962C8B-B14F-4D97-AF65-F5344CB8AC3E}">
        <p14:creationId xmlns:p14="http://schemas.microsoft.com/office/powerpoint/2010/main" val="1325461075"/>
      </p:ext>
    </p:extLst>
  </p:cSld>
  <p:clrMapOvr>
    <a:masterClrMapping/>
  </p:clrMapOvr>
  <mc:AlternateContent xmlns:mc="http://schemas.openxmlformats.org/markup-compatibility/2006" xmlns:p14="http://schemas.microsoft.com/office/powerpoint/2010/main">
    <mc:Choice Requires="p14">
      <p:transition spd="slow" p14:dur="2000" advTm="29142"/>
    </mc:Choice>
    <mc:Fallback xmlns="">
      <p:transition spd="slow" advTm="2914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FFFF00"/>
                </a:solidFill>
              </a:rPr>
              <a:t>LINKAGE BETWEEN ECONOMY AND ENVIRONMENT</a:t>
            </a:r>
          </a:p>
        </p:txBody>
      </p:sp>
      <p:sp>
        <p:nvSpPr>
          <p:cNvPr id="3" name="Content Placeholder 2"/>
          <p:cNvSpPr>
            <a:spLocks noGrp="1"/>
          </p:cNvSpPr>
          <p:nvPr>
            <p:ph idx="1"/>
          </p:nvPr>
        </p:nvSpPr>
        <p:spPr/>
        <p:txBody>
          <a:bodyPr/>
          <a:lstStyle/>
          <a:p>
            <a:pPr marL="651510" indent="-514350" algn="just">
              <a:buClr>
                <a:srgbClr val="FFFF00"/>
              </a:buClr>
              <a:buFont typeface="Wingdings" pitchFamily="2" charset="2"/>
              <a:buChar char="Ø"/>
            </a:pPr>
            <a:r>
              <a:rPr lang="en-US" sz="2600" dirty="0"/>
              <a:t>Man’s life is interconnected with various other living and non living things.</a:t>
            </a:r>
          </a:p>
          <a:p>
            <a:pPr marL="651510" indent="-514350">
              <a:buClr>
                <a:srgbClr val="FFFF00"/>
              </a:buClr>
              <a:buFont typeface="Wingdings" pitchFamily="2" charset="2"/>
              <a:buChar char="Ø"/>
            </a:pPr>
            <a:r>
              <a:rPr lang="en-US" sz="2600" dirty="0"/>
              <a:t>The life also depends on social, political, ethical, philosophical and other aspects of economic system.</a:t>
            </a:r>
          </a:p>
          <a:p>
            <a:pPr marL="651510" indent="-514350">
              <a:buClr>
                <a:srgbClr val="FFFF00"/>
              </a:buClr>
              <a:buFont typeface="Wingdings" pitchFamily="2" charset="2"/>
              <a:buChar char="Ø"/>
            </a:pPr>
            <a:r>
              <a:rPr lang="en-US" sz="2600" dirty="0"/>
              <a:t>The life of human beings is shaped by his living environment.</a:t>
            </a:r>
          </a:p>
          <a:p>
            <a:pPr marL="651510" indent="-514350" algn="just">
              <a:buClr>
                <a:srgbClr val="FFFF00"/>
              </a:buClr>
              <a:buFont typeface="Wingdings" pitchFamily="2" charset="2"/>
              <a:buChar char="Ø"/>
            </a:pPr>
            <a:r>
              <a:rPr lang="en-US" sz="2600" dirty="0"/>
              <a:t>The relationship between the economy and environment is generally explained in the form of a “Material Balance Model” developed by </a:t>
            </a:r>
            <a:r>
              <a:rPr lang="en-US" sz="2600" dirty="0" err="1"/>
              <a:t>Alen</a:t>
            </a:r>
            <a:r>
              <a:rPr lang="en-US" sz="2600" dirty="0"/>
              <a:t> </a:t>
            </a:r>
            <a:r>
              <a:rPr lang="en-US" sz="2600" dirty="0" err="1"/>
              <a:t>Kneese</a:t>
            </a:r>
            <a:r>
              <a:rPr lang="en-US" sz="2600" dirty="0"/>
              <a:t> and R.V. Ayres.</a:t>
            </a:r>
          </a:p>
          <a:p>
            <a:endParaRPr lang="en-US" sz="2600"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12</a:t>
            </a:fld>
            <a:endParaRPr lang="en-US"/>
          </a:p>
        </p:txBody>
      </p:sp>
    </p:spTree>
    <p:custDataLst>
      <p:tags r:id="rId1"/>
    </p:custDataLst>
    <p:extLst>
      <p:ext uri="{BB962C8B-B14F-4D97-AF65-F5344CB8AC3E}">
        <p14:creationId xmlns:p14="http://schemas.microsoft.com/office/powerpoint/2010/main" val="648376155"/>
      </p:ext>
    </p:extLst>
  </p:cSld>
  <p:clrMapOvr>
    <a:masterClrMapping/>
  </p:clrMapOvr>
  <mc:AlternateContent xmlns:mc="http://schemas.openxmlformats.org/markup-compatibility/2006" xmlns:p14="http://schemas.microsoft.com/office/powerpoint/2010/main">
    <mc:Choice Requires="p14">
      <p:transition spd="slow" p14:dur="2000" advTm="66052"/>
    </mc:Choice>
    <mc:Fallback xmlns="">
      <p:transition spd="slow" advTm="660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rgbClr val="FFFF00"/>
                </a:solidFill>
              </a:rPr>
              <a:t>EXPLANATION</a:t>
            </a:r>
          </a:p>
        </p:txBody>
      </p:sp>
      <p:sp>
        <p:nvSpPr>
          <p:cNvPr id="3" name="Content Placeholder 2"/>
          <p:cNvSpPr>
            <a:spLocks noGrp="1"/>
          </p:cNvSpPr>
          <p:nvPr>
            <p:ph idx="1"/>
          </p:nvPr>
        </p:nvSpPr>
        <p:spPr>
          <a:xfrm>
            <a:off x="685800" y="1752600"/>
            <a:ext cx="7772400" cy="4114800"/>
          </a:xfrm>
        </p:spPr>
        <p:txBody>
          <a:bodyPr/>
          <a:lstStyle/>
          <a:p>
            <a:pPr>
              <a:buClr>
                <a:srgbClr val="FFFF00"/>
              </a:buClr>
              <a:buFont typeface="Wingdings" pitchFamily="2" charset="2"/>
              <a:buChar char="ü"/>
            </a:pPr>
            <a:r>
              <a:rPr lang="en-US" sz="2400" b="1" dirty="0"/>
              <a:t>Law of Conservation of matter and Energy, emphasizes that in any production system “What goes in must come out”.</a:t>
            </a:r>
          </a:p>
          <a:p>
            <a:pPr>
              <a:buClr>
                <a:srgbClr val="FFFF00"/>
              </a:buClr>
              <a:buFont typeface="Wingdings" pitchFamily="2" charset="2"/>
              <a:buChar char="ü"/>
            </a:pPr>
            <a:r>
              <a:rPr lang="en-US" sz="2400" b="1" dirty="0"/>
              <a:t>This is known as Material Balance Approach or Material Balance Principle. </a:t>
            </a:r>
          </a:p>
          <a:p>
            <a:pPr>
              <a:buClr>
                <a:srgbClr val="FFFF00"/>
              </a:buClr>
              <a:buFont typeface="Wingdings" pitchFamily="2" charset="2"/>
              <a:buChar char="ü"/>
            </a:pPr>
            <a:r>
              <a:rPr lang="en-US" sz="2400" b="1" dirty="0"/>
              <a:t>The diagram implies that mass inputs must equal mass outputs for every process.</a:t>
            </a:r>
          </a:p>
          <a:p>
            <a:pPr>
              <a:buClr>
                <a:srgbClr val="FFFF00"/>
              </a:buClr>
              <a:buFont typeface="Wingdings" pitchFamily="2" charset="2"/>
              <a:buChar char="ü"/>
            </a:pPr>
            <a:r>
              <a:rPr lang="en-US" sz="2400" b="1" dirty="0"/>
              <a:t>All resources extracted from the environment eventually become unwanted wastes and pollutants. </a:t>
            </a:r>
          </a:p>
          <a:p>
            <a:pPr>
              <a:buClr>
                <a:srgbClr val="FFFF00"/>
              </a:buClr>
              <a:buFont typeface="Wingdings" pitchFamily="2" charset="2"/>
              <a:buChar char="ü"/>
            </a:pPr>
            <a:r>
              <a:rPr lang="en-US" sz="2400" b="1" dirty="0"/>
              <a:t>Material and energy are drawn from environment used for production and consumption activities and  returned back to the environment as wastes.</a:t>
            </a:r>
          </a:p>
          <a:p>
            <a:endParaRPr lang="en-US" sz="2400" b="1"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13</a:t>
            </a:fld>
            <a:endParaRPr lang="en-US" dirty="0"/>
          </a:p>
        </p:txBody>
      </p:sp>
    </p:spTree>
    <p:custDataLst>
      <p:tags r:id="rId1"/>
    </p:custDataLst>
    <p:extLst>
      <p:ext uri="{BB962C8B-B14F-4D97-AF65-F5344CB8AC3E}">
        <p14:creationId xmlns:p14="http://schemas.microsoft.com/office/powerpoint/2010/main" val="3914114157"/>
      </p:ext>
    </p:extLst>
  </p:cSld>
  <p:clrMapOvr>
    <a:masterClrMapping/>
  </p:clrMapOvr>
  <mc:AlternateContent xmlns:mc="http://schemas.openxmlformats.org/markup-compatibility/2006" xmlns:p14="http://schemas.microsoft.com/office/powerpoint/2010/main">
    <mc:Choice Requires="p14">
      <p:transition spd="slow" p14:dur="2000" advTm="62822"/>
    </mc:Choice>
    <mc:Fallback xmlns="">
      <p:transition spd="slow" advTm="628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12A8ED-FA22-4DAB-ACD1-EBE5D3BC667B}" type="slidenum">
              <a:rPr lang="en-US" smtClean="0"/>
              <a:pPr/>
              <a:t>14</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917"/>
          <a:stretch/>
        </p:blipFill>
        <p:spPr>
          <a:xfrm>
            <a:off x="1447800" y="914400"/>
            <a:ext cx="6411895" cy="5138382"/>
          </a:xfrm>
          <a:prstGeom prst="rect">
            <a:avLst/>
          </a:prstGeom>
        </p:spPr>
      </p:pic>
    </p:spTree>
    <p:extLst>
      <p:ext uri="{BB962C8B-B14F-4D97-AF65-F5344CB8AC3E}">
        <p14:creationId xmlns:p14="http://schemas.microsoft.com/office/powerpoint/2010/main" val="2391165779"/>
      </p:ext>
    </p:extLst>
  </p:cSld>
  <p:clrMapOvr>
    <a:masterClrMapping/>
  </p:clrMapOvr>
  <mc:AlternateContent xmlns:mc="http://schemas.openxmlformats.org/markup-compatibility/2006" xmlns:p14="http://schemas.microsoft.com/office/powerpoint/2010/main">
    <mc:Choice Requires="p14">
      <p:transition spd="slow" p14:dur="2000" advTm="54062"/>
    </mc:Choice>
    <mc:Fallback xmlns="">
      <p:transition spd="slow" advTm="5406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152400" y="1066760"/>
            <a:ext cx="8763000" cy="5715040"/>
          </a:xfrm>
          <a:prstGeom prst="rect">
            <a:avLst/>
          </a:prstGeom>
          <a:noFill/>
          <a:ln w="9525">
            <a:noFill/>
            <a:miter lim="800000"/>
            <a:headEnd/>
            <a:tailEnd/>
          </a:ln>
          <a:effectLst/>
        </p:spPr>
      </p:pic>
      <p:sp>
        <p:nvSpPr>
          <p:cNvPr id="3" name="TextBox 2"/>
          <p:cNvSpPr txBox="1"/>
          <p:nvPr/>
        </p:nvSpPr>
        <p:spPr>
          <a:xfrm>
            <a:off x="838200" y="304800"/>
            <a:ext cx="8382000" cy="646331"/>
          </a:xfrm>
          <a:prstGeom prst="rect">
            <a:avLst/>
          </a:prstGeom>
          <a:noFill/>
        </p:spPr>
        <p:txBody>
          <a:bodyPr wrap="square" rtlCol="0">
            <a:spAutoFit/>
          </a:bodyPr>
          <a:lstStyle/>
          <a:p>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MATERIAL BALANCE MODEL</a:t>
            </a:r>
          </a:p>
        </p:txBody>
      </p:sp>
      <p:sp>
        <p:nvSpPr>
          <p:cNvPr id="4" name="Slide Number Placeholder 3"/>
          <p:cNvSpPr>
            <a:spLocks noGrp="1"/>
          </p:cNvSpPr>
          <p:nvPr>
            <p:ph type="sldNum" sz="quarter" idx="12"/>
          </p:nvPr>
        </p:nvSpPr>
        <p:spPr/>
        <p:txBody>
          <a:bodyPr/>
          <a:lstStyle/>
          <a:p>
            <a:fld id="{8612A8ED-FA22-4DAB-ACD1-EBE5D3BC667B}" type="slidenum">
              <a:rPr lang="en-US" smtClean="0"/>
              <a:pPr/>
              <a:t>15</a:t>
            </a:fld>
            <a:endParaRPr lang="en-US"/>
          </a:p>
        </p:txBody>
      </p:sp>
      <p:sp>
        <p:nvSpPr>
          <p:cNvPr id="5" name="TextBox 4"/>
          <p:cNvSpPr txBox="1"/>
          <p:nvPr/>
        </p:nvSpPr>
        <p:spPr>
          <a:xfrm>
            <a:off x="1905000" y="6096000"/>
            <a:ext cx="5105400" cy="381000"/>
          </a:xfrm>
          <a:prstGeom prst="rect">
            <a:avLst/>
          </a:prstGeom>
          <a:solidFill>
            <a:schemeClr val="tx1"/>
          </a:solidFill>
        </p:spPr>
        <p:txBody>
          <a:bodyPr wrap="square" rtlCol="0">
            <a:spAutoFit/>
          </a:bodyPr>
          <a:lstStyle/>
          <a:p>
            <a:pPr algn="ctr"/>
            <a:r>
              <a:rPr lang="en-US" b="1" dirty="0">
                <a:solidFill>
                  <a:schemeClr val="bg2"/>
                </a:solidFill>
              </a:rPr>
              <a:t>Flow Diagram for Material Balance  Approach</a:t>
            </a:r>
          </a:p>
        </p:txBody>
      </p:sp>
    </p:spTree>
    <p:custDataLst>
      <p:tags r:id="rId1"/>
    </p:custDataLst>
    <p:extLst>
      <p:ext uri="{BB962C8B-B14F-4D97-AF65-F5344CB8AC3E}">
        <p14:creationId xmlns:p14="http://schemas.microsoft.com/office/powerpoint/2010/main" val="1883954546"/>
      </p:ext>
    </p:extLst>
  </p:cSld>
  <p:clrMapOvr>
    <a:masterClrMapping/>
  </p:clrMapOvr>
  <mc:AlternateContent xmlns:mc="http://schemas.openxmlformats.org/markup-compatibility/2006" xmlns:p14="http://schemas.microsoft.com/office/powerpoint/2010/main">
    <mc:Choice Requires="p14">
      <p:transition spd="slow" p14:dur="2000" advTm="107791"/>
    </mc:Choice>
    <mc:Fallback xmlns="">
      <p:transition spd="slow" advTm="1077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FFF00"/>
                </a:solidFill>
              </a:rPr>
              <a:t>EQUATION FORM OF MATERIAL BALANCE MODEL</a:t>
            </a:r>
            <a:endParaRPr lang="en-US" sz="4000" dirty="0"/>
          </a:p>
        </p:txBody>
      </p:sp>
      <p:sp>
        <p:nvSpPr>
          <p:cNvPr id="3" name="Slide Number Placeholder 2"/>
          <p:cNvSpPr>
            <a:spLocks noGrp="1"/>
          </p:cNvSpPr>
          <p:nvPr>
            <p:ph type="sldNum" sz="quarter" idx="12"/>
          </p:nvPr>
        </p:nvSpPr>
        <p:spPr/>
        <p:txBody>
          <a:bodyPr/>
          <a:lstStyle/>
          <a:p>
            <a:fld id="{02125ED0-D030-4DEE-ACEA-FE4875A9AB0C}" type="slidenum">
              <a:rPr lang="en-US" smtClean="0"/>
              <a:pPr/>
              <a:t>16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9144000" cy="2272632"/>
          </a:xfrm>
          <a:prstGeom prst="rect">
            <a:avLst/>
          </a:prstGeom>
        </p:spPr>
      </p:pic>
      <p:pic>
        <p:nvPicPr>
          <p:cNvPr id="7" name="Content Placeholder 6"/>
          <p:cNvPicPr>
            <a:picLocks noGrp="1" noChangeAspect="1"/>
          </p:cNvPicPr>
          <p:nvPr>
            <p:ph idx="1"/>
          </p:nvPr>
        </p:nvPicPr>
        <p:blipFill rotWithShape="1">
          <a:blip r:embed="rId4">
            <a:extLst>
              <a:ext uri="{28A0092B-C50C-407E-A947-70E740481C1C}">
                <a14:useLocalDpi xmlns:a14="http://schemas.microsoft.com/office/drawing/2010/main" val="0"/>
              </a:ext>
            </a:extLst>
          </a:blip>
          <a:srcRect l="4175" t="19459" r="2989" b="27596"/>
          <a:stretch/>
        </p:blipFill>
        <p:spPr>
          <a:xfrm>
            <a:off x="1009934" y="2210937"/>
            <a:ext cx="7206018" cy="750627"/>
          </a:xfrm>
        </p:spPr>
      </p:pic>
      <p:sp>
        <p:nvSpPr>
          <p:cNvPr id="4" name="TextBox 3"/>
          <p:cNvSpPr txBox="1"/>
          <p:nvPr/>
        </p:nvSpPr>
        <p:spPr>
          <a:xfrm>
            <a:off x="7848600" y="5257800"/>
            <a:ext cx="533400" cy="338554"/>
          </a:xfrm>
          <a:prstGeom prst="rect">
            <a:avLst/>
          </a:prstGeom>
          <a:noFill/>
        </p:spPr>
        <p:txBody>
          <a:bodyPr wrap="square" rtlCol="0">
            <a:spAutoFit/>
          </a:bodyPr>
          <a:lstStyle/>
          <a:p>
            <a:r>
              <a:rPr lang="en-US" sz="1600" dirty="0">
                <a:solidFill>
                  <a:schemeClr val="bg2"/>
                </a:solidFill>
                <a:cs typeface="Times New Roman" pitchFamily="18" charset="0"/>
              </a:rPr>
              <a:t>p</a:t>
            </a:r>
          </a:p>
        </p:txBody>
      </p:sp>
      <p:sp>
        <p:nvSpPr>
          <p:cNvPr id="8" name="TextBox 7"/>
          <p:cNvSpPr txBox="1"/>
          <p:nvPr/>
        </p:nvSpPr>
        <p:spPr>
          <a:xfrm>
            <a:off x="6553200" y="2514600"/>
            <a:ext cx="533400" cy="381000"/>
          </a:xfrm>
          <a:prstGeom prst="rect">
            <a:avLst/>
          </a:prstGeom>
          <a:noFill/>
        </p:spPr>
        <p:txBody>
          <a:bodyPr wrap="square" rtlCol="0">
            <a:spAutoFit/>
          </a:bodyPr>
          <a:lstStyle/>
          <a:p>
            <a:r>
              <a:rPr lang="en-US" dirty="0">
                <a:solidFill>
                  <a:schemeClr val="bg1">
                    <a:lumMod val="60000"/>
                    <a:lumOff val="40000"/>
                  </a:schemeClr>
                </a:solidFill>
              </a:rPr>
              <a:t>p</a:t>
            </a:r>
          </a:p>
        </p:txBody>
      </p:sp>
    </p:spTree>
    <p:custDataLst>
      <p:tags r:id="rId1"/>
    </p:custDataLst>
    <p:extLst>
      <p:ext uri="{BB962C8B-B14F-4D97-AF65-F5344CB8AC3E}">
        <p14:creationId xmlns:p14="http://schemas.microsoft.com/office/powerpoint/2010/main" val="2672631713"/>
      </p:ext>
    </p:extLst>
  </p:cSld>
  <p:clrMapOvr>
    <a:masterClrMapping/>
  </p:clrMapOvr>
  <mc:AlternateContent xmlns:mc="http://schemas.openxmlformats.org/markup-compatibility/2006" xmlns:p14="http://schemas.microsoft.com/office/powerpoint/2010/main">
    <mc:Choice Requires="p14">
      <p:transition spd="slow" p14:dur="2000" advTm="58403"/>
    </mc:Choice>
    <mc:Fallback xmlns="">
      <p:transition spd="slow" advTm="584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sz="4000" b="1" dirty="0">
              <a:solidFill>
                <a:srgbClr val="FFFF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76200"/>
            <a:ext cx="8305800" cy="6844595"/>
          </a:xfrm>
        </p:spPr>
      </p:pic>
      <p:sp>
        <p:nvSpPr>
          <p:cNvPr id="3" name="Slide Number Placeholder 2"/>
          <p:cNvSpPr>
            <a:spLocks noGrp="1"/>
          </p:cNvSpPr>
          <p:nvPr>
            <p:ph type="sldNum" sz="quarter" idx="12"/>
          </p:nvPr>
        </p:nvSpPr>
        <p:spPr/>
        <p:txBody>
          <a:bodyPr/>
          <a:lstStyle/>
          <a:p>
            <a:fld id="{02125ED0-D030-4DEE-ACEA-FE4875A9AB0C}" type="slidenum">
              <a:rPr lang="en-US" smtClean="0"/>
              <a:pPr/>
              <a:t>17</a:t>
            </a:fld>
            <a:endParaRPr lang="en-US"/>
          </a:p>
        </p:txBody>
      </p:sp>
    </p:spTree>
    <p:extLst>
      <p:ext uri="{BB962C8B-B14F-4D97-AF65-F5344CB8AC3E}">
        <p14:creationId xmlns:p14="http://schemas.microsoft.com/office/powerpoint/2010/main" val="2725227612"/>
      </p:ext>
    </p:extLst>
  </p:cSld>
  <p:clrMapOvr>
    <a:masterClrMapping/>
  </p:clrMapOvr>
  <mc:AlternateContent xmlns:mc="http://schemas.openxmlformats.org/markup-compatibility/2006" xmlns:p14="http://schemas.microsoft.com/office/powerpoint/2010/main">
    <mc:Choice Requires="p14">
      <p:transition spd="slow" p14:dur="2000" advTm="80420"/>
    </mc:Choice>
    <mc:Fallback xmlns="">
      <p:transition spd="slow" advTm="8042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6600" b="1" dirty="0">
                <a:solidFill>
                  <a:srgbClr val="FFFF00"/>
                </a:solidFill>
              </a:rPr>
              <a:t>EXPLANATION</a:t>
            </a:r>
            <a:endParaRPr lang="en-US" b="1" dirty="0">
              <a:solidFill>
                <a:srgbClr val="FFFF00"/>
              </a:solidFill>
            </a:endParaRPr>
          </a:p>
        </p:txBody>
      </p:sp>
      <p:sp>
        <p:nvSpPr>
          <p:cNvPr id="3" name="Content Placeholder 2"/>
          <p:cNvSpPr>
            <a:spLocks noGrp="1"/>
          </p:cNvSpPr>
          <p:nvPr>
            <p:ph idx="1"/>
          </p:nvPr>
        </p:nvSpPr>
        <p:spPr/>
        <p:txBody>
          <a:bodyPr/>
          <a:lstStyle/>
          <a:p>
            <a:pPr>
              <a:buClr>
                <a:srgbClr val="FFFF00"/>
              </a:buClr>
              <a:buFont typeface="Wingdings" pitchFamily="2" charset="2"/>
              <a:buChar char="ü"/>
            </a:pPr>
            <a:r>
              <a:rPr lang="en-US" sz="2000" b="1" dirty="0"/>
              <a:t>Environment is the supplier of all forms of resources like renewable &amp; non renewable.</a:t>
            </a:r>
          </a:p>
          <a:p>
            <a:pPr>
              <a:buClr>
                <a:srgbClr val="FFFF00"/>
              </a:buClr>
              <a:buFont typeface="Wingdings" pitchFamily="2" charset="2"/>
              <a:buChar char="ü"/>
            </a:pPr>
            <a:r>
              <a:rPr lang="en-US" sz="2000" b="1" dirty="0"/>
              <a:t>Household and firms are connected to environment and they are interconnected.</a:t>
            </a:r>
          </a:p>
          <a:p>
            <a:pPr>
              <a:buClr>
                <a:srgbClr val="FFFF00"/>
              </a:buClr>
              <a:buFont typeface="Wingdings" pitchFamily="2" charset="2"/>
              <a:buChar char="ü"/>
            </a:pPr>
            <a:r>
              <a:rPr lang="en-US" sz="2000" b="1" dirty="0"/>
              <a:t>Household and firms depend on nature for resources. </a:t>
            </a:r>
          </a:p>
          <a:p>
            <a:pPr>
              <a:buClr>
                <a:srgbClr val="FFFF00"/>
              </a:buClr>
              <a:buFont typeface="Wingdings" pitchFamily="2" charset="2"/>
              <a:buChar char="ü"/>
            </a:pPr>
            <a:r>
              <a:rPr lang="en-US" sz="2000" b="1" dirty="0"/>
              <a:t>Both household and firms send out residuals of consumption and production respectively to nature. </a:t>
            </a:r>
          </a:p>
          <a:p>
            <a:pPr>
              <a:buClr>
                <a:srgbClr val="FFFF00"/>
              </a:buClr>
              <a:buFont typeface="Wingdings" pitchFamily="2" charset="2"/>
              <a:buChar char="ü"/>
            </a:pPr>
            <a:r>
              <a:rPr lang="en-US" sz="2000" b="1" dirty="0"/>
              <a:t>Nature has the power to assimilate all forms of waste. But the power is conditional</a:t>
            </a:r>
          </a:p>
          <a:p>
            <a:pPr>
              <a:buClr>
                <a:srgbClr val="FFFF00"/>
              </a:buClr>
              <a:buFont typeface="Wingdings" pitchFamily="2" charset="2"/>
              <a:buChar char="ü"/>
            </a:pPr>
            <a:r>
              <a:rPr lang="en-US" sz="2000" b="1" dirty="0"/>
              <a:t>There is a limit for everything.</a:t>
            </a:r>
          </a:p>
          <a:p>
            <a:pPr>
              <a:buClr>
                <a:srgbClr val="FFFF00"/>
              </a:buClr>
              <a:buFont typeface="Wingdings" pitchFamily="2" charset="2"/>
              <a:buChar char="ü"/>
            </a:pPr>
            <a:r>
              <a:rPr lang="en-US" sz="2000" b="1" dirty="0"/>
              <a:t>The earth has reached the saturation point and it is unable to cleanup several forms of waste.</a:t>
            </a:r>
          </a:p>
          <a:p>
            <a:pPr>
              <a:buClr>
                <a:srgbClr val="FFFF00"/>
              </a:buClr>
              <a:buFont typeface="Wingdings" pitchFamily="2" charset="2"/>
              <a:buChar char="ü"/>
            </a:pPr>
            <a:r>
              <a:rPr lang="en-US" sz="2000" b="1" dirty="0"/>
              <a:t>Remember the earth can also non co-operate. </a:t>
            </a:r>
          </a:p>
          <a:p>
            <a:pPr>
              <a:buClr>
                <a:srgbClr val="FFFF00"/>
              </a:buClr>
              <a:buFont typeface="Wingdings" pitchFamily="2" charset="2"/>
              <a:buChar char="ü"/>
            </a:pPr>
            <a:endParaRPr lang="en-US" sz="2000" b="1"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18</a:t>
            </a:fld>
            <a:endParaRPr lang="en-US"/>
          </a:p>
        </p:txBody>
      </p:sp>
    </p:spTree>
    <p:custDataLst>
      <p:tags r:id="rId1"/>
    </p:custDataLst>
    <p:extLst>
      <p:ext uri="{BB962C8B-B14F-4D97-AF65-F5344CB8AC3E}">
        <p14:creationId xmlns:p14="http://schemas.microsoft.com/office/powerpoint/2010/main" val="510979486"/>
      </p:ext>
    </p:extLst>
  </p:cSld>
  <p:clrMapOvr>
    <a:masterClrMapping/>
  </p:clrMapOvr>
  <mc:AlternateContent xmlns:mc="http://schemas.openxmlformats.org/markup-compatibility/2006" xmlns:p14="http://schemas.microsoft.com/office/powerpoint/2010/main">
    <mc:Choice Requires="p14">
      <p:transition spd="slow" p14:dur="2000" advTm="129163"/>
    </mc:Choice>
    <mc:Fallback xmlns="">
      <p:transition spd="slow" advTm="1291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inVertic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arn(inVertical)">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FFF00"/>
                </a:solidFill>
              </a:rPr>
              <a:t>ENVIRONMENTAL GOODS</a:t>
            </a:r>
          </a:p>
        </p:txBody>
      </p:sp>
      <p:sp>
        <p:nvSpPr>
          <p:cNvPr id="3" name="Content Placeholder 2"/>
          <p:cNvSpPr>
            <a:spLocks noGrp="1"/>
          </p:cNvSpPr>
          <p:nvPr>
            <p:ph idx="1"/>
          </p:nvPr>
        </p:nvSpPr>
        <p:spPr/>
        <p:txBody>
          <a:bodyPr/>
          <a:lstStyle/>
          <a:p>
            <a:pPr>
              <a:buClr>
                <a:srgbClr val="FFFF00"/>
              </a:buClr>
            </a:pPr>
            <a:r>
              <a:rPr lang="en-US" b="1" dirty="0"/>
              <a:t>Typically non market goods including clear air, clean water, landscape, green transport infrastructure (footpaths, cycle ways, greenways etc., ) public parks, urban parks, rivers, mountains, forests and beaches. </a:t>
            </a:r>
          </a:p>
          <a:p>
            <a:endParaRPr lang="en-US"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19</a:t>
            </a:fld>
            <a:endParaRPr lang="en-US"/>
          </a:p>
        </p:txBody>
      </p:sp>
    </p:spTree>
    <p:custDataLst>
      <p:tags r:id="rId1"/>
    </p:custDataLst>
    <p:extLst>
      <p:ext uri="{BB962C8B-B14F-4D97-AF65-F5344CB8AC3E}">
        <p14:creationId xmlns:p14="http://schemas.microsoft.com/office/powerpoint/2010/main" val="539144262"/>
      </p:ext>
    </p:extLst>
  </p:cSld>
  <p:clrMapOvr>
    <a:masterClrMapping/>
  </p:clrMapOvr>
  <mc:AlternateContent xmlns:mc="http://schemas.openxmlformats.org/markup-compatibility/2006" xmlns:p14="http://schemas.microsoft.com/office/powerpoint/2010/main">
    <mc:Choice Requires="p14">
      <p:transition spd="slow" p14:dur="2000" advTm="66741"/>
    </mc:Choice>
    <mc:Fallback xmlns="">
      <p:transition spd="slow" advTm="667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0"/>
            <a:ext cx="7315200" cy="1123950"/>
          </a:xfrm>
        </p:spPr>
        <p:txBody>
          <a:bodyPr/>
          <a:lstStyle/>
          <a:p>
            <a:r>
              <a:rPr lang="en-US" sz="8800" dirty="0">
                <a:solidFill>
                  <a:schemeClr val="bg2"/>
                </a:solidFill>
                <a:effectLst/>
                <a:latin typeface="Segoe Print" pitchFamily="2" charset="0"/>
              </a:rPr>
              <a:t>LESSON</a:t>
            </a:r>
            <a:r>
              <a:rPr lang="en-US" sz="8800" dirty="0">
                <a:solidFill>
                  <a:schemeClr val="bg2"/>
                </a:solidFill>
                <a:latin typeface="Segoe Print" pitchFamily="2" charset="0"/>
              </a:rPr>
              <a:t> .10</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6363" r="6233"/>
          <a:stretch/>
        </p:blipFill>
        <p:spPr>
          <a:xfrm>
            <a:off x="2098963" y="4243387"/>
            <a:ext cx="997527" cy="1666875"/>
          </a:xfrm>
          <a:prstGeom prst="rect">
            <a:avLst/>
          </a:prstGeom>
        </p:spPr>
      </p:pic>
      <p:sp>
        <p:nvSpPr>
          <p:cNvPr id="4" name="Slide Number Placeholder 3"/>
          <p:cNvSpPr>
            <a:spLocks noGrp="1"/>
          </p:cNvSpPr>
          <p:nvPr>
            <p:ph type="sldNum" sz="quarter" idx="12"/>
          </p:nvPr>
        </p:nvSpPr>
        <p:spPr/>
        <p:txBody>
          <a:bodyPr/>
          <a:lstStyle/>
          <a:p>
            <a:fld id="{350E2C59-4876-4274-9F20-EC692DBC19B9}" type="slidenum">
              <a:rPr lang="en-US" smtClean="0"/>
              <a:pPr/>
              <a:t>2</a:t>
            </a:fld>
            <a:endParaRPr lang="en-US"/>
          </a:p>
        </p:txBody>
      </p:sp>
    </p:spTree>
    <p:custDataLst>
      <p:tags r:id="rId1"/>
    </p:custDataLst>
    <p:extLst>
      <p:ext uri="{BB962C8B-B14F-4D97-AF65-F5344CB8AC3E}">
        <p14:creationId xmlns:p14="http://schemas.microsoft.com/office/powerpoint/2010/main" val="2215303852"/>
      </p:ext>
    </p:extLst>
  </p:cSld>
  <p:clrMapOvr>
    <a:masterClrMapping/>
  </p:clrMapOvr>
  <mc:AlternateContent xmlns:mc="http://schemas.openxmlformats.org/markup-compatibility/2006" xmlns:p14="http://schemas.microsoft.com/office/powerpoint/2010/main">
    <mc:Choice Requires="p14">
      <p:transition spd="slow" p14:dur="2000" advTm="6299"/>
    </mc:Choice>
    <mc:Fallback xmlns="">
      <p:transition spd="slow" advTm="62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0" presetClass="path" presetSubtype="0" fill="hold" nodeType="withEffect">
                                  <p:stCondLst>
                                    <p:cond delay="0"/>
                                  </p:stCondLst>
                                  <p:childTnLst>
                                    <p:animMotion origin="layout" path="M -0.14549 -0.36111 C -0.14757 -0.34977 -0.14861 -0.32639 -0.14861 -0.32639 C -0.14913 -0.30278 -0.14809 -0.27732 -0.15382 -0.25417 C -0.14584 -0.25162 -0.13889 -0.25764 -0.1309 -0.25834 C -0.12257 -0.25903 -0.11424 -0.25926 -0.1059 -0.25972 C -0.10226 -0.26297 -0.10278 -0.26088 -0.10278 -0.26528 C -0.0007 -0.26158 -0.00625 -0.26551 -0.0434 -0.25834 C -0.0533 -0.25394 -0.06424 -0.2507 -0.07465 -0.24861 C -0.07743 -0.24908 -0.08073 -0.24792 -0.08299 -0.25 C -0.08403 -0.25093 -0.08143 -0.25278 -0.0809 -0.25417 C -0.08038 -0.25556 -0.08038 -0.25695 -0.07986 -0.25834 C -0.07709 -0.26482 -0.07361 -0.27292 -0.07049 -0.27917 C -0.06962 -0.3 -0.0684 -0.30648 -0.06945 -0.32639 C -0.06875 -0.33658 -0.07292 -0.34977 -0.06736 -0.35695 C -0.06181 -0.36389 -0.05209 -0.35741 -0.04445 -0.35834 C -0.03837 -0.35903 -0.03177 -0.36227 -0.0257 -0.36389 C -0.02188 -0.36343 -0.01424 -0.3625 -0.01424 -0.3625 C -0.02847 -0.34491 -0.04636 -0.33148 -0.05695 -0.30972 C -0.05886 -0.30556 -0.02604 -0.31528 -0.02257 -0.31528 C 0.00555 -0.32685 0.03385 -0.3375 0.06163 -0.35 C 0.06545 -0.35162 0.06337 -0.36065 0.06285 -0.3625 C 0.06094 -0.37037 0.05052 -0.37153 0.04618 -0.37222 C 0.04062 -0.37176 0.03507 -0.37199 0.02951 -0.37084 C 0.02396 -0.36968 0.02135 -0.36088 0.01701 -0.35695 C 0.01458 -0.35209 0.00989 -0.34398 0.00868 -0.33889 C 0.00798 -0.33611 0.00729 -0.33334 0.0066 -0.33056 C 0.00625 -0.32917 0.00555 -0.32639 0.00555 -0.32639 C 0.0059 -0.32269 0.00555 -0.31875 0.0066 -0.31528 C 0.01076 -0.30023 0.03576 -0.30185 0.04201 -0.30139 C 0.04236 -0.3007 0.0467 -0.29329 0.04722 -0.29167 C 0.04774 -0.28982 0.04757 -0.28773 0.04826 -0.28611 C 0.05538 -0.2669 0.05052 -0.28519 0.05347 -0.27361 C 0.05312 -0.27037 0.05382 -0.26644 0.05243 -0.26389 C 0.05156 -0.26227 0.03889 -0.25996 0.03785 -0.25972 C 0.03125 -0.2581 0.02569 -0.25209 0.0191 -0.25139 C 0.00694 -0.25 0.00469 -0.25 -0.00278 -0.25 C 0.0441 -0.2838 0.09149 -0.31644 0.13785 -0.35139 C 0.1401 -0.35301 0.1368 -0.3581 0.13576 -0.36111 C 0.13403 -0.36667 0.13021 -0.36783 0.12639 -0.36945 C 0.11875 -0.36852 0.10955 -0.36875 0.10243 -0.36389 C 0.09861 -0.36134 0.09705 -0.35741 0.09305 -0.35556 C 0.09166 -0.35278 0.09028 -0.35 0.08889 -0.34722 C 0.08819 -0.34584 0.0868 -0.34306 0.0868 -0.34306 C 0.08698 -0.34144 0.08715 -0.32917 0.08889 -0.325 C 0.09357 -0.31412 0.10278 -0.31181 0.11076 -0.30834 C 0.11371 -0.3044 0.11823 -0.29792 0.12118 -0.29445 C 0.12239 -0.29306 0.12413 -0.29283 0.12535 -0.29167 C 0.13107 -0.28658 0.13524 -0.28241 0.13889 -0.275 C 0.13837 -0.26991 0.13958 -0.26343 0.1368 -0.25972 C 0.13073 -0.25162 0.12083 -0.24861 0.11285 -0.24584 C 0.10278 -0.2463 0.09271 -0.2463 0.08264 -0.24722 C 0.08021 -0.24746 0.07743 -0.25417 0.07743 -0.25417 C 0.10486 -0.27176 0.13003 -0.29746 0.15972 -0.30695 C 0.16614 -0.30903 0.16024 -0.28935 0.16076 -0.28056 C 0.16128 -0.27176 0.16354 -0.26019 0.16805 -0.25417 C 0.17361 -0.25463 0.17916 -0.25486 0.18472 -0.25556 C 0.18889 -0.25602 0.19149 -0.26088 0.19514 -0.2625 C 0.19982 -0.26482 0.20486 -0.26597 0.20972 -0.26806 C 0.21267 -0.26945 0.21354 -0.26945 0.21597 -0.27222 C 0.21823 -0.27477 0.22222 -0.28056 0.22222 -0.28056 C 0.22396 -0.28727 0.225 -0.29375 0.22743 -0.3 C 0.23003 -0.33125 0.23732 -0.35463 0.21285 -0.36111 C 0.20312 -0.36019 0.1941 -0.36019 0.18472 -0.35695 C 0.18003 -0.35232 0.175 -0.34884 0.17014 -0.34445 C 0.16875 -0.34167 0.16736 -0.33889 0.16597 -0.33611 C 0.16528 -0.33472 0.16389 -0.33195 0.16389 -0.33195 C 0.16232 -0.32384 0.16146 -0.31852 0.16076 -0.30972 C 0.16111 -0.29537 0.15521 -0.26597 0.17014 -0.26111 C 0.19166 -0.24213 0.23889 -0.25579 0.2493 -0.25556 C 0.25208 -0.2544 0.25312 -0.25255 0.25555 -0.25695 C 0.25729 -0.26042 0.25972 -0.26806 0.25972 -0.26806 C 0.26094 -0.27755 0.26285 -0.28472 0.26389 -0.29445 C 0.26423 -0.30579 0.26094 -0.34468 0.27326 -0.35556 C 0.27725 -0.34468 0.2783 -0.33334 0.2816 -0.32222 C 0.28385 -0.30093 0.29166 -0.28241 0.30139 -0.26528 C 0.30486 -0.25926 0.30816 -0.25417 0.31076 -0.24722 C 0.31528 -0.25602 0.31528 -0.2757 0.31701 -0.2875 C 0.31857 -0.29769 0.32031 -0.3088 0.32413 -0.31806 C 0.32916 -0.3294 0.33576 -0.34329 0.33576 -0.35695 L 0.4118 -0.25972 C 0.43923 -0.32894 0.42517 -0.32408 0.46076 -0.3375 C 0.46666 -0.34722 0.475 -0.35162 0.48264 -0.35834 C 0.48489 -0.34908 0.47916 -0.33959 0.47743 -0.33056 C 0.47708 -0.31528 0.4809 -0.29144 0.47326 -0.27639 C 0.46979 -0.25787 0.45469 -0.25949 0.44305 -0.25695 C 0.43437 -0.24931 0.44948 -0.25625 0.45139 -0.25695 C 0.46111 -0.25996 0.46944 -0.26597 0.47743 -0.27361 C 0.48003 -0.27616 0.4816 -0.27732 0.48472 -0.27917 C 0.48576 -0.27963 0.48785 -0.28056 0.48785 -0.28056 C 0.49687 -0.27361 0.50469 -0.26273 0.51493 -0.25972 C 0.51805 -0.2588 0.51528 -0.26806 0.51597 -0.27222 C 0.51736 -0.28148 0.52048 -0.29074 0.52222 -0.3 C 0.52257 -0.30509 0.52257 -0.31019 0.52326 -0.31528 C 0.5243 -0.32246 0.53455 -0.34074 0.54097 -0.34167 C 0.54896 -0.34283 0.55694 -0.34259 0.56493 -0.34306 C 0.57378 -0.34005 0.58194 -0.33449 0.59097 -0.33195 C 0.59826 -0.32986 0.60399 -0.3294 0.61076 -0.32639 C 0.61059 -0.32523 0.60955 -0.31713 0.60868 -0.31528 C 0.60052 -0.29815 0.59305 -0.30139 0.58368 -0.28889 C 0.57673 -0.27963 0.56944 -0.27384 0.56076 -0.26806 C 0.55503 -0.26435 0.54826 -0.26389 0.54201 -0.2625 C 0.54062 -0.26227 0.53923 -0.26158 0.53785 -0.26111 C 0.5368 -0.26065 0.53368 -0.25972 0.53472 -0.25972 C 0.5625 -0.25972 0.59028 -0.26065 0.61805 -0.26111 C 0.625 -0.26111 0.63194 -0.26111 0.63889 -0.26111 " pathEditMode="relative" ptsTypes="ffffffffffffffffffffffffffffffffffffffffffffffffffffffffffffffffffffffffffffffAfffffffffffffffffffffffffA">
                                      <p:cBhvr>
                                        <p:cTn id="9" dur="4500" fill="hold"/>
                                        <p:tgtEl>
                                          <p:spTgt spid="3"/>
                                        </p:tgtEl>
                                        <p:attrNameLst>
                                          <p:attrName>ppt_x</p:attrName>
                                          <p:attrName>ppt_y</p:attrName>
                                        </p:attrNameLst>
                                      </p:cBhvr>
                                    </p:animMotion>
                                  </p:childTnLst>
                                </p:cTn>
                              </p:par>
                            </p:childTnLst>
                          </p:cTn>
                        </p:par>
                        <p:par>
                          <p:cTn id="10" fill="hold">
                            <p:stCondLst>
                              <p:cond delay="4500"/>
                            </p:stCondLst>
                            <p:childTnLst>
                              <p:par>
                                <p:cTn id="11" presetID="2" presetClass="exit" presetSubtype="4" fill="hold" nodeType="after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FFF00"/>
                </a:solidFill>
              </a:rPr>
              <a:t>ENVIRONMENTAL QUALITY</a:t>
            </a:r>
          </a:p>
        </p:txBody>
      </p:sp>
      <p:sp>
        <p:nvSpPr>
          <p:cNvPr id="3" name="Content Placeholder 2"/>
          <p:cNvSpPr>
            <a:spLocks noGrp="1"/>
          </p:cNvSpPr>
          <p:nvPr>
            <p:ph idx="1"/>
          </p:nvPr>
        </p:nvSpPr>
        <p:spPr/>
        <p:txBody>
          <a:bodyPr/>
          <a:lstStyle/>
          <a:p>
            <a:pPr marL="651510" indent="-514350">
              <a:buClr>
                <a:srgbClr val="FFFF00"/>
              </a:buClr>
              <a:buFont typeface="Wingdings" pitchFamily="2" charset="2"/>
              <a:buChar char="ü"/>
            </a:pPr>
            <a:r>
              <a:rPr lang="en-US" sz="2200" b="1" dirty="0"/>
              <a:t>It is a set of properties and characteristics of the environment either generalized or local as they impinge on human beings and other organisms. </a:t>
            </a:r>
          </a:p>
          <a:p>
            <a:pPr marL="651510" indent="-514350">
              <a:buClr>
                <a:srgbClr val="FFFF00"/>
              </a:buClr>
              <a:buFont typeface="Wingdings" pitchFamily="2" charset="2"/>
              <a:buChar char="ü"/>
            </a:pPr>
            <a:r>
              <a:rPr lang="en-US" sz="2200" b="1" dirty="0"/>
              <a:t>Environmental quality has been continuously declining due to Capitalistic mode of functioning. </a:t>
            </a:r>
          </a:p>
          <a:p>
            <a:pPr marL="651510" indent="-514350">
              <a:buClr>
                <a:srgbClr val="FFFF00"/>
              </a:buClr>
              <a:buFont typeface="Wingdings" pitchFamily="2" charset="2"/>
              <a:buChar char="ü"/>
            </a:pPr>
            <a:r>
              <a:rPr lang="en-US" sz="2200" b="1" dirty="0"/>
              <a:t>Environment is a pure public good that can be consumed simultaneously by everyone and from which no one can be excluded.</a:t>
            </a:r>
          </a:p>
          <a:p>
            <a:pPr marL="651510" indent="-514350">
              <a:buClr>
                <a:srgbClr val="FFFF00"/>
              </a:buClr>
              <a:buFont typeface="Wingdings" pitchFamily="2" charset="2"/>
              <a:buChar char="ü"/>
            </a:pPr>
            <a:r>
              <a:rPr lang="en-US" sz="2200" b="1" dirty="0"/>
              <a:t>Pure public goods pose a free rider problem.</a:t>
            </a:r>
          </a:p>
          <a:p>
            <a:pPr marL="651510" indent="-514350">
              <a:buClr>
                <a:srgbClr val="FFFF00"/>
              </a:buClr>
              <a:buFont typeface="Wingdings" pitchFamily="2" charset="2"/>
              <a:buChar char="ü"/>
            </a:pPr>
            <a:r>
              <a:rPr lang="en-US" sz="2200" b="1" dirty="0"/>
              <a:t>Resources are depleted.</a:t>
            </a:r>
          </a:p>
          <a:p>
            <a:pPr marL="651510" indent="-514350">
              <a:buClr>
                <a:srgbClr val="FFFF00"/>
              </a:buClr>
              <a:buFont typeface="Wingdings" pitchFamily="2" charset="2"/>
              <a:buChar char="ü"/>
            </a:pPr>
            <a:r>
              <a:rPr lang="en-US" sz="2200" b="1" dirty="0"/>
              <a:t>Contribution of nature to GDP as well as depletion of natural resources are not accounted in the present system of National Income enumeration. </a:t>
            </a:r>
          </a:p>
          <a:p>
            <a:endParaRPr lang="en-US" sz="2200" b="1"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20</a:t>
            </a:fld>
            <a:endParaRPr lang="en-US"/>
          </a:p>
        </p:txBody>
      </p:sp>
    </p:spTree>
    <p:custDataLst>
      <p:tags r:id="rId1"/>
    </p:custDataLst>
    <p:extLst>
      <p:ext uri="{BB962C8B-B14F-4D97-AF65-F5344CB8AC3E}">
        <p14:creationId xmlns:p14="http://schemas.microsoft.com/office/powerpoint/2010/main" val="1748076420"/>
      </p:ext>
    </p:extLst>
  </p:cSld>
  <p:clrMapOvr>
    <a:masterClrMapping/>
  </p:clrMapOvr>
  <mc:AlternateContent xmlns:mc="http://schemas.openxmlformats.org/markup-compatibility/2006" xmlns:p14="http://schemas.microsoft.com/office/powerpoint/2010/main">
    <mc:Choice Requires="p14">
      <p:transition spd="slow" p14:dur="2000" advTm="140557"/>
    </mc:Choice>
    <mc:Fallback xmlns="">
      <p:transition spd="slow" advTm="1405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400050"/>
            <a:ext cx="7556500" cy="1123950"/>
          </a:xfrm>
        </p:spPr>
        <p:txBody>
          <a:bodyPr/>
          <a:lstStyle/>
          <a:p>
            <a:pPr algn="ctr"/>
            <a:r>
              <a:rPr lang="en-US" b="1" dirty="0">
                <a:solidFill>
                  <a:srgbClr val="FFFF00"/>
                </a:solidFill>
              </a:rPr>
              <a:t>EXTERNALITIES MEANING</a:t>
            </a:r>
          </a:p>
        </p:txBody>
      </p:sp>
      <p:sp>
        <p:nvSpPr>
          <p:cNvPr id="3" name="Content Placeholder 2"/>
          <p:cNvSpPr>
            <a:spLocks noGrp="1"/>
          </p:cNvSpPr>
          <p:nvPr>
            <p:ph idx="1"/>
          </p:nvPr>
        </p:nvSpPr>
        <p:spPr/>
        <p:txBody>
          <a:bodyPr/>
          <a:lstStyle/>
          <a:p>
            <a:pPr>
              <a:buClr>
                <a:srgbClr val="FFFF00"/>
              </a:buClr>
              <a:buFont typeface="Wingdings" pitchFamily="2" charset="2"/>
              <a:buChar char="Ø"/>
            </a:pPr>
            <a:r>
              <a:rPr lang="en-US" b="1" dirty="0"/>
              <a:t>Externalities refer to external effects or spill over effects resulting from the act of production or consumption on the third parties. It arises due to  interdependence between economic units.</a:t>
            </a:r>
          </a:p>
        </p:txBody>
      </p:sp>
      <p:sp>
        <p:nvSpPr>
          <p:cNvPr id="4" name="Slide Number Placeholder 3"/>
          <p:cNvSpPr>
            <a:spLocks noGrp="1"/>
          </p:cNvSpPr>
          <p:nvPr>
            <p:ph type="sldNum" sz="quarter" idx="12"/>
          </p:nvPr>
        </p:nvSpPr>
        <p:spPr/>
        <p:txBody>
          <a:bodyPr/>
          <a:lstStyle/>
          <a:p>
            <a:fld id="{02125ED0-D030-4DEE-ACEA-FE4875A9AB0C}" type="slidenum">
              <a:rPr lang="en-US" smtClean="0"/>
              <a:pPr/>
              <a:t>21</a:t>
            </a:fld>
            <a:endParaRPr lang="en-US"/>
          </a:p>
        </p:txBody>
      </p:sp>
    </p:spTree>
    <p:custDataLst>
      <p:tags r:id="rId1"/>
    </p:custDataLst>
    <p:extLst>
      <p:ext uri="{BB962C8B-B14F-4D97-AF65-F5344CB8AC3E}">
        <p14:creationId xmlns:p14="http://schemas.microsoft.com/office/powerpoint/2010/main" val="180337842"/>
      </p:ext>
    </p:extLst>
  </p:cSld>
  <p:clrMapOvr>
    <a:masterClrMapping/>
  </p:clrMapOvr>
  <mc:AlternateContent xmlns:mc="http://schemas.openxmlformats.org/markup-compatibility/2006" xmlns:p14="http://schemas.microsoft.com/office/powerpoint/2010/main">
    <mc:Choice Requires="p14">
      <p:transition spd="slow" p14:dur="2000" advTm="65525"/>
    </mc:Choice>
    <mc:Fallback xmlns="">
      <p:transition spd="slow" advTm="655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DEFINITION</a:t>
            </a:r>
          </a:p>
        </p:txBody>
      </p:sp>
      <p:sp>
        <p:nvSpPr>
          <p:cNvPr id="3" name="Content Placeholder 2"/>
          <p:cNvSpPr>
            <a:spLocks noGrp="1"/>
          </p:cNvSpPr>
          <p:nvPr>
            <p:ph idx="1"/>
          </p:nvPr>
        </p:nvSpPr>
        <p:spPr/>
        <p:txBody>
          <a:bodyPr/>
          <a:lstStyle/>
          <a:p>
            <a:pPr>
              <a:buNone/>
            </a:pPr>
            <a:r>
              <a:rPr lang="en-US" b="1" dirty="0">
                <a:solidFill>
                  <a:srgbClr val="FFFF00"/>
                </a:solidFill>
              </a:rPr>
              <a:t>  “the cost or benefit imposed by the consumption and production activities of the individuals on the rest of the society not directly involved in these activity and towards which no payment is made.”</a:t>
            </a:r>
          </a:p>
          <a:p>
            <a:pPr>
              <a:buNone/>
            </a:pPr>
            <a:r>
              <a:rPr lang="en-US" dirty="0">
                <a:solidFill>
                  <a:schemeClr val="bg1"/>
                </a:solidFill>
              </a:rPr>
              <a:t>     </a:t>
            </a:r>
            <a:endParaRPr lang="en-US" b="1" dirty="0">
              <a:solidFill>
                <a:srgbClr val="FFC000"/>
              </a:solidFill>
            </a:endParaRPr>
          </a:p>
        </p:txBody>
      </p:sp>
      <p:sp>
        <p:nvSpPr>
          <p:cNvPr id="4" name="TextBox 3"/>
          <p:cNvSpPr txBox="1"/>
          <p:nvPr/>
        </p:nvSpPr>
        <p:spPr>
          <a:xfrm>
            <a:off x="914400" y="4807803"/>
            <a:ext cx="7425519" cy="830997"/>
          </a:xfrm>
          <a:prstGeom prst="rect">
            <a:avLst/>
          </a:prstGeom>
          <a:solidFill>
            <a:schemeClr val="tx1"/>
          </a:solidFill>
        </p:spPr>
        <p:txBody>
          <a:bodyPr wrap="square" rtlCol="0">
            <a:spAutoFit/>
          </a:bodyPr>
          <a:lstStyle/>
          <a:p>
            <a:pPr>
              <a:buNone/>
            </a:pPr>
            <a:r>
              <a:rPr lang="en-US" sz="2400" b="1" dirty="0">
                <a:solidFill>
                  <a:schemeClr val="bg2"/>
                </a:solidFill>
              </a:rPr>
              <a:t>Beneficial externalities are called ‘positive externalities’ and adverse ones are called ‘negative externalities’ </a:t>
            </a:r>
          </a:p>
        </p:txBody>
      </p:sp>
      <p:sp>
        <p:nvSpPr>
          <p:cNvPr id="5" name="Slide Number Placeholder 4"/>
          <p:cNvSpPr>
            <a:spLocks noGrp="1"/>
          </p:cNvSpPr>
          <p:nvPr>
            <p:ph type="sldNum" sz="quarter" idx="12"/>
          </p:nvPr>
        </p:nvSpPr>
        <p:spPr/>
        <p:txBody>
          <a:bodyPr/>
          <a:lstStyle/>
          <a:p>
            <a:fld id="{02125ED0-D030-4DEE-ACEA-FE4875A9AB0C}" type="slidenum">
              <a:rPr lang="en-US" smtClean="0"/>
              <a:pPr/>
              <a:t>22</a:t>
            </a:fld>
            <a:endParaRPr lang="en-US"/>
          </a:p>
        </p:txBody>
      </p:sp>
    </p:spTree>
    <p:custDataLst>
      <p:tags r:id="rId1"/>
    </p:custDataLst>
    <p:extLst>
      <p:ext uri="{BB962C8B-B14F-4D97-AF65-F5344CB8AC3E}">
        <p14:creationId xmlns:p14="http://schemas.microsoft.com/office/powerpoint/2010/main" val="4103084611"/>
      </p:ext>
    </p:extLst>
  </p:cSld>
  <p:clrMapOvr>
    <a:masterClrMapping/>
  </p:clrMapOvr>
  <mc:AlternateContent xmlns:mc="http://schemas.openxmlformats.org/markup-compatibility/2006" xmlns:p14="http://schemas.microsoft.com/office/powerpoint/2010/main">
    <mc:Choice Requires="p14">
      <p:transition spd="slow" p14:dur="2000" advTm="96746"/>
    </mc:Choice>
    <mc:Fallback xmlns="">
      <p:transition spd="slow" advTm="967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00050"/>
            <a:ext cx="8991600" cy="1123950"/>
          </a:xfrm>
        </p:spPr>
        <p:txBody>
          <a:bodyPr/>
          <a:lstStyle/>
          <a:p>
            <a:pPr algn="l"/>
            <a:r>
              <a:rPr lang="en-US" b="1" dirty="0">
                <a:solidFill>
                  <a:srgbClr val="FFFF00"/>
                </a:solidFill>
              </a:rPr>
              <a:t>EXTERNALITIES AND THE ENVIRONMENT</a:t>
            </a:r>
          </a:p>
        </p:txBody>
      </p:sp>
      <p:sp>
        <p:nvSpPr>
          <p:cNvPr id="3" name="Content Placeholder 2"/>
          <p:cNvSpPr>
            <a:spLocks noGrp="1"/>
          </p:cNvSpPr>
          <p:nvPr>
            <p:ph idx="1"/>
          </p:nvPr>
        </p:nvSpPr>
        <p:spPr>
          <a:xfrm>
            <a:off x="685800" y="2438400"/>
            <a:ext cx="7772400" cy="4114800"/>
          </a:xfrm>
        </p:spPr>
        <p:txBody>
          <a:bodyPr/>
          <a:lstStyle/>
          <a:p>
            <a:pPr algn="just">
              <a:buClr>
                <a:srgbClr val="FFFF00"/>
              </a:buClr>
              <a:buFont typeface="Wingdings" pitchFamily="2" charset="2"/>
              <a:buChar char="v"/>
            </a:pPr>
            <a:r>
              <a:rPr lang="en-US" sz="2800" b="1" dirty="0"/>
              <a:t>In EE, one of the most important market failure is caused by negative externalities arising from production and consumption of goods and services. </a:t>
            </a:r>
          </a:p>
          <a:p>
            <a:pPr algn="just">
              <a:buClr>
                <a:srgbClr val="FFFF00"/>
              </a:buClr>
              <a:buFont typeface="Wingdings" pitchFamily="2" charset="2"/>
              <a:buChar char="v"/>
            </a:pPr>
            <a:r>
              <a:rPr lang="en-US" sz="2800" b="1" dirty="0"/>
              <a:t>Externalities are third party effects arising from production and consumption of goods and services. </a:t>
            </a:r>
          </a:p>
          <a:p>
            <a:pPr algn="just">
              <a:buClr>
                <a:srgbClr val="FFFF00"/>
              </a:buClr>
              <a:buFont typeface="Wingdings" pitchFamily="2" charset="2"/>
              <a:buChar char="v"/>
            </a:pPr>
            <a:r>
              <a:rPr lang="en-US" sz="2800" b="1" dirty="0"/>
              <a:t>Externalities occur outside the market.</a:t>
            </a:r>
          </a:p>
          <a:p>
            <a:pPr algn="just">
              <a:buClr>
                <a:srgbClr val="FFFF00"/>
              </a:buClr>
              <a:buFont typeface="Wingdings" pitchFamily="2" charset="2"/>
              <a:buChar char="v"/>
            </a:pPr>
            <a:endParaRPr lang="en-US" sz="2800" b="1" dirty="0"/>
          </a:p>
        </p:txBody>
      </p:sp>
      <p:sp>
        <p:nvSpPr>
          <p:cNvPr id="4" name="TextBox 3"/>
          <p:cNvSpPr txBox="1"/>
          <p:nvPr/>
        </p:nvSpPr>
        <p:spPr>
          <a:xfrm>
            <a:off x="152400" y="1828800"/>
            <a:ext cx="3581400" cy="584775"/>
          </a:xfrm>
          <a:prstGeom prst="rect">
            <a:avLst/>
          </a:prstGeom>
          <a:solidFill>
            <a:srgbClr val="FF0000"/>
          </a:solidFill>
        </p:spPr>
        <p:txBody>
          <a:bodyPr wrap="square" rtlCol="0">
            <a:spAutoFit/>
          </a:bodyPr>
          <a:lstStyle/>
          <a:p>
            <a:r>
              <a:rPr lang="en-US" sz="3200" b="1" dirty="0">
                <a:solidFill>
                  <a:srgbClr val="FFFF00"/>
                </a:solidFill>
              </a:rPr>
              <a:t>INTRODUCTION</a:t>
            </a:r>
            <a:endParaRPr lang="en-US" b="1" dirty="0">
              <a:solidFill>
                <a:srgbClr val="FFFF00"/>
              </a:solidFill>
            </a:endParaRPr>
          </a:p>
        </p:txBody>
      </p:sp>
      <p:sp>
        <p:nvSpPr>
          <p:cNvPr id="5" name="Slide Number Placeholder 4"/>
          <p:cNvSpPr>
            <a:spLocks noGrp="1"/>
          </p:cNvSpPr>
          <p:nvPr>
            <p:ph type="sldNum" sz="quarter" idx="12"/>
          </p:nvPr>
        </p:nvSpPr>
        <p:spPr/>
        <p:txBody>
          <a:bodyPr/>
          <a:lstStyle/>
          <a:p>
            <a:fld id="{02125ED0-D030-4DEE-ACEA-FE4875A9AB0C}" type="slidenum">
              <a:rPr lang="en-US" smtClean="0"/>
              <a:pPr/>
              <a:t>23</a:t>
            </a:fld>
            <a:endParaRPr lang="en-US"/>
          </a:p>
        </p:txBody>
      </p:sp>
    </p:spTree>
    <p:custDataLst>
      <p:tags r:id="rId1"/>
    </p:custDataLst>
    <p:extLst>
      <p:ext uri="{BB962C8B-B14F-4D97-AF65-F5344CB8AC3E}">
        <p14:creationId xmlns:p14="http://schemas.microsoft.com/office/powerpoint/2010/main" val="1067527262"/>
      </p:ext>
    </p:extLst>
  </p:cSld>
  <p:clrMapOvr>
    <a:masterClrMapping/>
  </p:clrMapOvr>
  <mc:AlternateContent xmlns:mc="http://schemas.openxmlformats.org/markup-compatibility/2006" xmlns:p14="http://schemas.microsoft.com/office/powerpoint/2010/main">
    <mc:Choice Requires="p14">
      <p:transition spd="slow" p14:dur="2000" advTm="53705"/>
    </mc:Choice>
    <mc:Fallback xmlns="">
      <p:transition spd="slow" advTm="53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circle(in)">
                                      <p:cBhvr>
                                        <p:cTn id="3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100" y="400050"/>
            <a:ext cx="7753350" cy="1123950"/>
          </a:xfrm>
        </p:spPr>
        <p:txBody>
          <a:bodyPr/>
          <a:lstStyle/>
          <a:p>
            <a:pPr algn="ctr"/>
            <a:r>
              <a:rPr lang="en-US" sz="4800" b="1" dirty="0">
                <a:solidFill>
                  <a:schemeClr val="bg1"/>
                </a:solidFill>
              </a:rPr>
              <a:t>CLASSIFICATION OF EXTERNALITIES</a:t>
            </a:r>
          </a:p>
        </p:txBody>
      </p:sp>
      <p:sp>
        <p:nvSpPr>
          <p:cNvPr id="3" name="Slide Number Placeholder 2"/>
          <p:cNvSpPr>
            <a:spLocks noGrp="1"/>
          </p:cNvSpPr>
          <p:nvPr>
            <p:ph type="sldNum" sz="quarter" idx="12"/>
          </p:nvPr>
        </p:nvSpPr>
        <p:spPr/>
        <p:txBody>
          <a:bodyPr/>
          <a:lstStyle/>
          <a:p>
            <a:fld id="{02125ED0-D030-4DEE-ACEA-FE4875A9AB0C}" type="slidenum">
              <a:rPr lang="en-US" smtClean="0"/>
              <a:pPr/>
              <a:t>24</a:t>
            </a:fld>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2133600"/>
            <a:ext cx="9312311" cy="3581400"/>
          </a:xfrm>
        </p:spPr>
      </p:pic>
    </p:spTree>
    <p:custDataLst>
      <p:tags r:id="rId1"/>
    </p:custDataLst>
    <p:extLst>
      <p:ext uri="{BB962C8B-B14F-4D97-AF65-F5344CB8AC3E}">
        <p14:creationId xmlns:p14="http://schemas.microsoft.com/office/powerpoint/2010/main" val="3139038062"/>
      </p:ext>
    </p:extLst>
  </p:cSld>
  <p:clrMapOvr>
    <a:masterClrMapping/>
  </p:clrMapOvr>
  <mc:AlternateContent xmlns:mc="http://schemas.openxmlformats.org/markup-compatibility/2006" xmlns:p14="http://schemas.microsoft.com/office/powerpoint/2010/main">
    <mc:Choice Requires="p14">
      <p:transition spd="slow" p14:dur="2000" advTm="46247"/>
    </mc:Choice>
    <mc:Fallback xmlns="">
      <p:transition spd="slow" advTm="462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381000"/>
            <a:ext cx="7753350" cy="1123950"/>
          </a:xfrm>
        </p:spPr>
        <p:txBody>
          <a:bodyPr/>
          <a:lstStyle/>
          <a:p>
            <a:pPr algn="ctr"/>
            <a:r>
              <a:rPr lang="en-US" dirty="0">
                <a:solidFill>
                  <a:srgbClr val="FFFF00"/>
                </a:solidFill>
              </a:rPr>
              <a:t>CLASSIFICATION OF EXTERNALITIES</a:t>
            </a:r>
          </a:p>
        </p:txBody>
      </p:sp>
      <p:sp>
        <p:nvSpPr>
          <p:cNvPr id="3" name="Content Placeholder 2"/>
          <p:cNvSpPr>
            <a:spLocks noGrp="1"/>
          </p:cNvSpPr>
          <p:nvPr>
            <p:ph idx="1"/>
          </p:nvPr>
        </p:nvSpPr>
        <p:spPr/>
        <p:txBody>
          <a:bodyPr/>
          <a:lstStyle/>
          <a:p>
            <a:pPr>
              <a:buClr>
                <a:srgbClr val="FFFF00"/>
              </a:buClr>
              <a:buFont typeface="Wingdings" pitchFamily="2" charset="2"/>
              <a:buChar char="Ø"/>
            </a:pPr>
            <a:r>
              <a:rPr lang="en-US" dirty="0"/>
              <a:t>  Positive consumption Externality.</a:t>
            </a:r>
          </a:p>
          <a:p>
            <a:pPr>
              <a:buClr>
                <a:srgbClr val="FFFF00"/>
              </a:buClr>
              <a:buFont typeface="Wingdings" pitchFamily="2" charset="2"/>
              <a:buChar char="Ø"/>
            </a:pPr>
            <a:r>
              <a:rPr lang="en-US" dirty="0"/>
              <a:t>  Negative consumption Externality.</a:t>
            </a:r>
          </a:p>
          <a:p>
            <a:pPr>
              <a:buClr>
                <a:srgbClr val="FFFF00"/>
              </a:buClr>
              <a:buFont typeface="Wingdings" pitchFamily="2" charset="2"/>
              <a:buChar char="Ø"/>
            </a:pPr>
            <a:r>
              <a:rPr lang="en-US" dirty="0"/>
              <a:t>  Positive production Externality</a:t>
            </a:r>
          </a:p>
          <a:p>
            <a:pPr>
              <a:buClr>
                <a:srgbClr val="FFFF00"/>
              </a:buClr>
              <a:buFont typeface="Wingdings" pitchFamily="2" charset="2"/>
              <a:buChar char="Ø"/>
            </a:pPr>
            <a:r>
              <a:rPr lang="en-US" dirty="0"/>
              <a:t>  Negative production Externality.</a:t>
            </a:r>
          </a:p>
          <a:p>
            <a:pPr>
              <a:buClr>
                <a:srgbClr val="FFFF00"/>
              </a:buClr>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25</a:t>
            </a:fld>
            <a:endParaRPr lang="en-US"/>
          </a:p>
        </p:txBody>
      </p:sp>
    </p:spTree>
    <p:custDataLst>
      <p:tags r:id="rId1"/>
    </p:custDataLst>
    <p:extLst>
      <p:ext uri="{BB962C8B-B14F-4D97-AF65-F5344CB8AC3E}">
        <p14:creationId xmlns:p14="http://schemas.microsoft.com/office/powerpoint/2010/main" val="475087189"/>
      </p:ext>
    </p:extLst>
  </p:cSld>
  <p:clrMapOvr>
    <a:masterClrMapping/>
  </p:clrMapOvr>
  <mc:AlternateContent xmlns:mc="http://schemas.openxmlformats.org/markup-compatibility/2006" xmlns:p14="http://schemas.microsoft.com/office/powerpoint/2010/main">
    <mc:Choice Requires="p14">
      <p:transition spd="slow" p14:dur="2000" advTm="137212"/>
    </mc:Choice>
    <mc:Fallback xmlns="">
      <p:transition spd="slow" advTm="1372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33400" y="-609600"/>
            <a:ext cx="10134600" cy="76200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2" name="Slide Number Placeholder 1"/>
          <p:cNvSpPr>
            <a:spLocks noGrp="1"/>
          </p:cNvSpPr>
          <p:nvPr>
            <p:ph type="sldNum" sz="quarter" idx="12"/>
          </p:nvPr>
        </p:nvSpPr>
        <p:spPr/>
        <p:txBody>
          <a:bodyPr/>
          <a:lstStyle/>
          <a:p>
            <a:fld id="{8612A8ED-FA22-4DAB-ACD1-EBE5D3BC667B}" type="slidenum">
              <a:rPr lang="en-US" smtClean="0"/>
              <a:pPr/>
              <a:t>26</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3884"/>
            <a:ext cx="4953000" cy="6858000"/>
          </a:xfrm>
          <a:prstGeom prst="rect">
            <a:avLst/>
          </a:prstGeom>
        </p:spPr>
      </p:pic>
    </p:spTree>
    <p:extLst>
      <p:ext uri="{BB962C8B-B14F-4D97-AF65-F5344CB8AC3E}">
        <p14:creationId xmlns:p14="http://schemas.microsoft.com/office/powerpoint/2010/main" val="4160667593"/>
      </p:ext>
    </p:extLst>
  </p:cSld>
  <p:clrMapOvr>
    <a:masterClrMapping/>
  </p:clrMapOvr>
  <mc:AlternateContent xmlns:mc="http://schemas.openxmlformats.org/markup-compatibility/2006" xmlns:p14="http://schemas.microsoft.com/office/powerpoint/2010/main">
    <mc:Choice Requires="p14">
      <p:transition spd="slow" p14:dur="2000" advTm="24756"/>
    </mc:Choice>
    <mc:Fallback xmlns="">
      <p:transition spd="slow" advTm="2475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solidFill>
                  <a:srgbClr val="FFFF00"/>
                </a:solidFill>
              </a:rPr>
              <a:t>POLLUTION - MEANING</a:t>
            </a:r>
            <a:endParaRPr lang="en-US" dirty="0">
              <a:solidFill>
                <a:srgbClr val="FFFF00"/>
              </a:solidFill>
            </a:endParaRPr>
          </a:p>
        </p:txBody>
      </p:sp>
      <p:sp>
        <p:nvSpPr>
          <p:cNvPr id="3" name="Content Placeholder 2"/>
          <p:cNvSpPr>
            <a:spLocks noGrp="1"/>
          </p:cNvSpPr>
          <p:nvPr>
            <p:ph idx="1"/>
          </p:nvPr>
        </p:nvSpPr>
        <p:spPr/>
        <p:txBody>
          <a:bodyPr/>
          <a:lstStyle/>
          <a:p>
            <a:pPr marL="0" indent="0">
              <a:buNone/>
            </a:pPr>
            <a:r>
              <a:rPr lang="en-US" sz="3600" dirty="0"/>
              <a:t>Pollution is the introduction of contaminants into the natural environment that causes adverse change, in the form of  killing of life, toxicity of environment, damage to ecosystem and aesthetics of our surroundings.</a:t>
            </a:r>
          </a:p>
          <a:p>
            <a:endParaRPr lang="en-US"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27</a:t>
            </a:fld>
            <a:endParaRPr lang="en-US"/>
          </a:p>
        </p:txBody>
      </p:sp>
    </p:spTree>
    <p:custDataLst>
      <p:tags r:id="rId1"/>
    </p:custDataLst>
    <p:extLst>
      <p:ext uri="{BB962C8B-B14F-4D97-AF65-F5344CB8AC3E}">
        <p14:creationId xmlns:p14="http://schemas.microsoft.com/office/powerpoint/2010/main" val="2814103826"/>
      </p:ext>
    </p:extLst>
  </p:cSld>
  <p:clrMapOvr>
    <a:masterClrMapping/>
  </p:clrMapOvr>
  <mc:AlternateContent xmlns:mc="http://schemas.openxmlformats.org/markup-compatibility/2006" xmlns:p14="http://schemas.microsoft.com/office/powerpoint/2010/main">
    <mc:Choice Requires="p14">
      <p:transition spd="slow" p14:dur="2000" advTm="48458"/>
    </mc:Choice>
    <mc:Fallback xmlns="">
      <p:transition spd="slow" advTm="484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rgbClr val="FFFF00"/>
                </a:solidFill>
              </a:rPr>
              <a:t>TYPES OF POLLUTION</a:t>
            </a:r>
            <a:endParaRPr lang="en-US" b="1" dirty="0">
              <a:solidFill>
                <a:srgbClr val="FFFF00"/>
              </a:solidFill>
            </a:endParaRPr>
          </a:p>
        </p:txBody>
      </p:sp>
      <p:sp>
        <p:nvSpPr>
          <p:cNvPr id="3" name="Content Placeholder 2"/>
          <p:cNvSpPr>
            <a:spLocks noGrp="1"/>
          </p:cNvSpPr>
          <p:nvPr>
            <p:ph idx="1"/>
          </p:nvPr>
        </p:nvSpPr>
        <p:spPr/>
        <p:txBody>
          <a:bodyPr/>
          <a:lstStyle/>
          <a:p>
            <a:pPr>
              <a:buClr>
                <a:srgbClr val="FFFF00"/>
              </a:buClr>
              <a:buFont typeface="Wingdings" pitchFamily="2" charset="2"/>
              <a:buChar char="Ø"/>
            </a:pPr>
            <a:r>
              <a:rPr lang="en-US" b="1" dirty="0"/>
              <a:t> Air Pollution.</a:t>
            </a:r>
          </a:p>
          <a:p>
            <a:pPr>
              <a:buClr>
                <a:srgbClr val="FFFF00"/>
              </a:buClr>
              <a:buFont typeface="Wingdings" pitchFamily="2" charset="2"/>
              <a:buChar char="Ø"/>
            </a:pPr>
            <a:r>
              <a:rPr lang="en-US" b="1" dirty="0"/>
              <a:t> Water Pollution.</a:t>
            </a:r>
          </a:p>
          <a:p>
            <a:pPr>
              <a:buClr>
                <a:srgbClr val="FFFF00"/>
              </a:buClr>
              <a:buFont typeface="Wingdings" pitchFamily="2" charset="2"/>
              <a:buChar char="Ø"/>
            </a:pPr>
            <a:r>
              <a:rPr lang="en-US" b="1" dirty="0"/>
              <a:t> Noise Pollution.</a:t>
            </a:r>
          </a:p>
          <a:p>
            <a:pPr>
              <a:buClr>
                <a:srgbClr val="FFFF00"/>
              </a:buClr>
              <a:buFont typeface="Wingdings" pitchFamily="2" charset="2"/>
              <a:buChar char="Ø"/>
            </a:pPr>
            <a:r>
              <a:rPr lang="en-US" b="1" dirty="0"/>
              <a:t> Land Pollution .</a:t>
            </a:r>
          </a:p>
          <a:p>
            <a:endParaRPr lang="en-US"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28</a:t>
            </a:fld>
            <a:endParaRPr lang="en-US"/>
          </a:p>
        </p:txBody>
      </p:sp>
    </p:spTree>
    <p:custDataLst>
      <p:tags r:id="rId1"/>
    </p:custDataLst>
    <p:extLst>
      <p:ext uri="{BB962C8B-B14F-4D97-AF65-F5344CB8AC3E}">
        <p14:creationId xmlns:p14="http://schemas.microsoft.com/office/powerpoint/2010/main" val="799050400"/>
      </p:ext>
    </p:extLst>
  </p:cSld>
  <p:clrMapOvr>
    <a:masterClrMapping/>
  </p:clrMapOvr>
  <mc:AlternateContent xmlns:mc="http://schemas.openxmlformats.org/markup-compatibility/2006" xmlns:p14="http://schemas.microsoft.com/office/powerpoint/2010/main">
    <mc:Choice Requires="p14">
      <p:transition spd="slow" p14:dur="2000" advTm="15996"/>
    </mc:Choice>
    <mc:Fallback xmlns="">
      <p:transition spd="slow" advTm="159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rPr>
              <a:t>AIR POLLUTION DEFENITION</a:t>
            </a:r>
          </a:p>
        </p:txBody>
      </p:sp>
      <p:sp>
        <p:nvSpPr>
          <p:cNvPr id="3" name="Content Placeholder 2"/>
          <p:cNvSpPr>
            <a:spLocks noGrp="1"/>
          </p:cNvSpPr>
          <p:nvPr>
            <p:ph idx="1"/>
          </p:nvPr>
        </p:nvSpPr>
        <p:spPr/>
        <p:txBody>
          <a:bodyPr/>
          <a:lstStyle/>
          <a:p>
            <a:pPr marL="342900" lvl="5" indent="-342900" algn="just">
              <a:buClr>
                <a:schemeClr val="accent1"/>
              </a:buClr>
              <a:buNone/>
            </a:pPr>
            <a:r>
              <a:rPr lang="en-US" dirty="0">
                <a:solidFill>
                  <a:schemeClr val="bg1"/>
                </a:solidFill>
              </a:rPr>
              <a:t>	   		</a:t>
            </a:r>
            <a:endParaRPr lang="en-US" sz="4400" b="1" dirty="0">
              <a:latin typeface="Algerian" pitchFamily="82" charset="0"/>
            </a:endParaRPr>
          </a:p>
          <a:p>
            <a:pPr algn="just">
              <a:buNone/>
            </a:pPr>
            <a:r>
              <a:rPr lang="en-US" dirty="0">
                <a:solidFill>
                  <a:schemeClr val="bg1"/>
                </a:solidFill>
              </a:rPr>
              <a:t>		</a:t>
            </a:r>
            <a:r>
              <a:rPr lang="en-US" dirty="0"/>
              <a:t>“Air Pollution is the presence of any solid, liquid or gaseous substance in the atmosphere in such concentration as may be or tend to be injurious to human beings or other living creatures or plants or property or environment”.</a:t>
            </a:r>
          </a:p>
          <a:p>
            <a:pPr marL="2286000" lvl="5" indent="0">
              <a:buNone/>
            </a:pPr>
            <a:endParaRPr lang="en-US" sz="4400" b="1" dirty="0">
              <a:latin typeface="Algerian" pitchFamily="82" charset="0"/>
            </a:endParaRPr>
          </a:p>
          <a:p>
            <a:pPr marL="2286000" lvl="5" indent="0">
              <a:buNone/>
            </a:pPr>
            <a:endParaRPr lang="en-US" b="1" dirty="0">
              <a:latin typeface="Algerian" pitchFamily="82" charset="0"/>
            </a:endParaRPr>
          </a:p>
        </p:txBody>
      </p:sp>
      <p:sp>
        <p:nvSpPr>
          <p:cNvPr id="4" name="Slide Number Placeholder 3"/>
          <p:cNvSpPr>
            <a:spLocks noGrp="1"/>
          </p:cNvSpPr>
          <p:nvPr>
            <p:ph type="sldNum" sz="quarter" idx="12"/>
          </p:nvPr>
        </p:nvSpPr>
        <p:spPr/>
        <p:txBody>
          <a:bodyPr/>
          <a:lstStyle/>
          <a:p>
            <a:fld id="{02125ED0-D030-4DEE-ACEA-FE4875A9AB0C}" type="slidenum">
              <a:rPr lang="en-US" smtClean="0"/>
              <a:pPr/>
              <a:t>29</a:t>
            </a:fld>
            <a:endParaRPr lang="en-US"/>
          </a:p>
        </p:txBody>
      </p:sp>
    </p:spTree>
    <p:custDataLst>
      <p:tags r:id="rId1"/>
    </p:custDataLst>
    <p:extLst>
      <p:ext uri="{BB962C8B-B14F-4D97-AF65-F5344CB8AC3E}">
        <p14:creationId xmlns:p14="http://schemas.microsoft.com/office/powerpoint/2010/main" val="1173096776"/>
      </p:ext>
    </p:extLst>
  </p:cSld>
  <p:clrMapOvr>
    <a:masterClrMapping/>
  </p:clrMapOvr>
  <mc:AlternateContent xmlns:mc="http://schemas.openxmlformats.org/markup-compatibility/2006" xmlns:p14="http://schemas.microsoft.com/office/powerpoint/2010/main">
    <mc:Choice Requires="p14">
      <p:transition spd="slow" p14:dur="2000" advTm="31828"/>
    </mc:Choice>
    <mc:Fallback xmlns="">
      <p:transition spd="slow" advTm="318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3999" cy="4572000"/>
          </a:xfrm>
          <a:prstGeom prst="rect">
            <a:avLst/>
          </a:prstGeom>
        </p:spPr>
      </p:pic>
      <p:sp>
        <p:nvSpPr>
          <p:cNvPr id="5" name="Slide Number Placeholder 4"/>
          <p:cNvSpPr>
            <a:spLocks noGrp="1"/>
          </p:cNvSpPr>
          <p:nvPr>
            <p:ph type="sldNum" sz="quarter" idx="12"/>
          </p:nvPr>
        </p:nvSpPr>
        <p:spPr/>
        <p:txBody>
          <a:bodyPr/>
          <a:lstStyle/>
          <a:p>
            <a:fld id="{350E2C59-4876-4274-9F20-EC692DBC19B9}" type="slidenum">
              <a:rPr lang="en-US" smtClean="0"/>
              <a:pPr/>
              <a:t>3</a:t>
            </a:fld>
            <a:endParaRPr lang="en-US"/>
          </a:p>
        </p:txBody>
      </p:sp>
    </p:spTree>
    <p:custDataLst>
      <p:tags r:id="rId1"/>
    </p:custDataLst>
    <p:extLst>
      <p:ext uri="{BB962C8B-B14F-4D97-AF65-F5344CB8AC3E}">
        <p14:creationId xmlns:p14="http://schemas.microsoft.com/office/powerpoint/2010/main" val="478205472"/>
      </p:ext>
    </p:extLst>
  </p:cSld>
  <p:clrMapOvr>
    <a:masterClrMapping/>
  </p:clrMapOvr>
  <mc:AlternateContent xmlns:mc="http://schemas.openxmlformats.org/markup-compatibility/2006" xmlns:p14="http://schemas.microsoft.com/office/powerpoint/2010/main">
    <mc:Choice Requires="p14">
      <p:transition spd="slow" p14:dur="2000" advTm="4555"/>
    </mc:Choice>
    <mc:Fallback xmlns="">
      <p:transition spd="slow" advTm="45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667249"/>
            <a:ext cx="2876550" cy="16002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04799"/>
            <a:ext cx="2743341" cy="1600201"/>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310487"/>
            <a:ext cx="2619375" cy="1594513"/>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252" y="304800"/>
            <a:ext cx="2895600" cy="1571625"/>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4700231"/>
            <a:ext cx="2619375" cy="1609725"/>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5979" y="2643186"/>
            <a:ext cx="2905125" cy="1571625"/>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800" y="2643186"/>
            <a:ext cx="2876550" cy="1571625"/>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6600" y="4667249"/>
            <a:ext cx="2743341" cy="1642707"/>
          </a:xfrm>
          <a:prstGeom prst="rect">
            <a:avLst/>
          </a:prstGeom>
        </p:spPr>
      </p:pic>
      <p:sp>
        <p:nvSpPr>
          <p:cNvPr id="2" name="TextBox 1"/>
          <p:cNvSpPr txBox="1"/>
          <p:nvPr/>
        </p:nvSpPr>
        <p:spPr>
          <a:xfrm>
            <a:off x="2746752" y="2085833"/>
            <a:ext cx="4873248" cy="461665"/>
          </a:xfrm>
          <a:prstGeom prst="rect">
            <a:avLst/>
          </a:prstGeom>
          <a:noFill/>
        </p:spPr>
        <p:txBody>
          <a:bodyPr wrap="square" rtlCol="0">
            <a:spAutoFit/>
          </a:bodyPr>
          <a:lstStyle/>
          <a:p>
            <a:r>
              <a:rPr lang="en-US" sz="2400" b="1" dirty="0"/>
              <a:t>AIR POLLUTION IMAGES </a:t>
            </a:r>
          </a:p>
        </p:txBody>
      </p:sp>
      <p:sp>
        <p:nvSpPr>
          <p:cNvPr id="3" name="Slide Number Placeholder 2"/>
          <p:cNvSpPr>
            <a:spLocks noGrp="1"/>
          </p:cNvSpPr>
          <p:nvPr>
            <p:ph type="sldNum" sz="quarter" idx="12"/>
          </p:nvPr>
        </p:nvSpPr>
        <p:spPr/>
        <p:txBody>
          <a:bodyPr/>
          <a:lstStyle/>
          <a:p>
            <a:fld id="{8612A8ED-FA22-4DAB-ACD1-EBE5D3BC667B}" type="slidenum">
              <a:rPr lang="en-US" smtClean="0"/>
              <a:pPr/>
              <a:t>30</a:t>
            </a:fld>
            <a:endParaRPr lang="en-US"/>
          </a:p>
        </p:txBody>
      </p:sp>
    </p:spTree>
    <p:extLst>
      <p:ext uri="{BB962C8B-B14F-4D97-AF65-F5344CB8AC3E}">
        <p14:creationId xmlns:p14="http://schemas.microsoft.com/office/powerpoint/2010/main" val="3115847722"/>
      </p:ext>
    </p:extLst>
  </p:cSld>
  <p:clrMapOvr>
    <a:masterClrMapping/>
  </p:clrMapOvr>
  <mc:AlternateContent xmlns:mc="http://schemas.openxmlformats.org/markup-compatibility/2006" xmlns:p14="http://schemas.microsoft.com/office/powerpoint/2010/main">
    <mc:Choice Requires="p14">
      <p:transition spd="slow" p14:dur="2000" advTm="23692"/>
    </mc:Choice>
    <mc:Fallback xmlns="">
      <p:transition spd="slow" advTm="2369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TYPES OF AIR POLLUTION</a:t>
            </a:r>
            <a:r>
              <a:rPr lang="en-US" dirty="0"/>
              <a:t>	</a:t>
            </a:r>
          </a:p>
        </p:txBody>
      </p:sp>
      <p:sp>
        <p:nvSpPr>
          <p:cNvPr id="3" name="Content Placeholder 2"/>
          <p:cNvSpPr>
            <a:spLocks noGrp="1"/>
          </p:cNvSpPr>
          <p:nvPr>
            <p:ph idx="1"/>
          </p:nvPr>
        </p:nvSpPr>
        <p:spPr>
          <a:xfrm>
            <a:off x="685800" y="1905000"/>
            <a:ext cx="7772400" cy="4114800"/>
          </a:xfrm>
        </p:spPr>
        <p:txBody>
          <a:bodyPr/>
          <a:lstStyle/>
          <a:p>
            <a:pPr>
              <a:buClr>
                <a:srgbClr val="FFFF00"/>
              </a:buClr>
              <a:buFont typeface="Wingdings" pitchFamily="2" charset="2"/>
              <a:buChar char="ü"/>
            </a:pPr>
            <a:r>
              <a:rPr lang="en-US" dirty="0"/>
              <a:t>INDOOR AIR POLLUTION</a:t>
            </a:r>
          </a:p>
          <a:p>
            <a:pPr>
              <a:buClr>
                <a:srgbClr val="FFFF00"/>
              </a:buClr>
              <a:buFont typeface="Wingdings" pitchFamily="2" charset="2"/>
              <a:buChar char="ü"/>
            </a:pPr>
            <a:endParaRPr lang="en-US" dirty="0"/>
          </a:p>
          <a:p>
            <a:pPr>
              <a:buClr>
                <a:srgbClr val="FFFF00"/>
              </a:buClr>
              <a:buFont typeface="Wingdings" pitchFamily="2" charset="2"/>
              <a:buChar char="ü"/>
            </a:pPr>
            <a:endParaRPr lang="en-US" dirty="0"/>
          </a:p>
          <a:p>
            <a:pPr>
              <a:buClr>
                <a:srgbClr val="FFFF00"/>
              </a:buClr>
              <a:buFont typeface="Wingdings" pitchFamily="2" charset="2"/>
              <a:buChar char="ü"/>
            </a:pPr>
            <a:endParaRPr lang="en-US" dirty="0"/>
          </a:p>
          <a:p>
            <a:pPr>
              <a:buClr>
                <a:srgbClr val="FFFF00"/>
              </a:buClr>
              <a:buFont typeface="Wingdings" pitchFamily="2" charset="2"/>
              <a:buChar char="ü"/>
            </a:pPr>
            <a:r>
              <a:rPr lang="en-US" dirty="0"/>
              <a:t>OUT DOOR AIR POLLUTION.</a:t>
            </a:r>
          </a:p>
        </p:txBody>
      </p:sp>
      <p:sp>
        <p:nvSpPr>
          <p:cNvPr id="4" name="Slide Number Placeholder 3"/>
          <p:cNvSpPr>
            <a:spLocks noGrp="1"/>
          </p:cNvSpPr>
          <p:nvPr>
            <p:ph type="sldNum" sz="quarter" idx="12"/>
          </p:nvPr>
        </p:nvSpPr>
        <p:spPr/>
        <p:txBody>
          <a:bodyPr/>
          <a:lstStyle/>
          <a:p>
            <a:fld id="{02125ED0-D030-4DEE-ACEA-FE4875A9AB0C}" type="slidenum">
              <a:rPr lang="en-US" smtClean="0"/>
              <a:pPr/>
              <a:t>31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699656"/>
            <a:ext cx="1981200" cy="141514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2699656"/>
            <a:ext cx="1981200" cy="141514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2699656"/>
            <a:ext cx="1981200" cy="141514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687" y="4800600"/>
            <a:ext cx="1981200" cy="139012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7600" y="4800600"/>
            <a:ext cx="1981200" cy="139012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0300" y="4800600"/>
            <a:ext cx="1905000" cy="1390122"/>
          </a:xfrm>
          <a:prstGeom prst="rect">
            <a:avLst/>
          </a:prstGeom>
        </p:spPr>
      </p:pic>
    </p:spTree>
    <p:custDataLst>
      <p:tags r:id="rId1"/>
    </p:custDataLst>
    <p:extLst>
      <p:ext uri="{BB962C8B-B14F-4D97-AF65-F5344CB8AC3E}">
        <p14:creationId xmlns:p14="http://schemas.microsoft.com/office/powerpoint/2010/main" val="1336936037"/>
      </p:ext>
    </p:extLst>
  </p:cSld>
  <p:clrMapOvr>
    <a:masterClrMapping/>
  </p:clrMapOvr>
  <mc:AlternateContent xmlns:mc="http://schemas.openxmlformats.org/markup-compatibility/2006" xmlns:p14="http://schemas.microsoft.com/office/powerpoint/2010/main">
    <mc:Choice Requires="p14">
      <p:transition spd="slow" p14:dur="2000" advTm="109656"/>
    </mc:Choice>
    <mc:Fallback xmlns="">
      <p:transition spd="slow" advTm="1096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80">
                                          <p:stCondLst>
                                            <p:cond delay="0"/>
                                          </p:stCondLst>
                                        </p:cTn>
                                        <p:tgtEl>
                                          <p:spTgt spid="8"/>
                                        </p:tgtEl>
                                      </p:cBhvr>
                                    </p:animEffect>
                                    <p:anim calcmode="lin" valueType="num">
                                      <p:cBhvr>
                                        <p:cTn id="3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1" dur="26">
                                          <p:stCondLst>
                                            <p:cond delay="650"/>
                                          </p:stCondLst>
                                        </p:cTn>
                                        <p:tgtEl>
                                          <p:spTgt spid="8"/>
                                        </p:tgtEl>
                                      </p:cBhvr>
                                      <p:to x="100000" y="60000"/>
                                    </p:animScale>
                                    <p:animScale>
                                      <p:cBhvr>
                                        <p:cTn id="42" dur="166" decel="50000">
                                          <p:stCondLst>
                                            <p:cond delay="676"/>
                                          </p:stCondLst>
                                        </p:cTn>
                                        <p:tgtEl>
                                          <p:spTgt spid="8"/>
                                        </p:tgtEl>
                                      </p:cBhvr>
                                      <p:to x="100000" y="100000"/>
                                    </p:animScale>
                                    <p:animScale>
                                      <p:cBhvr>
                                        <p:cTn id="43" dur="26">
                                          <p:stCondLst>
                                            <p:cond delay="1312"/>
                                          </p:stCondLst>
                                        </p:cTn>
                                        <p:tgtEl>
                                          <p:spTgt spid="8"/>
                                        </p:tgtEl>
                                      </p:cBhvr>
                                      <p:to x="100000" y="80000"/>
                                    </p:animScale>
                                    <p:animScale>
                                      <p:cBhvr>
                                        <p:cTn id="44" dur="166" decel="50000">
                                          <p:stCondLst>
                                            <p:cond delay="1338"/>
                                          </p:stCondLst>
                                        </p:cTn>
                                        <p:tgtEl>
                                          <p:spTgt spid="8"/>
                                        </p:tgtEl>
                                      </p:cBhvr>
                                      <p:to x="100000" y="100000"/>
                                    </p:animScale>
                                    <p:animScale>
                                      <p:cBhvr>
                                        <p:cTn id="45" dur="26">
                                          <p:stCondLst>
                                            <p:cond delay="1642"/>
                                          </p:stCondLst>
                                        </p:cTn>
                                        <p:tgtEl>
                                          <p:spTgt spid="8"/>
                                        </p:tgtEl>
                                      </p:cBhvr>
                                      <p:to x="100000" y="90000"/>
                                    </p:animScale>
                                    <p:animScale>
                                      <p:cBhvr>
                                        <p:cTn id="46" dur="166" decel="50000">
                                          <p:stCondLst>
                                            <p:cond delay="1668"/>
                                          </p:stCondLst>
                                        </p:cTn>
                                        <p:tgtEl>
                                          <p:spTgt spid="8"/>
                                        </p:tgtEl>
                                      </p:cBhvr>
                                      <p:to x="100000" y="100000"/>
                                    </p:animScale>
                                    <p:animScale>
                                      <p:cBhvr>
                                        <p:cTn id="47" dur="26">
                                          <p:stCondLst>
                                            <p:cond delay="1808"/>
                                          </p:stCondLst>
                                        </p:cTn>
                                        <p:tgtEl>
                                          <p:spTgt spid="8"/>
                                        </p:tgtEl>
                                      </p:cBhvr>
                                      <p:to x="100000" y="95000"/>
                                    </p:animScale>
                                    <p:animScale>
                                      <p:cBhvr>
                                        <p:cTn id="48" dur="166" decel="50000">
                                          <p:stCondLst>
                                            <p:cond delay="1834"/>
                                          </p:stCondLst>
                                        </p:cTn>
                                        <p:tgtEl>
                                          <p:spTgt spid="8"/>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80">
                                          <p:stCondLst>
                                            <p:cond delay="0"/>
                                          </p:stCondLst>
                                        </p:cTn>
                                        <p:tgtEl>
                                          <p:spTgt spid="9"/>
                                        </p:tgtEl>
                                      </p:cBhvr>
                                    </p:animEffect>
                                    <p:anim calcmode="lin" valueType="num">
                                      <p:cBhvr>
                                        <p:cTn id="5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9" dur="26">
                                          <p:stCondLst>
                                            <p:cond delay="650"/>
                                          </p:stCondLst>
                                        </p:cTn>
                                        <p:tgtEl>
                                          <p:spTgt spid="9"/>
                                        </p:tgtEl>
                                      </p:cBhvr>
                                      <p:to x="100000" y="60000"/>
                                    </p:animScale>
                                    <p:animScale>
                                      <p:cBhvr>
                                        <p:cTn id="60" dur="166" decel="50000">
                                          <p:stCondLst>
                                            <p:cond delay="676"/>
                                          </p:stCondLst>
                                        </p:cTn>
                                        <p:tgtEl>
                                          <p:spTgt spid="9"/>
                                        </p:tgtEl>
                                      </p:cBhvr>
                                      <p:to x="100000" y="100000"/>
                                    </p:animScale>
                                    <p:animScale>
                                      <p:cBhvr>
                                        <p:cTn id="61" dur="26">
                                          <p:stCondLst>
                                            <p:cond delay="1312"/>
                                          </p:stCondLst>
                                        </p:cTn>
                                        <p:tgtEl>
                                          <p:spTgt spid="9"/>
                                        </p:tgtEl>
                                      </p:cBhvr>
                                      <p:to x="100000" y="80000"/>
                                    </p:animScale>
                                    <p:animScale>
                                      <p:cBhvr>
                                        <p:cTn id="62" dur="166" decel="50000">
                                          <p:stCondLst>
                                            <p:cond delay="1338"/>
                                          </p:stCondLst>
                                        </p:cTn>
                                        <p:tgtEl>
                                          <p:spTgt spid="9"/>
                                        </p:tgtEl>
                                      </p:cBhvr>
                                      <p:to x="100000" y="100000"/>
                                    </p:animScale>
                                    <p:animScale>
                                      <p:cBhvr>
                                        <p:cTn id="63" dur="26">
                                          <p:stCondLst>
                                            <p:cond delay="1642"/>
                                          </p:stCondLst>
                                        </p:cTn>
                                        <p:tgtEl>
                                          <p:spTgt spid="9"/>
                                        </p:tgtEl>
                                      </p:cBhvr>
                                      <p:to x="100000" y="90000"/>
                                    </p:animScale>
                                    <p:animScale>
                                      <p:cBhvr>
                                        <p:cTn id="64" dur="166" decel="50000">
                                          <p:stCondLst>
                                            <p:cond delay="1668"/>
                                          </p:stCondLst>
                                        </p:cTn>
                                        <p:tgtEl>
                                          <p:spTgt spid="9"/>
                                        </p:tgtEl>
                                      </p:cBhvr>
                                      <p:to x="100000" y="100000"/>
                                    </p:animScale>
                                    <p:animScale>
                                      <p:cBhvr>
                                        <p:cTn id="65" dur="26">
                                          <p:stCondLst>
                                            <p:cond delay="1808"/>
                                          </p:stCondLst>
                                        </p:cTn>
                                        <p:tgtEl>
                                          <p:spTgt spid="9"/>
                                        </p:tgtEl>
                                      </p:cBhvr>
                                      <p:to x="100000" y="95000"/>
                                    </p:animScale>
                                    <p:animScale>
                                      <p:cBhvr>
                                        <p:cTn id="66" dur="166" decel="50000">
                                          <p:stCondLst>
                                            <p:cond delay="1834"/>
                                          </p:stCondLst>
                                        </p:cTn>
                                        <p:tgtEl>
                                          <p:spTgt spid="9"/>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heel(1)">
                                      <p:cBhvr>
                                        <p:cTn id="7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534400" cy="1123950"/>
          </a:xfrm>
        </p:spPr>
        <p:txBody>
          <a:bodyPr/>
          <a:lstStyle/>
          <a:p>
            <a:pPr algn="ctr"/>
            <a:r>
              <a:rPr lang="en-US" sz="4000" b="1" dirty="0">
                <a:solidFill>
                  <a:srgbClr val="FFFF00"/>
                </a:solidFill>
              </a:rPr>
              <a:t>Causes of Air Pollution </a:t>
            </a:r>
          </a:p>
        </p:txBody>
      </p:sp>
      <p:sp>
        <p:nvSpPr>
          <p:cNvPr id="3" name="Content Placeholder 2"/>
          <p:cNvSpPr>
            <a:spLocks noGrp="1"/>
          </p:cNvSpPr>
          <p:nvPr>
            <p:ph idx="1"/>
          </p:nvPr>
        </p:nvSpPr>
        <p:spPr>
          <a:xfrm>
            <a:off x="762000" y="1752600"/>
            <a:ext cx="7772400" cy="5562600"/>
          </a:xfrm>
        </p:spPr>
        <p:txBody>
          <a:bodyPr/>
          <a:lstStyle/>
          <a:p>
            <a:pPr marL="651510" indent="-514350">
              <a:buClr>
                <a:srgbClr val="FFFF00"/>
              </a:buClr>
              <a:buFont typeface="Wingdings" pitchFamily="2" charset="2"/>
              <a:buChar char="v"/>
            </a:pPr>
            <a:r>
              <a:rPr lang="en-US" b="1" dirty="0"/>
              <a:t>Vehicles exhaust smoke.</a:t>
            </a:r>
          </a:p>
          <a:p>
            <a:pPr marL="651510" indent="-514350">
              <a:buClr>
                <a:srgbClr val="FFFF00"/>
              </a:buClr>
              <a:buFont typeface="Wingdings" pitchFamily="2" charset="2"/>
              <a:buChar char="v"/>
            </a:pPr>
            <a:r>
              <a:rPr lang="en-US" b="1" dirty="0"/>
              <a:t>Fossil fuel based power plants</a:t>
            </a:r>
          </a:p>
          <a:p>
            <a:pPr marL="651510" indent="-514350">
              <a:buClr>
                <a:srgbClr val="FFFF00"/>
              </a:buClr>
              <a:buFont typeface="Wingdings" pitchFamily="2" charset="2"/>
              <a:buChar char="v"/>
            </a:pPr>
            <a:r>
              <a:rPr lang="en-US" b="1" dirty="0"/>
              <a:t>Exhaust from industrial plants and factories. </a:t>
            </a:r>
          </a:p>
          <a:p>
            <a:pPr marL="651510" indent="-514350">
              <a:buClr>
                <a:srgbClr val="FFFF00"/>
              </a:buClr>
              <a:buFont typeface="Wingdings" pitchFamily="2" charset="2"/>
              <a:buChar char="v"/>
            </a:pPr>
            <a:r>
              <a:rPr lang="en-US" b="1" dirty="0"/>
              <a:t>Construction and Agricultural activities. </a:t>
            </a:r>
          </a:p>
          <a:p>
            <a:pPr marL="651510" indent="-514350">
              <a:buClr>
                <a:srgbClr val="FFFF00"/>
              </a:buClr>
              <a:buFont typeface="Wingdings" pitchFamily="2" charset="2"/>
              <a:buChar char="v"/>
            </a:pPr>
            <a:r>
              <a:rPr lang="en-US" b="1" dirty="0"/>
              <a:t>Natural causes</a:t>
            </a:r>
          </a:p>
          <a:p>
            <a:pPr marL="651510" indent="-514350">
              <a:buClr>
                <a:srgbClr val="FFFF00"/>
              </a:buClr>
              <a:buFont typeface="Wingdings" pitchFamily="2" charset="2"/>
              <a:buChar char="v"/>
            </a:pPr>
            <a:r>
              <a:rPr lang="en-US" b="1" dirty="0"/>
              <a:t>Household activities. </a:t>
            </a:r>
          </a:p>
        </p:txBody>
      </p:sp>
      <p:sp>
        <p:nvSpPr>
          <p:cNvPr id="4" name="Slide Number Placeholder 3"/>
          <p:cNvSpPr>
            <a:spLocks noGrp="1"/>
          </p:cNvSpPr>
          <p:nvPr>
            <p:ph type="sldNum" sz="quarter" idx="12"/>
          </p:nvPr>
        </p:nvSpPr>
        <p:spPr/>
        <p:txBody>
          <a:bodyPr/>
          <a:lstStyle/>
          <a:p>
            <a:fld id="{02125ED0-D030-4DEE-ACEA-FE4875A9AB0C}" type="slidenum">
              <a:rPr lang="en-US" smtClean="0"/>
              <a:pPr/>
              <a:t>32</a:t>
            </a:fld>
            <a:endParaRPr lang="en-US"/>
          </a:p>
        </p:txBody>
      </p:sp>
    </p:spTree>
    <p:custDataLst>
      <p:tags r:id="rId1"/>
    </p:custDataLst>
    <p:extLst>
      <p:ext uri="{BB962C8B-B14F-4D97-AF65-F5344CB8AC3E}">
        <p14:creationId xmlns:p14="http://schemas.microsoft.com/office/powerpoint/2010/main" val="1935105713"/>
      </p:ext>
    </p:extLst>
  </p:cSld>
  <p:clrMapOvr>
    <a:masterClrMapping/>
  </p:clrMapOvr>
  <mc:AlternateContent xmlns:mc="http://schemas.openxmlformats.org/markup-compatibility/2006" xmlns:p14="http://schemas.microsoft.com/office/powerpoint/2010/main">
    <mc:Choice Requires="p14">
      <p:transition spd="slow" p14:dur="2000" advTm="168405"/>
    </mc:Choice>
    <mc:Fallback xmlns="">
      <p:transition spd="slow" advTm="1684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rPr>
              <a:t>Effects of Air Pollution</a:t>
            </a:r>
            <a:endParaRPr lang="en-US" dirty="0"/>
          </a:p>
        </p:txBody>
      </p:sp>
      <p:sp>
        <p:nvSpPr>
          <p:cNvPr id="3" name="Content Placeholder 2"/>
          <p:cNvSpPr>
            <a:spLocks noGrp="1"/>
          </p:cNvSpPr>
          <p:nvPr>
            <p:ph idx="1"/>
          </p:nvPr>
        </p:nvSpPr>
        <p:spPr/>
        <p:txBody>
          <a:bodyPr/>
          <a:lstStyle/>
          <a:p>
            <a:pPr marL="651510" indent="-514350">
              <a:buClr>
                <a:srgbClr val="FFFF00"/>
              </a:buClr>
              <a:buFont typeface="Wingdings" pitchFamily="2" charset="2"/>
              <a:buChar char="ü"/>
            </a:pPr>
            <a:r>
              <a:rPr lang="en-US" sz="2800" b="1" dirty="0"/>
              <a:t>Respiratory and heart problem	</a:t>
            </a:r>
          </a:p>
          <a:p>
            <a:pPr marL="651510" indent="-514350">
              <a:buClr>
                <a:srgbClr val="FFFF00"/>
              </a:buClr>
              <a:buFont typeface="Wingdings" pitchFamily="2" charset="2"/>
              <a:buChar char="ü"/>
            </a:pPr>
            <a:r>
              <a:rPr lang="en-US" sz="2800" b="1" dirty="0"/>
              <a:t>Global warming</a:t>
            </a:r>
          </a:p>
          <a:p>
            <a:pPr marL="651510" indent="-514350">
              <a:buClr>
                <a:srgbClr val="FFFF00"/>
              </a:buClr>
              <a:buFont typeface="Wingdings" pitchFamily="2" charset="2"/>
              <a:buChar char="ü"/>
            </a:pPr>
            <a:r>
              <a:rPr lang="en-US" sz="2800" b="1" dirty="0"/>
              <a:t>Acid Rain</a:t>
            </a:r>
          </a:p>
          <a:p>
            <a:pPr marL="651510" indent="-514350">
              <a:buClr>
                <a:srgbClr val="FFFF00"/>
              </a:buClr>
              <a:buFont typeface="Wingdings" pitchFamily="2" charset="2"/>
              <a:buChar char="ü"/>
            </a:pPr>
            <a:r>
              <a:rPr lang="en-US" sz="2800" b="1" dirty="0"/>
              <a:t>Eutrophication</a:t>
            </a:r>
          </a:p>
          <a:p>
            <a:pPr marL="651510" indent="-514350">
              <a:buClr>
                <a:srgbClr val="FFFF00"/>
              </a:buClr>
              <a:buFont typeface="Wingdings" pitchFamily="2" charset="2"/>
              <a:buChar char="ü"/>
            </a:pPr>
            <a:r>
              <a:rPr lang="en-US" sz="2800" b="1" dirty="0"/>
              <a:t>Effect on wildlife</a:t>
            </a:r>
          </a:p>
          <a:p>
            <a:pPr marL="651510" indent="-514350">
              <a:buClr>
                <a:srgbClr val="FFFF00"/>
              </a:buClr>
              <a:buFont typeface="Wingdings" pitchFamily="2" charset="2"/>
              <a:buChar char="ü"/>
            </a:pPr>
            <a:r>
              <a:rPr lang="en-US" sz="2800" b="1" dirty="0"/>
              <a:t>Depletion of ozone layer</a:t>
            </a:r>
          </a:p>
          <a:p>
            <a:pPr marL="651510" indent="-514350">
              <a:buClr>
                <a:srgbClr val="FFFF00"/>
              </a:buClr>
              <a:buFont typeface="Wingdings" pitchFamily="2" charset="2"/>
              <a:buChar char="ü"/>
            </a:pPr>
            <a:r>
              <a:rPr lang="en-US" sz="2800" b="1" dirty="0"/>
              <a:t>Human Health </a:t>
            </a:r>
          </a:p>
          <a:p>
            <a:endParaRPr lang="en-US"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33</a:t>
            </a:fld>
            <a:endParaRPr lang="en-US"/>
          </a:p>
        </p:txBody>
      </p:sp>
    </p:spTree>
    <p:custDataLst>
      <p:tags r:id="rId1"/>
    </p:custDataLst>
    <p:extLst>
      <p:ext uri="{BB962C8B-B14F-4D97-AF65-F5344CB8AC3E}">
        <p14:creationId xmlns:p14="http://schemas.microsoft.com/office/powerpoint/2010/main" val="3618297548"/>
      </p:ext>
    </p:extLst>
  </p:cSld>
  <p:clrMapOvr>
    <a:masterClrMapping/>
  </p:clrMapOvr>
  <mc:AlternateContent xmlns:mc="http://schemas.openxmlformats.org/markup-compatibility/2006" xmlns:p14="http://schemas.microsoft.com/office/powerpoint/2010/main">
    <mc:Choice Requires="p14">
      <p:transition spd="slow" p14:dur="2000" advTm="175161"/>
    </mc:Choice>
    <mc:Fallback xmlns="">
      <p:transition spd="slow" advTm="1751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362200"/>
            <a:ext cx="8305800" cy="3477875"/>
          </a:xfrm>
          <a:prstGeom prst="rect">
            <a:avLst/>
          </a:prstGeom>
          <a:solidFill>
            <a:schemeClr val="bg2"/>
          </a:solidFill>
          <a:ln w="57150">
            <a:solidFill>
              <a:srgbClr val="00B050"/>
            </a:solidFill>
          </a:ln>
        </p:spPr>
        <p:txBody>
          <a:bodyPr wrap="square" rtlCol="0">
            <a:spAutoFit/>
          </a:bodyPr>
          <a:lstStyle/>
          <a:p>
            <a:r>
              <a:rPr lang="en-US" sz="4400" b="1" dirty="0">
                <a:solidFill>
                  <a:srgbClr val="FFFF00"/>
                </a:solidFill>
              </a:rPr>
              <a:t>	Every day about 93% of the world’s Children under the age of 15 breath polluted air that puts their health and development at serious risks - WHO</a:t>
            </a:r>
          </a:p>
        </p:txBody>
      </p:sp>
      <p:sp>
        <p:nvSpPr>
          <p:cNvPr id="3" name="TextBox 2"/>
          <p:cNvSpPr txBox="1"/>
          <p:nvPr/>
        </p:nvSpPr>
        <p:spPr>
          <a:xfrm>
            <a:off x="450273" y="1219200"/>
            <a:ext cx="1454727" cy="584775"/>
          </a:xfrm>
          <a:prstGeom prst="rect">
            <a:avLst/>
          </a:prstGeom>
          <a:solidFill>
            <a:srgbClr val="FF0000"/>
          </a:solidFill>
        </p:spPr>
        <p:txBody>
          <a:bodyPr wrap="square" rtlCol="0">
            <a:spAutoFit/>
          </a:bodyPr>
          <a:lstStyle/>
          <a:p>
            <a:r>
              <a:rPr lang="en-US" sz="3200" b="1" dirty="0"/>
              <a:t>NOTE</a:t>
            </a:r>
            <a:endParaRPr lang="en-US" sz="1050" b="1" dirty="0"/>
          </a:p>
        </p:txBody>
      </p:sp>
      <p:sp>
        <p:nvSpPr>
          <p:cNvPr id="4" name="Slide Number Placeholder 3"/>
          <p:cNvSpPr>
            <a:spLocks noGrp="1"/>
          </p:cNvSpPr>
          <p:nvPr>
            <p:ph type="sldNum" sz="quarter" idx="12"/>
          </p:nvPr>
        </p:nvSpPr>
        <p:spPr/>
        <p:txBody>
          <a:bodyPr/>
          <a:lstStyle/>
          <a:p>
            <a:fld id="{8612A8ED-FA22-4DAB-ACD1-EBE5D3BC667B}" type="slidenum">
              <a:rPr lang="en-US" smtClean="0"/>
              <a:pPr/>
              <a:t>34</a:t>
            </a:fld>
            <a:endParaRPr lang="en-US"/>
          </a:p>
        </p:txBody>
      </p:sp>
    </p:spTree>
    <p:custDataLst>
      <p:tags r:id="rId1"/>
    </p:custDataLst>
    <p:extLst>
      <p:ext uri="{BB962C8B-B14F-4D97-AF65-F5344CB8AC3E}">
        <p14:creationId xmlns:p14="http://schemas.microsoft.com/office/powerpoint/2010/main" val="240238691"/>
      </p:ext>
    </p:extLst>
  </p:cSld>
  <p:clrMapOvr>
    <a:masterClrMapping/>
  </p:clrMapOvr>
  <mc:AlternateContent xmlns:mc="http://schemas.openxmlformats.org/markup-compatibility/2006" xmlns:p14="http://schemas.microsoft.com/office/powerpoint/2010/main">
    <mc:Choice Requires="p14">
      <p:transition spd="slow" p14:dur="2000" advTm="23030"/>
    </mc:Choice>
    <mc:Fallback xmlns="">
      <p:transition spd="slow" advTm="230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1123950"/>
          </a:xfrm>
        </p:spPr>
        <p:txBody>
          <a:bodyPr/>
          <a:lstStyle/>
          <a:p>
            <a:pPr algn="ctr"/>
            <a:r>
              <a:rPr lang="en-US" sz="4800" b="1" dirty="0">
                <a:solidFill>
                  <a:srgbClr val="FFFF00"/>
                </a:solidFill>
              </a:rPr>
              <a:t>Remedial measures to control Air Pollution </a:t>
            </a:r>
          </a:p>
        </p:txBody>
      </p:sp>
      <p:sp>
        <p:nvSpPr>
          <p:cNvPr id="3" name="Content Placeholder 2"/>
          <p:cNvSpPr>
            <a:spLocks noGrp="1"/>
          </p:cNvSpPr>
          <p:nvPr>
            <p:ph idx="1"/>
          </p:nvPr>
        </p:nvSpPr>
        <p:spPr/>
        <p:txBody>
          <a:bodyPr/>
          <a:lstStyle/>
          <a:p>
            <a:pPr>
              <a:buClr>
                <a:srgbClr val="FFFF00"/>
              </a:buClr>
              <a:buFont typeface="Wingdings" pitchFamily="2" charset="2"/>
              <a:buChar char="v"/>
            </a:pPr>
            <a:r>
              <a:rPr lang="en-US" b="1" dirty="0"/>
              <a:t>Setting up of industries away from the towns and cities.</a:t>
            </a:r>
          </a:p>
          <a:p>
            <a:pPr>
              <a:buClr>
                <a:srgbClr val="FFFF00"/>
              </a:buClr>
              <a:buFont typeface="Wingdings" pitchFamily="2" charset="2"/>
              <a:buChar char="v"/>
            </a:pPr>
            <a:r>
              <a:rPr lang="en-US" b="1" dirty="0"/>
              <a:t>Increasing the length of chimney’s in the industries.</a:t>
            </a:r>
          </a:p>
          <a:p>
            <a:pPr>
              <a:buClr>
                <a:srgbClr val="FFFF00"/>
              </a:buClr>
              <a:buFont typeface="Wingdings" pitchFamily="2" charset="2"/>
              <a:buChar char="v"/>
            </a:pPr>
            <a:r>
              <a:rPr lang="en-US" b="1" dirty="0"/>
              <a:t>Growing more plants and trees.</a:t>
            </a:r>
          </a:p>
          <a:p>
            <a:pPr>
              <a:buClr>
                <a:srgbClr val="FFFF00"/>
              </a:buClr>
              <a:buFont typeface="Wingdings" pitchFamily="2" charset="2"/>
              <a:buChar char="v"/>
            </a:pPr>
            <a:r>
              <a:rPr lang="en-US" b="1" dirty="0"/>
              <a:t>Use of non conventional fuels like Biogas, CNG, and LPG.</a:t>
            </a:r>
          </a:p>
          <a:p>
            <a:pPr>
              <a:buClr>
                <a:srgbClr val="FFFF00"/>
              </a:buClr>
              <a:buFont typeface="Wingdings" pitchFamily="2" charset="2"/>
              <a:buChar char="v"/>
            </a:pPr>
            <a:r>
              <a:rPr lang="en-US" b="1" dirty="0"/>
              <a:t>Use of Mass Transit system (Public transport)</a:t>
            </a:r>
          </a:p>
          <a:p>
            <a:pPr>
              <a:buNone/>
            </a:pPr>
            <a:endParaRPr lang="en-US"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35</a:t>
            </a:fld>
            <a:endParaRPr lang="en-US"/>
          </a:p>
        </p:txBody>
      </p:sp>
    </p:spTree>
    <p:custDataLst>
      <p:tags r:id="rId1"/>
    </p:custDataLst>
    <p:extLst>
      <p:ext uri="{BB962C8B-B14F-4D97-AF65-F5344CB8AC3E}">
        <p14:creationId xmlns:p14="http://schemas.microsoft.com/office/powerpoint/2010/main" val="2577350178"/>
      </p:ext>
    </p:extLst>
  </p:cSld>
  <p:clrMapOvr>
    <a:masterClrMapping/>
  </p:clrMapOvr>
  <mc:AlternateContent xmlns:mc="http://schemas.openxmlformats.org/markup-compatibility/2006" xmlns:p14="http://schemas.microsoft.com/office/powerpoint/2010/main">
    <mc:Choice Requires="p14">
      <p:transition spd="slow" p14:dur="2000" advTm="74818"/>
    </mc:Choice>
    <mc:Fallback xmlns="">
      <p:transition spd="slow" advTm="748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0050"/>
            <a:ext cx="10896600" cy="1123950"/>
          </a:xfrm>
        </p:spPr>
        <p:txBody>
          <a:bodyPr/>
          <a:lstStyle/>
          <a:p>
            <a:pPr algn="ctr"/>
            <a:r>
              <a:rPr lang="en-US" sz="4800" b="1" dirty="0">
                <a:solidFill>
                  <a:srgbClr val="FFFF00"/>
                </a:solidFill>
              </a:rPr>
              <a:t>WATER POLLUTION</a:t>
            </a:r>
            <a:br>
              <a:rPr lang="en-US" sz="4800" b="1" dirty="0">
                <a:solidFill>
                  <a:srgbClr val="FFFF00"/>
                </a:solidFill>
              </a:rPr>
            </a:br>
            <a:r>
              <a:rPr lang="en-US" sz="4800" b="1" dirty="0">
                <a:solidFill>
                  <a:srgbClr val="FFFF00"/>
                </a:solidFill>
              </a:rPr>
              <a:t>  DEFINITION</a:t>
            </a:r>
          </a:p>
        </p:txBody>
      </p:sp>
      <p:sp>
        <p:nvSpPr>
          <p:cNvPr id="3" name="Content Placeholder 2"/>
          <p:cNvSpPr>
            <a:spLocks noGrp="1"/>
          </p:cNvSpPr>
          <p:nvPr>
            <p:ph idx="1"/>
          </p:nvPr>
        </p:nvSpPr>
        <p:spPr/>
        <p:txBody>
          <a:bodyPr/>
          <a:lstStyle/>
          <a:p>
            <a:pPr marL="0" indent="0">
              <a:buNone/>
            </a:pPr>
            <a:r>
              <a:rPr lang="en-US" dirty="0"/>
              <a:t>	</a:t>
            </a:r>
            <a:r>
              <a:rPr lang="en-US" sz="3600" b="1" dirty="0"/>
              <a:t>The introduction (directly or indirectly) of substances or energy into the marine environment (including estuaries)  results in deleterious effects to living resources, hazards to human health, hindrance to marine activities” </a:t>
            </a:r>
          </a:p>
          <a:p>
            <a:endParaRPr lang="en-US"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36</a:t>
            </a:fld>
            <a:endParaRPr lang="en-US"/>
          </a:p>
        </p:txBody>
      </p:sp>
    </p:spTree>
    <p:custDataLst>
      <p:tags r:id="rId1"/>
    </p:custDataLst>
    <p:extLst>
      <p:ext uri="{BB962C8B-B14F-4D97-AF65-F5344CB8AC3E}">
        <p14:creationId xmlns:p14="http://schemas.microsoft.com/office/powerpoint/2010/main" val="2162142598"/>
      </p:ext>
    </p:extLst>
  </p:cSld>
  <p:clrMapOvr>
    <a:masterClrMapping/>
  </p:clrMapOvr>
  <mc:AlternateContent xmlns:mc="http://schemas.openxmlformats.org/markup-compatibility/2006" xmlns:p14="http://schemas.microsoft.com/office/powerpoint/2010/main">
    <mc:Choice Requires="p14">
      <p:transition spd="slow" p14:dur="2000" advTm="38950"/>
    </mc:Choice>
    <mc:Fallback xmlns="">
      <p:transition spd="slow" advTm="389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199" y="84161"/>
            <a:ext cx="6175375" cy="227803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99" y="4572000"/>
            <a:ext cx="6175375" cy="222099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438400"/>
            <a:ext cx="6175375" cy="2047875"/>
          </a:xfrm>
          <a:prstGeom prst="rect">
            <a:avLst/>
          </a:prstGeom>
        </p:spPr>
      </p:pic>
      <p:sp>
        <p:nvSpPr>
          <p:cNvPr id="2" name="Slide Number Placeholder 1"/>
          <p:cNvSpPr>
            <a:spLocks noGrp="1"/>
          </p:cNvSpPr>
          <p:nvPr>
            <p:ph type="sldNum" sz="quarter" idx="12"/>
          </p:nvPr>
        </p:nvSpPr>
        <p:spPr/>
        <p:txBody>
          <a:bodyPr/>
          <a:lstStyle/>
          <a:p>
            <a:fld id="{8612A8ED-FA22-4DAB-ACD1-EBE5D3BC667B}" type="slidenum">
              <a:rPr lang="en-US" smtClean="0"/>
              <a:pPr/>
              <a:t>37</a:t>
            </a:fld>
            <a:endParaRPr lang="en-US"/>
          </a:p>
        </p:txBody>
      </p:sp>
    </p:spTree>
    <p:extLst>
      <p:ext uri="{BB962C8B-B14F-4D97-AF65-F5344CB8AC3E}">
        <p14:creationId xmlns:p14="http://schemas.microsoft.com/office/powerpoint/2010/main" val="2317380837"/>
      </p:ext>
    </p:extLst>
  </p:cSld>
  <p:clrMapOvr>
    <a:masterClrMapping/>
  </p:clrMapOvr>
  <mc:AlternateContent xmlns:mc="http://schemas.openxmlformats.org/markup-compatibility/2006" xmlns:p14="http://schemas.microsoft.com/office/powerpoint/2010/main">
    <mc:Choice Requires="p14">
      <p:transition spd="slow" p14:dur="2000" advTm="24440"/>
    </mc:Choice>
    <mc:Fallback xmlns="">
      <p:transition spd="slow" advTm="2444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19050"/>
            <a:ext cx="9505950" cy="1123950"/>
          </a:xfrm>
        </p:spPr>
        <p:txBody>
          <a:bodyPr/>
          <a:lstStyle/>
          <a:p>
            <a:pPr algn="ctr"/>
            <a:r>
              <a:rPr lang="en-US" b="1" dirty="0">
                <a:solidFill>
                  <a:srgbClr val="FFFF00"/>
                </a:solidFill>
              </a:rPr>
              <a:t>TYPES OF WATER POLLUTION</a:t>
            </a:r>
          </a:p>
        </p:txBody>
      </p:sp>
      <p:sp>
        <p:nvSpPr>
          <p:cNvPr id="3" name="Content Placeholder 2"/>
          <p:cNvSpPr>
            <a:spLocks noGrp="1"/>
          </p:cNvSpPr>
          <p:nvPr>
            <p:ph idx="1"/>
          </p:nvPr>
        </p:nvSpPr>
        <p:spPr>
          <a:xfrm>
            <a:off x="685800" y="1752600"/>
            <a:ext cx="7772400" cy="4114800"/>
          </a:xfrm>
        </p:spPr>
        <p:txBody>
          <a:bodyPr/>
          <a:lstStyle/>
          <a:p>
            <a:pPr marL="514350" indent="-514350" algn="just">
              <a:buClr>
                <a:srgbClr val="FFFF00"/>
              </a:buClr>
              <a:buFont typeface="+mj-lt"/>
              <a:buAutoNum type="arabicPeriod"/>
            </a:pPr>
            <a:r>
              <a:rPr lang="en-US" b="1" dirty="0"/>
              <a:t>Surface water pollution</a:t>
            </a:r>
          </a:p>
          <a:p>
            <a:pPr marL="514350" indent="-514350" algn="just">
              <a:buClr>
                <a:srgbClr val="FFFF00"/>
              </a:buClr>
              <a:buFont typeface="+mj-lt"/>
              <a:buAutoNum type="arabicPeriod"/>
            </a:pPr>
            <a:r>
              <a:rPr lang="en-US" b="1" dirty="0"/>
              <a:t>Groundwater pollution</a:t>
            </a:r>
          </a:p>
          <a:p>
            <a:pPr marL="514350" indent="-514350" algn="just">
              <a:buClr>
                <a:srgbClr val="FFFF00"/>
              </a:buClr>
              <a:buFont typeface="+mj-lt"/>
              <a:buAutoNum type="arabicPeriod"/>
            </a:pPr>
            <a:r>
              <a:rPr lang="en-US" b="1" dirty="0"/>
              <a:t>Microbiological pollution</a:t>
            </a:r>
          </a:p>
          <a:p>
            <a:pPr marL="514350" indent="-514350" algn="just">
              <a:buClr>
                <a:srgbClr val="FFFF00"/>
              </a:buClr>
              <a:buFont typeface="+mj-lt"/>
              <a:buAutoNum type="arabicPeriod"/>
            </a:pPr>
            <a:r>
              <a:rPr lang="en-US" b="1" dirty="0"/>
              <a:t>Oxygen depletion pollution. </a:t>
            </a:r>
          </a:p>
          <a:p>
            <a:pPr marL="514350" indent="-514350">
              <a:buClr>
                <a:srgbClr val="FFFF00"/>
              </a:buClr>
              <a:buFont typeface="+mj-lt"/>
              <a:buAutoNum type="arabicPeriod"/>
            </a:pPr>
            <a:endParaRPr lang="en-US" b="1"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38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4810125"/>
            <a:ext cx="1932326"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569023"/>
            <a:ext cx="1932326" cy="152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810124"/>
            <a:ext cx="1932326"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4810124"/>
            <a:ext cx="1932325" cy="130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5026" y="4569023"/>
            <a:ext cx="1984774" cy="307777"/>
          </a:xfrm>
          <a:prstGeom prst="rect">
            <a:avLst/>
          </a:prstGeom>
          <a:solidFill>
            <a:schemeClr val="bg2"/>
          </a:solidFill>
        </p:spPr>
        <p:txBody>
          <a:bodyPr wrap="none">
            <a:spAutoFit/>
          </a:bodyPr>
          <a:lstStyle/>
          <a:p>
            <a:pPr algn="just">
              <a:buClr>
                <a:srgbClr val="FFFF00"/>
              </a:buClr>
            </a:pPr>
            <a:r>
              <a:rPr lang="en-US" sz="1400" b="1" dirty="0">
                <a:solidFill>
                  <a:srgbClr val="FFFF00"/>
                </a:solidFill>
              </a:rPr>
              <a:t>Surface water pollution</a:t>
            </a:r>
          </a:p>
        </p:txBody>
      </p:sp>
      <p:sp>
        <p:nvSpPr>
          <p:cNvPr id="10" name="Rectangle 9"/>
          <p:cNvSpPr/>
          <p:nvPr/>
        </p:nvSpPr>
        <p:spPr>
          <a:xfrm>
            <a:off x="4800600" y="4572000"/>
            <a:ext cx="1932326" cy="276999"/>
          </a:xfrm>
          <a:prstGeom prst="rect">
            <a:avLst/>
          </a:prstGeom>
          <a:solidFill>
            <a:schemeClr val="bg2"/>
          </a:solidFill>
        </p:spPr>
        <p:txBody>
          <a:bodyPr wrap="square">
            <a:spAutoFit/>
          </a:bodyPr>
          <a:lstStyle/>
          <a:p>
            <a:pPr algn="just">
              <a:buClr>
                <a:srgbClr val="FFFF00"/>
              </a:buClr>
            </a:pPr>
            <a:r>
              <a:rPr lang="en-US" sz="1200" b="1" dirty="0">
                <a:solidFill>
                  <a:srgbClr val="FFFF00"/>
                </a:solidFill>
              </a:rPr>
              <a:t>Microbiological pollution</a:t>
            </a:r>
          </a:p>
        </p:txBody>
      </p:sp>
      <p:sp>
        <p:nvSpPr>
          <p:cNvPr id="6" name="Rectangle 5"/>
          <p:cNvSpPr/>
          <p:nvPr/>
        </p:nvSpPr>
        <p:spPr>
          <a:xfrm>
            <a:off x="6934200" y="4572000"/>
            <a:ext cx="1932325" cy="261610"/>
          </a:xfrm>
          <a:prstGeom prst="rect">
            <a:avLst/>
          </a:prstGeom>
          <a:solidFill>
            <a:schemeClr val="bg2"/>
          </a:solidFill>
        </p:spPr>
        <p:txBody>
          <a:bodyPr wrap="square">
            <a:spAutoFit/>
          </a:bodyPr>
          <a:lstStyle/>
          <a:p>
            <a:pPr algn="just">
              <a:buClr>
                <a:srgbClr val="FFFF00"/>
              </a:buClr>
            </a:pPr>
            <a:r>
              <a:rPr lang="en-US" sz="1100" b="1" dirty="0">
                <a:solidFill>
                  <a:srgbClr val="FFFF00"/>
                </a:solidFill>
              </a:rPr>
              <a:t>Oxygen depletion pollution. </a:t>
            </a:r>
          </a:p>
        </p:txBody>
      </p:sp>
    </p:spTree>
    <p:custDataLst>
      <p:tags r:id="rId1"/>
    </p:custDataLst>
    <p:extLst>
      <p:ext uri="{BB962C8B-B14F-4D97-AF65-F5344CB8AC3E}">
        <p14:creationId xmlns:p14="http://schemas.microsoft.com/office/powerpoint/2010/main" val="2357512554"/>
      </p:ext>
    </p:extLst>
  </p:cSld>
  <p:clrMapOvr>
    <a:masterClrMapping/>
  </p:clrMapOvr>
  <mc:AlternateContent xmlns:mc="http://schemas.openxmlformats.org/markup-compatibility/2006" xmlns:p14="http://schemas.microsoft.com/office/powerpoint/2010/main">
    <mc:Choice Requires="p14">
      <p:transition spd="slow" p14:dur="2000" advTm="147780"/>
    </mc:Choice>
    <mc:Fallback xmlns="">
      <p:transition spd="slow" advTm="1477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02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0"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rgbClr val="FFFF00"/>
                </a:solidFill>
              </a:rPr>
              <a:t>Causes of Water pollution</a:t>
            </a:r>
          </a:p>
        </p:txBody>
      </p:sp>
      <p:sp>
        <p:nvSpPr>
          <p:cNvPr id="3" name="Content Placeholder 2"/>
          <p:cNvSpPr>
            <a:spLocks noGrp="1"/>
          </p:cNvSpPr>
          <p:nvPr>
            <p:ph idx="1"/>
          </p:nvPr>
        </p:nvSpPr>
        <p:spPr/>
        <p:txBody>
          <a:bodyPr/>
          <a:lstStyle/>
          <a:p>
            <a:pPr marL="514350" indent="-514350">
              <a:buClr>
                <a:srgbClr val="FFFF00"/>
              </a:buClr>
              <a:buFont typeface="+mj-lt"/>
              <a:buAutoNum type="arabicPeriod"/>
            </a:pPr>
            <a:r>
              <a:rPr lang="en-US" b="1" dirty="0"/>
              <a:t>Discharge of Sewage and Waste Water.</a:t>
            </a:r>
          </a:p>
          <a:p>
            <a:pPr marL="514350" indent="-514350">
              <a:buClr>
                <a:srgbClr val="FFFF00"/>
              </a:buClr>
              <a:buFont typeface="+mj-lt"/>
              <a:buAutoNum type="arabicPeriod"/>
            </a:pPr>
            <a:r>
              <a:rPr lang="en-US" b="1" dirty="0"/>
              <a:t>Dumping of Solid Wastes.</a:t>
            </a:r>
          </a:p>
          <a:p>
            <a:pPr marL="514350" indent="-514350">
              <a:buClr>
                <a:srgbClr val="FFFF00"/>
              </a:buClr>
              <a:buFont typeface="+mj-lt"/>
              <a:buAutoNum type="arabicPeriod"/>
            </a:pPr>
            <a:r>
              <a:rPr lang="en-US" b="1" dirty="0"/>
              <a:t>Discharge of industrial waste.</a:t>
            </a:r>
          </a:p>
          <a:p>
            <a:pPr marL="514350" indent="-514350">
              <a:buClr>
                <a:srgbClr val="FFFF00"/>
              </a:buClr>
              <a:buFont typeface="+mj-lt"/>
              <a:buAutoNum type="arabicPeriod"/>
            </a:pPr>
            <a:r>
              <a:rPr lang="en-US" b="1" dirty="0"/>
              <a:t>Oil Spill</a:t>
            </a:r>
          </a:p>
          <a:p>
            <a:pPr marL="514350" indent="-514350">
              <a:buClr>
                <a:srgbClr val="FFFF00"/>
              </a:buClr>
              <a:buFont typeface="+mj-lt"/>
              <a:buAutoNum type="arabicPeriod"/>
            </a:pPr>
            <a:r>
              <a:rPr lang="en-US" b="1" dirty="0"/>
              <a:t>Acid Rain</a:t>
            </a:r>
          </a:p>
          <a:p>
            <a:pPr marL="514350" indent="-514350">
              <a:buClr>
                <a:srgbClr val="FFFF00"/>
              </a:buClr>
              <a:buFont typeface="+mj-lt"/>
              <a:buAutoNum type="arabicPeriod"/>
            </a:pPr>
            <a:r>
              <a:rPr lang="en-US" b="1" dirty="0"/>
              <a:t>Global Warming</a:t>
            </a:r>
          </a:p>
          <a:p>
            <a:pPr marL="514350" indent="-514350">
              <a:buClr>
                <a:srgbClr val="FFFF00"/>
              </a:buClr>
              <a:buFont typeface="+mj-lt"/>
              <a:buAutoNum type="arabicPeriod"/>
            </a:pPr>
            <a:r>
              <a:rPr lang="en-US" b="1" dirty="0"/>
              <a:t>Eutrophication </a:t>
            </a:r>
          </a:p>
          <a:p>
            <a:endParaRPr lang="en-US"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39</a:t>
            </a:fld>
            <a:endParaRPr lang="en-US"/>
          </a:p>
        </p:txBody>
      </p:sp>
    </p:spTree>
    <p:custDataLst>
      <p:tags r:id="rId1"/>
    </p:custDataLst>
    <p:extLst>
      <p:ext uri="{BB962C8B-B14F-4D97-AF65-F5344CB8AC3E}">
        <p14:creationId xmlns:p14="http://schemas.microsoft.com/office/powerpoint/2010/main" val="3210913892"/>
      </p:ext>
    </p:extLst>
  </p:cSld>
  <p:clrMapOvr>
    <a:masterClrMapping/>
  </p:clrMapOvr>
  <mc:AlternateContent xmlns:mc="http://schemas.openxmlformats.org/markup-compatibility/2006" xmlns:p14="http://schemas.microsoft.com/office/powerpoint/2010/main">
    <mc:Choice Requires="p14">
      <p:transition spd="slow" p14:dur="2000" advTm="159496"/>
    </mc:Choice>
    <mc:Fallback xmlns="">
      <p:transition spd="slow" advTm="1594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7200" b="1" dirty="0">
                <a:solidFill>
                  <a:srgbClr val="FFFF00"/>
                </a:solidFill>
              </a:rPr>
              <a:t>Meaning</a:t>
            </a:r>
          </a:p>
        </p:txBody>
      </p:sp>
      <p:sp>
        <p:nvSpPr>
          <p:cNvPr id="3" name="Content Placeholder 2"/>
          <p:cNvSpPr>
            <a:spLocks noGrp="1"/>
          </p:cNvSpPr>
          <p:nvPr>
            <p:ph idx="1"/>
          </p:nvPr>
        </p:nvSpPr>
        <p:spPr/>
        <p:txBody>
          <a:bodyPr/>
          <a:lstStyle/>
          <a:p>
            <a:pPr>
              <a:buClr>
                <a:srgbClr val="FFFF00"/>
              </a:buClr>
              <a:buFont typeface="Wingdings" pitchFamily="2" charset="2"/>
              <a:buChar char="Ø"/>
            </a:pPr>
            <a:r>
              <a:rPr lang="en-US" sz="2800" dirty="0"/>
              <a:t>Environmental Economics is an area of economics that studies the financial impact of environmental policies. Environmental economists perform studies to determine the theoretical or empirical effects of environmental policies on the Economy</a:t>
            </a:r>
          </a:p>
        </p:txBody>
      </p:sp>
      <p:sp>
        <p:nvSpPr>
          <p:cNvPr id="4" name="Slide Number Placeholder 3"/>
          <p:cNvSpPr>
            <a:spLocks noGrp="1"/>
          </p:cNvSpPr>
          <p:nvPr>
            <p:ph type="sldNum" sz="quarter" idx="12"/>
          </p:nvPr>
        </p:nvSpPr>
        <p:spPr/>
        <p:txBody>
          <a:bodyPr/>
          <a:lstStyle/>
          <a:p>
            <a:fld id="{02125ED0-D030-4DEE-ACEA-FE4875A9AB0C}" type="slidenum">
              <a:rPr lang="en-US" smtClean="0"/>
              <a:pPr/>
              <a:t>4</a:t>
            </a:fld>
            <a:endParaRPr lang="en-US"/>
          </a:p>
        </p:txBody>
      </p:sp>
    </p:spTree>
    <p:custDataLst>
      <p:tags r:id="rId1"/>
    </p:custDataLst>
    <p:extLst>
      <p:ext uri="{BB962C8B-B14F-4D97-AF65-F5344CB8AC3E}">
        <p14:creationId xmlns:p14="http://schemas.microsoft.com/office/powerpoint/2010/main" val="1588008588"/>
      </p:ext>
    </p:extLst>
  </p:cSld>
  <p:clrMapOvr>
    <a:masterClrMapping/>
  </p:clrMapOvr>
  <mc:AlternateContent xmlns:mc="http://schemas.openxmlformats.org/markup-compatibility/2006" xmlns:p14="http://schemas.microsoft.com/office/powerpoint/2010/main">
    <mc:Choice Requires="p14">
      <p:transition spd="slow" p14:dur="2000" advTm="30296"/>
    </mc:Choice>
    <mc:Fallback xmlns="">
      <p:transition spd="slow" advTm="302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1450"/>
            <a:ext cx="8274050" cy="1123950"/>
          </a:xfrm>
        </p:spPr>
        <p:txBody>
          <a:bodyPr/>
          <a:lstStyle/>
          <a:p>
            <a:pPr algn="ctr"/>
            <a:r>
              <a:rPr lang="en-US" sz="5400" b="1" dirty="0">
                <a:solidFill>
                  <a:srgbClr val="FFFF00"/>
                </a:solidFill>
              </a:rPr>
              <a:t>Effects of Water pollution</a:t>
            </a:r>
            <a:endParaRPr lang="en-US" sz="5400" b="1" dirty="0"/>
          </a:p>
        </p:txBody>
      </p:sp>
      <p:sp>
        <p:nvSpPr>
          <p:cNvPr id="3" name="Content Placeholder 2"/>
          <p:cNvSpPr>
            <a:spLocks noGrp="1"/>
          </p:cNvSpPr>
          <p:nvPr>
            <p:ph idx="1"/>
          </p:nvPr>
        </p:nvSpPr>
        <p:spPr>
          <a:xfrm>
            <a:off x="762000" y="1905000"/>
            <a:ext cx="7772400" cy="4114800"/>
          </a:xfrm>
        </p:spPr>
        <p:txBody>
          <a:bodyPr/>
          <a:lstStyle/>
          <a:p>
            <a:pPr marL="514350" indent="-514350">
              <a:buClr>
                <a:srgbClr val="FFFF00"/>
              </a:buClr>
              <a:buFont typeface="+mj-lt"/>
              <a:buAutoNum type="arabicPeriod"/>
            </a:pPr>
            <a:r>
              <a:rPr lang="en-US" b="1" dirty="0"/>
              <a:t>Death of aquatic animals</a:t>
            </a:r>
          </a:p>
          <a:p>
            <a:pPr marL="514350" indent="-514350">
              <a:buClr>
                <a:srgbClr val="FFFF00"/>
              </a:buClr>
              <a:buFont typeface="+mj-lt"/>
              <a:buAutoNum type="arabicPeriod"/>
            </a:pPr>
            <a:r>
              <a:rPr lang="en-US" b="1" dirty="0"/>
              <a:t>Disruption of food chains</a:t>
            </a:r>
          </a:p>
          <a:p>
            <a:pPr marL="514350" indent="-514350">
              <a:buClr>
                <a:srgbClr val="FFFF00"/>
              </a:buClr>
              <a:buFont typeface="+mj-lt"/>
              <a:buAutoNum type="arabicPeriod"/>
            </a:pPr>
            <a:r>
              <a:rPr lang="en-US" b="1" dirty="0"/>
              <a:t>Diseases</a:t>
            </a:r>
          </a:p>
          <a:p>
            <a:pPr marL="514350" indent="-514350">
              <a:buClr>
                <a:srgbClr val="FFFF00"/>
              </a:buClr>
              <a:buFont typeface="+mj-lt"/>
              <a:buAutoNum type="arabicPeriod"/>
            </a:pPr>
            <a:r>
              <a:rPr lang="en-US" b="1" dirty="0"/>
              <a:t>Destruction of Ecosystem</a:t>
            </a:r>
          </a:p>
          <a:p>
            <a:pPr marL="514350" indent="-514350">
              <a:buClr>
                <a:srgbClr val="FFFF00"/>
              </a:buClr>
              <a:buFont typeface="+mj-lt"/>
              <a:buAutoNum type="arabicPeriod"/>
            </a:pPr>
            <a:endParaRPr lang="en-US"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40</a:t>
            </a:fld>
            <a:endParaRPr lang="en-US"/>
          </a:p>
        </p:txBody>
      </p:sp>
    </p:spTree>
    <p:custDataLst>
      <p:tags r:id="rId1"/>
    </p:custDataLst>
    <p:extLst>
      <p:ext uri="{BB962C8B-B14F-4D97-AF65-F5344CB8AC3E}">
        <p14:creationId xmlns:p14="http://schemas.microsoft.com/office/powerpoint/2010/main" val="554133229"/>
      </p:ext>
    </p:extLst>
  </p:cSld>
  <p:clrMapOvr>
    <a:masterClrMapping/>
  </p:clrMapOvr>
  <mc:AlternateContent xmlns:mc="http://schemas.openxmlformats.org/markup-compatibility/2006" xmlns:p14="http://schemas.microsoft.com/office/powerpoint/2010/main">
    <mc:Choice Requires="p14">
      <p:transition spd="slow" p14:dur="2000" advTm="143089"/>
    </mc:Choice>
    <mc:Fallback xmlns="">
      <p:transition spd="slow" advTm="1430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323850"/>
            <a:ext cx="7753350" cy="1123950"/>
          </a:xfrm>
        </p:spPr>
        <p:txBody>
          <a:bodyPr/>
          <a:lstStyle/>
          <a:p>
            <a:pPr algn="ctr"/>
            <a:r>
              <a:rPr lang="en-US" b="1" dirty="0">
                <a:solidFill>
                  <a:srgbClr val="FFFF00"/>
                </a:solidFill>
              </a:rPr>
              <a:t>Remedial measures to Control Water Pollution</a:t>
            </a:r>
          </a:p>
        </p:txBody>
      </p:sp>
      <p:sp>
        <p:nvSpPr>
          <p:cNvPr id="3" name="Content Placeholder 2"/>
          <p:cNvSpPr>
            <a:spLocks noGrp="1"/>
          </p:cNvSpPr>
          <p:nvPr>
            <p:ph idx="1"/>
          </p:nvPr>
        </p:nvSpPr>
        <p:spPr>
          <a:xfrm>
            <a:off x="685800" y="1828800"/>
            <a:ext cx="7772400" cy="4114800"/>
          </a:xfrm>
        </p:spPr>
        <p:txBody>
          <a:bodyPr/>
          <a:lstStyle/>
          <a:p>
            <a:pPr marL="651510" indent="-514350">
              <a:buClr>
                <a:srgbClr val="FFFF00"/>
              </a:buClr>
              <a:buFont typeface="Wingdings" pitchFamily="2" charset="2"/>
              <a:buChar char="Ø"/>
            </a:pPr>
            <a:r>
              <a:rPr lang="en-US" dirty="0"/>
              <a:t>Comprehensive Water management plan</a:t>
            </a:r>
          </a:p>
          <a:p>
            <a:pPr marL="651510" indent="-514350">
              <a:buClr>
                <a:srgbClr val="FFFF00"/>
              </a:buClr>
              <a:buFont typeface="Wingdings" pitchFamily="2" charset="2"/>
              <a:buChar char="Ø"/>
            </a:pPr>
            <a:r>
              <a:rPr lang="en-US" dirty="0"/>
              <a:t>Construction of proper storm drains and settling ponds.</a:t>
            </a:r>
          </a:p>
          <a:p>
            <a:pPr marL="651510" indent="-514350">
              <a:buClr>
                <a:srgbClr val="FFFF00"/>
              </a:buClr>
              <a:buFont typeface="Wingdings" pitchFamily="2" charset="2"/>
              <a:buChar char="Ø"/>
            </a:pPr>
            <a:r>
              <a:rPr lang="en-US" dirty="0"/>
              <a:t>Maintenance of drain line</a:t>
            </a:r>
          </a:p>
          <a:p>
            <a:pPr marL="651510" indent="-514350">
              <a:buClr>
                <a:srgbClr val="FFFF00"/>
              </a:buClr>
              <a:buFont typeface="Wingdings" pitchFamily="2" charset="2"/>
              <a:buChar char="Ø"/>
            </a:pPr>
            <a:r>
              <a:rPr lang="en-US" dirty="0"/>
              <a:t>Effluent and sewage treatment plant.</a:t>
            </a:r>
          </a:p>
          <a:p>
            <a:pPr marL="651510" indent="-514350">
              <a:buClr>
                <a:srgbClr val="FFFF00"/>
              </a:buClr>
              <a:buFont typeface="Wingdings" pitchFamily="2" charset="2"/>
              <a:buChar char="Ø"/>
            </a:pPr>
            <a:r>
              <a:rPr lang="en-US" dirty="0"/>
              <a:t>Regular monitoring of water and waste water</a:t>
            </a:r>
          </a:p>
          <a:p>
            <a:pPr marL="651510" indent="-514350">
              <a:buClr>
                <a:srgbClr val="FFFF00"/>
              </a:buClr>
              <a:buFont typeface="Wingdings" pitchFamily="2" charset="2"/>
              <a:buChar char="Ø"/>
            </a:pPr>
            <a:r>
              <a:rPr lang="en-US" dirty="0"/>
              <a:t>Severe actions towards illegal dumping of waste into the water bodies.</a:t>
            </a:r>
          </a:p>
          <a:p>
            <a:pPr>
              <a:buClr>
                <a:srgbClr val="FFFF00"/>
              </a:buClr>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41</a:t>
            </a:fld>
            <a:endParaRPr lang="en-US"/>
          </a:p>
        </p:txBody>
      </p:sp>
    </p:spTree>
    <p:custDataLst>
      <p:tags r:id="rId1"/>
    </p:custDataLst>
    <p:extLst>
      <p:ext uri="{BB962C8B-B14F-4D97-AF65-F5344CB8AC3E}">
        <p14:creationId xmlns:p14="http://schemas.microsoft.com/office/powerpoint/2010/main" val="1028522612"/>
      </p:ext>
    </p:extLst>
  </p:cSld>
  <p:clrMapOvr>
    <a:masterClrMapping/>
  </p:clrMapOvr>
  <mc:AlternateContent xmlns:mc="http://schemas.openxmlformats.org/markup-compatibility/2006" xmlns:p14="http://schemas.microsoft.com/office/powerpoint/2010/main">
    <mc:Choice Requires="p14">
      <p:transition spd="slow" p14:dur="2000" advTm="68236"/>
    </mc:Choice>
    <mc:Fallback xmlns="">
      <p:transition spd="slow" advTm="682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6250"/>
            <a:ext cx="8686800" cy="1123950"/>
          </a:xfrm>
        </p:spPr>
        <p:txBody>
          <a:bodyPr/>
          <a:lstStyle/>
          <a:p>
            <a:pPr algn="ctr"/>
            <a:r>
              <a:rPr lang="en-US" b="1" dirty="0">
                <a:solidFill>
                  <a:srgbClr val="FFFF00"/>
                </a:solidFill>
              </a:rPr>
              <a:t>NOISE</a:t>
            </a:r>
            <a:r>
              <a:rPr lang="en-US" dirty="0">
                <a:solidFill>
                  <a:schemeClr val="bg1"/>
                </a:solidFill>
              </a:rPr>
              <a:t> </a:t>
            </a:r>
            <a:r>
              <a:rPr lang="en-US" b="1" dirty="0">
                <a:solidFill>
                  <a:srgbClr val="FFFF00"/>
                </a:solidFill>
              </a:rPr>
              <a:t>POLLUTION</a:t>
            </a:r>
            <a:r>
              <a:rPr lang="en-US" dirty="0">
                <a:solidFill>
                  <a:schemeClr val="bg1"/>
                </a:solidFill>
              </a:rPr>
              <a:t> </a:t>
            </a:r>
            <a:br>
              <a:rPr lang="en-US" dirty="0">
                <a:solidFill>
                  <a:schemeClr val="bg1"/>
                </a:solidFill>
              </a:rPr>
            </a:br>
            <a:r>
              <a:rPr lang="en-US" b="1" dirty="0">
                <a:solidFill>
                  <a:srgbClr val="FFFF00"/>
                </a:solidFill>
              </a:rPr>
              <a:t>DEFINITION</a:t>
            </a:r>
          </a:p>
        </p:txBody>
      </p:sp>
      <p:sp>
        <p:nvSpPr>
          <p:cNvPr id="3" name="Content Placeholder 2"/>
          <p:cNvSpPr>
            <a:spLocks noGrp="1"/>
          </p:cNvSpPr>
          <p:nvPr>
            <p:ph idx="1"/>
          </p:nvPr>
        </p:nvSpPr>
        <p:spPr/>
        <p:txBody>
          <a:bodyPr/>
          <a:lstStyle/>
          <a:p>
            <a:pPr marL="0" indent="0">
              <a:buNone/>
            </a:pPr>
            <a:r>
              <a:rPr lang="en-US" dirty="0"/>
              <a:t>	</a:t>
            </a:r>
            <a:r>
              <a:rPr lang="en-US" b="1" dirty="0"/>
              <a:t>“Noise Pollution is unwanted or excessive sound that can have deleterious effects on human health and environmental quality. Noise pollution is commonly generated by many factories. It also comes from highways, railway and airplane traffic and from outdoor construction activities” </a:t>
            </a:r>
          </a:p>
          <a:p>
            <a:endParaRPr lang="en-US" b="1"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42</a:t>
            </a:fld>
            <a:endParaRPr lang="en-US"/>
          </a:p>
        </p:txBody>
      </p:sp>
    </p:spTree>
    <p:custDataLst>
      <p:tags r:id="rId1"/>
    </p:custDataLst>
    <p:extLst>
      <p:ext uri="{BB962C8B-B14F-4D97-AF65-F5344CB8AC3E}">
        <p14:creationId xmlns:p14="http://schemas.microsoft.com/office/powerpoint/2010/main" val="3482239709"/>
      </p:ext>
    </p:extLst>
  </p:cSld>
  <p:clrMapOvr>
    <a:masterClrMapping/>
  </p:clrMapOvr>
  <mc:AlternateContent xmlns:mc="http://schemas.openxmlformats.org/markup-compatibility/2006" xmlns:p14="http://schemas.microsoft.com/office/powerpoint/2010/main">
    <mc:Choice Requires="p14">
      <p:transition spd="slow" p14:dur="2000" advTm="35981"/>
    </mc:Choice>
    <mc:Fallback xmlns="">
      <p:transition spd="slow" advTm="35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p:cNvSpPr/>
          <p:nvPr/>
        </p:nvSpPr>
        <p:spPr bwMode="auto">
          <a:xfrm>
            <a:off x="609600" y="456618"/>
            <a:ext cx="7943850" cy="596323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379" y="456618"/>
            <a:ext cx="3946071" cy="281998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8752"/>
          <a:stretch/>
        </p:blipFill>
        <p:spPr>
          <a:xfrm>
            <a:off x="609600" y="456618"/>
            <a:ext cx="3848100" cy="281998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505200"/>
            <a:ext cx="3858116" cy="2914650"/>
          </a:xfrm>
          <a:prstGeom prst="rect">
            <a:avLst/>
          </a:prstGeom>
        </p:spPr>
      </p:pic>
      <p:sp>
        <p:nvSpPr>
          <p:cNvPr id="7" name="Slide Number Placeholder 6"/>
          <p:cNvSpPr>
            <a:spLocks noGrp="1"/>
          </p:cNvSpPr>
          <p:nvPr>
            <p:ph type="sldNum" sz="quarter" idx="12"/>
          </p:nvPr>
        </p:nvSpPr>
        <p:spPr/>
        <p:txBody>
          <a:bodyPr/>
          <a:lstStyle/>
          <a:p>
            <a:fld id="{8612A8ED-FA22-4DAB-ACD1-EBE5D3BC667B}" type="slidenum">
              <a:rPr lang="en-US" smtClean="0"/>
              <a:pPr/>
              <a:t>43</a:t>
            </a:fld>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2594" y="3505200"/>
            <a:ext cx="3910856" cy="2914650"/>
          </a:xfrm>
          <a:prstGeom prst="rect">
            <a:avLst/>
          </a:prstGeom>
        </p:spPr>
      </p:pic>
    </p:spTree>
    <p:extLst>
      <p:ext uri="{BB962C8B-B14F-4D97-AF65-F5344CB8AC3E}">
        <p14:creationId xmlns:p14="http://schemas.microsoft.com/office/powerpoint/2010/main" val="75481493"/>
      </p:ext>
    </p:extLst>
  </p:cSld>
  <p:clrMapOvr>
    <a:masterClrMapping/>
  </p:clrMapOvr>
  <mc:AlternateContent xmlns:mc="http://schemas.openxmlformats.org/markup-compatibility/2006" xmlns:p14="http://schemas.microsoft.com/office/powerpoint/2010/main">
    <mc:Choice Requires="p14">
      <p:transition spd="slow" p14:dur="2000" advTm="8997"/>
    </mc:Choice>
    <mc:Fallback xmlns="">
      <p:transition spd="slow" advTm="8997"/>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955" y="457200"/>
            <a:ext cx="7753350" cy="1123950"/>
          </a:xfrm>
        </p:spPr>
        <p:txBody>
          <a:bodyPr/>
          <a:lstStyle/>
          <a:p>
            <a:pPr algn="ctr"/>
            <a:r>
              <a:rPr lang="en-US" sz="4800" b="1" dirty="0">
                <a:solidFill>
                  <a:srgbClr val="FFFF00"/>
                </a:solidFill>
              </a:rPr>
              <a:t>TYPES OF NOISE POLLUTION</a:t>
            </a:r>
          </a:p>
        </p:txBody>
      </p:sp>
      <p:sp>
        <p:nvSpPr>
          <p:cNvPr id="3" name="Content Placeholder 2"/>
          <p:cNvSpPr>
            <a:spLocks noGrp="1"/>
          </p:cNvSpPr>
          <p:nvPr>
            <p:ph idx="1"/>
          </p:nvPr>
        </p:nvSpPr>
        <p:spPr/>
        <p:txBody>
          <a:bodyPr/>
          <a:lstStyle/>
          <a:p>
            <a:pPr marL="514350" indent="-514350">
              <a:buClr>
                <a:srgbClr val="FFFF00"/>
              </a:buClr>
              <a:buFont typeface="+mj-lt"/>
              <a:buAutoNum type="arabicPeriod"/>
            </a:pPr>
            <a:r>
              <a:rPr lang="en-US" b="1" dirty="0"/>
              <a:t>Atmospheric Noise</a:t>
            </a:r>
          </a:p>
          <a:p>
            <a:pPr marL="514350" indent="-514350">
              <a:buClr>
                <a:srgbClr val="FFFF00"/>
              </a:buClr>
              <a:buFont typeface="+mj-lt"/>
              <a:buAutoNum type="arabicPeriod"/>
            </a:pPr>
            <a:r>
              <a:rPr lang="en-US" b="1" dirty="0"/>
              <a:t>Industrial Noise</a:t>
            </a:r>
          </a:p>
          <a:p>
            <a:pPr marL="514350" indent="-514350">
              <a:buClr>
                <a:srgbClr val="FFFF00"/>
              </a:buClr>
              <a:buFont typeface="+mj-lt"/>
              <a:buAutoNum type="arabicPeriod"/>
            </a:pPr>
            <a:r>
              <a:rPr lang="en-US" b="1" dirty="0"/>
              <a:t>Man Made Noise </a:t>
            </a:r>
          </a:p>
          <a:p>
            <a:pPr marL="514350" indent="-514350">
              <a:buClr>
                <a:srgbClr val="FFFF00"/>
              </a:buClr>
              <a:buFont typeface="+mj-lt"/>
              <a:buAutoNum type="arabicPeriod"/>
            </a:pPr>
            <a:endParaRPr lang="en-US" sz="3600" b="1"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44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4038600"/>
            <a:ext cx="1905000" cy="2222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4038600"/>
            <a:ext cx="1904999" cy="22179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4038600"/>
            <a:ext cx="1905000" cy="2222500"/>
          </a:xfrm>
          <a:prstGeom prst="rect">
            <a:avLst/>
          </a:prstGeom>
        </p:spPr>
      </p:pic>
      <p:sp>
        <p:nvSpPr>
          <p:cNvPr id="8" name="Rectangle 7"/>
          <p:cNvSpPr/>
          <p:nvPr/>
        </p:nvSpPr>
        <p:spPr>
          <a:xfrm>
            <a:off x="1219200" y="6172200"/>
            <a:ext cx="1905000" cy="338554"/>
          </a:xfrm>
          <a:prstGeom prst="rect">
            <a:avLst/>
          </a:prstGeom>
          <a:solidFill>
            <a:schemeClr val="bg2"/>
          </a:solidFill>
        </p:spPr>
        <p:txBody>
          <a:bodyPr wrap="square">
            <a:spAutoFit/>
          </a:bodyPr>
          <a:lstStyle/>
          <a:p>
            <a:pPr>
              <a:buClr>
                <a:srgbClr val="FFFF00"/>
              </a:buClr>
            </a:pPr>
            <a:r>
              <a:rPr lang="en-US" sz="1600" b="1" dirty="0">
                <a:solidFill>
                  <a:srgbClr val="FFFF00"/>
                </a:solidFill>
              </a:rPr>
              <a:t>Atmospheric Noise</a:t>
            </a:r>
          </a:p>
        </p:txBody>
      </p:sp>
      <p:sp>
        <p:nvSpPr>
          <p:cNvPr id="9" name="Rectangle 8"/>
          <p:cNvSpPr/>
          <p:nvPr/>
        </p:nvSpPr>
        <p:spPr>
          <a:xfrm>
            <a:off x="3657600" y="6222958"/>
            <a:ext cx="1904999" cy="369332"/>
          </a:xfrm>
          <a:prstGeom prst="rect">
            <a:avLst/>
          </a:prstGeom>
          <a:solidFill>
            <a:schemeClr val="bg2"/>
          </a:solidFill>
        </p:spPr>
        <p:txBody>
          <a:bodyPr wrap="square">
            <a:spAutoFit/>
          </a:bodyPr>
          <a:lstStyle/>
          <a:p>
            <a:pPr algn="ctr">
              <a:buClr>
                <a:srgbClr val="FFFF00"/>
              </a:buClr>
            </a:pPr>
            <a:r>
              <a:rPr lang="en-US" b="1" dirty="0">
                <a:solidFill>
                  <a:srgbClr val="FFFF00"/>
                </a:solidFill>
              </a:rPr>
              <a:t>Industrial Noise</a:t>
            </a:r>
          </a:p>
        </p:txBody>
      </p:sp>
      <p:sp>
        <p:nvSpPr>
          <p:cNvPr id="10" name="Rectangle 9"/>
          <p:cNvSpPr/>
          <p:nvPr/>
        </p:nvSpPr>
        <p:spPr>
          <a:xfrm>
            <a:off x="6154879" y="6222958"/>
            <a:ext cx="1922321" cy="369332"/>
          </a:xfrm>
          <a:prstGeom prst="rect">
            <a:avLst/>
          </a:prstGeom>
          <a:solidFill>
            <a:schemeClr val="bg2"/>
          </a:solidFill>
        </p:spPr>
        <p:txBody>
          <a:bodyPr wrap="none">
            <a:spAutoFit/>
          </a:bodyPr>
          <a:lstStyle/>
          <a:p>
            <a:pPr>
              <a:buClr>
                <a:srgbClr val="FFFF00"/>
              </a:buClr>
            </a:pPr>
            <a:r>
              <a:rPr lang="en-US" b="1" dirty="0">
                <a:solidFill>
                  <a:srgbClr val="FFFF00"/>
                </a:solidFill>
              </a:rPr>
              <a:t>Man Made Noise </a:t>
            </a:r>
          </a:p>
        </p:txBody>
      </p:sp>
    </p:spTree>
    <p:custDataLst>
      <p:tags r:id="rId1"/>
    </p:custDataLst>
    <p:extLst>
      <p:ext uri="{BB962C8B-B14F-4D97-AF65-F5344CB8AC3E}">
        <p14:creationId xmlns:p14="http://schemas.microsoft.com/office/powerpoint/2010/main" val="332635067"/>
      </p:ext>
    </p:extLst>
  </p:cSld>
  <p:clrMapOvr>
    <a:masterClrMapping/>
  </p:clrMapOvr>
  <mc:AlternateContent xmlns:mc="http://schemas.openxmlformats.org/markup-compatibility/2006" xmlns:p14="http://schemas.microsoft.com/office/powerpoint/2010/main">
    <mc:Choice Requires="p14">
      <p:transition spd="slow" p14:dur="2000" advTm="98333"/>
    </mc:Choice>
    <mc:Fallback xmlns="">
      <p:transition spd="slow" advTm="983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fade">
                                      <p:cBhvr>
                                        <p:cTn id="50" dur="1000"/>
                                        <p:tgtEl>
                                          <p:spTgt spid="3">
                                            <p:txEl>
                                              <p:pRg st="2" end="2"/>
                                            </p:txEl>
                                          </p:spTgt>
                                        </p:tgtEl>
                                      </p:cBhvr>
                                    </p:animEffect>
                                    <p:anim calcmode="lin" valueType="num">
                                      <p:cBhvr>
                                        <p:cTn id="5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53350" cy="1123950"/>
          </a:xfrm>
        </p:spPr>
        <p:txBody>
          <a:bodyPr/>
          <a:lstStyle/>
          <a:p>
            <a:pPr algn="ctr"/>
            <a:r>
              <a:rPr lang="en-US" sz="4800" b="1" dirty="0">
                <a:solidFill>
                  <a:srgbClr val="FFFF00"/>
                </a:solidFill>
              </a:rPr>
              <a:t>Causes of Noise Pollution </a:t>
            </a:r>
          </a:p>
        </p:txBody>
      </p:sp>
      <p:sp>
        <p:nvSpPr>
          <p:cNvPr id="3" name="Content Placeholder 2"/>
          <p:cNvSpPr>
            <a:spLocks noGrp="1"/>
          </p:cNvSpPr>
          <p:nvPr>
            <p:ph idx="1"/>
          </p:nvPr>
        </p:nvSpPr>
        <p:spPr/>
        <p:txBody>
          <a:bodyPr/>
          <a:lstStyle/>
          <a:p>
            <a:pPr marL="514350" indent="-514350">
              <a:buClr>
                <a:srgbClr val="FFFF00"/>
              </a:buClr>
              <a:buFont typeface="+mj-lt"/>
              <a:buAutoNum type="arabicPeriod"/>
            </a:pPr>
            <a:r>
              <a:rPr lang="en-US" b="1" dirty="0"/>
              <a:t>Poor Urban planning</a:t>
            </a:r>
          </a:p>
          <a:p>
            <a:pPr marL="514350" indent="-514350">
              <a:buClr>
                <a:srgbClr val="FFFF00"/>
              </a:buClr>
              <a:buFont typeface="+mj-lt"/>
              <a:buAutoNum type="arabicPeriod"/>
            </a:pPr>
            <a:r>
              <a:rPr lang="en-US" b="1" dirty="0"/>
              <a:t>Sounds from motor vehicles</a:t>
            </a:r>
          </a:p>
          <a:p>
            <a:pPr marL="514350" indent="-514350">
              <a:buClr>
                <a:srgbClr val="FFFF00"/>
              </a:buClr>
              <a:buFont typeface="+mj-lt"/>
              <a:buAutoNum type="arabicPeriod"/>
            </a:pPr>
            <a:r>
              <a:rPr lang="en-US" b="1" dirty="0"/>
              <a:t>Crackers</a:t>
            </a:r>
          </a:p>
          <a:p>
            <a:pPr marL="514350" indent="-514350">
              <a:buClr>
                <a:srgbClr val="FFFF00"/>
              </a:buClr>
              <a:buFont typeface="+mj-lt"/>
              <a:buAutoNum type="arabicPeriod"/>
            </a:pPr>
            <a:r>
              <a:rPr lang="en-US" b="1" dirty="0"/>
              <a:t>Factory machinery</a:t>
            </a:r>
          </a:p>
          <a:p>
            <a:endParaRPr lang="en-US" b="1"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45</a:t>
            </a:fld>
            <a:endParaRPr lang="en-US"/>
          </a:p>
        </p:txBody>
      </p:sp>
    </p:spTree>
    <p:custDataLst>
      <p:tags r:id="rId1"/>
    </p:custDataLst>
    <p:extLst>
      <p:ext uri="{BB962C8B-B14F-4D97-AF65-F5344CB8AC3E}">
        <p14:creationId xmlns:p14="http://schemas.microsoft.com/office/powerpoint/2010/main" val="431946229"/>
      </p:ext>
    </p:extLst>
  </p:cSld>
  <p:clrMapOvr>
    <a:masterClrMapping/>
  </p:clrMapOvr>
  <mc:AlternateContent xmlns:mc="http://schemas.openxmlformats.org/markup-compatibility/2006" xmlns:p14="http://schemas.microsoft.com/office/powerpoint/2010/main">
    <mc:Choice Requires="p14">
      <p:transition spd="slow" p14:dur="2000" advTm="69405"/>
    </mc:Choice>
    <mc:Fallback xmlns="">
      <p:transition spd="slow" advTm="694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rgbClr val="FFFF00"/>
                </a:solidFill>
              </a:rPr>
              <a:t>Effects</a:t>
            </a:r>
            <a:r>
              <a:rPr lang="en-US" b="1" dirty="0">
                <a:solidFill>
                  <a:srgbClr val="FFFF00"/>
                </a:solidFill>
              </a:rPr>
              <a:t> of Noise Pollution</a:t>
            </a:r>
            <a:endParaRPr lang="en-US" dirty="0"/>
          </a:p>
        </p:txBody>
      </p:sp>
      <p:sp>
        <p:nvSpPr>
          <p:cNvPr id="3" name="Content Placeholder 2"/>
          <p:cNvSpPr>
            <a:spLocks noGrp="1"/>
          </p:cNvSpPr>
          <p:nvPr>
            <p:ph idx="1"/>
          </p:nvPr>
        </p:nvSpPr>
        <p:spPr/>
        <p:txBody>
          <a:bodyPr/>
          <a:lstStyle/>
          <a:p>
            <a:pPr marL="514350" indent="-514350">
              <a:buClr>
                <a:srgbClr val="FFFF00"/>
              </a:buClr>
              <a:buFont typeface="+mj-lt"/>
              <a:buAutoNum type="arabicPeriod"/>
            </a:pPr>
            <a:r>
              <a:rPr lang="en-US" b="1" dirty="0"/>
              <a:t>Hearing Loss</a:t>
            </a:r>
          </a:p>
          <a:p>
            <a:pPr marL="514350" indent="-514350">
              <a:buClr>
                <a:srgbClr val="FFFF00"/>
              </a:buClr>
              <a:buFont typeface="+mj-lt"/>
              <a:buAutoNum type="arabicPeriod"/>
            </a:pPr>
            <a:r>
              <a:rPr lang="en-US" b="1" dirty="0"/>
              <a:t>Damage health</a:t>
            </a:r>
          </a:p>
          <a:p>
            <a:pPr marL="514350" indent="-514350">
              <a:buClr>
                <a:srgbClr val="FFFF00"/>
              </a:buClr>
              <a:buFont typeface="+mj-lt"/>
              <a:buAutoNum type="arabicPeriod"/>
            </a:pPr>
            <a:r>
              <a:rPr lang="en-US" b="1" dirty="0"/>
              <a:t>Cardio Vascular effects</a:t>
            </a:r>
          </a:p>
          <a:p>
            <a:pPr marL="514350" indent="-514350">
              <a:buClr>
                <a:srgbClr val="FFFF00"/>
              </a:buClr>
              <a:buFont typeface="+mj-lt"/>
              <a:buAutoNum type="arabicPeriod"/>
            </a:pPr>
            <a:r>
              <a:rPr lang="en-US" b="1" dirty="0"/>
              <a:t>Effect on animals and aquatic life</a:t>
            </a:r>
          </a:p>
          <a:p>
            <a:pPr marL="514350" indent="-514350">
              <a:buClr>
                <a:srgbClr val="FFFF00"/>
              </a:buClr>
              <a:buFont typeface="+mj-lt"/>
              <a:buAutoNum type="arabicPeriod"/>
            </a:pPr>
            <a:r>
              <a:rPr lang="en-US" b="1" dirty="0"/>
              <a:t>Effects on wildlife and aquatic animals.</a:t>
            </a:r>
          </a:p>
          <a:p>
            <a:pPr marL="514350" indent="-514350">
              <a:buClr>
                <a:srgbClr val="FFFF00"/>
              </a:buClr>
              <a:buFont typeface="+mj-lt"/>
              <a:buAutoNum type="arabicPeriod"/>
            </a:pPr>
            <a:endParaRPr lang="en-US" b="1"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46</a:t>
            </a:fld>
            <a:endParaRPr lang="en-US"/>
          </a:p>
        </p:txBody>
      </p:sp>
    </p:spTree>
    <p:custDataLst>
      <p:tags r:id="rId1"/>
    </p:custDataLst>
    <p:extLst>
      <p:ext uri="{BB962C8B-B14F-4D97-AF65-F5344CB8AC3E}">
        <p14:creationId xmlns:p14="http://schemas.microsoft.com/office/powerpoint/2010/main" val="1740432866"/>
      </p:ext>
    </p:extLst>
  </p:cSld>
  <p:clrMapOvr>
    <a:masterClrMapping/>
  </p:clrMapOvr>
  <mc:AlternateContent xmlns:mc="http://schemas.openxmlformats.org/markup-compatibility/2006" xmlns:p14="http://schemas.microsoft.com/office/powerpoint/2010/main">
    <mc:Choice Requires="p14">
      <p:transition spd="slow" p14:dur="2000" advTm="115164"/>
    </mc:Choice>
    <mc:Fallback xmlns="">
      <p:transition spd="slow" advTm="1151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323850"/>
            <a:ext cx="7753350" cy="1123950"/>
          </a:xfrm>
        </p:spPr>
        <p:txBody>
          <a:bodyPr/>
          <a:lstStyle/>
          <a:p>
            <a:pPr algn="ctr"/>
            <a:r>
              <a:rPr lang="en-US" b="1" dirty="0">
                <a:solidFill>
                  <a:srgbClr val="FFFF00"/>
                </a:solidFill>
              </a:rPr>
              <a:t>Noise Pollution – Remedial Measures</a:t>
            </a:r>
          </a:p>
        </p:txBody>
      </p:sp>
      <p:sp>
        <p:nvSpPr>
          <p:cNvPr id="3" name="Content Placeholder 2"/>
          <p:cNvSpPr>
            <a:spLocks noGrp="1"/>
          </p:cNvSpPr>
          <p:nvPr>
            <p:ph idx="1"/>
          </p:nvPr>
        </p:nvSpPr>
        <p:spPr/>
        <p:txBody>
          <a:bodyPr/>
          <a:lstStyle/>
          <a:p>
            <a:pPr marL="514350" indent="-514350">
              <a:buClr>
                <a:srgbClr val="FFFF00"/>
              </a:buClr>
              <a:buFont typeface="+mj-lt"/>
              <a:buAutoNum type="arabicPeriod"/>
            </a:pPr>
            <a:r>
              <a:rPr lang="en-US" b="1" dirty="0"/>
              <a:t>Use of noise barriers</a:t>
            </a:r>
          </a:p>
          <a:p>
            <a:pPr marL="514350" indent="-514350">
              <a:buClr>
                <a:srgbClr val="FFFF00"/>
              </a:buClr>
              <a:buFont typeface="+mj-lt"/>
              <a:buAutoNum type="arabicPeriod"/>
            </a:pPr>
            <a:r>
              <a:rPr lang="en-US" b="1" dirty="0"/>
              <a:t>Newer roadway for surface transport </a:t>
            </a:r>
          </a:p>
          <a:p>
            <a:pPr marL="514350" indent="-514350">
              <a:buClr>
                <a:srgbClr val="FFFF00"/>
              </a:buClr>
              <a:buFont typeface="+mj-lt"/>
              <a:buAutoNum type="arabicPeriod"/>
            </a:pPr>
            <a:r>
              <a:rPr lang="en-US" b="1" dirty="0"/>
              <a:t>Traffic control</a:t>
            </a:r>
          </a:p>
          <a:p>
            <a:pPr marL="514350" indent="-514350">
              <a:buClr>
                <a:srgbClr val="FFFF00"/>
              </a:buClr>
              <a:buFont typeface="+mj-lt"/>
              <a:buAutoNum type="arabicPeriod"/>
            </a:pPr>
            <a:r>
              <a:rPr lang="en-US" b="1" dirty="0"/>
              <a:t>Regulating time for heavy vehicles</a:t>
            </a:r>
          </a:p>
          <a:p>
            <a:pPr marL="514350" indent="-514350">
              <a:buClr>
                <a:srgbClr val="FFFF00"/>
              </a:buClr>
              <a:buFont typeface="+mj-lt"/>
              <a:buAutoNum type="arabicPeriod"/>
            </a:pPr>
            <a:r>
              <a:rPr lang="en-US" b="1" dirty="0"/>
              <a:t>Installations of noise barriers in the 	work  place.</a:t>
            </a:r>
          </a:p>
          <a:p>
            <a:pPr marL="514350" indent="-514350">
              <a:buClr>
                <a:srgbClr val="FFFF00"/>
              </a:buClr>
              <a:buFont typeface="+mj-lt"/>
              <a:buAutoNum type="arabicPeriod"/>
            </a:pPr>
            <a:r>
              <a:rPr lang="en-US" b="1" dirty="0"/>
              <a:t>Regulating of Loudspeakers. </a:t>
            </a:r>
          </a:p>
          <a:p>
            <a:pPr>
              <a:buNone/>
            </a:pPr>
            <a:endParaRPr lang="en-US" dirty="0">
              <a:solidFill>
                <a:schemeClr val="bg1"/>
              </a:solidFill>
            </a:endParaRPr>
          </a:p>
        </p:txBody>
      </p:sp>
      <p:sp>
        <p:nvSpPr>
          <p:cNvPr id="4" name="Slide Number Placeholder 3"/>
          <p:cNvSpPr>
            <a:spLocks noGrp="1"/>
          </p:cNvSpPr>
          <p:nvPr>
            <p:ph type="sldNum" sz="quarter" idx="12"/>
          </p:nvPr>
        </p:nvSpPr>
        <p:spPr/>
        <p:txBody>
          <a:bodyPr/>
          <a:lstStyle/>
          <a:p>
            <a:fld id="{02125ED0-D030-4DEE-ACEA-FE4875A9AB0C}" type="slidenum">
              <a:rPr lang="en-US" smtClean="0"/>
              <a:pPr/>
              <a:t>47</a:t>
            </a:fld>
            <a:endParaRPr lang="en-US"/>
          </a:p>
        </p:txBody>
      </p:sp>
    </p:spTree>
    <p:custDataLst>
      <p:tags r:id="rId1"/>
    </p:custDataLst>
    <p:extLst>
      <p:ext uri="{BB962C8B-B14F-4D97-AF65-F5344CB8AC3E}">
        <p14:creationId xmlns:p14="http://schemas.microsoft.com/office/powerpoint/2010/main" val="2286549949"/>
      </p:ext>
    </p:extLst>
  </p:cSld>
  <p:clrMapOvr>
    <a:masterClrMapping/>
  </p:clrMapOvr>
  <mc:AlternateContent xmlns:mc="http://schemas.openxmlformats.org/markup-compatibility/2006" xmlns:p14="http://schemas.microsoft.com/office/powerpoint/2010/main">
    <mc:Choice Requires="p14">
      <p:transition spd="slow" p14:dur="2000" advTm="44243"/>
    </mc:Choice>
    <mc:Fallback xmlns="">
      <p:transition spd="slow" advTm="442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400050"/>
            <a:ext cx="7753350" cy="1123950"/>
          </a:xfrm>
        </p:spPr>
        <p:txBody>
          <a:bodyPr/>
          <a:lstStyle/>
          <a:p>
            <a:pPr algn="ctr"/>
            <a:r>
              <a:rPr lang="en-US" b="1" dirty="0">
                <a:solidFill>
                  <a:srgbClr val="FFFF00"/>
                </a:solidFill>
              </a:rPr>
              <a:t>LAND POLLUTION </a:t>
            </a:r>
            <a:br>
              <a:rPr lang="en-US" b="1" dirty="0">
                <a:solidFill>
                  <a:srgbClr val="FFFF00"/>
                </a:solidFill>
              </a:rPr>
            </a:br>
            <a:r>
              <a:rPr lang="en-US" b="1" dirty="0">
                <a:solidFill>
                  <a:srgbClr val="FFFF00"/>
                </a:solidFill>
              </a:rPr>
              <a:t>DEFINITION</a:t>
            </a:r>
          </a:p>
        </p:txBody>
      </p:sp>
      <p:sp>
        <p:nvSpPr>
          <p:cNvPr id="3" name="Content Placeholder 2"/>
          <p:cNvSpPr>
            <a:spLocks noGrp="1"/>
          </p:cNvSpPr>
          <p:nvPr>
            <p:ph idx="1"/>
          </p:nvPr>
        </p:nvSpPr>
        <p:spPr>
          <a:xfrm>
            <a:off x="685800" y="2057400"/>
            <a:ext cx="7772400" cy="4114800"/>
          </a:xfrm>
        </p:spPr>
        <p:txBody>
          <a:bodyPr/>
          <a:lstStyle/>
          <a:p>
            <a:pPr marL="0" indent="0">
              <a:buNone/>
            </a:pPr>
            <a:r>
              <a:rPr lang="en-US" dirty="0">
                <a:solidFill>
                  <a:schemeClr val="bg1"/>
                </a:solidFill>
              </a:rPr>
              <a:t>	</a:t>
            </a:r>
            <a:r>
              <a:rPr lang="en-US" b="1" dirty="0">
                <a:solidFill>
                  <a:schemeClr val="tx2"/>
                </a:solidFill>
              </a:rPr>
              <a:t>The Land pollution is defined as “the degradation of land because of the disposal  of waste on the land”. Any substance that is discharged, emitted or deposited in the environment in such a way that it alters the environment causes  land pollution.</a:t>
            </a:r>
          </a:p>
        </p:txBody>
      </p:sp>
      <p:sp>
        <p:nvSpPr>
          <p:cNvPr id="4" name="Slide Number Placeholder 3"/>
          <p:cNvSpPr>
            <a:spLocks noGrp="1"/>
          </p:cNvSpPr>
          <p:nvPr>
            <p:ph type="sldNum" sz="quarter" idx="12"/>
          </p:nvPr>
        </p:nvSpPr>
        <p:spPr/>
        <p:txBody>
          <a:bodyPr/>
          <a:lstStyle/>
          <a:p>
            <a:fld id="{02125ED0-D030-4DEE-ACEA-FE4875A9AB0C}" type="slidenum">
              <a:rPr lang="en-US" smtClean="0"/>
              <a:pPr/>
              <a:t>48</a:t>
            </a:fld>
            <a:endParaRPr lang="en-US"/>
          </a:p>
        </p:txBody>
      </p:sp>
    </p:spTree>
    <p:custDataLst>
      <p:tags r:id="rId1"/>
    </p:custDataLst>
    <p:extLst>
      <p:ext uri="{BB962C8B-B14F-4D97-AF65-F5344CB8AC3E}">
        <p14:creationId xmlns:p14="http://schemas.microsoft.com/office/powerpoint/2010/main" val="160774673"/>
      </p:ext>
    </p:extLst>
  </p:cSld>
  <p:clrMapOvr>
    <a:masterClrMapping/>
  </p:clrMapOvr>
  <mc:AlternateContent xmlns:mc="http://schemas.openxmlformats.org/markup-compatibility/2006" xmlns:p14="http://schemas.microsoft.com/office/powerpoint/2010/main">
    <mc:Choice Requires="p14">
      <p:transition spd="slow" p14:dur="2000" advTm="37646"/>
    </mc:Choice>
    <mc:Fallback xmlns="">
      <p:transition spd="slow" advTm="376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9458" y="1828800"/>
            <a:ext cx="3471342" cy="28956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937" y="23292"/>
            <a:ext cx="3504063" cy="232938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4504289"/>
            <a:ext cx="3505200" cy="233255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30" y="4504290"/>
            <a:ext cx="3505200" cy="233255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48" y="0"/>
            <a:ext cx="3467100" cy="2352674"/>
          </a:xfrm>
          <a:prstGeom prst="rect">
            <a:avLst/>
          </a:prstGeom>
        </p:spPr>
      </p:pic>
      <p:sp>
        <p:nvSpPr>
          <p:cNvPr id="4" name="Slide Number Placeholder 3"/>
          <p:cNvSpPr>
            <a:spLocks noGrp="1"/>
          </p:cNvSpPr>
          <p:nvPr>
            <p:ph type="sldNum" sz="quarter" idx="12"/>
          </p:nvPr>
        </p:nvSpPr>
        <p:spPr/>
        <p:txBody>
          <a:bodyPr/>
          <a:lstStyle/>
          <a:p>
            <a:fld id="{8612A8ED-FA22-4DAB-ACD1-EBE5D3BC667B}" type="slidenum">
              <a:rPr lang="en-US" smtClean="0"/>
              <a:pPr/>
              <a:t>49</a:t>
            </a:fld>
            <a:endParaRPr lang="en-US"/>
          </a:p>
        </p:txBody>
      </p:sp>
    </p:spTree>
    <p:extLst>
      <p:ext uri="{BB962C8B-B14F-4D97-AF65-F5344CB8AC3E}">
        <p14:creationId xmlns:p14="http://schemas.microsoft.com/office/powerpoint/2010/main" val="3037602444"/>
      </p:ext>
    </p:extLst>
  </p:cSld>
  <p:clrMapOvr>
    <a:masterClrMapping/>
  </p:clrMapOvr>
  <mc:AlternateContent xmlns:mc="http://schemas.openxmlformats.org/markup-compatibility/2006" xmlns:p14="http://schemas.microsoft.com/office/powerpoint/2010/main">
    <mc:Choice Requires="p14">
      <p:transition spd="slow" p14:dur="2000" advTm="14504"/>
    </mc:Choice>
    <mc:Fallback xmlns="">
      <p:transition spd="slow" advTm="1450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857250"/>
            <a:ext cx="4267200" cy="1123950"/>
          </a:xfrm>
        </p:spPr>
        <p:txBody>
          <a:bodyPr/>
          <a:lstStyle/>
          <a:p>
            <a:pPr algn="ctr"/>
            <a:r>
              <a:rPr lang="en-US" sz="4800" b="1" dirty="0">
                <a:solidFill>
                  <a:srgbClr val="FFFF00"/>
                </a:solidFill>
              </a:rPr>
              <a:t>DEFINITION </a:t>
            </a:r>
            <a:br>
              <a:rPr lang="en-US" sz="4800" b="1" dirty="0">
                <a:solidFill>
                  <a:srgbClr val="FFFF00"/>
                </a:solidFill>
              </a:rPr>
            </a:br>
            <a:endParaRPr lang="en-US" sz="4800" b="1" dirty="0">
              <a:solidFill>
                <a:srgbClr val="FFFF00"/>
              </a:solidFill>
            </a:endParaRPr>
          </a:p>
        </p:txBody>
      </p:sp>
      <p:sp>
        <p:nvSpPr>
          <p:cNvPr id="3" name="Content Placeholder 2"/>
          <p:cNvSpPr>
            <a:spLocks noGrp="1"/>
          </p:cNvSpPr>
          <p:nvPr>
            <p:ph idx="1"/>
          </p:nvPr>
        </p:nvSpPr>
        <p:spPr/>
        <p:txBody>
          <a:bodyPr/>
          <a:lstStyle/>
          <a:p>
            <a:pPr marL="0" indent="0">
              <a:buNone/>
            </a:pPr>
            <a:r>
              <a:rPr lang="en-US" sz="4000" dirty="0"/>
              <a:t> “Environmental problems are really social problems. They begin with the people as the cause and end with people as victims”.</a:t>
            </a:r>
          </a:p>
          <a:p>
            <a:endParaRPr lang="en-US" sz="4000" dirty="0"/>
          </a:p>
        </p:txBody>
      </p:sp>
      <p:sp>
        <p:nvSpPr>
          <p:cNvPr id="4" name="TextBox 3"/>
          <p:cNvSpPr txBox="1"/>
          <p:nvPr/>
        </p:nvSpPr>
        <p:spPr>
          <a:xfrm>
            <a:off x="4648200" y="4724400"/>
            <a:ext cx="3886200" cy="461665"/>
          </a:xfrm>
          <a:prstGeom prst="rect">
            <a:avLst/>
          </a:prstGeom>
          <a:noFill/>
        </p:spPr>
        <p:txBody>
          <a:bodyPr wrap="square" rtlCol="0">
            <a:spAutoFit/>
          </a:bodyPr>
          <a:lstStyle/>
          <a:p>
            <a:r>
              <a:rPr lang="en-US" sz="2400" b="1" dirty="0">
                <a:solidFill>
                  <a:srgbClr val="FFFF00"/>
                </a:solidFill>
              </a:rPr>
              <a:t>SIR EDMUND HILLARY</a:t>
            </a:r>
            <a:endParaRPr lang="en-US" sz="2400" dirty="0"/>
          </a:p>
        </p:txBody>
      </p:sp>
      <p:sp>
        <p:nvSpPr>
          <p:cNvPr id="5" name="Slide Number Placeholder 4"/>
          <p:cNvSpPr>
            <a:spLocks noGrp="1"/>
          </p:cNvSpPr>
          <p:nvPr>
            <p:ph type="sldNum" sz="quarter" idx="12"/>
          </p:nvPr>
        </p:nvSpPr>
        <p:spPr/>
        <p:txBody>
          <a:bodyPr/>
          <a:lstStyle/>
          <a:p>
            <a:fld id="{02125ED0-D030-4DEE-ACEA-FE4875A9AB0C}" type="slidenum">
              <a:rPr lang="en-US" smtClean="0"/>
              <a:pPr/>
              <a:t>5</a:t>
            </a:fld>
            <a:endParaRPr lang="en-US"/>
          </a:p>
        </p:txBody>
      </p:sp>
    </p:spTree>
    <p:custDataLst>
      <p:tags r:id="rId1"/>
    </p:custDataLst>
    <p:extLst>
      <p:ext uri="{BB962C8B-B14F-4D97-AF65-F5344CB8AC3E}">
        <p14:creationId xmlns:p14="http://schemas.microsoft.com/office/powerpoint/2010/main" val="1949566093"/>
      </p:ext>
    </p:extLst>
  </p:cSld>
  <p:clrMapOvr>
    <a:masterClrMapping/>
  </p:clrMapOvr>
  <mc:AlternateContent xmlns:mc="http://schemas.openxmlformats.org/markup-compatibility/2006" xmlns:p14="http://schemas.microsoft.com/office/powerpoint/2010/main">
    <mc:Choice Requires="p14">
      <p:transition spd="slow" p14:dur="2000" advTm="42284"/>
    </mc:Choice>
    <mc:Fallback xmlns="">
      <p:transition spd="slow" advTm="422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FF00"/>
                </a:solidFill>
              </a:rPr>
              <a:t>TYPES OF LAND POLLUTION</a:t>
            </a:r>
          </a:p>
        </p:txBody>
      </p:sp>
      <p:sp>
        <p:nvSpPr>
          <p:cNvPr id="3" name="Content Placeholder 2"/>
          <p:cNvSpPr>
            <a:spLocks noGrp="1"/>
          </p:cNvSpPr>
          <p:nvPr>
            <p:ph idx="1"/>
          </p:nvPr>
        </p:nvSpPr>
        <p:spPr/>
        <p:txBody>
          <a:bodyPr/>
          <a:lstStyle/>
          <a:p>
            <a:pPr marL="514350" indent="-514350">
              <a:buClr>
                <a:srgbClr val="FFFF00"/>
              </a:buClr>
              <a:buFont typeface="+mj-lt"/>
              <a:buAutoNum type="arabicPeriod"/>
            </a:pPr>
            <a:r>
              <a:rPr lang="en-US" b="1" dirty="0"/>
              <a:t>Solid Waste</a:t>
            </a:r>
          </a:p>
          <a:p>
            <a:pPr marL="514350" indent="-514350">
              <a:buClr>
                <a:srgbClr val="FFFF00"/>
              </a:buClr>
              <a:buFont typeface="+mj-lt"/>
              <a:buAutoNum type="arabicPeriod"/>
            </a:pPr>
            <a:r>
              <a:rPr lang="en-US" b="1" dirty="0"/>
              <a:t>Pesticides and Fertilizers</a:t>
            </a:r>
          </a:p>
          <a:p>
            <a:pPr marL="514350" indent="-514350">
              <a:buClr>
                <a:srgbClr val="FFFF00"/>
              </a:buClr>
              <a:buFont typeface="+mj-lt"/>
              <a:buAutoNum type="arabicPeriod"/>
            </a:pPr>
            <a:r>
              <a:rPr lang="en-US" b="1" dirty="0"/>
              <a:t>Deforestation </a:t>
            </a:r>
          </a:p>
          <a:p>
            <a:pPr marL="514350" indent="-514350">
              <a:buClr>
                <a:srgbClr val="FFFF00"/>
              </a:buClr>
              <a:buFont typeface="+mj-lt"/>
              <a:buAutoNum type="arabicPeriod"/>
            </a:pPr>
            <a:endParaRPr lang="en-US" b="1"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50</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14800"/>
            <a:ext cx="26860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7550" y="4143233"/>
            <a:ext cx="26860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5550" y="4143233"/>
            <a:ext cx="26860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9272" y="5810250"/>
            <a:ext cx="2686050" cy="369332"/>
          </a:xfrm>
          <a:prstGeom prst="rect">
            <a:avLst/>
          </a:prstGeom>
          <a:solidFill>
            <a:schemeClr val="bg2"/>
          </a:solidFill>
        </p:spPr>
        <p:txBody>
          <a:bodyPr wrap="square">
            <a:spAutoFit/>
          </a:bodyPr>
          <a:lstStyle/>
          <a:p>
            <a:pPr algn="ctr">
              <a:buClr>
                <a:srgbClr val="FFFF00"/>
              </a:buClr>
            </a:pPr>
            <a:r>
              <a:rPr lang="en-US" b="1" dirty="0">
                <a:solidFill>
                  <a:srgbClr val="FFFF00"/>
                </a:solidFill>
              </a:rPr>
              <a:t>Solid Waste</a:t>
            </a:r>
          </a:p>
        </p:txBody>
      </p:sp>
      <p:sp>
        <p:nvSpPr>
          <p:cNvPr id="6" name="Rectangle 5"/>
          <p:cNvSpPr/>
          <p:nvPr/>
        </p:nvSpPr>
        <p:spPr>
          <a:xfrm>
            <a:off x="3257550" y="5810250"/>
            <a:ext cx="2704247" cy="369332"/>
          </a:xfrm>
          <a:prstGeom prst="rect">
            <a:avLst/>
          </a:prstGeom>
          <a:solidFill>
            <a:schemeClr val="bg2"/>
          </a:solidFill>
        </p:spPr>
        <p:txBody>
          <a:bodyPr wrap="square">
            <a:spAutoFit/>
          </a:bodyPr>
          <a:lstStyle/>
          <a:p>
            <a:pPr>
              <a:buClr>
                <a:srgbClr val="FFFF00"/>
              </a:buClr>
            </a:pPr>
            <a:r>
              <a:rPr lang="en-US" b="1" dirty="0">
                <a:solidFill>
                  <a:srgbClr val="FFFF00"/>
                </a:solidFill>
              </a:rPr>
              <a:t>Pesticides and Fertilizers</a:t>
            </a:r>
          </a:p>
        </p:txBody>
      </p:sp>
      <p:sp>
        <p:nvSpPr>
          <p:cNvPr id="7" name="Rectangle 6"/>
          <p:cNvSpPr/>
          <p:nvPr/>
        </p:nvSpPr>
        <p:spPr>
          <a:xfrm>
            <a:off x="6305550" y="5810250"/>
            <a:ext cx="2686050" cy="369332"/>
          </a:xfrm>
          <a:prstGeom prst="rect">
            <a:avLst/>
          </a:prstGeom>
          <a:solidFill>
            <a:schemeClr val="bg2"/>
          </a:solidFill>
        </p:spPr>
        <p:txBody>
          <a:bodyPr wrap="square">
            <a:spAutoFit/>
          </a:bodyPr>
          <a:lstStyle/>
          <a:p>
            <a:pPr algn="ctr">
              <a:buClr>
                <a:srgbClr val="FFFF00"/>
              </a:buClr>
            </a:pPr>
            <a:r>
              <a:rPr lang="en-US" b="1" dirty="0">
                <a:solidFill>
                  <a:srgbClr val="FFFF00"/>
                </a:solidFill>
              </a:rPr>
              <a:t>Deforestation </a:t>
            </a:r>
          </a:p>
        </p:txBody>
      </p:sp>
    </p:spTree>
    <p:custDataLst>
      <p:tags r:id="rId1"/>
    </p:custDataLst>
    <p:extLst>
      <p:ext uri="{BB962C8B-B14F-4D97-AF65-F5344CB8AC3E}">
        <p14:creationId xmlns:p14="http://schemas.microsoft.com/office/powerpoint/2010/main" val="321901946"/>
      </p:ext>
    </p:extLst>
  </p:cSld>
  <p:clrMapOvr>
    <a:masterClrMapping/>
  </p:clrMapOvr>
  <mc:AlternateContent xmlns:mc="http://schemas.openxmlformats.org/markup-compatibility/2006" xmlns:p14="http://schemas.microsoft.com/office/powerpoint/2010/main">
    <mc:Choice Requires="p14">
      <p:transition spd="slow" p14:dur="2000" advTm="110168"/>
    </mc:Choice>
    <mc:Fallback xmlns="">
      <p:transition spd="slow" advTm="1101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barn(inVertical)">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051"/>
                                        </p:tgtEl>
                                        <p:attrNameLst>
                                          <p:attrName>style.visibility</p:attrName>
                                        </p:attrNameLst>
                                      </p:cBhvr>
                                      <p:to>
                                        <p:strVal val="visible"/>
                                      </p:to>
                                    </p:set>
                                    <p:animEffect transition="in" filter="barn(inVertical)">
                                      <p:cBhvr>
                                        <p:cTn id="34" dur="500"/>
                                        <p:tgtEl>
                                          <p:spTgt spid="205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wipe(down)">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wipe(down)">
                                      <p:cBhvr>
                                        <p:cTn id="47" dur="500"/>
                                        <p:tgtEl>
                                          <p:spTgt spid="205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animBg="1"/>
      <p:bldP spid="6"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rgbClr val="FFFF00"/>
                </a:solidFill>
              </a:rPr>
              <a:t>Causes of Land Pollution</a:t>
            </a:r>
          </a:p>
        </p:txBody>
      </p:sp>
      <p:sp>
        <p:nvSpPr>
          <p:cNvPr id="3" name="Content Placeholder 2"/>
          <p:cNvSpPr>
            <a:spLocks noGrp="1"/>
          </p:cNvSpPr>
          <p:nvPr>
            <p:ph idx="1"/>
          </p:nvPr>
        </p:nvSpPr>
        <p:spPr/>
        <p:txBody>
          <a:bodyPr/>
          <a:lstStyle/>
          <a:p>
            <a:pPr marL="514350" indent="-514350">
              <a:buClr>
                <a:srgbClr val="FFFF00"/>
              </a:buClr>
              <a:buFont typeface="+mj-lt"/>
              <a:buAutoNum type="arabicPeriod"/>
            </a:pPr>
            <a:r>
              <a:rPr lang="en-US" b="1" dirty="0"/>
              <a:t>Deforestation and Soil erosion</a:t>
            </a:r>
          </a:p>
          <a:p>
            <a:pPr marL="514350" indent="-514350">
              <a:buClr>
                <a:srgbClr val="FFFF00"/>
              </a:buClr>
              <a:buFont typeface="+mj-lt"/>
              <a:buAutoNum type="arabicPeriod"/>
            </a:pPr>
            <a:r>
              <a:rPr lang="en-US" b="1" dirty="0"/>
              <a:t>Agricultural activities</a:t>
            </a:r>
          </a:p>
          <a:p>
            <a:pPr marL="514350" indent="-514350">
              <a:buClr>
                <a:srgbClr val="FFFF00"/>
              </a:buClr>
              <a:buFont typeface="+mj-lt"/>
              <a:buAutoNum type="arabicPeriod"/>
            </a:pPr>
            <a:r>
              <a:rPr lang="en-US" b="1" dirty="0"/>
              <a:t>Mining Activities</a:t>
            </a:r>
          </a:p>
          <a:p>
            <a:pPr marL="514350" indent="-514350">
              <a:buClr>
                <a:srgbClr val="FFFF00"/>
              </a:buClr>
              <a:buFont typeface="+mj-lt"/>
              <a:buAutoNum type="arabicPeriod"/>
            </a:pPr>
            <a:r>
              <a:rPr lang="en-US" b="1" dirty="0"/>
              <a:t>Landfills</a:t>
            </a:r>
          </a:p>
          <a:p>
            <a:pPr marL="514350" indent="-514350">
              <a:buClr>
                <a:srgbClr val="FFFF00"/>
              </a:buClr>
              <a:buFont typeface="+mj-lt"/>
              <a:buAutoNum type="arabicPeriod"/>
            </a:pPr>
            <a:r>
              <a:rPr lang="en-US" b="1" dirty="0"/>
              <a:t>Industrialization</a:t>
            </a:r>
          </a:p>
          <a:p>
            <a:pPr marL="514350" indent="-514350">
              <a:buClr>
                <a:srgbClr val="FFFF00"/>
              </a:buClr>
              <a:buFont typeface="+mj-lt"/>
              <a:buAutoNum type="arabicPeriod"/>
            </a:pPr>
            <a:r>
              <a:rPr lang="en-US" b="1" dirty="0"/>
              <a:t>Construction Activities</a:t>
            </a:r>
          </a:p>
          <a:p>
            <a:pPr marL="514350" indent="-514350">
              <a:buClr>
                <a:srgbClr val="FFFF00"/>
              </a:buClr>
              <a:buFont typeface="+mj-lt"/>
              <a:buAutoNum type="arabicPeriod"/>
            </a:pPr>
            <a:r>
              <a:rPr lang="en-US" b="1" dirty="0"/>
              <a:t>Nuclear Waste</a:t>
            </a:r>
          </a:p>
          <a:p>
            <a:endParaRPr lang="en-US" b="1"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51</a:t>
            </a:fld>
            <a:endParaRPr lang="en-US"/>
          </a:p>
        </p:txBody>
      </p:sp>
    </p:spTree>
    <p:custDataLst>
      <p:tags r:id="rId1"/>
    </p:custDataLst>
    <p:extLst>
      <p:ext uri="{BB962C8B-B14F-4D97-AF65-F5344CB8AC3E}">
        <p14:creationId xmlns:p14="http://schemas.microsoft.com/office/powerpoint/2010/main" val="1109562281"/>
      </p:ext>
    </p:extLst>
  </p:cSld>
  <p:clrMapOvr>
    <a:masterClrMapping/>
  </p:clrMapOvr>
  <mc:AlternateContent xmlns:mc="http://schemas.openxmlformats.org/markup-compatibility/2006" xmlns:p14="http://schemas.microsoft.com/office/powerpoint/2010/main">
    <mc:Choice Requires="p14">
      <p:transition spd="slow" p14:dur="2000" advTm="191672"/>
    </mc:Choice>
    <mc:Fallback xmlns="">
      <p:transition spd="slow" advTm="1916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450" y="838200"/>
            <a:ext cx="7753350" cy="1123950"/>
          </a:xfrm>
        </p:spPr>
        <p:txBody>
          <a:bodyPr/>
          <a:lstStyle/>
          <a:p>
            <a:pPr algn="ctr"/>
            <a:r>
              <a:rPr lang="en-US" sz="4800" b="1" dirty="0">
                <a:solidFill>
                  <a:srgbClr val="FFFF00"/>
                </a:solidFill>
              </a:rPr>
              <a:t>Effects of Land Pollution</a:t>
            </a:r>
            <a:br>
              <a:rPr lang="en-US" b="1" dirty="0">
                <a:solidFill>
                  <a:schemeClr val="bg1"/>
                </a:solidFill>
              </a:rPr>
            </a:br>
            <a:endParaRPr lang="en-US" dirty="0"/>
          </a:p>
        </p:txBody>
      </p:sp>
      <p:sp>
        <p:nvSpPr>
          <p:cNvPr id="3" name="Content Placeholder 2"/>
          <p:cNvSpPr>
            <a:spLocks noGrp="1"/>
          </p:cNvSpPr>
          <p:nvPr>
            <p:ph idx="1"/>
          </p:nvPr>
        </p:nvSpPr>
        <p:spPr/>
        <p:txBody>
          <a:bodyPr/>
          <a:lstStyle/>
          <a:p>
            <a:pPr marL="514350" indent="-514350">
              <a:buClr>
                <a:srgbClr val="FFFF00"/>
              </a:buClr>
              <a:buFont typeface="+mj-lt"/>
              <a:buAutoNum type="arabicPeriod"/>
            </a:pPr>
            <a:r>
              <a:rPr lang="en-US" b="1" dirty="0"/>
              <a:t>Soil Pollution</a:t>
            </a:r>
          </a:p>
          <a:p>
            <a:pPr marL="514350" indent="-514350">
              <a:buClr>
                <a:srgbClr val="FFFF00"/>
              </a:buClr>
              <a:buFont typeface="+mj-lt"/>
              <a:buAutoNum type="arabicPeriod"/>
            </a:pPr>
            <a:r>
              <a:rPr lang="en-US" b="1" dirty="0"/>
              <a:t>Health Impact</a:t>
            </a:r>
          </a:p>
          <a:p>
            <a:pPr marL="514350" indent="-514350">
              <a:buClr>
                <a:srgbClr val="FFFF00"/>
              </a:buClr>
              <a:buFont typeface="+mj-lt"/>
              <a:buAutoNum type="arabicPeriod"/>
            </a:pPr>
            <a:r>
              <a:rPr lang="en-US" b="1" dirty="0"/>
              <a:t>Causes for Air Pollution</a:t>
            </a:r>
          </a:p>
          <a:p>
            <a:pPr marL="514350" indent="-514350">
              <a:buClr>
                <a:srgbClr val="FFFF00"/>
              </a:buClr>
              <a:buFont typeface="+mj-lt"/>
              <a:buAutoNum type="arabicPeriod"/>
            </a:pPr>
            <a:r>
              <a:rPr lang="en-US" b="1" dirty="0"/>
              <a:t>Effect on wildlife</a:t>
            </a:r>
          </a:p>
        </p:txBody>
      </p:sp>
      <p:sp>
        <p:nvSpPr>
          <p:cNvPr id="4" name="Slide Number Placeholder 3"/>
          <p:cNvSpPr>
            <a:spLocks noGrp="1"/>
          </p:cNvSpPr>
          <p:nvPr>
            <p:ph type="sldNum" sz="quarter" idx="12"/>
          </p:nvPr>
        </p:nvSpPr>
        <p:spPr/>
        <p:txBody>
          <a:bodyPr/>
          <a:lstStyle/>
          <a:p>
            <a:fld id="{02125ED0-D030-4DEE-ACEA-FE4875A9AB0C}" type="slidenum">
              <a:rPr lang="en-US" smtClean="0"/>
              <a:pPr/>
              <a:t>52</a:t>
            </a:fld>
            <a:endParaRPr lang="en-US"/>
          </a:p>
        </p:txBody>
      </p:sp>
    </p:spTree>
    <p:custDataLst>
      <p:tags r:id="rId1"/>
    </p:custDataLst>
    <p:extLst>
      <p:ext uri="{BB962C8B-B14F-4D97-AF65-F5344CB8AC3E}">
        <p14:creationId xmlns:p14="http://schemas.microsoft.com/office/powerpoint/2010/main" val="2075982485"/>
      </p:ext>
    </p:extLst>
  </p:cSld>
  <p:clrMapOvr>
    <a:masterClrMapping/>
  </p:clrMapOvr>
  <mc:AlternateContent xmlns:mc="http://schemas.openxmlformats.org/markup-compatibility/2006" xmlns:p14="http://schemas.microsoft.com/office/powerpoint/2010/main">
    <mc:Choice Requires="p14">
      <p:transition spd="slow" p14:dur="2000" advTm="123576"/>
    </mc:Choice>
    <mc:Fallback xmlns="">
      <p:transition spd="slow" advTm="1235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7772400" cy="4114800"/>
          </a:xfrm>
        </p:spPr>
        <p:txBody>
          <a:bodyPr/>
          <a:lstStyle/>
          <a:p>
            <a:pPr marL="514350" indent="-514350">
              <a:buClr>
                <a:srgbClr val="FFFF00"/>
              </a:buClr>
              <a:buFont typeface="+mj-lt"/>
              <a:buAutoNum type="arabicPeriod"/>
            </a:pPr>
            <a:r>
              <a:rPr lang="en-US" sz="2000" b="1" dirty="0"/>
              <a:t>Making people aware about the concept of a Reduce, Recycle and Reuse (3R).</a:t>
            </a:r>
          </a:p>
          <a:p>
            <a:pPr marL="400050" lvl="1" indent="0">
              <a:buClr>
                <a:srgbClr val="FFFF00"/>
              </a:buClr>
              <a:buNone/>
            </a:pPr>
            <a:r>
              <a:rPr lang="en-US" sz="1600" b="1" dirty="0"/>
              <a:t>	Reduce   - Reduce the amount of materials and goods you consume.</a:t>
            </a:r>
          </a:p>
          <a:p>
            <a:pPr marL="400050" lvl="1" indent="0">
              <a:buClr>
                <a:srgbClr val="FFFF00"/>
              </a:buClr>
              <a:buNone/>
            </a:pPr>
            <a:r>
              <a:rPr lang="en-US" sz="1600" b="1" dirty="0"/>
              <a:t>	Recycle  – Using trash to make new goods, that can be sold again.</a:t>
            </a:r>
          </a:p>
          <a:p>
            <a:pPr marL="400050" lvl="1" indent="0">
              <a:buClr>
                <a:srgbClr val="FFFF00"/>
              </a:buClr>
              <a:buNone/>
            </a:pPr>
            <a:r>
              <a:rPr lang="en-US" sz="1600" b="1" dirty="0"/>
              <a:t>	Reuse     – Finding a new way to use trash so that we don’t have </a:t>
            </a:r>
          </a:p>
          <a:p>
            <a:pPr marL="400050" lvl="1" indent="0">
              <a:buClr>
                <a:srgbClr val="FFFF00"/>
              </a:buClr>
              <a:buNone/>
            </a:pPr>
            <a:r>
              <a:rPr lang="en-US" sz="1600" b="1" dirty="0"/>
              <a:t>	                  to throw it out.</a:t>
            </a:r>
          </a:p>
          <a:p>
            <a:pPr marL="514350" indent="-514350">
              <a:buClr>
                <a:srgbClr val="FFFF00"/>
              </a:buClr>
              <a:buFont typeface="+mj-lt"/>
              <a:buAutoNum type="arabicPeriod"/>
            </a:pPr>
            <a:r>
              <a:rPr lang="en-US" sz="2000" b="1" dirty="0"/>
              <a:t>Buying biodegradable products.</a:t>
            </a:r>
          </a:p>
          <a:p>
            <a:pPr marL="514350" indent="-514350">
              <a:buClr>
                <a:srgbClr val="FFFF00"/>
              </a:buClr>
              <a:buFont typeface="+mj-lt"/>
              <a:buAutoNum type="arabicPeriod"/>
            </a:pPr>
            <a:r>
              <a:rPr lang="en-US" sz="2000" b="1" dirty="0"/>
              <a:t>Minimizing the usage of pesticides.</a:t>
            </a:r>
          </a:p>
          <a:p>
            <a:pPr marL="514350" indent="-514350">
              <a:buClr>
                <a:srgbClr val="FFFF00"/>
              </a:buClr>
              <a:buFont typeface="+mj-lt"/>
              <a:buAutoNum type="arabicPeriod"/>
            </a:pPr>
            <a:r>
              <a:rPr lang="en-US" sz="2000" b="1" dirty="0"/>
              <a:t>Shifting cultivation.</a:t>
            </a:r>
          </a:p>
          <a:p>
            <a:pPr marL="514350" indent="-514350">
              <a:buClr>
                <a:srgbClr val="FFFF00"/>
              </a:buClr>
              <a:buFont typeface="+mj-lt"/>
              <a:buAutoNum type="arabicPeriod"/>
            </a:pPr>
            <a:r>
              <a:rPr lang="en-US" sz="2000" b="1" dirty="0"/>
              <a:t>Disposing  unwanted garbage properly either by burning or by burying under the soil.</a:t>
            </a:r>
          </a:p>
          <a:p>
            <a:pPr marL="514350" indent="-514350">
              <a:buClr>
                <a:srgbClr val="FFFF00"/>
              </a:buClr>
              <a:buFont typeface="+mj-lt"/>
              <a:buAutoNum type="arabicPeriod"/>
            </a:pPr>
            <a:r>
              <a:rPr lang="en-US" sz="2000" b="1" dirty="0"/>
              <a:t>Minimizing the usage of plastics.</a:t>
            </a:r>
          </a:p>
          <a:p>
            <a:pPr marL="514350" indent="-514350">
              <a:buClr>
                <a:srgbClr val="FFFF00"/>
              </a:buClr>
              <a:buFont typeface="+mj-lt"/>
              <a:buAutoNum type="arabicPeriod"/>
            </a:pPr>
            <a:endParaRPr lang="en-US" sz="2000" b="1" dirty="0"/>
          </a:p>
          <a:p>
            <a:pPr marL="514350" indent="-514350">
              <a:buClr>
                <a:srgbClr val="FFFF00"/>
              </a:buClr>
              <a:buFont typeface="+mj-lt"/>
              <a:buAutoNum type="arabicPeriod"/>
            </a:pPr>
            <a:endParaRPr lang="en-US" sz="2000"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76"/>
          <a:stretch/>
        </p:blipFill>
        <p:spPr bwMode="auto">
          <a:xfrm>
            <a:off x="7437177" y="2819400"/>
            <a:ext cx="163062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73100" y="323850"/>
            <a:ext cx="7753350" cy="1123950"/>
          </a:xfrm>
        </p:spPr>
        <p:txBody>
          <a:bodyPr/>
          <a:lstStyle/>
          <a:p>
            <a:pPr algn="ctr"/>
            <a:r>
              <a:rPr lang="en-US" b="1" dirty="0">
                <a:solidFill>
                  <a:srgbClr val="FFFF00"/>
                </a:solidFill>
              </a:rPr>
              <a:t>Remedial measures to control Land Pollution</a:t>
            </a:r>
          </a:p>
        </p:txBody>
      </p:sp>
      <p:sp>
        <p:nvSpPr>
          <p:cNvPr id="4" name="Slide Number Placeholder 3"/>
          <p:cNvSpPr>
            <a:spLocks noGrp="1"/>
          </p:cNvSpPr>
          <p:nvPr>
            <p:ph type="sldNum" sz="quarter" idx="12"/>
          </p:nvPr>
        </p:nvSpPr>
        <p:spPr/>
        <p:txBody>
          <a:bodyPr/>
          <a:lstStyle/>
          <a:p>
            <a:fld id="{02125ED0-D030-4DEE-ACEA-FE4875A9AB0C}" type="slidenum">
              <a:rPr lang="en-US" smtClean="0"/>
              <a:pPr/>
              <a:t>53</a:t>
            </a:fld>
            <a:endParaRPr lang="en-US"/>
          </a:p>
        </p:txBody>
      </p:sp>
    </p:spTree>
    <p:custDataLst>
      <p:tags r:id="rId1"/>
    </p:custDataLst>
    <p:extLst>
      <p:ext uri="{BB962C8B-B14F-4D97-AF65-F5344CB8AC3E}">
        <p14:creationId xmlns:p14="http://schemas.microsoft.com/office/powerpoint/2010/main" val="3764174722"/>
      </p:ext>
    </p:extLst>
  </p:cSld>
  <p:clrMapOvr>
    <a:masterClrMapping/>
  </p:clrMapOvr>
  <mc:AlternateContent xmlns:mc="http://schemas.openxmlformats.org/markup-compatibility/2006" xmlns:p14="http://schemas.microsoft.com/office/powerpoint/2010/main">
    <mc:Choice Requires="p14">
      <p:transition spd="slow" p14:dur="2000" advTm="87913"/>
    </mc:Choice>
    <mc:Fallback xmlns="">
      <p:transition spd="slow" advTm="879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rgbClr val="FFFF00"/>
                </a:solidFill>
              </a:rPr>
              <a:t>GLOBAL WARMING</a:t>
            </a:r>
            <a:endParaRPr lang="en-US" b="1" dirty="0">
              <a:solidFill>
                <a:srgbClr val="FFFF00"/>
              </a:solidFill>
            </a:endParaRPr>
          </a:p>
        </p:txBody>
      </p:sp>
      <p:sp>
        <p:nvSpPr>
          <p:cNvPr id="3" name="Content Placeholder 2"/>
          <p:cNvSpPr>
            <a:spLocks noGrp="1"/>
          </p:cNvSpPr>
          <p:nvPr>
            <p:ph idx="1"/>
          </p:nvPr>
        </p:nvSpPr>
        <p:spPr/>
        <p:txBody>
          <a:bodyPr/>
          <a:lstStyle/>
          <a:p>
            <a:pPr>
              <a:buClr>
                <a:srgbClr val="FFFF00"/>
              </a:buClr>
              <a:buFont typeface="Wingdings" pitchFamily="2" charset="2"/>
              <a:buChar char="v"/>
            </a:pPr>
            <a:r>
              <a:rPr lang="en-US" sz="2000" b="1" dirty="0"/>
              <a:t>It is the current increase in temperature of the Earth’s surface as well as its atmosphere.  Average temperature around the world have risen by 0.75° since 1975.</a:t>
            </a:r>
          </a:p>
          <a:p>
            <a:pPr>
              <a:buClr>
                <a:srgbClr val="FFFF00"/>
              </a:buClr>
              <a:buFont typeface="Wingdings" pitchFamily="2" charset="2"/>
              <a:buChar char="v"/>
            </a:pPr>
            <a:r>
              <a:rPr lang="en-US" sz="2000" b="1" dirty="0"/>
              <a:t>Gases like carbon dioxide, methane, </a:t>
            </a:r>
            <a:r>
              <a:rPr lang="en-US" sz="2000" b="1"/>
              <a:t>Chlorofluro</a:t>
            </a:r>
            <a:r>
              <a:rPr lang="en-US" sz="2000" b="1" dirty="0"/>
              <a:t> carbon, nitrous oxide are the green house gases warming the earth’s surface. </a:t>
            </a:r>
          </a:p>
          <a:p>
            <a:pPr>
              <a:buClr>
                <a:srgbClr val="FFFF00"/>
              </a:buClr>
              <a:buFont typeface="Wingdings" pitchFamily="2" charset="2"/>
              <a:buChar char="v"/>
            </a:pPr>
            <a:r>
              <a:rPr lang="en-US" sz="2000" b="1" dirty="0"/>
              <a:t>CO</a:t>
            </a:r>
            <a:r>
              <a:rPr lang="en-US" sz="2000" b="1" baseline="-25000" dirty="0"/>
              <a:t>2</a:t>
            </a:r>
            <a:r>
              <a:rPr lang="en-US" sz="2000" b="1" dirty="0"/>
              <a:t> Contributes 50%.</a:t>
            </a:r>
          </a:p>
          <a:p>
            <a:pPr>
              <a:buClr>
                <a:srgbClr val="FFFF00"/>
              </a:buClr>
              <a:buFont typeface="Wingdings" pitchFamily="2" charset="2"/>
              <a:buChar char="v"/>
            </a:pPr>
            <a:r>
              <a:rPr lang="en-US" sz="2000" b="1" dirty="0"/>
              <a:t>Adversely affects – agriculture, horticulture and eco system.</a:t>
            </a:r>
          </a:p>
          <a:p>
            <a:pPr>
              <a:buClr>
                <a:srgbClr val="FFFF00"/>
              </a:buClr>
              <a:buFont typeface="Wingdings" pitchFamily="2" charset="2"/>
              <a:buChar char="v"/>
            </a:pPr>
            <a:r>
              <a:rPr lang="en-US" sz="2000" b="1" dirty="0"/>
              <a:t>Reduced rainfall higher temperature and increased pest growth hamper farming.</a:t>
            </a:r>
          </a:p>
          <a:p>
            <a:pPr>
              <a:buClr>
                <a:srgbClr val="FFFF00"/>
              </a:buClr>
              <a:buFont typeface="Wingdings" pitchFamily="2" charset="2"/>
              <a:buChar char="v"/>
            </a:pPr>
            <a:r>
              <a:rPr lang="en-US" sz="2000" b="1" dirty="0"/>
              <a:t>Threats to health - malaria, dengue, fever, encephalitis and yellow fever.</a:t>
            </a:r>
          </a:p>
          <a:p>
            <a:pPr>
              <a:buClr>
                <a:srgbClr val="FFFF00"/>
              </a:buClr>
              <a:buFont typeface="Wingdings" pitchFamily="2" charset="2"/>
              <a:buChar char="v"/>
            </a:pPr>
            <a:r>
              <a:rPr lang="en-US" sz="2000" b="1" dirty="0"/>
              <a:t>Increase in temperature will bring about alarming changes in rainfall patterns and climatic conditions.</a:t>
            </a:r>
          </a:p>
          <a:p>
            <a:endParaRPr lang="en-US" sz="2000"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54</a:t>
            </a:fld>
            <a:endParaRPr lang="en-US"/>
          </a:p>
        </p:txBody>
      </p:sp>
    </p:spTree>
    <p:custDataLst>
      <p:tags r:id="rId1"/>
    </p:custDataLst>
    <p:extLst>
      <p:ext uri="{BB962C8B-B14F-4D97-AF65-F5344CB8AC3E}">
        <p14:creationId xmlns:p14="http://schemas.microsoft.com/office/powerpoint/2010/main" val="4181610859"/>
      </p:ext>
    </p:extLst>
  </p:cSld>
  <p:clrMapOvr>
    <a:masterClrMapping/>
  </p:clrMapOvr>
  <mc:AlternateContent xmlns:mc="http://schemas.openxmlformats.org/markup-compatibility/2006" xmlns:p14="http://schemas.microsoft.com/office/powerpoint/2010/main">
    <mc:Choice Requires="p14">
      <p:transition spd="slow" p14:dur="2000" advTm="116022"/>
    </mc:Choice>
    <mc:Fallback xmlns="">
      <p:transition spd="slow" advTm="1160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533400"/>
            <a:ext cx="7528089" cy="5638800"/>
          </a:xfrm>
          <a:prstGeom prst="rect">
            <a:avLst/>
          </a:prstGeom>
        </p:spPr>
      </p:pic>
      <p:sp>
        <p:nvSpPr>
          <p:cNvPr id="4" name="TextBox 3"/>
          <p:cNvSpPr txBox="1"/>
          <p:nvPr/>
        </p:nvSpPr>
        <p:spPr>
          <a:xfrm>
            <a:off x="3116344" y="3412"/>
            <a:ext cx="3124200" cy="461665"/>
          </a:xfrm>
          <a:prstGeom prst="rect">
            <a:avLst/>
          </a:prstGeom>
          <a:solidFill>
            <a:schemeClr val="bg2"/>
          </a:solid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GLOBAL WARMING</a:t>
            </a:r>
            <a:endParaRPr lang="en-US" sz="1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lide Number Placeholder 2"/>
          <p:cNvSpPr>
            <a:spLocks noGrp="1"/>
          </p:cNvSpPr>
          <p:nvPr>
            <p:ph type="sldNum" sz="quarter" idx="12"/>
          </p:nvPr>
        </p:nvSpPr>
        <p:spPr/>
        <p:txBody>
          <a:bodyPr/>
          <a:lstStyle/>
          <a:p>
            <a:fld id="{8612A8ED-FA22-4DAB-ACD1-EBE5D3BC667B}" type="slidenum">
              <a:rPr lang="en-US" smtClean="0"/>
              <a:pPr/>
              <a:t>55</a:t>
            </a:fld>
            <a:endParaRPr lang="en-US"/>
          </a:p>
        </p:txBody>
      </p:sp>
    </p:spTree>
    <p:custDataLst>
      <p:tags r:id="rId1"/>
    </p:custDataLst>
    <p:extLst>
      <p:ext uri="{BB962C8B-B14F-4D97-AF65-F5344CB8AC3E}">
        <p14:creationId xmlns:p14="http://schemas.microsoft.com/office/powerpoint/2010/main" val="2939836678"/>
      </p:ext>
    </p:extLst>
  </p:cSld>
  <p:clrMapOvr>
    <a:masterClrMapping/>
  </p:clrMapOvr>
  <mc:AlternateContent xmlns:mc="http://schemas.openxmlformats.org/markup-compatibility/2006" xmlns:p14="http://schemas.microsoft.com/office/powerpoint/2010/main">
    <mc:Choice Requires="p14">
      <p:transition spd="slow" p14:dur="2000" advTm="8128"/>
    </mc:Choice>
    <mc:Fallback xmlns="">
      <p:transition spd="slow" advTm="81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4"/>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rgbClr val="FFFF00"/>
                </a:solidFill>
              </a:rPr>
              <a:t>CLIMATE</a:t>
            </a:r>
            <a:r>
              <a:rPr lang="en-US" sz="4800" b="1" dirty="0">
                <a:solidFill>
                  <a:srgbClr val="FFFF00"/>
                </a:solidFill>
              </a:rPr>
              <a:t> </a:t>
            </a:r>
            <a:r>
              <a:rPr lang="en-US" sz="5400" b="1" dirty="0">
                <a:solidFill>
                  <a:srgbClr val="FFFF00"/>
                </a:solidFill>
              </a:rPr>
              <a:t>CHANGE</a:t>
            </a:r>
            <a:endParaRPr lang="en-US" b="1" dirty="0">
              <a:solidFill>
                <a:srgbClr val="FFFF00"/>
              </a:solidFill>
            </a:endParaRPr>
          </a:p>
        </p:txBody>
      </p:sp>
      <p:sp>
        <p:nvSpPr>
          <p:cNvPr id="3" name="Content Placeholder 2"/>
          <p:cNvSpPr>
            <a:spLocks noGrp="1"/>
          </p:cNvSpPr>
          <p:nvPr>
            <p:ph idx="1"/>
          </p:nvPr>
        </p:nvSpPr>
        <p:spPr/>
        <p:txBody>
          <a:bodyPr/>
          <a:lstStyle/>
          <a:p>
            <a:pPr>
              <a:buClr>
                <a:srgbClr val="FFFF00"/>
              </a:buClr>
              <a:buFont typeface="Wingdings" pitchFamily="2" charset="2"/>
              <a:buChar char="v"/>
            </a:pPr>
            <a:r>
              <a:rPr lang="en-US" sz="2200" b="1" dirty="0"/>
              <a:t>It refers to seasonal changes over a long period with respect to the growing accumulation  of green house gases in the atmosphere. </a:t>
            </a:r>
          </a:p>
          <a:p>
            <a:pPr>
              <a:buClr>
                <a:srgbClr val="FFFF00"/>
              </a:buClr>
              <a:buFont typeface="Wingdings" pitchFamily="2" charset="2"/>
              <a:buChar char="v"/>
            </a:pPr>
            <a:r>
              <a:rPr lang="en-US" sz="2200" b="1" dirty="0"/>
              <a:t>Industrial revolution led to increase in CO</a:t>
            </a:r>
            <a:r>
              <a:rPr lang="en-US" sz="2200" b="1" baseline="-25000" dirty="0"/>
              <a:t>2</a:t>
            </a:r>
            <a:r>
              <a:rPr lang="en-US" sz="2200" b="1" dirty="0"/>
              <a:t> in the atmosphere</a:t>
            </a:r>
          </a:p>
          <a:p>
            <a:pPr>
              <a:buClr>
                <a:srgbClr val="FFFF00"/>
              </a:buClr>
              <a:buFont typeface="Wingdings" pitchFamily="2" charset="2"/>
              <a:buChar char="v"/>
            </a:pPr>
            <a:r>
              <a:rPr lang="en-US" sz="2200" b="1" dirty="0"/>
              <a:t>Increased from 280 parts per million to 402 parts per million in 2016 led to global warming.</a:t>
            </a:r>
          </a:p>
          <a:p>
            <a:pPr>
              <a:buClr>
                <a:srgbClr val="FFFF00"/>
              </a:buClr>
              <a:buFont typeface="Wingdings" pitchFamily="2" charset="2"/>
              <a:buChar char="v"/>
            </a:pPr>
            <a:r>
              <a:rPr lang="en-US" sz="2200" b="1" dirty="0"/>
              <a:t>Several parts of the world experiencing</a:t>
            </a:r>
          </a:p>
          <a:p>
            <a:pPr marL="0" indent="0">
              <a:buNone/>
            </a:pPr>
            <a:r>
              <a:rPr lang="en-US" sz="2000" dirty="0"/>
              <a:t>	</a:t>
            </a:r>
            <a:r>
              <a:rPr lang="en-US" sz="2000" b="1" dirty="0"/>
              <a:t> 1. Warming of coastal waters.</a:t>
            </a:r>
          </a:p>
          <a:p>
            <a:pPr marL="0" indent="0">
              <a:buNone/>
            </a:pPr>
            <a:r>
              <a:rPr lang="en-US" sz="2000" b="1" dirty="0"/>
              <a:t>	 2. High Temperature</a:t>
            </a:r>
          </a:p>
          <a:p>
            <a:pPr marL="0" indent="0">
              <a:buNone/>
            </a:pPr>
            <a:r>
              <a:rPr lang="en-US" sz="2000" b="1" dirty="0"/>
              <a:t>	 3. Change in rainfall pattern</a:t>
            </a:r>
          </a:p>
          <a:p>
            <a:pPr marL="0" indent="0">
              <a:buNone/>
            </a:pPr>
            <a:r>
              <a:rPr lang="en-US" sz="2000" b="1" dirty="0"/>
              <a:t>	 4. Increased intensity of storms</a:t>
            </a:r>
          </a:p>
          <a:p>
            <a:pPr marL="0" indent="0">
              <a:buNone/>
            </a:pPr>
            <a:r>
              <a:rPr lang="en-US" sz="2000" b="1" dirty="0"/>
              <a:t>	 5. Rise in Sea level and temperature </a:t>
            </a:r>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56</a:t>
            </a:fld>
            <a:endParaRPr lang="en-US"/>
          </a:p>
        </p:txBody>
      </p:sp>
    </p:spTree>
    <p:custDataLst>
      <p:tags r:id="rId1"/>
    </p:custDataLst>
    <p:extLst>
      <p:ext uri="{BB962C8B-B14F-4D97-AF65-F5344CB8AC3E}">
        <p14:creationId xmlns:p14="http://schemas.microsoft.com/office/powerpoint/2010/main" val="888326172"/>
      </p:ext>
    </p:extLst>
  </p:cSld>
  <p:clrMapOvr>
    <a:masterClrMapping/>
  </p:clrMapOvr>
  <mc:AlternateContent xmlns:mc="http://schemas.openxmlformats.org/markup-compatibility/2006" xmlns:p14="http://schemas.microsoft.com/office/powerpoint/2010/main">
    <mc:Choice Requires="p14">
      <p:transition spd="slow" p14:dur="2000" advTm="72758"/>
    </mc:Choice>
    <mc:Fallback xmlns="">
      <p:transition spd="slow" advTm="727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rgbClr val="FFFF00"/>
                </a:solidFill>
              </a:rPr>
              <a:t>ACID RAIN</a:t>
            </a:r>
          </a:p>
        </p:txBody>
      </p:sp>
      <p:sp>
        <p:nvSpPr>
          <p:cNvPr id="3" name="Content Placeholder 2"/>
          <p:cNvSpPr>
            <a:spLocks noGrp="1"/>
          </p:cNvSpPr>
          <p:nvPr>
            <p:ph idx="1"/>
          </p:nvPr>
        </p:nvSpPr>
        <p:spPr/>
        <p:txBody>
          <a:bodyPr/>
          <a:lstStyle/>
          <a:p>
            <a:pPr marL="514350" indent="-514350">
              <a:buClr>
                <a:srgbClr val="FFFF00"/>
              </a:buClr>
              <a:buFont typeface="+mj-lt"/>
              <a:buAutoNum type="arabicPeriod"/>
            </a:pPr>
            <a:r>
              <a:rPr lang="en-US" sz="2400" b="1" dirty="0"/>
              <a:t>One of the consequences of air pollution.</a:t>
            </a:r>
          </a:p>
          <a:p>
            <a:pPr marL="457200" indent="-457200">
              <a:buClr>
                <a:srgbClr val="FFFF00"/>
              </a:buClr>
              <a:buFont typeface="+mj-lt"/>
              <a:buAutoNum type="arabicPeriod"/>
            </a:pPr>
            <a:r>
              <a:rPr lang="en-US" sz="2400" b="1" dirty="0"/>
              <a:t>It occurs when emissions from factories, cars 	or heating boilers contact with water in the atmosphere.</a:t>
            </a:r>
          </a:p>
          <a:p>
            <a:pPr marL="457200" indent="-457200">
              <a:buClr>
                <a:srgbClr val="FFFF00"/>
              </a:buClr>
              <a:buFont typeface="+mj-lt"/>
              <a:buAutoNum type="arabicPeriod"/>
            </a:pPr>
            <a:r>
              <a:rPr lang="en-US" sz="2400" b="1" dirty="0"/>
              <a:t>Emissions contain nitrogen oxides, </a:t>
            </a:r>
            <a:r>
              <a:rPr lang="en-US" sz="2400" b="1" dirty="0" err="1"/>
              <a:t>sulphur</a:t>
            </a:r>
            <a:r>
              <a:rPr lang="en-US" sz="2400" b="1" dirty="0"/>
              <a:t> dioxide and </a:t>
            </a:r>
            <a:r>
              <a:rPr lang="en-US" sz="2400" b="1" dirty="0" err="1"/>
              <a:t>sulphur</a:t>
            </a:r>
            <a:r>
              <a:rPr lang="en-US" sz="2400" b="1" dirty="0"/>
              <a:t> trioxide.</a:t>
            </a:r>
          </a:p>
          <a:p>
            <a:pPr marL="457200" indent="-457200">
              <a:buClr>
                <a:srgbClr val="FFFF00"/>
              </a:buClr>
              <a:buFont typeface="+mj-lt"/>
              <a:buAutoNum type="arabicPeriod"/>
            </a:pPr>
            <a:r>
              <a:rPr lang="en-US" sz="2400" b="1" dirty="0"/>
              <a:t>Mixing with water it becomes sulfurous acid, 	nitric acid and sulfuric acid.	</a:t>
            </a:r>
          </a:p>
          <a:p>
            <a:pPr marL="457200" indent="-457200">
              <a:buClr>
                <a:srgbClr val="FFFF00"/>
              </a:buClr>
              <a:buFont typeface="+mj-lt"/>
              <a:buAutoNum type="arabicPeriod"/>
            </a:pPr>
            <a:r>
              <a:rPr lang="en-US" sz="2400" b="1" dirty="0"/>
              <a:t>Through nature volcanic eruptions.</a:t>
            </a:r>
          </a:p>
          <a:p>
            <a:pPr marL="457200" indent="-457200">
              <a:buClr>
                <a:srgbClr val="FFFF00"/>
              </a:buClr>
              <a:buFont typeface="+mj-lt"/>
              <a:buAutoNum type="arabicPeriod"/>
            </a:pPr>
            <a:r>
              <a:rPr lang="en-US" sz="2400" b="1" dirty="0"/>
              <a:t>Harmful effects on plants, aquatic animals and infrastructure. </a:t>
            </a:r>
          </a:p>
          <a:p>
            <a:pPr marL="457200" indent="-457200">
              <a:buClr>
                <a:srgbClr val="FFFF00"/>
              </a:buClr>
              <a:buFont typeface="+mj-lt"/>
              <a:buAutoNum type="arabicPeriod"/>
            </a:pPr>
            <a:endParaRPr lang="en-US" sz="2400" b="1"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57</a:t>
            </a:fld>
            <a:endParaRPr lang="en-US"/>
          </a:p>
        </p:txBody>
      </p:sp>
    </p:spTree>
    <p:custDataLst>
      <p:tags r:id="rId1"/>
    </p:custDataLst>
    <p:extLst>
      <p:ext uri="{BB962C8B-B14F-4D97-AF65-F5344CB8AC3E}">
        <p14:creationId xmlns:p14="http://schemas.microsoft.com/office/powerpoint/2010/main" val="615686104"/>
      </p:ext>
    </p:extLst>
  </p:cSld>
  <p:clrMapOvr>
    <a:masterClrMapping/>
  </p:clrMapOvr>
  <mc:AlternateContent xmlns:mc="http://schemas.openxmlformats.org/markup-compatibility/2006" xmlns:p14="http://schemas.microsoft.com/office/powerpoint/2010/main">
    <mc:Choice Requires="p14">
      <p:transition spd="slow" p14:dur="2000" advTm="61150"/>
    </mc:Choice>
    <mc:Fallback xmlns="">
      <p:transition spd="slow" advTm="611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736" y="381000"/>
            <a:ext cx="3840464" cy="274320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3540457"/>
            <a:ext cx="3810000" cy="2743200"/>
          </a:xfrm>
          <a:prstGeom prst="rect">
            <a:avLst/>
          </a:prstGeom>
        </p:spPr>
      </p:pic>
      <p:sp>
        <p:nvSpPr>
          <p:cNvPr id="2" name="Slide Number Placeholder 1"/>
          <p:cNvSpPr>
            <a:spLocks noGrp="1"/>
          </p:cNvSpPr>
          <p:nvPr>
            <p:ph type="sldNum" sz="quarter" idx="12"/>
          </p:nvPr>
        </p:nvSpPr>
        <p:spPr/>
        <p:txBody>
          <a:bodyPr/>
          <a:lstStyle/>
          <a:p>
            <a:fld id="{3DEAF637-617B-415D-8FE3-00E6ED039B13}" type="slidenum">
              <a:rPr lang="en-US" smtClean="0"/>
              <a:pPr/>
              <a:t>58</a:t>
            </a:fld>
            <a:endParaRPr lang="en-US"/>
          </a:p>
        </p:txBody>
      </p:sp>
    </p:spTree>
    <p:custDataLst>
      <p:tags r:id="rId1"/>
    </p:custDataLst>
    <p:extLst>
      <p:ext uri="{BB962C8B-B14F-4D97-AF65-F5344CB8AC3E}">
        <p14:creationId xmlns:p14="http://schemas.microsoft.com/office/powerpoint/2010/main" val="3781937745"/>
      </p:ext>
    </p:extLst>
  </p:cSld>
  <p:clrMapOvr>
    <a:masterClrMapping/>
  </p:clrMapOvr>
  <mc:AlternateContent xmlns:mc="http://schemas.openxmlformats.org/markup-compatibility/2006" xmlns:p14="http://schemas.microsoft.com/office/powerpoint/2010/main">
    <mc:Choice Requires="p14">
      <p:transition spd="slow" p14:dur="2000" advTm="6573"/>
    </mc:Choice>
    <mc:Fallback xmlns="">
      <p:transition spd="slow" advTm="65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a:solidFill>
                  <a:srgbClr val="FFFF00"/>
                </a:solidFill>
              </a:rPr>
              <a:t>e-Wastes</a:t>
            </a:r>
          </a:p>
        </p:txBody>
      </p:sp>
      <p:sp>
        <p:nvSpPr>
          <p:cNvPr id="3" name="Content Placeholder 2"/>
          <p:cNvSpPr>
            <a:spLocks noGrp="1"/>
          </p:cNvSpPr>
          <p:nvPr>
            <p:ph idx="1"/>
          </p:nvPr>
        </p:nvSpPr>
        <p:spPr/>
        <p:txBody>
          <a:bodyPr/>
          <a:lstStyle/>
          <a:p>
            <a:pPr>
              <a:buClr>
                <a:srgbClr val="FFFF00"/>
              </a:buClr>
              <a:buFont typeface="Wingdings" pitchFamily="2" charset="2"/>
              <a:buChar char="v"/>
            </a:pPr>
            <a:r>
              <a:rPr lang="en-US" sz="2400" b="1" dirty="0"/>
              <a:t>Electronic waste – “e waste” new byproduct of the Info Tech Society.</a:t>
            </a:r>
          </a:p>
          <a:p>
            <a:pPr>
              <a:buClr>
                <a:srgbClr val="FFFF00"/>
              </a:buClr>
              <a:buFont typeface="Wingdings" pitchFamily="2" charset="2"/>
              <a:buChar char="v"/>
            </a:pPr>
            <a:r>
              <a:rPr lang="en-US" sz="2400" b="1" dirty="0"/>
              <a:t>Physical waste – Old discarded life of electronics</a:t>
            </a:r>
          </a:p>
          <a:p>
            <a:pPr>
              <a:buClr>
                <a:srgbClr val="FFFF00"/>
              </a:buClr>
              <a:buFont typeface="Wingdings" pitchFamily="2" charset="2"/>
              <a:buChar char="v"/>
            </a:pPr>
            <a:r>
              <a:rPr lang="en-US" sz="2400" b="1" dirty="0"/>
              <a:t>Broad range of electronic devices from refrigerators, air conditioners, cellular phones, computers and other electronic goods. </a:t>
            </a:r>
          </a:p>
          <a:p>
            <a:pPr>
              <a:buClr>
                <a:srgbClr val="FFFF00"/>
              </a:buClr>
              <a:buFont typeface="Wingdings" pitchFamily="2" charset="2"/>
              <a:buChar char="v"/>
            </a:pPr>
            <a:r>
              <a:rPr lang="en-US" sz="2400" b="1" dirty="0"/>
              <a:t>E-Waste can be defined as the result when consumes, business and household devices are disposed or sent for re-cycling.</a:t>
            </a:r>
          </a:p>
          <a:p>
            <a:pPr>
              <a:buClr>
                <a:srgbClr val="FFFF00"/>
              </a:buClr>
              <a:buFont typeface="Wingdings" pitchFamily="2" charset="2"/>
              <a:buChar char="v"/>
            </a:pPr>
            <a:r>
              <a:rPr lang="en-US" sz="2400" b="1" dirty="0"/>
              <a:t>Examples – T.V. Computers, audio </a:t>
            </a:r>
            <a:r>
              <a:rPr lang="en-US" sz="2400" b="1" dirty="0" err="1"/>
              <a:t>equipments</a:t>
            </a:r>
            <a:r>
              <a:rPr lang="en-US" sz="2400" b="1" dirty="0"/>
              <a:t>, VCR, DVD, telephone, Video games etc., </a:t>
            </a:r>
          </a:p>
          <a:p>
            <a:pPr>
              <a:buClr>
                <a:srgbClr val="FFFF00"/>
              </a:buClr>
            </a:pPr>
            <a:endParaRPr lang="en-US" sz="2400" b="1"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59</a:t>
            </a:fld>
            <a:endParaRPr lang="en-US"/>
          </a:p>
        </p:txBody>
      </p:sp>
    </p:spTree>
    <p:custDataLst>
      <p:tags r:id="rId1"/>
    </p:custDataLst>
    <p:extLst>
      <p:ext uri="{BB962C8B-B14F-4D97-AF65-F5344CB8AC3E}">
        <p14:creationId xmlns:p14="http://schemas.microsoft.com/office/powerpoint/2010/main" val="1777465353"/>
      </p:ext>
    </p:extLst>
  </p:cSld>
  <p:clrMapOvr>
    <a:masterClrMapping/>
  </p:clrMapOvr>
  <mc:AlternateContent xmlns:mc="http://schemas.openxmlformats.org/markup-compatibility/2006" xmlns:p14="http://schemas.microsoft.com/office/powerpoint/2010/main">
    <mc:Choice Requires="p14">
      <p:transition spd="slow" p14:dur="2000" advTm="87374"/>
    </mc:Choice>
    <mc:Fallback xmlns="">
      <p:transition spd="slow" advTm="873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rgbClr val="FFFF00"/>
                </a:solidFill>
              </a:rPr>
              <a:t>LEARNING OBJECTIVES</a:t>
            </a:r>
          </a:p>
        </p:txBody>
      </p:sp>
      <p:sp>
        <p:nvSpPr>
          <p:cNvPr id="3" name="Content Placeholder 2"/>
          <p:cNvSpPr>
            <a:spLocks noGrp="1"/>
          </p:cNvSpPr>
          <p:nvPr>
            <p:ph idx="1"/>
          </p:nvPr>
        </p:nvSpPr>
        <p:spPr/>
        <p:txBody>
          <a:bodyPr/>
          <a:lstStyle/>
          <a:p>
            <a:pPr marL="708660" indent="-571500">
              <a:buClr>
                <a:srgbClr val="FFFF00"/>
              </a:buClr>
              <a:buFont typeface="Wingdings" pitchFamily="2" charset="2"/>
              <a:buChar char="v"/>
            </a:pPr>
            <a:r>
              <a:rPr lang="en-US" sz="3600" dirty="0"/>
              <a:t>To understand the link between economy and environment </a:t>
            </a:r>
          </a:p>
          <a:p>
            <a:pPr marL="708660" indent="-571500">
              <a:buClr>
                <a:srgbClr val="FFFF00"/>
              </a:buClr>
              <a:buFont typeface="Wingdings" pitchFamily="2" charset="2"/>
              <a:buChar char="v"/>
            </a:pPr>
            <a:r>
              <a:rPr lang="en-US" sz="3600" dirty="0"/>
              <a:t>To describe the various types of environmental pollution and their effects ; and </a:t>
            </a:r>
          </a:p>
          <a:p>
            <a:pPr marL="708660" indent="-571500">
              <a:buClr>
                <a:srgbClr val="FFFF00"/>
              </a:buClr>
              <a:buFont typeface="Wingdings" pitchFamily="2" charset="2"/>
              <a:buChar char="v"/>
            </a:pPr>
            <a:r>
              <a:rPr lang="en-US" sz="3600" dirty="0"/>
              <a:t>To understand the importance of sustainable development</a:t>
            </a:r>
            <a:r>
              <a:rPr lang="en-US" dirty="0">
                <a:solidFill>
                  <a:schemeClr val="bg1"/>
                </a:solidFill>
              </a:rPr>
              <a:t>. </a:t>
            </a:r>
          </a:p>
          <a:p>
            <a:endParaRPr lang="en-US"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6</a:t>
            </a:fld>
            <a:endParaRPr lang="en-US"/>
          </a:p>
        </p:txBody>
      </p:sp>
    </p:spTree>
    <p:custDataLst>
      <p:tags r:id="rId1"/>
    </p:custDataLst>
    <p:extLst>
      <p:ext uri="{BB962C8B-B14F-4D97-AF65-F5344CB8AC3E}">
        <p14:creationId xmlns:p14="http://schemas.microsoft.com/office/powerpoint/2010/main" val="2622092580"/>
      </p:ext>
    </p:extLst>
  </p:cSld>
  <p:clrMapOvr>
    <a:masterClrMapping/>
  </p:clrMapOvr>
  <mc:AlternateContent xmlns:mc="http://schemas.openxmlformats.org/markup-compatibility/2006" xmlns:p14="http://schemas.microsoft.com/office/powerpoint/2010/main">
    <mc:Choice Requires="p14">
      <p:transition spd="slow" p14:dur="2000" advTm="65020"/>
    </mc:Choice>
    <mc:Fallback xmlns="">
      <p:transition spd="slow" advTm="650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12A8ED-FA22-4DAB-ACD1-EBE5D3BC667B}" type="slidenum">
              <a:rPr lang="en-US" smtClean="0"/>
              <a:pPr/>
              <a:t>60</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
            <a:ext cx="9144000" cy="6180667"/>
          </a:xfrm>
          <a:prstGeom prst="rect">
            <a:avLst/>
          </a:prstGeom>
        </p:spPr>
      </p:pic>
    </p:spTree>
    <p:custDataLst>
      <p:tags r:id="rId1"/>
    </p:custDataLst>
    <p:extLst>
      <p:ext uri="{BB962C8B-B14F-4D97-AF65-F5344CB8AC3E}">
        <p14:creationId xmlns:p14="http://schemas.microsoft.com/office/powerpoint/2010/main" val="3133503476"/>
      </p:ext>
    </p:extLst>
  </p:cSld>
  <p:clrMapOvr>
    <a:masterClrMapping/>
  </p:clrMapOvr>
  <mc:AlternateContent xmlns:mc="http://schemas.openxmlformats.org/markup-compatibility/2006" xmlns:p14="http://schemas.microsoft.com/office/powerpoint/2010/main">
    <mc:Choice Requires="p14">
      <p:transition spd="slow" p14:dur="2000" advTm="62380"/>
    </mc:Choice>
    <mc:Fallback xmlns="">
      <p:transition spd="slow" advTm="623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5995" y="228600"/>
            <a:ext cx="4658005" cy="2971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51" y="228600"/>
            <a:ext cx="4271749" cy="2971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1" y="3265241"/>
            <a:ext cx="4271749" cy="344035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5995" y="3200400"/>
            <a:ext cx="4658005" cy="3448050"/>
          </a:xfrm>
          <a:prstGeom prst="rect">
            <a:avLst/>
          </a:prstGeom>
        </p:spPr>
      </p:pic>
      <p:sp>
        <p:nvSpPr>
          <p:cNvPr id="5" name="Slide Number Placeholder 4"/>
          <p:cNvSpPr>
            <a:spLocks noGrp="1"/>
          </p:cNvSpPr>
          <p:nvPr>
            <p:ph type="sldNum" sz="quarter" idx="12"/>
          </p:nvPr>
        </p:nvSpPr>
        <p:spPr/>
        <p:txBody>
          <a:bodyPr/>
          <a:lstStyle/>
          <a:p>
            <a:fld id="{8612A8ED-FA22-4DAB-ACD1-EBE5D3BC667B}" type="slidenum">
              <a:rPr lang="en-US" smtClean="0"/>
              <a:pPr/>
              <a:t>61</a:t>
            </a:fld>
            <a:endParaRPr lang="en-US"/>
          </a:p>
        </p:txBody>
      </p:sp>
    </p:spTree>
    <p:extLst>
      <p:ext uri="{BB962C8B-B14F-4D97-AF65-F5344CB8AC3E}">
        <p14:creationId xmlns:p14="http://schemas.microsoft.com/office/powerpoint/2010/main" val="3525602965"/>
      </p:ext>
    </p:extLst>
  </p:cSld>
  <p:clrMapOvr>
    <a:masterClrMapping/>
  </p:clrMapOvr>
  <mc:AlternateContent xmlns:mc="http://schemas.openxmlformats.org/markup-compatibility/2006" xmlns:p14="http://schemas.microsoft.com/office/powerpoint/2010/main">
    <mc:Choice Requires="p14">
      <p:transition spd="slow" p14:dur="2000" advTm="6937"/>
    </mc:Choice>
    <mc:Fallback xmlns="">
      <p:transition spd="slow" advTm="6937"/>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a:solidFill>
                  <a:srgbClr val="FFFF00"/>
                </a:solidFill>
              </a:rPr>
              <a:t>Solid Waste </a:t>
            </a:r>
            <a:endParaRPr lang="en-US" sz="6000" dirty="0">
              <a:solidFill>
                <a:srgbClr val="FFFF00"/>
              </a:solidFill>
            </a:endParaRPr>
          </a:p>
        </p:txBody>
      </p:sp>
      <p:sp>
        <p:nvSpPr>
          <p:cNvPr id="3" name="Content Placeholder 2"/>
          <p:cNvSpPr>
            <a:spLocks noGrp="1"/>
          </p:cNvSpPr>
          <p:nvPr>
            <p:ph idx="1"/>
          </p:nvPr>
        </p:nvSpPr>
        <p:spPr/>
        <p:txBody>
          <a:bodyPr/>
          <a:lstStyle/>
          <a:p>
            <a:pPr>
              <a:buClr>
                <a:srgbClr val="FFFF00"/>
              </a:buClr>
              <a:buFont typeface="Wingdings" pitchFamily="2" charset="2"/>
              <a:buChar char="v"/>
            </a:pPr>
            <a:r>
              <a:rPr lang="en-US" sz="2800" b="1" dirty="0"/>
              <a:t>It is the discharge of useless and unwanted materials as a result of human activity. </a:t>
            </a:r>
          </a:p>
          <a:p>
            <a:pPr>
              <a:buClr>
                <a:srgbClr val="FFFF00"/>
              </a:buClr>
              <a:buFont typeface="Wingdings" pitchFamily="2" charset="2"/>
              <a:buChar char="v"/>
            </a:pPr>
            <a:r>
              <a:rPr lang="en-US" sz="2800" b="1" dirty="0"/>
              <a:t>They are composed of solids, semisolids or liquids.</a:t>
            </a:r>
          </a:p>
          <a:p>
            <a:pPr>
              <a:buClr>
                <a:srgbClr val="FFFF00"/>
              </a:buClr>
              <a:buFont typeface="Wingdings" pitchFamily="2" charset="2"/>
              <a:buChar char="v"/>
            </a:pPr>
            <a:r>
              <a:rPr lang="en-US" sz="2800" b="1" dirty="0"/>
              <a:t>Consists of the discards of the household, hospital refuse, dead animals, agriculture waste, industrial waste etc., </a:t>
            </a:r>
          </a:p>
          <a:p>
            <a:pPr>
              <a:buClr>
                <a:srgbClr val="FFFF00"/>
              </a:buClr>
              <a:buFont typeface="Wingdings" pitchFamily="2" charset="2"/>
              <a:buChar char="v"/>
            </a:pPr>
            <a:r>
              <a:rPr lang="en-US" sz="2800" b="1" dirty="0"/>
              <a:t>Cause public health hazard if wastes, are not removed from the street. </a:t>
            </a:r>
          </a:p>
          <a:p>
            <a:pPr>
              <a:buClr>
                <a:srgbClr val="FFFF00"/>
              </a:buClr>
            </a:pPr>
            <a:endParaRPr lang="en-US" sz="2800"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62</a:t>
            </a:fld>
            <a:endParaRPr lang="en-US"/>
          </a:p>
        </p:txBody>
      </p:sp>
    </p:spTree>
    <p:custDataLst>
      <p:tags r:id="rId1"/>
    </p:custDataLst>
    <p:extLst>
      <p:ext uri="{BB962C8B-B14F-4D97-AF65-F5344CB8AC3E}">
        <p14:creationId xmlns:p14="http://schemas.microsoft.com/office/powerpoint/2010/main" val="1320092096"/>
      </p:ext>
    </p:extLst>
  </p:cSld>
  <p:clrMapOvr>
    <a:masterClrMapping/>
  </p:clrMapOvr>
  <mc:AlternateContent xmlns:mc="http://schemas.openxmlformats.org/markup-compatibility/2006" xmlns:p14="http://schemas.microsoft.com/office/powerpoint/2010/main">
    <mc:Choice Requires="p14">
      <p:transition spd="slow" p14:dur="2000" advTm="54599"/>
    </mc:Choice>
    <mc:Fallback xmlns="">
      <p:transition spd="slow" advTm="545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733800"/>
            <a:ext cx="5867400" cy="29337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01" y="223951"/>
            <a:ext cx="3978433" cy="274784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202" y="223951"/>
            <a:ext cx="4000998" cy="2747849"/>
          </a:xfrm>
          <a:prstGeom prst="rect">
            <a:avLst/>
          </a:prstGeom>
        </p:spPr>
      </p:pic>
      <p:sp>
        <p:nvSpPr>
          <p:cNvPr id="5" name="Slide Number Placeholder 4"/>
          <p:cNvSpPr>
            <a:spLocks noGrp="1"/>
          </p:cNvSpPr>
          <p:nvPr>
            <p:ph type="sldNum" sz="quarter" idx="12"/>
          </p:nvPr>
        </p:nvSpPr>
        <p:spPr/>
        <p:txBody>
          <a:bodyPr/>
          <a:lstStyle/>
          <a:p>
            <a:fld id="{8612A8ED-FA22-4DAB-ACD1-EBE5D3BC667B}" type="slidenum">
              <a:rPr lang="en-US" smtClean="0"/>
              <a:pPr/>
              <a:t>63</a:t>
            </a:fld>
            <a:endParaRPr lang="en-US"/>
          </a:p>
        </p:txBody>
      </p:sp>
    </p:spTree>
    <p:extLst>
      <p:ext uri="{BB962C8B-B14F-4D97-AF65-F5344CB8AC3E}">
        <p14:creationId xmlns:p14="http://schemas.microsoft.com/office/powerpoint/2010/main" val="696190679"/>
      </p:ext>
    </p:extLst>
  </p:cSld>
  <p:clrMapOvr>
    <a:masterClrMapping/>
  </p:clrMapOvr>
  <mc:AlternateContent xmlns:mc="http://schemas.openxmlformats.org/markup-compatibility/2006" xmlns:p14="http://schemas.microsoft.com/office/powerpoint/2010/main">
    <mc:Choice Requires="p14">
      <p:transition spd="slow" p14:dur="2000" advTm="8251"/>
    </mc:Choice>
    <mc:Fallback xmlns="">
      <p:transition spd="slow" advTm="8251"/>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1450"/>
            <a:ext cx="8991600" cy="1123950"/>
          </a:xfrm>
        </p:spPr>
        <p:txBody>
          <a:bodyPr/>
          <a:lstStyle/>
          <a:p>
            <a:pPr algn="ctr"/>
            <a:r>
              <a:rPr lang="en-US" b="1" dirty="0">
                <a:solidFill>
                  <a:srgbClr val="FFFF00"/>
                </a:solidFill>
              </a:rPr>
              <a:t>SUSTAINABLE DEVELOPMENT</a:t>
            </a:r>
          </a:p>
        </p:txBody>
      </p:sp>
      <p:sp>
        <p:nvSpPr>
          <p:cNvPr id="3" name="Content Placeholder 2"/>
          <p:cNvSpPr>
            <a:spLocks noGrp="1"/>
          </p:cNvSpPr>
          <p:nvPr>
            <p:ph idx="1"/>
          </p:nvPr>
        </p:nvSpPr>
        <p:spPr>
          <a:xfrm>
            <a:off x="685800" y="1752600"/>
            <a:ext cx="7772400" cy="4114800"/>
          </a:xfrm>
        </p:spPr>
        <p:txBody>
          <a:bodyPr/>
          <a:lstStyle/>
          <a:p>
            <a:pPr>
              <a:buClr>
                <a:srgbClr val="FFFF00"/>
              </a:buClr>
              <a:buFont typeface="Wingdings" pitchFamily="2" charset="2"/>
              <a:buChar char="v"/>
            </a:pPr>
            <a:r>
              <a:rPr lang="en-US" sz="2400" b="1" dirty="0"/>
              <a:t>Meaning </a:t>
            </a:r>
          </a:p>
          <a:p>
            <a:pPr marL="0" indent="0">
              <a:buClr>
                <a:srgbClr val="FFFF00"/>
              </a:buClr>
              <a:buNone/>
            </a:pPr>
            <a:r>
              <a:rPr lang="en-US" sz="2000" b="1" dirty="0"/>
              <a:t>	It is concerned with the welfare of not only present   	generation but also future generation. </a:t>
            </a:r>
          </a:p>
          <a:p>
            <a:pPr>
              <a:buClr>
                <a:srgbClr val="FFFF00"/>
              </a:buClr>
              <a:buFont typeface="Wingdings" pitchFamily="2" charset="2"/>
              <a:buChar char="v"/>
            </a:pPr>
            <a:r>
              <a:rPr lang="en-US" sz="2000" b="1" dirty="0"/>
              <a:t>Aims at</a:t>
            </a:r>
          </a:p>
          <a:p>
            <a:pPr marL="0" indent="0">
              <a:buClr>
                <a:srgbClr val="FFFF00"/>
              </a:buClr>
              <a:buNone/>
            </a:pPr>
            <a:r>
              <a:rPr lang="en-US" sz="2000" b="1" dirty="0"/>
              <a:t>	</a:t>
            </a:r>
            <a:r>
              <a:rPr lang="en-US" sz="2000" b="1" dirty="0">
                <a:solidFill>
                  <a:srgbClr val="FFFF00"/>
                </a:solidFill>
              </a:rPr>
              <a:t>1.</a:t>
            </a:r>
            <a:r>
              <a:rPr lang="en-US" sz="2000" b="1" dirty="0"/>
              <a:t> luxury wants of the upper class </a:t>
            </a:r>
          </a:p>
          <a:p>
            <a:pPr marL="0" indent="0">
              <a:buClr>
                <a:srgbClr val="FFFF00"/>
              </a:buClr>
              <a:buNone/>
            </a:pPr>
            <a:r>
              <a:rPr lang="en-US" sz="2000" b="1" dirty="0"/>
              <a:t>	</a:t>
            </a:r>
            <a:r>
              <a:rPr lang="en-US" sz="2000" b="1" dirty="0">
                <a:solidFill>
                  <a:srgbClr val="FFFF00"/>
                </a:solidFill>
              </a:rPr>
              <a:t>2. </a:t>
            </a:r>
            <a:r>
              <a:rPr lang="en-US" sz="2000" b="1" dirty="0"/>
              <a:t>The necessities of the poor too. </a:t>
            </a:r>
          </a:p>
          <a:p>
            <a:pPr>
              <a:buClr>
                <a:srgbClr val="FFFF00"/>
              </a:buClr>
              <a:buFont typeface="Wingdings" pitchFamily="2" charset="2"/>
              <a:buChar char="v"/>
            </a:pPr>
            <a:r>
              <a:rPr lang="en-US" sz="2000" b="1" dirty="0"/>
              <a:t>The present generation should not exhaust the resources left by the past generation but should leave  the same for the sake of future generation. </a:t>
            </a:r>
          </a:p>
          <a:p>
            <a:pPr>
              <a:buClr>
                <a:srgbClr val="FFFF00"/>
              </a:buClr>
              <a:buFont typeface="Wingdings" pitchFamily="2" charset="2"/>
              <a:buChar char="v"/>
            </a:pPr>
            <a:r>
              <a:rPr lang="en-US" sz="2000" b="1" dirty="0"/>
              <a:t>This is called inter generational equity. </a:t>
            </a:r>
          </a:p>
          <a:p>
            <a:pPr>
              <a:buClr>
                <a:srgbClr val="FFFF00"/>
              </a:buClr>
              <a:buFont typeface="Wingdings" pitchFamily="2" charset="2"/>
              <a:buChar char="v"/>
            </a:pPr>
            <a:r>
              <a:rPr lang="en-US" sz="2000" b="1" dirty="0"/>
              <a:t>Definitions </a:t>
            </a:r>
          </a:p>
          <a:p>
            <a:pPr marL="0" indent="0">
              <a:buClr>
                <a:srgbClr val="FFFF00"/>
              </a:buClr>
              <a:buNone/>
            </a:pPr>
            <a:r>
              <a:rPr lang="en-US" sz="2000" b="1" dirty="0"/>
              <a:t>	“Sustainable development is development that meets the 	needs of the present without compromising the ability of 	future generations to meet their own needs</a:t>
            </a:r>
          </a:p>
          <a:p>
            <a:pPr>
              <a:buClr>
                <a:srgbClr val="FFFF00"/>
              </a:buClr>
              <a:buFont typeface="Wingdings" pitchFamily="2" charset="2"/>
              <a:buChar char="v"/>
            </a:pPr>
            <a:endParaRPr lang="en-US" sz="2000" b="1"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64</a:t>
            </a:fld>
            <a:endParaRPr lang="en-US"/>
          </a:p>
        </p:txBody>
      </p:sp>
    </p:spTree>
    <p:custDataLst>
      <p:tags r:id="rId1"/>
    </p:custDataLst>
    <p:extLst>
      <p:ext uri="{BB962C8B-B14F-4D97-AF65-F5344CB8AC3E}">
        <p14:creationId xmlns:p14="http://schemas.microsoft.com/office/powerpoint/2010/main" val="3590251759"/>
      </p:ext>
    </p:extLst>
  </p:cSld>
  <p:clrMapOvr>
    <a:masterClrMapping/>
  </p:clrMapOvr>
  <mc:AlternateContent xmlns:mc="http://schemas.openxmlformats.org/markup-compatibility/2006" xmlns:p14="http://schemas.microsoft.com/office/powerpoint/2010/main">
    <mc:Choice Requires="p14">
      <p:transition spd="slow" p14:dur="2000" advTm="81547"/>
    </mc:Choice>
    <mc:Fallback xmlns="">
      <p:transition spd="slow" advTm="815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144000" cy="1123950"/>
          </a:xfrm>
        </p:spPr>
        <p:txBody>
          <a:bodyPr/>
          <a:lstStyle/>
          <a:p>
            <a:pPr algn="ctr"/>
            <a:r>
              <a:rPr lang="en-US" b="1" dirty="0">
                <a:solidFill>
                  <a:srgbClr val="FFFF00"/>
                </a:solidFill>
              </a:rPr>
              <a:t>SUSTAINABLE DEVELOPMENT GOALS</a:t>
            </a:r>
          </a:p>
        </p:txBody>
      </p:sp>
      <p:sp>
        <p:nvSpPr>
          <p:cNvPr id="3" name="Content Placeholder 2"/>
          <p:cNvSpPr>
            <a:spLocks noGrp="1"/>
          </p:cNvSpPr>
          <p:nvPr>
            <p:ph idx="1"/>
          </p:nvPr>
        </p:nvSpPr>
        <p:spPr>
          <a:xfrm>
            <a:off x="685800" y="1752600"/>
            <a:ext cx="7772400" cy="4114800"/>
          </a:xfrm>
        </p:spPr>
        <p:txBody>
          <a:bodyPr/>
          <a:lstStyle/>
          <a:p>
            <a:pPr>
              <a:buClr>
                <a:srgbClr val="FFFF00"/>
              </a:buClr>
              <a:buFont typeface="Wingdings" pitchFamily="2" charset="2"/>
              <a:buChar char="Ø"/>
            </a:pPr>
            <a:r>
              <a:rPr lang="en-US" dirty="0"/>
              <a:t>It is crucial to harmonize three core elements such as </a:t>
            </a:r>
          </a:p>
          <a:p>
            <a:pPr marL="971550" lvl="1" indent="-514350">
              <a:buClr>
                <a:srgbClr val="FFFF00"/>
              </a:buClr>
              <a:buFont typeface="+mj-lt"/>
              <a:buAutoNum type="arabicPeriod"/>
            </a:pPr>
            <a:r>
              <a:rPr lang="en-US" dirty="0"/>
              <a:t> Economic Growth </a:t>
            </a:r>
          </a:p>
          <a:p>
            <a:pPr marL="971550" lvl="1" indent="-514350">
              <a:buClr>
                <a:srgbClr val="FFFF00"/>
              </a:buClr>
              <a:buFont typeface="+mj-lt"/>
              <a:buAutoNum type="arabicPeriod"/>
            </a:pPr>
            <a:r>
              <a:rPr lang="en-US" dirty="0"/>
              <a:t> Social Inclusion </a:t>
            </a:r>
          </a:p>
          <a:p>
            <a:pPr marL="971550" lvl="1" indent="-514350">
              <a:buClr>
                <a:srgbClr val="FFFF00"/>
              </a:buClr>
              <a:buFont typeface="+mj-lt"/>
              <a:buAutoNum type="arabicPeriod"/>
            </a:pPr>
            <a:r>
              <a:rPr lang="en-US" dirty="0"/>
              <a:t> Environmental protection. </a:t>
            </a:r>
          </a:p>
          <a:p>
            <a:pPr>
              <a:buClr>
                <a:srgbClr val="FFFF00"/>
              </a:buClr>
              <a:buFont typeface="Wingdings" pitchFamily="2" charset="2"/>
              <a:buChar char="Ø"/>
            </a:pPr>
            <a:r>
              <a:rPr lang="en-US" dirty="0"/>
              <a:t>A set of 17 goals for the world’s future can be achieved before 2030 with 3 unanimous principles fixed by U.N such as universality, Integration and transformation.</a:t>
            </a:r>
          </a:p>
        </p:txBody>
      </p:sp>
      <p:sp>
        <p:nvSpPr>
          <p:cNvPr id="4" name="Slide Number Placeholder 3"/>
          <p:cNvSpPr>
            <a:spLocks noGrp="1"/>
          </p:cNvSpPr>
          <p:nvPr>
            <p:ph type="sldNum" sz="quarter" idx="12"/>
          </p:nvPr>
        </p:nvSpPr>
        <p:spPr/>
        <p:txBody>
          <a:bodyPr/>
          <a:lstStyle/>
          <a:p>
            <a:fld id="{02125ED0-D030-4DEE-ACEA-FE4875A9AB0C}" type="slidenum">
              <a:rPr lang="en-US" smtClean="0"/>
              <a:pPr/>
              <a:t>65</a:t>
            </a:fld>
            <a:endParaRPr lang="en-US"/>
          </a:p>
        </p:txBody>
      </p:sp>
    </p:spTree>
    <p:custDataLst>
      <p:tags r:id="rId1"/>
    </p:custDataLst>
    <p:extLst>
      <p:ext uri="{BB962C8B-B14F-4D97-AF65-F5344CB8AC3E}">
        <p14:creationId xmlns:p14="http://schemas.microsoft.com/office/powerpoint/2010/main" val="675976285"/>
      </p:ext>
    </p:extLst>
  </p:cSld>
  <p:clrMapOvr>
    <a:masterClrMapping/>
  </p:clrMapOvr>
  <mc:AlternateContent xmlns:mc="http://schemas.openxmlformats.org/markup-compatibility/2006" xmlns:p14="http://schemas.microsoft.com/office/powerpoint/2010/main">
    <mc:Choice Requires="p14">
      <p:transition spd="slow" p14:dur="2000" advTm="40687"/>
    </mc:Choice>
    <mc:Fallback xmlns="">
      <p:transition spd="slow" advTm="406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990600" y="-457200"/>
            <a:ext cx="10439400" cy="75438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a:xfrm>
            <a:off x="685800" y="76200"/>
            <a:ext cx="7772400" cy="4114800"/>
          </a:xfrm>
        </p:spPr>
        <p:txBody>
          <a:bodyPr/>
          <a:lstStyle/>
          <a:p>
            <a:pPr algn="just">
              <a:buClr>
                <a:srgbClr val="FFFF00"/>
              </a:buClr>
              <a:buFont typeface="+mj-lt"/>
              <a:buAutoNum type="arabicPeriod"/>
            </a:pPr>
            <a:r>
              <a:rPr lang="en-US" sz="1700" b="1" dirty="0"/>
              <a:t>End Poverty in all its forms everywhere </a:t>
            </a:r>
          </a:p>
          <a:p>
            <a:pPr algn="just">
              <a:buClr>
                <a:srgbClr val="FFFF00"/>
              </a:buClr>
              <a:buFont typeface="+mj-lt"/>
              <a:buAutoNum type="arabicPeriod"/>
            </a:pPr>
            <a:r>
              <a:rPr lang="en-US" sz="1700" b="1" dirty="0"/>
              <a:t>End hunger, achieve food security and improved nutrition and promote sustainable agriculture </a:t>
            </a:r>
          </a:p>
          <a:p>
            <a:pPr algn="just">
              <a:buClr>
                <a:srgbClr val="FFFF00"/>
              </a:buClr>
              <a:buFont typeface="+mj-lt"/>
              <a:buAutoNum type="arabicPeriod"/>
            </a:pPr>
            <a:r>
              <a:rPr lang="en-US" sz="1700" b="1" dirty="0"/>
              <a:t>Ensure healthy lives and promote well-being for all at all ages </a:t>
            </a:r>
          </a:p>
          <a:p>
            <a:pPr algn="just">
              <a:buClr>
                <a:srgbClr val="FFFF00"/>
              </a:buClr>
              <a:buFont typeface="+mj-lt"/>
              <a:buAutoNum type="arabicPeriod"/>
            </a:pPr>
            <a:r>
              <a:rPr lang="en-US" sz="1700" b="1" dirty="0"/>
              <a:t>Ensure inclusive and quality education for all and promote lifelong  learning </a:t>
            </a:r>
          </a:p>
          <a:p>
            <a:pPr algn="just">
              <a:buClr>
                <a:srgbClr val="FFFF00"/>
              </a:buClr>
              <a:buFont typeface="+mj-lt"/>
              <a:buAutoNum type="arabicPeriod"/>
            </a:pPr>
            <a:r>
              <a:rPr lang="en-US" sz="1700" b="1" dirty="0"/>
              <a:t>Achieve gender equality and empower women and girls </a:t>
            </a:r>
          </a:p>
          <a:p>
            <a:pPr algn="just">
              <a:buClr>
                <a:srgbClr val="FFFF00"/>
              </a:buClr>
              <a:buFont typeface="+mj-lt"/>
              <a:buAutoNum type="arabicPeriod"/>
            </a:pPr>
            <a:r>
              <a:rPr lang="en-US" sz="1700" b="1" dirty="0"/>
              <a:t>Ensure access to water and sanitation for all </a:t>
            </a:r>
          </a:p>
          <a:p>
            <a:pPr algn="just">
              <a:buClr>
                <a:srgbClr val="FFFF00"/>
              </a:buClr>
              <a:buFont typeface="+mj-lt"/>
              <a:buAutoNum type="arabicPeriod"/>
            </a:pPr>
            <a:r>
              <a:rPr lang="en-US" sz="1700" b="1" dirty="0"/>
              <a:t>Ensure access to affordable, reliable, sustainable and modern energy for all </a:t>
            </a:r>
          </a:p>
          <a:p>
            <a:pPr algn="just">
              <a:buClr>
                <a:srgbClr val="FFFF00"/>
              </a:buClr>
              <a:buFont typeface="+mj-lt"/>
              <a:buAutoNum type="arabicPeriod"/>
            </a:pPr>
            <a:r>
              <a:rPr lang="en-US" sz="1700" b="1" dirty="0"/>
              <a:t>Promote inclusive and sustainable economic growth, employment and decent work for all </a:t>
            </a:r>
          </a:p>
          <a:p>
            <a:pPr algn="just">
              <a:buClr>
                <a:srgbClr val="FFFF00"/>
              </a:buClr>
              <a:buFont typeface="+mj-lt"/>
              <a:buAutoNum type="arabicPeriod"/>
            </a:pPr>
            <a:r>
              <a:rPr lang="en-US" sz="1700" b="1" dirty="0"/>
              <a:t>Build resilient infrastructure, promote sustainable industrialization and foster innovation. </a:t>
            </a:r>
          </a:p>
          <a:p>
            <a:pPr algn="just">
              <a:buClr>
                <a:srgbClr val="FFFF00"/>
              </a:buClr>
              <a:buFont typeface="+mj-lt"/>
              <a:buAutoNum type="arabicPeriod"/>
            </a:pPr>
            <a:r>
              <a:rPr lang="en-US" sz="1700" b="1" dirty="0"/>
              <a:t>Reduce inequality within and among countries </a:t>
            </a:r>
          </a:p>
          <a:p>
            <a:pPr algn="just">
              <a:buClr>
                <a:srgbClr val="FFFF00"/>
              </a:buClr>
              <a:buFont typeface="+mj-lt"/>
              <a:buAutoNum type="arabicPeriod"/>
            </a:pPr>
            <a:r>
              <a:rPr lang="en-US" sz="1700" b="1" dirty="0"/>
              <a:t>Make cities inclusive, safe, resilient and sustainable </a:t>
            </a:r>
          </a:p>
          <a:p>
            <a:pPr algn="just">
              <a:buClr>
                <a:srgbClr val="FFFF00"/>
              </a:buClr>
              <a:buFont typeface="+mj-lt"/>
              <a:buAutoNum type="arabicPeriod"/>
            </a:pPr>
            <a:r>
              <a:rPr lang="en-US" sz="1700" b="1" dirty="0"/>
              <a:t>Ensure sustainable consumption and production pattern </a:t>
            </a:r>
          </a:p>
          <a:p>
            <a:pPr algn="just">
              <a:buClr>
                <a:srgbClr val="FFFF00"/>
              </a:buClr>
              <a:buFont typeface="+mj-lt"/>
              <a:buAutoNum type="arabicPeriod"/>
            </a:pPr>
            <a:r>
              <a:rPr lang="en-US" sz="1700" b="1" dirty="0"/>
              <a:t>Take urgent action to combat climate change and its impacts </a:t>
            </a:r>
          </a:p>
          <a:p>
            <a:pPr algn="just">
              <a:buClr>
                <a:srgbClr val="FFFF00"/>
              </a:buClr>
              <a:buFont typeface="+mj-lt"/>
              <a:buAutoNum type="arabicPeriod"/>
            </a:pPr>
            <a:r>
              <a:rPr lang="en-US" sz="1700" b="1" dirty="0"/>
              <a:t>Conserve and sustainably use the oceans, seas and marine resources </a:t>
            </a:r>
          </a:p>
          <a:p>
            <a:pPr algn="just">
              <a:buClr>
                <a:srgbClr val="FFFF00"/>
              </a:buClr>
              <a:buFont typeface="+mj-lt"/>
              <a:buAutoNum type="arabicPeriod"/>
            </a:pPr>
            <a:r>
              <a:rPr lang="en-US" sz="1700" b="1" dirty="0"/>
              <a:t>Sustainably manage forests, combat desertification, halt and reverse land degradation, halt biodiversity loss </a:t>
            </a:r>
          </a:p>
          <a:p>
            <a:pPr algn="just">
              <a:buClr>
                <a:srgbClr val="FFFF00"/>
              </a:buClr>
              <a:buFont typeface="+mj-lt"/>
              <a:buAutoNum type="arabicPeriod"/>
            </a:pPr>
            <a:r>
              <a:rPr lang="en-US" sz="1700" b="1" dirty="0"/>
              <a:t>Promote justice, peaceful and inclusive societies </a:t>
            </a:r>
          </a:p>
          <a:p>
            <a:pPr algn="just">
              <a:buClr>
                <a:srgbClr val="FFFF00"/>
              </a:buClr>
              <a:buFont typeface="+mj-lt"/>
              <a:buAutoNum type="arabicPeriod"/>
            </a:pPr>
            <a:r>
              <a:rPr lang="en-US" sz="1700" b="1" dirty="0"/>
              <a:t>Revitalize the global partnership for sustainable development </a:t>
            </a:r>
          </a:p>
          <a:p>
            <a:pPr>
              <a:buClr>
                <a:srgbClr val="FFFF00"/>
              </a:buClr>
              <a:buFont typeface="+mj-lt"/>
              <a:buAutoNum type="arabicPeriod"/>
            </a:pPr>
            <a:endParaRPr lang="en-US" sz="1700" b="1" dirty="0"/>
          </a:p>
        </p:txBody>
      </p:sp>
      <p:sp>
        <p:nvSpPr>
          <p:cNvPr id="5" name="Slide Number Placeholder 4"/>
          <p:cNvSpPr>
            <a:spLocks noGrp="1"/>
          </p:cNvSpPr>
          <p:nvPr>
            <p:ph type="sldNum" sz="quarter" idx="12"/>
          </p:nvPr>
        </p:nvSpPr>
        <p:spPr/>
        <p:txBody>
          <a:bodyPr/>
          <a:lstStyle/>
          <a:p>
            <a:fld id="{02125ED0-D030-4DEE-ACEA-FE4875A9AB0C}" type="slidenum">
              <a:rPr lang="en-US" smtClean="0"/>
              <a:pPr/>
              <a:t>66</a:t>
            </a:fld>
            <a:endParaRPr lang="en-US"/>
          </a:p>
        </p:txBody>
      </p:sp>
    </p:spTree>
    <p:custDataLst>
      <p:tags r:id="rId1"/>
    </p:custDataLst>
    <p:extLst>
      <p:ext uri="{BB962C8B-B14F-4D97-AF65-F5344CB8AC3E}">
        <p14:creationId xmlns:p14="http://schemas.microsoft.com/office/powerpoint/2010/main" val="2349598029"/>
      </p:ext>
    </p:extLst>
  </p:cSld>
  <p:clrMapOvr>
    <a:masterClrMapping/>
  </p:clrMapOvr>
  <mc:AlternateContent xmlns:mc="http://schemas.openxmlformats.org/markup-compatibility/2006" xmlns:p14="http://schemas.microsoft.com/office/powerpoint/2010/main">
    <mc:Choice Requires="p14">
      <p:transition spd="slow" p14:dur="2000" advTm="175470"/>
    </mc:Choice>
    <mc:Fallback xmlns="">
      <p:transition spd="slow" advTm="1754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36" y="57777"/>
            <a:ext cx="8965364" cy="6724023"/>
          </a:xfrm>
          <a:prstGeom prst="rect">
            <a:avLst/>
          </a:prstGeom>
        </p:spPr>
      </p:pic>
      <p:sp>
        <p:nvSpPr>
          <p:cNvPr id="2" name="Slide Number Placeholder 1"/>
          <p:cNvSpPr>
            <a:spLocks noGrp="1"/>
          </p:cNvSpPr>
          <p:nvPr>
            <p:ph type="sldNum" sz="quarter" idx="12"/>
          </p:nvPr>
        </p:nvSpPr>
        <p:spPr/>
        <p:txBody>
          <a:bodyPr/>
          <a:lstStyle/>
          <a:p>
            <a:fld id="{8612A8ED-FA22-4DAB-ACD1-EBE5D3BC667B}" type="slidenum">
              <a:rPr lang="en-US" smtClean="0"/>
              <a:pPr/>
              <a:t>67</a:t>
            </a:fld>
            <a:endParaRPr lang="en-US"/>
          </a:p>
        </p:txBody>
      </p:sp>
    </p:spTree>
    <p:custDataLst>
      <p:tags r:id="rId1"/>
    </p:custDataLst>
    <p:extLst>
      <p:ext uri="{BB962C8B-B14F-4D97-AF65-F5344CB8AC3E}">
        <p14:creationId xmlns:p14="http://schemas.microsoft.com/office/powerpoint/2010/main" val="4033431666"/>
      </p:ext>
    </p:extLst>
  </p:cSld>
  <p:clrMapOvr>
    <a:masterClrMapping/>
  </p:clrMapOvr>
  <mc:AlternateContent xmlns:mc="http://schemas.openxmlformats.org/markup-compatibility/2006" xmlns:p14="http://schemas.microsoft.com/office/powerpoint/2010/main">
    <mc:Choice Requires="p14">
      <p:transition spd="slow" p14:dur="2000" advTm="55598"/>
    </mc:Choice>
    <mc:Fallback xmlns="">
      <p:transition spd="slow" advTm="555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a:solidFill>
                  <a:srgbClr val="FFFF00"/>
                </a:solidFill>
              </a:rPr>
              <a:t>Green Initiatives </a:t>
            </a:r>
          </a:p>
        </p:txBody>
      </p:sp>
      <p:sp>
        <p:nvSpPr>
          <p:cNvPr id="3" name="Content Placeholder 2"/>
          <p:cNvSpPr>
            <a:spLocks noGrp="1"/>
          </p:cNvSpPr>
          <p:nvPr>
            <p:ph idx="1"/>
          </p:nvPr>
        </p:nvSpPr>
        <p:spPr>
          <a:xfrm>
            <a:off x="685800" y="1905000"/>
            <a:ext cx="7772400" cy="4114800"/>
          </a:xfrm>
        </p:spPr>
        <p:txBody>
          <a:bodyPr/>
          <a:lstStyle/>
          <a:p>
            <a:pPr>
              <a:buClr>
                <a:srgbClr val="FFFF00"/>
              </a:buClr>
              <a:buFont typeface="Wingdings" pitchFamily="2" charset="2"/>
              <a:buChar char="v"/>
            </a:pPr>
            <a:r>
              <a:rPr lang="en-US" sz="2800" b="1" dirty="0"/>
              <a:t>Number of organizations, businesses and people across the globe are striving for sustainability and more eco friendly life style. </a:t>
            </a:r>
          </a:p>
          <a:p>
            <a:pPr>
              <a:buClr>
                <a:srgbClr val="FFFF00"/>
              </a:buClr>
              <a:buFont typeface="Wingdings" pitchFamily="2" charset="2"/>
              <a:buChar char="v"/>
            </a:pPr>
            <a:r>
              <a:rPr lang="en-US" sz="2800" b="1" dirty="0"/>
              <a:t>Passionate towards protecting the earth.</a:t>
            </a:r>
          </a:p>
          <a:p>
            <a:pPr>
              <a:buClr>
                <a:srgbClr val="FFFF00"/>
              </a:buClr>
              <a:buFont typeface="Wingdings" pitchFamily="2" charset="2"/>
              <a:buChar char="v"/>
            </a:pPr>
            <a:r>
              <a:rPr lang="en-US" sz="2800" b="1" dirty="0"/>
              <a:t>Bring in change through political lobbying citizen action and consumer pressure.</a:t>
            </a:r>
          </a:p>
          <a:p>
            <a:pPr>
              <a:buClr>
                <a:srgbClr val="FFFF00"/>
              </a:buClr>
              <a:buFont typeface="Wingdings" pitchFamily="2" charset="2"/>
              <a:buChar char="v"/>
            </a:pPr>
            <a:r>
              <a:rPr lang="en-US" sz="2800" b="1" dirty="0"/>
              <a:t>Take action to promote the fragile planet. </a:t>
            </a:r>
          </a:p>
          <a:p>
            <a:pPr>
              <a:buClr>
                <a:srgbClr val="FFFF00"/>
              </a:buClr>
              <a:buFont typeface="Wingdings" pitchFamily="2" charset="2"/>
              <a:buChar char="v"/>
            </a:pPr>
            <a:r>
              <a:rPr lang="en-US" sz="2800" b="1" dirty="0"/>
              <a:t>Globe Warming – globe problem. </a:t>
            </a:r>
          </a:p>
          <a:p>
            <a:pPr>
              <a:buClr>
                <a:srgbClr val="FFFF00"/>
              </a:buClr>
              <a:buFont typeface="Wingdings" pitchFamily="2" charset="2"/>
              <a:buChar char="v"/>
            </a:pPr>
            <a:r>
              <a:rPr lang="en-US" sz="2800" b="1" dirty="0"/>
              <a:t>Developed countries to pay for the pollution control efforts. </a:t>
            </a:r>
          </a:p>
          <a:p>
            <a:pPr>
              <a:buClr>
                <a:srgbClr val="FFFF00"/>
              </a:buClr>
            </a:pPr>
            <a:endParaRPr lang="en-US" sz="2800" b="1"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68</a:t>
            </a:fld>
            <a:endParaRPr lang="en-US"/>
          </a:p>
        </p:txBody>
      </p:sp>
    </p:spTree>
    <p:custDataLst>
      <p:tags r:id="rId1"/>
    </p:custDataLst>
    <p:extLst>
      <p:ext uri="{BB962C8B-B14F-4D97-AF65-F5344CB8AC3E}">
        <p14:creationId xmlns:p14="http://schemas.microsoft.com/office/powerpoint/2010/main" val="377412941"/>
      </p:ext>
    </p:extLst>
  </p:cSld>
  <p:clrMapOvr>
    <a:masterClrMapping/>
  </p:clrMapOvr>
  <mc:AlternateContent xmlns:mc="http://schemas.openxmlformats.org/markup-compatibility/2006" xmlns:p14="http://schemas.microsoft.com/office/powerpoint/2010/main">
    <mc:Choice Requires="p14">
      <p:transition spd="slow" p14:dur="2000" advTm="79064"/>
    </mc:Choice>
    <mc:Fallback xmlns="">
      <p:transition spd="slow" advTm="790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81000"/>
            <a:ext cx="5085670" cy="2857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130" y="3505200"/>
            <a:ext cx="5085670" cy="2852951"/>
          </a:xfrm>
          <a:prstGeom prst="rect">
            <a:avLst/>
          </a:prstGeom>
        </p:spPr>
      </p:pic>
      <p:sp>
        <p:nvSpPr>
          <p:cNvPr id="4" name="TextBox 3"/>
          <p:cNvSpPr txBox="1"/>
          <p:nvPr/>
        </p:nvSpPr>
        <p:spPr>
          <a:xfrm>
            <a:off x="989464" y="2057400"/>
            <a:ext cx="304800" cy="3477875"/>
          </a:xfrm>
          <a:prstGeom prst="rect">
            <a:avLst/>
          </a:prstGeom>
          <a:noFill/>
        </p:spPr>
        <p:txBody>
          <a:bodyPr wrap="square" rtlCol="0">
            <a:spAutoFit/>
          </a:bodyPr>
          <a:lstStyle/>
          <a:p>
            <a:pPr algn="ctr"/>
            <a:r>
              <a:rPr lang="en-US" sz="4400" b="1" dirty="0">
                <a:solidFill>
                  <a:srgbClr val="FFFF00"/>
                </a:solidFill>
              </a:rPr>
              <a:t>GREEN</a:t>
            </a:r>
          </a:p>
        </p:txBody>
      </p:sp>
      <p:sp>
        <p:nvSpPr>
          <p:cNvPr id="5" name="TextBox 4"/>
          <p:cNvSpPr txBox="1"/>
          <p:nvPr/>
        </p:nvSpPr>
        <p:spPr>
          <a:xfrm>
            <a:off x="7772400" y="1694795"/>
            <a:ext cx="457200" cy="4401205"/>
          </a:xfrm>
          <a:prstGeom prst="rect">
            <a:avLst/>
          </a:prstGeom>
          <a:noFill/>
        </p:spPr>
        <p:txBody>
          <a:bodyPr wrap="square" rtlCol="0">
            <a:spAutoFit/>
          </a:bodyPr>
          <a:lstStyle/>
          <a:p>
            <a:pPr algn="ctr"/>
            <a:r>
              <a:rPr lang="en-US" sz="4000" b="1" dirty="0">
                <a:solidFill>
                  <a:srgbClr val="FFFF00"/>
                </a:solidFill>
              </a:rPr>
              <a:t>FARMING</a:t>
            </a:r>
            <a:endParaRPr lang="en-US" sz="3200" b="1" dirty="0">
              <a:solidFill>
                <a:srgbClr val="FFFF00"/>
              </a:solidFill>
            </a:endParaRPr>
          </a:p>
        </p:txBody>
      </p:sp>
      <p:sp>
        <p:nvSpPr>
          <p:cNvPr id="6" name="Slide Number Placeholder 5"/>
          <p:cNvSpPr>
            <a:spLocks noGrp="1"/>
          </p:cNvSpPr>
          <p:nvPr>
            <p:ph type="sldNum" sz="quarter" idx="12"/>
          </p:nvPr>
        </p:nvSpPr>
        <p:spPr/>
        <p:txBody>
          <a:bodyPr/>
          <a:lstStyle/>
          <a:p>
            <a:fld id="{8612A8ED-FA22-4DAB-ACD1-EBE5D3BC667B}" type="slidenum">
              <a:rPr lang="en-US" smtClean="0"/>
              <a:pPr/>
              <a:t>69</a:t>
            </a:fld>
            <a:endParaRPr lang="en-US"/>
          </a:p>
        </p:txBody>
      </p:sp>
    </p:spTree>
    <p:extLst>
      <p:ext uri="{BB962C8B-B14F-4D97-AF65-F5344CB8AC3E}">
        <p14:creationId xmlns:p14="http://schemas.microsoft.com/office/powerpoint/2010/main" val="2586715957"/>
      </p:ext>
    </p:extLst>
  </p:cSld>
  <p:clrMapOvr>
    <a:masterClrMapping/>
  </p:clrMapOvr>
  <mc:AlternateContent xmlns:mc="http://schemas.openxmlformats.org/markup-compatibility/2006" xmlns:p14="http://schemas.microsoft.com/office/powerpoint/2010/main">
    <mc:Choice Requires="p14">
      <p:transition spd="slow" p14:dur="2000" advTm="16461"/>
    </mc:Choice>
    <mc:Fallback xmlns="">
      <p:transition spd="slow" advTm="1646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b="1" dirty="0">
                <a:solidFill>
                  <a:srgbClr val="FFFF00"/>
                </a:solidFill>
              </a:rPr>
              <a:t>INTRODUCTION</a:t>
            </a:r>
          </a:p>
        </p:txBody>
      </p:sp>
      <p:sp>
        <p:nvSpPr>
          <p:cNvPr id="3" name="Content Placeholder 2"/>
          <p:cNvSpPr>
            <a:spLocks noGrp="1"/>
          </p:cNvSpPr>
          <p:nvPr>
            <p:ph idx="1"/>
          </p:nvPr>
        </p:nvSpPr>
        <p:spPr/>
        <p:txBody>
          <a:bodyPr/>
          <a:lstStyle/>
          <a:p>
            <a:pPr marL="651510" indent="-514350" algn="just">
              <a:buClr>
                <a:srgbClr val="FFFF00"/>
              </a:buClr>
              <a:buFont typeface="Wingdings" pitchFamily="2" charset="2"/>
              <a:buChar char="v"/>
            </a:pPr>
            <a:r>
              <a:rPr lang="en-US" sz="2800" dirty="0"/>
              <a:t>Environmental Economics is the study of interactions between human economic activity and the natural environment.</a:t>
            </a:r>
          </a:p>
          <a:p>
            <a:pPr marL="651510" indent="-514350" algn="just">
              <a:buClr>
                <a:srgbClr val="FFFF00"/>
              </a:buClr>
              <a:buFont typeface="Wingdings" pitchFamily="2" charset="2"/>
              <a:buChar char="v"/>
            </a:pPr>
            <a:r>
              <a:rPr lang="en-US" sz="2800" dirty="0"/>
              <a:t>Environmental Economics is the subset of economics that is concerned with the efficient allocation of environmental resources. </a:t>
            </a:r>
          </a:p>
          <a:p>
            <a:pPr marL="651510" indent="-514350" algn="just">
              <a:buClr>
                <a:srgbClr val="FFFF00"/>
              </a:buClr>
              <a:buFont typeface="Wingdings" pitchFamily="2" charset="2"/>
              <a:buChar char="v"/>
            </a:pPr>
            <a:r>
              <a:rPr lang="en-US" sz="2800" dirty="0"/>
              <a:t>The key objective of EE is to identify those particular tools or policy alternative that will move the market towards the most efficient allocation of natural resources. </a:t>
            </a:r>
          </a:p>
          <a:p>
            <a:endParaRPr lang="en-US" sz="2800"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7</a:t>
            </a:fld>
            <a:endParaRPr lang="en-US"/>
          </a:p>
        </p:txBody>
      </p:sp>
    </p:spTree>
    <p:custDataLst>
      <p:tags r:id="rId1"/>
    </p:custDataLst>
    <p:extLst>
      <p:ext uri="{BB962C8B-B14F-4D97-AF65-F5344CB8AC3E}">
        <p14:creationId xmlns:p14="http://schemas.microsoft.com/office/powerpoint/2010/main" val="517168053"/>
      </p:ext>
    </p:extLst>
  </p:cSld>
  <p:clrMapOvr>
    <a:masterClrMapping/>
  </p:clrMapOvr>
  <mc:AlternateContent xmlns:mc="http://schemas.openxmlformats.org/markup-compatibility/2006" xmlns:p14="http://schemas.microsoft.com/office/powerpoint/2010/main">
    <mc:Choice Requires="p14">
      <p:transition spd="slow" p14:dur="2000" advTm="47953"/>
    </mc:Choice>
    <mc:Fallback xmlns="">
      <p:transition spd="slow" advTm="479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rgbClr val="FFFF00"/>
                </a:solidFill>
              </a:rPr>
              <a:t>ORGANIC FARMING</a:t>
            </a:r>
          </a:p>
        </p:txBody>
      </p:sp>
      <p:sp>
        <p:nvSpPr>
          <p:cNvPr id="3" name="Content Placeholder 2"/>
          <p:cNvSpPr>
            <a:spLocks noGrp="1"/>
          </p:cNvSpPr>
          <p:nvPr>
            <p:ph idx="1"/>
          </p:nvPr>
        </p:nvSpPr>
        <p:spPr/>
        <p:txBody>
          <a:bodyPr/>
          <a:lstStyle/>
          <a:p>
            <a:pPr>
              <a:buClr>
                <a:srgbClr val="FFFF00"/>
              </a:buClr>
              <a:buFont typeface="Wingdings" pitchFamily="2" charset="2"/>
              <a:buChar char="v"/>
            </a:pPr>
            <a:r>
              <a:rPr lang="en-US" b="1" dirty="0"/>
              <a:t>System of agricultural production which relies on animal manure, organic waste, crop rotation, legumes and biological pest control. </a:t>
            </a:r>
          </a:p>
          <a:p>
            <a:pPr>
              <a:buClr>
                <a:srgbClr val="FFFF00"/>
              </a:buClr>
              <a:buFont typeface="Wingdings" pitchFamily="2" charset="2"/>
              <a:buChar char="v"/>
            </a:pPr>
            <a:r>
              <a:rPr lang="en-US" b="1" dirty="0"/>
              <a:t>Avoids Synthetic fertilizer, pesticides and livestock additives. </a:t>
            </a:r>
          </a:p>
          <a:p>
            <a:pPr>
              <a:buClr>
                <a:srgbClr val="FFFF00"/>
              </a:buClr>
              <a:buFont typeface="Wingdings" pitchFamily="2" charset="2"/>
              <a:buChar char="v"/>
            </a:pPr>
            <a:r>
              <a:rPr lang="en-US" b="1" dirty="0"/>
              <a:t>Principal goal - Develop enterprises that are sustainable and harmonious with environment</a:t>
            </a:r>
          </a:p>
        </p:txBody>
      </p:sp>
      <p:sp>
        <p:nvSpPr>
          <p:cNvPr id="4" name="Slide Number Placeholder 3"/>
          <p:cNvSpPr>
            <a:spLocks noGrp="1"/>
          </p:cNvSpPr>
          <p:nvPr>
            <p:ph type="sldNum" sz="quarter" idx="12"/>
          </p:nvPr>
        </p:nvSpPr>
        <p:spPr/>
        <p:txBody>
          <a:bodyPr/>
          <a:lstStyle/>
          <a:p>
            <a:fld id="{02125ED0-D030-4DEE-ACEA-FE4875A9AB0C}" type="slidenum">
              <a:rPr lang="en-US" smtClean="0"/>
              <a:pPr/>
              <a:t>70</a:t>
            </a:fld>
            <a:endParaRPr lang="en-US"/>
          </a:p>
        </p:txBody>
      </p:sp>
    </p:spTree>
    <p:custDataLst>
      <p:tags r:id="rId1"/>
    </p:custDataLst>
    <p:extLst>
      <p:ext uri="{BB962C8B-B14F-4D97-AF65-F5344CB8AC3E}">
        <p14:creationId xmlns:p14="http://schemas.microsoft.com/office/powerpoint/2010/main" val="206856383"/>
      </p:ext>
    </p:extLst>
  </p:cSld>
  <p:clrMapOvr>
    <a:masterClrMapping/>
  </p:clrMapOvr>
  <mc:AlternateContent xmlns:mc="http://schemas.openxmlformats.org/markup-compatibility/2006" xmlns:p14="http://schemas.microsoft.com/office/powerpoint/2010/main">
    <mc:Choice Requires="p14">
      <p:transition spd="slow" p14:dur="2000" advTm="51244"/>
    </mc:Choice>
    <mc:Fallback xmlns="">
      <p:transition spd="slow" advTm="512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99467"/>
            <a:ext cx="7010400" cy="5901333"/>
          </a:xfrm>
          <a:prstGeom prst="rect">
            <a:avLst/>
          </a:prstGeom>
        </p:spPr>
      </p:pic>
      <p:sp>
        <p:nvSpPr>
          <p:cNvPr id="3" name="Slide Number Placeholder 2"/>
          <p:cNvSpPr>
            <a:spLocks noGrp="1"/>
          </p:cNvSpPr>
          <p:nvPr>
            <p:ph type="sldNum" sz="quarter" idx="12"/>
          </p:nvPr>
        </p:nvSpPr>
        <p:spPr/>
        <p:txBody>
          <a:bodyPr/>
          <a:lstStyle/>
          <a:p>
            <a:fld id="{8612A8ED-FA22-4DAB-ACD1-EBE5D3BC667B}" type="slidenum">
              <a:rPr lang="en-US" smtClean="0"/>
              <a:pPr/>
              <a:t>71</a:t>
            </a:fld>
            <a:endParaRPr lang="en-US"/>
          </a:p>
        </p:txBody>
      </p:sp>
    </p:spTree>
    <p:custDataLst>
      <p:tags r:id="rId1"/>
    </p:custDataLst>
    <p:extLst>
      <p:ext uri="{BB962C8B-B14F-4D97-AF65-F5344CB8AC3E}">
        <p14:creationId xmlns:p14="http://schemas.microsoft.com/office/powerpoint/2010/main" val="2264322973"/>
      </p:ext>
    </p:extLst>
  </p:cSld>
  <p:clrMapOvr>
    <a:masterClrMapping/>
  </p:clrMapOvr>
  <mc:AlternateContent xmlns:mc="http://schemas.openxmlformats.org/markup-compatibility/2006" xmlns:p14="http://schemas.microsoft.com/office/powerpoint/2010/main">
    <mc:Choice Requires="p14">
      <p:transition spd="slow" p14:dur="2000" advTm="23529"/>
    </mc:Choice>
    <mc:Fallback xmlns="">
      <p:transition spd="slow" advTm="235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9144000" cy="1123950"/>
          </a:xfrm>
        </p:spPr>
        <p:txBody>
          <a:bodyPr/>
          <a:lstStyle/>
          <a:p>
            <a:pPr algn="ctr"/>
            <a:r>
              <a:rPr lang="en-US" sz="4800" b="1" dirty="0">
                <a:solidFill>
                  <a:srgbClr val="FFFF00"/>
                </a:solidFill>
              </a:rPr>
              <a:t>Principles -Organic Farming</a:t>
            </a:r>
            <a:endParaRPr lang="en-US" sz="4800" dirty="0">
              <a:solidFill>
                <a:srgbClr val="FFFF00"/>
              </a:solidFill>
            </a:endParaRPr>
          </a:p>
        </p:txBody>
      </p:sp>
      <p:sp>
        <p:nvSpPr>
          <p:cNvPr id="3" name="Content Placeholder 2"/>
          <p:cNvSpPr>
            <a:spLocks noGrp="1"/>
          </p:cNvSpPr>
          <p:nvPr>
            <p:ph idx="1"/>
          </p:nvPr>
        </p:nvSpPr>
        <p:spPr>
          <a:xfrm>
            <a:off x="685800" y="1828800"/>
            <a:ext cx="7772400" cy="4114800"/>
          </a:xfrm>
        </p:spPr>
        <p:txBody>
          <a:bodyPr/>
          <a:lstStyle/>
          <a:p>
            <a:pPr marL="514350" indent="-514350">
              <a:buClr>
                <a:srgbClr val="FFFF00"/>
              </a:buClr>
              <a:buFont typeface="+mj-lt"/>
              <a:buAutoNum type="arabicPeriod"/>
            </a:pPr>
            <a:r>
              <a:rPr lang="en-US" sz="2200" b="1" dirty="0"/>
              <a:t>Protect the environment.</a:t>
            </a:r>
          </a:p>
          <a:p>
            <a:pPr marL="457200" indent="-457200">
              <a:buClr>
                <a:srgbClr val="FFFF00"/>
              </a:buClr>
              <a:buFont typeface="+mj-lt"/>
              <a:buAutoNum type="arabicPeriod"/>
            </a:pPr>
            <a:r>
              <a:rPr lang="en-US" sz="2200" b="1" dirty="0"/>
              <a:t>Minimize soil erosion &amp; degradation.</a:t>
            </a:r>
          </a:p>
          <a:p>
            <a:pPr marL="457200" indent="-457200">
              <a:buClr>
                <a:srgbClr val="FFFF00"/>
              </a:buClr>
              <a:buFont typeface="+mj-lt"/>
              <a:buAutoNum type="arabicPeriod"/>
            </a:pPr>
            <a:r>
              <a:rPr lang="en-US" sz="2200" b="1" dirty="0"/>
              <a:t>Optimize biological productivity </a:t>
            </a:r>
          </a:p>
          <a:p>
            <a:pPr marL="457200" indent="-457200">
              <a:buClr>
                <a:srgbClr val="FFFF00"/>
              </a:buClr>
              <a:buFont typeface="+mj-lt"/>
              <a:buAutoNum type="arabicPeriod"/>
            </a:pPr>
            <a:r>
              <a:rPr lang="en-US" sz="2200" b="1" dirty="0"/>
              <a:t>Sound state of health</a:t>
            </a:r>
          </a:p>
          <a:p>
            <a:pPr marL="457200" indent="-457200">
              <a:buClr>
                <a:srgbClr val="FFFF00"/>
              </a:buClr>
              <a:buFont typeface="+mj-lt"/>
              <a:buAutoNum type="arabicPeriod"/>
            </a:pPr>
            <a:r>
              <a:rPr lang="en-US" sz="2200" b="1" dirty="0"/>
              <a:t>Maintain long term fertility.</a:t>
            </a:r>
          </a:p>
          <a:p>
            <a:pPr marL="457200" indent="-457200">
              <a:buClr>
                <a:srgbClr val="FFFF00"/>
              </a:buClr>
              <a:buFont typeface="+mj-lt"/>
              <a:buAutoNum type="arabicPeriod"/>
            </a:pPr>
            <a:r>
              <a:rPr lang="en-US" sz="2200" b="1" dirty="0"/>
              <a:t>Maintain biological diversity.</a:t>
            </a:r>
          </a:p>
          <a:p>
            <a:pPr marL="457200" indent="-457200">
              <a:buClr>
                <a:srgbClr val="FFFF00"/>
              </a:buClr>
              <a:buFont typeface="+mj-lt"/>
              <a:buAutoNum type="arabicPeriod"/>
            </a:pPr>
            <a:r>
              <a:rPr lang="en-US" sz="2200" b="1" dirty="0"/>
              <a:t>Recycle materials and resources to the greatest extent possible. </a:t>
            </a:r>
          </a:p>
          <a:p>
            <a:pPr marL="457200" indent="-457200">
              <a:buClr>
                <a:srgbClr val="FFFF00"/>
              </a:buClr>
              <a:buFont typeface="+mj-lt"/>
              <a:buAutoNum type="arabicPeriod"/>
            </a:pPr>
            <a:r>
              <a:rPr lang="en-US" sz="2200" b="1" dirty="0"/>
              <a:t>Provide attentive care that promotes  the health. </a:t>
            </a:r>
          </a:p>
          <a:p>
            <a:pPr marL="457200" indent="-457200">
              <a:buClr>
                <a:srgbClr val="FFFF00"/>
              </a:buClr>
              <a:buFont typeface="+mj-lt"/>
              <a:buAutoNum type="arabicPeriod"/>
            </a:pPr>
            <a:r>
              <a:rPr lang="en-US" sz="2200" b="1" dirty="0"/>
              <a:t>Prepare organic products</a:t>
            </a:r>
          </a:p>
          <a:p>
            <a:pPr marL="457200" indent="-457200">
              <a:buClr>
                <a:srgbClr val="FFFF00"/>
              </a:buClr>
              <a:buFont typeface="+mj-lt"/>
              <a:buAutoNum type="arabicPeriod"/>
            </a:pPr>
            <a:r>
              <a:rPr lang="en-US" sz="2200" b="1" dirty="0"/>
              <a:t>Depend on renewable resources in locally organized agricultural  system</a:t>
            </a:r>
          </a:p>
          <a:p>
            <a:pPr marL="457200" indent="-457200">
              <a:buClr>
                <a:srgbClr val="FFFF00"/>
              </a:buClr>
              <a:buFont typeface="+mj-lt"/>
              <a:buAutoNum type="arabicPeriod"/>
            </a:pPr>
            <a:endParaRPr lang="en-US" sz="2200" b="1"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72</a:t>
            </a:fld>
            <a:endParaRPr lang="en-US"/>
          </a:p>
        </p:txBody>
      </p:sp>
    </p:spTree>
    <p:custDataLst>
      <p:tags r:id="rId1"/>
    </p:custDataLst>
    <p:extLst>
      <p:ext uri="{BB962C8B-B14F-4D97-AF65-F5344CB8AC3E}">
        <p14:creationId xmlns:p14="http://schemas.microsoft.com/office/powerpoint/2010/main" val="3927694827"/>
      </p:ext>
    </p:extLst>
  </p:cSld>
  <p:clrMapOvr>
    <a:masterClrMapping/>
  </p:clrMapOvr>
  <mc:AlternateContent xmlns:mc="http://schemas.openxmlformats.org/markup-compatibility/2006" xmlns:p14="http://schemas.microsoft.com/office/powerpoint/2010/main">
    <mc:Choice Requires="p14">
      <p:transition spd="slow" p14:dur="2000" advTm="58860"/>
    </mc:Choice>
    <mc:Fallback xmlns="">
      <p:transition spd="slow" advTm="588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177" y="3509964"/>
            <a:ext cx="6024560" cy="31956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177" y="152400"/>
            <a:ext cx="6022285" cy="3195636"/>
          </a:xfrm>
          <a:prstGeom prst="rect">
            <a:avLst/>
          </a:prstGeom>
        </p:spPr>
      </p:pic>
      <p:sp>
        <p:nvSpPr>
          <p:cNvPr id="4" name="Slide Number Placeholder 3"/>
          <p:cNvSpPr>
            <a:spLocks noGrp="1"/>
          </p:cNvSpPr>
          <p:nvPr>
            <p:ph type="sldNum" sz="quarter" idx="12"/>
          </p:nvPr>
        </p:nvSpPr>
        <p:spPr/>
        <p:txBody>
          <a:bodyPr/>
          <a:lstStyle/>
          <a:p>
            <a:fld id="{8612A8ED-FA22-4DAB-ACD1-EBE5D3BC667B}" type="slidenum">
              <a:rPr lang="en-US" smtClean="0"/>
              <a:pPr/>
              <a:t>73</a:t>
            </a:fld>
            <a:endParaRPr lang="en-US"/>
          </a:p>
        </p:txBody>
      </p:sp>
    </p:spTree>
    <p:extLst>
      <p:ext uri="{BB962C8B-B14F-4D97-AF65-F5344CB8AC3E}">
        <p14:creationId xmlns:p14="http://schemas.microsoft.com/office/powerpoint/2010/main" val="545389898"/>
      </p:ext>
    </p:extLst>
  </p:cSld>
  <p:clrMapOvr>
    <a:masterClrMapping/>
  </p:clrMapOvr>
  <mc:AlternateContent xmlns:mc="http://schemas.openxmlformats.org/markup-compatibility/2006" xmlns:p14="http://schemas.microsoft.com/office/powerpoint/2010/main">
    <mc:Choice Requires="p14">
      <p:transition spd="slow" p14:dur="2000" advTm="7191"/>
    </mc:Choice>
    <mc:Fallback xmlns="">
      <p:transition spd="slow" advTm="7191"/>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00200"/>
            <a:ext cx="7149605" cy="4757737"/>
          </a:xfrm>
          <a:prstGeom prst="rect">
            <a:avLst/>
          </a:prstGeom>
        </p:spPr>
      </p:pic>
      <p:sp>
        <p:nvSpPr>
          <p:cNvPr id="4" name="TextBox 3"/>
          <p:cNvSpPr txBox="1"/>
          <p:nvPr/>
        </p:nvSpPr>
        <p:spPr>
          <a:xfrm>
            <a:off x="1447800" y="600670"/>
            <a:ext cx="6781800" cy="923330"/>
          </a:xfrm>
          <a:prstGeom prst="rect">
            <a:avLst/>
          </a:prstGeom>
          <a:noFill/>
        </p:spPr>
        <p:txBody>
          <a:bodyPr wrap="square" rtlCol="0">
            <a:spAutoFit/>
          </a:bodyPr>
          <a:lstStyle/>
          <a:p>
            <a:r>
              <a:rPr lang="en-US" sz="5400" b="1" dirty="0">
                <a:solidFill>
                  <a:srgbClr val="002060"/>
                </a:solidFill>
                <a:effectLst>
                  <a:outerShdw blurRad="38100" dist="38100" dir="2700000" algn="tl">
                    <a:srgbClr val="000000">
                      <a:alpha val="43137"/>
                    </a:srgbClr>
                  </a:outerShdw>
                </a:effectLst>
              </a:rPr>
              <a:t>TREE PLANTATION</a:t>
            </a:r>
          </a:p>
        </p:txBody>
      </p:sp>
      <p:sp>
        <p:nvSpPr>
          <p:cNvPr id="2" name="Slide Number Placeholder 1"/>
          <p:cNvSpPr>
            <a:spLocks noGrp="1"/>
          </p:cNvSpPr>
          <p:nvPr>
            <p:ph type="sldNum" sz="quarter" idx="12"/>
          </p:nvPr>
        </p:nvSpPr>
        <p:spPr/>
        <p:txBody>
          <a:bodyPr/>
          <a:lstStyle/>
          <a:p>
            <a:fld id="{8612A8ED-FA22-4DAB-ACD1-EBE5D3BC667B}" type="slidenum">
              <a:rPr lang="en-US" smtClean="0"/>
              <a:pPr/>
              <a:t>74</a:t>
            </a:fld>
            <a:endParaRPr lang="en-US"/>
          </a:p>
        </p:txBody>
      </p:sp>
    </p:spTree>
    <p:custDataLst>
      <p:tags r:id="rId1"/>
    </p:custDataLst>
    <p:extLst>
      <p:ext uri="{BB962C8B-B14F-4D97-AF65-F5344CB8AC3E}">
        <p14:creationId xmlns:p14="http://schemas.microsoft.com/office/powerpoint/2010/main" val="3651526892"/>
      </p:ext>
    </p:extLst>
  </p:cSld>
  <p:clrMapOvr>
    <a:masterClrMapping/>
  </p:clrMapOvr>
  <mc:AlternateContent xmlns:mc="http://schemas.openxmlformats.org/markup-compatibility/2006" xmlns:p14="http://schemas.microsoft.com/office/powerpoint/2010/main">
    <mc:Choice Requires="p14">
      <p:transition spd="slow" p14:dur="2000" advTm="6135"/>
    </mc:Choice>
    <mc:Fallback xmlns="">
      <p:transition spd="slow" advTm="61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srgbClr val="FFFF00"/>
                </a:solidFill>
              </a:rPr>
              <a:t>TREE</a:t>
            </a:r>
            <a:r>
              <a:rPr lang="en-US" sz="6000" b="1" dirty="0">
                <a:solidFill>
                  <a:srgbClr val="FFFF00"/>
                </a:solidFill>
              </a:rPr>
              <a:t> </a:t>
            </a:r>
            <a:r>
              <a:rPr lang="en-US" sz="5400" b="1" dirty="0">
                <a:solidFill>
                  <a:srgbClr val="FFFF00"/>
                </a:solidFill>
              </a:rPr>
              <a:t>PLANTATION</a:t>
            </a:r>
            <a:endParaRPr lang="en-US" sz="6000" b="1" dirty="0">
              <a:solidFill>
                <a:srgbClr val="FFFF00"/>
              </a:solidFill>
            </a:endParaRPr>
          </a:p>
        </p:txBody>
      </p:sp>
      <p:sp>
        <p:nvSpPr>
          <p:cNvPr id="3" name="Content Placeholder 2"/>
          <p:cNvSpPr>
            <a:spLocks noGrp="1"/>
          </p:cNvSpPr>
          <p:nvPr>
            <p:ph idx="1"/>
          </p:nvPr>
        </p:nvSpPr>
        <p:spPr>
          <a:xfrm>
            <a:off x="685800" y="1752600"/>
            <a:ext cx="7772400" cy="4114800"/>
          </a:xfrm>
        </p:spPr>
        <p:txBody>
          <a:bodyPr/>
          <a:lstStyle/>
          <a:p>
            <a:pPr>
              <a:buClr>
                <a:srgbClr val="FFFF00"/>
              </a:buClr>
              <a:buFont typeface="Wingdings" pitchFamily="2" charset="2"/>
              <a:buChar char="v"/>
            </a:pPr>
            <a:r>
              <a:rPr lang="en-US" sz="2000" b="1" dirty="0"/>
              <a:t>Trees contribute to their environment by </a:t>
            </a:r>
          </a:p>
          <a:p>
            <a:pPr marL="0" indent="0">
              <a:buClr>
                <a:srgbClr val="FFFF00"/>
              </a:buClr>
              <a:buNone/>
            </a:pPr>
            <a:r>
              <a:rPr lang="en-US" sz="2000" b="1" dirty="0"/>
              <a:t>	1)  Providing oxygen  </a:t>
            </a:r>
          </a:p>
          <a:p>
            <a:pPr marL="0" indent="0">
              <a:buClr>
                <a:srgbClr val="FFFF00"/>
              </a:buClr>
              <a:buNone/>
            </a:pPr>
            <a:r>
              <a:rPr lang="en-US" sz="2000" b="1" dirty="0"/>
              <a:t>	2)  Improving Air quality </a:t>
            </a:r>
          </a:p>
          <a:p>
            <a:pPr marL="0" indent="0">
              <a:buClr>
                <a:srgbClr val="FFFF00"/>
              </a:buClr>
              <a:buNone/>
            </a:pPr>
            <a:r>
              <a:rPr lang="en-US" sz="2000" b="1" dirty="0"/>
              <a:t>	3) Climate amelioration </a:t>
            </a:r>
          </a:p>
          <a:p>
            <a:pPr marL="0" indent="0">
              <a:buClr>
                <a:srgbClr val="FFFF00"/>
              </a:buClr>
              <a:buNone/>
            </a:pPr>
            <a:r>
              <a:rPr lang="en-US" sz="2000" b="1" dirty="0"/>
              <a:t>	4) Conserving water</a:t>
            </a:r>
          </a:p>
          <a:p>
            <a:pPr marL="0" indent="0">
              <a:buClr>
                <a:srgbClr val="FFFF00"/>
              </a:buClr>
              <a:buNone/>
            </a:pPr>
            <a:r>
              <a:rPr lang="en-US" sz="2000" b="1" dirty="0"/>
              <a:t>	5) Preserving soil and </a:t>
            </a:r>
          </a:p>
          <a:p>
            <a:pPr marL="0" indent="0">
              <a:buClr>
                <a:srgbClr val="FFFF00"/>
              </a:buClr>
              <a:buNone/>
            </a:pPr>
            <a:r>
              <a:rPr lang="en-US" sz="2000" b="1" dirty="0"/>
              <a:t>	6) Supporting wildlife </a:t>
            </a:r>
          </a:p>
          <a:p>
            <a:pPr>
              <a:buClr>
                <a:srgbClr val="FFFF00"/>
              </a:buClr>
              <a:buFont typeface="Wingdings" pitchFamily="2" charset="2"/>
              <a:buChar char="v"/>
            </a:pPr>
            <a:r>
              <a:rPr lang="en-US" sz="2000" b="1" dirty="0"/>
              <a:t>During the process of photosynthesis trees take in carbon dioxide and produce the oxygen we breathe</a:t>
            </a:r>
          </a:p>
          <a:p>
            <a:pPr>
              <a:buClr>
                <a:srgbClr val="FFFF00"/>
              </a:buClr>
              <a:buFont typeface="Wingdings" pitchFamily="2" charset="2"/>
              <a:buChar char="v"/>
            </a:pPr>
            <a:r>
              <a:rPr lang="en-US" sz="2000" b="1" dirty="0"/>
              <a:t>Trees are considered to be lungs of the earth. </a:t>
            </a:r>
          </a:p>
          <a:p>
            <a:pPr>
              <a:buClr>
                <a:srgbClr val="FFFF00"/>
              </a:buClr>
              <a:buFont typeface="Wingdings" pitchFamily="2" charset="2"/>
              <a:buChar char="v"/>
            </a:pPr>
            <a:r>
              <a:rPr lang="en-US" sz="2000" b="1" dirty="0"/>
              <a:t>Natural forests and tree plantation improve the water cycle in diminishing run off and improve the replenishment of the water table. </a:t>
            </a:r>
          </a:p>
          <a:p>
            <a:pPr>
              <a:buClr>
                <a:srgbClr val="FFFF00"/>
              </a:buClr>
              <a:buFont typeface="Wingdings" pitchFamily="2" charset="2"/>
              <a:buChar char="v"/>
            </a:pPr>
            <a:endParaRPr lang="en-US" sz="2000" b="1"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75</a:t>
            </a:fld>
            <a:endParaRPr lang="en-US"/>
          </a:p>
        </p:txBody>
      </p:sp>
    </p:spTree>
    <p:custDataLst>
      <p:tags r:id="rId1"/>
    </p:custDataLst>
    <p:extLst>
      <p:ext uri="{BB962C8B-B14F-4D97-AF65-F5344CB8AC3E}">
        <p14:creationId xmlns:p14="http://schemas.microsoft.com/office/powerpoint/2010/main" val="1127248515"/>
      </p:ext>
    </p:extLst>
  </p:cSld>
  <p:clrMapOvr>
    <a:masterClrMapping/>
  </p:clrMapOvr>
  <mc:AlternateContent xmlns:mc="http://schemas.openxmlformats.org/markup-compatibility/2006" xmlns:p14="http://schemas.microsoft.com/office/powerpoint/2010/main">
    <mc:Choice Requires="p14">
      <p:transition spd="slow" p14:dur="2000" advTm="60516"/>
    </mc:Choice>
    <mc:Fallback xmlns="">
      <p:transition spd="slow" advTm="605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247650"/>
            <a:ext cx="7753350" cy="1123950"/>
          </a:xfrm>
        </p:spPr>
        <p:txBody>
          <a:bodyPr/>
          <a:lstStyle/>
          <a:p>
            <a:pPr algn="ctr"/>
            <a:r>
              <a:rPr lang="en-US" sz="6000" b="1" dirty="0">
                <a:solidFill>
                  <a:srgbClr val="FFFF00"/>
                </a:solidFill>
              </a:rPr>
              <a:t>Seed Ball</a:t>
            </a:r>
          </a:p>
        </p:txBody>
      </p:sp>
      <p:sp>
        <p:nvSpPr>
          <p:cNvPr id="3" name="Content Placeholder 2"/>
          <p:cNvSpPr>
            <a:spLocks noGrp="1"/>
          </p:cNvSpPr>
          <p:nvPr>
            <p:ph idx="1"/>
          </p:nvPr>
        </p:nvSpPr>
        <p:spPr>
          <a:xfrm>
            <a:off x="685800" y="1676400"/>
            <a:ext cx="7772400" cy="4114800"/>
          </a:xfrm>
        </p:spPr>
        <p:txBody>
          <a:bodyPr/>
          <a:lstStyle/>
          <a:p>
            <a:pPr>
              <a:buClr>
                <a:srgbClr val="FFFF00"/>
              </a:buClr>
              <a:buFont typeface="Wingdings" pitchFamily="2" charset="2"/>
              <a:buChar char="Ø"/>
            </a:pPr>
            <a:r>
              <a:rPr lang="en-US" dirty="0"/>
              <a:t>It is a seed wrapped in soil materials, usually a mixture  of clay and compost and then dried.</a:t>
            </a:r>
          </a:p>
          <a:p>
            <a:pPr>
              <a:buClr>
                <a:srgbClr val="FFFF00"/>
              </a:buClr>
              <a:buFont typeface="Wingdings" pitchFamily="2" charset="2"/>
              <a:buChar char="Ø"/>
            </a:pPr>
            <a:r>
              <a:rPr lang="en-US" dirty="0"/>
              <a:t>The seed is ‘pre planted’ and can be sown by depositing the seed ball anywhere suitable for the species, keeping it safely until the  proper germination window arises. </a:t>
            </a:r>
          </a:p>
          <a:p>
            <a:pPr>
              <a:buClr>
                <a:srgbClr val="FFFF00"/>
              </a:buClr>
              <a:buFont typeface="Wingdings" pitchFamily="2" charset="2"/>
              <a:buChar char="Ø"/>
            </a:pPr>
            <a:r>
              <a:rPr lang="en-US" dirty="0"/>
              <a:t>It is an easy way to cultivate plants that provides  a larger window of time when the sowing can occur. </a:t>
            </a:r>
          </a:p>
          <a:p>
            <a:pPr>
              <a:buClr>
                <a:srgbClr val="FFFF00"/>
              </a:buClr>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76</a:t>
            </a:fld>
            <a:endParaRPr lang="en-US"/>
          </a:p>
        </p:txBody>
      </p:sp>
    </p:spTree>
    <p:custDataLst>
      <p:tags r:id="rId1"/>
    </p:custDataLst>
    <p:extLst>
      <p:ext uri="{BB962C8B-B14F-4D97-AF65-F5344CB8AC3E}">
        <p14:creationId xmlns:p14="http://schemas.microsoft.com/office/powerpoint/2010/main" val="856927431"/>
      </p:ext>
    </p:extLst>
  </p:cSld>
  <p:clrMapOvr>
    <a:masterClrMapping/>
  </p:clrMapOvr>
  <mc:AlternateContent xmlns:mc="http://schemas.openxmlformats.org/markup-compatibility/2006" xmlns:p14="http://schemas.microsoft.com/office/powerpoint/2010/main">
    <mc:Choice Requires="p14">
      <p:transition spd="slow" p14:dur="2000" advTm="46825"/>
    </mc:Choice>
    <mc:Fallback xmlns="">
      <p:transition spd="slow" advTm="468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990600" y="-533400"/>
            <a:ext cx="10591800" cy="79248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5600" y="4572001"/>
            <a:ext cx="2867027" cy="22859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67027" cy="2297373"/>
          </a:xfrm>
          <a:prstGeom prst="rect">
            <a:avLst/>
          </a:prstGeom>
        </p:spPr>
      </p:pic>
      <p:sp>
        <p:nvSpPr>
          <p:cNvPr id="5" name="TextBox 4"/>
          <p:cNvSpPr txBox="1"/>
          <p:nvPr/>
        </p:nvSpPr>
        <p:spPr>
          <a:xfrm>
            <a:off x="3457575" y="4191000"/>
            <a:ext cx="2562225" cy="369332"/>
          </a:xfrm>
          <a:prstGeom prst="rect">
            <a:avLst/>
          </a:prstGeom>
          <a:noFill/>
        </p:spPr>
        <p:txBody>
          <a:bodyPr wrap="square" rtlCol="0">
            <a:spAutoFit/>
          </a:bodyPr>
          <a:lstStyle/>
          <a:p>
            <a:r>
              <a:rPr lang="en-US" b="1" dirty="0">
                <a:solidFill>
                  <a:schemeClr val="bg2"/>
                </a:solidFill>
              </a:rPr>
              <a:t>A pile of seed ball</a:t>
            </a:r>
            <a:r>
              <a:rPr lang="en-US" sz="1600" dirty="0">
                <a:solidFill>
                  <a:schemeClr val="bg2"/>
                </a:solidFill>
              </a:rPr>
              <a:t>s</a:t>
            </a:r>
          </a:p>
        </p:txBody>
      </p:sp>
      <p:sp>
        <p:nvSpPr>
          <p:cNvPr id="6" name="TextBox 5"/>
          <p:cNvSpPr txBox="1"/>
          <p:nvPr/>
        </p:nvSpPr>
        <p:spPr>
          <a:xfrm>
            <a:off x="6400800" y="6553200"/>
            <a:ext cx="2819400" cy="338554"/>
          </a:xfrm>
          <a:prstGeom prst="rect">
            <a:avLst/>
          </a:prstGeom>
          <a:noFill/>
        </p:spPr>
        <p:txBody>
          <a:bodyPr wrap="square" rtlCol="0">
            <a:spAutoFit/>
          </a:bodyPr>
          <a:lstStyle/>
          <a:p>
            <a:r>
              <a:rPr lang="en-US" sz="1600" b="1" dirty="0">
                <a:ln w="18000">
                  <a:solidFill>
                    <a:schemeClr val="accent2">
                      <a:satMod val="140000"/>
                    </a:schemeClr>
                  </a:solidFill>
                  <a:prstDash val="solid"/>
                  <a:miter lim="800000"/>
                </a:ln>
                <a:solidFill>
                  <a:schemeClr val="bg2"/>
                </a:solidFill>
                <a:effectLst>
                  <a:outerShdw blurRad="25500" dist="23000" dir="7020000" algn="tl">
                    <a:srgbClr val="000000">
                      <a:alpha val="50000"/>
                    </a:srgbClr>
                  </a:outerShdw>
                </a:effectLst>
              </a:rPr>
              <a:t>A seed ball before the storm</a:t>
            </a:r>
          </a:p>
        </p:txBody>
      </p:sp>
      <p:sp>
        <p:nvSpPr>
          <p:cNvPr id="8" name="Slide Number Placeholder 7"/>
          <p:cNvSpPr>
            <a:spLocks noGrp="1"/>
          </p:cNvSpPr>
          <p:nvPr>
            <p:ph type="sldNum" sz="quarter" idx="12"/>
          </p:nvPr>
        </p:nvSpPr>
        <p:spPr/>
        <p:txBody>
          <a:bodyPr/>
          <a:lstStyle/>
          <a:p>
            <a:fld id="{8612A8ED-FA22-4DAB-ACD1-EBE5D3BC667B}" type="slidenum">
              <a:rPr lang="en-US" smtClean="0"/>
              <a:pPr/>
              <a:t>77</a:t>
            </a:fld>
            <a:endParaRPr lang="en-US"/>
          </a:p>
        </p:txBody>
      </p:sp>
      <p:sp>
        <p:nvSpPr>
          <p:cNvPr id="9" name="TextBox 8"/>
          <p:cNvSpPr txBox="1"/>
          <p:nvPr/>
        </p:nvSpPr>
        <p:spPr>
          <a:xfrm rot="5400000">
            <a:off x="4140845" y="-26045"/>
            <a:ext cx="1066800" cy="5386090"/>
          </a:xfrm>
          <a:prstGeom prst="rect">
            <a:avLst/>
          </a:prstGeom>
          <a:noFill/>
        </p:spPr>
        <p:txBody>
          <a:bodyPr wrap="square" rtlCol="0">
            <a:spAutoFit/>
          </a:bodyPr>
          <a:lstStyle/>
          <a:p>
            <a:r>
              <a:rPr lang="en-US" sz="34400" dirty="0"/>
              <a:t>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2286000"/>
            <a:ext cx="2867027" cy="2286000"/>
          </a:xfrm>
          <a:prstGeom prst="rect">
            <a:avLst/>
          </a:prstGeom>
        </p:spPr>
      </p:pic>
    </p:spTree>
    <p:extLst>
      <p:ext uri="{BB962C8B-B14F-4D97-AF65-F5344CB8AC3E}">
        <p14:creationId xmlns:p14="http://schemas.microsoft.com/office/powerpoint/2010/main" val="2025326457"/>
      </p:ext>
    </p:extLst>
  </p:cSld>
  <p:clrMapOvr>
    <a:masterClrMapping/>
  </p:clrMapOvr>
  <mc:AlternateContent xmlns:mc="http://schemas.openxmlformats.org/markup-compatibility/2006" xmlns:p14="http://schemas.microsoft.com/office/powerpoint/2010/main">
    <mc:Choice Requires="p14">
      <p:transition spd="slow" p14:dur="2000" advTm="11713"/>
    </mc:Choice>
    <mc:Fallback xmlns="">
      <p:transition spd="slow" advTm="11713"/>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0" dirty="0">
                <a:solidFill>
                  <a:schemeClr val="tx1"/>
                </a:solidFill>
              </a:rPr>
              <a:t>Conclusion</a:t>
            </a:r>
            <a:r>
              <a:rPr lang="en-US" b="0" i="1" u="sng" dirty="0">
                <a:solidFill>
                  <a:schemeClr val="bg1"/>
                </a:solidFill>
              </a:rPr>
              <a:t> </a:t>
            </a:r>
            <a:endParaRPr lang="en-US" dirty="0"/>
          </a:p>
        </p:txBody>
      </p:sp>
      <p:sp>
        <p:nvSpPr>
          <p:cNvPr id="3" name="Content Placeholder 2"/>
          <p:cNvSpPr>
            <a:spLocks noGrp="1"/>
          </p:cNvSpPr>
          <p:nvPr>
            <p:ph idx="1"/>
          </p:nvPr>
        </p:nvSpPr>
        <p:spPr>
          <a:xfrm>
            <a:off x="533400" y="1752600"/>
            <a:ext cx="7772400" cy="4114800"/>
          </a:xfrm>
        </p:spPr>
        <p:txBody>
          <a:bodyPr/>
          <a:lstStyle/>
          <a:p>
            <a:pPr marL="514350" indent="-514350">
              <a:buClr>
                <a:schemeClr val="tx1"/>
              </a:buClr>
              <a:buFont typeface="+mj-lt"/>
              <a:buAutoNum type="arabicPeriod"/>
            </a:pPr>
            <a:r>
              <a:rPr lang="en-US" sz="2800" dirty="0">
                <a:solidFill>
                  <a:srgbClr val="FFFF00"/>
                </a:solidFill>
              </a:rPr>
              <a:t>Environmental economics concept, Linkage between economy and environment – Material balance Model.</a:t>
            </a:r>
          </a:p>
          <a:p>
            <a:pPr marL="514350" indent="-514350">
              <a:buClr>
                <a:schemeClr val="tx1"/>
              </a:buClr>
              <a:buFont typeface="+mj-lt"/>
              <a:buAutoNum type="arabicPeriod"/>
            </a:pPr>
            <a:r>
              <a:rPr lang="en-US" sz="2800" dirty="0">
                <a:solidFill>
                  <a:srgbClr val="FFFF00"/>
                </a:solidFill>
              </a:rPr>
              <a:t>Types of Pollutions – Air, Water, Noise, land (Cause, effects, Remedies)</a:t>
            </a:r>
          </a:p>
          <a:p>
            <a:pPr marL="514350" indent="-514350">
              <a:buClr>
                <a:schemeClr val="tx1"/>
              </a:buClr>
              <a:buFont typeface="+mj-lt"/>
              <a:buAutoNum type="arabicPeriod"/>
            </a:pPr>
            <a:r>
              <a:rPr lang="en-US" sz="2800" dirty="0">
                <a:solidFill>
                  <a:srgbClr val="FFFF00"/>
                </a:solidFill>
              </a:rPr>
              <a:t>Aspects of global warming, acid rain, climate change, e-waste, Solid waste etc.,</a:t>
            </a:r>
          </a:p>
          <a:p>
            <a:pPr marL="514350" indent="-514350">
              <a:buClr>
                <a:schemeClr val="tx1"/>
              </a:buClr>
              <a:buFont typeface="+mj-lt"/>
              <a:buAutoNum type="arabicPeriod"/>
            </a:pPr>
            <a:r>
              <a:rPr lang="en-US" sz="2800" dirty="0">
                <a:solidFill>
                  <a:srgbClr val="FFFF00"/>
                </a:solidFill>
              </a:rPr>
              <a:t>Sustainable Development Goals, Green Initiatives.</a:t>
            </a:r>
          </a:p>
          <a:p>
            <a:pPr marL="514350" indent="-514350">
              <a:buClr>
                <a:schemeClr val="tx1"/>
              </a:buClr>
              <a:buFont typeface="+mj-lt"/>
              <a:buAutoNum type="arabicPeriod"/>
            </a:pPr>
            <a:r>
              <a:rPr lang="en-US" sz="2800" dirty="0">
                <a:solidFill>
                  <a:srgbClr val="FFFF00"/>
                </a:solidFill>
              </a:rPr>
              <a:t>Organic Farming, Seed ball and tree plantation. </a:t>
            </a:r>
          </a:p>
          <a:p>
            <a:endParaRPr lang="en-US" sz="2800"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78</a:t>
            </a:fld>
            <a:endParaRPr lang="en-US"/>
          </a:p>
        </p:txBody>
      </p:sp>
    </p:spTree>
    <p:extLst>
      <p:ext uri="{BB962C8B-B14F-4D97-AF65-F5344CB8AC3E}">
        <p14:creationId xmlns:p14="http://schemas.microsoft.com/office/powerpoint/2010/main" val="3761857870"/>
      </p:ext>
    </p:extLst>
  </p:cSld>
  <p:clrMapOvr>
    <a:masterClrMapping/>
  </p:clrMapOvr>
  <mc:AlternateContent xmlns:mc="http://schemas.openxmlformats.org/markup-compatibility/2006" xmlns:p14="http://schemas.microsoft.com/office/powerpoint/2010/main">
    <mc:Choice Requires="p14">
      <p:transition spd="slow" p14:dur="2000" advTm="70211"/>
    </mc:Choice>
    <mc:Fallback xmlns="">
      <p:transition spd="slow" advTm="70211"/>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12A8ED-FA22-4DAB-ACD1-EBE5D3BC667B}" type="slidenum">
              <a:rPr lang="en-US" smtClean="0"/>
              <a:pPr/>
              <a:t>79</a:t>
            </a:fld>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1812925"/>
            <a:ext cx="9242426"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792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FF00"/>
                </a:solidFill>
              </a:rPr>
              <a:t>MEANING OF ENVIRONMENT</a:t>
            </a:r>
          </a:p>
        </p:txBody>
      </p:sp>
      <p:sp>
        <p:nvSpPr>
          <p:cNvPr id="3" name="Content Placeholder 2"/>
          <p:cNvSpPr>
            <a:spLocks noGrp="1"/>
          </p:cNvSpPr>
          <p:nvPr>
            <p:ph idx="1"/>
          </p:nvPr>
        </p:nvSpPr>
        <p:spPr/>
        <p:txBody>
          <a:bodyPr/>
          <a:lstStyle/>
          <a:p>
            <a:pPr>
              <a:buClr>
                <a:srgbClr val="FFFF00"/>
              </a:buClr>
              <a:buFont typeface="Wingdings" pitchFamily="2" charset="2"/>
              <a:buChar char="ü"/>
            </a:pPr>
            <a:r>
              <a:rPr lang="en-US" sz="2800" b="1" dirty="0"/>
              <a:t>The term environment has been derived from a French word “</a:t>
            </a:r>
            <a:r>
              <a:rPr lang="en-US" sz="2800" b="1" dirty="0" err="1"/>
              <a:t>Environia</a:t>
            </a:r>
            <a:r>
              <a:rPr lang="en-US" sz="2800" b="1" dirty="0"/>
              <a:t>”  means to surround </a:t>
            </a:r>
          </a:p>
          <a:p>
            <a:pPr algn="just">
              <a:buClr>
                <a:srgbClr val="FFFF00"/>
              </a:buClr>
              <a:buFont typeface="Wingdings" pitchFamily="2" charset="2"/>
              <a:buChar char="ü"/>
            </a:pPr>
            <a:r>
              <a:rPr lang="en-US" sz="2800" b="1" dirty="0"/>
              <a:t>Environment means “all the conditions circumstances and influences surrounding and affecting the development of an organism or group of organism” </a:t>
            </a:r>
          </a:p>
          <a:p>
            <a:pPr algn="just">
              <a:buClr>
                <a:srgbClr val="FFFF00"/>
              </a:buClr>
              <a:buFont typeface="Wingdings" pitchFamily="2" charset="2"/>
              <a:buChar char="ü"/>
            </a:pPr>
            <a:r>
              <a:rPr lang="en-US" sz="2800" b="1" dirty="0"/>
              <a:t>It also means that the complex of physical, chemical and biotic factors that act upon an organism or an ecological community ultimately determine its form and survival. </a:t>
            </a:r>
          </a:p>
          <a:p>
            <a:pPr>
              <a:buClr>
                <a:srgbClr val="FFFF00"/>
              </a:buClr>
              <a:buFont typeface="Wingdings" pitchFamily="2" charset="2"/>
              <a:buChar char="ü"/>
            </a:pPr>
            <a:endParaRPr lang="en-US" sz="2800" b="1"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8</a:t>
            </a:fld>
            <a:endParaRPr lang="en-US"/>
          </a:p>
        </p:txBody>
      </p:sp>
    </p:spTree>
    <p:custDataLst>
      <p:tags r:id="rId1"/>
    </p:custDataLst>
    <p:extLst>
      <p:ext uri="{BB962C8B-B14F-4D97-AF65-F5344CB8AC3E}">
        <p14:creationId xmlns:p14="http://schemas.microsoft.com/office/powerpoint/2010/main" val="2959423720"/>
      </p:ext>
    </p:extLst>
  </p:cSld>
  <p:clrMapOvr>
    <a:masterClrMapping/>
  </p:clrMapOvr>
  <mc:AlternateContent xmlns:mc="http://schemas.openxmlformats.org/markup-compatibility/2006" xmlns:p14="http://schemas.microsoft.com/office/powerpoint/2010/main">
    <mc:Choice Requires="p14">
      <p:transition spd="slow" p14:dur="2000" advTm="67839"/>
    </mc:Choice>
    <mc:Fallback xmlns="">
      <p:transition spd="slow" advTm="678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effectLst/>
              <a:latin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429" y="838200"/>
            <a:ext cx="7313142" cy="4866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612A8ED-FA22-4DAB-ACD1-EBE5D3BC667B}" type="slidenum">
              <a:rPr lang="en-US" smtClean="0"/>
              <a:pPr/>
              <a:t>80</a:t>
            </a:fld>
            <a:endParaRPr lang="en-US"/>
          </a:p>
        </p:txBody>
      </p:sp>
    </p:spTree>
    <p:extLst>
      <p:ext uri="{BB962C8B-B14F-4D97-AF65-F5344CB8AC3E}">
        <p14:creationId xmlns:p14="http://schemas.microsoft.com/office/powerpoint/2010/main" val="4050407768"/>
      </p:ext>
    </p:extLst>
  </p:cSld>
  <p:clrMapOvr>
    <a:masterClrMapping/>
  </p:clrMapOvr>
  <mc:AlternateContent xmlns:mc="http://schemas.openxmlformats.org/markup-compatibility/2006" xmlns:p14="http://schemas.microsoft.com/office/powerpoint/2010/main">
    <mc:Choice Requires="p14">
      <p:transition spd="slow" p14:dur="2000" advTm="10336"/>
    </mc:Choice>
    <mc:Fallback xmlns="">
      <p:transition spd="slow" advTm="10336"/>
    </mc:Fallback>
  </mc:AlternateContent>
  <p:extLst>
    <p:ext uri="{E180D4A7-C9FB-4DFB-919C-405C955672EB}">
      <p14:showEvtLst xmlns:p14="http://schemas.microsoft.com/office/powerpoint/2010/main">
        <p14:playEvt time="3690" objId="5"/>
        <p14:stopEvt time="7620" objId="5"/>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FFFF00"/>
                </a:solidFill>
              </a:rPr>
              <a:t>MEANING OF ENIVIRONMENTAL ECONOMICS</a:t>
            </a:r>
            <a:r>
              <a:rPr lang="en-US" b="1" dirty="0">
                <a:solidFill>
                  <a:srgbClr val="FFFF00"/>
                </a:solidFill>
              </a:rPr>
              <a:t>. </a:t>
            </a:r>
          </a:p>
        </p:txBody>
      </p:sp>
      <p:sp>
        <p:nvSpPr>
          <p:cNvPr id="3" name="Content Placeholder 2"/>
          <p:cNvSpPr>
            <a:spLocks noGrp="1"/>
          </p:cNvSpPr>
          <p:nvPr>
            <p:ph idx="1"/>
          </p:nvPr>
        </p:nvSpPr>
        <p:spPr/>
        <p:txBody>
          <a:bodyPr/>
          <a:lstStyle/>
          <a:p>
            <a:pPr algn="just">
              <a:buClr>
                <a:srgbClr val="FFFF00"/>
              </a:buClr>
              <a:buFont typeface="Wingdings" pitchFamily="2" charset="2"/>
              <a:buChar char="Ø"/>
            </a:pPr>
            <a:r>
              <a:rPr lang="en-US" dirty="0"/>
              <a:t>Environmental Economics is an area of economics that studies the financial impact of environmental issues and policies. </a:t>
            </a:r>
          </a:p>
          <a:p>
            <a:pPr algn="just">
              <a:buClr>
                <a:srgbClr val="FFFF00"/>
              </a:buClr>
              <a:buFont typeface="Wingdings" pitchFamily="2" charset="2"/>
              <a:buChar char="Ø"/>
            </a:pPr>
            <a:r>
              <a:rPr lang="en-US" dirty="0"/>
              <a:t>E.E involves theoretical and empirical studies of the economic effects of national or local environmental policies around the world. </a:t>
            </a:r>
          </a:p>
          <a:p>
            <a:endParaRPr lang="en-US" dirty="0"/>
          </a:p>
        </p:txBody>
      </p:sp>
      <p:sp>
        <p:nvSpPr>
          <p:cNvPr id="4" name="Slide Number Placeholder 3"/>
          <p:cNvSpPr>
            <a:spLocks noGrp="1"/>
          </p:cNvSpPr>
          <p:nvPr>
            <p:ph type="sldNum" sz="quarter" idx="12"/>
          </p:nvPr>
        </p:nvSpPr>
        <p:spPr/>
        <p:txBody>
          <a:bodyPr/>
          <a:lstStyle/>
          <a:p>
            <a:fld id="{02125ED0-D030-4DEE-ACEA-FE4875A9AB0C}" type="slidenum">
              <a:rPr lang="en-US" smtClean="0"/>
              <a:pPr/>
              <a:t>9</a:t>
            </a:fld>
            <a:endParaRPr lang="en-US"/>
          </a:p>
        </p:txBody>
      </p:sp>
    </p:spTree>
    <p:custDataLst>
      <p:tags r:id="rId1"/>
    </p:custDataLst>
    <p:extLst>
      <p:ext uri="{BB962C8B-B14F-4D97-AF65-F5344CB8AC3E}">
        <p14:creationId xmlns:p14="http://schemas.microsoft.com/office/powerpoint/2010/main" val="4071361410"/>
      </p:ext>
    </p:extLst>
  </p:cSld>
  <p:clrMapOvr>
    <a:masterClrMapping/>
  </p:clrMapOvr>
  <mc:AlternateContent xmlns:mc="http://schemas.openxmlformats.org/markup-compatibility/2006" xmlns:p14="http://schemas.microsoft.com/office/powerpoint/2010/main">
    <mc:Choice Requires="p14">
      <p:transition spd="slow" p14:dur="2000" advTm="43247"/>
    </mc:Choice>
    <mc:Fallback xmlns="">
      <p:transition spd="slow" advTm="432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3.5"/>
</p:tagLst>
</file>

<file path=ppt/tags/tag10.xml><?xml version="1.0" encoding="utf-8"?>
<p:tagLst xmlns:a="http://schemas.openxmlformats.org/drawingml/2006/main" xmlns:r="http://schemas.openxmlformats.org/officeDocument/2006/relationships" xmlns:p="http://schemas.openxmlformats.org/presentationml/2006/main">
  <p:tag name="TIMING" val="|0.5|4.3|27"/>
</p:tagLst>
</file>

<file path=ppt/tags/tag11.xml><?xml version="1.0" encoding="utf-8"?>
<p:tagLst xmlns:a="http://schemas.openxmlformats.org/drawingml/2006/main" xmlns:r="http://schemas.openxmlformats.org/officeDocument/2006/relationships" xmlns:p="http://schemas.openxmlformats.org/presentationml/2006/main">
  <p:tag name="TIMING" val="|0.7"/>
</p:tagLst>
</file>

<file path=ppt/tags/tag12.xml><?xml version="1.0" encoding="utf-8"?>
<p:tagLst xmlns:a="http://schemas.openxmlformats.org/drawingml/2006/main" xmlns:r="http://schemas.openxmlformats.org/officeDocument/2006/relationships" xmlns:p="http://schemas.openxmlformats.org/presentationml/2006/main">
  <p:tag name="TIMING" val="|0.5|3.3|8.2|23.5|10.1"/>
</p:tagLst>
</file>

<file path=ppt/tags/tag13.xml><?xml version="1.0" encoding="utf-8"?>
<p:tagLst xmlns:a="http://schemas.openxmlformats.org/drawingml/2006/main" xmlns:r="http://schemas.openxmlformats.org/officeDocument/2006/relationships" xmlns:p="http://schemas.openxmlformats.org/presentationml/2006/main">
  <p:tag name="TIMING" val="|0.6|3.9|14.4|10.1|9.4|8.9"/>
</p:tagLst>
</file>

<file path=ppt/tags/tag14.xml><?xml version="1.0" encoding="utf-8"?>
<p:tagLst xmlns:a="http://schemas.openxmlformats.org/drawingml/2006/main" xmlns:r="http://schemas.openxmlformats.org/officeDocument/2006/relationships" xmlns:p="http://schemas.openxmlformats.org/presentationml/2006/main">
  <p:tag name="TIMING" val="|1.1|2.2"/>
</p:tagLst>
</file>

<file path=ppt/tags/tag15.xml><?xml version="1.0" encoding="utf-8"?>
<p:tagLst xmlns:a="http://schemas.openxmlformats.org/drawingml/2006/main" xmlns:r="http://schemas.openxmlformats.org/officeDocument/2006/relationships" xmlns:p="http://schemas.openxmlformats.org/presentationml/2006/main">
  <p:tag name="TIMING" val="|0.3|5|18.7"/>
</p:tagLst>
</file>

<file path=ppt/tags/tag16.xml><?xml version="1.0" encoding="utf-8"?>
<p:tagLst xmlns:a="http://schemas.openxmlformats.org/drawingml/2006/main" xmlns:r="http://schemas.openxmlformats.org/officeDocument/2006/relationships" xmlns:p="http://schemas.openxmlformats.org/presentationml/2006/main">
  <p:tag name="TIMING" val="|0.6|2.8|9.4|39|28|13.1|7.7|21.8"/>
</p:tagLst>
</file>

<file path=ppt/tags/tag17.xml><?xml version="1.0" encoding="utf-8"?>
<p:tagLst xmlns:a="http://schemas.openxmlformats.org/drawingml/2006/main" xmlns:r="http://schemas.openxmlformats.org/officeDocument/2006/relationships" xmlns:p="http://schemas.openxmlformats.org/presentationml/2006/main">
  <p:tag name="TIMING" val="|0.7|2.8"/>
</p:tagLst>
</file>

<file path=ppt/tags/tag18.xml><?xml version="1.0" encoding="utf-8"?>
<p:tagLst xmlns:a="http://schemas.openxmlformats.org/drawingml/2006/main" xmlns:r="http://schemas.openxmlformats.org/officeDocument/2006/relationships" xmlns:p="http://schemas.openxmlformats.org/presentationml/2006/main">
  <p:tag name="TIMING" val="|0.7|6.8|19.9|16.4|23|39.3|3.8"/>
</p:tagLst>
</file>

<file path=ppt/tags/tag19.xml><?xml version="1.0" encoding="utf-8"?>
<p:tagLst xmlns:a="http://schemas.openxmlformats.org/drawingml/2006/main" xmlns:r="http://schemas.openxmlformats.org/officeDocument/2006/relationships" xmlns:p="http://schemas.openxmlformats.org/presentationml/2006/main">
  <p:tag name="TIMING" val="|0.6|4.3"/>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ags/tag20.xml><?xml version="1.0" encoding="utf-8"?>
<p:tagLst xmlns:a="http://schemas.openxmlformats.org/drawingml/2006/main" xmlns:r="http://schemas.openxmlformats.org/officeDocument/2006/relationships" xmlns:p="http://schemas.openxmlformats.org/presentationml/2006/main">
  <p:tag name="TIMING" val="|0.8|4.1|25.3"/>
</p:tagLst>
</file>

<file path=ppt/tags/tag21.xml><?xml version="1.0" encoding="utf-8"?>
<p:tagLst xmlns:a="http://schemas.openxmlformats.org/drawingml/2006/main" xmlns:r="http://schemas.openxmlformats.org/officeDocument/2006/relationships" xmlns:p="http://schemas.openxmlformats.org/presentationml/2006/main">
  <p:tag name="TIMING" val="|0.8|5.2|1.9|14|10.7"/>
</p:tagLst>
</file>

<file path=ppt/tags/tag22.xml><?xml version="1.0" encoding="utf-8"?>
<p:tagLst xmlns:a="http://schemas.openxmlformats.org/drawingml/2006/main" xmlns:r="http://schemas.openxmlformats.org/officeDocument/2006/relationships" xmlns:p="http://schemas.openxmlformats.org/presentationml/2006/main">
  <p:tag name="TIMING" val="|0.7"/>
</p:tagLst>
</file>

<file path=ppt/tags/tag23.xml><?xml version="1.0" encoding="utf-8"?>
<p:tagLst xmlns:a="http://schemas.openxmlformats.org/drawingml/2006/main" xmlns:r="http://schemas.openxmlformats.org/officeDocument/2006/relationships" xmlns:p="http://schemas.openxmlformats.org/presentationml/2006/main">
  <p:tag name="TIMING" val="|0.6|5.9|2.9|2.5|3"/>
</p:tagLst>
</file>

<file path=ppt/tags/tag24.xml><?xml version="1.0" encoding="utf-8"?>
<p:tagLst xmlns:a="http://schemas.openxmlformats.org/drawingml/2006/main" xmlns:r="http://schemas.openxmlformats.org/officeDocument/2006/relationships" xmlns:p="http://schemas.openxmlformats.org/presentationml/2006/main">
  <p:tag name="TIMING" val="|0.7|5.5"/>
</p:tagLst>
</file>

<file path=ppt/tags/tag25.xml><?xml version="1.0" encoding="utf-8"?>
<p:tagLst xmlns:a="http://schemas.openxmlformats.org/drawingml/2006/main" xmlns:r="http://schemas.openxmlformats.org/officeDocument/2006/relationships" xmlns:p="http://schemas.openxmlformats.org/presentationml/2006/main">
  <p:tag name="TIMING" val="|0.8|3.7"/>
</p:tagLst>
</file>

<file path=ppt/tags/tag26.xml><?xml version="1.0" encoding="utf-8"?>
<p:tagLst xmlns:a="http://schemas.openxmlformats.org/drawingml/2006/main" xmlns:r="http://schemas.openxmlformats.org/officeDocument/2006/relationships" xmlns:p="http://schemas.openxmlformats.org/presentationml/2006/main">
  <p:tag name="TIMING" val="|1|5.1|1"/>
</p:tagLst>
</file>

<file path=ppt/tags/tag27.xml><?xml version="1.0" encoding="utf-8"?>
<p:tagLst xmlns:a="http://schemas.openxmlformats.org/drawingml/2006/main" xmlns:r="http://schemas.openxmlformats.org/officeDocument/2006/relationships" xmlns:p="http://schemas.openxmlformats.org/presentationml/2006/main">
  <p:tag name="TIMING" val="|1.1|3.7|3.4|4.5|1.7|1.5|50.2|2.1|3.1"/>
</p:tagLst>
</file>

<file path=ppt/tags/tag28.xml><?xml version="1.0" encoding="utf-8"?>
<p:tagLst xmlns:a="http://schemas.openxmlformats.org/drawingml/2006/main" xmlns:r="http://schemas.openxmlformats.org/officeDocument/2006/relationships" xmlns:p="http://schemas.openxmlformats.org/presentationml/2006/main">
  <p:tag name="TIMING" val="|1|4.1|22.2|44.3|19.9|25.3|21.9"/>
</p:tagLst>
</file>

<file path=ppt/tags/tag29.xml><?xml version="1.0" encoding="utf-8"?>
<p:tagLst xmlns:a="http://schemas.openxmlformats.org/drawingml/2006/main" xmlns:r="http://schemas.openxmlformats.org/officeDocument/2006/relationships" xmlns:p="http://schemas.openxmlformats.org/presentationml/2006/main">
  <p:tag name="TIMING" val="|0.9|6.5|18.6|25|21.6|17.2|14.8|27.1"/>
</p:tagLst>
</file>

<file path=ppt/tags/tag3.xml><?xml version="1.0" encoding="utf-8"?>
<p:tagLst xmlns:a="http://schemas.openxmlformats.org/drawingml/2006/main" xmlns:r="http://schemas.openxmlformats.org/officeDocument/2006/relationships" xmlns:p="http://schemas.openxmlformats.org/presentationml/2006/main">
  <p:tag name="TIMING" val="|0.6"/>
</p:tagLst>
</file>

<file path=ppt/tags/tag30.xml><?xml version="1.0" encoding="utf-8"?>
<p:tagLst xmlns:a="http://schemas.openxmlformats.org/drawingml/2006/main" xmlns:r="http://schemas.openxmlformats.org/officeDocument/2006/relationships" xmlns:p="http://schemas.openxmlformats.org/presentationml/2006/main">
  <p:tag name="TIMING" val="|1|1.5"/>
</p:tagLst>
</file>

<file path=ppt/tags/tag31.xml><?xml version="1.0" encoding="utf-8"?>
<p:tagLst xmlns:a="http://schemas.openxmlformats.org/drawingml/2006/main" xmlns:r="http://schemas.openxmlformats.org/officeDocument/2006/relationships" xmlns:p="http://schemas.openxmlformats.org/presentationml/2006/main">
  <p:tag name="TIMING" val="|0.6|11.5|7|18.5|5.1|20.6"/>
</p:tagLst>
</file>

<file path=ppt/tags/tag32.xml><?xml version="1.0" encoding="utf-8"?>
<p:tagLst xmlns:a="http://schemas.openxmlformats.org/drawingml/2006/main" xmlns:r="http://schemas.openxmlformats.org/officeDocument/2006/relationships" xmlns:p="http://schemas.openxmlformats.org/presentationml/2006/main">
  <p:tag name="TIMING" val="|0.6|6.3"/>
</p:tagLst>
</file>

<file path=ppt/tags/tag33.xml><?xml version="1.0" encoding="utf-8"?>
<p:tagLst xmlns:a="http://schemas.openxmlformats.org/drawingml/2006/main" xmlns:r="http://schemas.openxmlformats.org/officeDocument/2006/relationships" xmlns:p="http://schemas.openxmlformats.org/presentationml/2006/main">
  <p:tag name="TIMING" val="|0.6|5.3|2.9|37.4|2.9|27.9|3.1|30.7|4.4"/>
</p:tagLst>
</file>

<file path=ppt/tags/tag34.xml><?xml version="1.0" encoding="utf-8"?>
<p:tagLst xmlns:a="http://schemas.openxmlformats.org/drawingml/2006/main" xmlns:r="http://schemas.openxmlformats.org/officeDocument/2006/relationships" xmlns:p="http://schemas.openxmlformats.org/presentationml/2006/main">
  <p:tag name="TIMING" val="|1|6.7|32|19|20.1|24.2|18.3|14.5"/>
</p:tagLst>
</file>

<file path=ppt/tags/tag35.xml><?xml version="1.0" encoding="utf-8"?>
<p:tagLst xmlns:a="http://schemas.openxmlformats.org/drawingml/2006/main" xmlns:r="http://schemas.openxmlformats.org/officeDocument/2006/relationships" xmlns:p="http://schemas.openxmlformats.org/presentationml/2006/main">
  <p:tag name="TIMING" val="|0.6|39.8|26.3|24.7|31.8"/>
</p:tagLst>
</file>

<file path=ppt/tags/tag36.xml><?xml version="1.0" encoding="utf-8"?>
<p:tagLst xmlns:a="http://schemas.openxmlformats.org/drawingml/2006/main" xmlns:r="http://schemas.openxmlformats.org/officeDocument/2006/relationships" xmlns:p="http://schemas.openxmlformats.org/presentationml/2006/main">
  <p:tag name="TIMING" val="|1.1|6.8|4.9|15.3|4.8|12|6"/>
</p:tagLst>
</file>

<file path=ppt/tags/tag37.xml><?xml version="1.0" encoding="utf-8"?>
<p:tagLst xmlns:a="http://schemas.openxmlformats.org/drawingml/2006/main" xmlns:r="http://schemas.openxmlformats.org/officeDocument/2006/relationships" xmlns:p="http://schemas.openxmlformats.org/presentationml/2006/main">
  <p:tag name="TIMING" val="|0.6|5.4"/>
</p:tagLst>
</file>

<file path=ppt/tags/tag38.xml><?xml version="1.0" encoding="utf-8"?>
<p:tagLst xmlns:a="http://schemas.openxmlformats.org/drawingml/2006/main" xmlns:r="http://schemas.openxmlformats.org/officeDocument/2006/relationships" xmlns:p="http://schemas.openxmlformats.org/presentationml/2006/main">
  <p:tag name="TIMING" val="|0.8|6.7|1.7|25.2|4.4|28.2|3.7"/>
</p:tagLst>
</file>

<file path=ppt/tags/tag39.xml><?xml version="1.0" encoding="utf-8"?>
<p:tagLst xmlns:a="http://schemas.openxmlformats.org/drawingml/2006/main" xmlns:r="http://schemas.openxmlformats.org/officeDocument/2006/relationships" xmlns:p="http://schemas.openxmlformats.org/presentationml/2006/main">
  <p:tag name="TIMING" val="|1.5|5.6|11.3|12.1|22.7"/>
</p:tagLst>
</file>

<file path=ppt/tags/tag4.xml><?xml version="1.0" encoding="utf-8"?>
<p:tagLst xmlns:a="http://schemas.openxmlformats.org/drawingml/2006/main" xmlns:r="http://schemas.openxmlformats.org/officeDocument/2006/relationships" xmlns:p="http://schemas.openxmlformats.org/presentationml/2006/main">
  <p:tag name="TIMING" val="|0.7|3.5"/>
</p:tagLst>
</file>

<file path=ppt/tags/tag40.xml><?xml version="1.0" encoding="utf-8"?>
<p:tagLst xmlns:a="http://schemas.openxmlformats.org/drawingml/2006/main" xmlns:r="http://schemas.openxmlformats.org/officeDocument/2006/relationships" xmlns:p="http://schemas.openxmlformats.org/presentationml/2006/main">
  <p:tag name="TIMING" val="|0.9|7.5|21.7|31|16.7|17.2"/>
</p:tagLst>
</file>

<file path=ppt/tags/tag41.xml><?xml version="1.0" encoding="utf-8"?>
<p:tagLst xmlns:a="http://schemas.openxmlformats.org/drawingml/2006/main" xmlns:r="http://schemas.openxmlformats.org/officeDocument/2006/relationships" xmlns:p="http://schemas.openxmlformats.org/presentationml/2006/main">
  <p:tag name="TIMING" val="|1.2|9.8|9.2|4.5|2.5|5.6|6.1"/>
</p:tagLst>
</file>

<file path=ppt/tags/tag42.xml><?xml version="1.0" encoding="utf-8"?>
<p:tagLst xmlns:a="http://schemas.openxmlformats.org/drawingml/2006/main" xmlns:r="http://schemas.openxmlformats.org/officeDocument/2006/relationships" xmlns:p="http://schemas.openxmlformats.org/presentationml/2006/main">
  <p:tag name="TIMING" val="|0.8|8.6"/>
</p:tagLst>
</file>

<file path=ppt/tags/tag43.xml><?xml version="1.0" encoding="utf-8"?>
<p:tagLst xmlns:a="http://schemas.openxmlformats.org/drawingml/2006/main" xmlns:r="http://schemas.openxmlformats.org/officeDocument/2006/relationships" xmlns:p="http://schemas.openxmlformats.org/presentationml/2006/main">
  <p:tag name="TIMING" val="|1.2|6.7|2.3|24.8|6|19.7|22.4"/>
</p:tagLst>
</file>

<file path=ppt/tags/tag44.xml><?xml version="1.0" encoding="utf-8"?>
<p:tagLst xmlns:a="http://schemas.openxmlformats.org/drawingml/2006/main" xmlns:r="http://schemas.openxmlformats.org/officeDocument/2006/relationships" xmlns:p="http://schemas.openxmlformats.org/presentationml/2006/main">
  <p:tag name="TIMING" val="|0.7|6.2|22.9|32.2|15.3|31.1|30.4|34.1"/>
</p:tagLst>
</file>

<file path=ppt/tags/tag45.xml><?xml version="1.0" encoding="utf-8"?>
<p:tagLst xmlns:a="http://schemas.openxmlformats.org/drawingml/2006/main" xmlns:r="http://schemas.openxmlformats.org/officeDocument/2006/relationships" xmlns:p="http://schemas.openxmlformats.org/presentationml/2006/main">
  <p:tag name="TIMING" val="|0.9|5.5|32.1|21.2|21.1"/>
</p:tagLst>
</file>

<file path=ppt/tags/tag46.xml><?xml version="1.0" encoding="utf-8"?>
<p:tagLst xmlns:a="http://schemas.openxmlformats.org/drawingml/2006/main" xmlns:r="http://schemas.openxmlformats.org/officeDocument/2006/relationships" xmlns:p="http://schemas.openxmlformats.org/presentationml/2006/main">
  <p:tag name="TIMING" val="|0.9|9.4|8.3|38|5.9|4.9|3|12.5"/>
</p:tagLst>
</file>

<file path=ppt/tags/tag47.xml><?xml version="1.0" encoding="utf-8"?>
<p:tagLst xmlns:a="http://schemas.openxmlformats.org/drawingml/2006/main" xmlns:r="http://schemas.openxmlformats.org/officeDocument/2006/relationships" xmlns:p="http://schemas.openxmlformats.org/presentationml/2006/main">
  <p:tag name="TIMING" val="|0.8|4.3|27.5|14.8|10.6|9.4|8.6|24.2"/>
</p:tagLst>
</file>

<file path=ppt/tags/tag48.xml><?xml version="1.0" encoding="utf-8"?>
<p:tagLst xmlns:a="http://schemas.openxmlformats.org/drawingml/2006/main" xmlns:r="http://schemas.openxmlformats.org/officeDocument/2006/relationships" xmlns:p="http://schemas.openxmlformats.org/presentationml/2006/main">
  <p:tag name="TIMING" val="|1|2"/>
</p:tagLst>
</file>

<file path=ppt/tags/tag49.xml><?xml version="1.0" encoding="utf-8"?>
<p:tagLst xmlns:a="http://schemas.openxmlformats.org/drawingml/2006/main" xmlns:r="http://schemas.openxmlformats.org/officeDocument/2006/relationships" xmlns:p="http://schemas.openxmlformats.org/presentationml/2006/main">
  <p:tag name="TIMING" val="|0.6|4.6|16.8|9.9|16.2"/>
</p:tagLst>
</file>

<file path=ppt/tags/tag5.xml><?xml version="1.0" encoding="utf-8"?>
<p:tagLst xmlns:a="http://schemas.openxmlformats.org/drawingml/2006/main" xmlns:r="http://schemas.openxmlformats.org/officeDocument/2006/relationships" xmlns:p="http://schemas.openxmlformats.org/presentationml/2006/main">
  <p:tag name="TIMING" val="|0.7|2.1|2.5"/>
</p:tagLst>
</file>

<file path=ppt/tags/tag50.xml><?xml version="1.0" encoding="utf-8"?>
<p:tagLst xmlns:a="http://schemas.openxmlformats.org/drawingml/2006/main" xmlns:r="http://schemas.openxmlformats.org/officeDocument/2006/relationships" xmlns:p="http://schemas.openxmlformats.org/presentationml/2006/main">
  <p:tag name="TIMING" val="|0.8|5.6|5.7|12.1|10.3|11.1|6"/>
</p:tagLst>
</file>

<file path=ppt/tags/tag51.xml><?xml version="1.0" encoding="utf-8"?>
<p:tagLst xmlns:a="http://schemas.openxmlformats.org/drawingml/2006/main" xmlns:r="http://schemas.openxmlformats.org/officeDocument/2006/relationships" xmlns:p="http://schemas.openxmlformats.org/presentationml/2006/main">
  <p:tag name="TIMING" val="|0.7|2"/>
</p:tagLst>
</file>

<file path=ppt/tags/tag52.xml><?xml version="1.0" encoding="utf-8"?>
<p:tagLst xmlns:a="http://schemas.openxmlformats.org/drawingml/2006/main" xmlns:r="http://schemas.openxmlformats.org/officeDocument/2006/relationships" xmlns:p="http://schemas.openxmlformats.org/presentationml/2006/main">
  <p:tag name="TIMING" val="|0.9|5.9|15.1|9.3|22.7|13.1"/>
</p:tagLst>
</file>

<file path=ppt/tags/tag53.xml><?xml version="1.0" encoding="utf-8"?>
<p:tagLst xmlns:a="http://schemas.openxmlformats.org/drawingml/2006/main" xmlns:r="http://schemas.openxmlformats.org/officeDocument/2006/relationships" xmlns:p="http://schemas.openxmlformats.org/presentationml/2006/main">
  <p:tag name="TIMING" val="|1.8"/>
</p:tagLst>
</file>

<file path=ppt/tags/tag54.xml><?xml version="1.0" encoding="utf-8"?>
<p:tagLst xmlns:a="http://schemas.openxmlformats.org/drawingml/2006/main" xmlns:r="http://schemas.openxmlformats.org/officeDocument/2006/relationships" xmlns:p="http://schemas.openxmlformats.org/presentationml/2006/main">
  <p:tag name="TIMING" val="|3.1|5|10.1|5.9|16.5"/>
</p:tagLst>
</file>

<file path=ppt/tags/tag55.xml><?xml version="1.0" encoding="utf-8"?>
<p:tagLst xmlns:a="http://schemas.openxmlformats.org/drawingml/2006/main" xmlns:r="http://schemas.openxmlformats.org/officeDocument/2006/relationships" xmlns:p="http://schemas.openxmlformats.org/presentationml/2006/main">
  <p:tag name="TIMING" val="|0.8|4.9|9.1|12.5|15.7|18.1"/>
</p:tagLst>
</file>

<file path=ppt/tags/tag56.xml><?xml version="1.0" encoding="utf-8"?>
<p:tagLst xmlns:a="http://schemas.openxmlformats.org/drawingml/2006/main" xmlns:r="http://schemas.openxmlformats.org/officeDocument/2006/relationships" xmlns:p="http://schemas.openxmlformats.org/presentationml/2006/main">
  <p:tag name="TIMING" val="|0.6|3.9|11.6"/>
</p:tagLst>
</file>

<file path=ppt/tags/tag57.xml><?xml version="1.0" encoding="utf-8"?>
<p:tagLst xmlns:a="http://schemas.openxmlformats.org/drawingml/2006/main" xmlns:r="http://schemas.openxmlformats.org/officeDocument/2006/relationships" xmlns:p="http://schemas.openxmlformats.org/presentationml/2006/main">
  <p:tag name="TIMING" val="|0|11.7|8|7.7|9.1|7.3|7.4|11.7|10|25.9|5.5|6.1|5.2|8.5|9.6|13.3|7.3"/>
</p:tagLst>
</file>

<file path=ppt/tags/tag58.xml><?xml version="1.0" encoding="utf-8"?>
<p:tagLst xmlns:a="http://schemas.openxmlformats.org/drawingml/2006/main" xmlns:r="http://schemas.openxmlformats.org/officeDocument/2006/relationships" xmlns:p="http://schemas.openxmlformats.org/presentationml/2006/main">
  <p:tag name="TIMING" val="|0.8"/>
</p:tagLst>
</file>

<file path=ppt/tags/tag59.xml><?xml version="1.0" encoding="utf-8"?>
<p:tagLst xmlns:a="http://schemas.openxmlformats.org/drawingml/2006/main" xmlns:r="http://schemas.openxmlformats.org/officeDocument/2006/relationships" xmlns:p="http://schemas.openxmlformats.org/presentationml/2006/main">
  <p:tag name="TIMING" val="|0.4|5.3|34.7|3.5|13.1|10.6|2.5"/>
</p:tagLst>
</file>

<file path=ppt/tags/tag6.xml><?xml version="1.0" encoding="utf-8"?>
<p:tagLst xmlns:a="http://schemas.openxmlformats.org/drawingml/2006/main" xmlns:r="http://schemas.openxmlformats.org/officeDocument/2006/relationships" xmlns:p="http://schemas.openxmlformats.org/presentationml/2006/main">
  <p:tag name="TIMING" val="|0.5|4.5|6.6|6.2"/>
</p:tagLst>
</file>

<file path=ppt/tags/tag60.xml><?xml version="1.0" encoding="utf-8"?>
<p:tagLst xmlns:a="http://schemas.openxmlformats.org/drawingml/2006/main" xmlns:r="http://schemas.openxmlformats.org/officeDocument/2006/relationships" xmlns:p="http://schemas.openxmlformats.org/presentationml/2006/main">
  <p:tag name="TIMING" val="|1.4|5|17.6|9.6"/>
</p:tagLst>
</file>

<file path=ppt/tags/tag61.xml><?xml version="1.0" encoding="utf-8"?>
<p:tagLst xmlns:a="http://schemas.openxmlformats.org/drawingml/2006/main" xmlns:r="http://schemas.openxmlformats.org/officeDocument/2006/relationships" xmlns:p="http://schemas.openxmlformats.org/presentationml/2006/main">
  <p:tag name="TIMING" val="|2.3"/>
</p:tagLst>
</file>

<file path=ppt/tags/tag62.xml><?xml version="1.0" encoding="utf-8"?>
<p:tagLst xmlns:a="http://schemas.openxmlformats.org/drawingml/2006/main" xmlns:r="http://schemas.openxmlformats.org/officeDocument/2006/relationships" xmlns:p="http://schemas.openxmlformats.org/presentationml/2006/main">
  <p:tag name="TIMING" val="|1.3|4.6|4.2|4.6|3.7|2.6|3.5|3.9|6.3|6.2|3.6"/>
</p:tagLst>
</file>

<file path=ppt/tags/tag63.xml><?xml version="1.0" encoding="utf-8"?>
<p:tagLst xmlns:a="http://schemas.openxmlformats.org/drawingml/2006/main" xmlns:r="http://schemas.openxmlformats.org/officeDocument/2006/relationships" xmlns:p="http://schemas.openxmlformats.org/presentationml/2006/main">
  <p:tag name="TIMING" val="|1|1.6"/>
</p:tagLst>
</file>

<file path=ppt/tags/tag64.xml><?xml version="1.0" encoding="utf-8"?>
<p:tagLst xmlns:a="http://schemas.openxmlformats.org/drawingml/2006/main" xmlns:r="http://schemas.openxmlformats.org/officeDocument/2006/relationships" xmlns:p="http://schemas.openxmlformats.org/presentationml/2006/main">
  <p:tag name="TIMING" val="|1.1|1.1|5.8|2.2|2.7|2.7|2.2|2.1|3|11.2|7.7"/>
</p:tagLst>
</file>

<file path=ppt/tags/tag65.xml><?xml version="1.0" encoding="utf-8"?>
<p:tagLst xmlns:a="http://schemas.openxmlformats.org/drawingml/2006/main" xmlns:r="http://schemas.openxmlformats.org/officeDocument/2006/relationships" xmlns:p="http://schemas.openxmlformats.org/presentationml/2006/main">
  <p:tag name="TIMING" val="|0.7|6|12.5|18.8"/>
</p:tagLst>
</file>

<file path=ppt/tags/tag7.xml><?xml version="1.0" encoding="utf-8"?>
<p:tagLst xmlns:a="http://schemas.openxmlformats.org/drawingml/2006/main" xmlns:r="http://schemas.openxmlformats.org/officeDocument/2006/relationships" xmlns:p="http://schemas.openxmlformats.org/presentationml/2006/main">
  <p:tag name="TIMING" val="|0.6|5.9|9.7|13.7"/>
</p:tagLst>
</file>

<file path=ppt/tags/tag8.xml><?xml version="1.0" encoding="utf-8"?>
<p:tagLst xmlns:a="http://schemas.openxmlformats.org/drawingml/2006/main" xmlns:r="http://schemas.openxmlformats.org/officeDocument/2006/relationships" xmlns:p="http://schemas.openxmlformats.org/presentationml/2006/main">
  <p:tag name="TIMING" val="|0.6|3.7|10.2|16.9"/>
</p:tagLst>
</file>

<file path=ppt/tags/tag9.xml><?xml version="1.0" encoding="utf-8"?>
<p:tagLst xmlns:a="http://schemas.openxmlformats.org/drawingml/2006/main" xmlns:r="http://schemas.openxmlformats.org/officeDocument/2006/relationships" xmlns:p="http://schemas.openxmlformats.org/presentationml/2006/main">
  <p:tag name="TIMING" val="|0.6|7.4|14.7"/>
</p:tagLst>
</file>

<file path=ppt/theme/theme1.xml><?xml version="1.0" encoding="utf-8"?>
<a:theme xmlns:a="http://schemas.openxmlformats.org/drawingml/2006/main" name="Broken bar design template">
  <a:themeElements>
    <a:clrScheme name="Office Theme 1">
      <a:dk1>
        <a:srgbClr val="000000"/>
      </a:dk1>
      <a:lt1>
        <a:srgbClr val="FFFFFF"/>
      </a:lt1>
      <a:dk2>
        <a:srgbClr val="CC0000"/>
      </a:dk2>
      <a:lt2>
        <a:srgbClr val="FFFFFF"/>
      </a:lt2>
      <a:accent1>
        <a:srgbClr val="FF0033"/>
      </a:accent1>
      <a:accent2>
        <a:srgbClr val="996633"/>
      </a:accent2>
      <a:accent3>
        <a:srgbClr val="E2AAAA"/>
      </a:accent3>
      <a:accent4>
        <a:srgbClr val="DADADA"/>
      </a:accent4>
      <a:accent5>
        <a:srgbClr val="FFAAAD"/>
      </a:accent5>
      <a:accent6>
        <a:srgbClr val="8A5C2D"/>
      </a:accent6>
      <a:hlink>
        <a:srgbClr val="CC9900"/>
      </a:hlink>
      <a:folHlink>
        <a:srgbClr val="FF6699"/>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CC0000"/>
        </a:dk2>
        <a:lt2>
          <a:srgbClr val="FFFFFF"/>
        </a:lt2>
        <a:accent1>
          <a:srgbClr val="FF0033"/>
        </a:accent1>
        <a:accent2>
          <a:srgbClr val="996633"/>
        </a:accent2>
        <a:accent3>
          <a:srgbClr val="E2AAAA"/>
        </a:accent3>
        <a:accent4>
          <a:srgbClr val="DADADA"/>
        </a:accent4>
        <a:accent5>
          <a:srgbClr val="FFAAAD"/>
        </a:accent5>
        <a:accent6>
          <a:srgbClr val="8A5C2D"/>
        </a:accent6>
        <a:hlink>
          <a:srgbClr val="CC9900"/>
        </a:hlink>
        <a:folHlink>
          <a:srgbClr val="FF6699"/>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FF"/>
        </a:lt2>
        <a:accent1>
          <a:srgbClr val="FF00FF"/>
        </a:accent1>
        <a:accent2>
          <a:srgbClr val="FF0000"/>
        </a:accent2>
        <a:accent3>
          <a:srgbClr val="FFFFFF"/>
        </a:accent3>
        <a:accent4>
          <a:srgbClr val="000000"/>
        </a:accent4>
        <a:accent5>
          <a:srgbClr val="FFAAFF"/>
        </a:accent5>
        <a:accent6>
          <a:srgbClr val="E70000"/>
        </a:accent6>
        <a:hlink>
          <a:srgbClr val="00FFFF"/>
        </a:hlink>
        <a:folHlink>
          <a:srgbClr val="C0C0C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DDDDDD"/>
        </a:accent1>
        <a:accent2>
          <a:srgbClr val="868686"/>
        </a:accent2>
        <a:accent3>
          <a:srgbClr val="FFFFFF"/>
        </a:accent3>
        <a:accent4>
          <a:srgbClr val="000000"/>
        </a:accent4>
        <a:accent5>
          <a:srgbClr val="EBEBEB"/>
        </a:accent5>
        <a:accent6>
          <a:srgbClr val="797979"/>
        </a:accent6>
        <a:hlink>
          <a:srgbClr val="39393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Broken bar design template</Template>
  <TotalTime>1908</TotalTime>
  <Words>2359</Words>
  <Application>Microsoft Office PowerPoint</Application>
  <PresentationFormat>On-screen Show (4:3)</PresentationFormat>
  <Paragraphs>407</Paragraphs>
  <Slides>80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Algerian</vt:lpstr>
      <vt:lpstr>Calibri</vt:lpstr>
      <vt:lpstr>Segoe Print</vt:lpstr>
      <vt:lpstr>Times New Roman</vt:lpstr>
      <vt:lpstr>Wingdings</vt:lpstr>
      <vt:lpstr>Broken bar design template</vt:lpstr>
      <vt:lpstr>ALPHA MATRIC HR.SEC.SCHOOL</vt:lpstr>
      <vt:lpstr>LESSON .10</vt:lpstr>
      <vt:lpstr>PowerPoint Presentation</vt:lpstr>
      <vt:lpstr>Meaning</vt:lpstr>
      <vt:lpstr>DEFINITION  </vt:lpstr>
      <vt:lpstr>LEARNING OBJECTIVES</vt:lpstr>
      <vt:lpstr>INTRODUCTION</vt:lpstr>
      <vt:lpstr>MEANING OF ENVIRONMENT</vt:lpstr>
      <vt:lpstr>MEANING OF ENIVIRONMENTAL ECONOMICS. </vt:lpstr>
      <vt:lpstr>ECO SYSTEM</vt:lpstr>
      <vt:lpstr>PowerPoint Presentation</vt:lpstr>
      <vt:lpstr>LINKAGE BETWEEN ECONOMY AND ENVIRONMENT</vt:lpstr>
      <vt:lpstr>EXPLANATION</vt:lpstr>
      <vt:lpstr>PowerPoint Presentation</vt:lpstr>
      <vt:lpstr>PowerPoint Presentation</vt:lpstr>
      <vt:lpstr>EQUATION FORM OF MATERIAL BALANCE MODEL</vt:lpstr>
      <vt:lpstr>PowerPoint Presentation</vt:lpstr>
      <vt:lpstr>EXPLANATION</vt:lpstr>
      <vt:lpstr>ENVIRONMENTAL GOODS</vt:lpstr>
      <vt:lpstr>ENVIRONMENTAL QUALITY</vt:lpstr>
      <vt:lpstr>EXTERNALITIES MEANING</vt:lpstr>
      <vt:lpstr>DEFINITION</vt:lpstr>
      <vt:lpstr>EXTERNALITIES AND THE ENVIRONMENT</vt:lpstr>
      <vt:lpstr>CLASSIFICATION OF EXTERNALITIES</vt:lpstr>
      <vt:lpstr>CLASSIFICATION OF EXTERNALITIES</vt:lpstr>
      <vt:lpstr>PowerPoint Presentation</vt:lpstr>
      <vt:lpstr>POLLUTION - MEANING</vt:lpstr>
      <vt:lpstr>TYPES OF POLLUTION</vt:lpstr>
      <vt:lpstr>AIR POLLUTION DEFENITION</vt:lpstr>
      <vt:lpstr>PowerPoint Presentation</vt:lpstr>
      <vt:lpstr>TYPES OF AIR POLLUTION </vt:lpstr>
      <vt:lpstr>Causes of Air Pollution </vt:lpstr>
      <vt:lpstr>Effects of Air Pollution</vt:lpstr>
      <vt:lpstr>PowerPoint Presentation</vt:lpstr>
      <vt:lpstr>Remedial measures to control Air Pollution </vt:lpstr>
      <vt:lpstr>WATER POLLUTION   DEFINITION</vt:lpstr>
      <vt:lpstr>PowerPoint Presentation</vt:lpstr>
      <vt:lpstr>TYPES OF WATER POLLUTION</vt:lpstr>
      <vt:lpstr>Causes of Water pollution</vt:lpstr>
      <vt:lpstr>Effects of Water pollution</vt:lpstr>
      <vt:lpstr>Remedial measures to Control Water Pollution</vt:lpstr>
      <vt:lpstr>NOISE POLLUTION  DEFINITION</vt:lpstr>
      <vt:lpstr>PowerPoint Presentation</vt:lpstr>
      <vt:lpstr>TYPES OF NOISE POLLUTION</vt:lpstr>
      <vt:lpstr>Causes of Noise Pollution </vt:lpstr>
      <vt:lpstr>Effects of Noise Pollution</vt:lpstr>
      <vt:lpstr>Noise Pollution – Remedial Measures</vt:lpstr>
      <vt:lpstr>LAND POLLUTION  DEFINITION</vt:lpstr>
      <vt:lpstr>PowerPoint Presentation</vt:lpstr>
      <vt:lpstr>TYPES OF LAND POLLUTION</vt:lpstr>
      <vt:lpstr>Causes of Land Pollution</vt:lpstr>
      <vt:lpstr>Effects of Land Pollution </vt:lpstr>
      <vt:lpstr>Remedial measures to control Land Pollution</vt:lpstr>
      <vt:lpstr>GLOBAL WARMING</vt:lpstr>
      <vt:lpstr>PowerPoint Presentation</vt:lpstr>
      <vt:lpstr>CLIMATE CHANGE</vt:lpstr>
      <vt:lpstr>ACID RAIN</vt:lpstr>
      <vt:lpstr>PowerPoint Presentation</vt:lpstr>
      <vt:lpstr>e-Wastes</vt:lpstr>
      <vt:lpstr>PowerPoint Presentation</vt:lpstr>
      <vt:lpstr>PowerPoint Presentation</vt:lpstr>
      <vt:lpstr>Solid Waste </vt:lpstr>
      <vt:lpstr>PowerPoint Presentation</vt:lpstr>
      <vt:lpstr>SUSTAINABLE DEVELOPMENT</vt:lpstr>
      <vt:lpstr>SUSTAINABLE DEVELOPMENT GOALS</vt:lpstr>
      <vt:lpstr>PowerPoint Presentation</vt:lpstr>
      <vt:lpstr>PowerPoint Presentation</vt:lpstr>
      <vt:lpstr>Green Initiatives </vt:lpstr>
      <vt:lpstr>PowerPoint Presentation</vt:lpstr>
      <vt:lpstr>ORGANIC FARMING</vt:lpstr>
      <vt:lpstr>PowerPoint Presentation</vt:lpstr>
      <vt:lpstr>Principles -Organic Farming</vt:lpstr>
      <vt:lpstr>PowerPoint Presentation</vt:lpstr>
      <vt:lpstr>PowerPoint Presentation</vt:lpstr>
      <vt:lpstr>TREE PLANTATION</vt:lpstr>
      <vt:lpstr>Seed Ball</vt:lpstr>
      <vt:lpstr>PowerPoint Presentation</vt:lpstr>
      <vt:lpstr>Conclusion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.10</dc:title>
  <dc:creator>Elcot</dc:creator>
  <cp:lastModifiedBy>SysSoft</cp:lastModifiedBy>
  <cp:revision>155</cp:revision>
  <cp:lastPrinted>1601-01-01T00:00:00Z</cp:lastPrinted>
  <dcterms:created xsi:type="dcterms:W3CDTF">2020-05-11T09:59:03Z</dcterms:created>
  <dcterms:modified xsi:type="dcterms:W3CDTF">2024-05-18T11:19:07Z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TC010689901033</vt:lpwstr>
  </property>
</Properties>
</file>