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sldIdLst>
    <p:sldId id="342" r:id="rId2"/>
    <p:sldId id="281" r:id="rId3"/>
    <p:sldId id="280" r:id="rId4"/>
    <p:sldId id="279" r:id="rId5"/>
    <p:sldId id="307" r:id="rId6"/>
    <p:sldId id="308" r:id="rId7"/>
    <p:sldId id="285" r:id="rId8"/>
    <p:sldId id="283" r:id="rId9"/>
    <p:sldId id="286" r:id="rId10"/>
    <p:sldId id="289" r:id="rId11"/>
    <p:sldId id="290" r:id="rId12"/>
    <p:sldId id="291" r:id="rId13"/>
    <p:sldId id="293" r:id="rId14"/>
    <p:sldId id="294" r:id="rId15"/>
    <p:sldId id="295" r:id="rId16"/>
    <p:sldId id="296" r:id="rId17"/>
    <p:sldId id="264" r:id="rId18"/>
    <p:sldId id="297" r:id="rId19"/>
    <p:sldId id="266" r:id="rId20"/>
    <p:sldId id="298" r:id="rId21"/>
    <p:sldId id="299" r:id="rId22"/>
    <p:sldId id="270" r:id="rId23"/>
    <p:sldId id="300" r:id="rId24"/>
    <p:sldId id="301" r:id="rId25"/>
    <p:sldId id="273" r:id="rId26"/>
    <p:sldId id="302" r:id="rId27"/>
    <p:sldId id="304" r:id="rId28"/>
    <p:sldId id="305" r:id="rId29"/>
    <p:sldId id="306" r:id="rId30"/>
    <p:sldId id="333" r:id="rId31"/>
    <p:sldId id="334" r:id="rId32"/>
    <p:sldId id="335" r:id="rId33"/>
    <p:sldId id="317" r:id="rId34"/>
    <p:sldId id="337" r:id="rId35"/>
    <p:sldId id="338" r:id="rId36"/>
    <p:sldId id="319" r:id="rId37"/>
    <p:sldId id="320" r:id="rId38"/>
    <p:sldId id="321" r:id="rId39"/>
    <p:sldId id="322" r:id="rId40"/>
    <p:sldId id="323" r:id="rId41"/>
    <p:sldId id="324" r:id="rId42"/>
    <p:sldId id="325" r:id="rId43"/>
    <p:sldId id="326" r:id="rId44"/>
    <p:sldId id="327" r:id="rId45"/>
    <p:sldId id="328" r:id="rId46"/>
    <p:sldId id="329" r:id="rId47"/>
    <p:sldId id="343" r:id="rId48"/>
    <p:sldId id="330" r:id="rId49"/>
    <p:sldId id="341" r:id="rId50"/>
    <p:sldId id="339" r:id="rId51"/>
    <p:sldId id="332" r:id="rId52"/>
    <p:sldId id="344" r:id="rId53"/>
    <p:sldId id="34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F5D88F"/>
    <a:srgbClr val="999A90"/>
    <a:srgbClr val="33CC33"/>
    <a:srgbClr val="C94399"/>
    <a:srgbClr val="669900"/>
    <a:srgbClr val="105D0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50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F0C398-C5DD-4E10-BDF2-7820CC26C6AD}" type="doc">
      <dgm:prSet loTypeId="urn:microsoft.com/office/officeart/2005/8/layout/cycle2" loCatId="cycle" qsTypeId="urn:microsoft.com/office/officeart/2005/8/quickstyle/3d3" qsCatId="3D" csTypeId="urn:microsoft.com/office/officeart/2005/8/colors/accent0_3" csCatId="mainScheme" phldr="1"/>
      <dgm:spPr/>
      <dgm:t>
        <a:bodyPr/>
        <a:lstStyle/>
        <a:p>
          <a:endParaRPr lang="en-US"/>
        </a:p>
      </dgm:t>
    </dgm:pt>
    <dgm:pt modelId="{3705D184-C230-4FB0-99CB-E5B7139AE237}">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INCOME</a:t>
          </a:r>
        </a:p>
      </dgm:t>
    </dgm:pt>
    <dgm:pt modelId="{72CD17E9-9791-452F-A49E-2ECC0B1B3199}" type="parTrans" cxnId="{C3D7D4E4-F5CF-42E1-944A-A301A7BBB54A}">
      <dgm:prSet/>
      <dgm:spPr/>
      <dgm:t>
        <a:bodyPr/>
        <a:lstStyle/>
        <a:p>
          <a:endParaRPr lang="en-US"/>
        </a:p>
      </dgm:t>
    </dgm:pt>
    <dgm:pt modelId="{5416EAED-9913-4F88-89C2-5F57F90B0C6B}" type="sibTrans" cxnId="{C3D7D4E4-F5CF-42E1-944A-A301A7BBB54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8AD1D881-FCAB-439F-86F0-8B5266B2B339}">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a:solidFill>
                <a:srgbClr val="FFFF00"/>
              </a:solidFill>
              <a:effectLst>
                <a:outerShdw blurRad="38100" dist="38100" dir="2700000" algn="tl">
                  <a:srgbClr val="000000">
                    <a:alpha val="43137"/>
                  </a:srgbClr>
                </a:outerShdw>
              </a:effectLst>
            </a:rPr>
            <a:t>LOW SAVING</a:t>
          </a:r>
          <a:endParaRPr lang="en-US" sz="2400" b="1" dirty="0">
            <a:solidFill>
              <a:srgbClr val="FFFF00"/>
            </a:solidFill>
            <a:effectLst>
              <a:outerShdw blurRad="38100" dist="38100" dir="2700000" algn="tl">
                <a:srgbClr val="000000">
                  <a:alpha val="43137"/>
                </a:srgbClr>
              </a:outerShdw>
            </a:effectLst>
          </a:endParaRPr>
        </a:p>
      </dgm:t>
    </dgm:pt>
    <dgm:pt modelId="{C571D7A5-BE75-423F-A799-8CFFF3CAB161}" type="parTrans" cxnId="{5CA2A176-24EE-4BE4-9E95-1B10F2966DEA}">
      <dgm:prSet/>
      <dgm:spPr/>
      <dgm:t>
        <a:bodyPr/>
        <a:lstStyle/>
        <a:p>
          <a:endParaRPr lang="en-US"/>
        </a:p>
      </dgm:t>
    </dgm:pt>
    <dgm:pt modelId="{9FD56CE4-F820-4E13-8751-D0DF801181AE}" type="sibTrans" cxnId="{5CA2A176-24EE-4BE4-9E95-1B10F2966DE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6E7F9CCD-331E-41AE-A67D-624CA63642A4}">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INVESTMENT</a:t>
          </a:r>
        </a:p>
      </dgm:t>
    </dgm:pt>
    <dgm:pt modelId="{FDFD9CE9-7FAB-462B-8CEE-FBF2ABCD6148}" type="parTrans" cxnId="{E075BC79-2AE7-4D1B-BCBB-9111E61B6D29}">
      <dgm:prSet/>
      <dgm:spPr/>
      <dgm:t>
        <a:bodyPr/>
        <a:lstStyle/>
        <a:p>
          <a:endParaRPr lang="en-US"/>
        </a:p>
      </dgm:t>
    </dgm:pt>
    <dgm:pt modelId="{A23BD9C6-8D7E-40D5-95E8-C2B1B8667CE1}" type="sibTrans" cxnId="{E075BC79-2AE7-4D1B-BCBB-9111E61B6D29}">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749CD2D3-8746-4E33-A1F6-1E77282588FD}">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a:t>
          </a:r>
          <a:r>
            <a:rPr lang="en-US" sz="1800" b="1" dirty="0">
              <a:solidFill>
                <a:srgbClr val="FFFF00"/>
              </a:solidFill>
              <a:effectLst>
                <a:outerShdw blurRad="38100" dist="38100" dir="2700000" algn="tl">
                  <a:srgbClr val="000000">
                    <a:alpha val="43137"/>
                  </a:srgbClr>
                </a:outerShdw>
              </a:effectLst>
            </a:rPr>
            <a:t>PRODUCTIVITY</a:t>
          </a:r>
          <a:endParaRPr lang="en-US" sz="2400" b="1" dirty="0">
            <a:solidFill>
              <a:srgbClr val="FFFF00"/>
            </a:solidFill>
            <a:effectLst>
              <a:outerShdw blurRad="38100" dist="38100" dir="2700000" algn="tl">
                <a:srgbClr val="000000">
                  <a:alpha val="43137"/>
                </a:srgbClr>
              </a:outerShdw>
            </a:effectLst>
          </a:endParaRPr>
        </a:p>
      </dgm:t>
    </dgm:pt>
    <dgm:pt modelId="{816D5EA3-7956-4B5F-8351-82C14B17CA64}" type="parTrans" cxnId="{05C04E91-4BE2-4001-887C-369F4F3A9C7F}">
      <dgm:prSet/>
      <dgm:spPr/>
      <dgm:t>
        <a:bodyPr/>
        <a:lstStyle/>
        <a:p>
          <a:endParaRPr lang="en-US"/>
        </a:p>
      </dgm:t>
    </dgm:pt>
    <dgm:pt modelId="{75A2BC7B-E1D3-464D-A5E8-0628CA2345C7}" type="sibTrans" cxnId="{05C04E91-4BE2-4001-887C-369F4F3A9C7F}">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11904520-FBB0-4A36-A5AE-89BDD0DA89E5}" type="pres">
      <dgm:prSet presAssocID="{FDF0C398-C5DD-4E10-BDF2-7820CC26C6AD}" presName="cycle" presStyleCnt="0">
        <dgm:presLayoutVars>
          <dgm:dir/>
          <dgm:resizeHandles val="exact"/>
        </dgm:presLayoutVars>
      </dgm:prSet>
      <dgm:spPr/>
    </dgm:pt>
    <dgm:pt modelId="{5598F881-9DF1-46BC-81CA-C206A6283AE5}" type="pres">
      <dgm:prSet presAssocID="{3705D184-C230-4FB0-99CB-E5B7139AE237}" presName="node" presStyleLbl="node1" presStyleIdx="0" presStyleCnt="4" custScaleX="187176">
        <dgm:presLayoutVars>
          <dgm:bulletEnabled val="1"/>
        </dgm:presLayoutVars>
      </dgm:prSet>
      <dgm:spPr/>
    </dgm:pt>
    <dgm:pt modelId="{9CF94889-62D8-4234-896A-15BC671FED93}" type="pres">
      <dgm:prSet presAssocID="{5416EAED-9913-4F88-89C2-5F57F90B0C6B}" presName="sibTrans" presStyleLbl="sibTrans2D1" presStyleIdx="0" presStyleCnt="4"/>
      <dgm:spPr/>
    </dgm:pt>
    <dgm:pt modelId="{323E29CB-369F-405B-BB64-6A8B61A08106}" type="pres">
      <dgm:prSet presAssocID="{5416EAED-9913-4F88-89C2-5F57F90B0C6B}" presName="connectorText" presStyleLbl="sibTrans2D1" presStyleIdx="0" presStyleCnt="4"/>
      <dgm:spPr/>
    </dgm:pt>
    <dgm:pt modelId="{8E0AF1A8-A513-4E50-91FA-F6FA4EF1CA21}" type="pres">
      <dgm:prSet presAssocID="{8AD1D881-FCAB-439F-86F0-8B5266B2B339}" presName="node" presStyleLbl="node1" presStyleIdx="1" presStyleCnt="4" custScaleX="190642" custRadScaleRad="154312" custRadScaleInc="-11876">
        <dgm:presLayoutVars>
          <dgm:bulletEnabled val="1"/>
        </dgm:presLayoutVars>
      </dgm:prSet>
      <dgm:spPr/>
    </dgm:pt>
    <dgm:pt modelId="{B186C8E2-D2C3-4CE1-8026-41D446AFA38F}" type="pres">
      <dgm:prSet presAssocID="{9FD56CE4-F820-4E13-8751-D0DF801181AE}" presName="sibTrans" presStyleLbl="sibTrans2D1" presStyleIdx="1" presStyleCnt="4" custLinFactNeighborX="-7867" custLinFactNeighborY="17962"/>
      <dgm:spPr/>
    </dgm:pt>
    <dgm:pt modelId="{8533B00A-15C6-45F0-83AD-468C918B6D72}" type="pres">
      <dgm:prSet presAssocID="{9FD56CE4-F820-4E13-8751-D0DF801181AE}" presName="connectorText" presStyleLbl="sibTrans2D1" presStyleIdx="1" presStyleCnt="4"/>
      <dgm:spPr/>
    </dgm:pt>
    <dgm:pt modelId="{DC4ED163-BA96-4F2D-8178-DAD4EBA10CEC}" type="pres">
      <dgm:prSet presAssocID="{6E7F9CCD-331E-41AE-A67D-624CA63642A4}" presName="node" presStyleLbl="node1" presStyleIdx="2" presStyleCnt="4" custScaleX="215828" custRadScaleRad="105500" custRadScaleInc="-13020">
        <dgm:presLayoutVars>
          <dgm:bulletEnabled val="1"/>
        </dgm:presLayoutVars>
      </dgm:prSet>
      <dgm:spPr/>
    </dgm:pt>
    <dgm:pt modelId="{8BDACDBF-DFFC-4AD1-A133-D94FCDF0613C}" type="pres">
      <dgm:prSet presAssocID="{A23BD9C6-8D7E-40D5-95E8-C2B1B8667CE1}" presName="sibTrans" presStyleLbl="sibTrans2D1" presStyleIdx="2" presStyleCnt="4"/>
      <dgm:spPr/>
    </dgm:pt>
    <dgm:pt modelId="{FE3C9C9F-EC8B-4E9F-8F00-D59E644062D4}" type="pres">
      <dgm:prSet presAssocID="{A23BD9C6-8D7E-40D5-95E8-C2B1B8667CE1}" presName="connectorText" presStyleLbl="sibTrans2D1" presStyleIdx="2" presStyleCnt="4"/>
      <dgm:spPr/>
    </dgm:pt>
    <dgm:pt modelId="{50C4490D-D050-4037-AE17-421B3C547871}" type="pres">
      <dgm:prSet presAssocID="{749CD2D3-8746-4E33-A1F6-1E77282588FD}" presName="node" presStyleLbl="node1" presStyleIdx="3" presStyleCnt="4" custScaleX="187248" custRadScaleRad="158494">
        <dgm:presLayoutVars>
          <dgm:bulletEnabled val="1"/>
        </dgm:presLayoutVars>
      </dgm:prSet>
      <dgm:spPr/>
    </dgm:pt>
    <dgm:pt modelId="{8B697A5A-6174-4B2C-A0EC-F401BD0EB13D}" type="pres">
      <dgm:prSet presAssocID="{75A2BC7B-E1D3-464D-A5E8-0628CA2345C7}" presName="sibTrans" presStyleLbl="sibTrans2D1" presStyleIdx="3" presStyleCnt="4"/>
      <dgm:spPr/>
    </dgm:pt>
    <dgm:pt modelId="{B43A470B-749A-47FD-8DF6-0F8972302CC4}" type="pres">
      <dgm:prSet presAssocID="{75A2BC7B-E1D3-464D-A5E8-0628CA2345C7}" presName="connectorText" presStyleLbl="sibTrans2D1" presStyleIdx="3" presStyleCnt="4"/>
      <dgm:spPr/>
    </dgm:pt>
  </dgm:ptLst>
  <dgm:cxnLst>
    <dgm:cxn modelId="{83158A1C-C935-4E38-A9B3-AAC38A3B50BC}" type="presOf" srcId="{5416EAED-9913-4F88-89C2-5F57F90B0C6B}" destId="{9CF94889-62D8-4234-896A-15BC671FED93}" srcOrd="0" destOrd="0" presId="urn:microsoft.com/office/officeart/2005/8/layout/cycle2"/>
    <dgm:cxn modelId="{4F8CA222-31FD-4C78-89CF-B82E82DBDE39}" type="presOf" srcId="{5416EAED-9913-4F88-89C2-5F57F90B0C6B}" destId="{323E29CB-369F-405B-BB64-6A8B61A08106}" srcOrd="1" destOrd="0" presId="urn:microsoft.com/office/officeart/2005/8/layout/cycle2"/>
    <dgm:cxn modelId="{77198A37-8B29-450F-9520-5467DD06F633}" type="presOf" srcId="{749CD2D3-8746-4E33-A1F6-1E77282588FD}" destId="{50C4490D-D050-4037-AE17-421B3C547871}" srcOrd="0" destOrd="0" presId="urn:microsoft.com/office/officeart/2005/8/layout/cycle2"/>
    <dgm:cxn modelId="{31A34345-272D-4F53-BD20-C300B55256CD}" type="presOf" srcId="{75A2BC7B-E1D3-464D-A5E8-0628CA2345C7}" destId="{B43A470B-749A-47FD-8DF6-0F8972302CC4}" srcOrd="1" destOrd="0" presId="urn:microsoft.com/office/officeart/2005/8/layout/cycle2"/>
    <dgm:cxn modelId="{1534AA4C-682D-49DA-8EFF-50E9321654EC}" type="presOf" srcId="{FDF0C398-C5DD-4E10-BDF2-7820CC26C6AD}" destId="{11904520-FBB0-4A36-A5AE-89BDD0DA89E5}" srcOrd="0" destOrd="0" presId="urn:microsoft.com/office/officeart/2005/8/layout/cycle2"/>
    <dgm:cxn modelId="{A7925F52-5C19-4B2B-8010-A17FE5E56177}" type="presOf" srcId="{3705D184-C230-4FB0-99CB-E5B7139AE237}" destId="{5598F881-9DF1-46BC-81CA-C206A6283AE5}" srcOrd="0" destOrd="0" presId="urn:microsoft.com/office/officeart/2005/8/layout/cycle2"/>
    <dgm:cxn modelId="{96E2BA74-A2DD-4C05-BA4C-E99708E7B7B9}" type="presOf" srcId="{8AD1D881-FCAB-439F-86F0-8B5266B2B339}" destId="{8E0AF1A8-A513-4E50-91FA-F6FA4EF1CA21}" srcOrd="0" destOrd="0" presId="urn:microsoft.com/office/officeart/2005/8/layout/cycle2"/>
    <dgm:cxn modelId="{4FAF5A75-902C-415A-AF72-77C98B74CAA2}" type="presOf" srcId="{75A2BC7B-E1D3-464D-A5E8-0628CA2345C7}" destId="{8B697A5A-6174-4B2C-A0EC-F401BD0EB13D}" srcOrd="0" destOrd="0" presId="urn:microsoft.com/office/officeart/2005/8/layout/cycle2"/>
    <dgm:cxn modelId="{5CA2A176-24EE-4BE4-9E95-1B10F2966DEA}" srcId="{FDF0C398-C5DD-4E10-BDF2-7820CC26C6AD}" destId="{8AD1D881-FCAB-439F-86F0-8B5266B2B339}" srcOrd="1" destOrd="0" parTransId="{C571D7A5-BE75-423F-A799-8CFFF3CAB161}" sibTransId="{9FD56CE4-F820-4E13-8751-D0DF801181AE}"/>
    <dgm:cxn modelId="{5EBDF558-B8AC-47DB-B775-72503206F267}" type="presOf" srcId="{A23BD9C6-8D7E-40D5-95E8-C2B1B8667CE1}" destId="{8BDACDBF-DFFC-4AD1-A133-D94FCDF0613C}" srcOrd="0" destOrd="0" presId="urn:microsoft.com/office/officeart/2005/8/layout/cycle2"/>
    <dgm:cxn modelId="{E075BC79-2AE7-4D1B-BCBB-9111E61B6D29}" srcId="{FDF0C398-C5DD-4E10-BDF2-7820CC26C6AD}" destId="{6E7F9CCD-331E-41AE-A67D-624CA63642A4}" srcOrd="2" destOrd="0" parTransId="{FDFD9CE9-7FAB-462B-8CEE-FBF2ABCD6148}" sibTransId="{A23BD9C6-8D7E-40D5-95E8-C2B1B8667CE1}"/>
    <dgm:cxn modelId="{2EDDC57E-5910-43E0-80A9-55D435471D18}" type="presOf" srcId="{9FD56CE4-F820-4E13-8751-D0DF801181AE}" destId="{8533B00A-15C6-45F0-83AD-468C918B6D72}" srcOrd="1" destOrd="0" presId="urn:microsoft.com/office/officeart/2005/8/layout/cycle2"/>
    <dgm:cxn modelId="{05C04E91-4BE2-4001-887C-369F4F3A9C7F}" srcId="{FDF0C398-C5DD-4E10-BDF2-7820CC26C6AD}" destId="{749CD2D3-8746-4E33-A1F6-1E77282588FD}" srcOrd="3" destOrd="0" parTransId="{816D5EA3-7956-4B5F-8351-82C14B17CA64}" sibTransId="{75A2BC7B-E1D3-464D-A5E8-0628CA2345C7}"/>
    <dgm:cxn modelId="{F4A4C19B-34B7-452F-A2DD-7BB967B67EAE}" type="presOf" srcId="{A23BD9C6-8D7E-40D5-95E8-C2B1B8667CE1}" destId="{FE3C9C9F-EC8B-4E9F-8F00-D59E644062D4}" srcOrd="1" destOrd="0" presId="urn:microsoft.com/office/officeart/2005/8/layout/cycle2"/>
    <dgm:cxn modelId="{DFD9BDB4-3463-4EF9-AA40-96D8772ED510}" type="presOf" srcId="{6E7F9CCD-331E-41AE-A67D-624CA63642A4}" destId="{DC4ED163-BA96-4F2D-8178-DAD4EBA10CEC}" srcOrd="0" destOrd="0" presId="urn:microsoft.com/office/officeart/2005/8/layout/cycle2"/>
    <dgm:cxn modelId="{83F04CCD-680A-497E-A8EF-E9FA7F30DC3E}" type="presOf" srcId="{9FD56CE4-F820-4E13-8751-D0DF801181AE}" destId="{B186C8E2-D2C3-4CE1-8026-41D446AFA38F}" srcOrd="0" destOrd="0" presId="urn:microsoft.com/office/officeart/2005/8/layout/cycle2"/>
    <dgm:cxn modelId="{C3D7D4E4-F5CF-42E1-944A-A301A7BBB54A}" srcId="{FDF0C398-C5DD-4E10-BDF2-7820CC26C6AD}" destId="{3705D184-C230-4FB0-99CB-E5B7139AE237}" srcOrd="0" destOrd="0" parTransId="{72CD17E9-9791-452F-A49E-2ECC0B1B3199}" sibTransId="{5416EAED-9913-4F88-89C2-5F57F90B0C6B}"/>
    <dgm:cxn modelId="{6318557C-73F0-499F-ACEF-3EE36AF3D176}" type="presParOf" srcId="{11904520-FBB0-4A36-A5AE-89BDD0DA89E5}" destId="{5598F881-9DF1-46BC-81CA-C206A6283AE5}" srcOrd="0" destOrd="0" presId="urn:microsoft.com/office/officeart/2005/8/layout/cycle2"/>
    <dgm:cxn modelId="{02B1B399-7A72-4A67-8400-F95C471B42D4}" type="presParOf" srcId="{11904520-FBB0-4A36-A5AE-89BDD0DA89E5}" destId="{9CF94889-62D8-4234-896A-15BC671FED93}" srcOrd="1" destOrd="0" presId="urn:microsoft.com/office/officeart/2005/8/layout/cycle2"/>
    <dgm:cxn modelId="{4FA7C791-FA1C-4868-8FBB-E073363BF96F}" type="presParOf" srcId="{9CF94889-62D8-4234-896A-15BC671FED93}" destId="{323E29CB-369F-405B-BB64-6A8B61A08106}" srcOrd="0" destOrd="0" presId="urn:microsoft.com/office/officeart/2005/8/layout/cycle2"/>
    <dgm:cxn modelId="{EEAB50CE-BBEB-4482-A94B-B15E0CFF0E60}" type="presParOf" srcId="{11904520-FBB0-4A36-A5AE-89BDD0DA89E5}" destId="{8E0AF1A8-A513-4E50-91FA-F6FA4EF1CA21}" srcOrd="2" destOrd="0" presId="urn:microsoft.com/office/officeart/2005/8/layout/cycle2"/>
    <dgm:cxn modelId="{9BEF6BAE-E1D0-4011-AE91-20D87FC6B739}" type="presParOf" srcId="{11904520-FBB0-4A36-A5AE-89BDD0DA89E5}" destId="{B186C8E2-D2C3-4CE1-8026-41D446AFA38F}" srcOrd="3" destOrd="0" presId="urn:microsoft.com/office/officeart/2005/8/layout/cycle2"/>
    <dgm:cxn modelId="{E28F4838-519C-425E-97E4-B8D3AAD0D04E}" type="presParOf" srcId="{B186C8E2-D2C3-4CE1-8026-41D446AFA38F}" destId="{8533B00A-15C6-45F0-83AD-468C918B6D72}" srcOrd="0" destOrd="0" presId="urn:microsoft.com/office/officeart/2005/8/layout/cycle2"/>
    <dgm:cxn modelId="{F9A96519-16E1-4B52-8574-3988DCB58E52}" type="presParOf" srcId="{11904520-FBB0-4A36-A5AE-89BDD0DA89E5}" destId="{DC4ED163-BA96-4F2D-8178-DAD4EBA10CEC}" srcOrd="4" destOrd="0" presId="urn:microsoft.com/office/officeart/2005/8/layout/cycle2"/>
    <dgm:cxn modelId="{69A945AB-3A87-4AE2-88A3-79C1A70B4F1B}" type="presParOf" srcId="{11904520-FBB0-4A36-A5AE-89BDD0DA89E5}" destId="{8BDACDBF-DFFC-4AD1-A133-D94FCDF0613C}" srcOrd="5" destOrd="0" presId="urn:microsoft.com/office/officeart/2005/8/layout/cycle2"/>
    <dgm:cxn modelId="{68EA4503-5238-4F3C-9C26-1806BB8AFECA}" type="presParOf" srcId="{8BDACDBF-DFFC-4AD1-A133-D94FCDF0613C}" destId="{FE3C9C9F-EC8B-4E9F-8F00-D59E644062D4}" srcOrd="0" destOrd="0" presId="urn:microsoft.com/office/officeart/2005/8/layout/cycle2"/>
    <dgm:cxn modelId="{828C4E9B-349D-488D-8C4C-C56E5B01D8EE}" type="presParOf" srcId="{11904520-FBB0-4A36-A5AE-89BDD0DA89E5}" destId="{50C4490D-D050-4037-AE17-421B3C547871}" srcOrd="6" destOrd="0" presId="urn:microsoft.com/office/officeart/2005/8/layout/cycle2"/>
    <dgm:cxn modelId="{CE5DA96B-8E0E-40DE-A41E-1B2D4506F11A}" type="presParOf" srcId="{11904520-FBB0-4A36-A5AE-89BDD0DA89E5}" destId="{8B697A5A-6174-4B2C-A0EC-F401BD0EB13D}" srcOrd="7" destOrd="0" presId="urn:microsoft.com/office/officeart/2005/8/layout/cycle2"/>
    <dgm:cxn modelId="{7F607D87-3891-473C-877C-471C2F7C40C8}" type="presParOf" srcId="{8B697A5A-6174-4B2C-A0EC-F401BD0EB13D}" destId="{B43A470B-749A-47FD-8DF6-0F8972302CC4}" srcOrd="0" destOrd="0" presId="urn:microsoft.com/office/officeart/2005/8/layout/cycle2"/>
  </dgm:cxnLst>
  <dgm:bg>
    <a:effectLst>
      <a:glow rad="228600">
        <a:schemeClr val="accent4">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0C398-C5DD-4E10-BDF2-7820CC26C6AD}" type="doc">
      <dgm:prSet loTypeId="urn:microsoft.com/office/officeart/2005/8/layout/cycle2" loCatId="cycle" qsTypeId="urn:microsoft.com/office/officeart/2005/8/quickstyle/3d3" qsCatId="3D" csTypeId="urn:microsoft.com/office/officeart/2005/8/colors/accent0_3" csCatId="mainScheme" phldr="1"/>
      <dgm:spPr/>
      <dgm:t>
        <a:bodyPr/>
        <a:lstStyle/>
        <a:p>
          <a:endParaRPr lang="en-US"/>
        </a:p>
      </dgm:t>
    </dgm:pt>
    <dgm:pt modelId="{3705D184-C230-4FB0-99CB-E5B7139AE237}">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INCOME</a:t>
          </a:r>
        </a:p>
      </dgm:t>
    </dgm:pt>
    <dgm:pt modelId="{72CD17E9-9791-452F-A49E-2ECC0B1B3199}" type="parTrans" cxnId="{C3D7D4E4-F5CF-42E1-944A-A301A7BBB54A}">
      <dgm:prSet/>
      <dgm:spPr/>
      <dgm:t>
        <a:bodyPr/>
        <a:lstStyle/>
        <a:p>
          <a:endParaRPr lang="en-US"/>
        </a:p>
      </dgm:t>
    </dgm:pt>
    <dgm:pt modelId="{5416EAED-9913-4F88-89C2-5F57F90B0C6B}" type="sibTrans" cxnId="{C3D7D4E4-F5CF-42E1-944A-A301A7BBB54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8AD1D881-FCAB-439F-86F0-8B5266B2B339}">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DEMAND</a:t>
          </a:r>
        </a:p>
      </dgm:t>
    </dgm:pt>
    <dgm:pt modelId="{C571D7A5-BE75-423F-A799-8CFFF3CAB161}" type="parTrans" cxnId="{5CA2A176-24EE-4BE4-9E95-1B10F2966DEA}">
      <dgm:prSet/>
      <dgm:spPr/>
      <dgm:t>
        <a:bodyPr/>
        <a:lstStyle/>
        <a:p>
          <a:endParaRPr lang="en-US"/>
        </a:p>
      </dgm:t>
    </dgm:pt>
    <dgm:pt modelId="{9FD56CE4-F820-4E13-8751-D0DF801181AE}" type="sibTrans" cxnId="{5CA2A176-24EE-4BE4-9E95-1B10F2966DE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6E7F9CCD-331E-41AE-A67D-624CA63642A4}">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INVESTMENT</a:t>
          </a:r>
        </a:p>
      </dgm:t>
    </dgm:pt>
    <dgm:pt modelId="{FDFD9CE9-7FAB-462B-8CEE-FBF2ABCD6148}" type="parTrans" cxnId="{E075BC79-2AE7-4D1B-BCBB-9111E61B6D29}">
      <dgm:prSet/>
      <dgm:spPr/>
      <dgm:t>
        <a:bodyPr/>
        <a:lstStyle/>
        <a:p>
          <a:endParaRPr lang="en-US"/>
        </a:p>
      </dgm:t>
    </dgm:pt>
    <dgm:pt modelId="{A23BD9C6-8D7E-40D5-95E8-C2B1B8667CE1}" type="sibTrans" cxnId="{E075BC79-2AE7-4D1B-BCBB-9111E61B6D29}">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749CD2D3-8746-4E33-A1F6-1E77282588FD}">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a:t>
          </a:r>
          <a:r>
            <a:rPr lang="en-US" sz="1800" b="1" dirty="0">
              <a:solidFill>
                <a:srgbClr val="FFFF00"/>
              </a:solidFill>
              <a:effectLst>
                <a:outerShdw blurRad="38100" dist="38100" dir="2700000" algn="tl">
                  <a:srgbClr val="000000">
                    <a:alpha val="43137"/>
                  </a:srgbClr>
                </a:outerShdw>
              </a:effectLst>
            </a:rPr>
            <a:t>PRODUCTIVITY</a:t>
          </a:r>
          <a:endParaRPr lang="en-US" sz="2400" b="1" dirty="0">
            <a:solidFill>
              <a:srgbClr val="FFFF00"/>
            </a:solidFill>
            <a:effectLst>
              <a:outerShdw blurRad="38100" dist="38100" dir="2700000" algn="tl">
                <a:srgbClr val="000000">
                  <a:alpha val="43137"/>
                </a:srgbClr>
              </a:outerShdw>
            </a:effectLst>
          </a:endParaRPr>
        </a:p>
      </dgm:t>
    </dgm:pt>
    <dgm:pt modelId="{816D5EA3-7956-4B5F-8351-82C14B17CA64}" type="parTrans" cxnId="{05C04E91-4BE2-4001-887C-369F4F3A9C7F}">
      <dgm:prSet/>
      <dgm:spPr/>
      <dgm:t>
        <a:bodyPr/>
        <a:lstStyle/>
        <a:p>
          <a:endParaRPr lang="en-US"/>
        </a:p>
      </dgm:t>
    </dgm:pt>
    <dgm:pt modelId="{75A2BC7B-E1D3-464D-A5E8-0628CA2345C7}" type="sibTrans" cxnId="{05C04E91-4BE2-4001-887C-369F4F3A9C7F}">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11904520-FBB0-4A36-A5AE-89BDD0DA89E5}" type="pres">
      <dgm:prSet presAssocID="{FDF0C398-C5DD-4E10-BDF2-7820CC26C6AD}" presName="cycle" presStyleCnt="0">
        <dgm:presLayoutVars>
          <dgm:dir/>
          <dgm:resizeHandles val="exact"/>
        </dgm:presLayoutVars>
      </dgm:prSet>
      <dgm:spPr/>
    </dgm:pt>
    <dgm:pt modelId="{5598F881-9DF1-46BC-81CA-C206A6283AE5}" type="pres">
      <dgm:prSet presAssocID="{3705D184-C230-4FB0-99CB-E5B7139AE237}" presName="node" presStyleLbl="node1" presStyleIdx="0" presStyleCnt="4" custScaleX="187176">
        <dgm:presLayoutVars>
          <dgm:bulletEnabled val="1"/>
        </dgm:presLayoutVars>
      </dgm:prSet>
      <dgm:spPr/>
    </dgm:pt>
    <dgm:pt modelId="{9CF94889-62D8-4234-896A-15BC671FED93}" type="pres">
      <dgm:prSet presAssocID="{5416EAED-9913-4F88-89C2-5F57F90B0C6B}" presName="sibTrans" presStyleLbl="sibTrans2D1" presStyleIdx="0" presStyleCnt="4" custScaleX="190260"/>
      <dgm:spPr/>
    </dgm:pt>
    <dgm:pt modelId="{323E29CB-369F-405B-BB64-6A8B61A08106}" type="pres">
      <dgm:prSet presAssocID="{5416EAED-9913-4F88-89C2-5F57F90B0C6B}" presName="connectorText" presStyleLbl="sibTrans2D1" presStyleIdx="0" presStyleCnt="4"/>
      <dgm:spPr/>
    </dgm:pt>
    <dgm:pt modelId="{8E0AF1A8-A513-4E50-91FA-F6FA4EF1CA21}" type="pres">
      <dgm:prSet presAssocID="{8AD1D881-FCAB-439F-86F0-8B5266B2B339}" presName="node" presStyleLbl="node1" presStyleIdx="1" presStyleCnt="4" custScaleX="190642" custRadScaleRad="153936" custRadScaleInc="-7880">
        <dgm:presLayoutVars>
          <dgm:bulletEnabled val="1"/>
        </dgm:presLayoutVars>
      </dgm:prSet>
      <dgm:spPr/>
    </dgm:pt>
    <dgm:pt modelId="{B186C8E2-D2C3-4CE1-8026-41D446AFA38F}" type="pres">
      <dgm:prSet presAssocID="{9FD56CE4-F820-4E13-8751-D0DF801181AE}" presName="sibTrans" presStyleLbl="sibTrans2D1" presStyleIdx="1" presStyleCnt="4" custScaleX="116973" custLinFactNeighborX="-9761" custLinFactNeighborY="19970"/>
      <dgm:spPr/>
    </dgm:pt>
    <dgm:pt modelId="{8533B00A-15C6-45F0-83AD-468C918B6D72}" type="pres">
      <dgm:prSet presAssocID="{9FD56CE4-F820-4E13-8751-D0DF801181AE}" presName="connectorText" presStyleLbl="sibTrans2D1" presStyleIdx="1" presStyleCnt="4"/>
      <dgm:spPr/>
    </dgm:pt>
    <dgm:pt modelId="{DC4ED163-BA96-4F2D-8178-DAD4EBA10CEC}" type="pres">
      <dgm:prSet presAssocID="{6E7F9CCD-331E-41AE-A67D-624CA63642A4}" presName="node" presStyleLbl="node1" presStyleIdx="2" presStyleCnt="4" custScaleX="215828" custRadScaleRad="105500" custRadScaleInc="-13020">
        <dgm:presLayoutVars>
          <dgm:bulletEnabled val="1"/>
        </dgm:presLayoutVars>
      </dgm:prSet>
      <dgm:spPr/>
    </dgm:pt>
    <dgm:pt modelId="{8BDACDBF-DFFC-4AD1-A133-D94FCDF0613C}" type="pres">
      <dgm:prSet presAssocID="{A23BD9C6-8D7E-40D5-95E8-C2B1B8667CE1}" presName="sibTrans" presStyleLbl="sibTrans2D1" presStyleIdx="2" presStyleCnt="4" custScaleX="207134" custLinFactNeighborX="-72382" custLinFactNeighborY="-17879"/>
      <dgm:spPr/>
    </dgm:pt>
    <dgm:pt modelId="{FE3C9C9F-EC8B-4E9F-8F00-D59E644062D4}" type="pres">
      <dgm:prSet presAssocID="{A23BD9C6-8D7E-40D5-95E8-C2B1B8667CE1}" presName="connectorText" presStyleLbl="sibTrans2D1" presStyleIdx="2" presStyleCnt="4"/>
      <dgm:spPr/>
    </dgm:pt>
    <dgm:pt modelId="{50C4490D-D050-4037-AE17-421B3C547871}" type="pres">
      <dgm:prSet presAssocID="{749CD2D3-8746-4E33-A1F6-1E77282588FD}" presName="node" presStyleLbl="node1" presStyleIdx="3" presStyleCnt="4" custScaleX="187248" custRadScaleRad="149828" custRadScaleInc="-14998">
        <dgm:presLayoutVars>
          <dgm:bulletEnabled val="1"/>
        </dgm:presLayoutVars>
      </dgm:prSet>
      <dgm:spPr/>
    </dgm:pt>
    <dgm:pt modelId="{8B697A5A-6174-4B2C-A0EC-F401BD0EB13D}" type="pres">
      <dgm:prSet presAssocID="{75A2BC7B-E1D3-464D-A5E8-0628CA2345C7}" presName="sibTrans" presStyleLbl="sibTrans2D1" presStyleIdx="3" presStyleCnt="4"/>
      <dgm:spPr/>
    </dgm:pt>
    <dgm:pt modelId="{B43A470B-749A-47FD-8DF6-0F8972302CC4}" type="pres">
      <dgm:prSet presAssocID="{75A2BC7B-E1D3-464D-A5E8-0628CA2345C7}" presName="connectorText" presStyleLbl="sibTrans2D1" presStyleIdx="3" presStyleCnt="4"/>
      <dgm:spPr/>
    </dgm:pt>
  </dgm:ptLst>
  <dgm:cxnLst>
    <dgm:cxn modelId="{66E6E20B-9801-4A76-8C6E-59CEF4E0283C}" type="presOf" srcId="{75A2BC7B-E1D3-464D-A5E8-0628CA2345C7}" destId="{B43A470B-749A-47FD-8DF6-0F8972302CC4}" srcOrd="1" destOrd="0" presId="urn:microsoft.com/office/officeart/2005/8/layout/cycle2"/>
    <dgm:cxn modelId="{D5D9CF42-401D-4797-966A-7EE0289781EE}" type="presOf" srcId="{3705D184-C230-4FB0-99CB-E5B7139AE237}" destId="{5598F881-9DF1-46BC-81CA-C206A6283AE5}" srcOrd="0" destOrd="0" presId="urn:microsoft.com/office/officeart/2005/8/layout/cycle2"/>
    <dgm:cxn modelId="{ADA52044-6141-430C-8FEC-865B52F40193}" type="presOf" srcId="{FDF0C398-C5DD-4E10-BDF2-7820CC26C6AD}" destId="{11904520-FBB0-4A36-A5AE-89BDD0DA89E5}" srcOrd="0" destOrd="0" presId="urn:microsoft.com/office/officeart/2005/8/layout/cycle2"/>
    <dgm:cxn modelId="{F70F7C6E-20FA-41E4-85ED-798B134AA7B3}" type="presOf" srcId="{A23BD9C6-8D7E-40D5-95E8-C2B1B8667CE1}" destId="{8BDACDBF-DFFC-4AD1-A133-D94FCDF0613C}" srcOrd="0" destOrd="0" presId="urn:microsoft.com/office/officeart/2005/8/layout/cycle2"/>
    <dgm:cxn modelId="{C1BA1D53-2E6E-4604-BEC7-CDF52BCD4951}" type="presOf" srcId="{9FD56CE4-F820-4E13-8751-D0DF801181AE}" destId="{B186C8E2-D2C3-4CE1-8026-41D446AFA38F}" srcOrd="0" destOrd="0" presId="urn:microsoft.com/office/officeart/2005/8/layout/cycle2"/>
    <dgm:cxn modelId="{5CA2A176-24EE-4BE4-9E95-1B10F2966DEA}" srcId="{FDF0C398-C5DD-4E10-BDF2-7820CC26C6AD}" destId="{8AD1D881-FCAB-439F-86F0-8B5266B2B339}" srcOrd="1" destOrd="0" parTransId="{C571D7A5-BE75-423F-A799-8CFFF3CAB161}" sibTransId="{9FD56CE4-F820-4E13-8751-D0DF801181AE}"/>
    <dgm:cxn modelId="{E075BC79-2AE7-4D1B-BCBB-9111E61B6D29}" srcId="{FDF0C398-C5DD-4E10-BDF2-7820CC26C6AD}" destId="{6E7F9CCD-331E-41AE-A67D-624CA63642A4}" srcOrd="2" destOrd="0" parTransId="{FDFD9CE9-7FAB-462B-8CEE-FBF2ABCD6148}" sibTransId="{A23BD9C6-8D7E-40D5-95E8-C2B1B8667CE1}"/>
    <dgm:cxn modelId="{4617F47D-64B5-4D3C-9C97-A55FDE59C029}" type="presOf" srcId="{A23BD9C6-8D7E-40D5-95E8-C2B1B8667CE1}" destId="{FE3C9C9F-EC8B-4E9F-8F00-D59E644062D4}" srcOrd="1" destOrd="0" presId="urn:microsoft.com/office/officeart/2005/8/layout/cycle2"/>
    <dgm:cxn modelId="{05C04E91-4BE2-4001-887C-369F4F3A9C7F}" srcId="{FDF0C398-C5DD-4E10-BDF2-7820CC26C6AD}" destId="{749CD2D3-8746-4E33-A1F6-1E77282588FD}" srcOrd="3" destOrd="0" parTransId="{816D5EA3-7956-4B5F-8351-82C14B17CA64}" sibTransId="{75A2BC7B-E1D3-464D-A5E8-0628CA2345C7}"/>
    <dgm:cxn modelId="{4EB71CD2-460E-423D-BC6C-6FD075238B90}" type="presOf" srcId="{8AD1D881-FCAB-439F-86F0-8B5266B2B339}" destId="{8E0AF1A8-A513-4E50-91FA-F6FA4EF1CA21}" srcOrd="0" destOrd="0" presId="urn:microsoft.com/office/officeart/2005/8/layout/cycle2"/>
    <dgm:cxn modelId="{558FF7D8-4060-4FF5-8531-254FC38410C6}" type="presOf" srcId="{5416EAED-9913-4F88-89C2-5F57F90B0C6B}" destId="{9CF94889-62D8-4234-896A-15BC671FED93}" srcOrd="0" destOrd="0" presId="urn:microsoft.com/office/officeart/2005/8/layout/cycle2"/>
    <dgm:cxn modelId="{627F6EDE-AAF0-47B8-A014-35B41DC837FD}" type="presOf" srcId="{9FD56CE4-F820-4E13-8751-D0DF801181AE}" destId="{8533B00A-15C6-45F0-83AD-468C918B6D72}" srcOrd="1" destOrd="0" presId="urn:microsoft.com/office/officeart/2005/8/layout/cycle2"/>
    <dgm:cxn modelId="{2AA792E1-50C8-4C3B-BC9C-22190BA302BC}" type="presOf" srcId="{749CD2D3-8746-4E33-A1F6-1E77282588FD}" destId="{50C4490D-D050-4037-AE17-421B3C547871}" srcOrd="0" destOrd="0" presId="urn:microsoft.com/office/officeart/2005/8/layout/cycle2"/>
    <dgm:cxn modelId="{C3D7D4E4-F5CF-42E1-944A-A301A7BBB54A}" srcId="{FDF0C398-C5DD-4E10-BDF2-7820CC26C6AD}" destId="{3705D184-C230-4FB0-99CB-E5B7139AE237}" srcOrd="0" destOrd="0" parTransId="{72CD17E9-9791-452F-A49E-2ECC0B1B3199}" sibTransId="{5416EAED-9913-4F88-89C2-5F57F90B0C6B}"/>
    <dgm:cxn modelId="{39F14BF0-2E2E-4306-ABC7-0076C161CAB6}" type="presOf" srcId="{75A2BC7B-E1D3-464D-A5E8-0628CA2345C7}" destId="{8B697A5A-6174-4B2C-A0EC-F401BD0EB13D}" srcOrd="0" destOrd="0" presId="urn:microsoft.com/office/officeart/2005/8/layout/cycle2"/>
    <dgm:cxn modelId="{D4BBD0F5-A51B-4213-9285-49424FCFE9C9}" type="presOf" srcId="{5416EAED-9913-4F88-89C2-5F57F90B0C6B}" destId="{323E29CB-369F-405B-BB64-6A8B61A08106}" srcOrd="1" destOrd="0" presId="urn:microsoft.com/office/officeart/2005/8/layout/cycle2"/>
    <dgm:cxn modelId="{DBF5C3FA-C547-4AA7-805A-966A4DF5509F}" type="presOf" srcId="{6E7F9CCD-331E-41AE-A67D-624CA63642A4}" destId="{DC4ED163-BA96-4F2D-8178-DAD4EBA10CEC}" srcOrd="0" destOrd="0" presId="urn:microsoft.com/office/officeart/2005/8/layout/cycle2"/>
    <dgm:cxn modelId="{D858576D-B993-4C4D-B33E-684EC4A9E696}" type="presParOf" srcId="{11904520-FBB0-4A36-A5AE-89BDD0DA89E5}" destId="{5598F881-9DF1-46BC-81CA-C206A6283AE5}" srcOrd="0" destOrd="0" presId="urn:microsoft.com/office/officeart/2005/8/layout/cycle2"/>
    <dgm:cxn modelId="{2BEF3B30-6B1E-4911-BD6A-DF3D842E846B}" type="presParOf" srcId="{11904520-FBB0-4A36-A5AE-89BDD0DA89E5}" destId="{9CF94889-62D8-4234-896A-15BC671FED93}" srcOrd="1" destOrd="0" presId="urn:microsoft.com/office/officeart/2005/8/layout/cycle2"/>
    <dgm:cxn modelId="{B6E23EBA-BBAC-420C-BD3A-9B5D577413C1}" type="presParOf" srcId="{9CF94889-62D8-4234-896A-15BC671FED93}" destId="{323E29CB-369F-405B-BB64-6A8B61A08106}" srcOrd="0" destOrd="0" presId="urn:microsoft.com/office/officeart/2005/8/layout/cycle2"/>
    <dgm:cxn modelId="{F9F1FC1C-6894-43A7-8443-54AF64A857DC}" type="presParOf" srcId="{11904520-FBB0-4A36-A5AE-89BDD0DA89E5}" destId="{8E0AF1A8-A513-4E50-91FA-F6FA4EF1CA21}" srcOrd="2" destOrd="0" presId="urn:microsoft.com/office/officeart/2005/8/layout/cycle2"/>
    <dgm:cxn modelId="{A61F6305-E6C5-48EF-80DC-7D12CD0B4AFA}" type="presParOf" srcId="{11904520-FBB0-4A36-A5AE-89BDD0DA89E5}" destId="{B186C8E2-D2C3-4CE1-8026-41D446AFA38F}" srcOrd="3" destOrd="0" presId="urn:microsoft.com/office/officeart/2005/8/layout/cycle2"/>
    <dgm:cxn modelId="{BBD32012-9309-440C-AF41-B3A9799221CD}" type="presParOf" srcId="{B186C8E2-D2C3-4CE1-8026-41D446AFA38F}" destId="{8533B00A-15C6-45F0-83AD-468C918B6D72}" srcOrd="0" destOrd="0" presId="urn:microsoft.com/office/officeart/2005/8/layout/cycle2"/>
    <dgm:cxn modelId="{0FC6101E-0269-4EB8-B274-05B546FF240E}" type="presParOf" srcId="{11904520-FBB0-4A36-A5AE-89BDD0DA89E5}" destId="{DC4ED163-BA96-4F2D-8178-DAD4EBA10CEC}" srcOrd="4" destOrd="0" presId="urn:microsoft.com/office/officeart/2005/8/layout/cycle2"/>
    <dgm:cxn modelId="{F3CE788D-ED04-416F-BB25-29B6D9C22BFE}" type="presParOf" srcId="{11904520-FBB0-4A36-A5AE-89BDD0DA89E5}" destId="{8BDACDBF-DFFC-4AD1-A133-D94FCDF0613C}" srcOrd="5" destOrd="0" presId="urn:microsoft.com/office/officeart/2005/8/layout/cycle2"/>
    <dgm:cxn modelId="{E0BB447A-54D9-420D-9CB1-A728C5C69F49}" type="presParOf" srcId="{8BDACDBF-DFFC-4AD1-A133-D94FCDF0613C}" destId="{FE3C9C9F-EC8B-4E9F-8F00-D59E644062D4}" srcOrd="0" destOrd="0" presId="urn:microsoft.com/office/officeart/2005/8/layout/cycle2"/>
    <dgm:cxn modelId="{9DCBCBAD-56C8-4E07-99B8-025B61D458D6}" type="presParOf" srcId="{11904520-FBB0-4A36-A5AE-89BDD0DA89E5}" destId="{50C4490D-D050-4037-AE17-421B3C547871}" srcOrd="6" destOrd="0" presId="urn:microsoft.com/office/officeart/2005/8/layout/cycle2"/>
    <dgm:cxn modelId="{53EE0D4E-96AF-4415-8F96-5972A6DE9105}" type="presParOf" srcId="{11904520-FBB0-4A36-A5AE-89BDD0DA89E5}" destId="{8B697A5A-6174-4B2C-A0EC-F401BD0EB13D}" srcOrd="7" destOrd="0" presId="urn:microsoft.com/office/officeart/2005/8/layout/cycle2"/>
    <dgm:cxn modelId="{1DE751B5-2720-4559-B7AA-4C7B715231F1}" type="presParOf" srcId="{8B697A5A-6174-4B2C-A0EC-F401BD0EB13D}" destId="{B43A470B-749A-47FD-8DF6-0F8972302CC4}" srcOrd="0" destOrd="0" presId="urn:microsoft.com/office/officeart/2005/8/layout/cycle2"/>
  </dgm:cxnLst>
  <dgm:bg>
    <a:effectLst>
      <a:glow rad="228600">
        <a:schemeClr val="accent4">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8F881-9DF1-46BC-81CA-C206A6283AE5}">
      <dsp:nvSpPr>
        <dsp:cNvPr id="0" name=""/>
        <dsp:cNvSpPr/>
      </dsp:nvSpPr>
      <dsp:spPr>
        <a:xfrm>
          <a:off x="2413303" y="1522"/>
          <a:ext cx="2768294"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INCOME</a:t>
          </a:r>
        </a:p>
      </dsp:txBody>
      <dsp:txXfrm>
        <a:off x="2818710" y="218113"/>
        <a:ext cx="1957480" cy="1045797"/>
      </dsp:txXfrm>
    </dsp:sp>
    <dsp:sp modelId="{9CF94889-62D8-4234-896A-15BC671FED93}">
      <dsp:nvSpPr>
        <dsp:cNvPr id="0" name=""/>
        <dsp:cNvSpPr/>
      </dsp:nvSpPr>
      <dsp:spPr>
        <a:xfrm rot="1747912">
          <a:off x="4844055" y="1157358"/>
          <a:ext cx="296520"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4849681" y="1235536"/>
        <a:ext cx="207564" cy="299493"/>
      </dsp:txXfrm>
    </dsp:sp>
    <dsp:sp modelId="{8E0AF1A8-A513-4E50-91FA-F6FA4EF1CA21}">
      <dsp:nvSpPr>
        <dsp:cNvPr id="0" name=""/>
        <dsp:cNvSpPr/>
      </dsp:nvSpPr>
      <dsp:spPr>
        <a:xfrm>
          <a:off x="4800436" y="1346207"/>
          <a:ext cx="2819556"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FFF00"/>
              </a:solidFill>
              <a:effectLst>
                <a:outerShdw blurRad="38100" dist="38100" dir="2700000" algn="tl">
                  <a:srgbClr val="000000">
                    <a:alpha val="43137"/>
                  </a:srgbClr>
                </a:outerShdw>
              </a:effectLst>
            </a:rPr>
            <a:t>LOW SAVING</a:t>
          </a:r>
          <a:endParaRPr lang="en-US" sz="2400" b="1" kern="1200" dirty="0">
            <a:solidFill>
              <a:srgbClr val="FFFF00"/>
            </a:solidFill>
            <a:effectLst>
              <a:outerShdw blurRad="38100" dist="38100" dir="2700000" algn="tl">
                <a:srgbClr val="000000">
                  <a:alpha val="43137"/>
                </a:srgbClr>
              </a:outerShdw>
            </a:effectLst>
          </a:endParaRPr>
        </a:p>
      </dsp:txBody>
      <dsp:txXfrm>
        <a:off x="5213350" y="1562798"/>
        <a:ext cx="1993728" cy="1045797"/>
      </dsp:txXfrm>
    </dsp:sp>
    <dsp:sp modelId="{B186C8E2-D2C3-4CE1-8026-41D446AFA38F}">
      <dsp:nvSpPr>
        <dsp:cNvPr id="0" name=""/>
        <dsp:cNvSpPr/>
      </dsp:nvSpPr>
      <dsp:spPr>
        <a:xfrm rot="8477890">
          <a:off x="4847609" y="2805770"/>
          <a:ext cx="45667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4969571" y="2862769"/>
        <a:ext cx="319675" cy="299493"/>
      </dsp:txXfrm>
    </dsp:sp>
    <dsp:sp modelId="{DC4ED163-BA96-4F2D-8178-DAD4EBA10CEC}">
      <dsp:nvSpPr>
        <dsp:cNvPr id="0" name=""/>
        <dsp:cNvSpPr/>
      </dsp:nvSpPr>
      <dsp:spPr>
        <a:xfrm>
          <a:off x="2370548" y="3143820"/>
          <a:ext cx="3192051"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INVESTMENT</a:t>
          </a:r>
        </a:p>
      </dsp:txBody>
      <dsp:txXfrm>
        <a:off x="2838013" y="3360411"/>
        <a:ext cx="2257121" cy="1045797"/>
      </dsp:txXfrm>
    </dsp:sp>
    <dsp:sp modelId="{8BDACDBF-DFFC-4AD1-A133-D94FCDF0613C}">
      <dsp:nvSpPr>
        <dsp:cNvPr id="0" name=""/>
        <dsp:cNvSpPr/>
      </dsp:nvSpPr>
      <dsp:spPr>
        <a:xfrm rot="12680035">
          <a:off x="2441569" y="2837919"/>
          <a:ext cx="435731"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2562755" y="2971739"/>
        <a:ext cx="305012" cy="299493"/>
      </dsp:txXfrm>
    </dsp:sp>
    <dsp:sp modelId="{50C4490D-D050-4037-AE17-421B3C547871}">
      <dsp:nvSpPr>
        <dsp:cNvPr id="0" name=""/>
        <dsp:cNvSpPr/>
      </dsp:nvSpPr>
      <dsp:spPr>
        <a:xfrm>
          <a:off x="0" y="1571910"/>
          <a:ext cx="2769359"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a:t>
          </a:r>
          <a:r>
            <a:rPr lang="en-US" sz="1800" b="1" kern="1200" dirty="0">
              <a:solidFill>
                <a:srgbClr val="FFFF00"/>
              </a:solidFill>
              <a:effectLst>
                <a:outerShdw blurRad="38100" dist="38100" dir="2700000" algn="tl">
                  <a:srgbClr val="000000">
                    <a:alpha val="43137"/>
                  </a:srgbClr>
                </a:outerShdw>
              </a:effectLst>
            </a:rPr>
            <a:t>PRODUCTIVITY</a:t>
          </a:r>
          <a:endParaRPr lang="en-US" sz="2400" b="1" kern="1200" dirty="0">
            <a:solidFill>
              <a:srgbClr val="FFFF00"/>
            </a:solidFill>
            <a:effectLst>
              <a:outerShdw blurRad="38100" dist="38100" dir="2700000" algn="tl">
                <a:srgbClr val="000000">
                  <a:alpha val="43137"/>
                </a:srgbClr>
              </a:outerShdw>
            </a:effectLst>
          </a:endParaRPr>
        </a:p>
      </dsp:txBody>
      <dsp:txXfrm>
        <a:off x="405563" y="1788501"/>
        <a:ext cx="1958233" cy="1045797"/>
      </dsp:txXfrm>
    </dsp:sp>
    <dsp:sp modelId="{8B697A5A-6174-4B2C-A0EC-F401BD0EB13D}">
      <dsp:nvSpPr>
        <dsp:cNvPr id="0" name=""/>
        <dsp:cNvSpPr/>
      </dsp:nvSpPr>
      <dsp:spPr>
        <a:xfrm rot="19616478">
          <a:off x="2373795" y="1282990"/>
          <a:ext cx="41498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2383872" y="1416777"/>
        <a:ext cx="290492" cy="299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8F881-9DF1-46BC-81CA-C206A6283AE5}">
      <dsp:nvSpPr>
        <dsp:cNvPr id="0" name=""/>
        <dsp:cNvSpPr/>
      </dsp:nvSpPr>
      <dsp:spPr>
        <a:xfrm>
          <a:off x="2413303" y="1522"/>
          <a:ext cx="2768294"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INCOME</a:t>
          </a:r>
        </a:p>
      </dsp:txBody>
      <dsp:txXfrm>
        <a:off x="2818710" y="218113"/>
        <a:ext cx="1957480" cy="1045797"/>
      </dsp:txXfrm>
    </dsp:sp>
    <dsp:sp modelId="{9CF94889-62D8-4234-896A-15BC671FED93}">
      <dsp:nvSpPr>
        <dsp:cNvPr id="0" name=""/>
        <dsp:cNvSpPr/>
      </dsp:nvSpPr>
      <dsp:spPr>
        <a:xfrm rot="1829625">
          <a:off x="4672903" y="1194800"/>
          <a:ext cx="63784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4683259" y="1256637"/>
        <a:ext cx="488103" cy="299493"/>
      </dsp:txXfrm>
    </dsp:sp>
    <dsp:sp modelId="{8E0AF1A8-A513-4E50-91FA-F6FA4EF1CA21}">
      <dsp:nvSpPr>
        <dsp:cNvPr id="0" name=""/>
        <dsp:cNvSpPr/>
      </dsp:nvSpPr>
      <dsp:spPr>
        <a:xfrm>
          <a:off x="4800437" y="1422394"/>
          <a:ext cx="2819556"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DEMAND</a:t>
          </a:r>
        </a:p>
      </dsp:txBody>
      <dsp:txXfrm>
        <a:off x="5213351" y="1638985"/>
        <a:ext cx="1993728" cy="1045797"/>
      </dsp:txXfrm>
    </dsp:sp>
    <dsp:sp modelId="{B186C8E2-D2C3-4CE1-8026-41D446AFA38F}">
      <dsp:nvSpPr>
        <dsp:cNvPr id="0" name=""/>
        <dsp:cNvSpPr/>
      </dsp:nvSpPr>
      <dsp:spPr>
        <a:xfrm rot="8550174">
          <a:off x="4828435" y="2854252"/>
          <a:ext cx="48676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4959380" y="2909637"/>
        <a:ext cx="340738" cy="299493"/>
      </dsp:txXfrm>
    </dsp:sp>
    <dsp:sp modelId="{DC4ED163-BA96-4F2D-8178-DAD4EBA10CEC}">
      <dsp:nvSpPr>
        <dsp:cNvPr id="0" name=""/>
        <dsp:cNvSpPr/>
      </dsp:nvSpPr>
      <dsp:spPr>
        <a:xfrm>
          <a:off x="2370548" y="3143820"/>
          <a:ext cx="3192051"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INVESTMENT</a:t>
          </a:r>
        </a:p>
      </dsp:txBody>
      <dsp:txXfrm>
        <a:off x="2838013" y="3360411"/>
        <a:ext cx="2257121" cy="1045797"/>
      </dsp:txXfrm>
    </dsp:sp>
    <dsp:sp modelId="{8BDACDBF-DFFC-4AD1-A133-D94FCDF0613C}">
      <dsp:nvSpPr>
        <dsp:cNvPr id="0" name=""/>
        <dsp:cNvSpPr/>
      </dsp:nvSpPr>
      <dsp:spPr>
        <a:xfrm rot="12440282">
          <a:off x="2217464" y="2882069"/>
          <a:ext cx="550695"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2358848" y="3016285"/>
        <a:ext cx="400949" cy="299493"/>
      </dsp:txXfrm>
    </dsp:sp>
    <dsp:sp modelId="{50C4490D-D050-4037-AE17-421B3C547871}">
      <dsp:nvSpPr>
        <dsp:cNvPr id="0" name=""/>
        <dsp:cNvSpPr/>
      </dsp:nvSpPr>
      <dsp:spPr>
        <a:xfrm>
          <a:off x="76194" y="1848425"/>
          <a:ext cx="2769359"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a:t>
          </a:r>
          <a:r>
            <a:rPr lang="en-US" sz="1800" b="1" kern="1200" dirty="0">
              <a:solidFill>
                <a:srgbClr val="FFFF00"/>
              </a:solidFill>
              <a:effectLst>
                <a:outerShdw blurRad="38100" dist="38100" dir="2700000" algn="tl">
                  <a:srgbClr val="000000">
                    <a:alpha val="43137"/>
                  </a:srgbClr>
                </a:outerShdw>
              </a:effectLst>
            </a:rPr>
            <a:t>PRODUCTIVITY</a:t>
          </a:r>
          <a:endParaRPr lang="en-US" sz="2400" b="1" kern="1200" dirty="0">
            <a:solidFill>
              <a:srgbClr val="FFFF00"/>
            </a:solidFill>
            <a:effectLst>
              <a:outerShdw blurRad="38100" dist="38100" dir="2700000" algn="tl">
                <a:srgbClr val="000000">
                  <a:alpha val="43137"/>
                </a:srgbClr>
              </a:outerShdw>
            </a:effectLst>
          </a:endParaRPr>
        </a:p>
      </dsp:txBody>
      <dsp:txXfrm>
        <a:off x="481757" y="2065016"/>
        <a:ext cx="1958233" cy="1045797"/>
      </dsp:txXfrm>
    </dsp:sp>
    <dsp:sp modelId="{8B697A5A-6174-4B2C-A0EC-F401BD0EB13D}">
      <dsp:nvSpPr>
        <dsp:cNvPr id="0" name=""/>
        <dsp:cNvSpPr/>
      </dsp:nvSpPr>
      <dsp:spPr>
        <a:xfrm rot="19300563">
          <a:off x="2351822" y="1424170"/>
          <a:ext cx="531185"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2367956" y="1570430"/>
        <a:ext cx="381439" cy="29949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subTitle" idx="1"/>
          </p:nvPr>
        </p:nvSpPr>
        <p:spPr>
          <a:xfrm>
            <a:off x="1752600" y="4953000"/>
            <a:ext cx="5715000" cy="838200"/>
          </a:xfrm>
        </p:spPr>
        <p:txBody>
          <a:bodyPr/>
          <a:lstStyle>
            <a:lvl1pPr marL="0" indent="0" algn="ctr">
              <a:buFontTx/>
              <a:buNone/>
              <a:defRPr/>
            </a:lvl1pPr>
          </a:lstStyle>
          <a:p>
            <a:pPr lvl="0"/>
            <a:r>
              <a:rPr lang="en-US" noProof="0"/>
              <a:t>Click to edit Master subtitle style</a:t>
            </a:r>
          </a:p>
        </p:txBody>
      </p:sp>
      <p:sp>
        <p:nvSpPr>
          <p:cNvPr id="12300" name="Rectangle 12"/>
          <p:cNvSpPr>
            <a:spLocks noGrp="1" noChangeArrowheads="1"/>
          </p:cNvSpPr>
          <p:nvPr>
            <p:ph type="ctrTitle"/>
          </p:nvPr>
        </p:nvSpPr>
        <p:spPr>
          <a:xfrm>
            <a:off x="1752600" y="3352800"/>
            <a:ext cx="5715000" cy="1600200"/>
          </a:xfrm>
        </p:spPr>
        <p:txBody>
          <a:bodyPr/>
          <a:lstStyle>
            <a:lvl1pPr algn="ctr">
              <a:defRPr sz="4800"/>
            </a:lvl1pPr>
          </a:lstStyle>
          <a:p>
            <a:pPr lvl="0"/>
            <a:r>
              <a:rPr lang="en-US" noProof="0"/>
              <a:t>Click to edit Master title style</a:t>
            </a:r>
          </a:p>
        </p:txBody>
      </p:sp>
      <p:sp>
        <p:nvSpPr>
          <p:cNvPr id="12301" name="Rectangle 13"/>
          <p:cNvSpPr>
            <a:spLocks noGrp="1" noChangeArrowheads="1"/>
          </p:cNvSpPr>
          <p:nvPr>
            <p:ph type="dt" sz="half" idx="2"/>
          </p:nvPr>
        </p:nvSpPr>
        <p:spPr/>
        <p:txBody>
          <a:bodyPr/>
          <a:lstStyle>
            <a:lvl1pPr>
              <a:defRPr/>
            </a:lvl1pPr>
          </a:lstStyle>
          <a:p>
            <a:fld id="{1D8BD707-D9CF-40AE-B4C6-C98DA3205C09}" type="datetimeFigureOut">
              <a:rPr lang="en-US" smtClean="0"/>
              <a:pPr/>
              <a:t>5/18/2024</a:t>
            </a:fld>
            <a:endParaRPr lang="en-US"/>
          </a:p>
        </p:txBody>
      </p:sp>
      <p:sp>
        <p:nvSpPr>
          <p:cNvPr id="12302" name="Rectangle 14"/>
          <p:cNvSpPr>
            <a:spLocks noGrp="1" noChangeArrowheads="1"/>
          </p:cNvSpPr>
          <p:nvPr>
            <p:ph type="ftr" sz="quarter" idx="3"/>
          </p:nvPr>
        </p:nvSpPr>
        <p:spPr/>
        <p:txBody>
          <a:bodyPr/>
          <a:lstStyle>
            <a:lvl1pPr>
              <a:defRPr/>
            </a:lvl1pPr>
          </a:lstStyle>
          <a:p>
            <a:endParaRPr lang="en-US"/>
          </a:p>
        </p:txBody>
      </p:sp>
      <p:sp>
        <p:nvSpPr>
          <p:cNvPr id="12303" name="Rectangle 15"/>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035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19812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0"/>
            <a:ext cx="5791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960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0719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592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86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86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956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7200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0127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9159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258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5/18/2024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184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bwMode="auto">
          <a:xfrm>
            <a:off x="685800" y="762000"/>
            <a:ext cx="7924800"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269" name="Rectangle 5"/>
          <p:cNvSpPr>
            <a:spLocks noGrp="1" noChangeArrowheads="1"/>
          </p:cNvSpPr>
          <p:nvPr>
            <p:ph type="body" idx="1"/>
          </p:nvPr>
        </p:nvSpPr>
        <p:spPr bwMode="auto">
          <a:xfrm>
            <a:off x="685800" y="1676400"/>
            <a:ext cx="792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0" name="Rectangle 6"/>
          <p:cNvSpPr>
            <a:spLocks noGrp="1" noChangeArrowheads="1"/>
          </p:cNvSpPr>
          <p:nvPr>
            <p:ph type="dt" sz="half" idx="2"/>
          </p:nvPr>
        </p:nvSpPr>
        <p:spPr bwMode="auto">
          <a:xfrm>
            <a:off x="685800" y="6248400"/>
            <a:ext cx="216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solidFill>
                  <a:srgbClr val="663300"/>
                </a:solidFill>
                <a:latin typeface="Century Gothic" pitchFamily="34" charset="0"/>
              </a:defRPr>
            </a:lvl1pPr>
          </a:lstStyle>
          <a:p>
            <a:fld id="{1D8BD707-D9CF-40AE-B4C6-C98DA3205C09}" type="datetimeFigureOut">
              <a:rPr lang="en-US" smtClean="0"/>
              <a:pPr/>
              <a:t>5/18/2024</a:t>
            </a:fld>
            <a:endParaRPr lang="en-US"/>
          </a:p>
        </p:txBody>
      </p:sp>
      <p:sp>
        <p:nvSpPr>
          <p:cNvPr id="11271" name="Rectangle 7"/>
          <p:cNvSpPr>
            <a:spLocks noGrp="1" noChangeArrowheads="1"/>
          </p:cNvSpPr>
          <p:nvPr>
            <p:ph type="ftr" sz="quarter" idx="3"/>
          </p:nvPr>
        </p:nvSpPr>
        <p:spPr bwMode="auto">
          <a:xfrm>
            <a:off x="3254375"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solidFill>
                  <a:srgbClr val="663300"/>
                </a:solidFill>
                <a:latin typeface="Century Gothic" pitchFamily="34" charset="0"/>
              </a:defRPr>
            </a:lvl1pPr>
          </a:lstStyle>
          <a:p>
            <a:endParaRPr lang="en-US"/>
          </a:p>
        </p:txBody>
      </p:sp>
      <p:sp>
        <p:nvSpPr>
          <p:cNvPr id="11272" name="Rectangle 8"/>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solidFill>
                  <a:srgbClr val="663300"/>
                </a:solidFill>
                <a:latin typeface="Century Gothic"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fontAlgn="base" hangingPunct="1">
        <a:spcBef>
          <a:spcPct val="0"/>
        </a:spcBef>
        <a:spcAft>
          <a:spcPct val="0"/>
        </a:spcAft>
        <a:defRPr sz="3600" b="1">
          <a:solidFill>
            <a:srgbClr val="824100"/>
          </a:solidFill>
          <a:latin typeface="+mj-lt"/>
          <a:ea typeface="+mj-ea"/>
          <a:cs typeface="+mj-cs"/>
        </a:defRPr>
      </a:lvl1pPr>
      <a:lvl2pPr algn="l" rtl="0" eaLnBrk="1" fontAlgn="base" hangingPunct="1">
        <a:spcBef>
          <a:spcPct val="0"/>
        </a:spcBef>
        <a:spcAft>
          <a:spcPct val="0"/>
        </a:spcAft>
        <a:defRPr sz="3600" b="1">
          <a:solidFill>
            <a:srgbClr val="824100"/>
          </a:solidFill>
          <a:latin typeface="Garamond" pitchFamily="18" charset="0"/>
        </a:defRPr>
      </a:lvl2pPr>
      <a:lvl3pPr algn="l" rtl="0" eaLnBrk="1" fontAlgn="base" hangingPunct="1">
        <a:spcBef>
          <a:spcPct val="0"/>
        </a:spcBef>
        <a:spcAft>
          <a:spcPct val="0"/>
        </a:spcAft>
        <a:defRPr sz="3600" b="1">
          <a:solidFill>
            <a:srgbClr val="824100"/>
          </a:solidFill>
          <a:latin typeface="Garamond" pitchFamily="18" charset="0"/>
        </a:defRPr>
      </a:lvl3pPr>
      <a:lvl4pPr algn="l" rtl="0" eaLnBrk="1" fontAlgn="base" hangingPunct="1">
        <a:spcBef>
          <a:spcPct val="0"/>
        </a:spcBef>
        <a:spcAft>
          <a:spcPct val="0"/>
        </a:spcAft>
        <a:defRPr sz="3600" b="1">
          <a:solidFill>
            <a:srgbClr val="824100"/>
          </a:solidFill>
          <a:latin typeface="Garamond" pitchFamily="18" charset="0"/>
        </a:defRPr>
      </a:lvl4pPr>
      <a:lvl5pPr algn="l" rtl="0" eaLnBrk="1" fontAlgn="base" hangingPunct="1">
        <a:spcBef>
          <a:spcPct val="0"/>
        </a:spcBef>
        <a:spcAft>
          <a:spcPct val="0"/>
        </a:spcAft>
        <a:defRPr sz="3600" b="1">
          <a:solidFill>
            <a:srgbClr val="824100"/>
          </a:solidFill>
          <a:latin typeface="Garamond" pitchFamily="18" charset="0"/>
        </a:defRPr>
      </a:lvl5pPr>
      <a:lvl6pPr marL="457200" algn="l" rtl="0" eaLnBrk="1" fontAlgn="base" hangingPunct="1">
        <a:spcBef>
          <a:spcPct val="0"/>
        </a:spcBef>
        <a:spcAft>
          <a:spcPct val="0"/>
        </a:spcAft>
        <a:defRPr sz="3600" b="1">
          <a:solidFill>
            <a:srgbClr val="824100"/>
          </a:solidFill>
          <a:latin typeface="Garamond" pitchFamily="18" charset="0"/>
        </a:defRPr>
      </a:lvl6pPr>
      <a:lvl7pPr marL="914400" algn="l" rtl="0" eaLnBrk="1" fontAlgn="base" hangingPunct="1">
        <a:spcBef>
          <a:spcPct val="0"/>
        </a:spcBef>
        <a:spcAft>
          <a:spcPct val="0"/>
        </a:spcAft>
        <a:defRPr sz="3600" b="1">
          <a:solidFill>
            <a:srgbClr val="824100"/>
          </a:solidFill>
          <a:latin typeface="Garamond" pitchFamily="18" charset="0"/>
        </a:defRPr>
      </a:lvl7pPr>
      <a:lvl8pPr marL="1371600" algn="l" rtl="0" eaLnBrk="1" fontAlgn="base" hangingPunct="1">
        <a:spcBef>
          <a:spcPct val="0"/>
        </a:spcBef>
        <a:spcAft>
          <a:spcPct val="0"/>
        </a:spcAft>
        <a:defRPr sz="3600" b="1">
          <a:solidFill>
            <a:srgbClr val="824100"/>
          </a:solidFill>
          <a:latin typeface="Garamond" pitchFamily="18" charset="0"/>
        </a:defRPr>
      </a:lvl8pPr>
      <a:lvl9pPr marL="1828800" algn="l" rtl="0" eaLnBrk="1" fontAlgn="base" hangingPunct="1">
        <a:spcBef>
          <a:spcPct val="0"/>
        </a:spcBef>
        <a:spcAft>
          <a:spcPct val="0"/>
        </a:spcAft>
        <a:defRPr sz="3600" b="1">
          <a:solidFill>
            <a:srgbClr val="824100"/>
          </a:solidFill>
          <a:latin typeface="Garamond" pitchFamily="18" charset="0"/>
        </a:defRPr>
      </a:lvl9pPr>
    </p:titleStyle>
    <p:bodyStyle>
      <a:lvl1pPr marL="447675" indent="-447675" algn="l" rtl="0" eaLnBrk="1" fontAlgn="base" hangingPunct="1">
        <a:spcBef>
          <a:spcPct val="60000"/>
        </a:spcBef>
        <a:spcAft>
          <a:spcPct val="0"/>
        </a:spcAft>
        <a:buClr>
          <a:srgbClr val="663300"/>
        </a:buClr>
        <a:buChar char="•"/>
        <a:defRPr sz="2000">
          <a:solidFill>
            <a:srgbClr val="824100"/>
          </a:solidFill>
          <a:latin typeface="+mn-lt"/>
          <a:ea typeface="+mn-ea"/>
          <a:cs typeface="+mn-cs"/>
        </a:defRPr>
      </a:lvl1pPr>
      <a:lvl2pPr marL="889000" indent="-439738" algn="l" rtl="0" eaLnBrk="1" fontAlgn="base" hangingPunct="1">
        <a:spcBef>
          <a:spcPct val="20000"/>
        </a:spcBef>
        <a:spcAft>
          <a:spcPct val="0"/>
        </a:spcAft>
        <a:buClr>
          <a:srgbClr val="663300"/>
        </a:buClr>
        <a:buChar char="•"/>
        <a:defRPr>
          <a:solidFill>
            <a:srgbClr val="824100"/>
          </a:solidFill>
          <a:latin typeface="+mn-lt"/>
        </a:defRPr>
      </a:lvl2pPr>
      <a:lvl3pPr marL="1293813" indent="-403225" algn="l" rtl="0" eaLnBrk="1" fontAlgn="base" hangingPunct="1">
        <a:spcBef>
          <a:spcPct val="20000"/>
        </a:spcBef>
        <a:spcAft>
          <a:spcPct val="0"/>
        </a:spcAft>
        <a:buClr>
          <a:srgbClr val="663300"/>
        </a:buClr>
        <a:buChar char="•"/>
        <a:defRPr sz="1600">
          <a:solidFill>
            <a:srgbClr val="824100"/>
          </a:solidFill>
          <a:latin typeface="+mn-lt"/>
        </a:defRPr>
      </a:lvl3pPr>
      <a:lvl4pPr marL="1681163" indent="-385763" algn="l" rtl="0" eaLnBrk="1" fontAlgn="base" hangingPunct="1">
        <a:spcBef>
          <a:spcPct val="20000"/>
        </a:spcBef>
        <a:spcAft>
          <a:spcPct val="0"/>
        </a:spcAft>
        <a:buClr>
          <a:srgbClr val="663300"/>
        </a:buClr>
        <a:buChar char="•"/>
        <a:defRPr sz="1400">
          <a:solidFill>
            <a:srgbClr val="824100"/>
          </a:solidFill>
          <a:latin typeface="+mn-lt"/>
        </a:defRPr>
      </a:lvl4pPr>
      <a:lvl5pPr marL="2070100" indent="-387350" algn="l" rtl="0" eaLnBrk="1" fontAlgn="base" hangingPunct="1">
        <a:spcBef>
          <a:spcPct val="20000"/>
        </a:spcBef>
        <a:spcAft>
          <a:spcPct val="0"/>
        </a:spcAft>
        <a:buClr>
          <a:srgbClr val="663300"/>
        </a:buClr>
        <a:buChar char="•"/>
        <a:defRPr sz="1400">
          <a:solidFill>
            <a:srgbClr val="824100"/>
          </a:solidFill>
          <a:latin typeface="+mn-lt"/>
        </a:defRPr>
      </a:lvl5pPr>
      <a:lvl6pPr marL="2527300" indent="-387350" algn="l" rtl="0" eaLnBrk="1" fontAlgn="base" hangingPunct="1">
        <a:spcBef>
          <a:spcPct val="20000"/>
        </a:spcBef>
        <a:spcAft>
          <a:spcPct val="0"/>
        </a:spcAft>
        <a:buClr>
          <a:srgbClr val="663300"/>
        </a:buClr>
        <a:buChar char="•"/>
        <a:defRPr sz="1400">
          <a:solidFill>
            <a:srgbClr val="824100"/>
          </a:solidFill>
          <a:latin typeface="+mn-lt"/>
        </a:defRPr>
      </a:lvl6pPr>
      <a:lvl7pPr marL="2984500" indent="-387350" algn="l" rtl="0" eaLnBrk="1" fontAlgn="base" hangingPunct="1">
        <a:spcBef>
          <a:spcPct val="20000"/>
        </a:spcBef>
        <a:spcAft>
          <a:spcPct val="0"/>
        </a:spcAft>
        <a:buClr>
          <a:srgbClr val="663300"/>
        </a:buClr>
        <a:buChar char="•"/>
        <a:defRPr sz="1400">
          <a:solidFill>
            <a:srgbClr val="824100"/>
          </a:solidFill>
          <a:latin typeface="+mn-lt"/>
        </a:defRPr>
      </a:lvl7pPr>
      <a:lvl8pPr marL="3441700" indent="-387350" algn="l" rtl="0" eaLnBrk="1" fontAlgn="base" hangingPunct="1">
        <a:spcBef>
          <a:spcPct val="20000"/>
        </a:spcBef>
        <a:spcAft>
          <a:spcPct val="0"/>
        </a:spcAft>
        <a:buClr>
          <a:srgbClr val="663300"/>
        </a:buClr>
        <a:buChar char="•"/>
        <a:defRPr sz="1400">
          <a:solidFill>
            <a:srgbClr val="824100"/>
          </a:solidFill>
          <a:latin typeface="+mn-lt"/>
        </a:defRPr>
      </a:lvl8pPr>
      <a:lvl9pPr marL="3898900" indent="-387350" algn="l" rtl="0" eaLnBrk="1" fontAlgn="base" hangingPunct="1">
        <a:spcBef>
          <a:spcPct val="20000"/>
        </a:spcBef>
        <a:spcAft>
          <a:spcPct val="0"/>
        </a:spcAft>
        <a:buClr>
          <a:srgbClr val="663300"/>
        </a:buClr>
        <a:buChar char="•"/>
        <a:defRPr sz="1400">
          <a:solidFill>
            <a:srgbClr val="8241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39.png"/><Relationship Id="rId2" Type="http://schemas.microsoft.com/office/2007/relationships/media" Target="../media/media1.wav"/><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2818221"/>
            <a:ext cx="3962399" cy="403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 y="720725"/>
            <a:ext cx="9296400" cy="879475"/>
          </a:xfrm>
          <a:effectLst>
            <a:innerShdw blurRad="63500" dist="50800" dir="18900000">
              <a:prstClr val="black">
                <a:alpha val="50000"/>
              </a:prstClr>
            </a:innerShdw>
          </a:effectLst>
        </p:spPr>
        <p:txBody>
          <a:bodyPr/>
          <a:lstStyle/>
          <a:p>
            <a:pPr algn="ctr"/>
            <a:r>
              <a:rPr lang="en-US" dirty="0">
                <a:solidFill>
                  <a:srgbClr val="FFFF00"/>
                </a:solidFill>
                <a:effectLst>
                  <a:outerShdw blurRad="38100" dist="38100" dir="2700000" algn="tl">
                    <a:srgbClr val="000000">
                      <a:alpha val="43137"/>
                    </a:srgbClr>
                  </a:outerShdw>
                </a:effectLst>
                <a:latin typeface="Algerian" pitchFamily="82" charset="0"/>
              </a:rPr>
              <a:t>Alpha Matric Higher Secondary School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818221"/>
            <a:ext cx="4343401" cy="4039779"/>
          </a:xfrm>
          <a:prstGeom prst="rect">
            <a:avLst/>
          </a:prstGeom>
        </p:spPr>
      </p:pic>
      <p:sp>
        <p:nvSpPr>
          <p:cNvPr id="5" name="TextBox 4"/>
          <p:cNvSpPr txBox="1"/>
          <p:nvPr/>
        </p:nvSpPr>
        <p:spPr>
          <a:xfrm>
            <a:off x="3200400" y="1548825"/>
            <a:ext cx="4191000" cy="584775"/>
          </a:xfrm>
          <a:prstGeom prst="rect">
            <a:avLst/>
          </a:prstGeom>
          <a:noFill/>
        </p:spPr>
        <p:txBody>
          <a:bodyPr wrap="square" rtlCol="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PUDUCHERRY</a:t>
            </a:r>
            <a:endParaRPr lang="en-US" sz="3200" b="1" dirty="0">
              <a:solidFill>
                <a:srgbClr val="92D050"/>
              </a:solidFill>
              <a:effectLst>
                <a:outerShdw blurRad="38100" dist="38100" dir="2700000" algn="tl">
                  <a:srgbClr val="000000">
                    <a:alpha val="43137"/>
                  </a:srgbClr>
                </a:outerShdw>
              </a:effectLst>
            </a:endParaRPr>
          </a:p>
        </p:txBody>
      </p:sp>
      <p:sp>
        <p:nvSpPr>
          <p:cNvPr id="6" name="TextBox 5"/>
          <p:cNvSpPr txBox="1"/>
          <p:nvPr/>
        </p:nvSpPr>
        <p:spPr>
          <a:xfrm>
            <a:off x="457200" y="2209800"/>
            <a:ext cx="9677400"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solidFill>
                  <a:srgbClr val="FF0000"/>
                </a:solidFill>
                <a:effectLst>
                  <a:outerShdw blurRad="76200" dist="50800" dir="5400000" algn="tl" rotWithShape="0">
                    <a:srgbClr val="000000">
                      <a:alpha val="65000"/>
                    </a:srgbClr>
                  </a:outerShdw>
                </a:effectLst>
                <a:latin typeface="Arial Black" pitchFamily="34" charset="0"/>
              </a:rPr>
              <a:t>AUDIO VISUAL SMART CLASS PROGRAM </a:t>
            </a:r>
            <a:endParaRPr lang="en-US" sz="16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sp>
        <p:nvSpPr>
          <p:cNvPr id="7" name="TextBox 6"/>
          <p:cNvSpPr txBox="1"/>
          <p:nvPr/>
        </p:nvSpPr>
        <p:spPr>
          <a:xfrm>
            <a:off x="4267200" y="3276600"/>
            <a:ext cx="381000" cy="2800767"/>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a:t>
            </a:r>
          </a:p>
        </p:txBody>
      </p:sp>
      <p:sp>
        <p:nvSpPr>
          <p:cNvPr id="3" name="Rectangle 2">
            <a:extLst>
              <a:ext uri="{FF2B5EF4-FFF2-40B4-BE49-F238E27FC236}">
                <a16:creationId xmlns:a16="http://schemas.microsoft.com/office/drawing/2014/main" id="{33C4CEFE-F2CE-4F38-A826-BBD067A9E8D8}"/>
              </a:ext>
            </a:extLst>
          </p:cNvPr>
          <p:cNvSpPr/>
          <p:nvPr/>
        </p:nvSpPr>
        <p:spPr>
          <a:xfrm>
            <a:off x="2737478" y="-135841"/>
            <a:ext cx="3973844"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www.Padasalai.Net</a:t>
            </a:r>
          </a:p>
        </p:txBody>
      </p:sp>
    </p:spTree>
    <p:extLst>
      <p:ext uri="{BB962C8B-B14F-4D97-AF65-F5344CB8AC3E}">
        <p14:creationId xmlns:p14="http://schemas.microsoft.com/office/powerpoint/2010/main" val="2135015834"/>
      </p:ext>
    </p:extLst>
  </p:cSld>
  <p:clrMapOvr>
    <a:masterClrMapping/>
  </p:clrMapOvr>
  <mc:AlternateContent xmlns:mc="http://schemas.openxmlformats.org/markup-compatibility/2006" xmlns:p14="http://schemas.microsoft.com/office/powerpoint/2010/main">
    <mc:Choice Requires="p14">
      <p:transition spd="slow" p14:dur="800" advTm="15544">
        <p:circle/>
      </p:transition>
    </mc:Choice>
    <mc:Fallback xmlns="">
      <p:transition spd="slow" advTm="1554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5000" fill="hold"/>
                                        <p:tgtEl>
                                          <p:spTgt spid="1026"/>
                                        </p:tgtEl>
                                        <p:attrNameLst>
                                          <p:attrName>ppt_x</p:attrName>
                                        </p:attrNameLst>
                                      </p:cBhvr>
                                      <p:tavLst>
                                        <p:tav tm="0">
                                          <p:val>
                                            <p:strVal val="#ppt_x"/>
                                          </p:val>
                                        </p:tav>
                                        <p:tav tm="100000">
                                          <p:val>
                                            <p:strVal val="#ppt_x"/>
                                          </p:val>
                                        </p:tav>
                                      </p:tavLst>
                                    </p:anim>
                                    <p:anim calcmode="lin" valueType="num">
                                      <p:cBhvr>
                                        <p:cTn id="8" dur="15000" fill="hold"/>
                                        <p:tgtEl>
                                          <p:spTgt spid="1026"/>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5000" fill="hold"/>
                                        <p:tgtEl>
                                          <p:spTgt spid="2"/>
                                        </p:tgtEl>
                                        <p:attrNameLst>
                                          <p:attrName>ppt_x</p:attrName>
                                        </p:attrNameLst>
                                      </p:cBhvr>
                                      <p:tavLst>
                                        <p:tav tm="0">
                                          <p:val>
                                            <p:strVal val="#ppt_x"/>
                                          </p:val>
                                        </p:tav>
                                        <p:tav tm="100000">
                                          <p:val>
                                            <p:strVal val="#ppt_x"/>
                                          </p:val>
                                        </p:tav>
                                      </p:tavLst>
                                    </p:anim>
                                    <p:anim calcmode="lin" valueType="num">
                                      <p:cBhvr>
                                        <p:cTn id="12" dur="15000" fill="hold"/>
                                        <p:tgtEl>
                                          <p:spTgt spid="2"/>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5000" fill="hold"/>
                                        <p:tgtEl>
                                          <p:spTgt spid="4"/>
                                        </p:tgtEl>
                                        <p:attrNameLst>
                                          <p:attrName>ppt_x</p:attrName>
                                        </p:attrNameLst>
                                      </p:cBhvr>
                                      <p:tavLst>
                                        <p:tav tm="0">
                                          <p:val>
                                            <p:strVal val="#ppt_x"/>
                                          </p:val>
                                        </p:tav>
                                        <p:tav tm="100000">
                                          <p:val>
                                            <p:strVal val="#ppt_x"/>
                                          </p:val>
                                        </p:tav>
                                      </p:tavLst>
                                    </p:anim>
                                    <p:anim calcmode="lin" valueType="num">
                                      <p:cBhvr>
                                        <p:cTn id="16" dur="15000" fill="hold"/>
                                        <p:tgtEl>
                                          <p:spTgt spid="4"/>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5000" fill="hold"/>
                                        <p:tgtEl>
                                          <p:spTgt spid="5"/>
                                        </p:tgtEl>
                                        <p:attrNameLst>
                                          <p:attrName>ppt_x</p:attrName>
                                        </p:attrNameLst>
                                      </p:cBhvr>
                                      <p:tavLst>
                                        <p:tav tm="0">
                                          <p:val>
                                            <p:strVal val="#ppt_x"/>
                                          </p:val>
                                        </p:tav>
                                        <p:tav tm="100000">
                                          <p:val>
                                            <p:strVal val="#ppt_x"/>
                                          </p:val>
                                        </p:tav>
                                      </p:tavLst>
                                    </p:anim>
                                    <p:anim calcmode="lin" valueType="num">
                                      <p:cBhvr>
                                        <p:cTn id="20" dur="15000" fill="hold"/>
                                        <p:tgtEl>
                                          <p:spTgt spid="5"/>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5000" fill="hold"/>
                                        <p:tgtEl>
                                          <p:spTgt spid="6"/>
                                        </p:tgtEl>
                                        <p:attrNameLst>
                                          <p:attrName>ppt_x</p:attrName>
                                        </p:attrNameLst>
                                      </p:cBhvr>
                                      <p:tavLst>
                                        <p:tav tm="0">
                                          <p:val>
                                            <p:strVal val="#ppt_x"/>
                                          </p:val>
                                        </p:tav>
                                        <p:tav tm="100000">
                                          <p:val>
                                            <p:strVal val="#ppt_x"/>
                                          </p:val>
                                        </p:tav>
                                      </p:tavLst>
                                    </p:anim>
                                    <p:anim calcmode="lin" valueType="num">
                                      <p:cBhvr>
                                        <p:cTn id="24" dur="15000" fill="hold"/>
                                        <p:tgtEl>
                                          <p:spTgt spid="6"/>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5000" fill="hold"/>
                                        <p:tgtEl>
                                          <p:spTgt spid="7"/>
                                        </p:tgtEl>
                                        <p:attrNameLst>
                                          <p:attrName>ppt_x</p:attrName>
                                        </p:attrNameLst>
                                      </p:cBhvr>
                                      <p:tavLst>
                                        <p:tav tm="0">
                                          <p:val>
                                            <p:strVal val="#ppt_x"/>
                                          </p:val>
                                        </p:tav>
                                        <p:tav tm="100000">
                                          <p:val>
                                            <p:strVal val="#ppt_x"/>
                                          </p:val>
                                        </p:tav>
                                      </p:tavLst>
                                    </p:anim>
                                    <p:anim calcmode="lin" valueType="num">
                                      <p:cBhvr>
                                        <p:cTn id="28" dur="15000" fill="hold"/>
                                        <p:tgtEl>
                                          <p:spTgt spid="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4" y="762000"/>
            <a:ext cx="9372600" cy="879475"/>
          </a:xfrm>
        </p:spPr>
        <p:txBody>
          <a:bodyPr/>
          <a:lstStyle/>
          <a:p>
            <a:pPr algn="ctr"/>
            <a:r>
              <a:rPr lang="en-US" sz="2800" i="1" dirty="0">
                <a:solidFill>
                  <a:srgbClr val="002060"/>
                </a:solidFill>
                <a:effectLst>
                  <a:outerShdw blurRad="38100" dist="38100" dir="2700000" algn="tl">
                    <a:srgbClr val="000000">
                      <a:alpha val="43137"/>
                    </a:srgbClr>
                  </a:outerShdw>
                </a:effectLst>
                <a:latin typeface="Cooper Black" pitchFamily="18" charset="0"/>
              </a:rPr>
              <a:t>MEANING OF DEVELOPMENT AND UNDERDEVELOPMENT</a:t>
            </a:r>
          </a:p>
        </p:txBody>
      </p:sp>
      <p:sp>
        <p:nvSpPr>
          <p:cNvPr id="3" name="Content Placeholder 2"/>
          <p:cNvSpPr>
            <a:spLocks noGrp="1"/>
          </p:cNvSpPr>
          <p:nvPr>
            <p:ph idx="1"/>
          </p:nvPr>
        </p:nvSpPr>
        <p:spPr>
          <a:xfrm>
            <a:off x="685800" y="1905000"/>
            <a:ext cx="7924800" cy="4114800"/>
          </a:xfrm>
        </p:spPr>
        <p:txBody>
          <a:bodyPr/>
          <a:lstStyle/>
          <a:p>
            <a:pPr>
              <a:buClr>
                <a:srgbClr val="FF0000"/>
              </a:buClr>
              <a:buFont typeface="Wingdings" pitchFamily="2" charset="2"/>
              <a:buChar char="v"/>
            </a:pPr>
            <a:r>
              <a:rPr lang="en-US" sz="2200" b="1" dirty="0">
                <a:solidFill>
                  <a:srgbClr val="002060"/>
                </a:solidFill>
              </a:rPr>
              <a:t>The concept “development” refers to the structural changes towards betterment.</a:t>
            </a:r>
          </a:p>
          <a:p>
            <a:pPr>
              <a:buClr>
                <a:srgbClr val="FF0000"/>
              </a:buClr>
              <a:buFont typeface="Wingdings" pitchFamily="2" charset="2"/>
              <a:buChar char="v"/>
            </a:pPr>
            <a:r>
              <a:rPr lang="en-US" sz="2200" b="1" dirty="0">
                <a:solidFill>
                  <a:srgbClr val="002060"/>
                </a:solidFill>
              </a:rPr>
              <a:t>Until II world war, interest was rarely shown on the problems of the present day third world countries. </a:t>
            </a:r>
          </a:p>
          <a:p>
            <a:pPr>
              <a:buClr>
                <a:srgbClr val="FF0000"/>
              </a:buClr>
              <a:buFont typeface="Wingdings" pitchFamily="2" charset="2"/>
              <a:buChar char="v"/>
            </a:pPr>
            <a:r>
              <a:rPr lang="en-US" sz="2200" b="1" dirty="0">
                <a:solidFill>
                  <a:srgbClr val="002060"/>
                </a:solidFill>
              </a:rPr>
              <a:t>After II world war economist started devoting their attention towards analyzing the problems of underdeveloped countries. </a:t>
            </a:r>
          </a:p>
          <a:p>
            <a:pPr>
              <a:buClr>
                <a:srgbClr val="FF0000"/>
              </a:buClr>
              <a:buFont typeface="Wingdings" pitchFamily="2" charset="2"/>
              <a:buChar char="v"/>
            </a:pPr>
            <a:r>
              <a:rPr lang="en-US" sz="2200" b="1" dirty="0">
                <a:solidFill>
                  <a:srgbClr val="002060"/>
                </a:solidFill>
              </a:rPr>
              <a:t>The under Developed countries were once the colonies of England and other European Countries. </a:t>
            </a:r>
          </a:p>
          <a:p>
            <a:pPr>
              <a:buClr>
                <a:srgbClr val="FF0000"/>
              </a:buClr>
              <a:buFont typeface="Wingdings" pitchFamily="2" charset="2"/>
              <a:buChar char="v"/>
            </a:pPr>
            <a:r>
              <a:rPr lang="en-US" sz="2200" b="1" dirty="0">
                <a:solidFill>
                  <a:srgbClr val="002060"/>
                </a:solidFill>
              </a:rPr>
              <a:t>After becoming free, there was an awakening to march towards economic development.</a:t>
            </a:r>
          </a:p>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514600" y="6096000"/>
            <a:ext cx="4359168" cy="838200"/>
          </a:xfrm>
          <a:prstGeom prst="rect">
            <a:avLst/>
          </a:prstGeom>
        </p:spPr>
      </p:pic>
      <p:cxnSp>
        <p:nvCxnSpPr>
          <p:cNvPr id="6" name="Straight Connector 5"/>
          <p:cNvCxnSpPr/>
          <p:nvPr/>
        </p:nvCxnSpPr>
        <p:spPr bwMode="auto">
          <a:xfrm>
            <a:off x="0" y="1752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508570827"/>
      </p:ext>
    </p:extLst>
  </p:cSld>
  <p:clrMapOvr>
    <a:masterClrMapping/>
  </p:clrMapOvr>
  <p:transition spd="slow" advTm="5732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54125"/>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APPROACHES TO ECONOMIC DEVELOPMENT</a:t>
            </a:r>
          </a:p>
        </p:txBody>
      </p:sp>
      <p:sp>
        <p:nvSpPr>
          <p:cNvPr id="3" name="Content Placeholder 2"/>
          <p:cNvSpPr>
            <a:spLocks noGrp="1"/>
          </p:cNvSpPr>
          <p:nvPr>
            <p:ph idx="1"/>
          </p:nvPr>
        </p:nvSpPr>
        <p:spPr>
          <a:xfrm>
            <a:off x="1752600" y="2514600"/>
            <a:ext cx="7924800" cy="4114800"/>
          </a:xfrm>
        </p:spPr>
        <p:txBody>
          <a:bodyPr/>
          <a:lstStyle/>
          <a:p>
            <a:pPr>
              <a:buClr>
                <a:srgbClr val="FF0000"/>
              </a:buClr>
              <a:buFont typeface="Wingdings" pitchFamily="2" charset="2"/>
              <a:buChar char="ü"/>
            </a:pPr>
            <a:r>
              <a:rPr lang="en-US" sz="3200" b="1" dirty="0">
                <a:solidFill>
                  <a:srgbClr val="002060"/>
                </a:solidFill>
              </a:rPr>
              <a:t>Traditional approach </a:t>
            </a:r>
          </a:p>
          <a:p>
            <a:pPr>
              <a:buClr>
                <a:srgbClr val="FF0000"/>
              </a:buClr>
              <a:buFont typeface="Wingdings" pitchFamily="2" charset="2"/>
              <a:buChar char="ü"/>
            </a:pPr>
            <a:r>
              <a:rPr lang="en-US" sz="3200" b="1" dirty="0">
                <a:solidFill>
                  <a:srgbClr val="002060"/>
                </a:solidFill>
              </a:rPr>
              <a:t>New welfare oriented approach </a:t>
            </a:r>
          </a:p>
          <a:p>
            <a:pPr>
              <a:buClr>
                <a:srgbClr val="FF0000"/>
              </a:buClr>
              <a:buFont typeface="Wingdings" pitchFamily="2" charset="2"/>
              <a:buChar char="ü"/>
            </a:pPr>
            <a:endParaRPr lang="en-US" sz="3200"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cxnSp>
        <p:nvCxnSpPr>
          <p:cNvPr id="6" name="Straight Connector 5"/>
          <p:cNvCxnSpPr/>
          <p:nvPr/>
        </p:nvCxnSpPr>
        <p:spPr bwMode="auto">
          <a:xfrm>
            <a:off x="0" y="2057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466522074"/>
      </p:ext>
    </p:extLst>
  </p:cSld>
  <p:clrMapOvr>
    <a:masterClrMapping/>
  </p:clrMapOvr>
  <p:transition spd="slow" advTm="1306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001000" cy="8794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TRADITIONAL  APPROACH</a:t>
            </a:r>
          </a:p>
        </p:txBody>
      </p:sp>
      <p:sp>
        <p:nvSpPr>
          <p:cNvPr id="3" name="Content Placeholder 2"/>
          <p:cNvSpPr>
            <a:spLocks noGrp="1"/>
          </p:cNvSpPr>
          <p:nvPr>
            <p:ph idx="1"/>
          </p:nvPr>
        </p:nvSpPr>
        <p:spPr>
          <a:xfrm>
            <a:off x="457200" y="2133600"/>
            <a:ext cx="7924800" cy="4114800"/>
          </a:xfrm>
        </p:spPr>
        <p:txBody>
          <a:bodyPr/>
          <a:lstStyle/>
          <a:p>
            <a:pPr lvl="1">
              <a:buClr>
                <a:srgbClr val="FF0000"/>
              </a:buClr>
              <a:buFont typeface="Wingdings" pitchFamily="2" charset="2"/>
              <a:buChar char="ü"/>
            </a:pPr>
            <a:r>
              <a:rPr lang="en-US" sz="2400" b="1" dirty="0">
                <a:solidFill>
                  <a:srgbClr val="002060"/>
                </a:solidFill>
              </a:rPr>
              <a:t>It defines development strictly in economic terms.</a:t>
            </a:r>
          </a:p>
          <a:p>
            <a:pPr lvl="1">
              <a:buClr>
                <a:srgbClr val="FF0000"/>
              </a:buClr>
              <a:buFont typeface="Wingdings" pitchFamily="2" charset="2"/>
              <a:buChar char="ü"/>
            </a:pPr>
            <a:r>
              <a:rPr lang="en-US" sz="2400" b="1" dirty="0">
                <a:solidFill>
                  <a:srgbClr val="002060"/>
                </a:solidFill>
              </a:rPr>
              <a:t>GNP increase  is accompanied by </a:t>
            </a:r>
          </a:p>
          <a:p>
            <a:pPr marL="449262" lvl="1" indent="0">
              <a:buClr>
                <a:srgbClr val="FF0000"/>
              </a:buClr>
              <a:buNone/>
            </a:pPr>
            <a:r>
              <a:rPr lang="en-US" sz="2400" b="1" dirty="0">
                <a:solidFill>
                  <a:srgbClr val="002060"/>
                </a:solidFill>
              </a:rPr>
              <a:t>		1)  Decline in agriculture and employment </a:t>
            </a:r>
          </a:p>
          <a:p>
            <a:pPr marL="449262" lvl="1" indent="0">
              <a:buClr>
                <a:srgbClr val="FF0000"/>
              </a:buClr>
              <a:buNone/>
            </a:pPr>
            <a:r>
              <a:rPr lang="en-US" sz="2400" b="1" dirty="0">
                <a:solidFill>
                  <a:srgbClr val="002060"/>
                </a:solidFill>
              </a:rPr>
              <a:t>		2)  Increase  in manufacturing and service. </a:t>
            </a:r>
          </a:p>
          <a:p>
            <a:pPr lvl="1">
              <a:buClr>
                <a:srgbClr val="FF0000"/>
              </a:buClr>
              <a:buFont typeface="Wingdings" pitchFamily="2" charset="2"/>
              <a:buChar char="ü"/>
            </a:pPr>
            <a:r>
              <a:rPr lang="en-US" sz="2400" b="1" dirty="0">
                <a:solidFill>
                  <a:srgbClr val="002060"/>
                </a:solidFill>
              </a:rPr>
              <a:t> Emphasizes on the importance of industrialization. </a:t>
            </a:r>
          </a:p>
          <a:p>
            <a:pPr lvl="1">
              <a:buClr>
                <a:srgbClr val="FF0000"/>
              </a:buClr>
              <a:buFont typeface="Wingdings" pitchFamily="2" charset="2"/>
              <a:buChar char="ü"/>
            </a:pPr>
            <a:r>
              <a:rPr lang="en-US" sz="2400" b="1" dirty="0">
                <a:solidFill>
                  <a:srgbClr val="002060"/>
                </a:solidFill>
              </a:rPr>
              <a:t>Growth in GNP per capita – trickle down to people at the bottom.</a:t>
            </a:r>
          </a:p>
          <a:p>
            <a:pPr>
              <a:buClr>
                <a:srgbClr val="FF0000"/>
              </a:buClr>
              <a:buFont typeface="Wingdings" pitchFamily="2" charset="2"/>
              <a:buChar char="ü"/>
            </a:pPr>
            <a:endParaRPr lang="en-US" sz="2800" b="1" dirty="0"/>
          </a:p>
          <a:p>
            <a:pPr>
              <a:buClr>
                <a:srgbClr val="FF0000"/>
              </a:buClr>
              <a:buFont typeface="Wingdings" pitchFamily="2" charset="2"/>
              <a:buChar char="ü"/>
            </a:pPr>
            <a:endParaRPr lang="en-US" sz="2800" b="1" dirty="0"/>
          </a:p>
          <a:p>
            <a:pPr>
              <a:buClr>
                <a:srgbClr val="FF0000"/>
              </a:buClr>
              <a:buFont typeface="Wingdings" pitchFamily="2" charset="2"/>
              <a:buChar char="ü"/>
            </a:pPr>
            <a:endParaRPr lang="en-US" sz="2800" b="1"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cxnSp>
        <p:nvCxnSpPr>
          <p:cNvPr id="6" name="Straight Connector 5"/>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4238025576"/>
      </p:ext>
    </p:extLst>
  </p:cSld>
  <p:clrMapOvr>
    <a:masterClrMapping/>
  </p:clrMapOvr>
  <p:transition spd="slow" advTm="67492">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73125"/>
            <a:ext cx="6858000" cy="879475"/>
          </a:xfrm>
        </p:spPr>
        <p:txBody>
          <a:bodyPr/>
          <a:lstStyle/>
          <a:p>
            <a:pPr algn="ctr"/>
            <a:r>
              <a:rPr lang="en-US" sz="3200" i="1" dirty="0">
                <a:solidFill>
                  <a:srgbClr val="002060"/>
                </a:solidFill>
                <a:effectLst>
                  <a:outerShdw blurRad="38100" dist="38100" dir="2700000" algn="tl">
                    <a:srgbClr val="000000">
                      <a:alpha val="43137"/>
                    </a:srgbClr>
                  </a:outerShdw>
                </a:effectLst>
                <a:latin typeface="Cooper Black" pitchFamily="18" charset="0"/>
              </a:rPr>
              <a:t>NEW WELFARE ORIENTED APPROACH</a:t>
            </a:r>
          </a:p>
        </p:txBody>
      </p:sp>
      <p:sp>
        <p:nvSpPr>
          <p:cNvPr id="3" name="Content Placeholder 2"/>
          <p:cNvSpPr>
            <a:spLocks noGrp="1"/>
          </p:cNvSpPr>
          <p:nvPr>
            <p:ph idx="1"/>
          </p:nvPr>
        </p:nvSpPr>
        <p:spPr>
          <a:xfrm>
            <a:off x="457200" y="1828800"/>
            <a:ext cx="8305800" cy="4114800"/>
          </a:xfrm>
        </p:spPr>
        <p:txBody>
          <a:bodyPr/>
          <a:lstStyle/>
          <a:p>
            <a:pPr>
              <a:buClr>
                <a:srgbClr val="FF0000"/>
              </a:buClr>
              <a:buFont typeface="Wingdings" pitchFamily="2" charset="2"/>
              <a:buChar char="Ø"/>
            </a:pPr>
            <a:r>
              <a:rPr lang="en-US" sz="2200" b="1" dirty="0">
                <a:solidFill>
                  <a:srgbClr val="002060"/>
                </a:solidFill>
              </a:rPr>
              <a:t>In 1970’s economic development was redefined in terms of reduction of poverty, inequality and unemployment with in the context of growing  economy.</a:t>
            </a:r>
          </a:p>
          <a:p>
            <a:pPr>
              <a:buClr>
                <a:srgbClr val="FF0000"/>
              </a:buClr>
              <a:buFont typeface="Wingdings" pitchFamily="2" charset="2"/>
              <a:buChar char="Ø"/>
            </a:pPr>
            <a:endParaRPr lang="en-US" sz="2200" b="1" dirty="0">
              <a:solidFill>
                <a:srgbClr val="002060"/>
              </a:solidFill>
            </a:endParaRPr>
          </a:p>
          <a:p>
            <a:pPr>
              <a:buClr>
                <a:srgbClr val="FF0000"/>
              </a:buClr>
              <a:buFont typeface="Wingdings" pitchFamily="2" charset="2"/>
              <a:buChar char="Ø"/>
            </a:pPr>
            <a:r>
              <a:rPr lang="en-US" sz="2200" b="1" dirty="0">
                <a:solidFill>
                  <a:srgbClr val="002060"/>
                </a:solidFill>
              </a:rPr>
              <a:t>Michael P </a:t>
            </a:r>
            <a:r>
              <a:rPr lang="en-US" sz="2200" b="1" dirty="0" err="1">
                <a:solidFill>
                  <a:srgbClr val="002060"/>
                </a:solidFill>
              </a:rPr>
              <a:t>Todaro</a:t>
            </a:r>
            <a:r>
              <a:rPr lang="en-US" sz="2200" b="1" dirty="0">
                <a:solidFill>
                  <a:srgbClr val="002060"/>
                </a:solidFill>
              </a:rPr>
              <a:t>,	</a:t>
            </a:r>
          </a:p>
          <a:p>
            <a:pPr marL="0" indent="0">
              <a:buClr>
                <a:srgbClr val="FF0000"/>
              </a:buClr>
              <a:buNone/>
            </a:pPr>
            <a:r>
              <a:rPr lang="en-US" sz="2200" b="1" dirty="0">
                <a:solidFill>
                  <a:srgbClr val="002060"/>
                </a:solidFill>
              </a:rPr>
              <a:t>		“Development must, therefore, be conceived as a 	multidimensional process involving major changes in 	social 	structures, popular attitudes and national institutions as 	well as the acceleration of growth, the 	reduction of 	inequality and the eradication of absolute poverty” </a:t>
            </a:r>
          </a:p>
          <a:p>
            <a:pPr>
              <a:buClr>
                <a:srgbClr val="FF0000"/>
              </a:buClr>
              <a:buFont typeface="Wingdings" pitchFamily="2" charset="2"/>
              <a:buChar char="Ø"/>
            </a:pPr>
            <a:endParaRPr lang="en-US" b="1" dirty="0"/>
          </a:p>
        </p:txBody>
      </p:sp>
      <p:sp>
        <p:nvSpPr>
          <p:cNvPr id="4" name="TextBox 3"/>
          <p:cNvSpPr txBox="1"/>
          <p:nvPr/>
        </p:nvSpPr>
        <p:spPr>
          <a:xfrm>
            <a:off x="533400" y="2920425"/>
            <a:ext cx="8458200" cy="584775"/>
          </a:xfrm>
          <a:prstGeom prst="rect">
            <a:avLst/>
          </a:prstGeom>
          <a:solidFill>
            <a:srgbClr val="99CC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solidFill>
                  <a:srgbClr val="C00000"/>
                </a:solidFill>
                <a:latin typeface="Algerian" pitchFamily="82" charset="0"/>
              </a:rPr>
              <a:t>Slogan – ‘Redistribution with growth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7"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34" t="10000" r="41515"/>
          <a:stretch/>
        </p:blipFill>
        <p:spPr bwMode="auto">
          <a:xfrm>
            <a:off x="80563" y="4038600"/>
            <a:ext cx="12910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bwMode="auto">
          <a:xfrm>
            <a:off x="0" y="1676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69408690"/>
      </p:ext>
    </p:extLst>
  </p:cSld>
  <p:clrMapOvr>
    <a:masterClrMapping/>
  </p:clrMapOvr>
  <p:transition spd="slow" advTm="14312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9217"/>
                                        </p:tgtEl>
                                        <p:attrNameLst>
                                          <p:attrName>style.visibility</p:attrName>
                                        </p:attrNameLst>
                                      </p:cBhvr>
                                      <p:to>
                                        <p:strVal val="visible"/>
                                      </p:to>
                                    </p:set>
                                    <p:anim calcmode="lin" valueType="num">
                                      <p:cBhvr>
                                        <p:cTn id="38" dur="1000" fill="hold"/>
                                        <p:tgtEl>
                                          <p:spTgt spid="9217"/>
                                        </p:tgtEl>
                                        <p:attrNameLst>
                                          <p:attrName>ppt_w</p:attrName>
                                        </p:attrNameLst>
                                      </p:cBhvr>
                                      <p:tavLst>
                                        <p:tav tm="0">
                                          <p:val>
                                            <p:fltVal val="0"/>
                                          </p:val>
                                        </p:tav>
                                        <p:tav tm="100000">
                                          <p:val>
                                            <p:strVal val="#ppt_w"/>
                                          </p:val>
                                        </p:tav>
                                      </p:tavLst>
                                    </p:anim>
                                    <p:anim calcmode="lin" valueType="num">
                                      <p:cBhvr>
                                        <p:cTn id="39" dur="1000" fill="hold"/>
                                        <p:tgtEl>
                                          <p:spTgt spid="9217"/>
                                        </p:tgtEl>
                                        <p:attrNameLst>
                                          <p:attrName>ppt_h</p:attrName>
                                        </p:attrNameLst>
                                      </p:cBhvr>
                                      <p:tavLst>
                                        <p:tav tm="0">
                                          <p:val>
                                            <p:fltVal val="0"/>
                                          </p:val>
                                        </p:tav>
                                        <p:tav tm="100000">
                                          <p:val>
                                            <p:strVal val="#ppt_h"/>
                                          </p:val>
                                        </p:tav>
                                      </p:tavLst>
                                    </p:anim>
                                    <p:anim calcmode="lin" valueType="num">
                                      <p:cBhvr>
                                        <p:cTn id="40" dur="1000" fill="hold"/>
                                        <p:tgtEl>
                                          <p:spTgt spid="9217"/>
                                        </p:tgtEl>
                                        <p:attrNameLst>
                                          <p:attrName>style.rotation</p:attrName>
                                        </p:attrNameLst>
                                      </p:cBhvr>
                                      <p:tavLst>
                                        <p:tav tm="0">
                                          <p:val>
                                            <p:fltVal val="90"/>
                                          </p:val>
                                        </p:tav>
                                        <p:tav tm="100000">
                                          <p:val>
                                            <p:fltVal val="0"/>
                                          </p:val>
                                        </p:tav>
                                      </p:tavLst>
                                    </p:anim>
                                    <p:animEffect transition="in" filter="fade">
                                      <p:cBhvr>
                                        <p:cTn id="41" dur="1000"/>
                                        <p:tgtEl>
                                          <p:spTgt spid="92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p:cTn id="4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68325"/>
            <a:ext cx="7924800" cy="7270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UNDER DEVELOPMENT </a:t>
            </a:r>
          </a:p>
        </p:txBody>
      </p:sp>
      <p:sp>
        <p:nvSpPr>
          <p:cNvPr id="3" name="Content Placeholder 2"/>
          <p:cNvSpPr>
            <a:spLocks noGrp="1"/>
          </p:cNvSpPr>
          <p:nvPr>
            <p:ph idx="1"/>
          </p:nvPr>
        </p:nvSpPr>
        <p:spPr>
          <a:xfrm>
            <a:off x="533400" y="1371600"/>
            <a:ext cx="7924800" cy="4114800"/>
          </a:xfrm>
        </p:spPr>
        <p:txBody>
          <a:bodyPr/>
          <a:lstStyle/>
          <a:p>
            <a:pPr marL="0" indent="0">
              <a:buClr>
                <a:srgbClr val="FF0000"/>
              </a:buClr>
              <a:buNone/>
            </a:pPr>
            <a:r>
              <a:rPr lang="en-US" i="1" dirty="0">
                <a:solidFill>
                  <a:srgbClr val="002060"/>
                </a:solidFill>
                <a:effectLst>
                  <a:outerShdw blurRad="38100" dist="38100" dir="2700000" algn="tl">
                    <a:srgbClr val="000000">
                      <a:alpha val="43137"/>
                    </a:srgbClr>
                  </a:outerShdw>
                </a:effectLst>
                <a:latin typeface="Cooper Black" pitchFamily="18" charset="0"/>
              </a:rPr>
              <a:t>UDC’s  are Characterized  By </a:t>
            </a:r>
            <a:endParaRPr lang="en-US" b="1" dirty="0">
              <a:solidFill>
                <a:srgbClr val="002060"/>
              </a:solidFill>
            </a:endParaRPr>
          </a:p>
          <a:p>
            <a:pPr>
              <a:buClr>
                <a:srgbClr val="FF0000"/>
              </a:buClr>
              <a:buFont typeface="Wingdings" pitchFamily="2" charset="2"/>
              <a:buChar char="ü"/>
            </a:pPr>
            <a:r>
              <a:rPr lang="en-US" sz="1800" b="1" dirty="0">
                <a:solidFill>
                  <a:srgbClr val="002060"/>
                </a:solidFill>
              </a:rPr>
              <a:t>Agriculture</a:t>
            </a:r>
            <a:r>
              <a:rPr lang="en-US" b="1" dirty="0">
                <a:solidFill>
                  <a:srgbClr val="002060"/>
                </a:solidFill>
              </a:rPr>
              <a:t> </a:t>
            </a:r>
          </a:p>
          <a:p>
            <a:pPr>
              <a:buClr>
                <a:srgbClr val="FF0000"/>
              </a:buClr>
              <a:buFont typeface="Wingdings" pitchFamily="2" charset="2"/>
              <a:buChar char="ü"/>
            </a:pPr>
            <a:r>
              <a:rPr lang="en-US" b="1" dirty="0">
                <a:solidFill>
                  <a:srgbClr val="002060"/>
                </a:solidFill>
              </a:rPr>
              <a:t>Low per capita income</a:t>
            </a:r>
          </a:p>
          <a:p>
            <a:pPr>
              <a:buClr>
                <a:srgbClr val="FF0000"/>
              </a:buClr>
              <a:buFont typeface="Wingdings" pitchFamily="2" charset="2"/>
              <a:buChar char="ü"/>
            </a:pPr>
            <a:r>
              <a:rPr lang="en-US" b="1" dirty="0">
                <a:solidFill>
                  <a:srgbClr val="002060"/>
                </a:solidFill>
              </a:rPr>
              <a:t>Wide spread poverty </a:t>
            </a:r>
          </a:p>
          <a:p>
            <a:pPr>
              <a:buClr>
                <a:srgbClr val="FF0000"/>
              </a:buClr>
              <a:buFont typeface="Wingdings" pitchFamily="2" charset="2"/>
              <a:buChar char="ü"/>
            </a:pPr>
            <a:r>
              <a:rPr lang="en-US" b="1" dirty="0">
                <a:solidFill>
                  <a:srgbClr val="002060"/>
                </a:solidFill>
              </a:rPr>
              <a:t>Inequality in distribution of income and wealth </a:t>
            </a:r>
          </a:p>
          <a:p>
            <a:pPr>
              <a:buClr>
                <a:srgbClr val="FF0000"/>
              </a:buClr>
              <a:buFont typeface="Wingdings" pitchFamily="2" charset="2"/>
              <a:buChar char="ü"/>
            </a:pPr>
            <a:r>
              <a:rPr lang="en-US" b="1" dirty="0">
                <a:solidFill>
                  <a:srgbClr val="002060"/>
                </a:solidFill>
              </a:rPr>
              <a:t>Over population </a:t>
            </a:r>
          </a:p>
          <a:p>
            <a:pPr>
              <a:buClr>
                <a:srgbClr val="FF0000"/>
              </a:buClr>
              <a:buFont typeface="Wingdings" pitchFamily="2" charset="2"/>
              <a:buChar char="ü"/>
            </a:pPr>
            <a:r>
              <a:rPr lang="en-US" b="1" dirty="0">
                <a:solidFill>
                  <a:srgbClr val="002060"/>
                </a:solidFill>
              </a:rPr>
              <a:t>Low rate of capital formation.</a:t>
            </a:r>
          </a:p>
          <a:p>
            <a:pPr>
              <a:buClr>
                <a:srgbClr val="FF0000"/>
              </a:buClr>
              <a:buFont typeface="Wingdings" pitchFamily="2" charset="2"/>
              <a:buChar char="ü"/>
            </a:pPr>
            <a:r>
              <a:rPr lang="en-US" b="1" dirty="0">
                <a:solidFill>
                  <a:srgbClr val="002060"/>
                </a:solidFill>
              </a:rPr>
              <a:t>High rate of unemployment</a:t>
            </a:r>
          </a:p>
          <a:p>
            <a:pPr>
              <a:buClr>
                <a:srgbClr val="FF0000"/>
              </a:buClr>
              <a:buFont typeface="Wingdings" pitchFamily="2" charset="2"/>
              <a:buChar char="ü"/>
            </a:pPr>
            <a:r>
              <a:rPr lang="en-US" b="1" dirty="0">
                <a:solidFill>
                  <a:srgbClr val="002060"/>
                </a:solidFill>
              </a:rPr>
              <a:t>Technological backwardness</a:t>
            </a:r>
          </a:p>
          <a:p>
            <a:pPr>
              <a:buClr>
                <a:srgbClr val="FF0000"/>
              </a:buClr>
              <a:buFont typeface="Wingdings" pitchFamily="2" charset="2"/>
              <a:buChar char="ü"/>
            </a:pPr>
            <a:r>
              <a:rPr lang="en-US" b="1" dirty="0">
                <a:solidFill>
                  <a:srgbClr val="002060"/>
                </a:solidFill>
              </a:rPr>
              <a:t>Dualism </a:t>
            </a:r>
          </a:p>
          <a:p>
            <a:pPr>
              <a:buClr>
                <a:srgbClr val="FF0000"/>
              </a:buClr>
              <a:buFont typeface="Wingdings" pitchFamily="2" charset="2"/>
              <a:buChar char="ü"/>
            </a:pPr>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cxnSp>
        <p:nvCxnSpPr>
          <p:cNvPr id="6" name="Straight Connector 5"/>
          <p:cNvCxnSpPr/>
          <p:nvPr/>
        </p:nvCxnSpPr>
        <p:spPr bwMode="auto">
          <a:xfrm>
            <a:off x="0" y="1295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514465481"/>
      </p:ext>
    </p:extLst>
  </p:cSld>
  <p:clrMapOvr>
    <a:masterClrMapping/>
  </p:clrMapOvr>
  <p:transition spd="slow" advTm="9361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80">
                                          <p:stCondLst>
                                            <p:cond delay="0"/>
                                          </p:stCondLst>
                                        </p:cTn>
                                        <p:tgtEl>
                                          <p:spTgt spid="3">
                                            <p:txEl>
                                              <p:pRg st="2" end="2"/>
                                            </p:txEl>
                                          </p:spTgt>
                                        </p:tgtEl>
                                      </p:cBhvr>
                                    </p:animEffect>
                                    <p:anim calcmode="lin" valueType="num">
                                      <p:cBhvr>
                                        <p:cTn id="4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xEl>
                                              <p:pRg st="2" end="2"/>
                                            </p:txEl>
                                          </p:spTgt>
                                        </p:tgtEl>
                                      </p:cBhvr>
                                      <p:to x="100000" y="60000"/>
                                    </p:animScale>
                                    <p:animScale>
                                      <p:cBhvr>
                                        <p:cTn id="51" dur="166" decel="50000">
                                          <p:stCondLst>
                                            <p:cond delay="676"/>
                                          </p:stCondLst>
                                        </p:cTn>
                                        <p:tgtEl>
                                          <p:spTgt spid="3">
                                            <p:txEl>
                                              <p:pRg st="2" end="2"/>
                                            </p:txEl>
                                          </p:spTgt>
                                        </p:tgtEl>
                                      </p:cBhvr>
                                      <p:to x="100000" y="100000"/>
                                    </p:animScale>
                                    <p:animScale>
                                      <p:cBhvr>
                                        <p:cTn id="52" dur="26">
                                          <p:stCondLst>
                                            <p:cond delay="1312"/>
                                          </p:stCondLst>
                                        </p:cTn>
                                        <p:tgtEl>
                                          <p:spTgt spid="3">
                                            <p:txEl>
                                              <p:pRg st="2" end="2"/>
                                            </p:txEl>
                                          </p:spTgt>
                                        </p:tgtEl>
                                      </p:cBhvr>
                                      <p:to x="100000" y="80000"/>
                                    </p:animScale>
                                    <p:animScale>
                                      <p:cBhvr>
                                        <p:cTn id="53" dur="166" decel="50000">
                                          <p:stCondLst>
                                            <p:cond delay="1338"/>
                                          </p:stCondLst>
                                        </p:cTn>
                                        <p:tgtEl>
                                          <p:spTgt spid="3">
                                            <p:txEl>
                                              <p:pRg st="2" end="2"/>
                                            </p:txEl>
                                          </p:spTgt>
                                        </p:tgtEl>
                                      </p:cBhvr>
                                      <p:to x="100000" y="100000"/>
                                    </p:animScale>
                                    <p:animScale>
                                      <p:cBhvr>
                                        <p:cTn id="54" dur="26">
                                          <p:stCondLst>
                                            <p:cond delay="1642"/>
                                          </p:stCondLst>
                                        </p:cTn>
                                        <p:tgtEl>
                                          <p:spTgt spid="3">
                                            <p:txEl>
                                              <p:pRg st="2" end="2"/>
                                            </p:txEl>
                                          </p:spTgt>
                                        </p:tgtEl>
                                      </p:cBhvr>
                                      <p:to x="100000" y="90000"/>
                                    </p:animScale>
                                    <p:animScale>
                                      <p:cBhvr>
                                        <p:cTn id="55" dur="166" decel="50000">
                                          <p:stCondLst>
                                            <p:cond delay="1668"/>
                                          </p:stCondLst>
                                        </p:cTn>
                                        <p:tgtEl>
                                          <p:spTgt spid="3">
                                            <p:txEl>
                                              <p:pRg st="2" end="2"/>
                                            </p:txEl>
                                          </p:spTgt>
                                        </p:tgtEl>
                                      </p:cBhvr>
                                      <p:to x="100000" y="100000"/>
                                    </p:animScale>
                                    <p:animScale>
                                      <p:cBhvr>
                                        <p:cTn id="56" dur="26">
                                          <p:stCondLst>
                                            <p:cond delay="1808"/>
                                          </p:stCondLst>
                                        </p:cTn>
                                        <p:tgtEl>
                                          <p:spTgt spid="3">
                                            <p:txEl>
                                              <p:pRg st="2" end="2"/>
                                            </p:txEl>
                                          </p:spTgt>
                                        </p:tgtEl>
                                      </p:cBhvr>
                                      <p:to x="100000" y="95000"/>
                                    </p:animScale>
                                    <p:animScale>
                                      <p:cBhvr>
                                        <p:cTn id="57" dur="166" decel="50000">
                                          <p:stCondLst>
                                            <p:cond delay="1834"/>
                                          </p:stCondLst>
                                        </p:cTn>
                                        <p:tgtEl>
                                          <p:spTgt spid="3">
                                            <p:txEl>
                                              <p:pRg st="2" end="2"/>
                                            </p:txEl>
                                          </p:spTgt>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wipe(down)">
                                      <p:cBhvr>
                                        <p:cTn id="60" dur="580">
                                          <p:stCondLst>
                                            <p:cond delay="0"/>
                                          </p:stCondLst>
                                        </p:cTn>
                                        <p:tgtEl>
                                          <p:spTgt spid="3">
                                            <p:txEl>
                                              <p:pRg st="3" end="3"/>
                                            </p:txEl>
                                          </p:spTgt>
                                        </p:tgtEl>
                                      </p:cBhvr>
                                    </p:animEffect>
                                    <p:anim calcmode="lin" valueType="num">
                                      <p:cBhvr>
                                        <p:cTn id="61"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3" end="3"/>
                                            </p:txEl>
                                          </p:spTgt>
                                        </p:tgtEl>
                                      </p:cBhvr>
                                      <p:to x="100000" y="60000"/>
                                    </p:animScale>
                                    <p:animScale>
                                      <p:cBhvr>
                                        <p:cTn id="67" dur="166" decel="50000">
                                          <p:stCondLst>
                                            <p:cond delay="676"/>
                                          </p:stCondLst>
                                        </p:cTn>
                                        <p:tgtEl>
                                          <p:spTgt spid="3">
                                            <p:txEl>
                                              <p:pRg st="3" end="3"/>
                                            </p:txEl>
                                          </p:spTgt>
                                        </p:tgtEl>
                                      </p:cBhvr>
                                      <p:to x="100000" y="100000"/>
                                    </p:animScale>
                                    <p:animScale>
                                      <p:cBhvr>
                                        <p:cTn id="68" dur="26">
                                          <p:stCondLst>
                                            <p:cond delay="1312"/>
                                          </p:stCondLst>
                                        </p:cTn>
                                        <p:tgtEl>
                                          <p:spTgt spid="3">
                                            <p:txEl>
                                              <p:pRg st="3" end="3"/>
                                            </p:txEl>
                                          </p:spTgt>
                                        </p:tgtEl>
                                      </p:cBhvr>
                                      <p:to x="100000" y="80000"/>
                                    </p:animScale>
                                    <p:animScale>
                                      <p:cBhvr>
                                        <p:cTn id="69" dur="166" decel="50000">
                                          <p:stCondLst>
                                            <p:cond delay="1338"/>
                                          </p:stCondLst>
                                        </p:cTn>
                                        <p:tgtEl>
                                          <p:spTgt spid="3">
                                            <p:txEl>
                                              <p:pRg st="3" end="3"/>
                                            </p:txEl>
                                          </p:spTgt>
                                        </p:tgtEl>
                                      </p:cBhvr>
                                      <p:to x="100000" y="100000"/>
                                    </p:animScale>
                                    <p:animScale>
                                      <p:cBhvr>
                                        <p:cTn id="70" dur="26">
                                          <p:stCondLst>
                                            <p:cond delay="1642"/>
                                          </p:stCondLst>
                                        </p:cTn>
                                        <p:tgtEl>
                                          <p:spTgt spid="3">
                                            <p:txEl>
                                              <p:pRg st="3" end="3"/>
                                            </p:txEl>
                                          </p:spTgt>
                                        </p:tgtEl>
                                      </p:cBhvr>
                                      <p:to x="100000" y="90000"/>
                                    </p:animScale>
                                    <p:animScale>
                                      <p:cBhvr>
                                        <p:cTn id="71" dur="166" decel="50000">
                                          <p:stCondLst>
                                            <p:cond delay="1668"/>
                                          </p:stCondLst>
                                        </p:cTn>
                                        <p:tgtEl>
                                          <p:spTgt spid="3">
                                            <p:txEl>
                                              <p:pRg st="3" end="3"/>
                                            </p:txEl>
                                          </p:spTgt>
                                        </p:tgtEl>
                                      </p:cBhvr>
                                      <p:to x="100000" y="100000"/>
                                    </p:animScale>
                                    <p:animScale>
                                      <p:cBhvr>
                                        <p:cTn id="72" dur="26">
                                          <p:stCondLst>
                                            <p:cond delay="1808"/>
                                          </p:stCondLst>
                                        </p:cTn>
                                        <p:tgtEl>
                                          <p:spTgt spid="3">
                                            <p:txEl>
                                              <p:pRg st="3" end="3"/>
                                            </p:txEl>
                                          </p:spTgt>
                                        </p:tgtEl>
                                      </p:cBhvr>
                                      <p:to x="100000" y="95000"/>
                                    </p:animScale>
                                    <p:animScale>
                                      <p:cBhvr>
                                        <p:cTn id="73" dur="166" decel="50000">
                                          <p:stCondLst>
                                            <p:cond delay="1834"/>
                                          </p:stCondLst>
                                        </p:cTn>
                                        <p:tgtEl>
                                          <p:spTgt spid="3">
                                            <p:txEl>
                                              <p:pRg st="3" end="3"/>
                                            </p:txEl>
                                          </p:spTgt>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3">
                                            <p:txEl>
                                              <p:pRg st="4" end="4"/>
                                            </p:txEl>
                                          </p:spTgt>
                                        </p:tgtEl>
                                        <p:attrNameLst>
                                          <p:attrName>style.visibility</p:attrName>
                                        </p:attrNameLst>
                                      </p:cBhvr>
                                      <p:to>
                                        <p:strVal val="visible"/>
                                      </p:to>
                                    </p:set>
                                    <p:animEffect transition="in" filter="wipe(down)">
                                      <p:cBhvr>
                                        <p:cTn id="76" dur="580">
                                          <p:stCondLst>
                                            <p:cond delay="0"/>
                                          </p:stCondLst>
                                        </p:cTn>
                                        <p:tgtEl>
                                          <p:spTgt spid="3">
                                            <p:txEl>
                                              <p:pRg st="4" end="4"/>
                                            </p:txEl>
                                          </p:spTgt>
                                        </p:tgtEl>
                                      </p:cBhvr>
                                    </p:animEffect>
                                    <p:anim calcmode="lin" valueType="num">
                                      <p:cBhvr>
                                        <p:cTn id="77"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3">
                                            <p:txEl>
                                              <p:pRg st="4" end="4"/>
                                            </p:txEl>
                                          </p:spTgt>
                                        </p:tgtEl>
                                      </p:cBhvr>
                                      <p:to x="100000" y="60000"/>
                                    </p:animScale>
                                    <p:animScale>
                                      <p:cBhvr>
                                        <p:cTn id="83" dur="166" decel="50000">
                                          <p:stCondLst>
                                            <p:cond delay="676"/>
                                          </p:stCondLst>
                                        </p:cTn>
                                        <p:tgtEl>
                                          <p:spTgt spid="3">
                                            <p:txEl>
                                              <p:pRg st="4" end="4"/>
                                            </p:txEl>
                                          </p:spTgt>
                                        </p:tgtEl>
                                      </p:cBhvr>
                                      <p:to x="100000" y="100000"/>
                                    </p:animScale>
                                    <p:animScale>
                                      <p:cBhvr>
                                        <p:cTn id="84" dur="26">
                                          <p:stCondLst>
                                            <p:cond delay="1312"/>
                                          </p:stCondLst>
                                        </p:cTn>
                                        <p:tgtEl>
                                          <p:spTgt spid="3">
                                            <p:txEl>
                                              <p:pRg st="4" end="4"/>
                                            </p:txEl>
                                          </p:spTgt>
                                        </p:tgtEl>
                                      </p:cBhvr>
                                      <p:to x="100000" y="80000"/>
                                    </p:animScale>
                                    <p:animScale>
                                      <p:cBhvr>
                                        <p:cTn id="85" dur="166" decel="50000">
                                          <p:stCondLst>
                                            <p:cond delay="1338"/>
                                          </p:stCondLst>
                                        </p:cTn>
                                        <p:tgtEl>
                                          <p:spTgt spid="3">
                                            <p:txEl>
                                              <p:pRg st="4" end="4"/>
                                            </p:txEl>
                                          </p:spTgt>
                                        </p:tgtEl>
                                      </p:cBhvr>
                                      <p:to x="100000" y="100000"/>
                                    </p:animScale>
                                    <p:animScale>
                                      <p:cBhvr>
                                        <p:cTn id="86" dur="26">
                                          <p:stCondLst>
                                            <p:cond delay="1642"/>
                                          </p:stCondLst>
                                        </p:cTn>
                                        <p:tgtEl>
                                          <p:spTgt spid="3">
                                            <p:txEl>
                                              <p:pRg st="4" end="4"/>
                                            </p:txEl>
                                          </p:spTgt>
                                        </p:tgtEl>
                                      </p:cBhvr>
                                      <p:to x="100000" y="90000"/>
                                    </p:animScale>
                                    <p:animScale>
                                      <p:cBhvr>
                                        <p:cTn id="87" dur="166" decel="50000">
                                          <p:stCondLst>
                                            <p:cond delay="1668"/>
                                          </p:stCondLst>
                                        </p:cTn>
                                        <p:tgtEl>
                                          <p:spTgt spid="3">
                                            <p:txEl>
                                              <p:pRg st="4" end="4"/>
                                            </p:txEl>
                                          </p:spTgt>
                                        </p:tgtEl>
                                      </p:cBhvr>
                                      <p:to x="100000" y="100000"/>
                                    </p:animScale>
                                    <p:animScale>
                                      <p:cBhvr>
                                        <p:cTn id="88" dur="26">
                                          <p:stCondLst>
                                            <p:cond delay="1808"/>
                                          </p:stCondLst>
                                        </p:cTn>
                                        <p:tgtEl>
                                          <p:spTgt spid="3">
                                            <p:txEl>
                                              <p:pRg st="4" end="4"/>
                                            </p:txEl>
                                          </p:spTgt>
                                        </p:tgtEl>
                                      </p:cBhvr>
                                      <p:to x="100000" y="95000"/>
                                    </p:animScale>
                                    <p:animScale>
                                      <p:cBhvr>
                                        <p:cTn id="89" dur="166" decel="50000">
                                          <p:stCondLst>
                                            <p:cond delay="1834"/>
                                          </p:stCondLst>
                                        </p:cTn>
                                        <p:tgtEl>
                                          <p:spTgt spid="3">
                                            <p:txEl>
                                              <p:pRg st="4" end="4"/>
                                            </p:txEl>
                                          </p:spTgt>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Effect transition="in" filter="wipe(down)">
                                      <p:cBhvr>
                                        <p:cTn id="92" dur="580">
                                          <p:stCondLst>
                                            <p:cond delay="0"/>
                                          </p:stCondLst>
                                        </p:cTn>
                                        <p:tgtEl>
                                          <p:spTgt spid="3">
                                            <p:txEl>
                                              <p:pRg st="5" end="5"/>
                                            </p:txEl>
                                          </p:spTgt>
                                        </p:tgtEl>
                                      </p:cBhvr>
                                    </p:animEffect>
                                    <p:anim calcmode="lin" valueType="num">
                                      <p:cBhvr>
                                        <p:cTn id="93"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3">
                                            <p:txEl>
                                              <p:pRg st="5" end="5"/>
                                            </p:txEl>
                                          </p:spTgt>
                                        </p:tgtEl>
                                      </p:cBhvr>
                                      <p:to x="100000" y="60000"/>
                                    </p:animScale>
                                    <p:animScale>
                                      <p:cBhvr>
                                        <p:cTn id="99" dur="166" decel="50000">
                                          <p:stCondLst>
                                            <p:cond delay="676"/>
                                          </p:stCondLst>
                                        </p:cTn>
                                        <p:tgtEl>
                                          <p:spTgt spid="3">
                                            <p:txEl>
                                              <p:pRg st="5" end="5"/>
                                            </p:txEl>
                                          </p:spTgt>
                                        </p:tgtEl>
                                      </p:cBhvr>
                                      <p:to x="100000" y="100000"/>
                                    </p:animScale>
                                    <p:animScale>
                                      <p:cBhvr>
                                        <p:cTn id="100" dur="26">
                                          <p:stCondLst>
                                            <p:cond delay="1312"/>
                                          </p:stCondLst>
                                        </p:cTn>
                                        <p:tgtEl>
                                          <p:spTgt spid="3">
                                            <p:txEl>
                                              <p:pRg st="5" end="5"/>
                                            </p:txEl>
                                          </p:spTgt>
                                        </p:tgtEl>
                                      </p:cBhvr>
                                      <p:to x="100000" y="80000"/>
                                    </p:animScale>
                                    <p:animScale>
                                      <p:cBhvr>
                                        <p:cTn id="101" dur="166" decel="50000">
                                          <p:stCondLst>
                                            <p:cond delay="1338"/>
                                          </p:stCondLst>
                                        </p:cTn>
                                        <p:tgtEl>
                                          <p:spTgt spid="3">
                                            <p:txEl>
                                              <p:pRg st="5" end="5"/>
                                            </p:txEl>
                                          </p:spTgt>
                                        </p:tgtEl>
                                      </p:cBhvr>
                                      <p:to x="100000" y="100000"/>
                                    </p:animScale>
                                    <p:animScale>
                                      <p:cBhvr>
                                        <p:cTn id="102" dur="26">
                                          <p:stCondLst>
                                            <p:cond delay="1642"/>
                                          </p:stCondLst>
                                        </p:cTn>
                                        <p:tgtEl>
                                          <p:spTgt spid="3">
                                            <p:txEl>
                                              <p:pRg st="5" end="5"/>
                                            </p:txEl>
                                          </p:spTgt>
                                        </p:tgtEl>
                                      </p:cBhvr>
                                      <p:to x="100000" y="90000"/>
                                    </p:animScale>
                                    <p:animScale>
                                      <p:cBhvr>
                                        <p:cTn id="103" dur="166" decel="50000">
                                          <p:stCondLst>
                                            <p:cond delay="1668"/>
                                          </p:stCondLst>
                                        </p:cTn>
                                        <p:tgtEl>
                                          <p:spTgt spid="3">
                                            <p:txEl>
                                              <p:pRg st="5" end="5"/>
                                            </p:txEl>
                                          </p:spTgt>
                                        </p:tgtEl>
                                      </p:cBhvr>
                                      <p:to x="100000" y="100000"/>
                                    </p:animScale>
                                    <p:animScale>
                                      <p:cBhvr>
                                        <p:cTn id="104" dur="26">
                                          <p:stCondLst>
                                            <p:cond delay="1808"/>
                                          </p:stCondLst>
                                        </p:cTn>
                                        <p:tgtEl>
                                          <p:spTgt spid="3">
                                            <p:txEl>
                                              <p:pRg st="5" end="5"/>
                                            </p:txEl>
                                          </p:spTgt>
                                        </p:tgtEl>
                                      </p:cBhvr>
                                      <p:to x="100000" y="95000"/>
                                    </p:animScale>
                                    <p:animScale>
                                      <p:cBhvr>
                                        <p:cTn id="105" dur="166" decel="50000">
                                          <p:stCondLst>
                                            <p:cond delay="1834"/>
                                          </p:stCondLst>
                                        </p:cTn>
                                        <p:tgtEl>
                                          <p:spTgt spid="3">
                                            <p:txEl>
                                              <p:pRg st="5" end="5"/>
                                            </p:txEl>
                                          </p:spTgt>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3">
                                            <p:txEl>
                                              <p:pRg st="6" end="6"/>
                                            </p:txEl>
                                          </p:spTgt>
                                        </p:tgtEl>
                                        <p:attrNameLst>
                                          <p:attrName>style.visibility</p:attrName>
                                        </p:attrNameLst>
                                      </p:cBhvr>
                                      <p:to>
                                        <p:strVal val="visible"/>
                                      </p:to>
                                    </p:set>
                                    <p:animEffect transition="in" filter="wipe(down)">
                                      <p:cBhvr>
                                        <p:cTn id="108" dur="580">
                                          <p:stCondLst>
                                            <p:cond delay="0"/>
                                          </p:stCondLst>
                                        </p:cTn>
                                        <p:tgtEl>
                                          <p:spTgt spid="3">
                                            <p:txEl>
                                              <p:pRg st="6" end="6"/>
                                            </p:txEl>
                                          </p:spTgt>
                                        </p:tgtEl>
                                      </p:cBhvr>
                                    </p:animEffect>
                                    <p:anim calcmode="lin" valueType="num">
                                      <p:cBhvr>
                                        <p:cTn id="109"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14" dur="26">
                                          <p:stCondLst>
                                            <p:cond delay="650"/>
                                          </p:stCondLst>
                                        </p:cTn>
                                        <p:tgtEl>
                                          <p:spTgt spid="3">
                                            <p:txEl>
                                              <p:pRg st="6" end="6"/>
                                            </p:txEl>
                                          </p:spTgt>
                                        </p:tgtEl>
                                      </p:cBhvr>
                                      <p:to x="100000" y="60000"/>
                                    </p:animScale>
                                    <p:animScale>
                                      <p:cBhvr>
                                        <p:cTn id="115" dur="166" decel="50000">
                                          <p:stCondLst>
                                            <p:cond delay="676"/>
                                          </p:stCondLst>
                                        </p:cTn>
                                        <p:tgtEl>
                                          <p:spTgt spid="3">
                                            <p:txEl>
                                              <p:pRg st="6" end="6"/>
                                            </p:txEl>
                                          </p:spTgt>
                                        </p:tgtEl>
                                      </p:cBhvr>
                                      <p:to x="100000" y="100000"/>
                                    </p:animScale>
                                    <p:animScale>
                                      <p:cBhvr>
                                        <p:cTn id="116" dur="26">
                                          <p:stCondLst>
                                            <p:cond delay="1312"/>
                                          </p:stCondLst>
                                        </p:cTn>
                                        <p:tgtEl>
                                          <p:spTgt spid="3">
                                            <p:txEl>
                                              <p:pRg st="6" end="6"/>
                                            </p:txEl>
                                          </p:spTgt>
                                        </p:tgtEl>
                                      </p:cBhvr>
                                      <p:to x="100000" y="80000"/>
                                    </p:animScale>
                                    <p:animScale>
                                      <p:cBhvr>
                                        <p:cTn id="117" dur="166" decel="50000">
                                          <p:stCondLst>
                                            <p:cond delay="1338"/>
                                          </p:stCondLst>
                                        </p:cTn>
                                        <p:tgtEl>
                                          <p:spTgt spid="3">
                                            <p:txEl>
                                              <p:pRg st="6" end="6"/>
                                            </p:txEl>
                                          </p:spTgt>
                                        </p:tgtEl>
                                      </p:cBhvr>
                                      <p:to x="100000" y="100000"/>
                                    </p:animScale>
                                    <p:animScale>
                                      <p:cBhvr>
                                        <p:cTn id="118" dur="26">
                                          <p:stCondLst>
                                            <p:cond delay="1642"/>
                                          </p:stCondLst>
                                        </p:cTn>
                                        <p:tgtEl>
                                          <p:spTgt spid="3">
                                            <p:txEl>
                                              <p:pRg st="6" end="6"/>
                                            </p:txEl>
                                          </p:spTgt>
                                        </p:tgtEl>
                                      </p:cBhvr>
                                      <p:to x="100000" y="90000"/>
                                    </p:animScale>
                                    <p:animScale>
                                      <p:cBhvr>
                                        <p:cTn id="119" dur="166" decel="50000">
                                          <p:stCondLst>
                                            <p:cond delay="1668"/>
                                          </p:stCondLst>
                                        </p:cTn>
                                        <p:tgtEl>
                                          <p:spTgt spid="3">
                                            <p:txEl>
                                              <p:pRg st="6" end="6"/>
                                            </p:txEl>
                                          </p:spTgt>
                                        </p:tgtEl>
                                      </p:cBhvr>
                                      <p:to x="100000" y="100000"/>
                                    </p:animScale>
                                    <p:animScale>
                                      <p:cBhvr>
                                        <p:cTn id="120" dur="26">
                                          <p:stCondLst>
                                            <p:cond delay="1808"/>
                                          </p:stCondLst>
                                        </p:cTn>
                                        <p:tgtEl>
                                          <p:spTgt spid="3">
                                            <p:txEl>
                                              <p:pRg st="6" end="6"/>
                                            </p:txEl>
                                          </p:spTgt>
                                        </p:tgtEl>
                                      </p:cBhvr>
                                      <p:to x="100000" y="95000"/>
                                    </p:animScale>
                                    <p:animScale>
                                      <p:cBhvr>
                                        <p:cTn id="121" dur="166" decel="50000">
                                          <p:stCondLst>
                                            <p:cond delay="1834"/>
                                          </p:stCondLst>
                                        </p:cTn>
                                        <p:tgtEl>
                                          <p:spTgt spid="3">
                                            <p:txEl>
                                              <p:pRg st="6" end="6"/>
                                            </p:txEl>
                                          </p:spTgt>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3">
                                            <p:txEl>
                                              <p:pRg st="7" end="7"/>
                                            </p:txEl>
                                          </p:spTgt>
                                        </p:tgtEl>
                                        <p:attrNameLst>
                                          <p:attrName>style.visibility</p:attrName>
                                        </p:attrNameLst>
                                      </p:cBhvr>
                                      <p:to>
                                        <p:strVal val="visible"/>
                                      </p:to>
                                    </p:set>
                                    <p:animEffect transition="in" filter="wipe(down)">
                                      <p:cBhvr>
                                        <p:cTn id="124" dur="580">
                                          <p:stCondLst>
                                            <p:cond delay="0"/>
                                          </p:stCondLst>
                                        </p:cTn>
                                        <p:tgtEl>
                                          <p:spTgt spid="3">
                                            <p:txEl>
                                              <p:pRg st="7" end="7"/>
                                            </p:txEl>
                                          </p:spTgt>
                                        </p:tgtEl>
                                      </p:cBhvr>
                                    </p:animEffect>
                                    <p:anim calcmode="lin" valueType="num">
                                      <p:cBhvr>
                                        <p:cTn id="125"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0" dur="26">
                                          <p:stCondLst>
                                            <p:cond delay="650"/>
                                          </p:stCondLst>
                                        </p:cTn>
                                        <p:tgtEl>
                                          <p:spTgt spid="3">
                                            <p:txEl>
                                              <p:pRg st="7" end="7"/>
                                            </p:txEl>
                                          </p:spTgt>
                                        </p:tgtEl>
                                      </p:cBhvr>
                                      <p:to x="100000" y="60000"/>
                                    </p:animScale>
                                    <p:animScale>
                                      <p:cBhvr>
                                        <p:cTn id="131" dur="166" decel="50000">
                                          <p:stCondLst>
                                            <p:cond delay="676"/>
                                          </p:stCondLst>
                                        </p:cTn>
                                        <p:tgtEl>
                                          <p:spTgt spid="3">
                                            <p:txEl>
                                              <p:pRg st="7" end="7"/>
                                            </p:txEl>
                                          </p:spTgt>
                                        </p:tgtEl>
                                      </p:cBhvr>
                                      <p:to x="100000" y="100000"/>
                                    </p:animScale>
                                    <p:animScale>
                                      <p:cBhvr>
                                        <p:cTn id="132" dur="26">
                                          <p:stCondLst>
                                            <p:cond delay="1312"/>
                                          </p:stCondLst>
                                        </p:cTn>
                                        <p:tgtEl>
                                          <p:spTgt spid="3">
                                            <p:txEl>
                                              <p:pRg st="7" end="7"/>
                                            </p:txEl>
                                          </p:spTgt>
                                        </p:tgtEl>
                                      </p:cBhvr>
                                      <p:to x="100000" y="80000"/>
                                    </p:animScale>
                                    <p:animScale>
                                      <p:cBhvr>
                                        <p:cTn id="133" dur="166" decel="50000">
                                          <p:stCondLst>
                                            <p:cond delay="1338"/>
                                          </p:stCondLst>
                                        </p:cTn>
                                        <p:tgtEl>
                                          <p:spTgt spid="3">
                                            <p:txEl>
                                              <p:pRg st="7" end="7"/>
                                            </p:txEl>
                                          </p:spTgt>
                                        </p:tgtEl>
                                      </p:cBhvr>
                                      <p:to x="100000" y="100000"/>
                                    </p:animScale>
                                    <p:animScale>
                                      <p:cBhvr>
                                        <p:cTn id="134" dur="26">
                                          <p:stCondLst>
                                            <p:cond delay="1642"/>
                                          </p:stCondLst>
                                        </p:cTn>
                                        <p:tgtEl>
                                          <p:spTgt spid="3">
                                            <p:txEl>
                                              <p:pRg st="7" end="7"/>
                                            </p:txEl>
                                          </p:spTgt>
                                        </p:tgtEl>
                                      </p:cBhvr>
                                      <p:to x="100000" y="90000"/>
                                    </p:animScale>
                                    <p:animScale>
                                      <p:cBhvr>
                                        <p:cTn id="135" dur="166" decel="50000">
                                          <p:stCondLst>
                                            <p:cond delay="1668"/>
                                          </p:stCondLst>
                                        </p:cTn>
                                        <p:tgtEl>
                                          <p:spTgt spid="3">
                                            <p:txEl>
                                              <p:pRg st="7" end="7"/>
                                            </p:txEl>
                                          </p:spTgt>
                                        </p:tgtEl>
                                      </p:cBhvr>
                                      <p:to x="100000" y="100000"/>
                                    </p:animScale>
                                    <p:animScale>
                                      <p:cBhvr>
                                        <p:cTn id="136" dur="26">
                                          <p:stCondLst>
                                            <p:cond delay="1808"/>
                                          </p:stCondLst>
                                        </p:cTn>
                                        <p:tgtEl>
                                          <p:spTgt spid="3">
                                            <p:txEl>
                                              <p:pRg st="7" end="7"/>
                                            </p:txEl>
                                          </p:spTgt>
                                        </p:tgtEl>
                                      </p:cBhvr>
                                      <p:to x="100000" y="95000"/>
                                    </p:animScale>
                                    <p:animScale>
                                      <p:cBhvr>
                                        <p:cTn id="137" dur="166" decel="50000">
                                          <p:stCondLst>
                                            <p:cond delay="1834"/>
                                          </p:stCondLst>
                                        </p:cTn>
                                        <p:tgtEl>
                                          <p:spTgt spid="3">
                                            <p:txEl>
                                              <p:pRg st="7" end="7"/>
                                            </p:txEl>
                                          </p:spTgt>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3">
                                            <p:txEl>
                                              <p:pRg st="8" end="8"/>
                                            </p:txEl>
                                          </p:spTgt>
                                        </p:tgtEl>
                                        <p:attrNameLst>
                                          <p:attrName>style.visibility</p:attrName>
                                        </p:attrNameLst>
                                      </p:cBhvr>
                                      <p:to>
                                        <p:strVal val="visible"/>
                                      </p:to>
                                    </p:set>
                                    <p:animEffect transition="in" filter="wipe(down)">
                                      <p:cBhvr>
                                        <p:cTn id="140" dur="580">
                                          <p:stCondLst>
                                            <p:cond delay="0"/>
                                          </p:stCondLst>
                                        </p:cTn>
                                        <p:tgtEl>
                                          <p:spTgt spid="3">
                                            <p:txEl>
                                              <p:pRg st="8" end="8"/>
                                            </p:txEl>
                                          </p:spTgt>
                                        </p:tgtEl>
                                      </p:cBhvr>
                                    </p:animEffect>
                                    <p:anim calcmode="lin" valueType="num">
                                      <p:cBhvr>
                                        <p:cTn id="141"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46" dur="26">
                                          <p:stCondLst>
                                            <p:cond delay="650"/>
                                          </p:stCondLst>
                                        </p:cTn>
                                        <p:tgtEl>
                                          <p:spTgt spid="3">
                                            <p:txEl>
                                              <p:pRg st="8" end="8"/>
                                            </p:txEl>
                                          </p:spTgt>
                                        </p:tgtEl>
                                      </p:cBhvr>
                                      <p:to x="100000" y="60000"/>
                                    </p:animScale>
                                    <p:animScale>
                                      <p:cBhvr>
                                        <p:cTn id="147" dur="166" decel="50000">
                                          <p:stCondLst>
                                            <p:cond delay="676"/>
                                          </p:stCondLst>
                                        </p:cTn>
                                        <p:tgtEl>
                                          <p:spTgt spid="3">
                                            <p:txEl>
                                              <p:pRg st="8" end="8"/>
                                            </p:txEl>
                                          </p:spTgt>
                                        </p:tgtEl>
                                      </p:cBhvr>
                                      <p:to x="100000" y="100000"/>
                                    </p:animScale>
                                    <p:animScale>
                                      <p:cBhvr>
                                        <p:cTn id="148" dur="26">
                                          <p:stCondLst>
                                            <p:cond delay="1312"/>
                                          </p:stCondLst>
                                        </p:cTn>
                                        <p:tgtEl>
                                          <p:spTgt spid="3">
                                            <p:txEl>
                                              <p:pRg st="8" end="8"/>
                                            </p:txEl>
                                          </p:spTgt>
                                        </p:tgtEl>
                                      </p:cBhvr>
                                      <p:to x="100000" y="80000"/>
                                    </p:animScale>
                                    <p:animScale>
                                      <p:cBhvr>
                                        <p:cTn id="149" dur="166" decel="50000">
                                          <p:stCondLst>
                                            <p:cond delay="1338"/>
                                          </p:stCondLst>
                                        </p:cTn>
                                        <p:tgtEl>
                                          <p:spTgt spid="3">
                                            <p:txEl>
                                              <p:pRg st="8" end="8"/>
                                            </p:txEl>
                                          </p:spTgt>
                                        </p:tgtEl>
                                      </p:cBhvr>
                                      <p:to x="100000" y="100000"/>
                                    </p:animScale>
                                    <p:animScale>
                                      <p:cBhvr>
                                        <p:cTn id="150" dur="26">
                                          <p:stCondLst>
                                            <p:cond delay="1642"/>
                                          </p:stCondLst>
                                        </p:cTn>
                                        <p:tgtEl>
                                          <p:spTgt spid="3">
                                            <p:txEl>
                                              <p:pRg st="8" end="8"/>
                                            </p:txEl>
                                          </p:spTgt>
                                        </p:tgtEl>
                                      </p:cBhvr>
                                      <p:to x="100000" y="90000"/>
                                    </p:animScale>
                                    <p:animScale>
                                      <p:cBhvr>
                                        <p:cTn id="151" dur="166" decel="50000">
                                          <p:stCondLst>
                                            <p:cond delay="1668"/>
                                          </p:stCondLst>
                                        </p:cTn>
                                        <p:tgtEl>
                                          <p:spTgt spid="3">
                                            <p:txEl>
                                              <p:pRg st="8" end="8"/>
                                            </p:txEl>
                                          </p:spTgt>
                                        </p:tgtEl>
                                      </p:cBhvr>
                                      <p:to x="100000" y="100000"/>
                                    </p:animScale>
                                    <p:animScale>
                                      <p:cBhvr>
                                        <p:cTn id="152" dur="26">
                                          <p:stCondLst>
                                            <p:cond delay="1808"/>
                                          </p:stCondLst>
                                        </p:cTn>
                                        <p:tgtEl>
                                          <p:spTgt spid="3">
                                            <p:txEl>
                                              <p:pRg st="8" end="8"/>
                                            </p:txEl>
                                          </p:spTgt>
                                        </p:tgtEl>
                                      </p:cBhvr>
                                      <p:to x="100000" y="95000"/>
                                    </p:animScale>
                                    <p:animScale>
                                      <p:cBhvr>
                                        <p:cTn id="153" dur="166" decel="50000">
                                          <p:stCondLst>
                                            <p:cond delay="1834"/>
                                          </p:stCondLst>
                                        </p:cTn>
                                        <p:tgtEl>
                                          <p:spTgt spid="3">
                                            <p:txEl>
                                              <p:pRg st="8" end="8"/>
                                            </p:txEl>
                                          </p:spTgt>
                                        </p:tgtEl>
                                      </p:cBhvr>
                                      <p:to x="100000" y="100000"/>
                                    </p:animScale>
                                  </p:childTnLst>
                                </p:cTn>
                              </p:par>
                              <p:par>
                                <p:cTn id="154" presetID="26" presetClass="entr" presetSubtype="0" fill="hold" nodeType="withEffect">
                                  <p:stCondLst>
                                    <p:cond delay="0"/>
                                  </p:stCondLst>
                                  <p:childTnLst>
                                    <p:set>
                                      <p:cBhvr>
                                        <p:cTn id="155" dur="1" fill="hold">
                                          <p:stCondLst>
                                            <p:cond delay="0"/>
                                          </p:stCondLst>
                                        </p:cTn>
                                        <p:tgtEl>
                                          <p:spTgt spid="3">
                                            <p:txEl>
                                              <p:pRg st="9" end="9"/>
                                            </p:txEl>
                                          </p:spTgt>
                                        </p:tgtEl>
                                        <p:attrNameLst>
                                          <p:attrName>style.visibility</p:attrName>
                                        </p:attrNameLst>
                                      </p:cBhvr>
                                      <p:to>
                                        <p:strVal val="visible"/>
                                      </p:to>
                                    </p:set>
                                    <p:animEffect transition="in" filter="wipe(down)">
                                      <p:cBhvr>
                                        <p:cTn id="156" dur="580">
                                          <p:stCondLst>
                                            <p:cond delay="0"/>
                                          </p:stCondLst>
                                        </p:cTn>
                                        <p:tgtEl>
                                          <p:spTgt spid="3">
                                            <p:txEl>
                                              <p:pRg st="9" end="9"/>
                                            </p:txEl>
                                          </p:spTgt>
                                        </p:tgtEl>
                                      </p:cBhvr>
                                    </p:animEffect>
                                    <p:anim calcmode="lin" valueType="num">
                                      <p:cBhvr>
                                        <p:cTn id="157"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62" dur="26">
                                          <p:stCondLst>
                                            <p:cond delay="650"/>
                                          </p:stCondLst>
                                        </p:cTn>
                                        <p:tgtEl>
                                          <p:spTgt spid="3">
                                            <p:txEl>
                                              <p:pRg st="9" end="9"/>
                                            </p:txEl>
                                          </p:spTgt>
                                        </p:tgtEl>
                                      </p:cBhvr>
                                      <p:to x="100000" y="60000"/>
                                    </p:animScale>
                                    <p:animScale>
                                      <p:cBhvr>
                                        <p:cTn id="163" dur="166" decel="50000">
                                          <p:stCondLst>
                                            <p:cond delay="676"/>
                                          </p:stCondLst>
                                        </p:cTn>
                                        <p:tgtEl>
                                          <p:spTgt spid="3">
                                            <p:txEl>
                                              <p:pRg st="9" end="9"/>
                                            </p:txEl>
                                          </p:spTgt>
                                        </p:tgtEl>
                                      </p:cBhvr>
                                      <p:to x="100000" y="100000"/>
                                    </p:animScale>
                                    <p:animScale>
                                      <p:cBhvr>
                                        <p:cTn id="164" dur="26">
                                          <p:stCondLst>
                                            <p:cond delay="1312"/>
                                          </p:stCondLst>
                                        </p:cTn>
                                        <p:tgtEl>
                                          <p:spTgt spid="3">
                                            <p:txEl>
                                              <p:pRg st="9" end="9"/>
                                            </p:txEl>
                                          </p:spTgt>
                                        </p:tgtEl>
                                      </p:cBhvr>
                                      <p:to x="100000" y="80000"/>
                                    </p:animScale>
                                    <p:animScale>
                                      <p:cBhvr>
                                        <p:cTn id="165" dur="166" decel="50000">
                                          <p:stCondLst>
                                            <p:cond delay="1338"/>
                                          </p:stCondLst>
                                        </p:cTn>
                                        <p:tgtEl>
                                          <p:spTgt spid="3">
                                            <p:txEl>
                                              <p:pRg st="9" end="9"/>
                                            </p:txEl>
                                          </p:spTgt>
                                        </p:tgtEl>
                                      </p:cBhvr>
                                      <p:to x="100000" y="100000"/>
                                    </p:animScale>
                                    <p:animScale>
                                      <p:cBhvr>
                                        <p:cTn id="166" dur="26">
                                          <p:stCondLst>
                                            <p:cond delay="1642"/>
                                          </p:stCondLst>
                                        </p:cTn>
                                        <p:tgtEl>
                                          <p:spTgt spid="3">
                                            <p:txEl>
                                              <p:pRg st="9" end="9"/>
                                            </p:txEl>
                                          </p:spTgt>
                                        </p:tgtEl>
                                      </p:cBhvr>
                                      <p:to x="100000" y="90000"/>
                                    </p:animScale>
                                    <p:animScale>
                                      <p:cBhvr>
                                        <p:cTn id="167" dur="166" decel="50000">
                                          <p:stCondLst>
                                            <p:cond delay="1668"/>
                                          </p:stCondLst>
                                        </p:cTn>
                                        <p:tgtEl>
                                          <p:spTgt spid="3">
                                            <p:txEl>
                                              <p:pRg st="9" end="9"/>
                                            </p:txEl>
                                          </p:spTgt>
                                        </p:tgtEl>
                                      </p:cBhvr>
                                      <p:to x="100000" y="100000"/>
                                    </p:animScale>
                                    <p:animScale>
                                      <p:cBhvr>
                                        <p:cTn id="168" dur="26">
                                          <p:stCondLst>
                                            <p:cond delay="1808"/>
                                          </p:stCondLst>
                                        </p:cTn>
                                        <p:tgtEl>
                                          <p:spTgt spid="3">
                                            <p:txEl>
                                              <p:pRg st="9" end="9"/>
                                            </p:txEl>
                                          </p:spTgt>
                                        </p:tgtEl>
                                      </p:cBhvr>
                                      <p:to x="100000" y="95000"/>
                                    </p:animScale>
                                    <p:animScale>
                                      <p:cBhvr>
                                        <p:cTn id="169" dur="166" decel="50000">
                                          <p:stCondLst>
                                            <p:cond delay="1834"/>
                                          </p:stCondLst>
                                        </p:cTn>
                                        <p:tgtEl>
                                          <p:spTgt spid="3">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UNDERDEVELOPMENT </a:t>
            </a:r>
            <a:r>
              <a:rPr lang="en-US" i="1" dirty="0">
                <a:solidFill>
                  <a:srgbClr val="C00000"/>
                </a:solidFill>
                <a:effectLst>
                  <a:outerShdw blurRad="38100" dist="38100" dir="2700000" algn="tl">
                    <a:srgbClr val="000000">
                      <a:alpha val="43137"/>
                    </a:srgbClr>
                  </a:outerShdw>
                </a:effectLst>
                <a:latin typeface="Cooper Black" pitchFamily="18" charset="0"/>
              </a:rPr>
              <a:t>MEANING</a:t>
            </a:r>
          </a:p>
        </p:txBody>
      </p:sp>
      <p:sp>
        <p:nvSpPr>
          <p:cNvPr id="3" name="Content Placeholder 2"/>
          <p:cNvSpPr>
            <a:spLocks noGrp="1"/>
          </p:cNvSpPr>
          <p:nvPr>
            <p:ph idx="1"/>
          </p:nvPr>
        </p:nvSpPr>
        <p:spPr>
          <a:xfrm>
            <a:off x="685800" y="1905000"/>
            <a:ext cx="7924800" cy="4114800"/>
          </a:xfrm>
        </p:spPr>
        <p:txBody>
          <a:bodyPr/>
          <a:lstStyle/>
          <a:p>
            <a:pPr>
              <a:buClr>
                <a:srgbClr val="FF0000"/>
              </a:buClr>
              <a:buFont typeface="Wingdings" pitchFamily="2" charset="2"/>
              <a:buChar char="v"/>
            </a:pPr>
            <a:r>
              <a:rPr lang="en-US" sz="2200" b="1" dirty="0">
                <a:solidFill>
                  <a:srgbClr val="002060"/>
                </a:solidFill>
              </a:rPr>
              <a:t>Underdevelopment refers to the low level of development characterized by </a:t>
            </a:r>
          </a:p>
          <a:p>
            <a:pPr lvl="1">
              <a:buClr>
                <a:srgbClr val="FF0000"/>
              </a:buClr>
              <a:buFont typeface="Wingdings" pitchFamily="2" charset="2"/>
              <a:buChar char="Ø"/>
            </a:pPr>
            <a:r>
              <a:rPr lang="en-US" sz="2200" b="1" dirty="0">
                <a:solidFill>
                  <a:srgbClr val="002060"/>
                </a:solidFill>
              </a:rPr>
              <a:t>Low per capita income</a:t>
            </a:r>
          </a:p>
          <a:p>
            <a:pPr lvl="1">
              <a:buClr>
                <a:srgbClr val="FF0000"/>
              </a:buClr>
              <a:buFont typeface="Wingdings" pitchFamily="2" charset="2"/>
              <a:buChar char="Ø"/>
            </a:pPr>
            <a:r>
              <a:rPr lang="en-US" sz="2200" b="1" dirty="0">
                <a:solidFill>
                  <a:srgbClr val="002060"/>
                </a:solidFill>
              </a:rPr>
              <a:t>Wide spread poverty </a:t>
            </a:r>
          </a:p>
          <a:p>
            <a:pPr lvl="1">
              <a:buClr>
                <a:srgbClr val="FF0000"/>
              </a:buClr>
              <a:buFont typeface="Wingdings" pitchFamily="2" charset="2"/>
              <a:buChar char="Ø"/>
            </a:pPr>
            <a:r>
              <a:rPr lang="en-US" sz="2200" b="1" dirty="0">
                <a:solidFill>
                  <a:srgbClr val="002060"/>
                </a:solidFill>
              </a:rPr>
              <a:t>Lower level of literacy</a:t>
            </a:r>
          </a:p>
          <a:p>
            <a:pPr lvl="1">
              <a:buClr>
                <a:srgbClr val="FF0000"/>
              </a:buClr>
              <a:buFont typeface="Wingdings" pitchFamily="2" charset="2"/>
              <a:buChar char="Ø"/>
            </a:pPr>
            <a:r>
              <a:rPr lang="en-US" sz="2200" b="1" dirty="0">
                <a:solidFill>
                  <a:srgbClr val="002060"/>
                </a:solidFill>
              </a:rPr>
              <a:t>Low life expectancy </a:t>
            </a:r>
          </a:p>
          <a:p>
            <a:pPr lvl="1">
              <a:buClr>
                <a:srgbClr val="FF0000"/>
              </a:buClr>
              <a:buFont typeface="Wingdings" pitchFamily="2" charset="2"/>
              <a:buChar char="Ø"/>
            </a:pPr>
            <a:r>
              <a:rPr lang="en-US" sz="2200" b="1" dirty="0">
                <a:solidFill>
                  <a:srgbClr val="002060"/>
                </a:solidFill>
              </a:rPr>
              <a:t>Under utilization of resources. </a:t>
            </a:r>
          </a:p>
          <a:p>
            <a:pPr marL="342900" lvl="1" indent="-342900">
              <a:spcBef>
                <a:spcPct val="60000"/>
              </a:spcBef>
              <a:buClr>
                <a:srgbClr val="FF0000"/>
              </a:buClr>
              <a:buFont typeface="Wingdings" pitchFamily="2" charset="2"/>
              <a:buChar char="v"/>
            </a:pPr>
            <a:r>
              <a:rPr lang="en-US" sz="2200" b="1" dirty="0">
                <a:solidFill>
                  <a:srgbClr val="002060"/>
                </a:solidFill>
              </a:rPr>
              <a:t>Underdeveloped economy fails to provide acceptable levels of living to a large fraction of its population, thus resulting  into misery. </a:t>
            </a:r>
          </a:p>
          <a:p>
            <a:pPr marL="0" indent="0">
              <a:buClr>
                <a:srgbClr val="FF0000"/>
              </a:buClr>
              <a:buNone/>
            </a:pPr>
            <a:endParaRPr lang="en-US" sz="2400" b="1" dirty="0">
              <a:solidFill>
                <a:srgbClr val="002060"/>
              </a:solidFill>
            </a:endParaRPr>
          </a:p>
          <a:p>
            <a:pPr marL="0" indent="0">
              <a:buClr>
                <a:srgbClr val="FF0000"/>
              </a:buClr>
              <a:buNone/>
            </a:pPr>
            <a:endParaRPr lang="en-US" sz="2400"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828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38200817"/>
      </p:ext>
    </p:extLst>
  </p:cSld>
  <p:clrMapOvr>
    <a:masterClrMapping/>
  </p:clrMapOvr>
  <mc:AlternateContent xmlns:mc="http://schemas.openxmlformats.org/markup-compatibility/2006" xmlns:p14="http://schemas.microsoft.com/office/powerpoint/2010/main">
    <mc:Choice Requires="p14">
      <p:transition spd="slow" p14:dur="1600" advTm="80236">
        <p14:gallery dir="l"/>
      </p:transition>
    </mc:Choice>
    <mc:Fallback xmlns="">
      <p:transition spd="slow" advTm="802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AutoShape 4" descr="Economic Growth vs Economic Development | Best 7 Dif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668" t="20260" r="3679" b="19714"/>
          <a:stretch/>
        </p:blipFill>
        <p:spPr bwMode="auto">
          <a:xfrm>
            <a:off x="1545020" y="2538248"/>
            <a:ext cx="6306207" cy="187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92152"/>
      </p:ext>
    </p:extLst>
  </p:cSld>
  <p:clrMapOvr>
    <a:masterClrMapping/>
  </p:clrMapOvr>
  <mc:AlternateContent xmlns:mc="http://schemas.openxmlformats.org/markup-compatibility/2006" xmlns:p14="http://schemas.microsoft.com/office/powerpoint/2010/main">
    <mc:Choice Requires="p14">
      <p:transition spd="slow" p14:dur="1400" advTm="24836">
        <p14:doors dir="vert"/>
      </p:transition>
    </mc:Choice>
    <mc:Fallback xmlns="">
      <p:transition spd="slow" advTm="24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ppt_w</p:attrName>
                                        </p:attrNameLst>
                                      </p:cBhvr>
                                      <p:tavLst>
                                        <p:tav tm="0">
                                          <p:val>
                                            <p:fltVal val="0"/>
                                          </p:val>
                                        </p:tav>
                                        <p:tav tm="100000">
                                          <p:val>
                                            <p:strVal val="#ppt_w"/>
                                          </p:val>
                                        </p:tav>
                                      </p:tavLst>
                                    </p:anim>
                                    <p:anim calcmode="lin" valueType="num">
                                      <p:cBhvr>
                                        <p:cTn id="8" dur="500" fill="hold"/>
                                        <p:tgtEl>
                                          <p:spTgt spid="6149"/>
                                        </p:tgtEl>
                                        <p:attrNameLst>
                                          <p:attrName>ppt_h</p:attrName>
                                        </p:attrNameLst>
                                      </p:cBhvr>
                                      <p:tavLst>
                                        <p:tav tm="0">
                                          <p:val>
                                            <p:fltVal val="0"/>
                                          </p:val>
                                        </p:tav>
                                        <p:tav tm="100000">
                                          <p:val>
                                            <p:strVal val="#ppt_h"/>
                                          </p:val>
                                        </p:tav>
                                      </p:tavLst>
                                    </p:anim>
                                    <p:animEffect transition="in" filter="fade">
                                      <p:cBhvr>
                                        <p:cTn id="9"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14400" y="-457200"/>
            <a:ext cx="10058400" cy="73152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4098" name="Picture 2"/>
          <p:cNvPicPr>
            <a:picLocks noGrp="1" noChangeAspect="1" noChangeArrowheads="1"/>
          </p:cNvPicPr>
          <p:nvPr>
            <p:ph idx="1"/>
          </p:nvPr>
        </p:nvPicPr>
        <p:blipFill>
          <a:blip r:embed="rId2"/>
          <a:stretch>
            <a:fillRect/>
          </a:stretch>
        </p:blipFill>
        <p:spPr bwMode="auto">
          <a:xfrm>
            <a:off x="1371600" y="762000"/>
            <a:ext cx="6400800" cy="490572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900" advTm="38534">
        <p14:warp dir="in"/>
      </p:transition>
    </mc:Choice>
    <mc:Fallback xmlns="">
      <p:transition spd="slow" advTm="38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609600"/>
          </a:xfrm>
          <a:solidFill>
            <a:srgbClr val="FFC000"/>
          </a:solidFill>
        </p:spPr>
        <p:txBody>
          <a:bodyPr/>
          <a:lstStyle/>
          <a:p>
            <a:pPr algn="ctr"/>
            <a:r>
              <a:rPr lang="en-US" sz="2800" dirty="0">
                <a:solidFill>
                  <a:schemeClr val="tx2"/>
                </a:solidFill>
                <a:effectLst>
                  <a:outerShdw blurRad="38100" dist="38100" dir="2700000" algn="tl">
                    <a:srgbClr val="000000">
                      <a:alpha val="43137"/>
                    </a:srgbClr>
                  </a:outerShdw>
                </a:effectLst>
                <a:latin typeface="Algerian" pitchFamily="82" charset="0"/>
              </a:rPr>
              <a:t>ECONOMIC GROWTH   VS  ECONOMIC DEVELOPMENT </a:t>
            </a:r>
          </a:p>
        </p:txBody>
      </p:sp>
      <p:sp>
        <p:nvSpPr>
          <p:cNvPr id="3" name="Content Placeholder 2"/>
          <p:cNvSpPr>
            <a:spLocks noGrp="1"/>
          </p:cNvSpPr>
          <p:nvPr>
            <p:ph idx="1"/>
          </p:nvPr>
        </p:nvSpPr>
        <p:spPr>
          <a:xfrm>
            <a:off x="685800" y="1524000"/>
            <a:ext cx="7924800" cy="4114800"/>
          </a:xfrm>
        </p:spPr>
        <p:txBody>
          <a:bodyPr/>
          <a:lstStyle/>
          <a:p>
            <a:pPr>
              <a:buNone/>
            </a:pPr>
            <a:r>
              <a:rPr lang="en-US" sz="2800" b="1" dirty="0">
                <a:solidFill>
                  <a:srgbClr val="002060"/>
                </a:solidFill>
                <a:effectLst>
                  <a:outerShdw blurRad="38100" dist="38100" dir="2700000" algn="tl">
                    <a:srgbClr val="000000">
                      <a:alpha val="43137"/>
                    </a:srgbClr>
                  </a:outerShdw>
                </a:effectLst>
                <a:latin typeface="Aharoni" pitchFamily="2" charset="-79"/>
                <a:cs typeface="Aharoni" pitchFamily="2" charset="-79"/>
              </a:rPr>
              <a:t>Economic Growth </a:t>
            </a:r>
          </a:p>
          <a:p>
            <a:pPr>
              <a:buNone/>
            </a:pPr>
            <a:r>
              <a:rPr lang="en-US" dirty="0">
                <a:solidFill>
                  <a:srgbClr val="002060"/>
                </a:solidFill>
              </a:rPr>
              <a:t>			</a:t>
            </a:r>
            <a:r>
              <a:rPr lang="en-US" sz="2400" b="1" dirty="0">
                <a:solidFill>
                  <a:srgbClr val="002060"/>
                </a:solidFill>
                <a:latin typeface="Californian FB" pitchFamily="18" charset="0"/>
              </a:rPr>
              <a:t>It is an increase in the capacity of an economy to  produce goods and services compared from one period of time to another. It can be measured in real terms. </a:t>
            </a:r>
            <a:endParaRPr lang="en-US" b="1" dirty="0">
              <a:solidFill>
                <a:srgbClr val="002060"/>
              </a:solidFill>
              <a:latin typeface="Californian FB" pitchFamily="18" charset="0"/>
            </a:endParaRPr>
          </a:p>
          <a:p>
            <a:pPr algn="just">
              <a:buNone/>
            </a:pPr>
            <a:r>
              <a:rPr lang="en-US" sz="2800" b="1" dirty="0">
                <a:solidFill>
                  <a:srgbClr val="002060"/>
                </a:solidFill>
                <a:effectLst>
                  <a:outerShdw blurRad="38100" dist="38100" dir="2700000" algn="tl">
                    <a:srgbClr val="000000">
                      <a:alpha val="43137"/>
                    </a:srgbClr>
                  </a:outerShdw>
                </a:effectLst>
                <a:latin typeface="Aharoni" pitchFamily="2" charset="-79"/>
                <a:cs typeface="Aharoni" pitchFamily="2" charset="-79"/>
              </a:rPr>
              <a:t>Economic Development </a:t>
            </a:r>
          </a:p>
          <a:p>
            <a:pPr algn="just">
              <a:buNone/>
            </a:pPr>
            <a:r>
              <a:rPr lang="en-US" dirty="0">
                <a:solidFill>
                  <a:srgbClr val="002060"/>
                </a:solidFill>
              </a:rPr>
              <a:t>			</a:t>
            </a:r>
            <a:r>
              <a:rPr lang="en-US" sz="2400" b="1" dirty="0">
                <a:solidFill>
                  <a:srgbClr val="002060"/>
                </a:solidFill>
                <a:latin typeface="Californian FB" pitchFamily="18" charset="0"/>
              </a:rPr>
              <a:t>It is the growth of the standard of living  of a nations people from a low income economy to a high income economy. </a:t>
            </a:r>
          </a:p>
          <a:p>
            <a:endParaRPr lang="en-US" dirty="0">
              <a:latin typeface="Arial Black" pitchFamily="34" charset="0"/>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295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852460922"/>
      </p:ext>
    </p:extLst>
  </p:cSld>
  <p:clrMapOvr>
    <a:masterClrMapping/>
  </p:clrMapOvr>
  <mc:AlternateContent xmlns:mc="http://schemas.openxmlformats.org/markup-compatibility/2006" xmlns:p14="http://schemas.microsoft.com/office/powerpoint/2010/main">
    <mc:Choice Requires="p14">
      <p:transition spd="slow" p14:dur="1500" advTm="53525">
        <p14:window dir="vert"/>
      </p:transition>
    </mc:Choice>
    <mc:Fallback xmlns="">
      <p:transition spd="slow" advTm="53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609600"/>
            <a:ext cx="8229600" cy="5715000"/>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0" y="-21659"/>
            <a:ext cx="9144000" cy="690272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800" advTm="77063">
        <p14:flythrough/>
      </p:transition>
    </mc:Choice>
    <mc:Fallback xmlns="">
      <p:transition spd="slow" advTm="77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752600" y="-609600"/>
            <a:ext cx="11125200" cy="78486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 name="Title 1"/>
          <p:cNvSpPr>
            <a:spLocks noGrp="1"/>
          </p:cNvSpPr>
          <p:nvPr>
            <p:ph type="title"/>
          </p:nvPr>
        </p:nvSpPr>
        <p:spPr/>
        <p:txBody>
          <a:bodyPr/>
          <a:lstStyle/>
          <a:p>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359" y="-32657"/>
            <a:ext cx="369570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755" y="3340244"/>
            <a:ext cx="5286245" cy="351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1114983"/>
      </p:ext>
    </p:extLst>
  </p:cSld>
  <p:clrMapOvr>
    <a:masterClrMapping/>
  </p:clrMapOvr>
  <mc:AlternateContent xmlns:mc="http://schemas.openxmlformats.org/markup-compatibility/2006" xmlns:p14="http://schemas.microsoft.com/office/powerpoint/2010/main">
    <mc:Choice Requires="p14">
      <p:transition spd="slow" p14:dur="2000" advTm="5375"/>
    </mc:Choice>
    <mc:Fallback xmlns="">
      <p:transition spd="slow" advTm="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Effect transition="in" filter="fade">
                                      <p:cBhvr>
                                        <p:cTn id="9" dur="500"/>
                                        <p:tgtEl>
                                          <p:spTgt spid="102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 calcmode="lin" valueType="num">
                                      <p:cBhvr>
                                        <p:cTn id="14" dur="1000" fill="hold"/>
                                        <p:tgtEl>
                                          <p:spTgt spid="1030"/>
                                        </p:tgtEl>
                                        <p:attrNameLst>
                                          <p:attrName>ppt_w</p:attrName>
                                        </p:attrNameLst>
                                      </p:cBhvr>
                                      <p:tavLst>
                                        <p:tav tm="0">
                                          <p:val>
                                            <p:fltVal val="0"/>
                                          </p:val>
                                        </p:tav>
                                        <p:tav tm="100000">
                                          <p:val>
                                            <p:strVal val="#ppt_w"/>
                                          </p:val>
                                        </p:tav>
                                      </p:tavLst>
                                    </p:anim>
                                    <p:anim calcmode="lin" valueType="num">
                                      <p:cBhvr>
                                        <p:cTn id="15" dur="1000" fill="hold"/>
                                        <p:tgtEl>
                                          <p:spTgt spid="1030"/>
                                        </p:tgtEl>
                                        <p:attrNameLst>
                                          <p:attrName>ppt_h</p:attrName>
                                        </p:attrNameLst>
                                      </p:cBhvr>
                                      <p:tavLst>
                                        <p:tav tm="0">
                                          <p:val>
                                            <p:fltVal val="0"/>
                                          </p:val>
                                        </p:tav>
                                        <p:tav tm="100000">
                                          <p:val>
                                            <p:strVal val="#ppt_h"/>
                                          </p:val>
                                        </p:tav>
                                      </p:tavLst>
                                    </p:anim>
                                    <p:anim calcmode="lin" valueType="num">
                                      <p:cBhvr>
                                        <p:cTn id="16" dur="1000" fill="hold"/>
                                        <p:tgtEl>
                                          <p:spTgt spid="1030"/>
                                        </p:tgtEl>
                                        <p:attrNameLst>
                                          <p:attrName>style.rotation</p:attrName>
                                        </p:attrNameLst>
                                      </p:cBhvr>
                                      <p:tavLst>
                                        <p:tav tm="0">
                                          <p:val>
                                            <p:fltVal val="90"/>
                                          </p:val>
                                        </p:tav>
                                        <p:tav tm="100000">
                                          <p:val>
                                            <p:fltVal val="0"/>
                                          </p:val>
                                        </p:tav>
                                      </p:tavLst>
                                    </p:anim>
                                    <p:animEffect transition="in" filter="fade">
                                      <p:cBhvr>
                                        <p:cTn id="17"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11125"/>
            <a:ext cx="7924800" cy="879475"/>
          </a:xfrm>
        </p:spPr>
        <p:txBody>
          <a:bodyPr/>
          <a:lstStyle/>
          <a:p>
            <a:pPr algn="ctr"/>
            <a:r>
              <a:rPr lang="en-US" sz="3200" i="1" dirty="0">
                <a:solidFill>
                  <a:srgbClr val="002060"/>
                </a:solidFill>
                <a:effectLst>
                  <a:outerShdw blurRad="38100" dist="38100" dir="2700000" algn="tl">
                    <a:srgbClr val="000000">
                      <a:alpha val="43137"/>
                    </a:srgbClr>
                  </a:outerShdw>
                </a:effectLst>
                <a:latin typeface="Cooper Black" pitchFamily="18" charset="0"/>
              </a:rPr>
              <a:t>MEASUREMENT OF ECONOMIC DEVELOPMENT</a:t>
            </a:r>
          </a:p>
        </p:txBody>
      </p:sp>
      <p:sp>
        <p:nvSpPr>
          <p:cNvPr id="3" name="Content Placeholder 2"/>
          <p:cNvSpPr>
            <a:spLocks noGrp="1"/>
          </p:cNvSpPr>
          <p:nvPr>
            <p:ph idx="1"/>
          </p:nvPr>
        </p:nvSpPr>
        <p:spPr>
          <a:xfrm>
            <a:off x="685800" y="1066800"/>
            <a:ext cx="7924800" cy="4114800"/>
          </a:xfrm>
        </p:spPr>
        <p:txBody>
          <a:bodyPr/>
          <a:lstStyle/>
          <a:p>
            <a:pPr marL="0" indent="0" algn="ctr">
              <a:buNone/>
            </a:pPr>
            <a:r>
              <a:rPr lang="en-US" sz="2400" b="1" u="sng" dirty="0">
                <a:solidFill>
                  <a:srgbClr val="FF0000"/>
                </a:solidFill>
                <a:latin typeface="Arial Black" pitchFamily="34" charset="0"/>
              </a:rPr>
              <a:t>It is measured on the basis of 4 Criteria</a:t>
            </a:r>
            <a:r>
              <a:rPr lang="en-US" dirty="0"/>
              <a:t>.</a:t>
            </a:r>
          </a:p>
        </p:txBody>
      </p:sp>
      <p:graphicFrame>
        <p:nvGraphicFramePr>
          <p:cNvPr id="4" name="Table 3"/>
          <p:cNvGraphicFramePr>
            <a:graphicFrameLocks noGrp="1"/>
          </p:cNvGraphicFramePr>
          <p:nvPr>
            <p:extLst>
              <p:ext uri="{D42A27DB-BD31-4B8C-83A1-F6EECF244321}">
                <p14:modId xmlns:p14="http://schemas.microsoft.com/office/powerpoint/2010/main" val="2529369382"/>
              </p:ext>
            </p:extLst>
          </p:nvPr>
        </p:nvGraphicFramePr>
        <p:xfrm>
          <a:off x="457200" y="1600200"/>
          <a:ext cx="8382000" cy="4876800"/>
        </p:xfrm>
        <a:graphic>
          <a:graphicData uri="http://schemas.openxmlformats.org/drawingml/2006/table">
            <a:tbl>
              <a:tblPr firstRow="1" bandRow="1">
                <a:tableStyleId>{793D81CF-94F2-401A-BA57-92F5A7B2D0C5}</a:tableStyleId>
              </a:tblPr>
              <a:tblGrid>
                <a:gridCol w="25146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370840">
                <a:tc>
                  <a:txBody>
                    <a:bodyPr/>
                    <a:lstStyle/>
                    <a:p>
                      <a:pPr algn="ctr"/>
                      <a:r>
                        <a:rPr lang="en-US" sz="2000" dirty="0"/>
                        <a:t>Criteria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Description</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1800" b="1" dirty="0"/>
                        <a:t>Gross</a:t>
                      </a:r>
                      <a:r>
                        <a:rPr lang="en-US" sz="1800" b="1" baseline="0" dirty="0"/>
                        <a:t> National Product</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a:r>
                        <a:rPr lang="en-US" sz="1800" b="1" dirty="0"/>
                        <a:t>Total</a:t>
                      </a:r>
                      <a:r>
                        <a:rPr lang="en-US" sz="1800" b="1" baseline="0" dirty="0"/>
                        <a:t> Market value of all goods and services produced within a nation in a particular year </a:t>
                      </a:r>
                      <a:r>
                        <a:rPr lang="en-US" sz="1800" b="1" baseline="0" dirty="0">
                          <a:solidFill>
                            <a:srgbClr val="FFFF00"/>
                          </a:solidFill>
                        </a:rPr>
                        <a:t>+</a:t>
                      </a:r>
                      <a:r>
                        <a:rPr lang="en-US" sz="1800" b="1" baseline="0" dirty="0"/>
                        <a:t> income earned by its citizens</a:t>
                      </a:r>
                      <a:r>
                        <a:rPr lang="en-US" sz="1800" b="1" baseline="0" dirty="0">
                          <a:solidFill>
                            <a:srgbClr val="FFFF00"/>
                          </a:solidFill>
                        </a:rPr>
                        <a:t> – </a:t>
                      </a:r>
                      <a:r>
                        <a:rPr lang="en-US" sz="1800" b="1" baseline="0" dirty="0"/>
                        <a:t>income of non residents located in that country.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370840">
                <a:tc>
                  <a:txBody>
                    <a:bodyPr/>
                    <a:lstStyle/>
                    <a:p>
                      <a:pPr algn="l"/>
                      <a:r>
                        <a:rPr lang="en-US" sz="1800" b="1" dirty="0"/>
                        <a:t>GNP per capita</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a:r>
                        <a:rPr lang="en-US" sz="1800" b="1" dirty="0"/>
                        <a:t>It</a:t>
                      </a:r>
                      <a:r>
                        <a:rPr lang="en-US" sz="1800" b="1" baseline="0" dirty="0"/>
                        <a:t> relates to increase in the per capita real income of the economy over the long period. </a:t>
                      </a:r>
                    </a:p>
                    <a:p>
                      <a:pPr algn="l"/>
                      <a:r>
                        <a:rPr lang="en-US" sz="1800" b="1" baseline="0" dirty="0"/>
                        <a:t>The rate of increase in real per capita income should be higher than the growth rate of population. </a:t>
                      </a:r>
                      <a:endParaRPr lang="en-US" sz="1800" b="1"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00"/>
                    </a:solidFill>
                  </a:tcPr>
                </a:tc>
                <a:extLst>
                  <a:ext uri="{0D108BD9-81ED-4DB2-BD59-A6C34878D82A}">
                    <a16:rowId xmlns:a16="http://schemas.microsoft.com/office/drawing/2014/main" val="10002"/>
                  </a:ext>
                </a:extLst>
              </a:tr>
              <a:tr h="370840">
                <a:tc>
                  <a:txBody>
                    <a:bodyPr/>
                    <a:lstStyle/>
                    <a:p>
                      <a:pPr algn="l"/>
                      <a:r>
                        <a:rPr lang="en-US" sz="1800" b="1" dirty="0"/>
                        <a:t>Welfare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a:r>
                        <a:rPr lang="en-US" sz="1800" b="1" dirty="0"/>
                        <a:t>Economic development is regarded as a process whereby there is an increase in the consumption of goods and service by individual. </a:t>
                      </a:r>
                    </a:p>
                    <a:p>
                      <a:pPr algn="l"/>
                      <a:r>
                        <a:rPr lang="en-US" sz="1800" b="1" dirty="0"/>
                        <a:t>Improvement in health, literacy and standard of living.</a:t>
                      </a:r>
                      <a:r>
                        <a:rPr lang="en-US" sz="1800" b="1" baseline="0" dirty="0"/>
                        <a:t>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370840">
                <a:tc>
                  <a:txBody>
                    <a:bodyPr/>
                    <a:lstStyle/>
                    <a:p>
                      <a:pPr algn="l"/>
                      <a:r>
                        <a:rPr lang="en-US" sz="1800" b="1" dirty="0"/>
                        <a:t>Social Indicators</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a:r>
                        <a:rPr lang="en-US" sz="1800" b="1" dirty="0"/>
                        <a:t>It is referred to as basic and collective needs of the people. Basic needs such as health, education,</a:t>
                      </a:r>
                      <a:r>
                        <a:rPr lang="en-US" sz="1800" b="1" baseline="0" dirty="0"/>
                        <a:t> food, water, sanitation and housing facilities check social  backwardness.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00"/>
                    </a:solidFill>
                  </a:tcPr>
                </a:tc>
                <a:extLst>
                  <a:ext uri="{0D108BD9-81ED-4DB2-BD59-A6C34878D82A}">
                    <a16:rowId xmlns:a16="http://schemas.microsoft.com/office/drawing/2014/main" val="10004"/>
                  </a:ext>
                </a:extLst>
              </a:tr>
            </a:tbl>
          </a:graphicData>
        </a:graphic>
      </p:graphicFrame>
      <p:cxnSp>
        <p:nvCxnSpPr>
          <p:cNvPr id="5" name="Straight Connector 4"/>
          <p:cNvCxnSpPr/>
          <p:nvPr/>
        </p:nvCxnSpPr>
        <p:spPr bwMode="auto">
          <a:xfrm>
            <a:off x="0" y="914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2047394"/>
      </p:ext>
    </p:extLst>
  </p:cSld>
  <p:clrMapOvr>
    <a:masterClrMapping/>
  </p:clrMapOvr>
  <mc:AlternateContent xmlns:mc="http://schemas.openxmlformats.org/markup-compatibility/2006" xmlns:p14="http://schemas.microsoft.com/office/powerpoint/2010/main">
    <mc:Choice Requires="p14">
      <p:transition spd="slow" p14:dur="1600" advTm="134415">
        <p14:prism isContent="1" isInverted="1"/>
      </p:transition>
    </mc:Choice>
    <mc:Fallback xmlns="">
      <p:transition spd="slow" advTm="1344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
                                        </p:tgtEl>
                                        <p:attrNameLst>
                                          <p:attrName>ppt_x</p:attrName>
                                          <p:attrName>ppt_y</p:attrName>
                                        </p:attrNameLst>
                                      </p:cBhvr>
                                    </p:animMotion>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5525"/>
            <a:ext cx="7924800" cy="8794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Determinants of Economic Development</a:t>
            </a:r>
          </a:p>
        </p:txBody>
      </p:sp>
      <p:sp>
        <p:nvSpPr>
          <p:cNvPr id="3" name="Content Placeholder 2"/>
          <p:cNvSpPr>
            <a:spLocks noGrp="1"/>
          </p:cNvSpPr>
          <p:nvPr>
            <p:ph idx="1"/>
          </p:nvPr>
        </p:nvSpPr>
        <p:spPr>
          <a:xfrm>
            <a:off x="609600" y="2209800"/>
            <a:ext cx="7924800" cy="4114800"/>
          </a:xfrm>
        </p:spPr>
        <p:txBody>
          <a:bodyPr/>
          <a:lstStyle/>
          <a:p>
            <a:pPr>
              <a:buClr>
                <a:srgbClr val="FF0000"/>
              </a:buClr>
              <a:buFont typeface="Wingdings" pitchFamily="2" charset="2"/>
              <a:buChar char="Ø"/>
            </a:pPr>
            <a:r>
              <a:rPr lang="en-US" sz="2800" b="1" dirty="0">
                <a:solidFill>
                  <a:srgbClr val="002060"/>
                </a:solidFill>
              </a:rPr>
              <a:t>Economic Development depends on following factors</a:t>
            </a:r>
          </a:p>
          <a:p>
            <a:pPr lvl="1">
              <a:buClr>
                <a:srgbClr val="FF0000"/>
              </a:buClr>
              <a:buFont typeface="Wingdings" pitchFamily="2" charset="2"/>
              <a:buChar char="ü"/>
            </a:pPr>
            <a:r>
              <a:rPr lang="en-US" sz="2400" b="1" dirty="0">
                <a:solidFill>
                  <a:srgbClr val="002060"/>
                </a:solidFill>
              </a:rPr>
              <a:t>Economic</a:t>
            </a:r>
          </a:p>
          <a:p>
            <a:pPr lvl="1">
              <a:buClr>
                <a:srgbClr val="FF0000"/>
              </a:buClr>
              <a:buFont typeface="Wingdings" pitchFamily="2" charset="2"/>
              <a:buChar char="ü"/>
            </a:pPr>
            <a:r>
              <a:rPr lang="en-US" sz="2400" b="1" dirty="0">
                <a:solidFill>
                  <a:srgbClr val="002060"/>
                </a:solidFill>
              </a:rPr>
              <a:t>Social</a:t>
            </a:r>
          </a:p>
          <a:p>
            <a:pPr lvl="1">
              <a:buClr>
                <a:srgbClr val="FF0000"/>
              </a:buClr>
              <a:buFont typeface="Wingdings" pitchFamily="2" charset="2"/>
              <a:buChar char="ü"/>
            </a:pPr>
            <a:r>
              <a:rPr lang="en-US" sz="2400" b="1" dirty="0">
                <a:solidFill>
                  <a:srgbClr val="002060"/>
                </a:solidFill>
              </a:rPr>
              <a:t>Political</a:t>
            </a:r>
          </a:p>
          <a:p>
            <a:pPr lvl="1">
              <a:buClr>
                <a:srgbClr val="FF0000"/>
              </a:buClr>
              <a:buFont typeface="Wingdings" pitchFamily="2" charset="2"/>
              <a:buChar char="ü"/>
            </a:pPr>
            <a:r>
              <a:rPr lang="en-US" sz="2400" b="1" dirty="0">
                <a:solidFill>
                  <a:srgbClr val="002060"/>
                </a:solidFill>
              </a:rPr>
              <a:t>Religious </a:t>
            </a:r>
          </a:p>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905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33602158"/>
      </p:ext>
    </p:extLst>
  </p:cSld>
  <p:clrMapOvr>
    <a:masterClrMapping/>
  </p:clrMapOvr>
  <mc:AlternateContent xmlns:mc="http://schemas.openxmlformats.org/markup-compatibility/2006" xmlns:p14="http://schemas.microsoft.com/office/powerpoint/2010/main">
    <mc:Choice Requires="p14">
      <p:transition spd="slow" p14:dur="1600" advTm="18307">
        <p14:conveyor dir="l"/>
      </p:transition>
    </mc:Choice>
    <mc:Fallback xmlns="">
      <p:transition spd="slow" advTm="18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228600" y="381000"/>
            <a:ext cx="9504947" cy="61722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500" advTm="60268">
        <p14:window dir="vert"/>
      </p:transition>
    </mc:Choice>
    <mc:Fallback xmlns="">
      <p:transition spd="slow" advTm="60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2125"/>
            <a:ext cx="7924800" cy="879475"/>
          </a:xfrm>
        </p:spPr>
        <p:txBody>
          <a:bodyPr/>
          <a:lstStyle/>
          <a:p>
            <a:pPr algn="ctr"/>
            <a:r>
              <a:rPr lang="en-US" sz="4400" i="1" dirty="0">
                <a:solidFill>
                  <a:srgbClr val="002060"/>
                </a:solidFill>
                <a:effectLst>
                  <a:outerShdw blurRad="38100" dist="38100" dir="2700000" algn="tl">
                    <a:srgbClr val="000000">
                      <a:alpha val="43137"/>
                    </a:srgbClr>
                  </a:outerShdw>
                </a:effectLst>
                <a:latin typeface="Cooper Black" pitchFamily="18" charset="0"/>
              </a:rPr>
              <a:t>ECONOMIC  FACTORS</a:t>
            </a:r>
          </a:p>
        </p:txBody>
      </p:sp>
      <p:sp>
        <p:nvSpPr>
          <p:cNvPr id="3" name="Content Placeholder 2"/>
          <p:cNvSpPr>
            <a:spLocks noGrp="1"/>
          </p:cNvSpPr>
          <p:nvPr>
            <p:ph idx="1"/>
          </p:nvPr>
        </p:nvSpPr>
        <p:spPr>
          <a:xfrm>
            <a:off x="685800" y="1447800"/>
            <a:ext cx="7924800" cy="4114800"/>
          </a:xfrm>
        </p:spPr>
        <p:txBody>
          <a:bodyPr/>
          <a:lstStyle/>
          <a:p>
            <a:pPr marL="457200" indent="-457200">
              <a:buClr>
                <a:srgbClr val="FF0000"/>
              </a:buClr>
              <a:buFont typeface="+mj-lt"/>
              <a:buAutoNum type="arabicPeriod"/>
            </a:pPr>
            <a:r>
              <a:rPr lang="en-US" sz="2400" b="1" dirty="0">
                <a:solidFill>
                  <a:srgbClr val="002060"/>
                </a:solidFill>
              </a:rPr>
              <a:t>Natural Resource</a:t>
            </a:r>
          </a:p>
          <a:p>
            <a:pPr marL="457200" indent="-457200">
              <a:buClr>
                <a:srgbClr val="FF0000"/>
              </a:buClr>
              <a:buFont typeface="+mj-lt"/>
              <a:buAutoNum type="arabicPeriod"/>
            </a:pPr>
            <a:r>
              <a:rPr lang="en-US" sz="2400" b="1" dirty="0">
                <a:solidFill>
                  <a:srgbClr val="002060"/>
                </a:solidFill>
              </a:rPr>
              <a:t>Capital Formation</a:t>
            </a:r>
          </a:p>
          <a:p>
            <a:pPr marL="457200" indent="-457200">
              <a:buClr>
                <a:srgbClr val="FF0000"/>
              </a:buClr>
              <a:buFont typeface="+mj-lt"/>
              <a:buAutoNum type="arabicPeriod"/>
            </a:pPr>
            <a:r>
              <a:rPr lang="en-US" sz="2400" b="1" dirty="0">
                <a:solidFill>
                  <a:srgbClr val="002060"/>
                </a:solidFill>
              </a:rPr>
              <a:t>Size of the Market</a:t>
            </a:r>
          </a:p>
          <a:p>
            <a:pPr marL="457200" indent="-457200">
              <a:buClr>
                <a:srgbClr val="FF0000"/>
              </a:buClr>
              <a:buFont typeface="+mj-lt"/>
              <a:buAutoNum type="arabicPeriod"/>
            </a:pPr>
            <a:r>
              <a:rPr lang="en-US" sz="2400" b="1" dirty="0">
                <a:solidFill>
                  <a:srgbClr val="002060"/>
                </a:solidFill>
              </a:rPr>
              <a:t>Structural change </a:t>
            </a:r>
          </a:p>
          <a:p>
            <a:pPr marL="457200" indent="-457200">
              <a:buClr>
                <a:srgbClr val="FF0000"/>
              </a:buClr>
              <a:buFont typeface="+mj-lt"/>
              <a:buAutoNum type="arabicPeriod"/>
            </a:pPr>
            <a:r>
              <a:rPr lang="en-US" sz="2400" b="1" dirty="0">
                <a:solidFill>
                  <a:srgbClr val="002060"/>
                </a:solidFill>
              </a:rPr>
              <a:t>Financial System</a:t>
            </a:r>
          </a:p>
          <a:p>
            <a:pPr marL="457200" indent="-457200">
              <a:buClr>
                <a:srgbClr val="FF0000"/>
              </a:buClr>
              <a:buFont typeface="+mj-lt"/>
              <a:buAutoNum type="arabicPeriod"/>
            </a:pPr>
            <a:r>
              <a:rPr lang="en-US" sz="2400" b="1" dirty="0">
                <a:solidFill>
                  <a:srgbClr val="002060"/>
                </a:solidFill>
              </a:rPr>
              <a:t>Marketable surplus </a:t>
            </a:r>
          </a:p>
          <a:p>
            <a:pPr marL="457200" indent="-457200">
              <a:buClr>
                <a:srgbClr val="FF0000"/>
              </a:buClr>
              <a:buFont typeface="+mj-lt"/>
              <a:buAutoNum type="arabicPeriod"/>
            </a:pPr>
            <a:r>
              <a:rPr lang="en-US" sz="2400" b="1" dirty="0">
                <a:solidFill>
                  <a:srgbClr val="002060"/>
                </a:solidFill>
              </a:rPr>
              <a:t>Foreign Trade</a:t>
            </a:r>
          </a:p>
          <a:p>
            <a:pPr marL="457200" indent="-457200">
              <a:buClr>
                <a:srgbClr val="FF0000"/>
              </a:buClr>
              <a:buFont typeface="+mj-lt"/>
              <a:buAutoNum type="arabicPeriod"/>
            </a:pPr>
            <a:r>
              <a:rPr lang="en-US" sz="2400" b="1" dirty="0">
                <a:solidFill>
                  <a:srgbClr val="002060"/>
                </a:solidFill>
              </a:rPr>
              <a:t>Economic System</a:t>
            </a:r>
          </a:p>
          <a:p>
            <a:pPr marL="457200" indent="-457200">
              <a:buClr>
                <a:srgbClr val="FF0000"/>
              </a:buClr>
              <a:buFont typeface="+mj-lt"/>
              <a:buAutoNum type="arabicPeriod"/>
            </a:pPr>
            <a:endParaRPr lang="en-US" sz="2400"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371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559296251"/>
      </p:ext>
    </p:extLst>
  </p:cSld>
  <p:clrMapOvr>
    <a:masterClrMapping/>
  </p:clrMapOvr>
  <mc:AlternateContent xmlns:mc="http://schemas.openxmlformats.org/markup-compatibility/2006" xmlns:p14="http://schemas.microsoft.com/office/powerpoint/2010/main">
    <mc:Choice Requires="p14">
      <p:transition spd="slow" p14:dur="900" advTm="287470">
        <p14:warp dir="in"/>
      </p:transition>
    </mc:Choice>
    <mc:Fallback xmlns="">
      <p:transition spd="slow" advTm="287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NON  ECONOMIC  FACTORS</a:t>
            </a:r>
          </a:p>
        </p:txBody>
      </p:sp>
      <p:sp>
        <p:nvSpPr>
          <p:cNvPr id="3" name="Content Placeholder 2"/>
          <p:cNvSpPr>
            <a:spLocks noGrp="1"/>
          </p:cNvSpPr>
          <p:nvPr>
            <p:ph idx="1"/>
          </p:nvPr>
        </p:nvSpPr>
        <p:spPr/>
        <p:txBody>
          <a:bodyPr/>
          <a:lstStyle/>
          <a:p>
            <a:pPr marL="457200" indent="-457200">
              <a:buClr>
                <a:srgbClr val="FF0000"/>
              </a:buClr>
              <a:buFont typeface="+mj-lt"/>
              <a:buAutoNum type="arabicPeriod"/>
            </a:pPr>
            <a:r>
              <a:rPr lang="en-US" b="1" dirty="0">
                <a:solidFill>
                  <a:srgbClr val="002060"/>
                </a:solidFill>
              </a:rPr>
              <a:t>Human Resources</a:t>
            </a:r>
          </a:p>
          <a:p>
            <a:pPr marL="457200" indent="-457200">
              <a:buClr>
                <a:srgbClr val="FF0000"/>
              </a:buClr>
              <a:buFont typeface="+mj-lt"/>
              <a:buAutoNum type="arabicPeriod"/>
            </a:pPr>
            <a:r>
              <a:rPr lang="en-US" b="1" dirty="0">
                <a:solidFill>
                  <a:srgbClr val="002060"/>
                </a:solidFill>
              </a:rPr>
              <a:t>Technical Know-how</a:t>
            </a:r>
          </a:p>
          <a:p>
            <a:pPr marL="457200" indent="-457200">
              <a:buClr>
                <a:srgbClr val="FF0000"/>
              </a:buClr>
              <a:buFont typeface="+mj-lt"/>
              <a:buAutoNum type="arabicPeriod"/>
            </a:pPr>
            <a:r>
              <a:rPr lang="en-US" b="1" dirty="0">
                <a:solidFill>
                  <a:srgbClr val="002060"/>
                </a:solidFill>
              </a:rPr>
              <a:t>Political Freedom</a:t>
            </a:r>
          </a:p>
          <a:p>
            <a:pPr marL="457200" indent="-457200">
              <a:buClr>
                <a:srgbClr val="FF0000"/>
              </a:buClr>
              <a:buFont typeface="+mj-lt"/>
              <a:buAutoNum type="arabicPeriod"/>
            </a:pPr>
            <a:r>
              <a:rPr lang="en-US" b="1" dirty="0">
                <a:solidFill>
                  <a:srgbClr val="002060"/>
                </a:solidFill>
              </a:rPr>
              <a:t>Social </a:t>
            </a:r>
            <a:r>
              <a:rPr lang="en-US" b="1" dirty="0" err="1">
                <a:solidFill>
                  <a:srgbClr val="002060"/>
                </a:solidFill>
              </a:rPr>
              <a:t>Orgnization</a:t>
            </a:r>
            <a:endParaRPr lang="en-US" b="1" dirty="0">
              <a:solidFill>
                <a:srgbClr val="002060"/>
              </a:solidFill>
            </a:endParaRPr>
          </a:p>
          <a:p>
            <a:pPr marL="457200" indent="-457200">
              <a:buClr>
                <a:srgbClr val="FF0000"/>
              </a:buClr>
              <a:buFont typeface="+mj-lt"/>
              <a:buAutoNum type="arabicPeriod"/>
            </a:pPr>
            <a:r>
              <a:rPr lang="en-US" b="1" dirty="0">
                <a:solidFill>
                  <a:srgbClr val="002060"/>
                </a:solidFill>
              </a:rPr>
              <a:t>Corruption free administration </a:t>
            </a:r>
          </a:p>
          <a:p>
            <a:pPr marL="457200" indent="-457200">
              <a:buClr>
                <a:srgbClr val="FF0000"/>
              </a:buClr>
              <a:buFont typeface="+mj-lt"/>
              <a:buAutoNum type="arabicPeriod"/>
            </a:pPr>
            <a:r>
              <a:rPr lang="en-US" b="1" dirty="0">
                <a:solidFill>
                  <a:srgbClr val="002060"/>
                </a:solidFill>
              </a:rPr>
              <a:t>Desire for development</a:t>
            </a:r>
          </a:p>
          <a:p>
            <a:pPr marL="457200" indent="-457200">
              <a:buClr>
                <a:srgbClr val="FF0000"/>
              </a:buClr>
              <a:buFont typeface="+mj-lt"/>
              <a:buAutoNum type="arabicPeriod"/>
            </a:pPr>
            <a:r>
              <a:rPr lang="en-US" b="1" dirty="0">
                <a:solidFill>
                  <a:srgbClr val="002060"/>
                </a:solidFill>
              </a:rPr>
              <a:t>Moral, ethical and social values</a:t>
            </a:r>
          </a:p>
          <a:p>
            <a:pPr marL="457200" indent="-457200">
              <a:buClr>
                <a:srgbClr val="FF0000"/>
              </a:buClr>
              <a:buFont typeface="+mj-lt"/>
              <a:buAutoNum type="arabicPeriod"/>
            </a:pPr>
            <a:r>
              <a:rPr lang="en-US" b="1" dirty="0">
                <a:solidFill>
                  <a:srgbClr val="002060"/>
                </a:solidFill>
              </a:rPr>
              <a:t>Casino Capitalism </a:t>
            </a:r>
          </a:p>
          <a:p>
            <a:pPr marL="457200" indent="-457200">
              <a:buClr>
                <a:srgbClr val="FF0000"/>
              </a:buClr>
              <a:buFont typeface="+mj-lt"/>
              <a:buAutoNum type="arabicPeriod"/>
            </a:pPr>
            <a:r>
              <a:rPr lang="en-US" b="1" dirty="0">
                <a:solidFill>
                  <a:srgbClr val="002060"/>
                </a:solidFill>
              </a:rPr>
              <a:t>Patrimonial Capitalism </a:t>
            </a:r>
          </a:p>
          <a:p>
            <a:endParaRPr lang="en-US" b="1"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297715662"/>
      </p:ext>
    </p:extLst>
  </p:cSld>
  <p:clrMapOvr>
    <a:masterClrMapping/>
  </p:clrMapOvr>
  <mc:AlternateContent xmlns:mc="http://schemas.openxmlformats.org/markup-compatibility/2006" xmlns:p14="http://schemas.microsoft.com/office/powerpoint/2010/main">
    <mc:Choice Requires="p14">
      <p:transition spd="slow" p14:dur="1400" advTm="286338">
        <p14:doors dir="vert"/>
      </p:transition>
    </mc:Choice>
    <mc:Fallback xmlns="">
      <p:transition spd="slow" advTm="286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1371600" y="411960"/>
            <a:ext cx="6803807" cy="606504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900" advTm="18378">
        <p14:warp dir="in"/>
      </p:transition>
    </mc:Choice>
    <mc:Fallback xmlns="">
      <p:transition spd="slow" advTm="18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879475"/>
          </a:xfrm>
        </p:spPr>
        <p:txBody>
          <a:bodyPr/>
          <a:lstStyle/>
          <a:p>
            <a:r>
              <a:rPr lang="en-US" sz="3800" i="1" dirty="0">
                <a:solidFill>
                  <a:srgbClr val="002060"/>
                </a:solidFill>
                <a:effectLst>
                  <a:outerShdw blurRad="38100" dist="38100" dir="2700000" algn="tl">
                    <a:srgbClr val="000000">
                      <a:alpha val="43137"/>
                    </a:srgbClr>
                  </a:outerShdw>
                </a:effectLst>
                <a:latin typeface="Cooper Black" pitchFamily="18" charset="0"/>
              </a:rPr>
              <a:t>VICIOUS  CIRCLE  OF  POVERTY</a:t>
            </a:r>
          </a:p>
        </p:txBody>
      </p:sp>
      <p:sp>
        <p:nvSpPr>
          <p:cNvPr id="3" name="Content Placeholder 2"/>
          <p:cNvSpPr>
            <a:spLocks noGrp="1"/>
          </p:cNvSpPr>
          <p:nvPr>
            <p:ph idx="1"/>
          </p:nvPr>
        </p:nvSpPr>
        <p:spPr>
          <a:xfrm>
            <a:off x="685800" y="1371600"/>
            <a:ext cx="7924800" cy="4114800"/>
          </a:xfrm>
        </p:spPr>
        <p:txBody>
          <a:bodyPr/>
          <a:lstStyle/>
          <a:p>
            <a:pPr algn="just">
              <a:buClr>
                <a:srgbClr val="FF0000"/>
              </a:buClr>
              <a:buFont typeface="Wingdings" pitchFamily="2" charset="2"/>
              <a:buChar char="Ø"/>
            </a:pPr>
            <a:r>
              <a:rPr lang="en-US" sz="2200" b="1" dirty="0">
                <a:solidFill>
                  <a:srgbClr val="002060"/>
                </a:solidFill>
              </a:rPr>
              <a:t>There are circular relationships known as the ‘Vicious circle of poverty’  that perpetuate the low level of development in less developed countries. </a:t>
            </a:r>
          </a:p>
          <a:p>
            <a:pPr algn="just">
              <a:buNone/>
            </a:pPr>
            <a:r>
              <a:rPr lang="en-US" sz="2200" b="1" i="1" u="sng" dirty="0" err="1">
                <a:solidFill>
                  <a:srgbClr val="FF0000"/>
                </a:solidFill>
              </a:rPr>
              <a:t>Nurkse</a:t>
            </a:r>
            <a:r>
              <a:rPr lang="en-US" sz="2200" b="1" i="1" u="sng" dirty="0">
                <a:solidFill>
                  <a:srgbClr val="FF0000"/>
                </a:solidFill>
              </a:rPr>
              <a:t> Explains </a:t>
            </a:r>
          </a:p>
          <a:p>
            <a:pPr algn="just">
              <a:buNone/>
            </a:pPr>
            <a:r>
              <a:rPr lang="en-US" sz="2200" b="1" dirty="0">
                <a:solidFill>
                  <a:srgbClr val="002060"/>
                </a:solidFill>
              </a:rPr>
              <a:t>	“It implies a circular constellation of forces tending to act and react upon one another in such poverty. For example a poor man may not have enough to eat, being underfed, his health may be weak, being physically weak, his working capacity is low which means that he is  poor, which in turn means that he will not have enough to eat and so on. A situation of this sort relating to a country as a whole can be poor because the country is poor”. </a:t>
            </a:r>
          </a:p>
          <a:p>
            <a:pPr algn="just">
              <a:buNone/>
            </a:pPr>
            <a:endParaRPr lang="en-US" sz="2200" b="1" dirty="0">
              <a:solidFill>
                <a:srgbClr val="002060"/>
              </a:solidFill>
            </a:endParaRPr>
          </a:p>
          <a:p>
            <a:endParaRPr lang="en-US" sz="2200" b="1" dirty="0">
              <a:solidFill>
                <a:srgbClr val="002060"/>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sp>
        <p:nvSpPr>
          <p:cNvPr id="6" name="AutoShape 2" descr="Ragnar Nurkse &lt; Ragnar Nurkse Department of Innovation an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 y="3200400"/>
            <a:ext cx="1135228"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0" y="1371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77351521"/>
      </p:ext>
    </p:extLst>
  </p:cSld>
  <p:clrMapOvr>
    <a:masterClrMapping/>
  </p:clrMapOvr>
  <mc:AlternateContent xmlns:mc="http://schemas.openxmlformats.org/markup-compatibility/2006" xmlns:p14="http://schemas.microsoft.com/office/powerpoint/2010/main">
    <mc:Choice Requires="p14">
      <p:transition spd="slow" p14:dur="2000" advTm="160150">
        <p14:ferris dir="l"/>
      </p:transition>
    </mc:Choice>
    <mc:Fallback xmlns="">
      <p:transition spd="slow" advTm="160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wipe(down)">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5"/>
            <a:ext cx="8458200" cy="879475"/>
          </a:xfrm>
        </p:spPr>
        <p:txBody>
          <a:bodyPr/>
          <a:lstStyle/>
          <a:p>
            <a:pPr marL="0" indent="0" algn="ctr"/>
            <a:r>
              <a:rPr lang="en-US" sz="2000" dirty="0">
                <a:solidFill>
                  <a:srgbClr val="002060"/>
                </a:solidFill>
              </a:rPr>
              <a:t>The vicious circle of poverty operates both on the demand side and the supply side</a:t>
            </a:r>
            <a:r>
              <a:rPr lang="en-US" sz="1800" dirty="0">
                <a:solidFill>
                  <a:srgbClr val="002060"/>
                </a:solidFill>
              </a:rPr>
              <a:t>. </a:t>
            </a:r>
            <a:br>
              <a:rPr lang="en-US" sz="1800" dirty="0">
                <a:solidFill>
                  <a:srgbClr val="002060"/>
                </a:solidFill>
              </a:rPr>
            </a:br>
            <a:br>
              <a:rPr lang="en-US" sz="1800" u="sng" dirty="0">
                <a:solidFill>
                  <a:srgbClr val="002060"/>
                </a:solidFill>
                <a:latin typeface="Cooper Black" pitchFamily="18" charset="0"/>
              </a:rPr>
            </a:br>
            <a:endParaRPr lang="en-US" sz="1800" dirty="0"/>
          </a:p>
        </p:txBody>
      </p:sp>
      <p:graphicFrame>
        <p:nvGraphicFramePr>
          <p:cNvPr id="6" name="Diagram 5"/>
          <p:cNvGraphicFramePr/>
          <p:nvPr>
            <p:extLst>
              <p:ext uri="{D42A27DB-BD31-4B8C-83A1-F6EECF244321}">
                <p14:modId xmlns:p14="http://schemas.microsoft.com/office/powerpoint/2010/main" val="181735621"/>
              </p:ext>
            </p:extLst>
          </p:nvPr>
        </p:nvGraphicFramePr>
        <p:xfrm>
          <a:off x="762000" y="939800"/>
          <a:ext cx="762000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667000" y="5877580"/>
            <a:ext cx="3886200" cy="523220"/>
          </a:xfrm>
          <a:prstGeom prst="rect">
            <a:avLst/>
          </a:prstGeom>
          <a:noFill/>
        </p:spPr>
        <p:txBody>
          <a:bodyPr wrap="square" rtlCol="0">
            <a:spAutoFit/>
          </a:bodyPr>
          <a:lstStyle/>
          <a:p>
            <a:r>
              <a:rPr lang="en-US" sz="2800" b="1" dirty="0">
                <a:solidFill>
                  <a:srgbClr val="002060"/>
                </a:solidFill>
                <a:effectLst>
                  <a:outerShdw blurRad="38100" dist="38100" dir="2700000" algn="tl">
                    <a:srgbClr val="000000">
                      <a:alpha val="43137"/>
                    </a:srgbClr>
                  </a:outerShdw>
                </a:effectLst>
                <a:latin typeface="Algerian" pitchFamily="82" charset="0"/>
              </a:rPr>
              <a:t>ON  THE  SUPPLY  SIDE</a:t>
            </a:r>
          </a:p>
        </p:txBody>
      </p:sp>
    </p:spTree>
    <p:extLst>
      <p:ext uri="{BB962C8B-B14F-4D97-AF65-F5344CB8AC3E}">
        <p14:creationId xmlns:p14="http://schemas.microsoft.com/office/powerpoint/2010/main" val="3820054056"/>
      </p:ext>
    </p:extLst>
  </p:cSld>
  <p:clrMapOvr>
    <a:masterClrMapping/>
  </p:clrMapOvr>
  <mc:AlternateContent xmlns:mc="http://schemas.openxmlformats.org/markup-compatibility/2006" xmlns:p14="http://schemas.microsoft.com/office/powerpoint/2010/main">
    <mc:Choice Requires="p14">
      <p:transition spd="slow" p14:dur="1300" advTm="63727">
        <p14:pan dir="u"/>
      </p:transition>
    </mc:Choice>
    <mc:Fallback xmlns="">
      <p:transition spd="slow" advTm="63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grpId="0" nodeType="afterEffect">
                                  <p:stCondLst>
                                    <p:cond delay="0"/>
                                  </p:stCondLst>
                                  <p:childTnLst>
                                    <p:animClr clrSpc="rgb" dir="cw">
                                      <p:cBhvr>
                                        <p:cTn id="6" dur="2000" fill="hold"/>
                                        <p:tgtEl>
                                          <p:spTgt spid="6">
                                            <p:graphicEl>
                                              <a:dgm id="{5598F881-9DF1-46BC-81CA-C206A6283AE5}"/>
                                            </p:graphicEl>
                                          </p:spTgt>
                                        </p:tgtEl>
                                        <p:attrNameLst>
                                          <p:attrName>stroke.color</p:attrName>
                                        </p:attrNameLst>
                                      </p:cBhvr>
                                      <p:to>
                                        <a:schemeClr val="accent2"/>
                                      </p:to>
                                    </p:animClr>
                                    <p:set>
                                      <p:cBhvr>
                                        <p:cTn id="7" dur="2000" fill="hold"/>
                                        <p:tgtEl>
                                          <p:spTgt spid="6">
                                            <p:graphicEl>
                                              <a:dgm id="{5598F881-9DF1-46BC-81CA-C206A6283AE5}"/>
                                            </p:graphicEl>
                                          </p:spTgt>
                                        </p:tgtEl>
                                        <p:attrNameLst>
                                          <p:attrName>stroke.on</p:attrName>
                                        </p:attrNameLst>
                                      </p:cBhvr>
                                      <p:to>
                                        <p:strVal val="true"/>
                                      </p:to>
                                    </p:set>
                                  </p:childTnLst>
                                </p:cTn>
                              </p:par>
                            </p:childTnLst>
                          </p:cTn>
                        </p:par>
                        <p:par>
                          <p:cTn id="8" fill="hold">
                            <p:stCondLst>
                              <p:cond delay="2000"/>
                            </p:stCondLst>
                            <p:childTnLst>
                              <p:par>
                                <p:cTn id="9" presetID="7" presetClass="emph" presetSubtype="2" fill="hold" grpId="0" nodeType="afterEffect">
                                  <p:stCondLst>
                                    <p:cond delay="0"/>
                                  </p:stCondLst>
                                  <p:childTnLst>
                                    <p:animClr clrSpc="rgb" dir="cw">
                                      <p:cBhvr>
                                        <p:cTn id="10" dur="2000" fill="hold"/>
                                        <p:tgtEl>
                                          <p:spTgt spid="6">
                                            <p:graphicEl>
                                              <a:dgm id="{9CF94889-62D8-4234-896A-15BC671FED93}"/>
                                            </p:graphicEl>
                                          </p:spTgt>
                                        </p:tgtEl>
                                        <p:attrNameLst>
                                          <p:attrName>stroke.color</p:attrName>
                                        </p:attrNameLst>
                                      </p:cBhvr>
                                      <p:to>
                                        <a:schemeClr val="accent2"/>
                                      </p:to>
                                    </p:animClr>
                                    <p:set>
                                      <p:cBhvr>
                                        <p:cTn id="11" dur="2000" fill="hold"/>
                                        <p:tgtEl>
                                          <p:spTgt spid="6">
                                            <p:graphicEl>
                                              <a:dgm id="{9CF94889-62D8-4234-896A-15BC671FED93}"/>
                                            </p:graphicEl>
                                          </p:spTgt>
                                        </p:tgtEl>
                                        <p:attrNameLst>
                                          <p:attrName>stroke.on</p:attrName>
                                        </p:attrNameLst>
                                      </p:cBhvr>
                                      <p:to>
                                        <p:strVal val="true"/>
                                      </p:to>
                                    </p:set>
                                  </p:childTnLst>
                                </p:cTn>
                              </p:par>
                            </p:childTnLst>
                          </p:cTn>
                        </p:par>
                        <p:par>
                          <p:cTn id="12" fill="hold">
                            <p:stCondLst>
                              <p:cond delay="4000"/>
                            </p:stCondLst>
                            <p:childTnLst>
                              <p:par>
                                <p:cTn id="13" presetID="7" presetClass="emph" presetSubtype="2" fill="hold" grpId="0" nodeType="afterEffect">
                                  <p:stCondLst>
                                    <p:cond delay="0"/>
                                  </p:stCondLst>
                                  <p:childTnLst>
                                    <p:animClr clrSpc="rgb" dir="cw">
                                      <p:cBhvr>
                                        <p:cTn id="14" dur="2000" fill="hold"/>
                                        <p:tgtEl>
                                          <p:spTgt spid="6">
                                            <p:graphicEl>
                                              <a:dgm id="{8E0AF1A8-A513-4E50-91FA-F6FA4EF1CA21}"/>
                                            </p:graphicEl>
                                          </p:spTgt>
                                        </p:tgtEl>
                                        <p:attrNameLst>
                                          <p:attrName>stroke.color</p:attrName>
                                        </p:attrNameLst>
                                      </p:cBhvr>
                                      <p:to>
                                        <a:schemeClr val="accent2"/>
                                      </p:to>
                                    </p:animClr>
                                    <p:set>
                                      <p:cBhvr>
                                        <p:cTn id="15" dur="2000" fill="hold"/>
                                        <p:tgtEl>
                                          <p:spTgt spid="6">
                                            <p:graphicEl>
                                              <a:dgm id="{8E0AF1A8-A513-4E50-91FA-F6FA4EF1CA21}"/>
                                            </p:graphicEl>
                                          </p:spTgt>
                                        </p:tgtEl>
                                        <p:attrNameLst>
                                          <p:attrName>stroke.on</p:attrName>
                                        </p:attrNameLst>
                                      </p:cBhvr>
                                      <p:to>
                                        <p:strVal val="true"/>
                                      </p:to>
                                    </p:set>
                                  </p:childTnLst>
                                </p:cTn>
                              </p:par>
                            </p:childTnLst>
                          </p:cTn>
                        </p:par>
                        <p:par>
                          <p:cTn id="16" fill="hold">
                            <p:stCondLst>
                              <p:cond delay="6000"/>
                            </p:stCondLst>
                            <p:childTnLst>
                              <p:par>
                                <p:cTn id="17" presetID="7" presetClass="emph" presetSubtype="2" fill="hold" grpId="0" nodeType="afterEffect">
                                  <p:stCondLst>
                                    <p:cond delay="0"/>
                                  </p:stCondLst>
                                  <p:childTnLst>
                                    <p:animClr clrSpc="rgb" dir="cw">
                                      <p:cBhvr>
                                        <p:cTn id="18" dur="2000" fill="hold"/>
                                        <p:tgtEl>
                                          <p:spTgt spid="6">
                                            <p:graphicEl>
                                              <a:dgm id="{B186C8E2-D2C3-4CE1-8026-41D446AFA38F}"/>
                                            </p:graphicEl>
                                          </p:spTgt>
                                        </p:tgtEl>
                                        <p:attrNameLst>
                                          <p:attrName>stroke.color</p:attrName>
                                        </p:attrNameLst>
                                      </p:cBhvr>
                                      <p:to>
                                        <a:schemeClr val="accent2"/>
                                      </p:to>
                                    </p:animClr>
                                    <p:set>
                                      <p:cBhvr>
                                        <p:cTn id="19" dur="2000" fill="hold"/>
                                        <p:tgtEl>
                                          <p:spTgt spid="6">
                                            <p:graphicEl>
                                              <a:dgm id="{B186C8E2-D2C3-4CE1-8026-41D446AFA38F}"/>
                                            </p:graphicEl>
                                          </p:spTgt>
                                        </p:tgtEl>
                                        <p:attrNameLst>
                                          <p:attrName>stroke.on</p:attrName>
                                        </p:attrNameLst>
                                      </p:cBhvr>
                                      <p:to>
                                        <p:strVal val="true"/>
                                      </p:to>
                                    </p:set>
                                  </p:childTnLst>
                                </p:cTn>
                              </p:par>
                            </p:childTnLst>
                          </p:cTn>
                        </p:par>
                        <p:par>
                          <p:cTn id="20" fill="hold">
                            <p:stCondLst>
                              <p:cond delay="8000"/>
                            </p:stCondLst>
                            <p:childTnLst>
                              <p:par>
                                <p:cTn id="21" presetID="7" presetClass="emph" presetSubtype="2" fill="hold" grpId="0" nodeType="afterEffect">
                                  <p:stCondLst>
                                    <p:cond delay="0"/>
                                  </p:stCondLst>
                                  <p:childTnLst>
                                    <p:animClr clrSpc="rgb" dir="cw">
                                      <p:cBhvr>
                                        <p:cTn id="22" dur="2000" fill="hold"/>
                                        <p:tgtEl>
                                          <p:spTgt spid="6">
                                            <p:graphicEl>
                                              <a:dgm id="{DC4ED163-BA96-4F2D-8178-DAD4EBA10CEC}"/>
                                            </p:graphicEl>
                                          </p:spTgt>
                                        </p:tgtEl>
                                        <p:attrNameLst>
                                          <p:attrName>stroke.color</p:attrName>
                                        </p:attrNameLst>
                                      </p:cBhvr>
                                      <p:to>
                                        <a:schemeClr val="accent2"/>
                                      </p:to>
                                    </p:animClr>
                                    <p:set>
                                      <p:cBhvr>
                                        <p:cTn id="23" dur="2000" fill="hold"/>
                                        <p:tgtEl>
                                          <p:spTgt spid="6">
                                            <p:graphicEl>
                                              <a:dgm id="{DC4ED163-BA96-4F2D-8178-DAD4EBA10CEC}"/>
                                            </p:graphicEl>
                                          </p:spTgt>
                                        </p:tgtEl>
                                        <p:attrNameLst>
                                          <p:attrName>stroke.on</p:attrName>
                                        </p:attrNameLst>
                                      </p:cBhvr>
                                      <p:to>
                                        <p:strVal val="true"/>
                                      </p:to>
                                    </p:set>
                                  </p:childTnLst>
                                </p:cTn>
                              </p:par>
                            </p:childTnLst>
                          </p:cTn>
                        </p:par>
                        <p:par>
                          <p:cTn id="24" fill="hold">
                            <p:stCondLst>
                              <p:cond delay="10000"/>
                            </p:stCondLst>
                            <p:childTnLst>
                              <p:par>
                                <p:cTn id="25" presetID="7" presetClass="emph" presetSubtype="2" fill="hold" grpId="0" nodeType="afterEffect">
                                  <p:stCondLst>
                                    <p:cond delay="0"/>
                                  </p:stCondLst>
                                  <p:childTnLst>
                                    <p:animClr clrSpc="rgb" dir="cw">
                                      <p:cBhvr>
                                        <p:cTn id="26" dur="2000" fill="hold"/>
                                        <p:tgtEl>
                                          <p:spTgt spid="6">
                                            <p:graphicEl>
                                              <a:dgm id="{8BDACDBF-DFFC-4AD1-A133-D94FCDF0613C}"/>
                                            </p:graphicEl>
                                          </p:spTgt>
                                        </p:tgtEl>
                                        <p:attrNameLst>
                                          <p:attrName>stroke.color</p:attrName>
                                        </p:attrNameLst>
                                      </p:cBhvr>
                                      <p:to>
                                        <a:schemeClr val="accent2"/>
                                      </p:to>
                                    </p:animClr>
                                    <p:set>
                                      <p:cBhvr>
                                        <p:cTn id="27" dur="2000" fill="hold"/>
                                        <p:tgtEl>
                                          <p:spTgt spid="6">
                                            <p:graphicEl>
                                              <a:dgm id="{8BDACDBF-DFFC-4AD1-A133-D94FCDF0613C}"/>
                                            </p:graphicEl>
                                          </p:spTgt>
                                        </p:tgtEl>
                                        <p:attrNameLst>
                                          <p:attrName>stroke.on</p:attrName>
                                        </p:attrNameLst>
                                      </p:cBhvr>
                                      <p:to>
                                        <p:strVal val="true"/>
                                      </p:to>
                                    </p:set>
                                  </p:childTnLst>
                                </p:cTn>
                              </p:par>
                            </p:childTnLst>
                          </p:cTn>
                        </p:par>
                        <p:par>
                          <p:cTn id="28" fill="hold">
                            <p:stCondLst>
                              <p:cond delay="12000"/>
                            </p:stCondLst>
                            <p:childTnLst>
                              <p:par>
                                <p:cTn id="29" presetID="7" presetClass="emph" presetSubtype="2" fill="hold" grpId="0" nodeType="afterEffect">
                                  <p:stCondLst>
                                    <p:cond delay="0"/>
                                  </p:stCondLst>
                                  <p:childTnLst>
                                    <p:animClr clrSpc="rgb" dir="cw">
                                      <p:cBhvr>
                                        <p:cTn id="30" dur="2000" fill="hold"/>
                                        <p:tgtEl>
                                          <p:spTgt spid="6">
                                            <p:graphicEl>
                                              <a:dgm id="{50C4490D-D050-4037-AE17-421B3C547871}"/>
                                            </p:graphicEl>
                                          </p:spTgt>
                                        </p:tgtEl>
                                        <p:attrNameLst>
                                          <p:attrName>stroke.color</p:attrName>
                                        </p:attrNameLst>
                                      </p:cBhvr>
                                      <p:to>
                                        <a:schemeClr val="accent2"/>
                                      </p:to>
                                    </p:animClr>
                                    <p:set>
                                      <p:cBhvr>
                                        <p:cTn id="31" dur="2000" fill="hold"/>
                                        <p:tgtEl>
                                          <p:spTgt spid="6">
                                            <p:graphicEl>
                                              <a:dgm id="{50C4490D-D050-4037-AE17-421B3C547871}"/>
                                            </p:graphicEl>
                                          </p:spTgt>
                                        </p:tgtEl>
                                        <p:attrNameLst>
                                          <p:attrName>stroke.on</p:attrName>
                                        </p:attrNameLst>
                                      </p:cBhvr>
                                      <p:to>
                                        <p:strVal val="true"/>
                                      </p:to>
                                    </p:set>
                                  </p:childTnLst>
                                </p:cTn>
                              </p:par>
                            </p:childTnLst>
                          </p:cTn>
                        </p:par>
                        <p:par>
                          <p:cTn id="32" fill="hold">
                            <p:stCondLst>
                              <p:cond delay="14000"/>
                            </p:stCondLst>
                            <p:childTnLst>
                              <p:par>
                                <p:cTn id="33" presetID="7" presetClass="emph" presetSubtype="2" fill="hold" grpId="0" nodeType="afterEffect">
                                  <p:stCondLst>
                                    <p:cond delay="0"/>
                                  </p:stCondLst>
                                  <p:childTnLst>
                                    <p:animClr clrSpc="rgb" dir="cw">
                                      <p:cBhvr>
                                        <p:cTn id="34" dur="2000" fill="hold"/>
                                        <p:tgtEl>
                                          <p:spTgt spid="6">
                                            <p:graphicEl>
                                              <a:dgm id="{8B697A5A-6174-4B2C-A0EC-F401BD0EB13D}"/>
                                            </p:graphicEl>
                                          </p:spTgt>
                                        </p:tgtEl>
                                        <p:attrNameLst>
                                          <p:attrName>stroke.color</p:attrName>
                                        </p:attrNameLst>
                                      </p:cBhvr>
                                      <p:to>
                                        <a:schemeClr val="accent2"/>
                                      </p:to>
                                    </p:animClr>
                                    <p:set>
                                      <p:cBhvr>
                                        <p:cTn id="35" dur="2000" fill="hold"/>
                                        <p:tgtEl>
                                          <p:spTgt spid="6">
                                            <p:graphicEl>
                                              <a:dgm id="{8B697A5A-6174-4B2C-A0EC-F401BD0EB13D}"/>
                                            </p:graphicEl>
                                          </p:spTgt>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26" name="Diagram 25"/>
          <p:cNvGraphicFramePr/>
          <p:nvPr>
            <p:extLst>
              <p:ext uri="{D42A27DB-BD31-4B8C-83A1-F6EECF244321}">
                <p14:modId xmlns:p14="http://schemas.microsoft.com/office/powerpoint/2010/main" val="4205148987"/>
              </p:ext>
            </p:extLst>
          </p:nvPr>
        </p:nvGraphicFramePr>
        <p:xfrm>
          <a:off x="762000" y="939800"/>
          <a:ext cx="762000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7"/>
          <p:cNvSpPr/>
          <p:nvPr/>
        </p:nvSpPr>
        <p:spPr>
          <a:xfrm>
            <a:off x="2514600" y="5943600"/>
            <a:ext cx="4114800" cy="523220"/>
          </a:xfrm>
          <a:prstGeom prst="rect">
            <a:avLst/>
          </a:prstGeom>
        </p:spPr>
        <p:txBody>
          <a:bodyPr wrap="square">
            <a:spAutoFit/>
          </a:bodyPr>
          <a:lstStyle/>
          <a:p>
            <a:r>
              <a:rPr lang="en-US" sz="2800" b="1" dirty="0">
                <a:solidFill>
                  <a:srgbClr val="002060"/>
                </a:solidFill>
                <a:effectLst>
                  <a:outerShdw blurRad="38100" dist="38100" dir="2700000" algn="tl">
                    <a:srgbClr val="000000">
                      <a:alpha val="43137"/>
                    </a:srgbClr>
                  </a:outerShdw>
                </a:effectLst>
                <a:latin typeface="Algerian" pitchFamily="82" charset="0"/>
              </a:rPr>
              <a:t>ON  THE  DEMAND  SIDE</a:t>
            </a:r>
          </a:p>
        </p:txBody>
      </p:sp>
    </p:spTree>
    <p:extLst>
      <p:ext uri="{BB962C8B-B14F-4D97-AF65-F5344CB8AC3E}">
        <p14:creationId xmlns:p14="http://schemas.microsoft.com/office/powerpoint/2010/main" val="2620430638"/>
      </p:ext>
    </p:extLst>
  </p:cSld>
  <p:clrMapOvr>
    <a:masterClrMapping/>
  </p:clrMapOvr>
  <mc:AlternateContent xmlns:mc="http://schemas.openxmlformats.org/markup-compatibility/2006" xmlns:p14="http://schemas.microsoft.com/office/powerpoint/2010/main">
    <mc:Choice Requires="p14">
      <p:transition spd="slow" p14:dur="1200" advTm="56685">
        <p:dissolve/>
      </p:transition>
    </mc:Choice>
    <mc:Fallback xmlns="">
      <p:transition spd="slow" advTm="5668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grpId="0" nodeType="afterEffect">
                                  <p:stCondLst>
                                    <p:cond delay="0"/>
                                  </p:stCondLst>
                                  <p:childTnLst>
                                    <p:animClr clrSpc="rgb" dir="cw">
                                      <p:cBhvr>
                                        <p:cTn id="6" dur="2000" fill="hold"/>
                                        <p:tgtEl>
                                          <p:spTgt spid="26">
                                            <p:graphicEl>
                                              <a:dgm id="{5598F881-9DF1-46BC-81CA-C206A6283AE5}"/>
                                            </p:graphicEl>
                                          </p:spTgt>
                                        </p:tgtEl>
                                        <p:attrNameLst>
                                          <p:attrName>stroke.color</p:attrName>
                                        </p:attrNameLst>
                                      </p:cBhvr>
                                      <p:to>
                                        <a:schemeClr val="accent2"/>
                                      </p:to>
                                    </p:animClr>
                                    <p:set>
                                      <p:cBhvr>
                                        <p:cTn id="7" dur="2000" fill="hold"/>
                                        <p:tgtEl>
                                          <p:spTgt spid="26">
                                            <p:graphicEl>
                                              <a:dgm id="{5598F881-9DF1-46BC-81CA-C206A6283AE5}"/>
                                            </p:graphicEl>
                                          </p:spTgt>
                                        </p:tgtEl>
                                        <p:attrNameLst>
                                          <p:attrName>stroke.on</p:attrName>
                                        </p:attrNameLst>
                                      </p:cBhvr>
                                      <p:to>
                                        <p:strVal val="true"/>
                                      </p:to>
                                    </p:set>
                                  </p:childTnLst>
                                </p:cTn>
                              </p:par>
                            </p:childTnLst>
                          </p:cTn>
                        </p:par>
                        <p:par>
                          <p:cTn id="8" fill="hold">
                            <p:stCondLst>
                              <p:cond delay="2000"/>
                            </p:stCondLst>
                            <p:childTnLst>
                              <p:par>
                                <p:cTn id="9" presetID="7" presetClass="emph" presetSubtype="2" fill="hold" grpId="0" nodeType="afterEffect">
                                  <p:stCondLst>
                                    <p:cond delay="0"/>
                                  </p:stCondLst>
                                  <p:childTnLst>
                                    <p:animClr clrSpc="rgb" dir="cw">
                                      <p:cBhvr>
                                        <p:cTn id="10" dur="2000" fill="hold"/>
                                        <p:tgtEl>
                                          <p:spTgt spid="26">
                                            <p:graphicEl>
                                              <a:dgm id="{9CF94889-62D8-4234-896A-15BC671FED93}"/>
                                            </p:graphicEl>
                                          </p:spTgt>
                                        </p:tgtEl>
                                        <p:attrNameLst>
                                          <p:attrName>stroke.color</p:attrName>
                                        </p:attrNameLst>
                                      </p:cBhvr>
                                      <p:to>
                                        <a:schemeClr val="accent2"/>
                                      </p:to>
                                    </p:animClr>
                                    <p:set>
                                      <p:cBhvr>
                                        <p:cTn id="11" dur="2000" fill="hold"/>
                                        <p:tgtEl>
                                          <p:spTgt spid="26">
                                            <p:graphicEl>
                                              <a:dgm id="{9CF94889-62D8-4234-896A-15BC671FED93}"/>
                                            </p:graphicEl>
                                          </p:spTgt>
                                        </p:tgtEl>
                                        <p:attrNameLst>
                                          <p:attrName>stroke.on</p:attrName>
                                        </p:attrNameLst>
                                      </p:cBhvr>
                                      <p:to>
                                        <p:strVal val="true"/>
                                      </p:to>
                                    </p:set>
                                  </p:childTnLst>
                                </p:cTn>
                              </p:par>
                            </p:childTnLst>
                          </p:cTn>
                        </p:par>
                        <p:par>
                          <p:cTn id="12" fill="hold">
                            <p:stCondLst>
                              <p:cond delay="4000"/>
                            </p:stCondLst>
                            <p:childTnLst>
                              <p:par>
                                <p:cTn id="13" presetID="7" presetClass="emph" presetSubtype="2" fill="hold" grpId="0" nodeType="afterEffect">
                                  <p:stCondLst>
                                    <p:cond delay="0"/>
                                  </p:stCondLst>
                                  <p:childTnLst>
                                    <p:animClr clrSpc="rgb" dir="cw">
                                      <p:cBhvr>
                                        <p:cTn id="14" dur="2000" fill="hold"/>
                                        <p:tgtEl>
                                          <p:spTgt spid="26">
                                            <p:graphicEl>
                                              <a:dgm id="{8E0AF1A8-A513-4E50-91FA-F6FA4EF1CA21}"/>
                                            </p:graphicEl>
                                          </p:spTgt>
                                        </p:tgtEl>
                                        <p:attrNameLst>
                                          <p:attrName>stroke.color</p:attrName>
                                        </p:attrNameLst>
                                      </p:cBhvr>
                                      <p:to>
                                        <a:schemeClr val="accent2"/>
                                      </p:to>
                                    </p:animClr>
                                    <p:set>
                                      <p:cBhvr>
                                        <p:cTn id="15" dur="2000" fill="hold"/>
                                        <p:tgtEl>
                                          <p:spTgt spid="26">
                                            <p:graphicEl>
                                              <a:dgm id="{8E0AF1A8-A513-4E50-91FA-F6FA4EF1CA21}"/>
                                            </p:graphicEl>
                                          </p:spTgt>
                                        </p:tgtEl>
                                        <p:attrNameLst>
                                          <p:attrName>stroke.on</p:attrName>
                                        </p:attrNameLst>
                                      </p:cBhvr>
                                      <p:to>
                                        <p:strVal val="true"/>
                                      </p:to>
                                    </p:set>
                                  </p:childTnLst>
                                </p:cTn>
                              </p:par>
                            </p:childTnLst>
                          </p:cTn>
                        </p:par>
                        <p:par>
                          <p:cTn id="16" fill="hold">
                            <p:stCondLst>
                              <p:cond delay="6000"/>
                            </p:stCondLst>
                            <p:childTnLst>
                              <p:par>
                                <p:cTn id="17" presetID="7" presetClass="emph" presetSubtype="2" fill="hold" grpId="0" nodeType="afterEffect">
                                  <p:stCondLst>
                                    <p:cond delay="0"/>
                                  </p:stCondLst>
                                  <p:childTnLst>
                                    <p:animClr clrSpc="rgb" dir="cw">
                                      <p:cBhvr>
                                        <p:cTn id="18" dur="2000" fill="hold"/>
                                        <p:tgtEl>
                                          <p:spTgt spid="26">
                                            <p:graphicEl>
                                              <a:dgm id="{B186C8E2-D2C3-4CE1-8026-41D446AFA38F}"/>
                                            </p:graphicEl>
                                          </p:spTgt>
                                        </p:tgtEl>
                                        <p:attrNameLst>
                                          <p:attrName>stroke.color</p:attrName>
                                        </p:attrNameLst>
                                      </p:cBhvr>
                                      <p:to>
                                        <a:schemeClr val="accent2"/>
                                      </p:to>
                                    </p:animClr>
                                    <p:set>
                                      <p:cBhvr>
                                        <p:cTn id="19" dur="2000" fill="hold"/>
                                        <p:tgtEl>
                                          <p:spTgt spid="26">
                                            <p:graphicEl>
                                              <a:dgm id="{B186C8E2-D2C3-4CE1-8026-41D446AFA38F}"/>
                                            </p:graphicEl>
                                          </p:spTgt>
                                        </p:tgtEl>
                                        <p:attrNameLst>
                                          <p:attrName>stroke.on</p:attrName>
                                        </p:attrNameLst>
                                      </p:cBhvr>
                                      <p:to>
                                        <p:strVal val="true"/>
                                      </p:to>
                                    </p:set>
                                  </p:childTnLst>
                                </p:cTn>
                              </p:par>
                            </p:childTnLst>
                          </p:cTn>
                        </p:par>
                        <p:par>
                          <p:cTn id="20" fill="hold">
                            <p:stCondLst>
                              <p:cond delay="8000"/>
                            </p:stCondLst>
                            <p:childTnLst>
                              <p:par>
                                <p:cTn id="21" presetID="7" presetClass="emph" presetSubtype="2" fill="hold" grpId="0" nodeType="afterEffect">
                                  <p:stCondLst>
                                    <p:cond delay="0"/>
                                  </p:stCondLst>
                                  <p:childTnLst>
                                    <p:animClr clrSpc="rgb" dir="cw">
                                      <p:cBhvr>
                                        <p:cTn id="22" dur="2000" fill="hold"/>
                                        <p:tgtEl>
                                          <p:spTgt spid="26">
                                            <p:graphicEl>
                                              <a:dgm id="{DC4ED163-BA96-4F2D-8178-DAD4EBA10CEC}"/>
                                            </p:graphicEl>
                                          </p:spTgt>
                                        </p:tgtEl>
                                        <p:attrNameLst>
                                          <p:attrName>stroke.color</p:attrName>
                                        </p:attrNameLst>
                                      </p:cBhvr>
                                      <p:to>
                                        <a:schemeClr val="accent2"/>
                                      </p:to>
                                    </p:animClr>
                                    <p:set>
                                      <p:cBhvr>
                                        <p:cTn id="23" dur="2000" fill="hold"/>
                                        <p:tgtEl>
                                          <p:spTgt spid="26">
                                            <p:graphicEl>
                                              <a:dgm id="{DC4ED163-BA96-4F2D-8178-DAD4EBA10CEC}"/>
                                            </p:graphicEl>
                                          </p:spTgt>
                                        </p:tgtEl>
                                        <p:attrNameLst>
                                          <p:attrName>stroke.on</p:attrName>
                                        </p:attrNameLst>
                                      </p:cBhvr>
                                      <p:to>
                                        <p:strVal val="true"/>
                                      </p:to>
                                    </p:set>
                                  </p:childTnLst>
                                </p:cTn>
                              </p:par>
                            </p:childTnLst>
                          </p:cTn>
                        </p:par>
                        <p:par>
                          <p:cTn id="24" fill="hold">
                            <p:stCondLst>
                              <p:cond delay="10000"/>
                            </p:stCondLst>
                            <p:childTnLst>
                              <p:par>
                                <p:cTn id="25" presetID="7" presetClass="emph" presetSubtype="2" fill="hold" grpId="0" nodeType="afterEffect">
                                  <p:stCondLst>
                                    <p:cond delay="0"/>
                                  </p:stCondLst>
                                  <p:childTnLst>
                                    <p:animClr clrSpc="rgb" dir="cw">
                                      <p:cBhvr>
                                        <p:cTn id="26" dur="2000" fill="hold"/>
                                        <p:tgtEl>
                                          <p:spTgt spid="26">
                                            <p:graphicEl>
                                              <a:dgm id="{8BDACDBF-DFFC-4AD1-A133-D94FCDF0613C}"/>
                                            </p:graphicEl>
                                          </p:spTgt>
                                        </p:tgtEl>
                                        <p:attrNameLst>
                                          <p:attrName>stroke.color</p:attrName>
                                        </p:attrNameLst>
                                      </p:cBhvr>
                                      <p:to>
                                        <a:schemeClr val="accent2"/>
                                      </p:to>
                                    </p:animClr>
                                    <p:set>
                                      <p:cBhvr>
                                        <p:cTn id="27" dur="2000" fill="hold"/>
                                        <p:tgtEl>
                                          <p:spTgt spid="26">
                                            <p:graphicEl>
                                              <a:dgm id="{8BDACDBF-DFFC-4AD1-A133-D94FCDF0613C}"/>
                                            </p:graphicEl>
                                          </p:spTgt>
                                        </p:tgtEl>
                                        <p:attrNameLst>
                                          <p:attrName>stroke.on</p:attrName>
                                        </p:attrNameLst>
                                      </p:cBhvr>
                                      <p:to>
                                        <p:strVal val="true"/>
                                      </p:to>
                                    </p:set>
                                  </p:childTnLst>
                                </p:cTn>
                              </p:par>
                            </p:childTnLst>
                          </p:cTn>
                        </p:par>
                        <p:par>
                          <p:cTn id="28" fill="hold">
                            <p:stCondLst>
                              <p:cond delay="12000"/>
                            </p:stCondLst>
                            <p:childTnLst>
                              <p:par>
                                <p:cTn id="29" presetID="7" presetClass="emph" presetSubtype="2" fill="hold" grpId="0" nodeType="afterEffect">
                                  <p:stCondLst>
                                    <p:cond delay="0"/>
                                  </p:stCondLst>
                                  <p:childTnLst>
                                    <p:animClr clrSpc="rgb" dir="cw">
                                      <p:cBhvr>
                                        <p:cTn id="30" dur="2000" fill="hold"/>
                                        <p:tgtEl>
                                          <p:spTgt spid="26">
                                            <p:graphicEl>
                                              <a:dgm id="{50C4490D-D050-4037-AE17-421B3C547871}"/>
                                            </p:graphicEl>
                                          </p:spTgt>
                                        </p:tgtEl>
                                        <p:attrNameLst>
                                          <p:attrName>stroke.color</p:attrName>
                                        </p:attrNameLst>
                                      </p:cBhvr>
                                      <p:to>
                                        <a:schemeClr val="accent2"/>
                                      </p:to>
                                    </p:animClr>
                                    <p:set>
                                      <p:cBhvr>
                                        <p:cTn id="31" dur="2000" fill="hold"/>
                                        <p:tgtEl>
                                          <p:spTgt spid="26">
                                            <p:graphicEl>
                                              <a:dgm id="{50C4490D-D050-4037-AE17-421B3C547871}"/>
                                            </p:graphicEl>
                                          </p:spTgt>
                                        </p:tgtEl>
                                        <p:attrNameLst>
                                          <p:attrName>stroke.on</p:attrName>
                                        </p:attrNameLst>
                                      </p:cBhvr>
                                      <p:to>
                                        <p:strVal val="true"/>
                                      </p:to>
                                    </p:set>
                                  </p:childTnLst>
                                </p:cTn>
                              </p:par>
                            </p:childTnLst>
                          </p:cTn>
                        </p:par>
                        <p:par>
                          <p:cTn id="32" fill="hold">
                            <p:stCondLst>
                              <p:cond delay="14000"/>
                            </p:stCondLst>
                            <p:childTnLst>
                              <p:par>
                                <p:cTn id="33" presetID="7" presetClass="emph" presetSubtype="2" fill="hold" grpId="0" nodeType="afterEffect">
                                  <p:stCondLst>
                                    <p:cond delay="0"/>
                                  </p:stCondLst>
                                  <p:childTnLst>
                                    <p:animClr clrSpc="rgb" dir="cw">
                                      <p:cBhvr>
                                        <p:cTn id="34" dur="2000" fill="hold"/>
                                        <p:tgtEl>
                                          <p:spTgt spid="26">
                                            <p:graphicEl>
                                              <a:dgm id="{8B697A5A-6174-4B2C-A0EC-F401BD0EB13D}"/>
                                            </p:graphicEl>
                                          </p:spTgt>
                                        </p:tgtEl>
                                        <p:attrNameLst>
                                          <p:attrName>stroke.color</p:attrName>
                                        </p:attrNameLst>
                                      </p:cBhvr>
                                      <p:to>
                                        <a:schemeClr val="accent2"/>
                                      </p:to>
                                    </p:animClr>
                                    <p:set>
                                      <p:cBhvr>
                                        <p:cTn id="35" dur="2000" fill="hold"/>
                                        <p:tgtEl>
                                          <p:spTgt spid="26">
                                            <p:graphicEl>
                                              <a:dgm id="{8B697A5A-6174-4B2C-A0EC-F401BD0EB13D}"/>
                                            </p:graphicEl>
                                          </p:spTgt>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73125"/>
            <a:ext cx="9296400" cy="8794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Breaking  the vicious  circle  of  poverty </a:t>
            </a:r>
            <a:endParaRPr lang="en-US" dirty="0">
              <a:solidFill>
                <a:srgbClr val="002060"/>
              </a:solidFill>
              <a:effectLst>
                <a:outerShdw blurRad="38100" dist="38100" dir="2700000" algn="tl">
                  <a:srgbClr val="000000">
                    <a:alpha val="43137"/>
                  </a:srgbClr>
                </a:outerShdw>
              </a:effectLst>
              <a:latin typeface="Cooper Black" pitchFamily="18" charset="0"/>
            </a:endParaRPr>
          </a:p>
        </p:txBody>
      </p:sp>
      <p:sp>
        <p:nvSpPr>
          <p:cNvPr id="3" name="Content Placeholder 2"/>
          <p:cNvSpPr>
            <a:spLocks noGrp="1"/>
          </p:cNvSpPr>
          <p:nvPr>
            <p:ph idx="1"/>
          </p:nvPr>
        </p:nvSpPr>
        <p:spPr>
          <a:xfrm>
            <a:off x="762000" y="1676400"/>
            <a:ext cx="7924800" cy="4419600"/>
          </a:xfrm>
        </p:spPr>
        <p:txBody>
          <a:bodyPr/>
          <a:lstStyle/>
          <a:p>
            <a:pPr>
              <a:buNone/>
            </a:pPr>
            <a:r>
              <a:rPr lang="en-US" b="1" dirty="0">
                <a:solidFill>
                  <a:srgbClr val="002060"/>
                </a:solidFill>
              </a:rPr>
              <a:t>Supply Side  - associated with low rate of saving and   investment </a:t>
            </a:r>
          </a:p>
          <a:p>
            <a:pPr>
              <a:buNone/>
            </a:pPr>
            <a:r>
              <a:rPr lang="en-US" b="1" dirty="0">
                <a:solidFill>
                  <a:srgbClr val="002060"/>
                </a:solidFill>
              </a:rPr>
              <a:t>UDC	       -  rate of investment and capital formation stepped up 		          without reduction in consumption (Marginal rate of 		          savings is to be  greater than average rate of savings)</a:t>
            </a:r>
          </a:p>
          <a:p>
            <a:pPr>
              <a:buNone/>
            </a:pPr>
            <a:r>
              <a:rPr lang="en-US" b="1" i="1" u="sng" dirty="0" err="1">
                <a:solidFill>
                  <a:srgbClr val="FF0000"/>
                </a:solidFill>
                <a:latin typeface="Algerian" pitchFamily="82" charset="0"/>
              </a:rPr>
              <a:t>Nurkse</a:t>
            </a:r>
            <a:r>
              <a:rPr lang="en-US" b="1" i="1" u="sng" dirty="0">
                <a:solidFill>
                  <a:srgbClr val="FF0000"/>
                </a:solidFill>
                <a:latin typeface="Algerian" pitchFamily="82" charset="0"/>
              </a:rPr>
              <a:t> Suggested</a:t>
            </a:r>
          </a:p>
          <a:p>
            <a:pPr>
              <a:buNone/>
            </a:pPr>
            <a:r>
              <a:rPr lang="en-US" dirty="0">
                <a:solidFill>
                  <a:srgbClr val="002060"/>
                </a:solidFill>
              </a:rPr>
              <a:t>		</a:t>
            </a:r>
            <a:r>
              <a:rPr lang="en-US" b="1" dirty="0">
                <a:solidFill>
                  <a:srgbClr val="002060"/>
                </a:solidFill>
              </a:rPr>
              <a:t>“If investment is made in several industries simultaneously the workers employed in various industries will become consumers of each other’s products and will create demand for one another. The balanced growth (</a:t>
            </a:r>
            <a:r>
              <a:rPr lang="en-US" b="1" dirty="0" err="1">
                <a:solidFill>
                  <a:srgbClr val="002060"/>
                </a:solidFill>
              </a:rPr>
              <a:t>i.e</a:t>
            </a:r>
            <a:r>
              <a:rPr lang="en-US" b="1" dirty="0">
                <a:solidFill>
                  <a:srgbClr val="002060"/>
                </a:solidFill>
              </a:rPr>
              <a:t>) simultaneous investment in large number of industries creates mutual demand”  Thus the vicious circle of poverty operating on the demand side of capital formation can be broken. </a:t>
            </a:r>
          </a:p>
          <a:p>
            <a:pPr>
              <a:buNone/>
            </a:pPr>
            <a:endParaRPr lang="en-US" b="1" dirty="0">
              <a:solidFill>
                <a:srgbClr val="002060"/>
              </a:solidFill>
            </a:endParaRPr>
          </a:p>
          <a:p>
            <a:endParaRPr lang="en-US" b="1" dirty="0">
              <a:solidFill>
                <a:srgbClr val="002060"/>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676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75188429"/>
      </p:ext>
    </p:extLst>
  </p:cSld>
  <p:clrMapOvr>
    <a:masterClrMapping/>
  </p:clrMapOvr>
  <mc:AlternateContent xmlns:mc="http://schemas.openxmlformats.org/markup-compatibility/2006" xmlns:p14="http://schemas.microsoft.com/office/powerpoint/2010/main">
    <mc:Choice Requires="p14">
      <p:transition spd="slow" p14:dur="1200" advTm="135612">
        <p14:flip dir="r"/>
      </p:transition>
    </mc:Choice>
    <mc:Fallback xmlns="">
      <p:transition spd="slow" advTm="135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6500"/>
                            </p:stCondLst>
                            <p:childTnLst>
                              <p:par>
                                <p:cTn id="21" presetID="6" presetClass="entr" presetSubtype="16"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30725"/>
            <a:ext cx="7924800" cy="879475"/>
          </a:xfrm>
          <a:effectLst>
            <a:glow rad="139700">
              <a:schemeClr val="accent4">
                <a:satMod val="175000"/>
                <a:alpha val="40000"/>
              </a:schemeClr>
            </a:glow>
            <a:softEdge rad="12700"/>
          </a:effectLst>
          <a:scene3d>
            <a:camera prst="orthographicFront"/>
            <a:lightRig rig="threePt" dir="t"/>
          </a:scene3d>
          <a:sp3d>
            <a:bevelT prst="slope"/>
          </a:sp3d>
        </p:spPr>
        <p:txBody>
          <a:bodyPr/>
          <a:lstStyle/>
          <a:p>
            <a:pPr algn="ctr"/>
            <a:r>
              <a:rPr lang="en-US" sz="13800" i="1" dirty="0">
                <a:solidFill>
                  <a:srgbClr val="FF0000"/>
                </a:solidFill>
                <a:effectLst>
                  <a:outerShdw blurRad="38100" dist="38100" dir="2700000" algn="tl">
                    <a:srgbClr val="000000">
                      <a:alpha val="43137"/>
                    </a:srgbClr>
                  </a:outerShdw>
                </a:effectLst>
                <a:latin typeface="Cooper Black" pitchFamily="18" charset="0"/>
              </a:rPr>
              <a:t>LESSON 11</a:t>
            </a:r>
            <a:endParaRPr lang="en-US" i="1" dirty="0">
              <a:solidFill>
                <a:srgbClr val="FF0000"/>
              </a:solidFill>
              <a:effectLst>
                <a:outerShdw blurRad="38100" dist="38100" dir="2700000" algn="tl">
                  <a:srgbClr val="000000">
                    <a:alpha val="43137"/>
                  </a:srgbClr>
                </a:outerShdw>
              </a:effectLst>
              <a:latin typeface="Cooper Black" pitchFamily="18" charset="0"/>
            </a:endParaRPr>
          </a:p>
        </p:txBody>
      </p:sp>
      <p:sp>
        <p:nvSpPr>
          <p:cNvPr id="4" name="Rectangle 3"/>
          <p:cNvSpPr/>
          <p:nvPr/>
        </p:nvSpPr>
        <p:spPr>
          <a:xfrm>
            <a:off x="533400" y="1066800"/>
            <a:ext cx="8153400" cy="4278094"/>
          </a:xfrm>
          <a:prstGeom prst="rect">
            <a:avLst/>
          </a:prstGeom>
        </p:spPr>
        <p:txBody>
          <a:bodyPr wrap="square">
            <a:spAutoFit/>
          </a:bodyPr>
          <a:lstStyle/>
          <a:p>
            <a:pPr algn="ctr"/>
            <a:r>
              <a:rPr lang="en-US" sz="13600" i="1" dirty="0">
                <a:solidFill>
                  <a:schemeClr val="tx2">
                    <a:lumMod val="85000"/>
                    <a:lumOff val="15000"/>
                  </a:schemeClr>
                </a:solidFill>
                <a:effectLst>
                  <a:outerShdw blurRad="38100" dist="38100" dir="2700000" algn="tl">
                    <a:srgbClr val="000000">
                      <a:alpha val="43137"/>
                    </a:srgbClr>
                  </a:outerShdw>
                </a:effectLst>
                <a:latin typeface="Cooper Black" pitchFamily="18" charset="0"/>
              </a:rPr>
              <a:t>LESSON 11</a:t>
            </a:r>
            <a:endParaRPr lang="en-US" sz="13600" dirty="0">
              <a:solidFill>
                <a:schemeClr val="tx2">
                  <a:lumMod val="85000"/>
                  <a:lumOff val="15000"/>
                </a:scheme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1719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64224"/>
      </p:ext>
    </p:extLst>
  </p:cSld>
  <p:clrMapOvr>
    <a:masterClrMapping/>
  </p:clrMapOvr>
  <mc:AlternateContent xmlns:mc="http://schemas.openxmlformats.org/markup-compatibility/2006" xmlns:p14="http://schemas.microsoft.com/office/powerpoint/2010/main">
    <mc:Choice Requires="p14">
      <p:transition spd="slow" p14:dur="2000" advTm="7428"/>
    </mc:Choice>
    <mc:Fallback xmlns="">
      <p:transition spd="slow" advTm="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mph" presetSubtype="0" fill="hold" grpId="0" nodeType="afterEffect">
                                  <p:stCondLst>
                                    <p:cond delay="0"/>
                                  </p:stCondLst>
                                  <p:childTnLst>
                                    <p:animClr clrSpc="hsl" dir="cw">
                                      <p:cBhvr override="childStyle">
                                        <p:cTn id="10" dur="500" fill="hold"/>
                                        <p:tgtEl>
                                          <p:spTgt spid="2"/>
                                        </p:tgtEl>
                                        <p:attrNameLst>
                                          <p:attrName>style.color</p:attrName>
                                        </p:attrNameLst>
                                      </p:cBhvr>
                                      <p:by>
                                        <p:hsl h="7200000" s="0" l="0"/>
                                      </p:by>
                                    </p:animClr>
                                    <p:animClr clrSpc="hsl" dir="cw">
                                      <p:cBhvr>
                                        <p:cTn id="11" dur="500" fill="hold"/>
                                        <p:tgtEl>
                                          <p:spTgt spid="2"/>
                                        </p:tgtEl>
                                        <p:attrNameLst>
                                          <p:attrName>fillcolor</p:attrName>
                                        </p:attrNameLst>
                                      </p:cBhvr>
                                      <p:by>
                                        <p:hsl h="7200000" s="0" l="0"/>
                                      </p:by>
                                    </p:animClr>
                                    <p:animClr clrSpc="hsl" dir="cw">
                                      <p:cBhvr>
                                        <p:cTn id="12" dur="500" fill="hold"/>
                                        <p:tgtEl>
                                          <p:spTgt spid="2"/>
                                        </p:tgtEl>
                                        <p:attrNameLst>
                                          <p:attrName>stroke.color</p:attrName>
                                        </p:attrNameLst>
                                      </p:cBhvr>
                                      <p:by>
                                        <p:hsl h="7200000" s="0" l="0"/>
                                      </p:by>
                                    </p:animClr>
                                    <p:set>
                                      <p:cBhvr>
                                        <p:cTn id="1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4567155"/>
      </p:ext>
    </p:extLst>
  </p:cSld>
  <p:clrMapOvr>
    <a:masterClrMapping/>
  </p:clrMapOvr>
  <mc:AlternateContent xmlns:mc="http://schemas.openxmlformats.org/markup-compatibility/2006" xmlns:p14="http://schemas.microsoft.com/office/powerpoint/2010/main">
    <mc:Choice Requires="p14">
      <p:transition spd="slow" p14:dur="4000" advTm="8531">
        <p14:vortex dir="r"/>
      </p:transition>
    </mc:Choice>
    <mc:Fallback xmlns="">
      <p:transition spd="slow" advTm="8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4525"/>
            <a:ext cx="7924800" cy="879475"/>
          </a:xfrm>
        </p:spPr>
        <p:txBody>
          <a:bodyPr/>
          <a:lstStyle/>
          <a:p>
            <a:pPr algn="ctr"/>
            <a:r>
              <a:rPr lang="en-US" sz="4400" i="1" dirty="0">
                <a:solidFill>
                  <a:srgbClr val="002060"/>
                </a:solidFill>
                <a:effectLst>
                  <a:outerShdw blurRad="38100" dist="38100" dir="2700000" algn="tl">
                    <a:srgbClr val="000000">
                      <a:alpha val="43137"/>
                    </a:srgbClr>
                  </a:outerShdw>
                </a:effectLst>
                <a:latin typeface="Cooper Black" pitchFamily="18" charset="0"/>
              </a:rPr>
              <a:t> DEFINITIONS</a:t>
            </a:r>
          </a:p>
        </p:txBody>
      </p:sp>
      <p:sp>
        <p:nvSpPr>
          <p:cNvPr id="3" name="Content Placeholder 2"/>
          <p:cNvSpPr>
            <a:spLocks noGrp="1"/>
          </p:cNvSpPr>
          <p:nvPr>
            <p:ph idx="1"/>
          </p:nvPr>
        </p:nvSpPr>
        <p:spPr>
          <a:xfrm>
            <a:off x="762000" y="1600200"/>
            <a:ext cx="7924800" cy="4724400"/>
          </a:xfrm>
        </p:spPr>
        <p:txBody>
          <a:bodyPr/>
          <a:lstStyle/>
          <a:p>
            <a:pPr marL="0" indent="0" algn="ctr">
              <a:buNone/>
            </a:pPr>
            <a:r>
              <a:rPr lang="en-US" sz="2400" b="1" dirty="0">
                <a:solidFill>
                  <a:srgbClr val="002060"/>
                </a:solidFill>
              </a:rPr>
              <a:t>“Economic planning is “ collective control or suppression of private activities of  production and exchange”</a:t>
            </a:r>
          </a:p>
          <a:p>
            <a:pPr marL="3511550" lvl="8" indent="0">
              <a:buNone/>
            </a:pPr>
            <a:r>
              <a:rPr lang="en-US" sz="1800" b="1" i="1" dirty="0">
                <a:solidFill>
                  <a:srgbClr val="002060"/>
                </a:solidFill>
              </a:rPr>
              <a:t>			</a:t>
            </a:r>
          </a:p>
          <a:p>
            <a:pPr marL="3511550" lvl="8" indent="0">
              <a:buNone/>
            </a:pPr>
            <a:r>
              <a:rPr lang="en-US" sz="1800" b="1" i="1" dirty="0">
                <a:solidFill>
                  <a:srgbClr val="002060"/>
                </a:solidFill>
              </a:rPr>
              <a:t>			</a:t>
            </a:r>
            <a:r>
              <a:rPr lang="en-US" sz="2400" b="1" i="1" dirty="0">
                <a:solidFill>
                  <a:srgbClr val="002060"/>
                </a:solidFill>
              </a:rPr>
              <a:t>-  Robbins</a:t>
            </a:r>
            <a:r>
              <a:rPr lang="en-US" sz="1600" b="1" dirty="0">
                <a:solidFill>
                  <a:srgbClr val="002060"/>
                </a:solidFill>
              </a:rPr>
              <a:t>	</a:t>
            </a:r>
          </a:p>
          <a:p>
            <a:pPr marL="3511550" lvl="8" indent="0">
              <a:buNone/>
            </a:pPr>
            <a:endParaRPr lang="en-US" sz="1600" b="1" dirty="0">
              <a:solidFill>
                <a:srgbClr val="002060"/>
              </a:solidFill>
            </a:endParaRPr>
          </a:p>
          <a:p>
            <a:pPr marL="0" indent="0" algn="ctr">
              <a:buNone/>
            </a:pPr>
            <a:r>
              <a:rPr lang="en-US" sz="2400" b="1" dirty="0">
                <a:solidFill>
                  <a:srgbClr val="002060"/>
                </a:solidFill>
              </a:rPr>
              <a:t>“Economic planning in the widest sense is the deliberate direction by person in charge of large resources of economic activity towards chosen ends”</a:t>
            </a:r>
          </a:p>
          <a:p>
            <a:pPr marL="3511550" lvl="8" indent="0">
              <a:buNone/>
            </a:pPr>
            <a:r>
              <a:rPr lang="en-US" sz="2400" b="1" i="1" dirty="0">
                <a:solidFill>
                  <a:srgbClr val="002060"/>
                </a:solidFill>
              </a:rPr>
              <a:t>				</a:t>
            </a:r>
          </a:p>
          <a:p>
            <a:pPr marL="3511550" lvl="8" indent="0">
              <a:buNone/>
            </a:pPr>
            <a:r>
              <a:rPr lang="en-US" sz="2400" b="1" i="1" dirty="0">
                <a:solidFill>
                  <a:srgbClr val="002060"/>
                </a:solidFill>
              </a:rPr>
              <a:t>			- Dalton</a:t>
            </a:r>
          </a:p>
          <a:p>
            <a:endParaRPr lang="en-US" sz="2400" b="1" dirty="0">
              <a:solidFill>
                <a:srgbClr val="002060"/>
              </a:solidFill>
            </a:endParaRPr>
          </a:p>
          <a:p>
            <a:endParaRPr lang="en-US" sz="2400" b="1" dirty="0">
              <a:solidFill>
                <a:srgbClr val="002060"/>
              </a:solidFill>
            </a:endParaRPr>
          </a:p>
          <a:p>
            <a:pPr marL="3511550" lvl="8" indent="0">
              <a:buNone/>
            </a:pPr>
            <a:r>
              <a:rPr lang="en-US" sz="1800" b="1" dirty="0">
                <a:solidFill>
                  <a:srgbClr val="002060"/>
                </a:solidFill>
              </a:rPr>
              <a:t>									</a:t>
            </a:r>
          </a:p>
          <a:p>
            <a:pPr marL="3511550" lvl="8" indent="0">
              <a:buNone/>
            </a:pPr>
            <a:endParaRPr lang="en-US" sz="1800" b="1" dirty="0">
              <a:solidFill>
                <a:srgbClr val="00206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9800"/>
            <a:ext cx="9144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738648"/>
            <a:ext cx="970006" cy="129500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364" y="2362200"/>
            <a:ext cx="990600" cy="1281152"/>
          </a:xfrm>
          <a:prstGeom prst="rect">
            <a:avLst/>
          </a:prstGeom>
        </p:spPr>
      </p:pic>
      <p:cxnSp>
        <p:nvCxnSpPr>
          <p:cNvPr id="9" name="Straight Connector 8"/>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99765402"/>
      </p:ext>
    </p:extLst>
  </p:cSld>
  <p:clrMapOvr>
    <a:masterClrMapping/>
  </p:clrMapOvr>
  <mc:AlternateContent xmlns:mc="http://schemas.openxmlformats.org/markup-compatibility/2006" xmlns:p14="http://schemas.microsoft.com/office/powerpoint/2010/main">
    <mc:Choice Requires="p14">
      <p:transition spd="slow" p14:dur="3400" advTm="71576">
        <p14:reveal/>
      </p:transition>
    </mc:Choice>
    <mc:Fallback xmlns="">
      <p:transition spd="slow" advTm="71576">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697730"/>
            <a:ext cx="2057400" cy="133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457200"/>
            <a:ext cx="7924800" cy="879475"/>
          </a:xfrm>
        </p:spPr>
        <p:txBody>
          <a:bodyPr/>
          <a:lstStyle/>
          <a:p>
            <a:r>
              <a:rPr lang="en-US" i="1" dirty="0">
                <a:solidFill>
                  <a:srgbClr val="002060"/>
                </a:solidFill>
                <a:effectLst>
                  <a:outerShdw blurRad="38100" dist="38100" dir="2700000" algn="tl">
                    <a:srgbClr val="000000">
                      <a:alpha val="43137"/>
                    </a:srgbClr>
                  </a:outerShdw>
                </a:effectLst>
                <a:latin typeface="Cooper Black" pitchFamily="18" charset="0"/>
              </a:rPr>
              <a:t>ECONOMIC PLANNING IN INDIA</a:t>
            </a:r>
          </a:p>
        </p:txBody>
      </p:sp>
      <p:sp>
        <p:nvSpPr>
          <p:cNvPr id="3" name="Content Placeholder 2"/>
          <p:cNvSpPr>
            <a:spLocks noGrp="1"/>
          </p:cNvSpPr>
          <p:nvPr>
            <p:ph idx="1"/>
          </p:nvPr>
        </p:nvSpPr>
        <p:spPr>
          <a:xfrm>
            <a:off x="685800" y="1524000"/>
            <a:ext cx="7924800" cy="4114800"/>
          </a:xfrm>
        </p:spPr>
        <p:txBody>
          <a:bodyPr/>
          <a:lstStyle/>
          <a:p>
            <a:pPr>
              <a:buClr>
                <a:srgbClr val="FF0000"/>
              </a:buClr>
              <a:buFont typeface="Wingdings" pitchFamily="2" charset="2"/>
              <a:buChar char="Ø"/>
            </a:pPr>
            <a:r>
              <a:rPr lang="en-US" sz="1800" b="1" dirty="0">
                <a:solidFill>
                  <a:srgbClr val="002060"/>
                </a:solidFill>
              </a:rPr>
              <a:t>The current thinking of economic planning is fairly  new </a:t>
            </a:r>
            <a:br>
              <a:rPr lang="en-US" sz="1800" b="1" dirty="0">
                <a:solidFill>
                  <a:srgbClr val="002060"/>
                </a:solidFill>
              </a:rPr>
            </a:br>
            <a:r>
              <a:rPr lang="en-US" sz="1800" b="1" dirty="0">
                <a:solidFill>
                  <a:srgbClr val="002060"/>
                </a:solidFill>
              </a:rPr>
              <a:t> somewhat rooted in Marxist  socialism.</a:t>
            </a:r>
          </a:p>
          <a:p>
            <a:pPr>
              <a:buClr>
                <a:srgbClr val="FF0000"/>
              </a:buClr>
              <a:buFont typeface="Wingdings" pitchFamily="2" charset="2"/>
              <a:buChar char="Ø"/>
            </a:pPr>
            <a:r>
              <a:rPr lang="en-US" sz="1800" b="1" dirty="0">
                <a:solidFill>
                  <a:srgbClr val="002060"/>
                </a:solidFill>
              </a:rPr>
              <a:t> In the 20</a:t>
            </a:r>
            <a:r>
              <a:rPr lang="en-US" sz="1800" b="1" baseline="30000" dirty="0">
                <a:solidFill>
                  <a:srgbClr val="002060"/>
                </a:solidFill>
              </a:rPr>
              <a:t>th</a:t>
            </a:r>
            <a:r>
              <a:rPr lang="en-US" sz="1800" b="1" dirty="0">
                <a:solidFill>
                  <a:srgbClr val="002060"/>
                </a:solidFill>
              </a:rPr>
              <a:t> century intellectuals, theorists, thinkers from </a:t>
            </a:r>
            <a:br>
              <a:rPr lang="en-US" sz="1800" b="1" dirty="0">
                <a:solidFill>
                  <a:srgbClr val="002060"/>
                </a:solidFill>
              </a:rPr>
            </a:br>
            <a:r>
              <a:rPr lang="en-US" sz="1800" b="1" dirty="0">
                <a:solidFill>
                  <a:srgbClr val="002060"/>
                </a:solidFill>
              </a:rPr>
              <a:t> Europe put forward the idea of state  involvement  to stop </a:t>
            </a:r>
            <a:br>
              <a:rPr lang="en-US" sz="1800" b="1" dirty="0">
                <a:solidFill>
                  <a:srgbClr val="002060"/>
                </a:solidFill>
              </a:rPr>
            </a:br>
            <a:r>
              <a:rPr lang="en-US" sz="1800" b="1" dirty="0">
                <a:solidFill>
                  <a:srgbClr val="002060"/>
                </a:solidFill>
              </a:rPr>
              <a:t> capitalism and the inequality of society.</a:t>
            </a:r>
          </a:p>
          <a:p>
            <a:pPr>
              <a:buClr>
                <a:srgbClr val="FF0000"/>
              </a:buClr>
              <a:buFont typeface="Wingdings" pitchFamily="2" charset="2"/>
              <a:buChar char="Ø"/>
            </a:pPr>
            <a:r>
              <a:rPr lang="en-US" sz="1800" b="1" dirty="0">
                <a:solidFill>
                  <a:srgbClr val="002060"/>
                </a:solidFill>
              </a:rPr>
              <a:t> Soviet union adopted planning in 1928 that enabled the </a:t>
            </a:r>
            <a:br>
              <a:rPr lang="en-US" sz="1800" b="1" dirty="0">
                <a:solidFill>
                  <a:srgbClr val="002060"/>
                </a:solidFill>
              </a:rPr>
            </a:br>
            <a:r>
              <a:rPr lang="en-US" sz="1800" b="1" dirty="0">
                <a:solidFill>
                  <a:srgbClr val="002060"/>
                </a:solidFill>
              </a:rPr>
              <a:t> country to turn into an industrial superpower</a:t>
            </a:r>
          </a:p>
          <a:p>
            <a:pPr>
              <a:buClr>
                <a:srgbClr val="FF0000"/>
              </a:buClr>
              <a:buFont typeface="Wingdings" pitchFamily="2" charset="2"/>
              <a:buChar char="Ø"/>
            </a:pPr>
            <a:r>
              <a:rPr lang="en-US" sz="1800" b="1" dirty="0">
                <a:solidFill>
                  <a:srgbClr val="002060"/>
                </a:solidFill>
              </a:rPr>
              <a:t> After independence in 1948, a declaration of industrial      </a:t>
            </a:r>
            <a:br>
              <a:rPr lang="en-US" sz="1800" b="1" dirty="0">
                <a:solidFill>
                  <a:srgbClr val="002060"/>
                </a:solidFill>
              </a:rPr>
            </a:br>
            <a:r>
              <a:rPr lang="en-US" sz="1800" b="1" dirty="0">
                <a:solidFill>
                  <a:srgbClr val="002060"/>
                </a:solidFill>
              </a:rPr>
              <a:t> policy was announced. The policy suggested the </a:t>
            </a:r>
            <a:br>
              <a:rPr lang="en-US" sz="1800" b="1" dirty="0">
                <a:solidFill>
                  <a:srgbClr val="002060"/>
                </a:solidFill>
              </a:rPr>
            </a:br>
            <a:r>
              <a:rPr lang="en-US" sz="1800" b="1" dirty="0">
                <a:solidFill>
                  <a:srgbClr val="002060"/>
                </a:solidFill>
              </a:rPr>
              <a:t> creation of a national planning commission and the </a:t>
            </a:r>
            <a:br>
              <a:rPr lang="en-US" sz="1800" b="1" dirty="0">
                <a:solidFill>
                  <a:srgbClr val="002060"/>
                </a:solidFill>
              </a:rPr>
            </a:br>
            <a:r>
              <a:rPr lang="en-US" sz="1800" b="1" dirty="0">
                <a:solidFill>
                  <a:srgbClr val="002060"/>
                </a:solidFill>
              </a:rPr>
              <a:t> elaboration of the policy of a mixed economic system.</a:t>
            </a:r>
          </a:p>
          <a:p>
            <a:pPr>
              <a:buClr>
                <a:srgbClr val="FF0000"/>
              </a:buClr>
              <a:buFont typeface="Wingdings" pitchFamily="2" charset="2"/>
              <a:buChar char="Ø"/>
            </a:pPr>
            <a:r>
              <a:rPr lang="en-US" sz="1800" b="1" dirty="0">
                <a:solidFill>
                  <a:srgbClr val="002060"/>
                </a:solidFill>
              </a:rPr>
              <a:t> Planning commission started in March 15, 1950 and the plan </a:t>
            </a:r>
            <a:br>
              <a:rPr lang="en-US" sz="1800" b="1" dirty="0">
                <a:solidFill>
                  <a:srgbClr val="002060"/>
                </a:solidFill>
              </a:rPr>
            </a:br>
            <a:r>
              <a:rPr lang="en-US" sz="1800" b="1" dirty="0">
                <a:solidFill>
                  <a:srgbClr val="002060"/>
                </a:solidFill>
              </a:rPr>
              <a:t> era began on April 1</a:t>
            </a:r>
            <a:r>
              <a:rPr lang="en-US" sz="1800" b="1" baseline="30000" dirty="0">
                <a:solidFill>
                  <a:srgbClr val="002060"/>
                </a:solidFill>
              </a:rPr>
              <a:t>st</a:t>
            </a:r>
            <a:r>
              <a:rPr lang="en-US" sz="1800" b="1" dirty="0">
                <a:solidFill>
                  <a:srgbClr val="002060"/>
                </a:solidFill>
              </a:rPr>
              <a:t> 1951 (First five year plan (1951 – 56)</a:t>
            </a:r>
          </a:p>
          <a:p>
            <a:endParaRPr lang="en-US" sz="1800" b="1" dirty="0">
              <a:solidFill>
                <a:srgbClr val="002060"/>
              </a:solidFill>
            </a:endParaRPr>
          </a:p>
        </p:txBody>
      </p:sp>
      <p:cxnSp>
        <p:nvCxnSpPr>
          <p:cNvPr id="4" name="Straight Connector 3"/>
          <p:cNvCxnSpPr/>
          <p:nvPr/>
        </p:nvCxnSpPr>
        <p:spPr bwMode="auto">
          <a:xfrm>
            <a:off x="0" y="1371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557085"/>
      </p:ext>
    </p:extLst>
  </p:cSld>
  <p:clrMapOvr>
    <a:masterClrMapping/>
  </p:clrMapOvr>
  <p:transition spd="slow" advTm="98089">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3">
                                            <p:txEl>
                                              <p:pRg st="3" end="3"/>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3">
                                            <p:txEl>
                                              <p:pRg st="4" end="4"/>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4098"/>
                                        </p:tgtEl>
                                        <p:attrNameLst>
                                          <p:attrName>style.visibility</p:attrName>
                                        </p:attrNameLst>
                                      </p:cBhvr>
                                      <p:to>
                                        <p:strVal val="visible"/>
                                      </p:to>
                                    </p:set>
                                    <p:anim calcmode="lin" valueType="num">
                                      <p:cBhvr>
                                        <p:cTn id="48" dur="500" fill="hold"/>
                                        <p:tgtEl>
                                          <p:spTgt spid="4098"/>
                                        </p:tgtEl>
                                        <p:attrNameLst>
                                          <p:attrName>ppt_w</p:attrName>
                                        </p:attrNameLst>
                                      </p:cBhvr>
                                      <p:tavLst>
                                        <p:tav tm="0">
                                          <p:val>
                                            <p:fltVal val="0"/>
                                          </p:val>
                                        </p:tav>
                                        <p:tav tm="100000">
                                          <p:val>
                                            <p:strVal val="#ppt_w"/>
                                          </p:val>
                                        </p:tav>
                                      </p:tavLst>
                                    </p:anim>
                                    <p:anim calcmode="lin" valueType="num">
                                      <p:cBhvr>
                                        <p:cTn id="49" dur="500" fill="hold"/>
                                        <p:tgtEl>
                                          <p:spTgt spid="4098"/>
                                        </p:tgtEl>
                                        <p:attrNameLst>
                                          <p:attrName>ppt_h</p:attrName>
                                        </p:attrNameLst>
                                      </p:cBhvr>
                                      <p:tavLst>
                                        <p:tav tm="0">
                                          <p:val>
                                            <p:fltVal val="0"/>
                                          </p:val>
                                        </p:tav>
                                        <p:tav tm="100000">
                                          <p:val>
                                            <p:strVal val="#ppt_h"/>
                                          </p:val>
                                        </p:tav>
                                      </p:tavLst>
                                    </p:anim>
                                    <p:animEffect transition="in" filter="fade">
                                      <p:cBhvr>
                                        <p:cTn id="5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442"/>
            <a:ext cx="9144000" cy="776564"/>
          </a:xfrm>
          <a:solidFill>
            <a:schemeClr val="bg1"/>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spc="50" dirty="0">
                <a:ln w="11430"/>
                <a:solidFill>
                  <a:srgbClr val="FF0000"/>
                </a:solidFill>
                <a:effectLst>
                  <a:outerShdw blurRad="76200" dist="50800" dir="5400000" algn="tl" rotWithShape="0">
                    <a:srgbClr val="000000">
                      <a:alpha val="65000"/>
                    </a:srgbClr>
                  </a:outerShdw>
                </a:effectLst>
                <a:latin typeface="Algerian" pitchFamily="82" charset="0"/>
              </a:rPr>
              <a:t>EVOLUTION OF PLANNING IN INDIA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42727512"/>
              </p:ext>
            </p:extLst>
          </p:nvPr>
        </p:nvGraphicFramePr>
        <p:xfrm>
          <a:off x="-1" y="762000"/>
          <a:ext cx="9144001" cy="6306526"/>
        </p:xfrm>
        <a:graphic>
          <a:graphicData uri="http://schemas.openxmlformats.org/drawingml/2006/table">
            <a:tbl>
              <a:tblPr firstRow="1" bandRow="1">
                <a:effectLst>
                  <a:innerShdw blurRad="114300">
                    <a:prstClr val="black"/>
                  </a:innerShdw>
                </a:effectLst>
                <a:tableStyleId>{5C22544A-7EE6-4342-B048-85BDC9FD1C3A}</a:tableStyleId>
              </a:tblPr>
              <a:tblGrid>
                <a:gridCol w="852408">
                  <a:extLst>
                    <a:ext uri="{9D8B030D-6E8A-4147-A177-3AD203B41FA5}">
                      <a16:colId xmlns:a16="http://schemas.microsoft.com/office/drawing/2014/main" val="20000"/>
                    </a:ext>
                  </a:extLst>
                </a:gridCol>
                <a:gridCol w="2442163">
                  <a:extLst>
                    <a:ext uri="{9D8B030D-6E8A-4147-A177-3AD203B41FA5}">
                      <a16:colId xmlns:a16="http://schemas.microsoft.com/office/drawing/2014/main" val="20001"/>
                    </a:ext>
                  </a:extLst>
                </a:gridCol>
                <a:gridCol w="740435">
                  <a:extLst>
                    <a:ext uri="{9D8B030D-6E8A-4147-A177-3AD203B41FA5}">
                      <a16:colId xmlns:a16="http://schemas.microsoft.com/office/drawing/2014/main" val="20002"/>
                    </a:ext>
                  </a:extLst>
                </a:gridCol>
                <a:gridCol w="5108995">
                  <a:extLst>
                    <a:ext uri="{9D8B030D-6E8A-4147-A177-3AD203B41FA5}">
                      <a16:colId xmlns:a16="http://schemas.microsoft.com/office/drawing/2014/main" val="20003"/>
                    </a:ext>
                  </a:extLst>
                </a:gridCol>
              </a:tblGrid>
              <a:tr h="489939">
                <a:tc>
                  <a:txBody>
                    <a:bodyPr/>
                    <a:lstStyle/>
                    <a:p>
                      <a:pPr algn="ctr"/>
                      <a:r>
                        <a:rPr lang="en-US" sz="2000" b="1" dirty="0" err="1">
                          <a:solidFill>
                            <a:schemeClr val="bg1"/>
                          </a:solidFill>
                        </a:rPr>
                        <a:t>Sl.No</a:t>
                      </a:r>
                      <a:endParaRPr lang="en-US" sz="2000" b="1" dirty="0">
                        <a:solidFill>
                          <a:schemeClr val="bg1"/>
                        </a:solidFill>
                      </a:endParaRPr>
                    </a:p>
                  </a:txBody>
                  <a:tcPr>
                    <a:solidFill>
                      <a:srgbClr val="FF0000"/>
                    </a:solidFill>
                  </a:tcPr>
                </a:tc>
                <a:tc>
                  <a:txBody>
                    <a:bodyPr/>
                    <a:lstStyle/>
                    <a:p>
                      <a:pPr algn="ctr"/>
                      <a:r>
                        <a:rPr lang="en-US" sz="2000" b="1" dirty="0">
                          <a:solidFill>
                            <a:schemeClr val="bg1"/>
                          </a:solidFill>
                        </a:rPr>
                        <a:t>Planners</a:t>
                      </a:r>
                    </a:p>
                  </a:txBody>
                  <a:tcPr>
                    <a:solidFill>
                      <a:srgbClr val="FF0000"/>
                    </a:solidFill>
                  </a:tcPr>
                </a:tc>
                <a:tc>
                  <a:txBody>
                    <a:bodyPr/>
                    <a:lstStyle/>
                    <a:p>
                      <a:pPr algn="ctr"/>
                      <a:r>
                        <a:rPr lang="en-US" sz="2000" b="1" dirty="0">
                          <a:solidFill>
                            <a:schemeClr val="bg1"/>
                          </a:solidFill>
                        </a:rPr>
                        <a:t>Year</a:t>
                      </a:r>
                    </a:p>
                  </a:txBody>
                  <a:tcPr>
                    <a:solidFill>
                      <a:srgbClr val="FF0000"/>
                    </a:solidFill>
                  </a:tcPr>
                </a:tc>
                <a:tc>
                  <a:txBody>
                    <a:bodyPr/>
                    <a:lstStyle/>
                    <a:p>
                      <a:pPr algn="ctr"/>
                      <a:r>
                        <a:rPr lang="en-US" sz="2000" b="1" dirty="0">
                          <a:solidFill>
                            <a:schemeClr val="bg1"/>
                          </a:solidFill>
                        </a:rPr>
                        <a:t>Description</a:t>
                      </a:r>
                    </a:p>
                  </a:txBody>
                  <a:tcPr>
                    <a:solidFill>
                      <a:srgbClr val="FF0000"/>
                    </a:solidFill>
                  </a:tcPr>
                </a:tc>
                <a:extLst>
                  <a:ext uri="{0D108BD9-81ED-4DB2-BD59-A6C34878D82A}">
                    <a16:rowId xmlns:a16="http://schemas.microsoft.com/office/drawing/2014/main" val="10000"/>
                  </a:ext>
                </a:extLst>
              </a:tr>
              <a:tr h="978194">
                <a:tc>
                  <a:txBody>
                    <a:bodyPr/>
                    <a:lstStyle/>
                    <a:p>
                      <a:pPr algn="ctr"/>
                      <a:r>
                        <a:rPr lang="en-US" sz="1800" b="1" dirty="0">
                          <a:solidFill>
                            <a:srgbClr val="002060"/>
                          </a:solidFill>
                        </a:rPr>
                        <a:t>1.</a:t>
                      </a:r>
                    </a:p>
                  </a:txBody>
                  <a:tcPr>
                    <a:solidFill>
                      <a:srgbClr val="FFFF00"/>
                    </a:solidFill>
                  </a:tcPr>
                </a:tc>
                <a:tc>
                  <a:txBody>
                    <a:bodyPr/>
                    <a:lstStyle/>
                    <a:p>
                      <a:r>
                        <a:rPr lang="en-US" sz="1800" b="1" dirty="0">
                          <a:solidFill>
                            <a:srgbClr val="002060"/>
                          </a:solidFill>
                        </a:rPr>
                        <a:t>Sir </a:t>
                      </a:r>
                      <a:r>
                        <a:rPr lang="en-US" sz="1800" b="1" dirty="0" err="1">
                          <a:solidFill>
                            <a:srgbClr val="002060"/>
                          </a:solidFill>
                        </a:rPr>
                        <a:t>M.Vishveshwaraya</a:t>
                      </a:r>
                      <a:endParaRPr lang="en-US" sz="1800" b="1" dirty="0">
                        <a:solidFill>
                          <a:srgbClr val="002060"/>
                        </a:solidFill>
                      </a:endParaRPr>
                    </a:p>
                  </a:txBody>
                  <a:tcPr>
                    <a:solidFill>
                      <a:srgbClr val="FFFF00"/>
                    </a:solidFill>
                  </a:tcPr>
                </a:tc>
                <a:tc>
                  <a:txBody>
                    <a:bodyPr/>
                    <a:lstStyle/>
                    <a:p>
                      <a:r>
                        <a:rPr lang="en-US" sz="1800" b="1" dirty="0">
                          <a:solidFill>
                            <a:srgbClr val="002060"/>
                          </a:solidFill>
                        </a:rPr>
                        <a:t>1934</a:t>
                      </a:r>
                    </a:p>
                  </a:txBody>
                  <a:tcPr>
                    <a:solidFill>
                      <a:srgbClr val="FFFF00"/>
                    </a:solidFill>
                  </a:tcPr>
                </a:tc>
                <a:tc>
                  <a:txBody>
                    <a:bodyPr/>
                    <a:lstStyle/>
                    <a:p>
                      <a:r>
                        <a:rPr lang="en-US" sz="1800" b="1" dirty="0">
                          <a:solidFill>
                            <a:srgbClr val="002060"/>
                          </a:solidFill>
                        </a:rPr>
                        <a:t>It was a 10 years plan</a:t>
                      </a:r>
                    </a:p>
                    <a:p>
                      <a:r>
                        <a:rPr lang="en-US" sz="1800" b="1" dirty="0">
                          <a:solidFill>
                            <a:srgbClr val="002060"/>
                          </a:solidFill>
                        </a:rPr>
                        <a:t>Laid foundation through his book</a:t>
                      </a:r>
                    </a:p>
                    <a:p>
                      <a:r>
                        <a:rPr lang="en-US" sz="1800" b="1" dirty="0">
                          <a:solidFill>
                            <a:srgbClr val="002060"/>
                          </a:solidFill>
                        </a:rPr>
                        <a:t>“Planned Economy”</a:t>
                      </a:r>
                    </a:p>
                  </a:txBody>
                  <a:tcPr>
                    <a:solidFill>
                      <a:srgbClr val="FFFF00"/>
                    </a:solidFill>
                  </a:tcPr>
                </a:tc>
                <a:extLst>
                  <a:ext uri="{0D108BD9-81ED-4DB2-BD59-A6C34878D82A}">
                    <a16:rowId xmlns:a16="http://schemas.microsoft.com/office/drawing/2014/main" val="10001"/>
                  </a:ext>
                </a:extLst>
              </a:tr>
              <a:tr h="978194">
                <a:tc>
                  <a:txBody>
                    <a:bodyPr/>
                    <a:lstStyle/>
                    <a:p>
                      <a:pPr algn="ctr"/>
                      <a:r>
                        <a:rPr lang="en-US" sz="1800" b="1" dirty="0">
                          <a:solidFill>
                            <a:srgbClr val="002060"/>
                          </a:solidFill>
                        </a:rPr>
                        <a:t>2.</a:t>
                      </a:r>
                    </a:p>
                  </a:txBody>
                  <a:tcPr>
                    <a:solidFill>
                      <a:srgbClr val="33CC33"/>
                    </a:solidFill>
                  </a:tcPr>
                </a:tc>
                <a:tc>
                  <a:txBody>
                    <a:bodyPr/>
                    <a:lstStyle/>
                    <a:p>
                      <a:r>
                        <a:rPr lang="en-US" sz="1800" b="1" dirty="0">
                          <a:solidFill>
                            <a:srgbClr val="002060"/>
                          </a:solidFill>
                        </a:rPr>
                        <a:t>Jawaharlal Nehru</a:t>
                      </a:r>
                    </a:p>
                  </a:txBody>
                  <a:tcPr>
                    <a:solidFill>
                      <a:srgbClr val="33CC33"/>
                    </a:solidFill>
                  </a:tcPr>
                </a:tc>
                <a:tc>
                  <a:txBody>
                    <a:bodyPr/>
                    <a:lstStyle/>
                    <a:p>
                      <a:r>
                        <a:rPr lang="en-US" sz="1800" b="1" dirty="0">
                          <a:solidFill>
                            <a:srgbClr val="002060"/>
                          </a:solidFill>
                        </a:rPr>
                        <a:t>1938</a:t>
                      </a:r>
                    </a:p>
                  </a:txBody>
                  <a:tcPr>
                    <a:solidFill>
                      <a:srgbClr val="33CC33"/>
                    </a:solidFill>
                  </a:tcPr>
                </a:tc>
                <a:tc>
                  <a:txBody>
                    <a:bodyPr/>
                    <a:lstStyle/>
                    <a:p>
                      <a:r>
                        <a:rPr lang="en-US" sz="1800" b="1" dirty="0">
                          <a:solidFill>
                            <a:srgbClr val="002060"/>
                          </a:solidFill>
                        </a:rPr>
                        <a:t>Setup “National planning commission” by a committee.</a:t>
                      </a:r>
                    </a:p>
                    <a:p>
                      <a:r>
                        <a:rPr lang="en-US" sz="1800" b="1" dirty="0">
                          <a:solidFill>
                            <a:srgbClr val="002060"/>
                          </a:solidFill>
                        </a:rPr>
                        <a:t>It did not materialize due to the changes in political era and II world war.</a:t>
                      </a:r>
                    </a:p>
                  </a:txBody>
                  <a:tcPr>
                    <a:solidFill>
                      <a:srgbClr val="33CC33"/>
                    </a:solidFill>
                  </a:tcPr>
                </a:tc>
                <a:extLst>
                  <a:ext uri="{0D108BD9-81ED-4DB2-BD59-A6C34878D82A}">
                    <a16:rowId xmlns:a16="http://schemas.microsoft.com/office/drawing/2014/main" val="10002"/>
                  </a:ext>
                </a:extLst>
              </a:tr>
              <a:tr h="699913">
                <a:tc>
                  <a:txBody>
                    <a:bodyPr/>
                    <a:lstStyle/>
                    <a:p>
                      <a:pPr algn="ctr"/>
                      <a:r>
                        <a:rPr lang="en-US" sz="1800" b="1" dirty="0">
                          <a:solidFill>
                            <a:srgbClr val="002060"/>
                          </a:solidFill>
                        </a:rPr>
                        <a:t>3.</a:t>
                      </a:r>
                    </a:p>
                  </a:txBody>
                  <a:tcPr>
                    <a:solidFill>
                      <a:srgbClr val="00B0F0"/>
                    </a:solidFill>
                  </a:tcPr>
                </a:tc>
                <a:tc>
                  <a:txBody>
                    <a:bodyPr/>
                    <a:lstStyle/>
                    <a:p>
                      <a:r>
                        <a:rPr lang="en-US" sz="1800" b="1" dirty="0">
                          <a:solidFill>
                            <a:srgbClr val="002060"/>
                          </a:solidFill>
                        </a:rPr>
                        <a:t>Bombay plan</a:t>
                      </a:r>
                    </a:p>
                  </a:txBody>
                  <a:tcPr>
                    <a:solidFill>
                      <a:srgbClr val="00B0F0"/>
                    </a:solidFill>
                  </a:tcPr>
                </a:tc>
                <a:tc>
                  <a:txBody>
                    <a:bodyPr/>
                    <a:lstStyle/>
                    <a:p>
                      <a:r>
                        <a:rPr lang="en-US" sz="1800" b="1" dirty="0">
                          <a:solidFill>
                            <a:srgbClr val="002060"/>
                          </a:solidFill>
                        </a:rPr>
                        <a:t>1940</a:t>
                      </a:r>
                    </a:p>
                  </a:txBody>
                  <a:tcPr>
                    <a:solidFill>
                      <a:srgbClr val="00B0F0"/>
                    </a:solidFill>
                  </a:tcPr>
                </a:tc>
                <a:tc>
                  <a:txBody>
                    <a:bodyPr/>
                    <a:lstStyle/>
                    <a:p>
                      <a:r>
                        <a:rPr lang="en-US" sz="1800" b="1" dirty="0">
                          <a:solidFill>
                            <a:srgbClr val="002060"/>
                          </a:solidFill>
                        </a:rPr>
                        <a:t>Presented by 8 industrialist of Bombay.</a:t>
                      </a:r>
                    </a:p>
                    <a:p>
                      <a:r>
                        <a:rPr lang="en-US" sz="1800" b="1" dirty="0">
                          <a:solidFill>
                            <a:srgbClr val="002060"/>
                          </a:solidFill>
                        </a:rPr>
                        <a:t>It was a 15 year Investment plan.</a:t>
                      </a:r>
                    </a:p>
                  </a:txBody>
                  <a:tcPr>
                    <a:solidFill>
                      <a:srgbClr val="00B0F0"/>
                    </a:solidFill>
                  </a:tcPr>
                </a:tc>
                <a:extLst>
                  <a:ext uri="{0D108BD9-81ED-4DB2-BD59-A6C34878D82A}">
                    <a16:rowId xmlns:a16="http://schemas.microsoft.com/office/drawing/2014/main" val="10003"/>
                  </a:ext>
                </a:extLst>
              </a:tr>
              <a:tr h="699913">
                <a:tc>
                  <a:txBody>
                    <a:bodyPr/>
                    <a:lstStyle/>
                    <a:p>
                      <a:pPr algn="ctr"/>
                      <a:r>
                        <a:rPr lang="en-US" sz="1800" b="1" dirty="0">
                          <a:solidFill>
                            <a:srgbClr val="002060"/>
                          </a:solidFill>
                        </a:rPr>
                        <a:t>4.</a:t>
                      </a:r>
                    </a:p>
                  </a:txBody>
                  <a:tcPr>
                    <a:solidFill>
                      <a:srgbClr val="F5D88F"/>
                    </a:solidFill>
                  </a:tcPr>
                </a:tc>
                <a:tc>
                  <a:txBody>
                    <a:bodyPr/>
                    <a:lstStyle/>
                    <a:p>
                      <a:r>
                        <a:rPr lang="en-US" sz="1800" b="1" dirty="0" err="1">
                          <a:solidFill>
                            <a:srgbClr val="002060"/>
                          </a:solidFill>
                        </a:rPr>
                        <a:t>S.N.Agarwal</a:t>
                      </a:r>
                      <a:endParaRPr lang="en-US" sz="1800" b="1" dirty="0">
                        <a:solidFill>
                          <a:srgbClr val="002060"/>
                        </a:solidFill>
                      </a:endParaRPr>
                    </a:p>
                  </a:txBody>
                  <a:tcPr>
                    <a:solidFill>
                      <a:srgbClr val="F5D88F"/>
                    </a:solidFill>
                  </a:tcPr>
                </a:tc>
                <a:tc>
                  <a:txBody>
                    <a:bodyPr/>
                    <a:lstStyle/>
                    <a:p>
                      <a:r>
                        <a:rPr lang="en-US" sz="1800" b="1" dirty="0">
                          <a:solidFill>
                            <a:srgbClr val="002060"/>
                          </a:solidFill>
                        </a:rPr>
                        <a:t>1944</a:t>
                      </a:r>
                    </a:p>
                  </a:txBody>
                  <a:tcPr>
                    <a:solidFill>
                      <a:srgbClr val="F5D88F"/>
                    </a:solidFill>
                  </a:tcPr>
                </a:tc>
                <a:tc>
                  <a:txBody>
                    <a:bodyPr/>
                    <a:lstStyle/>
                    <a:p>
                      <a:r>
                        <a:rPr lang="en-US" sz="1800" b="1" dirty="0">
                          <a:solidFill>
                            <a:srgbClr val="002060"/>
                          </a:solidFill>
                        </a:rPr>
                        <a:t>It is a “</a:t>
                      </a:r>
                      <a:r>
                        <a:rPr lang="en-US" sz="1800" b="1" dirty="0" err="1">
                          <a:solidFill>
                            <a:srgbClr val="002060"/>
                          </a:solidFill>
                        </a:rPr>
                        <a:t>Gandhian</a:t>
                      </a:r>
                      <a:r>
                        <a:rPr lang="en-US" sz="1800" b="1" dirty="0">
                          <a:solidFill>
                            <a:srgbClr val="002060"/>
                          </a:solidFill>
                        </a:rPr>
                        <a:t> Plan”</a:t>
                      </a:r>
                    </a:p>
                    <a:p>
                      <a:r>
                        <a:rPr lang="en-US" sz="1800" b="1" dirty="0">
                          <a:solidFill>
                            <a:srgbClr val="002060"/>
                          </a:solidFill>
                        </a:rPr>
                        <a:t>Focusing</a:t>
                      </a:r>
                      <a:r>
                        <a:rPr lang="en-US" sz="1800" b="1" baseline="0" dirty="0">
                          <a:solidFill>
                            <a:srgbClr val="002060"/>
                          </a:solidFill>
                        </a:rPr>
                        <a:t> on the agricultural and rural economy</a:t>
                      </a:r>
                      <a:endParaRPr lang="en-US" sz="1800" b="1" dirty="0">
                        <a:solidFill>
                          <a:srgbClr val="002060"/>
                        </a:solidFill>
                      </a:endParaRPr>
                    </a:p>
                  </a:txBody>
                  <a:tcPr>
                    <a:solidFill>
                      <a:srgbClr val="F5D88F"/>
                    </a:solidFill>
                  </a:tcPr>
                </a:tc>
                <a:extLst>
                  <a:ext uri="{0D108BD9-81ED-4DB2-BD59-A6C34878D82A}">
                    <a16:rowId xmlns:a16="http://schemas.microsoft.com/office/drawing/2014/main" val="10004"/>
                  </a:ext>
                </a:extLst>
              </a:tr>
              <a:tr h="978194">
                <a:tc>
                  <a:txBody>
                    <a:bodyPr/>
                    <a:lstStyle/>
                    <a:p>
                      <a:pPr algn="ctr"/>
                      <a:r>
                        <a:rPr lang="en-US" sz="1800" b="1" dirty="0">
                          <a:solidFill>
                            <a:srgbClr val="002060"/>
                          </a:solidFill>
                        </a:rPr>
                        <a:t>5.</a:t>
                      </a:r>
                    </a:p>
                  </a:txBody>
                  <a:tcPr>
                    <a:solidFill>
                      <a:srgbClr val="999A90"/>
                    </a:solidFill>
                  </a:tcPr>
                </a:tc>
                <a:tc>
                  <a:txBody>
                    <a:bodyPr/>
                    <a:lstStyle/>
                    <a:p>
                      <a:r>
                        <a:rPr lang="en-US" sz="1800" b="1" dirty="0" err="1">
                          <a:solidFill>
                            <a:srgbClr val="002060"/>
                          </a:solidFill>
                        </a:rPr>
                        <a:t>M.N.Roy</a:t>
                      </a:r>
                      <a:endParaRPr lang="en-US" sz="1800" b="1" dirty="0">
                        <a:solidFill>
                          <a:srgbClr val="002060"/>
                        </a:solidFill>
                      </a:endParaRPr>
                    </a:p>
                  </a:txBody>
                  <a:tcPr>
                    <a:solidFill>
                      <a:srgbClr val="999A90"/>
                    </a:solidFill>
                  </a:tcPr>
                </a:tc>
                <a:tc>
                  <a:txBody>
                    <a:bodyPr/>
                    <a:lstStyle/>
                    <a:p>
                      <a:r>
                        <a:rPr lang="en-US" sz="1800" b="1" dirty="0">
                          <a:solidFill>
                            <a:srgbClr val="002060"/>
                          </a:solidFill>
                        </a:rPr>
                        <a:t>1945</a:t>
                      </a:r>
                    </a:p>
                  </a:txBody>
                  <a:tcPr>
                    <a:solidFill>
                      <a:srgbClr val="999A90"/>
                    </a:solidFill>
                  </a:tcPr>
                </a:tc>
                <a:tc>
                  <a:txBody>
                    <a:bodyPr/>
                    <a:lstStyle/>
                    <a:p>
                      <a:r>
                        <a:rPr lang="en-US" sz="1800" b="1" dirty="0">
                          <a:solidFill>
                            <a:srgbClr val="002060"/>
                          </a:solidFill>
                        </a:rPr>
                        <a:t>It is “People’s Plan”</a:t>
                      </a:r>
                    </a:p>
                    <a:p>
                      <a:r>
                        <a:rPr lang="en-US" sz="1800" b="1" dirty="0">
                          <a:solidFill>
                            <a:srgbClr val="002060"/>
                          </a:solidFill>
                        </a:rPr>
                        <a:t>Aimed at mechanization of agricultural production and distribution by the state only</a:t>
                      </a:r>
                    </a:p>
                  </a:txBody>
                  <a:tcPr>
                    <a:solidFill>
                      <a:srgbClr val="999A90"/>
                    </a:solidFill>
                  </a:tcPr>
                </a:tc>
                <a:extLst>
                  <a:ext uri="{0D108BD9-81ED-4DB2-BD59-A6C34878D82A}">
                    <a16:rowId xmlns:a16="http://schemas.microsoft.com/office/drawing/2014/main" val="10005"/>
                  </a:ext>
                </a:extLst>
              </a:tr>
              <a:tr h="1271653">
                <a:tc>
                  <a:txBody>
                    <a:bodyPr/>
                    <a:lstStyle/>
                    <a:p>
                      <a:pPr algn="ctr"/>
                      <a:r>
                        <a:rPr lang="en-US" sz="1800" b="1" dirty="0">
                          <a:solidFill>
                            <a:srgbClr val="002060"/>
                          </a:solidFill>
                        </a:rPr>
                        <a:t>6.</a:t>
                      </a:r>
                    </a:p>
                  </a:txBody>
                  <a:tcPr>
                    <a:solidFill>
                      <a:srgbClr val="FFC000"/>
                    </a:solidFill>
                  </a:tcPr>
                </a:tc>
                <a:tc>
                  <a:txBody>
                    <a:bodyPr/>
                    <a:lstStyle/>
                    <a:p>
                      <a:r>
                        <a:rPr lang="en-US" sz="1800" b="1" dirty="0">
                          <a:solidFill>
                            <a:srgbClr val="002060"/>
                          </a:solidFill>
                        </a:rPr>
                        <a:t>J.P Narayanan</a:t>
                      </a:r>
                    </a:p>
                  </a:txBody>
                  <a:tcPr>
                    <a:solidFill>
                      <a:srgbClr val="FFC000"/>
                    </a:solidFill>
                  </a:tcPr>
                </a:tc>
                <a:tc>
                  <a:txBody>
                    <a:bodyPr/>
                    <a:lstStyle/>
                    <a:p>
                      <a:r>
                        <a:rPr lang="en-US" sz="1800" b="1" dirty="0">
                          <a:solidFill>
                            <a:srgbClr val="002060"/>
                          </a:solidFill>
                        </a:rPr>
                        <a:t>1950</a:t>
                      </a:r>
                    </a:p>
                  </a:txBody>
                  <a:tcPr>
                    <a:solidFill>
                      <a:srgbClr val="FFC000"/>
                    </a:solidFill>
                  </a:tcPr>
                </a:tc>
                <a:tc>
                  <a:txBody>
                    <a:bodyPr/>
                    <a:lstStyle/>
                    <a:p>
                      <a:r>
                        <a:rPr lang="en-US" sz="1800" b="1" dirty="0">
                          <a:solidFill>
                            <a:srgbClr val="002060"/>
                          </a:solidFill>
                        </a:rPr>
                        <a:t>“</a:t>
                      </a:r>
                      <a:r>
                        <a:rPr lang="en-US" sz="1800" b="1" dirty="0" err="1">
                          <a:solidFill>
                            <a:srgbClr val="002060"/>
                          </a:solidFill>
                        </a:rPr>
                        <a:t>Sarvodya</a:t>
                      </a:r>
                      <a:r>
                        <a:rPr lang="en-US" sz="1800" b="1" dirty="0">
                          <a:solidFill>
                            <a:srgbClr val="002060"/>
                          </a:solidFill>
                        </a:rPr>
                        <a:t> Plan” inspired by “</a:t>
                      </a:r>
                      <a:r>
                        <a:rPr lang="en-US" sz="1800" b="1" dirty="0" err="1">
                          <a:solidFill>
                            <a:srgbClr val="002060"/>
                          </a:solidFill>
                        </a:rPr>
                        <a:t>Gandhian</a:t>
                      </a:r>
                      <a:r>
                        <a:rPr lang="en-US" sz="1800" b="1" dirty="0">
                          <a:solidFill>
                            <a:srgbClr val="002060"/>
                          </a:solidFill>
                        </a:rPr>
                        <a:t> Plan”</a:t>
                      </a:r>
                    </a:p>
                    <a:p>
                      <a:r>
                        <a:rPr lang="en-US" sz="1800" b="1" dirty="0">
                          <a:solidFill>
                            <a:srgbClr val="002060"/>
                          </a:solidFill>
                        </a:rPr>
                        <a:t>gave Importance only for agriculture but encouraged small and cottage industries</a:t>
                      </a:r>
                    </a:p>
                  </a:txBody>
                  <a:tcPr>
                    <a:solidFill>
                      <a:srgbClr val="FFC000"/>
                    </a:solidFill>
                  </a:tcPr>
                </a:tc>
                <a:extLst>
                  <a:ext uri="{0D108BD9-81ED-4DB2-BD59-A6C34878D82A}">
                    <a16:rowId xmlns:a16="http://schemas.microsoft.com/office/drawing/2014/main" val="10006"/>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57287" cy="77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6442"/>
            <a:ext cx="1066800" cy="76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427147"/>
      </p:ext>
    </p:extLst>
  </p:cSld>
  <p:clrMapOvr>
    <a:masterClrMapping/>
  </p:clrMapOvr>
  <mc:AlternateContent xmlns:mc="http://schemas.openxmlformats.org/markup-compatibility/2006" xmlns:p14="http://schemas.microsoft.com/office/powerpoint/2010/main">
    <mc:Choice Requires="p14">
      <p:transition spd="slow" p14:dur="1600" advTm="122688">
        <p14:prism isInverted="1"/>
      </p:transition>
    </mc:Choice>
    <mc:Fallback xmlns="">
      <p:transition spd="slow" advTm="122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par>
                                <p:cTn id="25" presetID="25"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 calcmode="lin" valueType="num">
                                      <p:cBhvr>
                                        <p:cTn id="27" dur="500" decel="50000" fill="hold">
                                          <p:stCondLst>
                                            <p:cond delay="0"/>
                                          </p:stCondLst>
                                        </p:cTn>
                                        <p:tgtEl>
                                          <p:spTgt spid="512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122"/>
                                        </p:tgtEl>
                                        <p:attrNameLst>
                                          <p:attrName>ppt_w</p:attrName>
                                        </p:attrNameLst>
                                      </p:cBhvr>
                                      <p:tavLst>
                                        <p:tav tm="0">
                                          <p:val>
                                            <p:strVal val="#ppt_w*.05"/>
                                          </p:val>
                                        </p:tav>
                                        <p:tav tm="100000">
                                          <p:val>
                                            <p:strVal val="#ppt_w"/>
                                          </p:val>
                                        </p:tav>
                                      </p:tavLst>
                                    </p:anim>
                                    <p:anim calcmode="lin" valueType="num">
                                      <p:cBhvr>
                                        <p:cTn id="30" dur="1000" fill="hold"/>
                                        <p:tgtEl>
                                          <p:spTgt spid="512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12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12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12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122"/>
                                        </p:tgtEl>
                                      </p:cBhvr>
                                    </p:animEffect>
                                  </p:childTnLst>
                                </p:cTn>
                              </p:par>
                              <p:par>
                                <p:cTn id="35" presetID="25" presetClass="entr" presetSubtype="0" fill="hold" nodeType="withEffect">
                                  <p:stCondLst>
                                    <p:cond delay="0"/>
                                  </p:stCondLst>
                                  <p:childTnLst>
                                    <p:set>
                                      <p:cBhvr>
                                        <p:cTn id="36" dur="1" fill="hold">
                                          <p:stCondLst>
                                            <p:cond delay="0"/>
                                          </p:stCondLst>
                                        </p:cTn>
                                        <p:tgtEl>
                                          <p:spTgt spid="5123"/>
                                        </p:tgtEl>
                                        <p:attrNameLst>
                                          <p:attrName>style.visibility</p:attrName>
                                        </p:attrNameLst>
                                      </p:cBhvr>
                                      <p:to>
                                        <p:strVal val="visible"/>
                                      </p:to>
                                    </p:set>
                                    <p:anim calcmode="lin" valueType="num">
                                      <p:cBhvr>
                                        <p:cTn id="37" dur="500" decel="50000" fill="hold">
                                          <p:stCondLst>
                                            <p:cond delay="0"/>
                                          </p:stCondLst>
                                        </p:cTn>
                                        <p:tgtEl>
                                          <p:spTgt spid="512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12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123"/>
                                        </p:tgtEl>
                                        <p:attrNameLst>
                                          <p:attrName>ppt_w</p:attrName>
                                        </p:attrNameLst>
                                      </p:cBhvr>
                                      <p:tavLst>
                                        <p:tav tm="0">
                                          <p:val>
                                            <p:strVal val="#ppt_w*.05"/>
                                          </p:val>
                                        </p:tav>
                                        <p:tav tm="100000">
                                          <p:val>
                                            <p:strVal val="#ppt_w"/>
                                          </p:val>
                                        </p:tav>
                                      </p:tavLst>
                                    </p:anim>
                                    <p:anim calcmode="lin" valueType="num">
                                      <p:cBhvr>
                                        <p:cTn id="40" dur="1000" fill="hold"/>
                                        <p:tgtEl>
                                          <p:spTgt spid="512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12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12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12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7" y="0"/>
            <a:ext cx="9217917" cy="6781800"/>
          </a:xfrm>
          <a:prstGeom prst="rect">
            <a:avLst/>
          </a:prstGeom>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5818"/>
          <a:stretch/>
        </p:blipFill>
        <p:spPr bwMode="auto">
          <a:xfrm>
            <a:off x="533400" y="0"/>
            <a:ext cx="2286000" cy="299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3856"/>
            <a:ext cx="2285999" cy="300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
            <a:ext cx="2285999" cy="299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2992340"/>
            <a:ext cx="2286000" cy="307777"/>
          </a:xfrm>
          <a:prstGeom prst="rect">
            <a:avLst/>
          </a:prstGeom>
          <a:solidFill>
            <a:schemeClr val="tx2"/>
          </a:solidFill>
        </p:spPr>
        <p:txBody>
          <a:bodyPr wrap="square" rtlCol="0">
            <a:spAutoFit/>
          </a:bodyPr>
          <a:lstStyle/>
          <a:p>
            <a:r>
              <a:rPr lang="en-US" sz="1400" b="1" dirty="0">
                <a:solidFill>
                  <a:srgbClr val="00B050"/>
                </a:solidFill>
              </a:rPr>
              <a:t>SIR.M.VISHVESWARAYA</a:t>
            </a:r>
          </a:p>
        </p:txBody>
      </p:sp>
      <p:sp>
        <p:nvSpPr>
          <p:cNvPr id="5" name="TextBox 4"/>
          <p:cNvSpPr txBox="1"/>
          <p:nvPr/>
        </p:nvSpPr>
        <p:spPr>
          <a:xfrm>
            <a:off x="3641381" y="6443246"/>
            <a:ext cx="2226019" cy="338554"/>
          </a:xfrm>
          <a:prstGeom prst="rect">
            <a:avLst/>
          </a:prstGeom>
          <a:solidFill>
            <a:schemeClr val="tx2"/>
          </a:solidFill>
        </p:spPr>
        <p:txBody>
          <a:bodyPr wrap="square" rtlCol="0">
            <a:spAutoFit/>
          </a:bodyPr>
          <a:lstStyle/>
          <a:p>
            <a:r>
              <a:rPr lang="en-US" sz="1400" b="1" dirty="0">
                <a:solidFill>
                  <a:srgbClr val="00B050"/>
                </a:solidFill>
              </a:rPr>
              <a:t>JAWAHARLAL</a:t>
            </a:r>
            <a:r>
              <a:rPr lang="en-US" sz="1600" dirty="0">
                <a:solidFill>
                  <a:srgbClr val="00B050"/>
                </a:solidFill>
              </a:rPr>
              <a:t> </a:t>
            </a:r>
            <a:r>
              <a:rPr lang="en-US" sz="1400" b="1" dirty="0">
                <a:solidFill>
                  <a:srgbClr val="00B050"/>
                </a:solidFill>
              </a:rPr>
              <a:t>NEHRU</a:t>
            </a:r>
            <a:endParaRPr lang="en-US" sz="1600" b="1" dirty="0">
              <a:solidFill>
                <a:srgbClr val="00B050"/>
              </a:solidFill>
            </a:endParaRPr>
          </a:p>
        </p:txBody>
      </p:sp>
      <p:sp>
        <p:nvSpPr>
          <p:cNvPr id="6" name="TextBox 5"/>
          <p:cNvSpPr txBox="1"/>
          <p:nvPr/>
        </p:nvSpPr>
        <p:spPr>
          <a:xfrm>
            <a:off x="3581400" y="2992340"/>
            <a:ext cx="2285999" cy="369332"/>
          </a:xfrm>
          <a:prstGeom prst="rect">
            <a:avLst/>
          </a:prstGeom>
          <a:solidFill>
            <a:schemeClr val="tx2"/>
          </a:solidFill>
        </p:spPr>
        <p:txBody>
          <a:bodyPr wrap="square" rtlCol="0">
            <a:spAutoFit/>
          </a:bodyPr>
          <a:lstStyle/>
          <a:p>
            <a:pPr algn="ctr"/>
            <a:r>
              <a:rPr lang="en-US" b="1" dirty="0">
                <a:solidFill>
                  <a:srgbClr val="00B050"/>
                </a:solidFill>
              </a:rPr>
              <a:t>M.N.ROY</a:t>
            </a:r>
          </a:p>
        </p:txBody>
      </p:sp>
      <p:sp>
        <p:nvSpPr>
          <p:cNvPr id="7" name="TextBox 6"/>
          <p:cNvSpPr txBox="1"/>
          <p:nvPr/>
        </p:nvSpPr>
        <p:spPr>
          <a:xfrm>
            <a:off x="6477000" y="2992340"/>
            <a:ext cx="2285999" cy="369332"/>
          </a:xfrm>
          <a:prstGeom prst="rect">
            <a:avLst/>
          </a:prstGeom>
          <a:solidFill>
            <a:schemeClr val="tx2"/>
          </a:solidFill>
        </p:spPr>
        <p:txBody>
          <a:bodyPr wrap="square" rtlCol="0">
            <a:spAutoFit/>
          </a:bodyPr>
          <a:lstStyle/>
          <a:p>
            <a:pPr algn="ctr"/>
            <a:r>
              <a:rPr lang="en-US" b="1" dirty="0">
                <a:solidFill>
                  <a:srgbClr val="00B050"/>
                </a:solidFill>
              </a:rPr>
              <a:t>J.P.NARAYANAN</a:t>
            </a:r>
          </a:p>
        </p:txBody>
      </p:sp>
      <p:pic>
        <p:nvPicPr>
          <p:cNvPr id="717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64850"/>
          <a:stretch/>
        </p:blipFill>
        <p:spPr bwMode="auto">
          <a:xfrm>
            <a:off x="6483928" y="3450908"/>
            <a:ext cx="2279072" cy="29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83928" y="6443246"/>
            <a:ext cx="2279071" cy="369332"/>
          </a:xfrm>
          <a:prstGeom prst="rect">
            <a:avLst/>
          </a:prstGeom>
          <a:solidFill>
            <a:schemeClr val="tx2"/>
          </a:solidFill>
        </p:spPr>
        <p:txBody>
          <a:bodyPr wrap="square" rtlCol="0">
            <a:spAutoFit/>
          </a:bodyPr>
          <a:lstStyle/>
          <a:p>
            <a:r>
              <a:rPr lang="en-US" b="1" dirty="0">
                <a:solidFill>
                  <a:srgbClr val="00B050"/>
                </a:solidFill>
              </a:rPr>
              <a:t>GANDHIAN</a:t>
            </a:r>
            <a:r>
              <a:rPr lang="en-US" dirty="0">
                <a:solidFill>
                  <a:srgbClr val="00B050"/>
                </a:solidFill>
              </a:rPr>
              <a:t> </a:t>
            </a:r>
            <a:r>
              <a:rPr lang="en-US" b="1" dirty="0">
                <a:solidFill>
                  <a:srgbClr val="00B050"/>
                </a:solidFill>
              </a:rPr>
              <a:t>PLAN</a:t>
            </a:r>
          </a:p>
        </p:txBody>
      </p:sp>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399" y="3448111"/>
            <a:ext cx="2286001" cy="302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3400" y="6477000"/>
            <a:ext cx="2286000" cy="369332"/>
          </a:xfrm>
          <a:prstGeom prst="rect">
            <a:avLst/>
          </a:prstGeom>
          <a:solidFill>
            <a:schemeClr val="tx2"/>
          </a:solidFill>
        </p:spPr>
        <p:txBody>
          <a:bodyPr wrap="square" rtlCol="0">
            <a:spAutoFit/>
          </a:bodyPr>
          <a:lstStyle/>
          <a:p>
            <a:pPr algn="ctr"/>
            <a:r>
              <a:rPr lang="en-US" b="1" dirty="0">
                <a:solidFill>
                  <a:srgbClr val="00B050"/>
                </a:solidFill>
              </a:rPr>
              <a:t>BOMBAY</a:t>
            </a:r>
            <a:r>
              <a:rPr lang="en-US" dirty="0">
                <a:solidFill>
                  <a:srgbClr val="00B050"/>
                </a:solidFill>
              </a:rPr>
              <a:t> </a:t>
            </a:r>
            <a:r>
              <a:rPr lang="en-US" b="1" dirty="0">
                <a:solidFill>
                  <a:srgbClr val="00B050"/>
                </a:solidFill>
              </a:rPr>
              <a:t>PLAN</a:t>
            </a:r>
          </a:p>
        </p:txBody>
      </p:sp>
      <p:pic>
        <p:nvPicPr>
          <p:cNvPr id="7176"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r="13248"/>
          <a:stretch/>
        </p:blipFill>
        <p:spPr bwMode="auto">
          <a:xfrm>
            <a:off x="3611390" y="3464517"/>
            <a:ext cx="2285999" cy="2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867344"/>
      </p:ext>
    </p:extLst>
  </p:cSld>
  <p:clrMapOvr>
    <a:masterClrMapping/>
  </p:clrMapOvr>
  <mc:AlternateContent xmlns:mc="http://schemas.openxmlformats.org/markup-compatibility/2006" xmlns:p14="http://schemas.microsoft.com/office/powerpoint/2010/main">
    <mc:Choice Requires="p14">
      <p:transition spd="slow" p14:dur="1400" advTm="20474">
        <p14:doors dir="vert"/>
      </p:transition>
    </mc:Choice>
    <mc:Fallback xmlns="">
      <p:transition spd="slow" advTm="20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fltVal val="0"/>
                                          </p:val>
                                        </p:tav>
                                        <p:tav tm="100000">
                                          <p:val>
                                            <p:strVal val="#ppt_w"/>
                                          </p:val>
                                        </p:tav>
                                      </p:tavLst>
                                    </p:anim>
                                    <p:anim calcmode="lin" valueType="num">
                                      <p:cBhvr>
                                        <p:cTn id="8" dur="1000" fill="hold"/>
                                        <p:tgtEl>
                                          <p:spTgt spid="7171"/>
                                        </p:tgtEl>
                                        <p:attrNameLst>
                                          <p:attrName>ppt_h</p:attrName>
                                        </p:attrNameLst>
                                      </p:cBhvr>
                                      <p:tavLst>
                                        <p:tav tm="0">
                                          <p:val>
                                            <p:fltVal val="0"/>
                                          </p:val>
                                        </p:tav>
                                        <p:tav tm="100000">
                                          <p:val>
                                            <p:strVal val="#ppt_h"/>
                                          </p:val>
                                        </p:tav>
                                      </p:tavLst>
                                    </p:anim>
                                    <p:anim calcmode="lin" valueType="num">
                                      <p:cBhvr>
                                        <p:cTn id="9" dur="1000" fill="hold"/>
                                        <p:tgtEl>
                                          <p:spTgt spid="7171"/>
                                        </p:tgtEl>
                                        <p:attrNameLst>
                                          <p:attrName>style.rotation</p:attrName>
                                        </p:attrNameLst>
                                      </p:cBhvr>
                                      <p:tavLst>
                                        <p:tav tm="0">
                                          <p:val>
                                            <p:fltVal val="90"/>
                                          </p:val>
                                        </p:tav>
                                        <p:tav tm="100000">
                                          <p:val>
                                            <p:fltVal val="0"/>
                                          </p:val>
                                        </p:tav>
                                      </p:tavLst>
                                    </p:anim>
                                    <p:animEffect transition="in" filter="fade">
                                      <p:cBhvr>
                                        <p:cTn id="10" dur="1000"/>
                                        <p:tgtEl>
                                          <p:spTgt spid="7171"/>
                                        </p:tgtEl>
                                      </p:cBhvr>
                                    </p:animEffect>
                                  </p:childTnLst>
                                </p:cTn>
                              </p:par>
                              <p:par>
                                <p:cTn id="11" presetID="3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p:cTn id="13" dur="1000" fill="hold"/>
                                        <p:tgtEl>
                                          <p:spTgt spid="7172"/>
                                        </p:tgtEl>
                                        <p:attrNameLst>
                                          <p:attrName>ppt_w</p:attrName>
                                        </p:attrNameLst>
                                      </p:cBhvr>
                                      <p:tavLst>
                                        <p:tav tm="0">
                                          <p:val>
                                            <p:fltVal val="0"/>
                                          </p:val>
                                        </p:tav>
                                        <p:tav tm="100000">
                                          <p:val>
                                            <p:strVal val="#ppt_w"/>
                                          </p:val>
                                        </p:tav>
                                      </p:tavLst>
                                    </p:anim>
                                    <p:anim calcmode="lin" valueType="num">
                                      <p:cBhvr>
                                        <p:cTn id="14" dur="1000" fill="hold"/>
                                        <p:tgtEl>
                                          <p:spTgt spid="7172"/>
                                        </p:tgtEl>
                                        <p:attrNameLst>
                                          <p:attrName>ppt_h</p:attrName>
                                        </p:attrNameLst>
                                      </p:cBhvr>
                                      <p:tavLst>
                                        <p:tav tm="0">
                                          <p:val>
                                            <p:fltVal val="0"/>
                                          </p:val>
                                        </p:tav>
                                        <p:tav tm="100000">
                                          <p:val>
                                            <p:strVal val="#ppt_h"/>
                                          </p:val>
                                        </p:tav>
                                      </p:tavLst>
                                    </p:anim>
                                    <p:anim calcmode="lin" valueType="num">
                                      <p:cBhvr>
                                        <p:cTn id="15" dur="1000" fill="hold"/>
                                        <p:tgtEl>
                                          <p:spTgt spid="7172"/>
                                        </p:tgtEl>
                                        <p:attrNameLst>
                                          <p:attrName>style.rotation</p:attrName>
                                        </p:attrNameLst>
                                      </p:cBhvr>
                                      <p:tavLst>
                                        <p:tav tm="0">
                                          <p:val>
                                            <p:fltVal val="90"/>
                                          </p:val>
                                        </p:tav>
                                        <p:tav tm="100000">
                                          <p:val>
                                            <p:fltVal val="0"/>
                                          </p:val>
                                        </p:tav>
                                      </p:tavLst>
                                    </p:anim>
                                    <p:animEffect transition="in" filter="fade">
                                      <p:cBhvr>
                                        <p:cTn id="16" dur="1000"/>
                                        <p:tgtEl>
                                          <p:spTgt spid="7172"/>
                                        </p:tgtEl>
                                      </p:cBhvr>
                                    </p:animEffect>
                                  </p:childTnLst>
                                </p:cTn>
                              </p:par>
                              <p:par>
                                <p:cTn id="17" presetID="31" presetClass="entr" presetSubtype="0" fill="hold" nodeType="with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p:cTn id="19" dur="1000" fill="hold"/>
                                        <p:tgtEl>
                                          <p:spTgt spid="7173"/>
                                        </p:tgtEl>
                                        <p:attrNameLst>
                                          <p:attrName>ppt_w</p:attrName>
                                        </p:attrNameLst>
                                      </p:cBhvr>
                                      <p:tavLst>
                                        <p:tav tm="0">
                                          <p:val>
                                            <p:fltVal val="0"/>
                                          </p:val>
                                        </p:tav>
                                        <p:tav tm="100000">
                                          <p:val>
                                            <p:strVal val="#ppt_w"/>
                                          </p:val>
                                        </p:tav>
                                      </p:tavLst>
                                    </p:anim>
                                    <p:anim calcmode="lin" valueType="num">
                                      <p:cBhvr>
                                        <p:cTn id="20" dur="1000" fill="hold"/>
                                        <p:tgtEl>
                                          <p:spTgt spid="7173"/>
                                        </p:tgtEl>
                                        <p:attrNameLst>
                                          <p:attrName>ppt_h</p:attrName>
                                        </p:attrNameLst>
                                      </p:cBhvr>
                                      <p:tavLst>
                                        <p:tav tm="0">
                                          <p:val>
                                            <p:fltVal val="0"/>
                                          </p:val>
                                        </p:tav>
                                        <p:tav tm="100000">
                                          <p:val>
                                            <p:strVal val="#ppt_h"/>
                                          </p:val>
                                        </p:tav>
                                      </p:tavLst>
                                    </p:anim>
                                    <p:anim calcmode="lin" valueType="num">
                                      <p:cBhvr>
                                        <p:cTn id="21" dur="1000" fill="hold"/>
                                        <p:tgtEl>
                                          <p:spTgt spid="7173"/>
                                        </p:tgtEl>
                                        <p:attrNameLst>
                                          <p:attrName>style.rotation</p:attrName>
                                        </p:attrNameLst>
                                      </p:cBhvr>
                                      <p:tavLst>
                                        <p:tav tm="0">
                                          <p:val>
                                            <p:fltVal val="90"/>
                                          </p:val>
                                        </p:tav>
                                        <p:tav tm="100000">
                                          <p:val>
                                            <p:fltVal val="0"/>
                                          </p:val>
                                        </p:tav>
                                      </p:tavLst>
                                    </p:anim>
                                    <p:animEffect transition="in" filter="fade">
                                      <p:cBhvr>
                                        <p:cTn id="22" dur="1000"/>
                                        <p:tgtEl>
                                          <p:spTgt spid="717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par>
                                <p:cTn id="47" presetID="31" presetClass="entr" presetSubtype="0" fill="hold" nodeType="withEffect">
                                  <p:stCondLst>
                                    <p:cond delay="0"/>
                                  </p:stCondLst>
                                  <p:childTnLst>
                                    <p:set>
                                      <p:cBhvr>
                                        <p:cTn id="48" dur="1" fill="hold">
                                          <p:stCondLst>
                                            <p:cond delay="0"/>
                                          </p:stCondLst>
                                        </p:cTn>
                                        <p:tgtEl>
                                          <p:spTgt spid="7174"/>
                                        </p:tgtEl>
                                        <p:attrNameLst>
                                          <p:attrName>style.visibility</p:attrName>
                                        </p:attrNameLst>
                                      </p:cBhvr>
                                      <p:to>
                                        <p:strVal val="visible"/>
                                      </p:to>
                                    </p:set>
                                    <p:anim calcmode="lin" valueType="num">
                                      <p:cBhvr>
                                        <p:cTn id="49" dur="1000" fill="hold"/>
                                        <p:tgtEl>
                                          <p:spTgt spid="7174"/>
                                        </p:tgtEl>
                                        <p:attrNameLst>
                                          <p:attrName>ppt_w</p:attrName>
                                        </p:attrNameLst>
                                      </p:cBhvr>
                                      <p:tavLst>
                                        <p:tav tm="0">
                                          <p:val>
                                            <p:fltVal val="0"/>
                                          </p:val>
                                        </p:tav>
                                        <p:tav tm="100000">
                                          <p:val>
                                            <p:strVal val="#ppt_w"/>
                                          </p:val>
                                        </p:tav>
                                      </p:tavLst>
                                    </p:anim>
                                    <p:anim calcmode="lin" valueType="num">
                                      <p:cBhvr>
                                        <p:cTn id="50" dur="1000" fill="hold"/>
                                        <p:tgtEl>
                                          <p:spTgt spid="7174"/>
                                        </p:tgtEl>
                                        <p:attrNameLst>
                                          <p:attrName>ppt_h</p:attrName>
                                        </p:attrNameLst>
                                      </p:cBhvr>
                                      <p:tavLst>
                                        <p:tav tm="0">
                                          <p:val>
                                            <p:fltVal val="0"/>
                                          </p:val>
                                        </p:tav>
                                        <p:tav tm="100000">
                                          <p:val>
                                            <p:strVal val="#ppt_h"/>
                                          </p:val>
                                        </p:tav>
                                      </p:tavLst>
                                    </p:anim>
                                    <p:anim calcmode="lin" valueType="num">
                                      <p:cBhvr>
                                        <p:cTn id="51" dur="1000" fill="hold"/>
                                        <p:tgtEl>
                                          <p:spTgt spid="7174"/>
                                        </p:tgtEl>
                                        <p:attrNameLst>
                                          <p:attrName>style.rotation</p:attrName>
                                        </p:attrNameLst>
                                      </p:cBhvr>
                                      <p:tavLst>
                                        <p:tav tm="0">
                                          <p:val>
                                            <p:fltVal val="90"/>
                                          </p:val>
                                        </p:tav>
                                        <p:tav tm="100000">
                                          <p:val>
                                            <p:fltVal val="0"/>
                                          </p:val>
                                        </p:tav>
                                      </p:tavLst>
                                    </p:anim>
                                    <p:animEffect transition="in" filter="fade">
                                      <p:cBhvr>
                                        <p:cTn id="52" dur="1000"/>
                                        <p:tgtEl>
                                          <p:spTgt spid="717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style.rotation</p:attrName>
                                        </p:attrNameLst>
                                      </p:cBhvr>
                                      <p:tavLst>
                                        <p:tav tm="0">
                                          <p:val>
                                            <p:fltVal val="90"/>
                                          </p:val>
                                        </p:tav>
                                        <p:tav tm="100000">
                                          <p:val>
                                            <p:fltVal val="0"/>
                                          </p:val>
                                        </p:tav>
                                      </p:tavLst>
                                    </p:anim>
                                    <p:animEffect transition="in" filter="fade">
                                      <p:cBhvr>
                                        <p:cTn id="58" dur="1000"/>
                                        <p:tgtEl>
                                          <p:spTgt spid="8"/>
                                        </p:tgtEl>
                                      </p:cBhvr>
                                    </p:animEffect>
                                  </p:childTnLst>
                                </p:cTn>
                              </p:par>
                              <p:par>
                                <p:cTn id="59" presetID="31" presetClass="entr" presetSubtype="0" fill="hold" nodeType="withEffect">
                                  <p:stCondLst>
                                    <p:cond delay="0"/>
                                  </p:stCondLst>
                                  <p:childTnLst>
                                    <p:set>
                                      <p:cBhvr>
                                        <p:cTn id="60" dur="1" fill="hold">
                                          <p:stCondLst>
                                            <p:cond delay="0"/>
                                          </p:stCondLst>
                                        </p:cTn>
                                        <p:tgtEl>
                                          <p:spTgt spid="7175"/>
                                        </p:tgtEl>
                                        <p:attrNameLst>
                                          <p:attrName>style.visibility</p:attrName>
                                        </p:attrNameLst>
                                      </p:cBhvr>
                                      <p:to>
                                        <p:strVal val="visible"/>
                                      </p:to>
                                    </p:set>
                                    <p:anim calcmode="lin" valueType="num">
                                      <p:cBhvr>
                                        <p:cTn id="61" dur="1000" fill="hold"/>
                                        <p:tgtEl>
                                          <p:spTgt spid="7175"/>
                                        </p:tgtEl>
                                        <p:attrNameLst>
                                          <p:attrName>ppt_w</p:attrName>
                                        </p:attrNameLst>
                                      </p:cBhvr>
                                      <p:tavLst>
                                        <p:tav tm="0">
                                          <p:val>
                                            <p:fltVal val="0"/>
                                          </p:val>
                                        </p:tav>
                                        <p:tav tm="100000">
                                          <p:val>
                                            <p:strVal val="#ppt_w"/>
                                          </p:val>
                                        </p:tav>
                                      </p:tavLst>
                                    </p:anim>
                                    <p:anim calcmode="lin" valueType="num">
                                      <p:cBhvr>
                                        <p:cTn id="62" dur="1000" fill="hold"/>
                                        <p:tgtEl>
                                          <p:spTgt spid="7175"/>
                                        </p:tgtEl>
                                        <p:attrNameLst>
                                          <p:attrName>ppt_h</p:attrName>
                                        </p:attrNameLst>
                                      </p:cBhvr>
                                      <p:tavLst>
                                        <p:tav tm="0">
                                          <p:val>
                                            <p:fltVal val="0"/>
                                          </p:val>
                                        </p:tav>
                                        <p:tav tm="100000">
                                          <p:val>
                                            <p:strVal val="#ppt_h"/>
                                          </p:val>
                                        </p:tav>
                                      </p:tavLst>
                                    </p:anim>
                                    <p:anim calcmode="lin" valueType="num">
                                      <p:cBhvr>
                                        <p:cTn id="63" dur="1000" fill="hold"/>
                                        <p:tgtEl>
                                          <p:spTgt spid="7175"/>
                                        </p:tgtEl>
                                        <p:attrNameLst>
                                          <p:attrName>style.rotation</p:attrName>
                                        </p:attrNameLst>
                                      </p:cBhvr>
                                      <p:tavLst>
                                        <p:tav tm="0">
                                          <p:val>
                                            <p:fltVal val="90"/>
                                          </p:val>
                                        </p:tav>
                                        <p:tav tm="100000">
                                          <p:val>
                                            <p:fltVal val="0"/>
                                          </p:val>
                                        </p:tav>
                                      </p:tavLst>
                                    </p:anim>
                                    <p:animEffect transition="in" filter="fade">
                                      <p:cBhvr>
                                        <p:cTn id="64" dur="1000"/>
                                        <p:tgtEl>
                                          <p:spTgt spid="717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 calcmode="lin" valueType="num">
                                      <p:cBhvr>
                                        <p:cTn id="69" dur="1000" fill="hold"/>
                                        <p:tgtEl>
                                          <p:spTgt spid="9"/>
                                        </p:tgtEl>
                                        <p:attrNameLst>
                                          <p:attrName>style.rotation</p:attrName>
                                        </p:attrNameLst>
                                      </p:cBhvr>
                                      <p:tavLst>
                                        <p:tav tm="0">
                                          <p:val>
                                            <p:fltVal val="90"/>
                                          </p:val>
                                        </p:tav>
                                        <p:tav tm="100000">
                                          <p:val>
                                            <p:fltVal val="0"/>
                                          </p:val>
                                        </p:tav>
                                      </p:tavLst>
                                    </p:anim>
                                    <p:animEffect transition="in" filter="fade">
                                      <p:cBhvr>
                                        <p:cTn id="70" dur="1000"/>
                                        <p:tgtEl>
                                          <p:spTgt spid="9"/>
                                        </p:tgtEl>
                                      </p:cBhvr>
                                    </p:animEffect>
                                  </p:childTnLst>
                                </p:cTn>
                              </p:par>
                              <p:par>
                                <p:cTn id="71" presetID="31" presetClass="entr" presetSubtype="0" fill="hold" nodeType="withEffect">
                                  <p:stCondLst>
                                    <p:cond delay="0"/>
                                  </p:stCondLst>
                                  <p:childTnLst>
                                    <p:set>
                                      <p:cBhvr>
                                        <p:cTn id="72" dur="1" fill="hold">
                                          <p:stCondLst>
                                            <p:cond delay="0"/>
                                          </p:stCondLst>
                                        </p:cTn>
                                        <p:tgtEl>
                                          <p:spTgt spid="7176"/>
                                        </p:tgtEl>
                                        <p:attrNameLst>
                                          <p:attrName>style.visibility</p:attrName>
                                        </p:attrNameLst>
                                      </p:cBhvr>
                                      <p:to>
                                        <p:strVal val="visible"/>
                                      </p:to>
                                    </p:set>
                                    <p:anim calcmode="lin" valueType="num">
                                      <p:cBhvr>
                                        <p:cTn id="73" dur="1000" fill="hold"/>
                                        <p:tgtEl>
                                          <p:spTgt spid="7176"/>
                                        </p:tgtEl>
                                        <p:attrNameLst>
                                          <p:attrName>ppt_w</p:attrName>
                                        </p:attrNameLst>
                                      </p:cBhvr>
                                      <p:tavLst>
                                        <p:tav tm="0">
                                          <p:val>
                                            <p:fltVal val="0"/>
                                          </p:val>
                                        </p:tav>
                                        <p:tav tm="100000">
                                          <p:val>
                                            <p:strVal val="#ppt_w"/>
                                          </p:val>
                                        </p:tav>
                                      </p:tavLst>
                                    </p:anim>
                                    <p:anim calcmode="lin" valueType="num">
                                      <p:cBhvr>
                                        <p:cTn id="74" dur="1000" fill="hold"/>
                                        <p:tgtEl>
                                          <p:spTgt spid="7176"/>
                                        </p:tgtEl>
                                        <p:attrNameLst>
                                          <p:attrName>ppt_h</p:attrName>
                                        </p:attrNameLst>
                                      </p:cBhvr>
                                      <p:tavLst>
                                        <p:tav tm="0">
                                          <p:val>
                                            <p:fltVal val="0"/>
                                          </p:val>
                                        </p:tav>
                                        <p:tav tm="100000">
                                          <p:val>
                                            <p:strVal val="#ppt_h"/>
                                          </p:val>
                                        </p:tav>
                                      </p:tavLst>
                                    </p:anim>
                                    <p:anim calcmode="lin" valueType="num">
                                      <p:cBhvr>
                                        <p:cTn id="75" dur="1000" fill="hold"/>
                                        <p:tgtEl>
                                          <p:spTgt spid="7176"/>
                                        </p:tgtEl>
                                        <p:attrNameLst>
                                          <p:attrName>style.rotation</p:attrName>
                                        </p:attrNameLst>
                                      </p:cBhvr>
                                      <p:tavLst>
                                        <p:tav tm="0">
                                          <p:val>
                                            <p:fltVal val="90"/>
                                          </p:val>
                                        </p:tav>
                                        <p:tav tm="100000">
                                          <p:val>
                                            <p:fltVal val="0"/>
                                          </p:val>
                                        </p:tav>
                                      </p:tavLst>
                                    </p:anim>
                                    <p:animEffect transition="in" filter="fade">
                                      <p:cBhvr>
                                        <p:cTn id="76" dur="1000"/>
                                        <p:tgtEl>
                                          <p:spTgt spid="7176"/>
                                        </p:tgtEl>
                                      </p:cBhvr>
                                    </p:animEffect>
                                  </p:childTnLst>
                                </p:cTn>
                              </p:par>
                              <p:par>
                                <p:cTn id="77" presetID="6" presetClass="emph" presetSubtype="0" fill="hold" nodeType="withEffect">
                                  <p:stCondLst>
                                    <p:cond delay="0"/>
                                  </p:stCondLst>
                                  <p:childTnLst>
                                    <p:animScale>
                                      <p:cBhvr>
                                        <p:cTn id="78"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924800" cy="879475"/>
          </a:xfrm>
        </p:spPr>
        <p:txBody>
          <a:bodyPr/>
          <a:lstStyle/>
          <a:p>
            <a:pPr algn="ctr"/>
            <a:r>
              <a:rPr lang="en-US" sz="3200" i="1" dirty="0">
                <a:solidFill>
                  <a:srgbClr val="002060"/>
                </a:solidFill>
                <a:effectLst>
                  <a:outerShdw blurRad="38100" dist="38100" dir="2700000" algn="tl">
                    <a:srgbClr val="000000">
                      <a:alpha val="43137"/>
                    </a:srgbClr>
                  </a:outerShdw>
                </a:effectLst>
                <a:latin typeface="Cooper Black" pitchFamily="18" charset="0"/>
              </a:rPr>
              <a:t>CASE  OF  PLANNING</a:t>
            </a:r>
          </a:p>
        </p:txBody>
      </p:sp>
      <p:sp>
        <p:nvSpPr>
          <p:cNvPr id="3" name="Content Placeholder 2"/>
          <p:cNvSpPr>
            <a:spLocks noGrp="1"/>
          </p:cNvSpPr>
          <p:nvPr>
            <p:ph idx="1"/>
          </p:nvPr>
        </p:nvSpPr>
        <p:spPr>
          <a:xfrm>
            <a:off x="685800" y="1090613"/>
            <a:ext cx="7924800" cy="4929187"/>
          </a:xfrm>
        </p:spPr>
        <p:txBody>
          <a:bodyPr/>
          <a:lstStyle/>
          <a:p>
            <a:pPr marL="0" indent="0">
              <a:buNone/>
            </a:pPr>
            <a:r>
              <a:rPr lang="en-US" sz="1800" b="1" dirty="0">
                <a:solidFill>
                  <a:srgbClr val="002060"/>
                </a:solidFill>
              </a:rPr>
              <a:t>The Economic Planning is justified on the following grounds.</a:t>
            </a:r>
          </a:p>
          <a:p>
            <a:pPr>
              <a:buClr>
                <a:srgbClr val="FF0000"/>
              </a:buClr>
              <a:buFont typeface="Wingdings" pitchFamily="2" charset="2"/>
              <a:buChar char="ü"/>
            </a:pPr>
            <a:r>
              <a:rPr lang="en-US" sz="1800" b="1" dirty="0">
                <a:solidFill>
                  <a:srgbClr val="002060"/>
                </a:solidFill>
              </a:rPr>
              <a:t>To accelerate and strengthen market mechanism. </a:t>
            </a:r>
          </a:p>
          <a:p>
            <a:pPr>
              <a:buClr>
                <a:srgbClr val="FF0000"/>
              </a:buClr>
              <a:buFont typeface="Wingdings" pitchFamily="2" charset="2"/>
              <a:buChar char="ü"/>
            </a:pPr>
            <a:r>
              <a:rPr lang="en-US" sz="1800" b="1" dirty="0">
                <a:solidFill>
                  <a:srgbClr val="002060"/>
                </a:solidFill>
              </a:rPr>
              <a:t>To remove unemployment.</a:t>
            </a:r>
          </a:p>
          <a:p>
            <a:pPr>
              <a:buClr>
                <a:srgbClr val="FF0000"/>
              </a:buClr>
              <a:buFont typeface="Wingdings" pitchFamily="2" charset="2"/>
              <a:buChar char="ü"/>
            </a:pPr>
            <a:r>
              <a:rPr lang="en-US" sz="1800" b="1" dirty="0">
                <a:solidFill>
                  <a:srgbClr val="002060"/>
                </a:solidFill>
              </a:rPr>
              <a:t>To achieve balanced development.</a:t>
            </a:r>
          </a:p>
          <a:p>
            <a:pPr marL="0" indent="0">
              <a:buClr>
                <a:srgbClr val="FF0000"/>
              </a:buClr>
              <a:buNone/>
            </a:pPr>
            <a:r>
              <a:rPr lang="en-US" sz="1800" b="1" dirty="0">
                <a:solidFill>
                  <a:srgbClr val="002060"/>
                </a:solidFill>
              </a:rPr>
              <a:t>	1) Development of Agriculture and Industrial sectors.</a:t>
            </a:r>
          </a:p>
          <a:p>
            <a:pPr marL="0" indent="0">
              <a:buClr>
                <a:srgbClr val="FF0000"/>
              </a:buClr>
              <a:buNone/>
            </a:pPr>
            <a:r>
              <a:rPr lang="en-US" sz="1800" b="1" dirty="0">
                <a:solidFill>
                  <a:srgbClr val="002060"/>
                </a:solidFill>
              </a:rPr>
              <a:t>	2) Development of Infrastructure.</a:t>
            </a:r>
          </a:p>
          <a:p>
            <a:pPr marL="0" indent="0">
              <a:buClr>
                <a:srgbClr val="FF0000"/>
              </a:buClr>
              <a:buNone/>
            </a:pPr>
            <a:r>
              <a:rPr lang="en-US" sz="1800" b="1" dirty="0">
                <a:solidFill>
                  <a:srgbClr val="002060"/>
                </a:solidFill>
              </a:rPr>
              <a:t>	3)  Development of Money and capital Markets.</a:t>
            </a:r>
          </a:p>
          <a:p>
            <a:pPr>
              <a:buClr>
                <a:srgbClr val="FF0000"/>
              </a:buClr>
              <a:buFont typeface="Wingdings" pitchFamily="2" charset="2"/>
              <a:buChar char="ü"/>
            </a:pPr>
            <a:r>
              <a:rPr lang="en-US" sz="1800" b="1" dirty="0">
                <a:solidFill>
                  <a:srgbClr val="002060"/>
                </a:solidFill>
              </a:rPr>
              <a:t>To remove poverty and inequalities.</a:t>
            </a:r>
          </a:p>
          <a:p>
            <a:pPr>
              <a:buClr>
                <a:srgbClr val="C00000"/>
              </a:buClr>
              <a:buFont typeface="Wingdings" pitchFamily="2" charset="2"/>
              <a:buChar char="Ø"/>
            </a:pPr>
            <a:r>
              <a:rPr lang="en-US" b="1" i="1" u="sng" dirty="0">
                <a:solidFill>
                  <a:srgbClr val="FF0000"/>
                </a:solidFill>
              </a:rPr>
              <a:t>ARTHUR LEWIS SAYS</a:t>
            </a:r>
          </a:p>
          <a:p>
            <a:pPr marL="449262" lvl="1" indent="0" algn="ctr">
              <a:buNone/>
            </a:pPr>
            <a:r>
              <a:rPr lang="en-US" sz="2000" b="1" dirty="0">
                <a:solidFill>
                  <a:srgbClr val="002060"/>
                </a:solidFill>
              </a:rPr>
              <a:t> “Planning is more necessary in backward countries </a:t>
            </a:r>
          </a:p>
          <a:p>
            <a:pPr marL="449262" lvl="1" indent="0" algn="ctr">
              <a:buNone/>
            </a:pPr>
            <a:r>
              <a:rPr lang="en-US" sz="2000" b="1" dirty="0">
                <a:solidFill>
                  <a:srgbClr val="002060"/>
                </a:solidFill>
              </a:rPr>
              <a:t>to devise ways and means and to make  concerted efforts</a:t>
            </a:r>
          </a:p>
          <a:p>
            <a:pPr marL="449262" lvl="1" indent="0" algn="ctr">
              <a:buNone/>
            </a:pPr>
            <a:r>
              <a:rPr lang="en-US" sz="2000" b="1" dirty="0">
                <a:solidFill>
                  <a:srgbClr val="002060"/>
                </a:solidFill>
              </a:rPr>
              <a:t> to raise national income”</a:t>
            </a:r>
          </a:p>
          <a:p>
            <a:endParaRPr lang="en-US" sz="2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800601"/>
            <a:ext cx="1143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0" y="1143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36599896"/>
      </p:ext>
    </p:extLst>
  </p:cSld>
  <p:clrMapOvr>
    <a:masterClrMapping/>
  </p:clrMapOvr>
  <p:transition spd="slow" advTm="27231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32"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xEl>
                                              <p:pRg st="3" end="3"/>
                                            </p:txEl>
                                          </p:spTgt>
                                        </p:tgtEl>
                                      </p:cBhvr>
                                    </p:animEffect>
                                  </p:childTnLst>
                                </p:cTn>
                              </p:par>
                              <p:par>
                                <p:cTn id="37" presetID="25"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42"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3">
                                            <p:txEl>
                                              <p:pRg st="4" end="4"/>
                                            </p:txEl>
                                          </p:spTgt>
                                        </p:tgtEl>
                                      </p:cBhvr>
                                    </p:animEffect>
                                  </p:childTnLst>
                                </p:cTn>
                              </p:par>
                              <p:par>
                                <p:cTn id="47" presetID="25"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52"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
                                            <p:txEl>
                                              <p:pRg st="5" end="5"/>
                                            </p:txEl>
                                          </p:spTgt>
                                        </p:tgtEl>
                                      </p:cBhvr>
                                    </p:animEffect>
                                  </p:childTnLst>
                                </p:cTn>
                              </p:par>
                              <p:par>
                                <p:cTn id="57" presetID="25" presetClass="entr" presetSubtype="0" fill="hold"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p:cTn id="59"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62"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wipe(down)">
                                      <p:cBhvr>
                                        <p:cTn id="71" dur="500"/>
                                        <p:tgtEl>
                                          <p:spTgt spid="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Effect transition="in" filter="wipe(down)">
                                      <p:cBhvr>
                                        <p:cTn id="76" dur="500"/>
                                        <p:tgtEl>
                                          <p:spTgt spid="3">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8194"/>
                                        </p:tgtEl>
                                        <p:attrNameLst>
                                          <p:attrName>style.visibility</p:attrName>
                                        </p:attrNameLst>
                                      </p:cBhvr>
                                      <p:to>
                                        <p:strVal val="visible"/>
                                      </p:to>
                                    </p:set>
                                    <p:animEffect transition="in" filter="wipe(down)">
                                      <p:cBhvr>
                                        <p:cTn id="81" dur="500"/>
                                        <p:tgtEl>
                                          <p:spTgt spid="8194"/>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3">
                                            <p:txEl>
                                              <p:pRg st="9" end="9"/>
                                            </p:txEl>
                                          </p:spTgt>
                                        </p:tgtEl>
                                        <p:attrNameLst>
                                          <p:attrName>style.visibility</p:attrName>
                                        </p:attrNameLst>
                                      </p:cBhvr>
                                      <p:to>
                                        <p:strVal val="visible"/>
                                      </p:to>
                                    </p:set>
                                    <p:animEffect transition="in" filter="wheel(1)">
                                      <p:cBhvr>
                                        <p:cTn id="86" dur="2000"/>
                                        <p:tgtEl>
                                          <p:spTgt spid="3">
                                            <p:txEl>
                                              <p:pRg st="9" end="9"/>
                                            </p:txEl>
                                          </p:spTgt>
                                        </p:tgtEl>
                                      </p:cBhvr>
                                    </p:animEffect>
                                  </p:childTnLst>
                                </p:cTn>
                              </p:par>
                              <p:par>
                                <p:cTn id="87" presetID="21" presetClass="entr" presetSubtype="1" fill="hold" nodeType="withEffect">
                                  <p:stCondLst>
                                    <p:cond delay="0"/>
                                  </p:stCondLst>
                                  <p:childTnLst>
                                    <p:set>
                                      <p:cBhvr>
                                        <p:cTn id="88" dur="1" fill="hold">
                                          <p:stCondLst>
                                            <p:cond delay="0"/>
                                          </p:stCondLst>
                                        </p:cTn>
                                        <p:tgtEl>
                                          <p:spTgt spid="3">
                                            <p:txEl>
                                              <p:pRg st="10" end="10"/>
                                            </p:txEl>
                                          </p:spTgt>
                                        </p:tgtEl>
                                        <p:attrNameLst>
                                          <p:attrName>style.visibility</p:attrName>
                                        </p:attrNameLst>
                                      </p:cBhvr>
                                      <p:to>
                                        <p:strVal val="visible"/>
                                      </p:to>
                                    </p:set>
                                    <p:animEffect transition="in" filter="wheel(1)">
                                      <p:cBhvr>
                                        <p:cTn id="89" dur="2000"/>
                                        <p:tgtEl>
                                          <p:spTgt spid="3">
                                            <p:txEl>
                                              <p:pRg st="10" end="10"/>
                                            </p:txEl>
                                          </p:spTgt>
                                        </p:tgtEl>
                                      </p:cBhvr>
                                    </p:animEffect>
                                  </p:childTnLst>
                                </p:cTn>
                              </p:par>
                              <p:par>
                                <p:cTn id="90" presetID="21" presetClass="entr" presetSubtype="1" fill="hold" nodeType="withEffect">
                                  <p:stCondLst>
                                    <p:cond delay="0"/>
                                  </p:stCondLst>
                                  <p:childTnLst>
                                    <p:set>
                                      <p:cBhvr>
                                        <p:cTn id="91" dur="1" fill="hold">
                                          <p:stCondLst>
                                            <p:cond delay="0"/>
                                          </p:stCondLst>
                                        </p:cTn>
                                        <p:tgtEl>
                                          <p:spTgt spid="3">
                                            <p:txEl>
                                              <p:pRg st="11" end="11"/>
                                            </p:txEl>
                                          </p:spTgt>
                                        </p:tgtEl>
                                        <p:attrNameLst>
                                          <p:attrName>style.visibility</p:attrName>
                                        </p:attrNameLst>
                                      </p:cBhvr>
                                      <p:to>
                                        <p:strVal val="visible"/>
                                      </p:to>
                                    </p:set>
                                    <p:animEffect transition="in" filter="wheel(1)">
                                      <p:cBhvr>
                                        <p:cTn id="9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2125"/>
            <a:ext cx="7924800" cy="879475"/>
          </a:xfrm>
        </p:spPr>
        <p:txBody>
          <a:bodyPr/>
          <a:lstStyle/>
          <a:p>
            <a:pPr algn="ctr"/>
            <a:r>
              <a:rPr lang="en-US" sz="4000" b="1" i="1" dirty="0">
                <a:solidFill>
                  <a:srgbClr val="002060"/>
                </a:solidFill>
                <a:effectLst>
                  <a:outerShdw blurRad="38100" dist="38100" dir="2700000" algn="tl">
                    <a:srgbClr val="000000">
                      <a:alpha val="43137"/>
                    </a:srgbClr>
                  </a:outerShdw>
                </a:effectLst>
                <a:latin typeface="Cooper Black" pitchFamily="18" charset="0"/>
              </a:rPr>
              <a:t>CASE  AGAINST  PLANNING</a:t>
            </a:r>
          </a:p>
        </p:txBody>
      </p:sp>
      <p:sp>
        <p:nvSpPr>
          <p:cNvPr id="3" name="Content Placeholder 2"/>
          <p:cNvSpPr>
            <a:spLocks noGrp="1"/>
          </p:cNvSpPr>
          <p:nvPr>
            <p:ph idx="1"/>
          </p:nvPr>
        </p:nvSpPr>
        <p:spPr>
          <a:xfrm>
            <a:off x="685800" y="1524000"/>
            <a:ext cx="7924800" cy="4114800"/>
          </a:xfrm>
        </p:spPr>
        <p:txBody>
          <a:bodyPr/>
          <a:lstStyle/>
          <a:p>
            <a:pPr>
              <a:buClr>
                <a:srgbClr val="FF0000"/>
              </a:buClr>
              <a:buFont typeface="Wingdings" pitchFamily="2" charset="2"/>
              <a:buChar char="ü"/>
            </a:pPr>
            <a:r>
              <a:rPr lang="en-US" sz="2400" b="1" dirty="0">
                <a:solidFill>
                  <a:srgbClr val="002060"/>
                </a:solidFill>
              </a:rPr>
              <a:t>*	The prime goals of economic planning are</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a:t>
            </a:r>
            <a:r>
              <a:rPr lang="en-US" sz="2400" b="1" dirty="0" err="1">
                <a:solidFill>
                  <a:srgbClr val="002060"/>
                </a:solidFill>
              </a:rPr>
              <a:t>Stabilzation</a:t>
            </a:r>
            <a:r>
              <a:rPr lang="en-US" sz="2400" b="1" dirty="0">
                <a:solidFill>
                  <a:srgbClr val="002060"/>
                </a:solidFill>
              </a:rPr>
              <a:t> in Developed Countries.</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Growth in Less Developed Countries.</a:t>
            </a:r>
          </a:p>
          <a:p>
            <a:pPr>
              <a:buClr>
                <a:srgbClr val="FF0000"/>
              </a:buClr>
              <a:buFont typeface="Wingdings" pitchFamily="2" charset="2"/>
              <a:buChar char="ü"/>
            </a:pPr>
            <a:r>
              <a:rPr lang="en-US" sz="2400" b="1" dirty="0">
                <a:solidFill>
                  <a:srgbClr val="002060"/>
                </a:solidFill>
              </a:rPr>
              <a:t>*	The arguments against planning are</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Loss of freedom.</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Elimination of Initiative.</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High cost of  Management.</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Difficulty in advance calculations.</a:t>
            </a:r>
          </a:p>
          <a:p>
            <a:pPr>
              <a:buClr>
                <a:srgbClr val="FF0000"/>
              </a:buClr>
              <a:buFont typeface="Wingdings" pitchFamily="2" charset="2"/>
              <a:buChar char="ü"/>
            </a:pPr>
            <a:endParaRPr lang="en-US" sz="2400" b="1" dirty="0">
              <a:solidFill>
                <a:srgbClr val="002060"/>
              </a:solidFill>
            </a:endParaRPr>
          </a:p>
        </p:txBody>
      </p:sp>
      <p:cxnSp>
        <p:nvCxnSpPr>
          <p:cNvPr id="4" name="Straight Connector 3"/>
          <p:cNvCxnSpPr/>
          <p:nvPr/>
        </p:nvCxnSpPr>
        <p:spPr bwMode="auto">
          <a:xfrm>
            <a:off x="0" y="1447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06786308"/>
      </p:ext>
    </p:extLst>
  </p:cSld>
  <p:clrMapOvr>
    <a:masterClrMapping/>
  </p:clrMapOvr>
  <mc:AlternateContent xmlns:mc="http://schemas.openxmlformats.org/markup-compatibility/2006" xmlns:p14="http://schemas.microsoft.com/office/powerpoint/2010/main">
    <mc:Choice Requires="p14">
      <p:transition spd="slow" p14:dur="1400" advTm="263911">
        <p14:doors dir="vert"/>
      </p:transition>
    </mc:Choice>
    <mc:Fallback xmlns="">
      <p:transition spd="slow" advTm="263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80">
                                          <p:stCondLst>
                                            <p:cond delay="0"/>
                                          </p:stCondLst>
                                        </p:cTn>
                                        <p:tgtEl>
                                          <p:spTgt spid="3">
                                            <p:txEl>
                                              <p:pRg st="0" end="0"/>
                                            </p:txEl>
                                          </p:spTgt>
                                        </p:tgtEl>
                                      </p:cBhvr>
                                    </p:animEffect>
                                    <p:anim calcmode="lin" valueType="num">
                                      <p:cBhvr>
                                        <p:cTn id="1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xEl>
                                              <p:pRg st="0" end="0"/>
                                            </p:txEl>
                                          </p:spTgt>
                                        </p:tgtEl>
                                      </p:cBhvr>
                                      <p:to x="100000" y="60000"/>
                                    </p:animScale>
                                    <p:animScale>
                                      <p:cBhvr>
                                        <p:cTn id="24" dur="166" decel="50000">
                                          <p:stCondLst>
                                            <p:cond delay="676"/>
                                          </p:stCondLst>
                                        </p:cTn>
                                        <p:tgtEl>
                                          <p:spTgt spid="3">
                                            <p:txEl>
                                              <p:pRg st="0" end="0"/>
                                            </p:txEl>
                                          </p:spTgt>
                                        </p:tgtEl>
                                      </p:cBhvr>
                                      <p:to x="100000" y="100000"/>
                                    </p:animScale>
                                    <p:animScale>
                                      <p:cBhvr>
                                        <p:cTn id="25" dur="26">
                                          <p:stCondLst>
                                            <p:cond delay="1312"/>
                                          </p:stCondLst>
                                        </p:cTn>
                                        <p:tgtEl>
                                          <p:spTgt spid="3">
                                            <p:txEl>
                                              <p:pRg st="0" end="0"/>
                                            </p:txEl>
                                          </p:spTgt>
                                        </p:tgtEl>
                                      </p:cBhvr>
                                      <p:to x="100000" y="80000"/>
                                    </p:animScale>
                                    <p:animScale>
                                      <p:cBhvr>
                                        <p:cTn id="26" dur="166" decel="50000">
                                          <p:stCondLst>
                                            <p:cond delay="1338"/>
                                          </p:stCondLst>
                                        </p:cTn>
                                        <p:tgtEl>
                                          <p:spTgt spid="3">
                                            <p:txEl>
                                              <p:pRg st="0" end="0"/>
                                            </p:txEl>
                                          </p:spTgt>
                                        </p:tgtEl>
                                      </p:cBhvr>
                                      <p:to x="100000" y="100000"/>
                                    </p:animScale>
                                    <p:animScale>
                                      <p:cBhvr>
                                        <p:cTn id="27" dur="26">
                                          <p:stCondLst>
                                            <p:cond delay="1642"/>
                                          </p:stCondLst>
                                        </p:cTn>
                                        <p:tgtEl>
                                          <p:spTgt spid="3">
                                            <p:txEl>
                                              <p:pRg st="0" end="0"/>
                                            </p:txEl>
                                          </p:spTgt>
                                        </p:tgtEl>
                                      </p:cBhvr>
                                      <p:to x="100000" y="90000"/>
                                    </p:animScale>
                                    <p:animScale>
                                      <p:cBhvr>
                                        <p:cTn id="28" dur="166" decel="50000">
                                          <p:stCondLst>
                                            <p:cond delay="1668"/>
                                          </p:stCondLst>
                                        </p:cTn>
                                        <p:tgtEl>
                                          <p:spTgt spid="3">
                                            <p:txEl>
                                              <p:pRg st="0" end="0"/>
                                            </p:txEl>
                                          </p:spTgt>
                                        </p:tgtEl>
                                      </p:cBhvr>
                                      <p:to x="100000" y="100000"/>
                                    </p:animScale>
                                    <p:animScale>
                                      <p:cBhvr>
                                        <p:cTn id="29" dur="26">
                                          <p:stCondLst>
                                            <p:cond delay="1808"/>
                                          </p:stCondLst>
                                        </p:cTn>
                                        <p:tgtEl>
                                          <p:spTgt spid="3">
                                            <p:txEl>
                                              <p:pRg st="0" end="0"/>
                                            </p:txEl>
                                          </p:spTgt>
                                        </p:tgtEl>
                                      </p:cBhvr>
                                      <p:to x="100000" y="95000"/>
                                    </p:animScale>
                                    <p:animScale>
                                      <p:cBhvr>
                                        <p:cTn id="30" dur="166" decel="50000">
                                          <p:stCondLst>
                                            <p:cond delay="1834"/>
                                          </p:stCondLst>
                                        </p:cTn>
                                        <p:tgtEl>
                                          <p:spTgt spid="3">
                                            <p:txEl>
                                              <p:pRg st="0" end="0"/>
                                            </p:txEl>
                                          </p:spTgt>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80">
                                          <p:stCondLst>
                                            <p:cond delay="0"/>
                                          </p:stCondLst>
                                        </p:cTn>
                                        <p:tgtEl>
                                          <p:spTgt spid="3">
                                            <p:txEl>
                                              <p:pRg st="1" end="1"/>
                                            </p:txEl>
                                          </p:spTgt>
                                        </p:tgtEl>
                                      </p:cBhvr>
                                    </p:animEffect>
                                    <p:anim calcmode="lin" valueType="num">
                                      <p:cBhvr>
                                        <p:cTn id="3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 end="1"/>
                                            </p:txEl>
                                          </p:spTgt>
                                        </p:tgtEl>
                                      </p:cBhvr>
                                      <p:to x="100000" y="60000"/>
                                    </p:animScale>
                                    <p:animScale>
                                      <p:cBhvr>
                                        <p:cTn id="40" dur="166" decel="50000">
                                          <p:stCondLst>
                                            <p:cond delay="676"/>
                                          </p:stCondLst>
                                        </p:cTn>
                                        <p:tgtEl>
                                          <p:spTgt spid="3">
                                            <p:txEl>
                                              <p:pRg st="1" end="1"/>
                                            </p:txEl>
                                          </p:spTgt>
                                        </p:tgtEl>
                                      </p:cBhvr>
                                      <p:to x="100000" y="100000"/>
                                    </p:animScale>
                                    <p:animScale>
                                      <p:cBhvr>
                                        <p:cTn id="41" dur="26">
                                          <p:stCondLst>
                                            <p:cond delay="1312"/>
                                          </p:stCondLst>
                                        </p:cTn>
                                        <p:tgtEl>
                                          <p:spTgt spid="3">
                                            <p:txEl>
                                              <p:pRg st="1" end="1"/>
                                            </p:txEl>
                                          </p:spTgt>
                                        </p:tgtEl>
                                      </p:cBhvr>
                                      <p:to x="100000" y="80000"/>
                                    </p:animScale>
                                    <p:animScale>
                                      <p:cBhvr>
                                        <p:cTn id="42" dur="166" decel="50000">
                                          <p:stCondLst>
                                            <p:cond delay="1338"/>
                                          </p:stCondLst>
                                        </p:cTn>
                                        <p:tgtEl>
                                          <p:spTgt spid="3">
                                            <p:txEl>
                                              <p:pRg st="1" end="1"/>
                                            </p:txEl>
                                          </p:spTgt>
                                        </p:tgtEl>
                                      </p:cBhvr>
                                      <p:to x="100000" y="100000"/>
                                    </p:animScale>
                                    <p:animScale>
                                      <p:cBhvr>
                                        <p:cTn id="43" dur="26">
                                          <p:stCondLst>
                                            <p:cond delay="1642"/>
                                          </p:stCondLst>
                                        </p:cTn>
                                        <p:tgtEl>
                                          <p:spTgt spid="3">
                                            <p:txEl>
                                              <p:pRg st="1" end="1"/>
                                            </p:txEl>
                                          </p:spTgt>
                                        </p:tgtEl>
                                      </p:cBhvr>
                                      <p:to x="100000" y="90000"/>
                                    </p:animScale>
                                    <p:animScale>
                                      <p:cBhvr>
                                        <p:cTn id="44" dur="166" decel="50000">
                                          <p:stCondLst>
                                            <p:cond delay="1668"/>
                                          </p:stCondLst>
                                        </p:cTn>
                                        <p:tgtEl>
                                          <p:spTgt spid="3">
                                            <p:txEl>
                                              <p:pRg st="1" end="1"/>
                                            </p:txEl>
                                          </p:spTgt>
                                        </p:tgtEl>
                                      </p:cBhvr>
                                      <p:to x="100000" y="100000"/>
                                    </p:animScale>
                                    <p:animScale>
                                      <p:cBhvr>
                                        <p:cTn id="45" dur="26">
                                          <p:stCondLst>
                                            <p:cond delay="1808"/>
                                          </p:stCondLst>
                                        </p:cTn>
                                        <p:tgtEl>
                                          <p:spTgt spid="3">
                                            <p:txEl>
                                              <p:pRg st="1" end="1"/>
                                            </p:txEl>
                                          </p:spTgt>
                                        </p:tgtEl>
                                      </p:cBhvr>
                                      <p:to x="100000" y="95000"/>
                                    </p:animScale>
                                    <p:animScale>
                                      <p:cBhvr>
                                        <p:cTn id="46" dur="166" decel="50000">
                                          <p:stCondLst>
                                            <p:cond delay="1834"/>
                                          </p:stCondLst>
                                        </p:cTn>
                                        <p:tgtEl>
                                          <p:spTgt spid="3">
                                            <p:txEl>
                                              <p:pRg st="1" end="1"/>
                                            </p:txEl>
                                          </p:spTgt>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down)">
                                      <p:cBhvr>
                                        <p:cTn id="49" dur="580">
                                          <p:stCondLst>
                                            <p:cond delay="0"/>
                                          </p:stCondLst>
                                        </p:cTn>
                                        <p:tgtEl>
                                          <p:spTgt spid="3">
                                            <p:txEl>
                                              <p:pRg st="2" end="2"/>
                                            </p:txEl>
                                          </p:spTgt>
                                        </p:tgtEl>
                                      </p:cBhvr>
                                    </p:animEffect>
                                    <p:anim calcmode="lin" valueType="num">
                                      <p:cBhvr>
                                        <p:cTn id="5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3">
                                            <p:txEl>
                                              <p:pRg st="2" end="2"/>
                                            </p:txEl>
                                          </p:spTgt>
                                        </p:tgtEl>
                                      </p:cBhvr>
                                      <p:to x="100000" y="60000"/>
                                    </p:animScale>
                                    <p:animScale>
                                      <p:cBhvr>
                                        <p:cTn id="56" dur="166" decel="50000">
                                          <p:stCondLst>
                                            <p:cond delay="676"/>
                                          </p:stCondLst>
                                        </p:cTn>
                                        <p:tgtEl>
                                          <p:spTgt spid="3">
                                            <p:txEl>
                                              <p:pRg st="2" end="2"/>
                                            </p:txEl>
                                          </p:spTgt>
                                        </p:tgtEl>
                                      </p:cBhvr>
                                      <p:to x="100000" y="100000"/>
                                    </p:animScale>
                                    <p:animScale>
                                      <p:cBhvr>
                                        <p:cTn id="57" dur="26">
                                          <p:stCondLst>
                                            <p:cond delay="1312"/>
                                          </p:stCondLst>
                                        </p:cTn>
                                        <p:tgtEl>
                                          <p:spTgt spid="3">
                                            <p:txEl>
                                              <p:pRg st="2" end="2"/>
                                            </p:txEl>
                                          </p:spTgt>
                                        </p:tgtEl>
                                      </p:cBhvr>
                                      <p:to x="100000" y="80000"/>
                                    </p:animScale>
                                    <p:animScale>
                                      <p:cBhvr>
                                        <p:cTn id="58" dur="166" decel="50000">
                                          <p:stCondLst>
                                            <p:cond delay="1338"/>
                                          </p:stCondLst>
                                        </p:cTn>
                                        <p:tgtEl>
                                          <p:spTgt spid="3">
                                            <p:txEl>
                                              <p:pRg st="2" end="2"/>
                                            </p:txEl>
                                          </p:spTgt>
                                        </p:tgtEl>
                                      </p:cBhvr>
                                      <p:to x="100000" y="100000"/>
                                    </p:animScale>
                                    <p:animScale>
                                      <p:cBhvr>
                                        <p:cTn id="59" dur="26">
                                          <p:stCondLst>
                                            <p:cond delay="1642"/>
                                          </p:stCondLst>
                                        </p:cTn>
                                        <p:tgtEl>
                                          <p:spTgt spid="3">
                                            <p:txEl>
                                              <p:pRg st="2" end="2"/>
                                            </p:txEl>
                                          </p:spTgt>
                                        </p:tgtEl>
                                      </p:cBhvr>
                                      <p:to x="100000" y="90000"/>
                                    </p:animScale>
                                    <p:animScale>
                                      <p:cBhvr>
                                        <p:cTn id="60" dur="166" decel="50000">
                                          <p:stCondLst>
                                            <p:cond delay="1668"/>
                                          </p:stCondLst>
                                        </p:cTn>
                                        <p:tgtEl>
                                          <p:spTgt spid="3">
                                            <p:txEl>
                                              <p:pRg st="2" end="2"/>
                                            </p:txEl>
                                          </p:spTgt>
                                        </p:tgtEl>
                                      </p:cBhvr>
                                      <p:to x="100000" y="100000"/>
                                    </p:animScale>
                                    <p:animScale>
                                      <p:cBhvr>
                                        <p:cTn id="61" dur="26">
                                          <p:stCondLst>
                                            <p:cond delay="1808"/>
                                          </p:stCondLst>
                                        </p:cTn>
                                        <p:tgtEl>
                                          <p:spTgt spid="3">
                                            <p:txEl>
                                              <p:pRg st="2" end="2"/>
                                            </p:txEl>
                                          </p:spTgt>
                                        </p:tgtEl>
                                      </p:cBhvr>
                                      <p:to x="100000" y="95000"/>
                                    </p:animScale>
                                    <p:animScale>
                                      <p:cBhvr>
                                        <p:cTn id="62" dur="166" decel="50000">
                                          <p:stCondLst>
                                            <p:cond delay="1834"/>
                                          </p:stCondLst>
                                        </p:cTn>
                                        <p:tgtEl>
                                          <p:spTgt spid="3">
                                            <p:txEl>
                                              <p:pRg st="2" end="2"/>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wipe(down)">
                                      <p:cBhvr>
                                        <p:cTn id="67" dur="580">
                                          <p:stCondLst>
                                            <p:cond delay="0"/>
                                          </p:stCondLst>
                                        </p:cTn>
                                        <p:tgtEl>
                                          <p:spTgt spid="3">
                                            <p:txEl>
                                              <p:pRg st="3" end="3"/>
                                            </p:txEl>
                                          </p:spTgt>
                                        </p:tgtEl>
                                      </p:cBhvr>
                                    </p:animEffect>
                                    <p:anim calcmode="lin" valueType="num">
                                      <p:cBhvr>
                                        <p:cTn id="6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3">
                                            <p:txEl>
                                              <p:pRg st="3" end="3"/>
                                            </p:txEl>
                                          </p:spTgt>
                                        </p:tgtEl>
                                      </p:cBhvr>
                                      <p:to x="100000" y="60000"/>
                                    </p:animScale>
                                    <p:animScale>
                                      <p:cBhvr>
                                        <p:cTn id="74" dur="166" decel="50000">
                                          <p:stCondLst>
                                            <p:cond delay="676"/>
                                          </p:stCondLst>
                                        </p:cTn>
                                        <p:tgtEl>
                                          <p:spTgt spid="3">
                                            <p:txEl>
                                              <p:pRg st="3" end="3"/>
                                            </p:txEl>
                                          </p:spTgt>
                                        </p:tgtEl>
                                      </p:cBhvr>
                                      <p:to x="100000" y="100000"/>
                                    </p:animScale>
                                    <p:animScale>
                                      <p:cBhvr>
                                        <p:cTn id="75" dur="26">
                                          <p:stCondLst>
                                            <p:cond delay="1312"/>
                                          </p:stCondLst>
                                        </p:cTn>
                                        <p:tgtEl>
                                          <p:spTgt spid="3">
                                            <p:txEl>
                                              <p:pRg st="3" end="3"/>
                                            </p:txEl>
                                          </p:spTgt>
                                        </p:tgtEl>
                                      </p:cBhvr>
                                      <p:to x="100000" y="80000"/>
                                    </p:animScale>
                                    <p:animScale>
                                      <p:cBhvr>
                                        <p:cTn id="76" dur="166" decel="50000">
                                          <p:stCondLst>
                                            <p:cond delay="1338"/>
                                          </p:stCondLst>
                                        </p:cTn>
                                        <p:tgtEl>
                                          <p:spTgt spid="3">
                                            <p:txEl>
                                              <p:pRg st="3" end="3"/>
                                            </p:txEl>
                                          </p:spTgt>
                                        </p:tgtEl>
                                      </p:cBhvr>
                                      <p:to x="100000" y="100000"/>
                                    </p:animScale>
                                    <p:animScale>
                                      <p:cBhvr>
                                        <p:cTn id="77" dur="26">
                                          <p:stCondLst>
                                            <p:cond delay="1642"/>
                                          </p:stCondLst>
                                        </p:cTn>
                                        <p:tgtEl>
                                          <p:spTgt spid="3">
                                            <p:txEl>
                                              <p:pRg st="3" end="3"/>
                                            </p:txEl>
                                          </p:spTgt>
                                        </p:tgtEl>
                                      </p:cBhvr>
                                      <p:to x="100000" y="90000"/>
                                    </p:animScale>
                                    <p:animScale>
                                      <p:cBhvr>
                                        <p:cTn id="78" dur="166" decel="50000">
                                          <p:stCondLst>
                                            <p:cond delay="1668"/>
                                          </p:stCondLst>
                                        </p:cTn>
                                        <p:tgtEl>
                                          <p:spTgt spid="3">
                                            <p:txEl>
                                              <p:pRg st="3" end="3"/>
                                            </p:txEl>
                                          </p:spTgt>
                                        </p:tgtEl>
                                      </p:cBhvr>
                                      <p:to x="100000" y="100000"/>
                                    </p:animScale>
                                    <p:animScale>
                                      <p:cBhvr>
                                        <p:cTn id="79" dur="26">
                                          <p:stCondLst>
                                            <p:cond delay="1808"/>
                                          </p:stCondLst>
                                        </p:cTn>
                                        <p:tgtEl>
                                          <p:spTgt spid="3">
                                            <p:txEl>
                                              <p:pRg st="3" end="3"/>
                                            </p:txEl>
                                          </p:spTgt>
                                        </p:tgtEl>
                                      </p:cBhvr>
                                      <p:to x="100000" y="95000"/>
                                    </p:animScale>
                                    <p:animScale>
                                      <p:cBhvr>
                                        <p:cTn id="80" dur="166" decel="50000">
                                          <p:stCondLst>
                                            <p:cond delay="1834"/>
                                          </p:stCondLst>
                                        </p:cTn>
                                        <p:tgtEl>
                                          <p:spTgt spid="3">
                                            <p:txEl>
                                              <p:pRg st="3" end="3"/>
                                            </p:txEl>
                                          </p:spTgt>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animEffect transition="in" filter="wipe(down)">
                                      <p:cBhvr>
                                        <p:cTn id="83" dur="580">
                                          <p:stCondLst>
                                            <p:cond delay="0"/>
                                          </p:stCondLst>
                                        </p:cTn>
                                        <p:tgtEl>
                                          <p:spTgt spid="3">
                                            <p:txEl>
                                              <p:pRg st="4" end="4"/>
                                            </p:txEl>
                                          </p:spTgt>
                                        </p:tgtEl>
                                      </p:cBhvr>
                                    </p:animEffect>
                                    <p:anim calcmode="lin" valueType="num">
                                      <p:cBhvr>
                                        <p:cTn id="8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3">
                                            <p:txEl>
                                              <p:pRg st="4" end="4"/>
                                            </p:txEl>
                                          </p:spTgt>
                                        </p:tgtEl>
                                      </p:cBhvr>
                                      <p:to x="100000" y="60000"/>
                                    </p:animScale>
                                    <p:animScale>
                                      <p:cBhvr>
                                        <p:cTn id="90" dur="166" decel="50000">
                                          <p:stCondLst>
                                            <p:cond delay="676"/>
                                          </p:stCondLst>
                                        </p:cTn>
                                        <p:tgtEl>
                                          <p:spTgt spid="3">
                                            <p:txEl>
                                              <p:pRg st="4" end="4"/>
                                            </p:txEl>
                                          </p:spTgt>
                                        </p:tgtEl>
                                      </p:cBhvr>
                                      <p:to x="100000" y="100000"/>
                                    </p:animScale>
                                    <p:animScale>
                                      <p:cBhvr>
                                        <p:cTn id="91" dur="26">
                                          <p:stCondLst>
                                            <p:cond delay="1312"/>
                                          </p:stCondLst>
                                        </p:cTn>
                                        <p:tgtEl>
                                          <p:spTgt spid="3">
                                            <p:txEl>
                                              <p:pRg st="4" end="4"/>
                                            </p:txEl>
                                          </p:spTgt>
                                        </p:tgtEl>
                                      </p:cBhvr>
                                      <p:to x="100000" y="80000"/>
                                    </p:animScale>
                                    <p:animScale>
                                      <p:cBhvr>
                                        <p:cTn id="92" dur="166" decel="50000">
                                          <p:stCondLst>
                                            <p:cond delay="1338"/>
                                          </p:stCondLst>
                                        </p:cTn>
                                        <p:tgtEl>
                                          <p:spTgt spid="3">
                                            <p:txEl>
                                              <p:pRg st="4" end="4"/>
                                            </p:txEl>
                                          </p:spTgt>
                                        </p:tgtEl>
                                      </p:cBhvr>
                                      <p:to x="100000" y="100000"/>
                                    </p:animScale>
                                    <p:animScale>
                                      <p:cBhvr>
                                        <p:cTn id="93" dur="26">
                                          <p:stCondLst>
                                            <p:cond delay="1642"/>
                                          </p:stCondLst>
                                        </p:cTn>
                                        <p:tgtEl>
                                          <p:spTgt spid="3">
                                            <p:txEl>
                                              <p:pRg st="4" end="4"/>
                                            </p:txEl>
                                          </p:spTgt>
                                        </p:tgtEl>
                                      </p:cBhvr>
                                      <p:to x="100000" y="90000"/>
                                    </p:animScale>
                                    <p:animScale>
                                      <p:cBhvr>
                                        <p:cTn id="94" dur="166" decel="50000">
                                          <p:stCondLst>
                                            <p:cond delay="1668"/>
                                          </p:stCondLst>
                                        </p:cTn>
                                        <p:tgtEl>
                                          <p:spTgt spid="3">
                                            <p:txEl>
                                              <p:pRg st="4" end="4"/>
                                            </p:txEl>
                                          </p:spTgt>
                                        </p:tgtEl>
                                      </p:cBhvr>
                                      <p:to x="100000" y="100000"/>
                                    </p:animScale>
                                    <p:animScale>
                                      <p:cBhvr>
                                        <p:cTn id="95" dur="26">
                                          <p:stCondLst>
                                            <p:cond delay="1808"/>
                                          </p:stCondLst>
                                        </p:cTn>
                                        <p:tgtEl>
                                          <p:spTgt spid="3">
                                            <p:txEl>
                                              <p:pRg st="4" end="4"/>
                                            </p:txEl>
                                          </p:spTgt>
                                        </p:tgtEl>
                                      </p:cBhvr>
                                      <p:to x="100000" y="95000"/>
                                    </p:animScale>
                                    <p:animScale>
                                      <p:cBhvr>
                                        <p:cTn id="96" dur="166" decel="50000">
                                          <p:stCondLst>
                                            <p:cond delay="1834"/>
                                          </p:stCondLst>
                                        </p:cTn>
                                        <p:tgtEl>
                                          <p:spTgt spid="3">
                                            <p:txEl>
                                              <p:pRg st="4" end="4"/>
                                            </p:txEl>
                                          </p:spTgt>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3">
                                            <p:txEl>
                                              <p:pRg st="5" end="5"/>
                                            </p:txEl>
                                          </p:spTgt>
                                        </p:tgtEl>
                                        <p:attrNameLst>
                                          <p:attrName>style.visibility</p:attrName>
                                        </p:attrNameLst>
                                      </p:cBhvr>
                                      <p:to>
                                        <p:strVal val="visible"/>
                                      </p:to>
                                    </p:set>
                                    <p:animEffect transition="in" filter="wipe(down)">
                                      <p:cBhvr>
                                        <p:cTn id="99" dur="580">
                                          <p:stCondLst>
                                            <p:cond delay="0"/>
                                          </p:stCondLst>
                                        </p:cTn>
                                        <p:tgtEl>
                                          <p:spTgt spid="3">
                                            <p:txEl>
                                              <p:pRg st="5" end="5"/>
                                            </p:txEl>
                                          </p:spTgt>
                                        </p:tgtEl>
                                      </p:cBhvr>
                                    </p:animEffect>
                                    <p:anim calcmode="lin" valueType="num">
                                      <p:cBhvr>
                                        <p:cTn id="10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5" dur="26">
                                          <p:stCondLst>
                                            <p:cond delay="650"/>
                                          </p:stCondLst>
                                        </p:cTn>
                                        <p:tgtEl>
                                          <p:spTgt spid="3">
                                            <p:txEl>
                                              <p:pRg st="5" end="5"/>
                                            </p:txEl>
                                          </p:spTgt>
                                        </p:tgtEl>
                                      </p:cBhvr>
                                      <p:to x="100000" y="60000"/>
                                    </p:animScale>
                                    <p:animScale>
                                      <p:cBhvr>
                                        <p:cTn id="106" dur="166" decel="50000">
                                          <p:stCondLst>
                                            <p:cond delay="676"/>
                                          </p:stCondLst>
                                        </p:cTn>
                                        <p:tgtEl>
                                          <p:spTgt spid="3">
                                            <p:txEl>
                                              <p:pRg st="5" end="5"/>
                                            </p:txEl>
                                          </p:spTgt>
                                        </p:tgtEl>
                                      </p:cBhvr>
                                      <p:to x="100000" y="100000"/>
                                    </p:animScale>
                                    <p:animScale>
                                      <p:cBhvr>
                                        <p:cTn id="107" dur="26">
                                          <p:stCondLst>
                                            <p:cond delay="1312"/>
                                          </p:stCondLst>
                                        </p:cTn>
                                        <p:tgtEl>
                                          <p:spTgt spid="3">
                                            <p:txEl>
                                              <p:pRg st="5" end="5"/>
                                            </p:txEl>
                                          </p:spTgt>
                                        </p:tgtEl>
                                      </p:cBhvr>
                                      <p:to x="100000" y="80000"/>
                                    </p:animScale>
                                    <p:animScale>
                                      <p:cBhvr>
                                        <p:cTn id="108" dur="166" decel="50000">
                                          <p:stCondLst>
                                            <p:cond delay="1338"/>
                                          </p:stCondLst>
                                        </p:cTn>
                                        <p:tgtEl>
                                          <p:spTgt spid="3">
                                            <p:txEl>
                                              <p:pRg st="5" end="5"/>
                                            </p:txEl>
                                          </p:spTgt>
                                        </p:tgtEl>
                                      </p:cBhvr>
                                      <p:to x="100000" y="100000"/>
                                    </p:animScale>
                                    <p:animScale>
                                      <p:cBhvr>
                                        <p:cTn id="109" dur="26">
                                          <p:stCondLst>
                                            <p:cond delay="1642"/>
                                          </p:stCondLst>
                                        </p:cTn>
                                        <p:tgtEl>
                                          <p:spTgt spid="3">
                                            <p:txEl>
                                              <p:pRg st="5" end="5"/>
                                            </p:txEl>
                                          </p:spTgt>
                                        </p:tgtEl>
                                      </p:cBhvr>
                                      <p:to x="100000" y="90000"/>
                                    </p:animScale>
                                    <p:animScale>
                                      <p:cBhvr>
                                        <p:cTn id="110" dur="166" decel="50000">
                                          <p:stCondLst>
                                            <p:cond delay="1668"/>
                                          </p:stCondLst>
                                        </p:cTn>
                                        <p:tgtEl>
                                          <p:spTgt spid="3">
                                            <p:txEl>
                                              <p:pRg st="5" end="5"/>
                                            </p:txEl>
                                          </p:spTgt>
                                        </p:tgtEl>
                                      </p:cBhvr>
                                      <p:to x="100000" y="100000"/>
                                    </p:animScale>
                                    <p:animScale>
                                      <p:cBhvr>
                                        <p:cTn id="111" dur="26">
                                          <p:stCondLst>
                                            <p:cond delay="1808"/>
                                          </p:stCondLst>
                                        </p:cTn>
                                        <p:tgtEl>
                                          <p:spTgt spid="3">
                                            <p:txEl>
                                              <p:pRg st="5" end="5"/>
                                            </p:txEl>
                                          </p:spTgt>
                                        </p:tgtEl>
                                      </p:cBhvr>
                                      <p:to x="100000" y="95000"/>
                                    </p:animScale>
                                    <p:animScale>
                                      <p:cBhvr>
                                        <p:cTn id="112" dur="166" decel="50000">
                                          <p:stCondLst>
                                            <p:cond delay="1834"/>
                                          </p:stCondLst>
                                        </p:cTn>
                                        <p:tgtEl>
                                          <p:spTgt spid="3">
                                            <p:txEl>
                                              <p:pRg st="5" end="5"/>
                                            </p:txEl>
                                          </p:spTgt>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3">
                                            <p:txEl>
                                              <p:pRg st="7" end="7"/>
                                            </p:txEl>
                                          </p:spTgt>
                                        </p:tgtEl>
                                        <p:attrNameLst>
                                          <p:attrName>style.visibility</p:attrName>
                                        </p:attrNameLst>
                                      </p:cBhvr>
                                      <p:to>
                                        <p:strVal val="visible"/>
                                      </p:to>
                                    </p:set>
                                    <p:animEffect transition="in" filter="wipe(down)">
                                      <p:cBhvr>
                                        <p:cTn id="131" dur="580">
                                          <p:stCondLst>
                                            <p:cond delay="0"/>
                                          </p:stCondLst>
                                        </p:cTn>
                                        <p:tgtEl>
                                          <p:spTgt spid="3">
                                            <p:txEl>
                                              <p:pRg st="7" end="7"/>
                                            </p:txEl>
                                          </p:spTgt>
                                        </p:tgtEl>
                                      </p:cBhvr>
                                    </p:animEffect>
                                    <p:anim calcmode="lin" valueType="num">
                                      <p:cBhvr>
                                        <p:cTn id="132"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7" dur="26">
                                          <p:stCondLst>
                                            <p:cond delay="650"/>
                                          </p:stCondLst>
                                        </p:cTn>
                                        <p:tgtEl>
                                          <p:spTgt spid="3">
                                            <p:txEl>
                                              <p:pRg st="7" end="7"/>
                                            </p:txEl>
                                          </p:spTgt>
                                        </p:tgtEl>
                                      </p:cBhvr>
                                      <p:to x="100000" y="60000"/>
                                    </p:animScale>
                                    <p:animScale>
                                      <p:cBhvr>
                                        <p:cTn id="138" dur="166" decel="50000">
                                          <p:stCondLst>
                                            <p:cond delay="676"/>
                                          </p:stCondLst>
                                        </p:cTn>
                                        <p:tgtEl>
                                          <p:spTgt spid="3">
                                            <p:txEl>
                                              <p:pRg st="7" end="7"/>
                                            </p:txEl>
                                          </p:spTgt>
                                        </p:tgtEl>
                                      </p:cBhvr>
                                      <p:to x="100000" y="100000"/>
                                    </p:animScale>
                                    <p:animScale>
                                      <p:cBhvr>
                                        <p:cTn id="139" dur="26">
                                          <p:stCondLst>
                                            <p:cond delay="1312"/>
                                          </p:stCondLst>
                                        </p:cTn>
                                        <p:tgtEl>
                                          <p:spTgt spid="3">
                                            <p:txEl>
                                              <p:pRg st="7" end="7"/>
                                            </p:txEl>
                                          </p:spTgt>
                                        </p:tgtEl>
                                      </p:cBhvr>
                                      <p:to x="100000" y="80000"/>
                                    </p:animScale>
                                    <p:animScale>
                                      <p:cBhvr>
                                        <p:cTn id="140" dur="166" decel="50000">
                                          <p:stCondLst>
                                            <p:cond delay="1338"/>
                                          </p:stCondLst>
                                        </p:cTn>
                                        <p:tgtEl>
                                          <p:spTgt spid="3">
                                            <p:txEl>
                                              <p:pRg st="7" end="7"/>
                                            </p:txEl>
                                          </p:spTgt>
                                        </p:tgtEl>
                                      </p:cBhvr>
                                      <p:to x="100000" y="100000"/>
                                    </p:animScale>
                                    <p:animScale>
                                      <p:cBhvr>
                                        <p:cTn id="141" dur="26">
                                          <p:stCondLst>
                                            <p:cond delay="1642"/>
                                          </p:stCondLst>
                                        </p:cTn>
                                        <p:tgtEl>
                                          <p:spTgt spid="3">
                                            <p:txEl>
                                              <p:pRg st="7" end="7"/>
                                            </p:txEl>
                                          </p:spTgt>
                                        </p:tgtEl>
                                      </p:cBhvr>
                                      <p:to x="100000" y="90000"/>
                                    </p:animScale>
                                    <p:animScale>
                                      <p:cBhvr>
                                        <p:cTn id="142" dur="166" decel="50000">
                                          <p:stCondLst>
                                            <p:cond delay="1668"/>
                                          </p:stCondLst>
                                        </p:cTn>
                                        <p:tgtEl>
                                          <p:spTgt spid="3">
                                            <p:txEl>
                                              <p:pRg st="7" end="7"/>
                                            </p:txEl>
                                          </p:spTgt>
                                        </p:tgtEl>
                                      </p:cBhvr>
                                      <p:to x="100000" y="100000"/>
                                    </p:animScale>
                                    <p:animScale>
                                      <p:cBhvr>
                                        <p:cTn id="143" dur="26">
                                          <p:stCondLst>
                                            <p:cond delay="1808"/>
                                          </p:stCondLst>
                                        </p:cTn>
                                        <p:tgtEl>
                                          <p:spTgt spid="3">
                                            <p:txEl>
                                              <p:pRg st="7" end="7"/>
                                            </p:txEl>
                                          </p:spTgt>
                                        </p:tgtEl>
                                      </p:cBhvr>
                                      <p:to x="100000" y="95000"/>
                                    </p:animScale>
                                    <p:animScale>
                                      <p:cBhvr>
                                        <p:cTn id="144"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5"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i="1" dirty="0">
                <a:solidFill>
                  <a:srgbClr val="002060"/>
                </a:solidFill>
                <a:effectLst>
                  <a:outerShdw blurRad="38100" dist="38100" dir="2700000" algn="tl">
                    <a:srgbClr val="000000">
                      <a:alpha val="43137"/>
                    </a:srgbClr>
                  </a:outerShdw>
                </a:effectLst>
                <a:latin typeface="Cooper Black" pitchFamily="18" charset="0"/>
              </a:rPr>
              <a:t>TYPES OF PLANNING</a:t>
            </a:r>
          </a:p>
        </p:txBody>
      </p:sp>
      <p:sp>
        <p:nvSpPr>
          <p:cNvPr id="3" name="Content Placeholder 2"/>
          <p:cNvSpPr>
            <a:spLocks noGrp="1"/>
          </p:cNvSpPr>
          <p:nvPr>
            <p:ph idx="1"/>
          </p:nvPr>
        </p:nvSpPr>
        <p:spPr>
          <a:xfrm>
            <a:off x="685800" y="1752600"/>
            <a:ext cx="7924800" cy="4114800"/>
          </a:xfrm>
        </p:spPr>
        <p:txBody>
          <a:bodyPr/>
          <a:lstStyle/>
          <a:p>
            <a:pPr marL="457200" indent="-457200">
              <a:buClr>
                <a:srgbClr val="FF0000"/>
              </a:buClr>
              <a:buFont typeface="+mj-lt"/>
              <a:buAutoNum type="arabicPeriod"/>
            </a:pPr>
            <a:r>
              <a:rPr lang="en-US" b="1" dirty="0">
                <a:solidFill>
                  <a:srgbClr val="002060"/>
                </a:solidFill>
              </a:rPr>
              <a:t>Democratic </a:t>
            </a:r>
            <a:r>
              <a:rPr lang="en-US" b="1" dirty="0" err="1">
                <a:solidFill>
                  <a:srgbClr val="002060"/>
                </a:solidFill>
              </a:rPr>
              <a:t>Vs</a:t>
            </a:r>
            <a:r>
              <a:rPr lang="en-US" b="1" dirty="0">
                <a:solidFill>
                  <a:srgbClr val="002060"/>
                </a:solidFill>
              </a:rPr>
              <a:t> Totalitarian </a:t>
            </a:r>
          </a:p>
          <a:p>
            <a:pPr marL="457200" indent="-457200">
              <a:buClr>
                <a:srgbClr val="FF0000"/>
              </a:buClr>
              <a:buFont typeface="+mj-lt"/>
              <a:buAutoNum type="arabicPeriod"/>
            </a:pPr>
            <a:r>
              <a:rPr lang="en-US" b="1" dirty="0">
                <a:solidFill>
                  <a:srgbClr val="002060"/>
                </a:solidFill>
              </a:rPr>
              <a:t>Direction </a:t>
            </a:r>
            <a:r>
              <a:rPr lang="en-US" b="1" dirty="0" err="1">
                <a:solidFill>
                  <a:srgbClr val="002060"/>
                </a:solidFill>
              </a:rPr>
              <a:t>Vs</a:t>
            </a:r>
            <a:r>
              <a:rPr lang="en-US" b="1" dirty="0">
                <a:solidFill>
                  <a:srgbClr val="002060"/>
                </a:solidFill>
              </a:rPr>
              <a:t> Inducement.</a:t>
            </a:r>
          </a:p>
          <a:p>
            <a:pPr marL="457200" indent="-457200">
              <a:buClr>
                <a:srgbClr val="FF0000"/>
              </a:buClr>
              <a:buFont typeface="+mj-lt"/>
              <a:buAutoNum type="arabicPeriod"/>
            </a:pPr>
            <a:r>
              <a:rPr lang="en-US" b="1" dirty="0">
                <a:solidFill>
                  <a:srgbClr val="002060"/>
                </a:solidFill>
              </a:rPr>
              <a:t>Short , Medium and Long term</a:t>
            </a:r>
          </a:p>
          <a:p>
            <a:pPr marL="457200" indent="-457200">
              <a:buClr>
                <a:srgbClr val="FF0000"/>
              </a:buClr>
              <a:buFont typeface="+mj-lt"/>
              <a:buAutoNum type="arabicPeriod"/>
            </a:pPr>
            <a:r>
              <a:rPr lang="en-US" b="1" dirty="0">
                <a:solidFill>
                  <a:srgbClr val="002060"/>
                </a:solidFill>
              </a:rPr>
              <a:t>Functional </a:t>
            </a:r>
            <a:r>
              <a:rPr lang="en-US" b="1" dirty="0" err="1">
                <a:solidFill>
                  <a:srgbClr val="002060"/>
                </a:solidFill>
              </a:rPr>
              <a:t>Vs</a:t>
            </a:r>
            <a:r>
              <a:rPr lang="en-US" b="1" dirty="0">
                <a:solidFill>
                  <a:srgbClr val="002060"/>
                </a:solidFill>
              </a:rPr>
              <a:t> Structural</a:t>
            </a:r>
          </a:p>
          <a:p>
            <a:pPr marL="457200" indent="-457200">
              <a:buClr>
                <a:srgbClr val="FF0000"/>
              </a:buClr>
              <a:buFont typeface="+mj-lt"/>
              <a:buAutoNum type="arabicPeriod"/>
            </a:pPr>
            <a:r>
              <a:rPr lang="en-US" b="1" dirty="0" err="1">
                <a:solidFill>
                  <a:srgbClr val="002060"/>
                </a:solidFill>
              </a:rPr>
              <a:t>Centralised</a:t>
            </a:r>
            <a:r>
              <a:rPr lang="en-US" b="1" dirty="0">
                <a:solidFill>
                  <a:srgbClr val="002060"/>
                </a:solidFill>
              </a:rPr>
              <a:t> </a:t>
            </a:r>
            <a:r>
              <a:rPr lang="en-US" b="1" dirty="0" err="1">
                <a:solidFill>
                  <a:srgbClr val="002060"/>
                </a:solidFill>
              </a:rPr>
              <a:t>Vs</a:t>
            </a:r>
            <a:r>
              <a:rPr lang="en-US" b="1" dirty="0">
                <a:solidFill>
                  <a:srgbClr val="002060"/>
                </a:solidFill>
              </a:rPr>
              <a:t> </a:t>
            </a:r>
            <a:r>
              <a:rPr lang="en-US" b="1" dirty="0" err="1">
                <a:solidFill>
                  <a:srgbClr val="002060"/>
                </a:solidFill>
              </a:rPr>
              <a:t>Decentralised</a:t>
            </a:r>
            <a:r>
              <a:rPr lang="en-US" b="1" dirty="0">
                <a:solidFill>
                  <a:srgbClr val="002060"/>
                </a:solidFill>
              </a:rPr>
              <a:t> </a:t>
            </a:r>
          </a:p>
          <a:p>
            <a:pPr marL="457200" indent="-457200">
              <a:buClr>
                <a:srgbClr val="FF0000"/>
              </a:buClr>
              <a:buFont typeface="+mj-lt"/>
              <a:buAutoNum type="arabicPeriod"/>
            </a:pPr>
            <a:r>
              <a:rPr lang="en-US" b="1" dirty="0">
                <a:solidFill>
                  <a:srgbClr val="002060"/>
                </a:solidFill>
              </a:rPr>
              <a:t>Indicative </a:t>
            </a:r>
            <a:r>
              <a:rPr lang="en-US" b="1" dirty="0" err="1">
                <a:solidFill>
                  <a:srgbClr val="002060"/>
                </a:solidFill>
              </a:rPr>
              <a:t>Vs</a:t>
            </a:r>
            <a:r>
              <a:rPr lang="en-US" b="1" dirty="0">
                <a:solidFill>
                  <a:srgbClr val="002060"/>
                </a:solidFill>
              </a:rPr>
              <a:t> Imperative</a:t>
            </a:r>
          </a:p>
          <a:p>
            <a:pPr marL="457200" indent="-457200">
              <a:buClr>
                <a:srgbClr val="FF0000"/>
              </a:buClr>
              <a:buFont typeface="+mj-lt"/>
              <a:buAutoNum type="arabicPeriod"/>
            </a:pPr>
            <a:r>
              <a:rPr lang="en-US" b="1" dirty="0">
                <a:solidFill>
                  <a:srgbClr val="002060"/>
                </a:solidFill>
              </a:rPr>
              <a:t>Financial </a:t>
            </a:r>
            <a:r>
              <a:rPr lang="en-US" b="1" dirty="0" err="1">
                <a:solidFill>
                  <a:srgbClr val="002060"/>
                </a:solidFill>
              </a:rPr>
              <a:t>Vs</a:t>
            </a:r>
            <a:r>
              <a:rPr lang="en-US" b="1" dirty="0">
                <a:solidFill>
                  <a:srgbClr val="002060"/>
                </a:solidFill>
              </a:rPr>
              <a:t> Physical</a:t>
            </a:r>
          </a:p>
          <a:p>
            <a:pPr marL="457200" indent="-457200">
              <a:buClr>
                <a:srgbClr val="FF0000"/>
              </a:buClr>
              <a:buFont typeface="+mj-lt"/>
              <a:buAutoNum type="arabicPeriod"/>
            </a:pPr>
            <a:r>
              <a:rPr lang="en-US" b="1" dirty="0">
                <a:solidFill>
                  <a:srgbClr val="002060"/>
                </a:solidFill>
              </a:rPr>
              <a:t>Comprehensive </a:t>
            </a:r>
            <a:r>
              <a:rPr lang="en-US" b="1" dirty="0" err="1">
                <a:solidFill>
                  <a:srgbClr val="002060"/>
                </a:solidFill>
              </a:rPr>
              <a:t>Vs</a:t>
            </a:r>
            <a:r>
              <a:rPr lang="en-US" b="1" dirty="0">
                <a:solidFill>
                  <a:srgbClr val="002060"/>
                </a:solidFill>
              </a:rPr>
              <a:t> Partial </a:t>
            </a:r>
          </a:p>
          <a:p>
            <a:pPr>
              <a:buClr>
                <a:srgbClr val="FF0000"/>
              </a:buClr>
            </a:pPr>
            <a:endParaRPr lang="en-US"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6425510"/>
      </p:ext>
    </p:extLst>
  </p:cSld>
  <p:clrMapOvr>
    <a:masterClrMapping/>
  </p:clrMapOvr>
  <mc:AlternateContent xmlns:mc="http://schemas.openxmlformats.org/markup-compatibility/2006" xmlns:p14="http://schemas.microsoft.com/office/powerpoint/2010/main">
    <mc:Choice Requires="p14">
      <p:transition spd="slow" p14:dur="2000" advTm="37346">
        <p14:prism isContent="1"/>
      </p:transition>
    </mc:Choice>
    <mc:Fallback xmlns="">
      <p:transition spd="slow" advTm="37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3" end="3"/>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5" end="5"/>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6" end="6"/>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457200" y="357166"/>
            <a:ext cx="8229600" cy="6000792"/>
          </a:xfrm>
          <a:prstGeom prst="rect">
            <a:avLst/>
          </a:prstGeom>
          <a:noFill/>
          <a:ln w="9525">
            <a:noFill/>
            <a:miter lim="800000"/>
            <a:headEnd/>
            <a:tailEnd/>
          </a:ln>
          <a:effectLst/>
        </p:spPr>
      </p:pic>
    </p:spTree>
    <p:extLst>
      <p:ext uri="{BB962C8B-B14F-4D97-AF65-F5344CB8AC3E}">
        <p14:creationId xmlns:p14="http://schemas.microsoft.com/office/powerpoint/2010/main" val="2181958622"/>
      </p:ext>
    </p:extLst>
  </p:cSld>
  <p:clrMapOvr>
    <a:masterClrMapping/>
  </p:clrMapOvr>
  <mc:AlternateContent xmlns:mc="http://schemas.openxmlformats.org/markup-compatibility/2006" xmlns:p14="http://schemas.microsoft.com/office/powerpoint/2010/main">
    <mc:Choice Requires="p14">
      <p:transition spd="slow" p14:dur="1500" advTm="9794">
        <p:split orient="vert"/>
      </p:transition>
    </mc:Choice>
    <mc:Fallback xmlns="">
      <p:transition spd="slow" advTm="979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Scale>
                                      <p:cBhvr>
                                        <p:cTn id="7"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6"/>
                                        </p:tgtEl>
                                        <p:attrNameLst>
                                          <p:attrName>ppt_x</p:attrName>
                                          <p:attrName>ppt_y</p:attrName>
                                        </p:attrNameLst>
                                      </p:cBhvr>
                                    </p:animMotion>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68325"/>
            <a:ext cx="7924800" cy="879475"/>
          </a:xfrm>
        </p:spPr>
        <p:txBody>
          <a:bodyPr/>
          <a:lstStyle/>
          <a:p>
            <a:pPr algn="ctr"/>
            <a:r>
              <a:rPr lang="en-US" sz="4000" b="1" i="1" dirty="0">
                <a:solidFill>
                  <a:srgbClr val="002060"/>
                </a:solidFill>
                <a:effectLst>
                  <a:outerShdw blurRad="38100" dist="38100" dir="2700000" algn="tl">
                    <a:srgbClr val="000000">
                      <a:alpha val="43137"/>
                    </a:srgbClr>
                  </a:outerShdw>
                </a:effectLst>
                <a:latin typeface="Cooper Black" pitchFamily="18" charset="0"/>
              </a:rPr>
              <a:t>Democratic </a:t>
            </a:r>
            <a:r>
              <a:rPr lang="en-US" sz="4000" b="1" i="1" dirty="0" err="1">
                <a:solidFill>
                  <a:srgbClr val="002060"/>
                </a:solidFill>
                <a:effectLst>
                  <a:outerShdw blurRad="38100" dist="38100" dir="2700000" algn="tl">
                    <a:srgbClr val="000000">
                      <a:alpha val="43137"/>
                    </a:srgbClr>
                  </a:outerShdw>
                </a:effectLst>
                <a:latin typeface="Cooper Black" pitchFamily="18" charset="0"/>
              </a:rPr>
              <a:t>Vs</a:t>
            </a:r>
            <a:r>
              <a:rPr lang="en-US" sz="4000" b="1" i="1" dirty="0">
                <a:solidFill>
                  <a:srgbClr val="002060"/>
                </a:solidFill>
                <a:effectLst>
                  <a:outerShdw blurRad="38100" dist="38100" dir="2700000" algn="tl">
                    <a:srgbClr val="000000">
                      <a:alpha val="43137"/>
                    </a:srgbClr>
                  </a:outerShdw>
                </a:effectLst>
                <a:latin typeface="Cooper Black" pitchFamily="18" charset="0"/>
              </a:rPr>
              <a:t> Totalitarian</a:t>
            </a:r>
            <a:endParaRPr lang="en-US" sz="4000" i="1" dirty="0">
              <a:solidFill>
                <a:srgbClr val="002060"/>
              </a:solidFill>
              <a:effectLst>
                <a:outerShdw blurRad="38100" dist="38100" dir="2700000" algn="tl">
                  <a:srgbClr val="000000">
                    <a:alpha val="43137"/>
                  </a:srgbClr>
                </a:outerShdw>
              </a:effectLst>
              <a:latin typeface="Broadway" pitchFamily="82" charset="0"/>
            </a:endParaRPr>
          </a:p>
        </p:txBody>
      </p:sp>
      <p:sp>
        <p:nvSpPr>
          <p:cNvPr id="3" name="Content Placeholder 2"/>
          <p:cNvSpPr>
            <a:spLocks noGrp="1"/>
          </p:cNvSpPr>
          <p:nvPr>
            <p:ph idx="1"/>
          </p:nvPr>
        </p:nvSpPr>
        <p:spPr/>
        <p:txBody>
          <a:bodyPr/>
          <a:lstStyle/>
          <a:p>
            <a:endParaRPr lang="en-US" dirty="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92672480"/>
              </p:ext>
            </p:extLst>
          </p:nvPr>
        </p:nvGraphicFramePr>
        <p:xfrm>
          <a:off x="571472" y="1928802"/>
          <a:ext cx="8215370" cy="3517586"/>
        </p:xfrm>
        <a:graphic>
          <a:graphicData uri="http://schemas.openxmlformats.org/drawingml/2006/table">
            <a:tbl>
              <a:tblPr firstRow="1" bandRow="1">
                <a:effectLst>
                  <a:innerShdw blurRad="63500" dist="50800" dir="18900000">
                    <a:prstClr val="black">
                      <a:alpha val="50000"/>
                    </a:prstClr>
                  </a:innerShdw>
                </a:effectLst>
                <a:tableStyleId>{00A15C55-8517-42AA-B614-E9B94910E393}</a:tableStyleId>
              </a:tblPr>
              <a:tblGrid>
                <a:gridCol w="4107685">
                  <a:extLst>
                    <a:ext uri="{9D8B030D-6E8A-4147-A177-3AD203B41FA5}">
                      <a16:colId xmlns:a16="http://schemas.microsoft.com/office/drawing/2014/main" val="20000"/>
                    </a:ext>
                  </a:extLst>
                </a:gridCol>
                <a:gridCol w="4107685">
                  <a:extLst>
                    <a:ext uri="{9D8B030D-6E8A-4147-A177-3AD203B41FA5}">
                      <a16:colId xmlns:a16="http://schemas.microsoft.com/office/drawing/2014/main" val="20001"/>
                    </a:ext>
                  </a:extLst>
                </a:gridCol>
              </a:tblGrid>
              <a:tr h="500066">
                <a:tc>
                  <a:txBody>
                    <a:bodyPr/>
                    <a:lstStyle/>
                    <a:p>
                      <a:r>
                        <a:rPr lang="en-US" sz="2000" b="1" dirty="0">
                          <a:solidFill>
                            <a:schemeClr val="tx2"/>
                          </a:solidFill>
                        </a:rPr>
                        <a:t>Planning</a:t>
                      </a:r>
                      <a:r>
                        <a:rPr lang="en-US" sz="2000" b="1" baseline="0" dirty="0">
                          <a:solidFill>
                            <a:schemeClr val="tx2"/>
                          </a:solidFill>
                        </a:rPr>
                        <a:t> with democracy</a:t>
                      </a:r>
                      <a:endParaRPr lang="en-US" sz="2000" b="1" dirty="0">
                        <a:solidFill>
                          <a:schemeClr val="tx2"/>
                        </a:solidFill>
                      </a:endParaRPr>
                    </a:p>
                  </a:txBody>
                  <a:tcPr>
                    <a:cell3D prstMaterial="dkEdge">
                      <a:bevel/>
                      <a:lightRig rig="flood" dir="t"/>
                    </a:cell3D>
                    <a:solidFill>
                      <a:srgbClr val="FFFF00"/>
                    </a:solidFill>
                  </a:tcPr>
                </a:tc>
                <a:tc>
                  <a:txBody>
                    <a:bodyPr/>
                    <a:lstStyle/>
                    <a:p>
                      <a:r>
                        <a:rPr lang="en-US" sz="2000" b="1" dirty="0">
                          <a:solidFill>
                            <a:schemeClr val="bg1"/>
                          </a:solidFill>
                        </a:rPr>
                        <a:t>There is a central control</a:t>
                      </a:r>
                    </a:p>
                  </a:txBody>
                  <a:tcPr>
                    <a:cell3D prstMaterial="dkEdge">
                      <a:bevel/>
                      <a:lightRig rig="flood" dir="t"/>
                    </a:cell3D>
                    <a:solidFill>
                      <a:srgbClr val="FF0000"/>
                    </a:solidFill>
                  </a:tcPr>
                </a:tc>
                <a:extLst>
                  <a:ext uri="{0D108BD9-81ED-4DB2-BD59-A6C34878D82A}">
                    <a16:rowId xmlns:a16="http://schemas.microsoft.com/office/drawing/2014/main" val="10000"/>
                  </a:ext>
                </a:extLst>
              </a:tr>
              <a:tr h="500066">
                <a:tc>
                  <a:txBody>
                    <a:bodyPr/>
                    <a:lstStyle/>
                    <a:p>
                      <a:r>
                        <a:rPr lang="en-US" sz="2000" b="1" dirty="0">
                          <a:solidFill>
                            <a:schemeClr val="tx2"/>
                          </a:solidFill>
                        </a:rPr>
                        <a:t>People are associated in the formation and implementation</a:t>
                      </a:r>
                    </a:p>
                  </a:txBody>
                  <a:tcPr>
                    <a:cell3D prstMaterial="dkEdge">
                      <a:bevel/>
                      <a:lightRig rig="flood" dir="t"/>
                    </a:cell3D>
                    <a:solidFill>
                      <a:srgbClr val="FFFF00"/>
                    </a:solidFill>
                  </a:tcPr>
                </a:tc>
                <a:tc>
                  <a:txBody>
                    <a:bodyPr/>
                    <a:lstStyle/>
                    <a:p>
                      <a:r>
                        <a:rPr lang="en-US" sz="2000" b="1" dirty="0">
                          <a:solidFill>
                            <a:schemeClr val="bg1"/>
                          </a:solidFill>
                        </a:rPr>
                        <a:t>Consumption, production, exchange and distribution are  all controlled by the state.</a:t>
                      </a:r>
                    </a:p>
                  </a:txBody>
                  <a:tcPr>
                    <a:cell3D prstMaterial="dkEdge">
                      <a:bevel/>
                      <a:lightRig rig="flood" dir="t"/>
                    </a:cell3D>
                    <a:solidFill>
                      <a:srgbClr val="FF0000"/>
                    </a:solidFill>
                  </a:tcPr>
                </a:tc>
                <a:extLst>
                  <a:ext uri="{0D108BD9-81ED-4DB2-BD59-A6C34878D82A}">
                    <a16:rowId xmlns:a16="http://schemas.microsoft.com/office/drawing/2014/main" val="10001"/>
                  </a:ext>
                </a:extLst>
              </a:tr>
              <a:tr h="500066">
                <a:tc>
                  <a:txBody>
                    <a:bodyPr/>
                    <a:lstStyle/>
                    <a:p>
                      <a:r>
                        <a:rPr lang="en-US" sz="2000" b="1" dirty="0">
                          <a:solidFill>
                            <a:schemeClr val="tx2"/>
                          </a:solidFill>
                        </a:rPr>
                        <a:t>Consulted with various state Governments and private enterprises</a:t>
                      </a:r>
                    </a:p>
                  </a:txBody>
                  <a:tcPr>
                    <a:cell3D prstMaterial="dkEdge">
                      <a:bevel/>
                      <a:lightRig rig="flood" dir="t"/>
                    </a:cell3D>
                    <a:solidFill>
                      <a:srgbClr val="FFFF00"/>
                    </a:solidFill>
                  </a:tcPr>
                </a:tc>
                <a:tc>
                  <a:txBody>
                    <a:bodyPr/>
                    <a:lstStyle/>
                    <a:p>
                      <a:r>
                        <a:rPr lang="en-US" sz="2000" b="1" dirty="0">
                          <a:solidFill>
                            <a:schemeClr val="bg1"/>
                          </a:solidFill>
                        </a:rPr>
                        <a:t>Planning authority is the supreme body </a:t>
                      </a:r>
                    </a:p>
                  </a:txBody>
                  <a:tcPr>
                    <a:cell3D prstMaterial="dkEdge">
                      <a:bevel/>
                      <a:lightRig rig="flood" dir="t"/>
                    </a:cell3D>
                    <a:solidFill>
                      <a:srgbClr val="FF0000"/>
                    </a:solidFill>
                  </a:tcPr>
                </a:tc>
                <a:extLst>
                  <a:ext uri="{0D108BD9-81ED-4DB2-BD59-A6C34878D82A}">
                    <a16:rowId xmlns:a16="http://schemas.microsoft.com/office/drawing/2014/main" val="10002"/>
                  </a:ext>
                </a:extLst>
              </a:tr>
              <a:tr h="500066">
                <a:tc>
                  <a:txBody>
                    <a:bodyPr/>
                    <a:lstStyle/>
                    <a:p>
                      <a:r>
                        <a:rPr lang="en-US" sz="2000" b="1" dirty="0">
                          <a:solidFill>
                            <a:schemeClr val="tx2"/>
                          </a:solidFill>
                        </a:rPr>
                        <a:t>Not accepted as such</a:t>
                      </a:r>
                    </a:p>
                    <a:p>
                      <a:r>
                        <a:rPr lang="en-US" sz="2000" b="1" dirty="0">
                          <a:solidFill>
                            <a:schemeClr val="tx2"/>
                          </a:solidFill>
                        </a:rPr>
                        <a:t>Can be accepted or modified or rejected by the parliament.</a:t>
                      </a:r>
                    </a:p>
                  </a:txBody>
                  <a:tcPr>
                    <a:cell3D prstMaterial="dkEdge">
                      <a:bevel/>
                      <a:lightRig rig="flood" dir="t"/>
                    </a:cell3D>
                    <a:solidFill>
                      <a:srgbClr val="FFFF00"/>
                    </a:solidFill>
                  </a:tcPr>
                </a:tc>
                <a:tc>
                  <a:txBody>
                    <a:bodyPr/>
                    <a:lstStyle/>
                    <a:p>
                      <a:r>
                        <a:rPr lang="en-US" sz="2000" b="1" dirty="0">
                          <a:solidFill>
                            <a:schemeClr val="bg1"/>
                          </a:solidFill>
                        </a:rPr>
                        <a:t>Decides about the targets, schemes, allocation</a:t>
                      </a:r>
                      <a:r>
                        <a:rPr lang="en-US" sz="2000" b="1" baseline="0" dirty="0">
                          <a:solidFill>
                            <a:schemeClr val="bg1"/>
                          </a:solidFill>
                        </a:rPr>
                        <a:t> and implementation of the plan</a:t>
                      </a:r>
                      <a:endParaRPr lang="en-US" sz="2000" b="1" dirty="0">
                        <a:solidFill>
                          <a:schemeClr val="bg1"/>
                        </a:solidFill>
                      </a:endParaRPr>
                    </a:p>
                  </a:txBody>
                  <a:tcPr>
                    <a:cell3D prstMaterial="dkEdge">
                      <a:bevel/>
                      <a:lightRig rig="flood" dir="t"/>
                    </a:cell3D>
                    <a:solidFill>
                      <a:srgbClr val="FF0000"/>
                    </a:solidFill>
                  </a:tcPr>
                </a:tc>
                <a:extLst>
                  <a:ext uri="{0D108BD9-81ED-4DB2-BD59-A6C34878D82A}">
                    <a16:rowId xmlns:a16="http://schemas.microsoft.com/office/drawing/2014/main" val="10003"/>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270505390"/>
      </p:ext>
    </p:extLst>
  </p:cSld>
  <p:clrMapOvr>
    <a:masterClrMapping/>
  </p:clrMapOvr>
  <mc:AlternateContent xmlns:mc="http://schemas.openxmlformats.org/markup-compatibility/2006" xmlns:p14="http://schemas.microsoft.com/office/powerpoint/2010/main">
    <mc:Choice Requires="p14">
      <p:transition spd="slow" p14:dur="1600" advTm="57176">
        <p:blinds dir="vert"/>
      </p:transition>
    </mc:Choice>
    <mc:Fallback xmlns="">
      <p:transition spd="slow" advTm="5717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sz="half" idx="2"/>
          </p:nvPr>
        </p:nvSpPr>
        <p:spPr bwMode="auto">
          <a:xfrm>
            <a:off x="2590800" y="0"/>
            <a:ext cx="65532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363" b="16552"/>
          <a:stretch/>
        </p:blipFill>
        <p:spPr>
          <a:xfrm>
            <a:off x="0" y="0"/>
            <a:ext cx="4724400" cy="6858000"/>
          </a:xfrm>
          <a:prstGeom prst="rect">
            <a:avLst/>
          </a:prstGeom>
        </p:spPr>
      </p:pic>
    </p:spTree>
    <p:extLst>
      <p:ext uri="{BB962C8B-B14F-4D97-AF65-F5344CB8AC3E}">
        <p14:creationId xmlns:p14="http://schemas.microsoft.com/office/powerpoint/2010/main" val="2320983306"/>
      </p:ext>
    </p:extLst>
  </p:cSld>
  <p:clrMapOvr>
    <a:masterClrMapping/>
  </p:clrMapOvr>
  <mc:AlternateContent xmlns:mc="http://schemas.openxmlformats.org/markup-compatibility/2006" xmlns:p14="http://schemas.microsoft.com/office/powerpoint/2010/main">
    <mc:Choice Requires="p14">
      <p:transition spd="slow" p14:dur="4400" advTm="4506">
        <p14:honeycomb/>
      </p:transition>
    </mc:Choice>
    <mc:Fallback xmlns="">
      <p:transition spd="slow" advTm="4506">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000" b="1" i="1" dirty="0" err="1">
                <a:solidFill>
                  <a:srgbClr val="002060"/>
                </a:solidFill>
                <a:effectLst>
                  <a:outerShdw blurRad="38100" dist="38100" dir="2700000" algn="tl">
                    <a:srgbClr val="000000">
                      <a:alpha val="43137"/>
                    </a:srgbClr>
                  </a:outerShdw>
                </a:effectLst>
                <a:latin typeface="Cooper Black" pitchFamily="18" charset="0"/>
              </a:rPr>
              <a:t>Centralised</a:t>
            </a:r>
            <a:r>
              <a:rPr lang="en-US" sz="4000" b="1" i="1" dirty="0">
                <a:solidFill>
                  <a:srgbClr val="002060"/>
                </a:solidFill>
                <a:effectLst>
                  <a:outerShdw blurRad="38100" dist="38100" dir="2700000" algn="tl">
                    <a:srgbClr val="000000">
                      <a:alpha val="43137"/>
                    </a:srgbClr>
                  </a:outerShdw>
                </a:effectLst>
                <a:latin typeface="Cooper Black" pitchFamily="18" charset="0"/>
              </a:rPr>
              <a:t> Vs </a:t>
            </a:r>
            <a:r>
              <a:rPr lang="en-US" sz="4000" b="1" i="1" dirty="0" err="1">
                <a:solidFill>
                  <a:srgbClr val="002060"/>
                </a:solidFill>
                <a:effectLst>
                  <a:outerShdw blurRad="38100" dist="38100" dir="2700000" algn="tl">
                    <a:srgbClr val="000000">
                      <a:alpha val="43137"/>
                    </a:srgbClr>
                  </a:outerShdw>
                </a:effectLst>
                <a:latin typeface="Cooper Black" pitchFamily="18" charset="0"/>
              </a:rPr>
              <a:t>Decentralised</a:t>
            </a:r>
            <a:r>
              <a:rPr lang="en-US" sz="4000" b="1" i="1" dirty="0">
                <a:solidFill>
                  <a:srgbClr val="002060"/>
                </a:solidFill>
                <a:effectLst>
                  <a:outerShdw blurRad="38100" dist="38100" dir="2700000" algn="tl">
                    <a:srgbClr val="000000">
                      <a:alpha val="43137"/>
                    </a:srgbClr>
                  </a:outerShdw>
                </a:effectLst>
                <a:latin typeface="Cooper Black" pitchFamily="18" charset="0"/>
              </a:rPr>
              <a:t>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 name="Table 2"/>
          <p:cNvGraphicFramePr>
            <a:graphicFrameLocks noGrp="1"/>
          </p:cNvGraphicFramePr>
          <p:nvPr>
            <p:extLst>
              <p:ext uri="{D42A27DB-BD31-4B8C-83A1-F6EECF244321}">
                <p14:modId xmlns:p14="http://schemas.microsoft.com/office/powerpoint/2010/main" val="1533954609"/>
              </p:ext>
            </p:extLst>
          </p:nvPr>
        </p:nvGraphicFramePr>
        <p:xfrm>
          <a:off x="838200" y="2057400"/>
          <a:ext cx="7772400" cy="2926080"/>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solidFill>
                          <a:effectLst/>
                        </a:rPr>
                        <a:t>Planning process is under a     central planning authority </a:t>
                      </a:r>
                    </a:p>
                    <a:p>
                      <a:endParaRPr lang="en-US" sz="2000" b="1" dirty="0">
                        <a:solidFill>
                          <a:schemeClr val="tx2"/>
                        </a:solidFill>
                        <a:effectLst/>
                      </a:endParaRPr>
                    </a:p>
                  </a:txBody>
                  <a:tcPr>
                    <a:cell3D prstMaterial="dkEdge">
                      <a:bevel prst="relaxedInset"/>
                      <a:lightRig rig="flood" dir="t"/>
                    </a:cell3D>
                    <a:solidFill>
                      <a:srgbClr val="FFC000"/>
                    </a:solidFill>
                  </a:tcPr>
                </a:tc>
                <a:tc>
                  <a:txBody>
                    <a:bodyPr/>
                    <a:lstStyle/>
                    <a:p>
                      <a:r>
                        <a:rPr lang="en-US" sz="1800" b="1" dirty="0">
                          <a:solidFill>
                            <a:schemeClr val="bg1"/>
                          </a:solidFill>
                        </a:rPr>
                        <a:t>Local organizations and </a:t>
                      </a:r>
                      <a:br>
                        <a:rPr lang="en-US" sz="1800" b="1" dirty="0">
                          <a:solidFill>
                            <a:schemeClr val="bg1"/>
                          </a:solidFill>
                        </a:rPr>
                      </a:br>
                      <a:r>
                        <a:rPr lang="en-US" sz="1800" b="1" dirty="0">
                          <a:solidFill>
                            <a:schemeClr val="bg1"/>
                          </a:solidFill>
                        </a:rPr>
                        <a:t>institutions formulate,  adopt and supervise the plan</a:t>
                      </a:r>
                      <a:endParaRPr lang="en-US" b="1" dirty="0"/>
                    </a:p>
                  </a:txBody>
                  <a:tcPr>
                    <a:cell3D prstMaterial="dkEdge">
                      <a:bevel prst="relaxedInset"/>
                      <a:lightRig rig="flood" dir="t"/>
                    </a:cell3D>
                    <a:solidFill>
                      <a:srgbClr val="C00000"/>
                    </a:solidFill>
                  </a:tcPr>
                </a:tc>
                <a:extLst>
                  <a:ext uri="{0D108BD9-81ED-4DB2-BD59-A6C34878D82A}">
                    <a16:rowId xmlns:a16="http://schemas.microsoft.com/office/drawing/2014/main" val="10000"/>
                  </a:ext>
                </a:extLst>
              </a:tr>
              <a:tr h="370840">
                <a:tc>
                  <a:txBody>
                    <a:bodyPr/>
                    <a:lstStyle/>
                    <a:p>
                      <a:r>
                        <a:rPr lang="en-US" sz="2000" b="1" dirty="0">
                          <a:solidFill>
                            <a:schemeClr val="tx2"/>
                          </a:solidFill>
                          <a:effectLst/>
                        </a:rPr>
                        <a:t>It formulates</a:t>
                      </a:r>
                      <a:r>
                        <a:rPr lang="en-US" sz="2000" b="1" baseline="0" dirty="0">
                          <a:solidFill>
                            <a:schemeClr val="tx2"/>
                          </a:solidFill>
                          <a:effectLst/>
                        </a:rPr>
                        <a:t> a central plan, </a:t>
                      </a:r>
                      <a:br>
                        <a:rPr lang="en-US" sz="2000" b="1" baseline="0" dirty="0">
                          <a:solidFill>
                            <a:schemeClr val="tx2"/>
                          </a:solidFill>
                          <a:effectLst/>
                        </a:rPr>
                      </a:br>
                      <a:r>
                        <a:rPr lang="en-US" sz="2000" b="1" baseline="0" dirty="0">
                          <a:solidFill>
                            <a:schemeClr val="tx2"/>
                          </a:solidFill>
                          <a:effectLst/>
                        </a:rPr>
                        <a:t>fixes objectives,  targets</a:t>
                      </a:r>
                      <a:endParaRPr lang="en-US" sz="2000" b="1" dirty="0">
                        <a:solidFill>
                          <a:schemeClr val="tx2"/>
                        </a:solidFill>
                        <a:effectLst/>
                      </a:endParaRPr>
                    </a:p>
                  </a:txBody>
                  <a:tcPr>
                    <a:cell3D prstMaterial="dkEdge">
                      <a:bevel prst="relaxedInset"/>
                      <a:lightRig rig="flood" dir="t"/>
                    </a:cell3D>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rPr>
                        <a:t>No interference by the central </a:t>
                      </a:r>
                      <a:br>
                        <a:rPr lang="en-US" sz="1800" b="1" baseline="0" dirty="0">
                          <a:solidFill>
                            <a:schemeClr val="bg1"/>
                          </a:solidFill>
                        </a:rPr>
                      </a:br>
                      <a:r>
                        <a:rPr lang="en-US" sz="1800" b="1" baseline="0" dirty="0">
                          <a:solidFill>
                            <a:schemeClr val="bg1"/>
                          </a:solidFill>
                        </a:rPr>
                        <a:t>authorities </a:t>
                      </a:r>
                    </a:p>
                    <a:p>
                      <a:endParaRPr lang="en-US" b="1" dirty="0"/>
                    </a:p>
                  </a:txBody>
                  <a:tcPr>
                    <a:cell3D prstMaterial="dkEdge">
                      <a:bevel prst="relaxedInset"/>
                      <a:lightRig rig="flood" dir="t"/>
                    </a:cell3D>
                    <a:solidFill>
                      <a:srgbClr val="C00000"/>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tx2"/>
                          </a:solidFill>
                          <a:effectLst/>
                        </a:rPr>
                        <a:t>It is also called “planning </a:t>
                      </a:r>
                      <a:br>
                        <a:rPr lang="en-US" sz="2000" b="1" baseline="0" dirty="0">
                          <a:solidFill>
                            <a:schemeClr val="tx2"/>
                          </a:solidFill>
                          <a:effectLst/>
                        </a:rPr>
                      </a:br>
                      <a:r>
                        <a:rPr lang="en-US" sz="2000" b="1" baseline="0" dirty="0">
                          <a:solidFill>
                            <a:schemeClr val="tx2"/>
                          </a:solidFill>
                          <a:effectLst/>
                        </a:rPr>
                        <a:t>from above”</a:t>
                      </a:r>
                      <a:endParaRPr lang="en-US" sz="2000" b="1" dirty="0">
                        <a:solidFill>
                          <a:schemeClr val="tx2"/>
                        </a:solidFill>
                        <a:effectLst/>
                      </a:endParaRPr>
                    </a:p>
                    <a:p>
                      <a:endParaRPr lang="en-US" sz="2000" b="1" dirty="0">
                        <a:solidFill>
                          <a:schemeClr val="tx2"/>
                        </a:solidFill>
                        <a:effectLst/>
                      </a:endParaRPr>
                    </a:p>
                  </a:txBody>
                  <a:tcPr>
                    <a:cell3D prstMaterial="dkEdge">
                      <a:bevel prst="relaxedInset"/>
                      <a:lightRig rig="flood" dir="t"/>
                    </a:cell3D>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rPr>
                        <a:t>It is also called “Planning from </a:t>
                      </a:r>
                      <a:br>
                        <a:rPr lang="en-US" sz="1800" b="1" baseline="0" dirty="0">
                          <a:solidFill>
                            <a:schemeClr val="bg1"/>
                          </a:solidFill>
                        </a:rPr>
                      </a:br>
                      <a:r>
                        <a:rPr lang="en-US" sz="1800" b="1" baseline="0" dirty="0">
                          <a:solidFill>
                            <a:schemeClr val="bg1"/>
                          </a:solidFill>
                        </a:rPr>
                        <a:t>below “</a:t>
                      </a:r>
                    </a:p>
                    <a:p>
                      <a:endParaRPr lang="en-US" b="1" dirty="0"/>
                    </a:p>
                  </a:txBody>
                  <a:tcPr>
                    <a:cell3D prstMaterial="dkEdge">
                      <a:bevel prst="relaxedInset"/>
                      <a:lightRig rig="flood" dir="t"/>
                    </a:cell3D>
                    <a:solidFill>
                      <a:srgbClr val="C0000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357519295"/>
      </p:ext>
    </p:extLst>
  </p:cSld>
  <p:clrMapOvr>
    <a:masterClrMapping/>
  </p:clrMapOvr>
  <mc:AlternateContent xmlns:mc="http://schemas.openxmlformats.org/markup-compatibility/2006" xmlns:p14="http://schemas.microsoft.com/office/powerpoint/2010/main">
    <mc:Choice Requires="p14">
      <p:transition spd="slow" p14:dur="3000" advTm="40666">
        <p14:shred/>
      </p:transition>
    </mc:Choice>
    <mc:Fallback xmlns="">
      <p:transition spd="slow" advTm="40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400" b="1" i="1" dirty="0">
                <a:solidFill>
                  <a:srgbClr val="002060"/>
                </a:solidFill>
                <a:effectLst>
                  <a:outerShdw blurRad="38100" dist="38100" dir="2700000" algn="tl">
                    <a:srgbClr val="000000">
                      <a:alpha val="43137"/>
                    </a:srgbClr>
                  </a:outerShdw>
                </a:effectLst>
                <a:latin typeface="Cooper Black" pitchFamily="18" charset="0"/>
              </a:rPr>
              <a:t>Direction Vs Inducement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2641539"/>
              </p:ext>
            </p:extLst>
          </p:nvPr>
        </p:nvGraphicFramePr>
        <p:xfrm>
          <a:off x="457200" y="1828800"/>
          <a:ext cx="4267200" cy="3810000"/>
        </p:xfrm>
        <a:graphic>
          <a:graphicData uri="http://schemas.openxmlformats.org/drawingml/2006/table">
            <a:tbl>
              <a:tblPr firstRow="1" bandRow="1">
                <a:effectLst>
                  <a:innerShdw blurRad="114300">
                    <a:prstClr val="black"/>
                  </a:innerShdw>
                </a:effectLst>
                <a:tableStyleId>{5C22544A-7EE6-4342-B048-85BDC9FD1C3A}</a:tableStyleId>
              </a:tblPr>
              <a:tblGrid>
                <a:gridCol w="4267200">
                  <a:extLst>
                    <a:ext uri="{9D8B030D-6E8A-4147-A177-3AD203B41FA5}">
                      <a16:colId xmlns:a16="http://schemas.microsoft.com/office/drawing/2014/main" val="20000"/>
                    </a:ext>
                  </a:extLst>
                </a:gridCol>
              </a:tblGrid>
              <a:tr h="3810000">
                <a:tc>
                  <a:txBody>
                    <a:bodyPr/>
                    <a:lstStyle/>
                    <a:p>
                      <a:r>
                        <a:rPr lang="en-US" sz="1800" b="1" dirty="0">
                          <a:solidFill>
                            <a:schemeClr val="bg1"/>
                          </a:solidFill>
                        </a:rPr>
                        <a:t>Central authority plans, directs and orders the execution of the plan with pre-determined targets and priorities</a:t>
                      </a:r>
                      <a:r>
                        <a:rPr lang="en-US" sz="1800" b="1" baseline="0" dirty="0">
                          <a:solidFill>
                            <a:schemeClr val="bg1"/>
                          </a:solidFill>
                        </a:rPr>
                        <a:t> </a:t>
                      </a:r>
                      <a:endParaRPr lang="en-US" sz="1800" b="1" dirty="0">
                        <a:solidFill>
                          <a:schemeClr val="bg1"/>
                        </a:solidFill>
                      </a:endParaRPr>
                    </a:p>
                  </a:txBody>
                  <a:tcPr>
                    <a:cell3D prstMaterial="dkEdge">
                      <a:bevel/>
                      <a:lightRig rig="flood" dir="t"/>
                    </a:cell3D>
                    <a:solidFill>
                      <a:srgbClr val="FF00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8" name="Table 7"/>
          <p:cNvGraphicFramePr>
            <a:graphicFrameLocks noGrp="1"/>
          </p:cNvGraphicFramePr>
          <p:nvPr>
            <p:extLst>
              <p:ext uri="{D42A27DB-BD31-4B8C-83A1-F6EECF244321}">
                <p14:modId xmlns:p14="http://schemas.microsoft.com/office/powerpoint/2010/main" val="618764468"/>
              </p:ext>
            </p:extLst>
          </p:nvPr>
        </p:nvGraphicFramePr>
        <p:xfrm>
          <a:off x="4648200" y="1828800"/>
          <a:ext cx="4166755" cy="3840480"/>
        </p:xfrm>
        <a:graphic>
          <a:graphicData uri="http://schemas.openxmlformats.org/drawingml/2006/table">
            <a:tbl>
              <a:tblPr firstRow="1" bandRow="1">
                <a:effectLst>
                  <a:innerShdw blurRad="114300">
                    <a:prstClr val="black"/>
                  </a:innerShdw>
                </a:effectLst>
                <a:tableStyleId>{5C22544A-7EE6-4342-B048-85BDC9FD1C3A}</a:tableStyleId>
              </a:tblPr>
              <a:tblGrid>
                <a:gridCol w="4166755">
                  <a:extLst>
                    <a:ext uri="{9D8B030D-6E8A-4147-A177-3AD203B41FA5}">
                      <a16:colId xmlns:a16="http://schemas.microsoft.com/office/drawing/2014/main" val="20000"/>
                    </a:ext>
                  </a:extLst>
                </a:gridCol>
              </a:tblGrid>
              <a:tr h="785707">
                <a:tc>
                  <a:txBody>
                    <a:bodyPr/>
                    <a:lstStyle/>
                    <a:p>
                      <a:r>
                        <a:rPr lang="en-US" sz="1800" b="0" dirty="0">
                          <a:ln>
                            <a:solidFill>
                              <a:schemeClr val="tx2"/>
                            </a:solidFill>
                          </a:ln>
                          <a:solidFill>
                            <a:schemeClr val="tx1"/>
                          </a:solidFill>
                        </a:rPr>
                        <a:t>People are induced to act in a certain way through various monetary and fiscal measures</a:t>
                      </a:r>
                      <a:r>
                        <a:rPr lang="en-US" sz="1800" b="0" baseline="0" dirty="0">
                          <a:ln>
                            <a:solidFill>
                              <a:schemeClr val="tx2"/>
                            </a:solidFill>
                          </a:ln>
                          <a:solidFill>
                            <a:schemeClr val="tx1"/>
                          </a:solidFill>
                        </a:rPr>
                        <a:t> </a:t>
                      </a:r>
                    </a:p>
                    <a:p>
                      <a:endParaRPr lang="en-US" sz="1800" b="0" baseline="0" dirty="0">
                        <a:ln>
                          <a:solidFill>
                            <a:schemeClr val="tx2"/>
                          </a:solidFill>
                        </a:ln>
                        <a:solidFill>
                          <a:schemeClr val="tx1"/>
                        </a:solidFill>
                      </a:endParaRPr>
                    </a:p>
                  </a:txBody>
                  <a:tcPr>
                    <a:cell3D prstMaterial="dkEdge">
                      <a:bevel/>
                      <a:lightRig rig="flood" dir="t"/>
                    </a:cell3D>
                    <a:solidFill>
                      <a:srgbClr val="FFFF00"/>
                    </a:solidFill>
                  </a:tcPr>
                </a:tc>
                <a:extLst>
                  <a:ext uri="{0D108BD9-81ED-4DB2-BD59-A6C34878D82A}">
                    <a16:rowId xmlns:a16="http://schemas.microsoft.com/office/drawing/2014/main" val="10000"/>
                  </a:ext>
                </a:extLst>
              </a:tr>
              <a:tr h="785707">
                <a:tc>
                  <a:txBody>
                    <a:bodyPr/>
                    <a:lstStyle/>
                    <a:p>
                      <a:r>
                        <a:rPr lang="en-US" sz="1800" b="0" baseline="0" dirty="0">
                          <a:ln>
                            <a:solidFill>
                              <a:schemeClr val="tx2"/>
                            </a:solidFill>
                          </a:ln>
                          <a:solidFill>
                            <a:schemeClr val="tx1"/>
                          </a:solidFill>
                        </a:rPr>
                        <a:t>It can give subsidy to the firm to encourage the production </a:t>
                      </a:r>
                    </a:p>
                    <a:p>
                      <a:endParaRPr lang="en-US" sz="1800" b="0" baseline="0" dirty="0">
                        <a:ln>
                          <a:solidFill>
                            <a:schemeClr val="tx2"/>
                          </a:solidFill>
                        </a:ln>
                        <a:solidFill>
                          <a:schemeClr val="tx1"/>
                        </a:solidFill>
                      </a:endParaRPr>
                    </a:p>
                    <a:p>
                      <a:endParaRPr lang="en-US" dirty="0">
                        <a:ln>
                          <a:solidFill>
                            <a:schemeClr val="tx2"/>
                          </a:solidFill>
                        </a:ln>
                      </a:endParaRPr>
                    </a:p>
                  </a:txBody>
                  <a:tcPr>
                    <a:cell3D prstMaterial="dkEdge">
                      <a:bevel/>
                      <a:lightRig rig="flood" dir="t"/>
                    </a:cell3D>
                    <a:solidFill>
                      <a:srgbClr val="FFFF00"/>
                    </a:solidFill>
                  </a:tcPr>
                </a:tc>
                <a:extLst>
                  <a:ext uri="{0D108BD9-81ED-4DB2-BD59-A6C34878D82A}">
                    <a16:rowId xmlns:a16="http://schemas.microsoft.com/office/drawing/2014/main" val="10001"/>
                  </a:ext>
                </a:extLst>
              </a:tr>
              <a:tr h="785707">
                <a:tc>
                  <a:txBody>
                    <a:bodyPr/>
                    <a:lstStyle/>
                    <a:p>
                      <a:r>
                        <a:rPr lang="en-US" sz="1800" b="0" baseline="0" dirty="0">
                          <a:ln>
                            <a:solidFill>
                              <a:schemeClr val="tx2"/>
                            </a:solidFill>
                          </a:ln>
                          <a:solidFill>
                            <a:schemeClr val="tx1"/>
                          </a:solidFill>
                        </a:rPr>
                        <a:t>Able to achieve the same result as direction planning, but with less sacrifice of individual liberty</a:t>
                      </a:r>
                      <a:endParaRPr lang="en-US" sz="1800" b="0" dirty="0">
                        <a:ln>
                          <a:solidFill>
                            <a:schemeClr val="tx2"/>
                          </a:solidFill>
                        </a:ln>
                        <a:solidFill>
                          <a:schemeClr val="tx1"/>
                        </a:solidFill>
                      </a:endParaRPr>
                    </a:p>
                    <a:p>
                      <a:endParaRPr lang="en-US" dirty="0">
                        <a:ln>
                          <a:solidFill>
                            <a:schemeClr val="tx2"/>
                          </a:solidFill>
                        </a:ln>
                      </a:endParaRPr>
                    </a:p>
                    <a:p>
                      <a:endParaRPr lang="en-US" dirty="0">
                        <a:ln>
                          <a:solidFill>
                            <a:schemeClr val="tx2"/>
                          </a:solidFill>
                        </a:ln>
                      </a:endParaRPr>
                    </a:p>
                  </a:txBody>
                  <a:tcPr>
                    <a:cell3D prstMaterial="dkEdge">
                      <a:bevel/>
                      <a:lightRig rig="flood" dir="t"/>
                    </a:cell3D>
                    <a:solidFill>
                      <a:srgbClr val="FFFF0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732315192"/>
      </p:ext>
    </p:extLst>
  </p:cSld>
  <p:clrMapOvr>
    <a:masterClrMapping/>
  </p:clrMapOvr>
  <mc:AlternateContent xmlns:mc="http://schemas.openxmlformats.org/markup-compatibility/2006" xmlns:p14="http://schemas.microsoft.com/office/powerpoint/2010/main">
    <mc:Choice Requires="p14">
      <p:transition spd="slow" p14:dur="1600" advTm="47845">
        <p14:prism isInverted="1"/>
      </p:transition>
    </mc:Choice>
    <mc:Fallback xmlns="">
      <p:transition spd="slow" advTm="478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21"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114"/>
            <a:ext cx="8229600" cy="796086"/>
          </a:xfrm>
        </p:spPr>
        <p:txBody>
          <a:bodyPr>
            <a:normAutofit/>
          </a:bodyPr>
          <a:lstStyle/>
          <a:p>
            <a:pPr algn="ctr"/>
            <a:r>
              <a:rPr lang="en-US" b="1" i="1" dirty="0">
                <a:solidFill>
                  <a:srgbClr val="002060"/>
                </a:solidFill>
                <a:effectLst>
                  <a:outerShdw blurRad="38100" dist="38100" dir="2700000" algn="tl">
                    <a:srgbClr val="000000">
                      <a:alpha val="43137"/>
                    </a:srgbClr>
                  </a:outerShdw>
                </a:effectLst>
                <a:latin typeface="Cooper Black" pitchFamily="18" charset="0"/>
              </a:rPr>
              <a:t>Indicative Vs Imperative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1777381"/>
              </p:ext>
            </p:extLst>
          </p:nvPr>
        </p:nvGraphicFramePr>
        <p:xfrm>
          <a:off x="0" y="1447800"/>
          <a:ext cx="9144000" cy="4519626"/>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4519626">
                <a:tc>
                  <a:txBody>
                    <a:bodyPr/>
                    <a:lstStyle/>
                    <a:p>
                      <a:pPr marL="285750" indent="-285750">
                        <a:buFont typeface="Arial" pitchFamily="34" charset="0"/>
                        <a:buChar char="•"/>
                      </a:pPr>
                      <a:r>
                        <a:rPr lang="en-US" sz="2000" b="1" dirty="0">
                          <a:solidFill>
                            <a:schemeClr val="bg1"/>
                          </a:solidFill>
                        </a:rPr>
                        <a:t>It is peculiar to the mixed economies</a:t>
                      </a:r>
                    </a:p>
                    <a:p>
                      <a:pPr marL="285750" indent="-285750">
                        <a:buFont typeface="Arial" pitchFamily="34" charset="0"/>
                        <a:buChar char="•"/>
                      </a:pPr>
                      <a:r>
                        <a:rPr lang="en-US" sz="2000" b="1" dirty="0">
                          <a:solidFill>
                            <a:schemeClr val="bg1"/>
                          </a:solidFill>
                        </a:rPr>
                        <a:t>It is in practice in France since the Monnet plan of 1947 -50</a:t>
                      </a:r>
                    </a:p>
                    <a:p>
                      <a:pPr marL="285750" indent="-285750">
                        <a:buFont typeface="Arial" pitchFamily="34" charset="0"/>
                        <a:buChar char="•"/>
                      </a:pPr>
                      <a:r>
                        <a:rPr lang="en-US" sz="2000" b="1" dirty="0">
                          <a:solidFill>
                            <a:schemeClr val="bg1"/>
                          </a:solidFill>
                        </a:rPr>
                        <a:t>Planning outline is prepared by the </a:t>
                      </a:r>
                      <a:r>
                        <a:rPr lang="en-US" sz="2000" b="1" dirty="0" err="1">
                          <a:solidFill>
                            <a:schemeClr val="bg1"/>
                          </a:solidFill>
                        </a:rPr>
                        <a:t>Govt</a:t>
                      </a:r>
                      <a:endParaRPr lang="en-US" sz="2000" b="1" dirty="0">
                        <a:solidFill>
                          <a:schemeClr val="bg1"/>
                        </a:solidFill>
                      </a:endParaRPr>
                    </a:p>
                    <a:p>
                      <a:pPr marL="285750" indent="-285750">
                        <a:buFont typeface="Arial" pitchFamily="34" charset="0"/>
                        <a:buChar char="•"/>
                      </a:pPr>
                      <a:r>
                        <a:rPr lang="en-US" sz="2000" b="1" dirty="0">
                          <a:solidFill>
                            <a:schemeClr val="bg1"/>
                          </a:solidFill>
                        </a:rPr>
                        <a:t>Then discussed with the representatives of</a:t>
                      </a:r>
                      <a:r>
                        <a:rPr lang="en-US" sz="2000" b="1" baseline="0" dirty="0">
                          <a:solidFill>
                            <a:schemeClr val="bg1"/>
                          </a:solidFill>
                        </a:rPr>
                        <a:t> private management, trade unions, consumer groups and other experts</a:t>
                      </a:r>
                    </a:p>
                    <a:p>
                      <a:pPr marL="285750" indent="-285750">
                        <a:buFont typeface="Arial" pitchFamily="34" charset="0"/>
                        <a:buChar char="•"/>
                      </a:pPr>
                      <a:r>
                        <a:rPr lang="en-US" sz="2000" b="1" baseline="0" dirty="0">
                          <a:solidFill>
                            <a:schemeClr val="bg1"/>
                          </a:solidFill>
                        </a:rPr>
                        <a:t>All facilities are provided to the private sector</a:t>
                      </a:r>
                    </a:p>
                    <a:p>
                      <a:pPr marL="285750" indent="-285750">
                        <a:buFont typeface="Arial" pitchFamily="34" charset="0"/>
                        <a:buChar char="•"/>
                      </a:pPr>
                      <a:r>
                        <a:rPr lang="en-US" sz="2000" b="1" baseline="0" dirty="0">
                          <a:solidFill>
                            <a:schemeClr val="bg1"/>
                          </a:solidFill>
                        </a:rPr>
                        <a:t>Private sector fulfills the targets and priorities  </a:t>
                      </a:r>
                    </a:p>
                    <a:p>
                      <a:pPr marL="285750" indent="-285750">
                        <a:buFont typeface="Arial" pitchFamily="34" charset="0"/>
                        <a:buChar char="•"/>
                      </a:pPr>
                      <a:r>
                        <a:rPr lang="en-US" sz="2000" b="1" baseline="0" dirty="0">
                          <a:solidFill>
                            <a:schemeClr val="bg1"/>
                          </a:solidFill>
                        </a:rPr>
                        <a:t>The state do not force the private sector but fix the targets </a:t>
                      </a:r>
                      <a:endParaRPr lang="en-US" sz="2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0000"/>
                    </a:solidFill>
                  </a:tcPr>
                </a:tc>
                <a:tc>
                  <a:txBody>
                    <a:bodyPr/>
                    <a:lstStyle/>
                    <a:p>
                      <a:r>
                        <a:rPr lang="en-US" sz="2000" b="1" dirty="0">
                          <a:solidFill>
                            <a:schemeClr val="tx1"/>
                          </a:solidFill>
                        </a:rPr>
                        <a:t>State is powerful in preparation and implementation</a:t>
                      </a:r>
                    </a:p>
                    <a:p>
                      <a:endParaRPr lang="en-US" sz="2000" b="1" dirty="0">
                        <a:solidFill>
                          <a:schemeClr val="tx1"/>
                        </a:solidFill>
                      </a:endParaRPr>
                    </a:p>
                    <a:p>
                      <a:r>
                        <a:rPr lang="en-US" sz="2000" b="1" dirty="0">
                          <a:solidFill>
                            <a:schemeClr val="tx1"/>
                          </a:solidFill>
                        </a:rPr>
                        <a:t>U.S.S.R President Stalin used to say</a:t>
                      </a:r>
                    </a:p>
                    <a:p>
                      <a:r>
                        <a:rPr lang="en-US" sz="2000" b="1" dirty="0">
                          <a:solidFill>
                            <a:schemeClr val="tx1"/>
                          </a:solidFill>
                        </a:rPr>
                        <a:t>“Our plans are our instructions”</a:t>
                      </a:r>
                    </a:p>
                    <a:p>
                      <a:endParaRPr lang="en-US" sz="2000" b="1" dirty="0">
                        <a:solidFill>
                          <a:schemeClr val="tx1"/>
                        </a:solidFill>
                      </a:endParaRPr>
                    </a:p>
                    <a:p>
                      <a:r>
                        <a:rPr lang="en-US" sz="2000" b="1" dirty="0">
                          <a:solidFill>
                            <a:schemeClr val="tx1"/>
                          </a:solidFill>
                        </a:rPr>
                        <a:t>No consumer sovereignty </a:t>
                      </a:r>
                    </a:p>
                    <a:p>
                      <a:endParaRPr lang="en-US" sz="2000" b="1" dirty="0">
                        <a:solidFill>
                          <a:schemeClr val="tx1"/>
                        </a:solidFill>
                      </a:endParaRPr>
                    </a:p>
                    <a:p>
                      <a:r>
                        <a:rPr lang="en-US" sz="2000" b="1" dirty="0">
                          <a:solidFill>
                            <a:schemeClr val="tx1"/>
                          </a:solidFill>
                        </a:rPr>
                        <a:t>Policies and procedure are rigid</a:t>
                      </a:r>
                    </a:p>
                    <a:p>
                      <a:endParaRPr lang="en-US" sz="2000" b="1" dirty="0">
                        <a:solidFill>
                          <a:schemeClr val="tx1"/>
                        </a:solidFill>
                      </a:endParaRPr>
                    </a:p>
                    <a:p>
                      <a:r>
                        <a:rPr lang="en-US" sz="2000" b="1" dirty="0">
                          <a:solidFill>
                            <a:schemeClr val="tx1"/>
                          </a:solidFill>
                        </a:rPr>
                        <a:t>China and Russia follow this </a:t>
                      </a:r>
                    </a:p>
                    <a:p>
                      <a:endParaRPr lang="en-US" sz="2000" b="1" dirty="0">
                        <a:solidFill>
                          <a:schemeClr val="tx1"/>
                        </a:solidFill>
                      </a:endParaRPr>
                    </a:p>
                    <a:p>
                      <a:endParaRPr 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FF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219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778080677"/>
      </p:ext>
    </p:extLst>
  </p:cSld>
  <p:clrMapOvr>
    <a:masterClrMapping/>
  </p:clrMapOvr>
  <mc:AlternateContent xmlns:mc="http://schemas.openxmlformats.org/markup-compatibility/2006" xmlns:p14="http://schemas.microsoft.com/office/powerpoint/2010/main">
    <mc:Choice Requires="p14">
      <p:transition spd="slow" p14:dur="1100" advTm="85463">
        <p14:switch dir="r"/>
      </p:transition>
    </mc:Choice>
    <mc:Fallback xmlns="">
      <p:transition spd="slow" advTm="85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55576640"/>
              </p:ext>
            </p:extLst>
          </p:nvPr>
        </p:nvGraphicFramePr>
        <p:xfrm>
          <a:off x="457200" y="838200"/>
          <a:ext cx="8229600" cy="5043475"/>
        </p:xfrm>
        <a:graphic>
          <a:graphicData uri="http://schemas.openxmlformats.org/drawingml/2006/table">
            <a:tbl>
              <a:tblPr firstRow="1" bandRow="1">
                <a:effectLst>
                  <a:innerShdw blurRad="114300">
                    <a:prstClr val="black"/>
                  </a:innerShdw>
                </a:effectLst>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28675">
                <a:tc>
                  <a:txBody>
                    <a:bodyPr/>
                    <a:lstStyle/>
                    <a:p>
                      <a:pPr algn="ctr"/>
                      <a:r>
                        <a:rPr lang="en-US" sz="2800" b="1" dirty="0">
                          <a:solidFill>
                            <a:schemeClr val="bg1"/>
                          </a:solidFill>
                        </a:rPr>
                        <a:t>Short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0000"/>
                    </a:solidFill>
                  </a:tcPr>
                </a:tc>
                <a:tc>
                  <a:txBody>
                    <a:bodyPr/>
                    <a:lstStyle/>
                    <a:p>
                      <a:pPr algn="ctr"/>
                      <a:r>
                        <a:rPr lang="en-US" sz="2800" b="1" dirty="0">
                          <a:solidFill>
                            <a:schemeClr val="tx2"/>
                          </a:solidFill>
                        </a:rPr>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FF00"/>
                    </a:solidFill>
                  </a:tcPr>
                </a:tc>
                <a:tc>
                  <a:txBody>
                    <a:bodyPr/>
                    <a:lstStyle/>
                    <a:p>
                      <a:pPr algn="ctr"/>
                      <a:r>
                        <a:rPr lang="en-US" sz="2800" b="1" dirty="0">
                          <a:solidFill>
                            <a:schemeClr val="bg1"/>
                          </a:solidFill>
                        </a:rPr>
                        <a:t>Long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002060"/>
                    </a:solidFill>
                  </a:tcPr>
                </a:tc>
                <a:extLst>
                  <a:ext uri="{0D108BD9-81ED-4DB2-BD59-A6C34878D82A}">
                    <a16:rowId xmlns:a16="http://schemas.microsoft.com/office/drawing/2014/main" val="10000"/>
                  </a:ext>
                </a:extLst>
              </a:tr>
              <a:tr h="928675">
                <a:tc>
                  <a:txBody>
                    <a:bodyPr/>
                    <a:lstStyle/>
                    <a:p>
                      <a:pPr algn="ctr"/>
                      <a:r>
                        <a:rPr lang="en-US" sz="2400" b="1" dirty="0">
                          <a:solidFill>
                            <a:schemeClr val="bg1"/>
                          </a:solidFill>
                        </a:rPr>
                        <a:t>Also known as controlling plans</a:t>
                      </a:r>
                    </a:p>
                    <a:p>
                      <a:pPr algn="ctr"/>
                      <a:endParaRPr lang="en-US" sz="2400" b="1" dirty="0">
                        <a:solidFill>
                          <a:schemeClr val="bg1"/>
                        </a:solidFill>
                      </a:endParaRPr>
                    </a:p>
                    <a:p>
                      <a:pPr algn="ctr"/>
                      <a:r>
                        <a:rPr lang="en-US" sz="2400" b="1" dirty="0">
                          <a:solidFill>
                            <a:schemeClr val="bg1"/>
                          </a:solidFill>
                        </a:rPr>
                        <a:t>Encompass the period of one year</a:t>
                      </a:r>
                    </a:p>
                    <a:p>
                      <a:pPr algn="ctr"/>
                      <a:endParaRPr lang="en-US" sz="2400" b="1" dirty="0">
                        <a:solidFill>
                          <a:schemeClr val="bg1"/>
                        </a:solidFill>
                      </a:endParaRPr>
                    </a:p>
                    <a:p>
                      <a:pPr algn="ctr"/>
                      <a:r>
                        <a:rPr lang="en-US" sz="2400" b="1" dirty="0">
                          <a:solidFill>
                            <a:schemeClr val="bg1"/>
                          </a:solidFill>
                        </a:rPr>
                        <a:t>So they are also known</a:t>
                      </a:r>
                      <a:r>
                        <a:rPr lang="en-US" sz="2400" b="1" baseline="0" dirty="0">
                          <a:solidFill>
                            <a:schemeClr val="bg1"/>
                          </a:solidFill>
                        </a:rPr>
                        <a:t> as “Annual Plans”</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0000"/>
                    </a:solidFill>
                  </a:tcPr>
                </a:tc>
                <a:tc>
                  <a:txBody>
                    <a:bodyPr/>
                    <a:lstStyle/>
                    <a:p>
                      <a:pPr algn="ctr"/>
                      <a:r>
                        <a:rPr lang="en-US" sz="2400" b="1" dirty="0">
                          <a:solidFill>
                            <a:schemeClr val="tx2"/>
                          </a:solidFill>
                        </a:rPr>
                        <a:t>Lasts for the period of 3 to 7 years</a:t>
                      </a:r>
                    </a:p>
                    <a:p>
                      <a:pPr algn="ctr"/>
                      <a:endParaRPr lang="en-US" sz="2400" b="1" dirty="0">
                        <a:solidFill>
                          <a:schemeClr val="tx2"/>
                        </a:solidFill>
                      </a:endParaRPr>
                    </a:p>
                    <a:p>
                      <a:pPr algn="ctr"/>
                      <a:r>
                        <a:rPr lang="en-US" sz="2400" b="1" dirty="0">
                          <a:solidFill>
                            <a:schemeClr val="tx2"/>
                          </a:solidFill>
                        </a:rPr>
                        <a:t>Normally for 5 years only</a:t>
                      </a:r>
                    </a:p>
                    <a:p>
                      <a:pPr algn="ctr"/>
                      <a:endParaRPr lang="en-US" sz="2400" b="1" dirty="0">
                        <a:solidFill>
                          <a:schemeClr val="tx2"/>
                        </a:solidFill>
                      </a:endParaRPr>
                    </a:p>
                    <a:p>
                      <a:pPr algn="ctr"/>
                      <a:r>
                        <a:rPr lang="en-US" sz="2400" b="1" dirty="0">
                          <a:solidFill>
                            <a:schemeClr val="tx2"/>
                          </a:solidFill>
                        </a:rPr>
                        <a:t>Related to the allocation of  financial resources and physical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FF00"/>
                    </a:solidFill>
                  </a:tcPr>
                </a:tc>
                <a:tc>
                  <a:txBody>
                    <a:bodyPr/>
                    <a:lstStyle/>
                    <a:p>
                      <a:pPr algn="ctr"/>
                      <a:r>
                        <a:rPr lang="en-US" sz="2400" b="1" dirty="0">
                          <a:solidFill>
                            <a:schemeClr val="bg1"/>
                          </a:solidFill>
                        </a:rPr>
                        <a:t>Lasts for the period of 10 to 30 years</a:t>
                      </a:r>
                    </a:p>
                    <a:p>
                      <a:pPr algn="ctr"/>
                      <a:endParaRPr lang="en-US" sz="2400" b="1" dirty="0">
                        <a:solidFill>
                          <a:schemeClr val="bg1"/>
                        </a:solidFill>
                      </a:endParaRPr>
                    </a:p>
                    <a:p>
                      <a:pPr algn="ctr"/>
                      <a:r>
                        <a:rPr lang="en-US" sz="2400" b="1" dirty="0">
                          <a:solidFill>
                            <a:schemeClr val="bg1"/>
                          </a:solidFill>
                        </a:rPr>
                        <a:t>Also known as “Perspective Plans”</a:t>
                      </a:r>
                    </a:p>
                    <a:p>
                      <a:pPr algn="ctr"/>
                      <a:endParaRPr lang="en-US" sz="2400" b="1" dirty="0">
                        <a:solidFill>
                          <a:schemeClr val="bg1"/>
                        </a:solidFill>
                      </a:endParaRPr>
                    </a:p>
                    <a:p>
                      <a:pPr algn="ctr"/>
                      <a:r>
                        <a:rPr lang="en-US" sz="2400" b="1" dirty="0">
                          <a:solidFill>
                            <a:schemeClr val="bg1"/>
                          </a:solidFill>
                        </a:rPr>
                        <a:t>Basic philosophy is to bring</a:t>
                      </a:r>
                      <a:r>
                        <a:rPr lang="en-US" sz="2400" b="1" baseline="0" dirty="0">
                          <a:solidFill>
                            <a:schemeClr val="bg1"/>
                          </a:solidFill>
                        </a:rPr>
                        <a:t> structural changes </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002060"/>
                    </a:solidFill>
                  </a:tcPr>
                </a:tc>
                <a:extLst>
                  <a:ext uri="{0D108BD9-81ED-4DB2-BD59-A6C34878D82A}">
                    <a16:rowId xmlns:a16="http://schemas.microsoft.com/office/drawing/2014/main" val="10001"/>
                  </a:ext>
                </a:extLst>
              </a:tr>
            </a:tbl>
          </a:graphicData>
        </a:graphic>
      </p:graphicFrame>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491464"/>
      </p:ext>
    </p:extLst>
  </p:cSld>
  <p:clrMapOvr>
    <a:masterClrMapping/>
  </p:clrMapOvr>
  <mc:AlternateContent xmlns:mc="http://schemas.openxmlformats.org/markup-compatibility/2006" xmlns:p14="http://schemas.microsoft.com/office/powerpoint/2010/main">
    <mc:Choice Requires="p14">
      <p:transition spd="slow" p14:dur="1600" advTm="47529">
        <p14:gallery dir="l"/>
      </p:transition>
    </mc:Choice>
    <mc:Fallback xmlns="">
      <p:transition spd="slow" advTm="475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Financial</a:t>
            </a:r>
            <a:r>
              <a:rPr lang="en-US" sz="4000" b="1" i="1" dirty="0">
                <a:solidFill>
                  <a:srgbClr val="002060"/>
                </a:solidFill>
                <a:effectLst>
                  <a:outerShdw blurRad="38100" dist="38100" dir="2700000" algn="tl">
                    <a:srgbClr val="000000">
                      <a:alpha val="43137"/>
                    </a:srgbClr>
                  </a:outerShdw>
                </a:effectLst>
                <a:latin typeface="Cooper Black" pitchFamily="18" charset="0"/>
              </a:rPr>
              <a:t> Vs Physical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2543889"/>
              </p:ext>
            </p:extLst>
          </p:nvPr>
        </p:nvGraphicFramePr>
        <p:xfrm>
          <a:off x="457200" y="2133600"/>
          <a:ext cx="8229600" cy="2057400"/>
        </p:xfrm>
        <a:graphic>
          <a:graphicData uri="http://schemas.openxmlformats.org/drawingml/2006/table">
            <a:tbl>
              <a:tblPr firstRow="1" bandRow="1">
                <a:effectLst>
                  <a:innerShdw blurRad="63500" dist="50800" dir="5400000">
                    <a:prstClr val="black">
                      <a:alpha val="50000"/>
                    </a:prstClr>
                  </a:innerShdw>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057400">
                <a:tc>
                  <a:txBody>
                    <a:bodyPr/>
                    <a:lstStyle/>
                    <a:p>
                      <a:endParaRPr lang="en-US" sz="2800" b="1" dirty="0">
                        <a:solidFill>
                          <a:schemeClr val="bg1"/>
                        </a:solidFill>
                      </a:endParaRPr>
                    </a:p>
                    <a:p>
                      <a:r>
                        <a:rPr lang="en-US" sz="2800" b="1" dirty="0">
                          <a:solidFill>
                            <a:schemeClr val="bg1"/>
                          </a:solidFill>
                        </a:rPr>
                        <a:t>Resources</a:t>
                      </a:r>
                      <a:r>
                        <a:rPr lang="en-US" sz="2800" b="1" baseline="0" dirty="0">
                          <a:solidFill>
                            <a:schemeClr val="bg1"/>
                          </a:solidFill>
                        </a:rPr>
                        <a:t> are allocated in terms of money</a:t>
                      </a:r>
                      <a:endParaRPr lang="en-US" sz="2800" b="1" dirty="0">
                        <a:solidFill>
                          <a:schemeClr val="bg1"/>
                        </a:solidFill>
                      </a:endParaRPr>
                    </a:p>
                  </a:txBody>
                  <a:tcPr>
                    <a:cell3D prstMaterial="dkEdge">
                      <a:bevel w="77470" h="12700" prst="softRound"/>
                      <a:lightRig rig="flood" dir="t"/>
                    </a:cell3D>
                    <a:solidFill>
                      <a:srgbClr val="FF0000"/>
                    </a:solidFill>
                  </a:tcPr>
                </a:tc>
                <a:tc>
                  <a:txBody>
                    <a:bodyPr/>
                    <a:lstStyle/>
                    <a:p>
                      <a:endParaRPr lang="en-US" sz="2800" b="1" dirty="0">
                        <a:solidFill>
                          <a:srgbClr val="002060"/>
                        </a:solidFill>
                      </a:endParaRPr>
                    </a:p>
                    <a:p>
                      <a:r>
                        <a:rPr lang="en-US" sz="2800" b="1" dirty="0">
                          <a:solidFill>
                            <a:srgbClr val="002060"/>
                          </a:solidFill>
                        </a:rPr>
                        <a:t>Resources are allocated in</a:t>
                      </a:r>
                      <a:r>
                        <a:rPr lang="en-US" sz="2800" b="1" baseline="0" dirty="0">
                          <a:solidFill>
                            <a:srgbClr val="002060"/>
                          </a:solidFill>
                        </a:rPr>
                        <a:t> terms of men, materials and machinery </a:t>
                      </a:r>
                      <a:endParaRPr lang="en-US" sz="2800" b="1" dirty="0">
                        <a:solidFill>
                          <a:srgbClr val="002060"/>
                        </a:solidFill>
                      </a:endParaRPr>
                    </a:p>
                  </a:txBody>
                  <a:tcPr>
                    <a:cell3D prstMaterial="dkEdge">
                      <a:bevel prst="artDeco"/>
                      <a:lightRig rig="flood" dir="t"/>
                    </a:cell3D>
                    <a:solidFill>
                      <a:srgbClr val="FFFF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593799075"/>
      </p:ext>
    </p:extLst>
  </p:cSld>
  <p:clrMapOvr>
    <a:masterClrMapping/>
  </p:clrMapOvr>
  <p:transition spd="slow" advTm="2072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Functional Vs Structural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6142380"/>
              </p:ext>
            </p:extLst>
          </p:nvPr>
        </p:nvGraphicFramePr>
        <p:xfrm>
          <a:off x="457200" y="2500305"/>
          <a:ext cx="8229600" cy="3078480"/>
        </p:xfrm>
        <a:graphic>
          <a:graphicData uri="http://schemas.openxmlformats.org/drawingml/2006/table">
            <a:tbl>
              <a:tblPr firstRow="1" bandRow="1">
                <a:effectLst>
                  <a:innerShdw blurRad="114300">
                    <a:prstClr val="black"/>
                  </a:innerShdw>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13336">
                <a:tc>
                  <a:txBody>
                    <a:bodyPr/>
                    <a:lstStyle/>
                    <a:p>
                      <a:r>
                        <a:rPr lang="en-US" sz="2800" b="1" dirty="0">
                          <a:solidFill>
                            <a:srgbClr val="F5D88F"/>
                          </a:solidFill>
                        </a:rPr>
                        <a:t>It seeks to remove economic difficulties by</a:t>
                      </a:r>
                      <a:r>
                        <a:rPr lang="en-US" sz="2800" b="1" baseline="0" dirty="0">
                          <a:solidFill>
                            <a:srgbClr val="F5D88F"/>
                          </a:solidFill>
                        </a:rPr>
                        <a:t> directing all the planning  activities within the existing economic and social structure</a:t>
                      </a:r>
                      <a:endParaRPr lang="en-US" sz="2800" b="1" dirty="0">
                        <a:solidFill>
                          <a:srgbClr val="F5D88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chemeClr val="tx2"/>
                    </a:solidFill>
                  </a:tcPr>
                </a:tc>
                <a:tc>
                  <a:txBody>
                    <a:bodyPr/>
                    <a:lstStyle/>
                    <a:p>
                      <a:r>
                        <a:rPr lang="en-US" sz="2800" b="1" dirty="0">
                          <a:solidFill>
                            <a:srgbClr val="002060"/>
                          </a:solidFill>
                        </a:rPr>
                        <a:t>It refers to a good deal of changes in the framework of the country </a:t>
                      </a:r>
                    </a:p>
                    <a:p>
                      <a:endParaRPr lang="en-US" sz="2800" b="1" dirty="0">
                        <a:solidFill>
                          <a:srgbClr val="002060"/>
                        </a:solidFill>
                      </a:endParaRPr>
                    </a:p>
                    <a:p>
                      <a:r>
                        <a:rPr lang="en-US" sz="2800" b="1" dirty="0">
                          <a:solidFill>
                            <a:srgbClr val="002060"/>
                          </a:solidFill>
                        </a:rPr>
                        <a:t>Mostly adopted in underdeveloped countries.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rgbClr val="FFFF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205685790"/>
      </p:ext>
    </p:extLst>
  </p:cSld>
  <p:clrMapOvr>
    <a:masterClrMapping/>
  </p:clrMapOvr>
  <mc:AlternateContent xmlns:mc="http://schemas.openxmlformats.org/markup-compatibility/2006" xmlns:p14="http://schemas.microsoft.com/office/powerpoint/2010/main">
    <mc:Choice Requires="p14">
      <p:transition spd="med" p14:dur="700" advTm="31499">
        <p:fade/>
      </p:transition>
    </mc:Choice>
    <mc:Fallback xmlns="">
      <p:transition spd="med" advTm="31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924800" cy="879475"/>
          </a:xfrm>
        </p:spPr>
        <p:txBody>
          <a:bodyPr/>
          <a:lstStyle/>
          <a:p>
            <a:pPr algn="ctr"/>
            <a:r>
              <a:rPr lang="en-US" sz="4000" b="1" i="1" dirty="0">
                <a:solidFill>
                  <a:srgbClr val="002060"/>
                </a:solidFill>
                <a:effectLst>
                  <a:outerShdw blurRad="38100" dist="38100" dir="2700000" algn="tl">
                    <a:srgbClr val="000000">
                      <a:alpha val="43137"/>
                    </a:srgbClr>
                  </a:outerShdw>
                </a:effectLst>
                <a:latin typeface="Cooper Black" pitchFamily="18" charset="0"/>
              </a:rPr>
              <a:t>Comprehensive</a:t>
            </a:r>
            <a:r>
              <a:rPr lang="en-US" b="1" i="1" dirty="0">
                <a:solidFill>
                  <a:srgbClr val="002060"/>
                </a:solidFill>
                <a:effectLst>
                  <a:outerShdw blurRad="38100" dist="38100" dir="2700000" algn="tl">
                    <a:srgbClr val="000000">
                      <a:alpha val="43137"/>
                    </a:srgbClr>
                  </a:outerShdw>
                </a:effectLst>
                <a:latin typeface="Cooper Black" pitchFamily="18" charset="0"/>
              </a:rPr>
              <a:t> Vs </a:t>
            </a:r>
            <a:r>
              <a:rPr lang="en-US" sz="4000" b="1" i="1" dirty="0">
                <a:solidFill>
                  <a:srgbClr val="002060"/>
                </a:solidFill>
                <a:effectLst>
                  <a:outerShdw blurRad="38100" dist="38100" dir="2700000" algn="tl">
                    <a:srgbClr val="000000">
                      <a:alpha val="43137"/>
                    </a:srgbClr>
                  </a:outerShdw>
                </a:effectLst>
                <a:latin typeface="Cooper Black" pitchFamily="18" charset="0"/>
              </a:rPr>
              <a:t>Partial</a:t>
            </a:r>
            <a:endParaRPr lang="en-US" b="1" i="1" dirty="0">
              <a:solidFill>
                <a:srgbClr val="002060"/>
              </a:solidFill>
              <a:effectLst>
                <a:outerShdw blurRad="38100" dist="38100" dir="2700000" algn="tl">
                  <a:srgbClr val="000000">
                    <a:alpha val="43137"/>
                  </a:srgbClr>
                </a:outerShdw>
              </a:effectLst>
              <a:latin typeface="Cooper Black"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9554049"/>
              </p:ext>
            </p:extLst>
          </p:nvPr>
        </p:nvGraphicFramePr>
        <p:xfrm>
          <a:off x="500034" y="2182802"/>
          <a:ext cx="8229600" cy="2922598"/>
        </p:xfrm>
        <a:graphic>
          <a:graphicData uri="http://schemas.openxmlformats.org/drawingml/2006/table">
            <a:tbl>
              <a:tblPr firstRow="1" bandRow="1">
                <a:effectLst>
                  <a:innerShdw blurRad="63500" dist="50800" dir="16200000">
                    <a:prstClr val="black">
                      <a:alpha val="50000"/>
                    </a:prstClr>
                  </a:innerShdw>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922598">
                <a:tc>
                  <a:txBody>
                    <a:bodyPr/>
                    <a:lstStyle/>
                    <a:p>
                      <a:endParaRPr lang="en-US" sz="3200" b="1" dirty="0">
                        <a:solidFill>
                          <a:schemeClr val="tx1"/>
                        </a:solidFill>
                      </a:endParaRPr>
                    </a:p>
                    <a:p>
                      <a:r>
                        <a:rPr lang="en-US" sz="3200" b="1" dirty="0">
                          <a:solidFill>
                            <a:schemeClr val="tx1"/>
                          </a:solidFill>
                        </a:rPr>
                        <a:t>It concerns  itself with the major issues for the whole economy </a:t>
                      </a:r>
                    </a:p>
                  </a:txBody>
                  <a:tcPr>
                    <a:cell3D prstMaterial="dkEdge">
                      <a:bevel prst="relaxedInset"/>
                      <a:lightRig rig="flood" dir="t"/>
                    </a:cell3D>
                    <a:solidFill>
                      <a:srgbClr val="FFFF00"/>
                    </a:solidFill>
                  </a:tcPr>
                </a:tc>
                <a:tc>
                  <a:txBody>
                    <a:bodyPr/>
                    <a:lstStyle/>
                    <a:p>
                      <a:endParaRPr lang="en-US" sz="3200" b="1" dirty="0">
                        <a:solidFill>
                          <a:schemeClr val="bg1"/>
                        </a:solidFill>
                      </a:endParaRPr>
                    </a:p>
                    <a:p>
                      <a:r>
                        <a:rPr lang="en-US" sz="3200" b="1" dirty="0">
                          <a:solidFill>
                            <a:schemeClr val="bg1"/>
                          </a:solidFill>
                        </a:rPr>
                        <a:t>It considers only the few important  sectors of the economy.</a:t>
                      </a:r>
                    </a:p>
                  </a:txBody>
                  <a:tcPr>
                    <a:cell3D prstMaterial="dkEdge">
                      <a:bevel prst="relaxedInset"/>
                      <a:lightRig rig="flood" dir="t"/>
                    </a:cell3D>
                    <a:solidFill>
                      <a:srgbClr val="FF00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005651880"/>
      </p:ext>
    </p:extLst>
  </p:cSld>
  <p:clrMapOvr>
    <a:masterClrMapping/>
  </p:clrMapOvr>
  <mc:AlternateContent xmlns:mc="http://schemas.openxmlformats.org/markup-compatibility/2006" xmlns:p14="http://schemas.microsoft.com/office/powerpoint/2010/main">
    <mc:Choice Requires="p14">
      <p:transition spd="slow" p14:dur="1600" advTm="24852">
        <p:blinds dir="vert"/>
      </p:transition>
    </mc:Choice>
    <mc:Fallback xmlns="">
      <p:transition spd="slow" advTm="2485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3" y="823912"/>
            <a:ext cx="9101667"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587427"/>
      </p:ext>
    </p:extLst>
  </p:cSld>
  <p:clrMapOvr>
    <a:masterClrMapping/>
  </p:clrMapOvr>
  <mc:AlternateContent xmlns:mc="http://schemas.openxmlformats.org/markup-compatibility/2006" xmlns:p14="http://schemas.microsoft.com/office/powerpoint/2010/main">
    <mc:Choice Requires="p14">
      <p:transition spd="slow" p14:dur="2000" advTm="13021">
        <p14:ferris dir="l"/>
      </p:transition>
    </mc:Choice>
    <mc:Fallback xmlns="">
      <p:transition spd="slow" advTm="13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3125"/>
            <a:ext cx="7162800" cy="879475"/>
          </a:xfrm>
        </p:spPr>
        <p:txBody>
          <a:bodyPr>
            <a:normAutofit fontScale="90000"/>
          </a:bodyPr>
          <a:lstStyle/>
          <a:p>
            <a:pPr algn="ctr"/>
            <a:r>
              <a:rPr lang="en-US" b="1" i="1" dirty="0">
                <a:solidFill>
                  <a:srgbClr val="002060"/>
                </a:solidFill>
                <a:effectLst>
                  <a:outerShdw blurRad="38100" dist="38100" dir="2700000" algn="tl">
                    <a:srgbClr val="000000">
                      <a:alpha val="43137"/>
                    </a:srgbClr>
                  </a:outerShdw>
                </a:effectLst>
                <a:latin typeface="Cooper Black" pitchFamily="18" charset="0"/>
              </a:rPr>
              <a:t>NITI </a:t>
            </a:r>
            <a:r>
              <a:rPr lang="en-US" b="1" i="1" dirty="0" err="1">
                <a:solidFill>
                  <a:srgbClr val="002060"/>
                </a:solidFill>
                <a:effectLst>
                  <a:outerShdw blurRad="38100" dist="38100" dir="2700000" algn="tl">
                    <a:srgbClr val="000000">
                      <a:alpha val="43137"/>
                    </a:srgbClr>
                  </a:outerShdw>
                </a:effectLst>
                <a:latin typeface="Cooper Black" pitchFamily="18" charset="0"/>
              </a:rPr>
              <a:t>Aayog</a:t>
            </a:r>
            <a:r>
              <a:rPr lang="en-US" b="1" i="1" dirty="0">
                <a:solidFill>
                  <a:srgbClr val="002060"/>
                </a:solidFill>
                <a:effectLst>
                  <a:outerShdw blurRad="38100" dist="38100" dir="2700000" algn="tl">
                    <a:srgbClr val="000000">
                      <a:alpha val="43137"/>
                    </a:srgbClr>
                  </a:outerShdw>
                </a:effectLst>
                <a:latin typeface="Cooper Black" pitchFamily="18" charset="0"/>
              </a:rPr>
              <a:t> (National Institution for Transforming India)</a:t>
            </a:r>
          </a:p>
        </p:txBody>
      </p:sp>
      <p:sp>
        <p:nvSpPr>
          <p:cNvPr id="3" name="Content Placeholder 2"/>
          <p:cNvSpPr>
            <a:spLocks noGrp="1"/>
          </p:cNvSpPr>
          <p:nvPr>
            <p:ph idx="1"/>
          </p:nvPr>
        </p:nvSpPr>
        <p:spPr>
          <a:xfrm>
            <a:off x="685800" y="1981200"/>
            <a:ext cx="7924800" cy="4114800"/>
          </a:xfrm>
        </p:spPr>
        <p:txBody>
          <a:bodyPr/>
          <a:lstStyle/>
          <a:p>
            <a:r>
              <a:rPr lang="en-US" sz="2200" b="1" dirty="0">
                <a:solidFill>
                  <a:srgbClr val="002060"/>
                </a:solidFill>
              </a:rPr>
              <a:t>It was formed on January 1 - 2015 through a Union Cabinet resolution. </a:t>
            </a:r>
          </a:p>
          <a:p>
            <a:r>
              <a:rPr lang="en-US" sz="2200" b="1" dirty="0">
                <a:solidFill>
                  <a:srgbClr val="002060"/>
                </a:solidFill>
              </a:rPr>
              <a:t>It is a policy think tank of the  Government of India.</a:t>
            </a:r>
          </a:p>
          <a:p>
            <a:r>
              <a:rPr lang="en-US" sz="2200" b="1" dirty="0">
                <a:solidFill>
                  <a:srgbClr val="002060"/>
                </a:solidFill>
              </a:rPr>
              <a:t>It replaced the planning commission from 13</a:t>
            </a:r>
            <a:r>
              <a:rPr lang="en-US" sz="2200" b="1" baseline="30000" dirty="0">
                <a:solidFill>
                  <a:srgbClr val="002060"/>
                </a:solidFill>
              </a:rPr>
              <a:t>th</a:t>
            </a:r>
            <a:r>
              <a:rPr lang="en-US" sz="2200" b="1" dirty="0">
                <a:solidFill>
                  <a:srgbClr val="002060"/>
                </a:solidFill>
              </a:rPr>
              <a:t> August 2014. </a:t>
            </a:r>
          </a:p>
          <a:p>
            <a:r>
              <a:rPr lang="en-US" sz="2200" b="1" dirty="0">
                <a:solidFill>
                  <a:srgbClr val="002060"/>
                </a:solidFill>
              </a:rPr>
              <a:t>The Prime Minister is the Chairperson and the Union Ministers will be Ex Officio members.</a:t>
            </a:r>
          </a:p>
          <a:p>
            <a:r>
              <a:rPr lang="en-US" sz="2200" b="1" dirty="0">
                <a:solidFill>
                  <a:srgbClr val="002060"/>
                </a:solidFill>
              </a:rPr>
              <a:t>The Vice Chairman is the functional head. The Vice Chairman was </a:t>
            </a:r>
            <a:r>
              <a:rPr lang="en-US" sz="2200" b="1" dirty="0" err="1">
                <a:solidFill>
                  <a:srgbClr val="002060"/>
                </a:solidFill>
              </a:rPr>
              <a:t>Arvind</a:t>
            </a:r>
            <a:r>
              <a:rPr lang="en-US" sz="2200" b="1" dirty="0">
                <a:solidFill>
                  <a:srgbClr val="002060"/>
                </a:solidFill>
              </a:rPr>
              <a:t> </a:t>
            </a:r>
            <a:r>
              <a:rPr lang="en-US" sz="2200" b="1" dirty="0" err="1">
                <a:solidFill>
                  <a:srgbClr val="002060"/>
                </a:solidFill>
              </a:rPr>
              <a:t>Panangariya</a:t>
            </a:r>
            <a:r>
              <a:rPr lang="en-US" sz="2200" b="1" dirty="0">
                <a:solidFill>
                  <a:srgbClr val="002060"/>
                </a:solidFill>
              </a:rPr>
              <a:t>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0" y="1828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278" y="795964"/>
            <a:ext cx="1759424" cy="103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8089" y="4648200"/>
            <a:ext cx="1850287" cy="138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7023617"/>
      </p:ext>
    </p:extLst>
  </p:cSld>
  <p:clrMapOvr>
    <a:masterClrMapping/>
  </p:clrMapOvr>
  <mc:AlternateContent xmlns:mc="http://schemas.openxmlformats.org/markup-compatibility/2006" xmlns:p14="http://schemas.microsoft.com/office/powerpoint/2010/main">
    <mc:Choice Requires="p14">
      <p:transition spd="slow" p14:dur="900" advTm="52509">
        <p14:warp dir="in"/>
      </p:transition>
    </mc:Choice>
    <mc:Fallback xmlns="">
      <p:transition spd="slow" advTm="52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p:cTn id="17" dur="500" decel="50000" fill="hold">
                                          <p:stCondLst>
                                            <p:cond delay="0"/>
                                          </p:stCondLst>
                                        </p:cTn>
                                        <p:tgtEl>
                                          <p:spTgt spid="1024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24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242"/>
                                        </p:tgtEl>
                                        <p:attrNameLst>
                                          <p:attrName>ppt_w</p:attrName>
                                        </p:attrNameLst>
                                      </p:cBhvr>
                                      <p:tavLst>
                                        <p:tav tm="0">
                                          <p:val>
                                            <p:strVal val="#ppt_w*.05"/>
                                          </p:val>
                                        </p:tav>
                                        <p:tav tm="100000">
                                          <p:val>
                                            <p:strVal val="#ppt_w"/>
                                          </p:val>
                                        </p:tav>
                                      </p:tavLst>
                                    </p:anim>
                                    <p:anim calcmode="lin" valueType="num">
                                      <p:cBhvr>
                                        <p:cTn id="20" dur="1000" fill="hold"/>
                                        <p:tgtEl>
                                          <p:spTgt spid="1024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24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24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24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2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barn(inVertical)">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arn(inVertical)">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barn(inVertical)">
                                      <p:cBhvr>
                                        <p:cTn id="49" dur="500"/>
                                        <p:tgtEl>
                                          <p:spTgt spid="3">
                                            <p:txEl>
                                              <p:pRg st="4" end="4"/>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barn(inVertical)">
                                      <p:cBhvr>
                                        <p:cTn id="5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633446"/>
      </p:ext>
    </p:extLst>
  </p:cSld>
  <p:clrMapOvr>
    <a:masterClrMapping/>
  </p:clrMapOvr>
  <p:transition spd="slow" advTm="281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800" decel="100000"/>
                                        <p:tgtEl>
                                          <p:spTgt spid="11266"/>
                                        </p:tgtEl>
                                      </p:cBhvr>
                                    </p:animEffect>
                                    <p:anim calcmode="lin" valueType="num">
                                      <p:cBhvr>
                                        <p:cTn id="8" dur="800" decel="100000" fill="hold"/>
                                        <p:tgtEl>
                                          <p:spTgt spid="11266"/>
                                        </p:tgtEl>
                                        <p:attrNameLst>
                                          <p:attrName>style.rotation</p:attrName>
                                        </p:attrNameLst>
                                      </p:cBhvr>
                                      <p:tavLst>
                                        <p:tav tm="0">
                                          <p:val>
                                            <p:fltVal val="-90"/>
                                          </p:val>
                                        </p:tav>
                                        <p:tav tm="100000">
                                          <p:val>
                                            <p:fltVal val="0"/>
                                          </p:val>
                                        </p:tav>
                                      </p:tavLst>
                                    </p:anim>
                                    <p:anim calcmode="lin" valueType="num">
                                      <p:cBhvr>
                                        <p:cTn id="9" dur="800" decel="100000" fill="hold"/>
                                        <p:tgtEl>
                                          <p:spTgt spid="11266"/>
                                        </p:tgtEl>
                                        <p:attrNameLst>
                                          <p:attrName>ppt_x</p:attrName>
                                        </p:attrNameLst>
                                      </p:cBhvr>
                                      <p:tavLst>
                                        <p:tav tm="0">
                                          <p:val>
                                            <p:strVal val="#ppt_x+0.4"/>
                                          </p:val>
                                        </p:tav>
                                        <p:tav tm="100000">
                                          <p:val>
                                            <p:strVal val="#ppt_x-0.05"/>
                                          </p:val>
                                        </p:tav>
                                      </p:tavLst>
                                    </p:anim>
                                    <p:anim calcmode="lin" valueType="num">
                                      <p:cBhvr>
                                        <p:cTn id="10" dur="800" decel="100000" fill="hold"/>
                                        <p:tgtEl>
                                          <p:spTgt spid="1126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201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955316337"/>
              </p:ext>
            </p:extLst>
          </p:nvPr>
        </p:nvGraphicFramePr>
        <p:xfrm>
          <a:off x="76200" y="-8641"/>
          <a:ext cx="4648200" cy="6988561"/>
        </p:xfrm>
        <a:graphic>
          <a:graphicData uri="http://schemas.openxmlformats.org/drawingml/2006/table">
            <a:tbl>
              <a:tblPr firstRow="1" bandRow="1">
                <a:effectLst>
                  <a:outerShdw blurRad="63500" sx="102000" sy="102000" algn="ctr" rotWithShape="0">
                    <a:prstClr val="black">
                      <a:alpha val="40000"/>
                    </a:prstClr>
                  </a:outerShdw>
                  <a:reflection blurRad="6350" stA="50000" endA="300" endPos="90000" dist="50800" dir="5400000" sy="-100000" algn="bl" rotWithShape="0"/>
                </a:effectLst>
                <a:tableStyleId>{5C22544A-7EE6-4342-B048-85BDC9FD1C3A}</a:tableStyleId>
              </a:tblPr>
              <a:tblGrid>
                <a:gridCol w="4648200">
                  <a:extLst>
                    <a:ext uri="{9D8B030D-6E8A-4147-A177-3AD203B41FA5}">
                      <a16:colId xmlns:a16="http://schemas.microsoft.com/office/drawing/2014/main" val="20000"/>
                    </a:ext>
                  </a:extLst>
                </a:gridCol>
              </a:tblGrid>
              <a:tr h="631439">
                <a:tc>
                  <a:txBody>
                    <a:bodyPr/>
                    <a:lstStyle/>
                    <a:p>
                      <a:pPr algn="ctr"/>
                      <a:r>
                        <a:rPr lang="en-US" sz="4000" b="1" dirty="0">
                          <a:solidFill>
                            <a:srgbClr val="FF0000"/>
                          </a:solidFill>
                          <a:effectLst>
                            <a:outerShdw blurRad="38100" dist="38100" dir="2700000" algn="tl">
                              <a:srgbClr val="000000">
                                <a:alpha val="43137"/>
                              </a:srgbClr>
                            </a:outerShdw>
                          </a:effectLst>
                          <a:latin typeface="Algerian" pitchFamily="82" charset="0"/>
                        </a:rPr>
                        <a:t>Development</a:t>
                      </a:r>
                    </a:p>
                  </a:txBody>
                  <a:tcPr>
                    <a:solidFill>
                      <a:srgbClr val="33CC33"/>
                    </a:solidFill>
                  </a:tcPr>
                </a:tc>
                <a:extLst>
                  <a:ext uri="{0D108BD9-81ED-4DB2-BD59-A6C34878D82A}">
                    <a16:rowId xmlns:a16="http://schemas.microsoft.com/office/drawing/2014/main" val="10000"/>
                  </a:ext>
                </a:extLst>
              </a:tr>
              <a:tr h="2969107">
                <a:tc>
                  <a:txBody>
                    <a:bodyPr/>
                    <a:lstStyle/>
                    <a:p>
                      <a:pPr algn="l"/>
                      <a:r>
                        <a:rPr lang="en-US" sz="2200" b="1" dirty="0">
                          <a:solidFill>
                            <a:schemeClr val="bg1"/>
                          </a:solidFill>
                        </a:rPr>
                        <a:t>Development means “improvement in country's economic and social conditions”.  More specially , it refers to improvements</a:t>
                      </a:r>
                      <a:r>
                        <a:rPr lang="en-US" sz="2200" b="1" baseline="0" dirty="0">
                          <a:solidFill>
                            <a:schemeClr val="bg1"/>
                          </a:solidFill>
                        </a:rPr>
                        <a:t> in way of managing an area’s natural and human resources in order to create wealth and improve people’s lives.</a:t>
                      </a:r>
                      <a:endParaRPr lang="en-US" sz="2200" b="1" dirty="0">
                        <a:solidFill>
                          <a:schemeClr val="bg1"/>
                        </a:solidFill>
                      </a:endParaRPr>
                    </a:p>
                  </a:txBody>
                  <a:tcPr>
                    <a:solidFill>
                      <a:srgbClr val="002060"/>
                    </a:solidFill>
                  </a:tcPr>
                </a:tc>
                <a:extLst>
                  <a:ext uri="{0D108BD9-81ED-4DB2-BD59-A6C34878D82A}">
                    <a16:rowId xmlns:a16="http://schemas.microsoft.com/office/drawing/2014/main" val="10001"/>
                  </a:ext>
                </a:extLst>
              </a:tr>
              <a:tr h="3318414">
                <a:tc>
                  <a:txBody>
                    <a:bodyPr/>
                    <a:lstStyle/>
                    <a:p>
                      <a:pPr algn="l"/>
                      <a:r>
                        <a:rPr lang="en-US" sz="2600" b="1" dirty="0">
                          <a:solidFill>
                            <a:srgbClr val="FF0000"/>
                          </a:solidFill>
                          <a:effectLst>
                            <a:outerShdw blurRad="38100" dist="38100" dir="2700000" algn="tl">
                              <a:srgbClr val="000000">
                                <a:alpha val="43137"/>
                              </a:srgbClr>
                            </a:outerShdw>
                          </a:effectLst>
                        </a:rPr>
                        <a:t>Why do we need development ?</a:t>
                      </a:r>
                    </a:p>
                    <a:p>
                      <a:pPr algn="l"/>
                      <a:r>
                        <a:rPr lang="en-US" sz="2200" b="1" dirty="0"/>
                        <a:t>             </a:t>
                      </a:r>
                      <a:r>
                        <a:rPr lang="en-US" sz="2200" b="1" dirty="0">
                          <a:effectLst>
                            <a:outerShdw blurRad="38100" dist="38100" dir="2700000" algn="tl">
                              <a:srgbClr val="000000">
                                <a:alpha val="43137"/>
                              </a:srgbClr>
                            </a:outerShdw>
                          </a:effectLst>
                        </a:rPr>
                        <a:t>Development is good for people to enjoy basic</a:t>
                      </a:r>
                      <a:r>
                        <a:rPr lang="en-US" sz="2200" b="1" baseline="0" dirty="0">
                          <a:effectLst>
                            <a:outerShdw blurRad="38100" dist="38100" dir="2700000" algn="tl">
                              <a:srgbClr val="000000">
                                <a:alpha val="43137"/>
                              </a:srgbClr>
                            </a:outerShdw>
                          </a:effectLst>
                        </a:rPr>
                        <a:t> human welfare such as clean water, accessible to health care facilities, sewage collection and disposal. People living in a developed country usually have a longer life expectancy, than the people living in UDC.</a:t>
                      </a:r>
                      <a:endParaRPr lang="en-US" sz="2200" b="1" dirty="0">
                        <a:effectLst>
                          <a:outerShdw blurRad="38100" dist="38100" dir="2700000" algn="tl">
                            <a:srgbClr val="000000">
                              <a:alpha val="43137"/>
                            </a:srgbClr>
                          </a:outerShdw>
                        </a:effectLst>
                      </a:endParaRPr>
                    </a:p>
                  </a:txBody>
                  <a:tcPr>
                    <a:solidFill>
                      <a:srgbClr val="FFC000"/>
                    </a:solidFill>
                  </a:tcPr>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
            <a:ext cx="44958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187724"/>
      </p:ext>
    </p:extLst>
  </p:cSld>
  <p:clrMapOvr>
    <a:masterClrMapping/>
  </p:clrMapOvr>
  <mc:AlternateContent xmlns:mc="http://schemas.openxmlformats.org/markup-compatibility/2006" xmlns:p14="http://schemas.microsoft.com/office/powerpoint/2010/main">
    <mc:Choice Requires="p14">
      <p:transition spd="slow" p14:dur="2000" advTm="72176"/>
    </mc:Choice>
    <mc:Fallback xmlns="">
      <p:transition spd="slow" advTm="7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10" dur="1000" fill="hold"/>
                                        <p:tgtEl>
                                          <p:spTgt spid="20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0"/>
                                        </p:tgtEl>
                                      </p:cBhvr>
                                    </p:animEffect>
                                  </p:childTnLst>
                                </p:cTn>
                              </p:par>
                              <p:par>
                                <p:cTn id="15" presetID="2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924800" cy="879475"/>
          </a:xfrm>
        </p:spPr>
        <p:txBody>
          <a:bodyPr/>
          <a:lstStyle/>
          <a:p>
            <a:r>
              <a:rPr lang="en-US" i="1" dirty="0">
                <a:solidFill>
                  <a:srgbClr val="002060"/>
                </a:solidFill>
                <a:effectLst>
                  <a:outerShdw blurRad="38100" dist="38100" dir="2700000" algn="tl">
                    <a:srgbClr val="000000">
                      <a:alpha val="43137"/>
                    </a:srgbClr>
                  </a:outerShdw>
                </a:effectLst>
                <a:latin typeface="Cooper Black" pitchFamily="18" charset="0"/>
              </a:rPr>
              <a:t>Functions of NITI </a:t>
            </a:r>
            <a:r>
              <a:rPr lang="en-US" i="1" dirty="0" err="1">
                <a:solidFill>
                  <a:srgbClr val="002060"/>
                </a:solidFill>
                <a:effectLst>
                  <a:outerShdw blurRad="38100" dist="38100" dir="2700000" algn="tl">
                    <a:srgbClr val="000000">
                      <a:alpha val="43137"/>
                    </a:srgbClr>
                  </a:outerShdw>
                </a:effectLst>
                <a:latin typeface="Cooper Black" pitchFamily="18" charset="0"/>
              </a:rPr>
              <a:t>Aayog</a:t>
            </a:r>
            <a:endParaRPr lang="en-US" dirty="0"/>
          </a:p>
        </p:txBody>
      </p:sp>
      <p:sp>
        <p:nvSpPr>
          <p:cNvPr id="3" name="Content Placeholder 2"/>
          <p:cNvSpPr>
            <a:spLocks noGrp="1"/>
          </p:cNvSpPr>
          <p:nvPr>
            <p:ph idx="1"/>
          </p:nvPr>
        </p:nvSpPr>
        <p:spPr>
          <a:xfrm>
            <a:off x="685800" y="1295400"/>
            <a:ext cx="7924800" cy="4114800"/>
          </a:xfrm>
        </p:spPr>
        <p:txBody>
          <a:bodyPr/>
          <a:lstStyle/>
          <a:p>
            <a:pPr>
              <a:buClr>
                <a:srgbClr val="FF0000"/>
              </a:buClr>
              <a:buFont typeface="Wingdings" pitchFamily="2" charset="2"/>
              <a:buChar char="ü"/>
            </a:pPr>
            <a:r>
              <a:rPr lang="en-US" b="1" dirty="0">
                <a:solidFill>
                  <a:srgbClr val="002060"/>
                </a:solidFill>
              </a:rPr>
              <a:t>Co-operative and Competitive Federalism</a:t>
            </a:r>
          </a:p>
          <a:p>
            <a:pPr>
              <a:buClr>
                <a:srgbClr val="FF0000"/>
              </a:buClr>
              <a:buFont typeface="Wingdings" pitchFamily="2" charset="2"/>
              <a:buChar char="ü"/>
            </a:pPr>
            <a:r>
              <a:rPr lang="en-US" b="1" dirty="0">
                <a:solidFill>
                  <a:srgbClr val="002060"/>
                </a:solidFill>
              </a:rPr>
              <a:t>Shared National Agenda</a:t>
            </a:r>
          </a:p>
          <a:p>
            <a:pPr marL="447675" lvl="1" indent="-447675">
              <a:spcBef>
                <a:spcPct val="60000"/>
              </a:spcBef>
              <a:buClr>
                <a:srgbClr val="FF0000"/>
              </a:buClr>
              <a:buFont typeface="Wingdings" pitchFamily="2" charset="2"/>
              <a:buChar char="ü"/>
            </a:pPr>
            <a:r>
              <a:rPr lang="en-US" b="1" dirty="0">
                <a:solidFill>
                  <a:srgbClr val="002060"/>
                </a:solidFill>
              </a:rPr>
              <a:t>Decentralized Planning. </a:t>
            </a:r>
          </a:p>
          <a:p>
            <a:pPr marL="447675" lvl="1" indent="-447675">
              <a:spcBef>
                <a:spcPct val="60000"/>
              </a:spcBef>
              <a:buClr>
                <a:srgbClr val="FF0000"/>
              </a:buClr>
              <a:buFont typeface="Wingdings" pitchFamily="2" charset="2"/>
              <a:buChar char="ü"/>
            </a:pPr>
            <a:r>
              <a:rPr lang="en-US" b="1" dirty="0">
                <a:solidFill>
                  <a:srgbClr val="002060"/>
                </a:solidFill>
              </a:rPr>
              <a:t>Vision and Scenario planning</a:t>
            </a:r>
          </a:p>
          <a:p>
            <a:pPr marL="447675" lvl="1" indent="-447675">
              <a:spcBef>
                <a:spcPct val="60000"/>
              </a:spcBef>
              <a:buClr>
                <a:srgbClr val="FF0000"/>
              </a:buClr>
              <a:buFont typeface="Wingdings" pitchFamily="2" charset="2"/>
              <a:buChar char="ü"/>
            </a:pPr>
            <a:r>
              <a:rPr lang="en-US" b="1" dirty="0">
                <a:solidFill>
                  <a:srgbClr val="002060"/>
                </a:solidFill>
              </a:rPr>
              <a:t>Network of Expertise</a:t>
            </a:r>
          </a:p>
          <a:p>
            <a:pPr marL="447675" lvl="1" indent="-447675">
              <a:spcBef>
                <a:spcPct val="60000"/>
              </a:spcBef>
              <a:buClr>
                <a:srgbClr val="FF0000"/>
              </a:buClr>
              <a:buFont typeface="Wingdings" pitchFamily="2" charset="2"/>
              <a:buChar char="ü"/>
            </a:pPr>
            <a:r>
              <a:rPr lang="en-US" b="1" dirty="0">
                <a:solidFill>
                  <a:srgbClr val="002060"/>
                </a:solidFill>
              </a:rPr>
              <a:t>Harmonization </a:t>
            </a:r>
          </a:p>
          <a:p>
            <a:pPr marL="447675" lvl="1" indent="-447675">
              <a:spcBef>
                <a:spcPct val="60000"/>
              </a:spcBef>
              <a:buClr>
                <a:srgbClr val="FF0000"/>
              </a:buClr>
              <a:buFont typeface="Wingdings" pitchFamily="2" charset="2"/>
              <a:buChar char="ü"/>
            </a:pPr>
            <a:r>
              <a:rPr lang="en-US" b="1" dirty="0">
                <a:solidFill>
                  <a:srgbClr val="002060"/>
                </a:solidFill>
              </a:rPr>
              <a:t>Conflict resolution</a:t>
            </a:r>
          </a:p>
          <a:p>
            <a:pPr marL="447675" lvl="1" indent="-447675">
              <a:spcBef>
                <a:spcPct val="60000"/>
              </a:spcBef>
              <a:buClr>
                <a:srgbClr val="FF0000"/>
              </a:buClr>
              <a:buFont typeface="Wingdings" pitchFamily="2" charset="2"/>
              <a:buChar char="ü"/>
            </a:pPr>
            <a:r>
              <a:rPr lang="en-US" b="1" dirty="0">
                <a:solidFill>
                  <a:srgbClr val="002060"/>
                </a:solidFill>
              </a:rPr>
              <a:t>Coordinating interface with the world</a:t>
            </a:r>
          </a:p>
          <a:p>
            <a:pPr marL="447675" lvl="1" indent="-447675">
              <a:spcBef>
                <a:spcPct val="60000"/>
              </a:spcBef>
              <a:buClr>
                <a:srgbClr val="FF0000"/>
              </a:buClr>
              <a:buFont typeface="Wingdings" pitchFamily="2" charset="2"/>
              <a:buChar char="ü"/>
            </a:pPr>
            <a:r>
              <a:rPr lang="en-US" b="1" dirty="0">
                <a:solidFill>
                  <a:srgbClr val="002060"/>
                </a:solidFill>
              </a:rPr>
              <a:t>Internal consultancy</a:t>
            </a:r>
          </a:p>
          <a:p>
            <a:pPr marL="447675" lvl="1" indent="-447675">
              <a:spcBef>
                <a:spcPct val="60000"/>
              </a:spcBef>
              <a:buClr>
                <a:srgbClr val="FF0000"/>
              </a:buClr>
              <a:buFont typeface="Wingdings" pitchFamily="2" charset="2"/>
              <a:buChar char="ü"/>
            </a:pPr>
            <a:r>
              <a:rPr lang="en-US" b="1" dirty="0">
                <a:solidFill>
                  <a:srgbClr val="002060"/>
                </a:solidFill>
              </a:rPr>
              <a:t>Capacity building</a:t>
            </a:r>
          </a:p>
          <a:p>
            <a:pPr marL="447675" lvl="1" indent="-447675">
              <a:spcBef>
                <a:spcPct val="60000"/>
              </a:spcBef>
              <a:buClr>
                <a:srgbClr val="FF0000"/>
              </a:buClr>
              <a:buFont typeface="Wingdings" pitchFamily="2" charset="2"/>
              <a:buChar char="ü"/>
            </a:pPr>
            <a:r>
              <a:rPr lang="en-US" b="1" dirty="0">
                <a:solidFill>
                  <a:srgbClr val="002060"/>
                </a:solidFill>
              </a:rPr>
              <a:t>Monitoring and Evaluation.</a:t>
            </a: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dirty="0"/>
          </a:p>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0" y="1295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275" b="58147"/>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31088971"/>
      </p:ext>
    </p:extLst>
  </p:cSld>
  <p:clrMapOvr>
    <a:masterClrMapping/>
  </p:clrMapOvr>
  <mc:AlternateContent xmlns:mc="http://schemas.openxmlformats.org/markup-compatibility/2006" xmlns:p14="http://schemas.microsoft.com/office/powerpoint/2010/main">
    <mc:Choice Requires="p14">
      <p:transition spd="slow" p14:dur="1600" advTm="260783">
        <p14:conveyor dir="l"/>
      </p:transition>
    </mc:Choice>
    <mc:Fallback xmlns="">
      <p:transition spd="slow" advTm="260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1)">
                                      <p:cBhvr>
                                        <p:cTn id="20" dur="2000"/>
                                        <p:tgtEl>
                                          <p:spTgt spid="3">
                                            <p:txEl>
                                              <p:pRg st="2" end="2"/>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heel(1)">
                                      <p:cBhvr>
                                        <p:cTn id="26" dur="2000"/>
                                        <p:tgtEl>
                                          <p:spTgt spid="3">
                                            <p:txEl>
                                              <p:pRg st="4" end="4"/>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heel(1)">
                                      <p:cBhvr>
                                        <p:cTn id="29" dur="2000"/>
                                        <p:tgtEl>
                                          <p:spTgt spid="3">
                                            <p:txEl>
                                              <p:pRg st="5" end="5"/>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heel(1)">
                                      <p:cBhvr>
                                        <p:cTn id="32" dur="2000"/>
                                        <p:tgtEl>
                                          <p:spTgt spid="3">
                                            <p:txEl>
                                              <p:pRg st="6" end="6"/>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heel(1)">
                                      <p:cBhvr>
                                        <p:cTn id="35" dur="2000"/>
                                        <p:tgtEl>
                                          <p:spTgt spid="3">
                                            <p:txEl>
                                              <p:pRg st="7" end="7"/>
                                            </p:txEl>
                                          </p:spTgt>
                                        </p:tgtEl>
                                      </p:cBhvr>
                                    </p:animEffect>
                                  </p:childTnLst>
                                </p:cTn>
                              </p:par>
                              <p:par>
                                <p:cTn id="36" presetID="21" presetClass="entr" presetSubtype="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heel(1)">
                                      <p:cBhvr>
                                        <p:cTn id="38" dur="2000"/>
                                        <p:tgtEl>
                                          <p:spTgt spid="3">
                                            <p:txEl>
                                              <p:pRg st="8" end="8"/>
                                            </p:txEl>
                                          </p:spTgt>
                                        </p:tgtEl>
                                      </p:cBhvr>
                                    </p:animEffect>
                                  </p:childTnLst>
                                </p:cTn>
                              </p:par>
                              <p:par>
                                <p:cTn id="39" presetID="21" presetClass="entr" presetSubtype="1"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wheel(1)">
                                      <p:cBhvr>
                                        <p:cTn id="41" dur="2000"/>
                                        <p:tgtEl>
                                          <p:spTgt spid="3">
                                            <p:txEl>
                                              <p:pRg st="9" end="9"/>
                                            </p:txEl>
                                          </p:spTgt>
                                        </p:tgtEl>
                                      </p:cBhvr>
                                    </p:animEffect>
                                  </p:childTnLst>
                                </p:cTn>
                              </p:par>
                              <p:par>
                                <p:cTn id="42" presetID="21" presetClass="entr" presetSubtype="1"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wheel(1)">
                                      <p:cBhvr>
                                        <p:cTn id="44"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96925"/>
            <a:ext cx="4419600" cy="650875"/>
          </a:xfrm>
        </p:spPr>
        <p:txBody>
          <a:bodyPr/>
          <a:lstStyle/>
          <a:p>
            <a:r>
              <a:rPr lang="en-US" sz="4000" b="1" i="1" dirty="0">
                <a:solidFill>
                  <a:srgbClr val="002060"/>
                </a:solidFill>
                <a:effectLst>
                  <a:outerShdw blurRad="38100" dist="38100" dir="2700000" algn="tl">
                    <a:srgbClr val="000000">
                      <a:alpha val="43137"/>
                    </a:srgbClr>
                  </a:outerShdw>
                </a:effectLst>
                <a:latin typeface="Cooper Black" pitchFamily="18" charset="0"/>
              </a:rPr>
              <a:t>CONCLUSION </a:t>
            </a:r>
          </a:p>
        </p:txBody>
      </p:sp>
      <p:sp>
        <p:nvSpPr>
          <p:cNvPr id="3" name="Content Placeholder 2"/>
          <p:cNvSpPr>
            <a:spLocks noGrp="1"/>
          </p:cNvSpPr>
          <p:nvPr>
            <p:ph idx="1"/>
          </p:nvPr>
        </p:nvSpPr>
        <p:spPr/>
        <p:txBody>
          <a:bodyPr/>
          <a:lstStyle/>
          <a:p>
            <a:pPr>
              <a:buClr>
                <a:srgbClr val="FF0000"/>
              </a:buClr>
              <a:buFont typeface="Wingdings" pitchFamily="2" charset="2"/>
              <a:buChar char="v"/>
            </a:pPr>
            <a:r>
              <a:rPr lang="en-US" sz="2400" b="1" dirty="0">
                <a:solidFill>
                  <a:srgbClr val="002060"/>
                </a:solidFill>
                <a:latin typeface="Agency FB" pitchFamily="34" charset="0"/>
              </a:rPr>
              <a:t>Concept of Developed &amp; Underdeveloped</a:t>
            </a:r>
          </a:p>
          <a:p>
            <a:pPr>
              <a:buClr>
                <a:srgbClr val="FF0000"/>
              </a:buClr>
              <a:buFont typeface="Wingdings" pitchFamily="2" charset="2"/>
              <a:buChar char="v"/>
            </a:pPr>
            <a:r>
              <a:rPr lang="en-US" sz="2400" b="1" dirty="0">
                <a:solidFill>
                  <a:srgbClr val="002060"/>
                </a:solidFill>
                <a:latin typeface="Agency FB" pitchFamily="34" charset="0"/>
              </a:rPr>
              <a:t>Concept of Development &amp; Growth </a:t>
            </a:r>
          </a:p>
          <a:p>
            <a:pPr>
              <a:buClr>
                <a:srgbClr val="FF0000"/>
              </a:buClr>
              <a:buFont typeface="Wingdings" pitchFamily="2" charset="2"/>
              <a:buChar char="v"/>
            </a:pPr>
            <a:r>
              <a:rPr lang="en-US" sz="2400" b="1" dirty="0">
                <a:solidFill>
                  <a:srgbClr val="002060"/>
                </a:solidFill>
                <a:latin typeface="Agency FB" pitchFamily="34" charset="0"/>
              </a:rPr>
              <a:t>Vicious circle of Poverty </a:t>
            </a:r>
          </a:p>
          <a:p>
            <a:pPr>
              <a:buClr>
                <a:srgbClr val="FF0000"/>
              </a:buClr>
              <a:buFont typeface="Wingdings" pitchFamily="2" charset="2"/>
              <a:buChar char="v"/>
            </a:pPr>
            <a:r>
              <a:rPr lang="en-US" sz="2400" b="1" dirty="0">
                <a:solidFill>
                  <a:srgbClr val="002060"/>
                </a:solidFill>
                <a:latin typeface="Agency FB" pitchFamily="34" charset="0"/>
              </a:rPr>
              <a:t>Economic factors for development </a:t>
            </a:r>
          </a:p>
          <a:p>
            <a:pPr>
              <a:buClr>
                <a:srgbClr val="FF0000"/>
              </a:buClr>
              <a:buFont typeface="Wingdings" pitchFamily="2" charset="2"/>
              <a:buChar char="v"/>
            </a:pPr>
            <a:r>
              <a:rPr lang="en-US" sz="2400" b="1" dirty="0">
                <a:solidFill>
                  <a:srgbClr val="002060"/>
                </a:solidFill>
                <a:latin typeface="Agency FB" pitchFamily="34" charset="0"/>
              </a:rPr>
              <a:t>Non Economic Factors for development</a:t>
            </a:r>
          </a:p>
          <a:p>
            <a:pPr>
              <a:buClr>
                <a:srgbClr val="FF0000"/>
              </a:buClr>
              <a:buFont typeface="Wingdings" pitchFamily="2" charset="2"/>
              <a:buChar char="v"/>
            </a:pPr>
            <a:r>
              <a:rPr lang="en-US" sz="2400" b="1" dirty="0">
                <a:solidFill>
                  <a:srgbClr val="002060"/>
                </a:solidFill>
                <a:latin typeface="Agency FB" pitchFamily="34" charset="0"/>
              </a:rPr>
              <a:t>Planning – Types /For and / Against planning</a:t>
            </a:r>
          </a:p>
          <a:p>
            <a:pPr>
              <a:buClr>
                <a:srgbClr val="FF0000"/>
              </a:buClr>
              <a:buFont typeface="Wingdings" pitchFamily="2" charset="2"/>
              <a:buChar char="v"/>
            </a:pPr>
            <a:r>
              <a:rPr lang="en-US" sz="2400" b="1" dirty="0">
                <a:solidFill>
                  <a:srgbClr val="002060"/>
                </a:solidFill>
                <a:latin typeface="Agency FB" pitchFamily="34" charset="0"/>
              </a:rPr>
              <a:t>NITI </a:t>
            </a:r>
            <a:r>
              <a:rPr lang="en-US" sz="2400" b="1" dirty="0" err="1">
                <a:solidFill>
                  <a:srgbClr val="002060"/>
                </a:solidFill>
                <a:latin typeface="Agency FB" pitchFamily="34" charset="0"/>
              </a:rPr>
              <a:t>Aayog</a:t>
            </a:r>
            <a:r>
              <a:rPr lang="en-US" sz="2400" b="1" dirty="0">
                <a:solidFill>
                  <a:srgbClr val="002060"/>
                </a:solidFill>
                <a:latin typeface="Agency FB" pitchFamily="34" charset="0"/>
              </a:rPr>
              <a:t> and its functions.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38100" y="1447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275" b="58147"/>
          <a:stretch/>
        </p:blipFill>
        <p:spPr bwMode="auto">
          <a:xfrm>
            <a:off x="0" y="58674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37370059"/>
      </p:ext>
    </p:extLst>
  </p:cSld>
  <p:clrMapOvr>
    <a:masterClrMapping/>
  </p:clrMapOvr>
  <mc:AlternateContent xmlns:mc="http://schemas.openxmlformats.org/markup-compatibility/2006" xmlns:p14="http://schemas.microsoft.com/office/powerpoint/2010/main">
    <mc:Choice Requires="p14">
      <p:transition spd="slow" p14:dur="2000" advTm="52737">
        <p14:prism isContent="1"/>
      </p:transition>
    </mc:Choice>
    <mc:Fallback xmlns="">
      <p:transition spd="slow" advTm="52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heel(1)">
                                      <p:cBhvr>
                                        <p:cTn id="16" dur="2000"/>
                                        <p:tgtEl>
                                          <p:spTgt spid="3">
                                            <p:txEl>
                                              <p:pRg st="0" end="0"/>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1)">
                                      <p:cBhvr>
                                        <p:cTn id="25" dur="2000"/>
                                        <p:tgtEl>
                                          <p:spTgt spid="3">
                                            <p:txEl>
                                              <p:pRg st="3" end="3"/>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heel(1)">
                                      <p:cBhvr>
                                        <p:cTn id="31" dur="2000"/>
                                        <p:tgtEl>
                                          <p:spTgt spid="3">
                                            <p:txEl>
                                              <p:pRg st="5" end="5"/>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heel(1)">
                                      <p:cBhvr>
                                        <p:cTn id="3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7924800" cy="41148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en-US" sz="4800" b="1" dirty="0">
                <a:ln w="0">
                  <a:solidFill>
                    <a:srgbClr val="FF0000"/>
                  </a:solidFill>
                </a:ln>
                <a:solidFill>
                  <a:srgbClr val="FFFF00"/>
                </a:solidFill>
                <a:effectLst>
                  <a:reflection blurRad="12700" stA="50000" endPos="50000" dist="5000" dir="5400000" sy="-100000" rotWithShape="0"/>
                </a:effectLst>
                <a:latin typeface="Brush Script MT" pitchFamily="66" charset="0"/>
                <a:cs typeface="Sakkal Majalla" pitchFamily="2" charset="-78"/>
              </a:rPr>
              <a:t>Prepared by.</a:t>
            </a:r>
          </a:p>
          <a:p>
            <a:pPr marL="0" indent="0" algn="ctr">
              <a:buNone/>
            </a:pPr>
            <a:r>
              <a:rPr lang="en-US" sz="4800" b="1" dirty="0">
                <a:ln w="0">
                  <a:solidFill>
                    <a:srgbClr val="FF0000"/>
                  </a:solidFill>
                </a:ln>
                <a:solidFill>
                  <a:srgbClr val="FFFF00"/>
                </a:solidFill>
                <a:effectLst>
                  <a:reflection blurRad="12700" stA="50000" endPos="50000" dist="5000" dir="5400000" sy="-100000" rotWithShape="0"/>
                </a:effectLst>
                <a:latin typeface="Brush Script MT" pitchFamily="66" charset="0"/>
                <a:cs typeface="Sakkal Majalla" pitchFamily="2" charset="-78"/>
              </a:rPr>
              <a:t>K. </a:t>
            </a:r>
            <a:r>
              <a:rPr lang="en-US" sz="4800" b="1" dirty="0" err="1">
                <a:ln w="0">
                  <a:solidFill>
                    <a:srgbClr val="FF0000"/>
                  </a:solidFill>
                </a:ln>
                <a:solidFill>
                  <a:srgbClr val="FFFF00"/>
                </a:solidFill>
                <a:effectLst>
                  <a:reflection blurRad="12700" stA="50000" endPos="50000" dist="5000" dir="5400000" sy="-100000" rotWithShape="0"/>
                </a:effectLst>
                <a:latin typeface="Brush Script MT" pitchFamily="66" charset="0"/>
                <a:cs typeface="Sakkal Majalla" pitchFamily="2" charset="-78"/>
              </a:rPr>
              <a:t>Shanthi</a:t>
            </a:r>
            <a:r>
              <a:rPr lang="en-US" sz="4800" b="1" dirty="0">
                <a:ln w="0">
                  <a:solidFill>
                    <a:srgbClr val="FF0000"/>
                  </a:solidFill>
                </a:ln>
                <a:solidFill>
                  <a:srgbClr val="FFFF00"/>
                </a:solidFill>
                <a:effectLst>
                  <a:reflection blurRad="12700" stA="50000" endPos="50000" dist="5000" dir="5400000" sy="-100000" rotWithShape="0"/>
                </a:effectLst>
                <a:latin typeface="Brush Script MT" pitchFamily="66" charset="0"/>
                <a:cs typeface="Sakkal Majalla" pitchFamily="2" charset="-78"/>
              </a:rPr>
              <a:t>  MA .MED</a:t>
            </a:r>
          </a:p>
          <a:p>
            <a:pPr marL="0" indent="0" algn="ctr">
              <a:buNone/>
            </a:pPr>
            <a:r>
              <a:rPr lang="en-US" sz="4800" b="1" dirty="0">
                <a:ln w="0">
                  <a:solidFill>
                    <a:srgbClr val="FF0000"/>
                  </a:solidFill>
                </a:ln>
                <a:solidFill>
                  <a:srgbClr val="FFFF00"/>
                </a:solidFill>
                <a:effectLst>
                  <a:reflection blurRad="12700" stA="50000" endPos="50000" dist="5000" dir="5400000" sy="-100000" rotWithShape="0"/>
                </a:effectLst>
                <a:latin typeface="Brush Script MT" pitchFamily="66" charset="0"/>
                <a:cs typeface="Sakkal Majalla" pitchFamily="2" charset="-78"/>
              </a:rPr>
              <a:t>Vice Principal</a:t>
            </a:r>
          </a:p>
          <a:p>
            <a:pPr marL="0" indent="0" algn="ctr">
              <a:buNone/>
            </a:pPr>
            <a:r>
              <a:rPr lang="en-US" sz="4800" b="1" dirty="0">
                <a:ln w="0">
                  <a:solidFill>
                    <a:srgbClr val="FF0000"/>
                  </a:solidFill>
                </a:ln>
                <a:solidFill>
                  <a:srgbClr val="FFFF00"/>
                </a:solidFill>
                <a:effectLst>
                  <a:reflection blurRad="12700" stA="50000" endPos="50000" dist="5000" dir="5400000" sy="-100000" rotWithShape="0"/>
                </a:effectLst>
                <a:latin typeface="Brush Script MT" pitchFamily="66" charset="0"/>
                <a:cs typeface="Sakkal Majalla" pitchFamily="2" charset="-78"/>
              </a:rPr>
              <a:t>Alpha matric higher secondary school,</a:t>
            </a:r>
          </a:p>
          <a:p>
            <a:pPr marL="0" indent="0" algn="ctr">
              <a:buNone/>
            </a:pPr>
            <a:r>
              <a:rPr lang="en-US" sz="4800" b="1" dirty="0">
                <a:ln w="0">
                  <a:solidFill>
                    <a:srgbClr val="FF0000"/>
                  </a:solidFill>
                </a:ln>
                <a:solidFill>
                  <a:srgbClr val="FFFF00"/>
                </a:solidFill>
                <a:effectLst>
                  <a:reflection blurRad="12700" stA="50000" endPos="50000" dist="5000" dir="5400000" sy="-100000" rotWithShape="0"/>
                </a:effectLst>
                <a:latin typeface="Brush Script MT" pitchFamily="66" charset="0"/>
                <a:cs typeface="Sakkal Majalla" pitchFamily="2" charset="-78"/>
              </a:rPr>
              <a:t>Pondicherry</a:t>
            </a:r>
          </a:p>
          <a:p>
            <a:pPr marL="0" indent="0" algn="ctr">
              <a:buNone/>
            </a:pPr>
            <a:endParaRPr lang="en-US" sz="4800" b="1" cap="all" dirty="0">
              <a:ln w="0">
                <a:solidFill>
                  <a:srgbClr val="FF0000"/>
                </a:solidFill>
              </a:ln>
              <a:solidFill>
                <a:srgbClr val="FFFF00"/>
              </a:solidFill>
              <a:effectLst>
                <a:reflection blurRad="12700" stA="50000" endPos="50000" dist="5000" dir="5400000" sy="-100000" rotWithShape="0"/>
              </a:effectLst>
              <a:latin typeface="Brush Script MT" pitchFamily="66" charset="0"/>
            </a:endParaRPr>
          </a:p>
        </p:txBody>
      </p:sp>
    </p:spTree>
    <p:extLst>
      <p:ext uri="{BB962C8B-B14F-4D97-AF65-F5344CB8AC3E}">
        <p14:creationId xmlns:p14="http://schemas.microsoft.com/office/powerpoint/2010/main" val="2672229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 y="685801"/>
            <a:ext cx="916765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 y="0"/>
            <a:ext cx="9152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00094"/>
      </p:ext>
    </p:extLst>
  </p:cSld>
  <p:clrMapOvr>
    <a:masterClrMapping/>
  </p:clrMapOvr>
  <mc:AlternateContent xmlns:mc="http://schemas.openxmlformats.org/markup-compatibility/2006" xmlns:p14="http://schemas.microsoft.com/office/powerpoint/2010/main">
    <mc:Choice Requires="p14">
      <p:transition spd="slow" p14:dur="1600" advTm="6580">
        <p14:prism isContent="1" isInverted="1"/>
      </p:transition>
    </mc:Choice>
    <mc:Fallback xmlns="">
      <p:transition spd="slow" advTm="6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p:cTn id="13" dur="1000" fill="hold"/>
                                        <p:tgtEl>
                                          <p:spTgt spid="9219"/>
                                        </p:tgtEl>
                                        <p:attrNameLst>
                                          <p:attrName>ppt_w</p:attrName>
                                        </p:attrNameLst>
                                      </p:cBhvr>
                                      <p:tavLst>
                                        <p:tav tm="0">
                                          <p:val>
                                            <p:fltVal val="0"/>
                                          </p:val>
                                        </p:tav>
                                        <p:tav tm="100000">
                                          <p:val>
                                            <p:strVal val="#ppt_w"/>
                                          </p:val>
                                        </p:tav>
                                      </p:tavLst>
                                    </p:anim>
                                    <p:anim calcmode="lin" valueType="num">
                                      <p:cBhvr>
                                        <p:cTn id="14" dur="1000" fill="hold"/>
                                        <p:tgtEl>
                                          <p:spTgt spid="9219"/>
                                        </p:tgtEl>
                                        <p:attrNameLst>
                                          <p:attrName>ppt_h</p:attrName>
                                        </p:attrNameLst>
                                      </p:cBhvr>
                                      <p:tavLst>
                                        <p:tav tm="0">
                                          <p:val>
                                            <p:fltVal val="0"/>
                                          </p:val>
                                        </p:tav>
                                        <p:tav tm="100000">
                                          <p:val>
                                            <p:strVal val="#ppt_h"/>
                                          </p:val>
                                        </p:tav>
                                      </p:tavLst>
                                    </p:anim>
                                    <p:anim calcmode="lin" valueType="num">
                                      <p:cBhvr>
                                        <p:cTn id="15" dur="1000" fill="hold"/>
                                        <p:tgtEl>
                                          <p:spTgt spid="9219"/>
                                        </p:tgtEl>
                                        <p:attrNameLst>
                                          <p:attrName>style.rotation</p:attrName>
                                        </p:attrNameLst>
                                      </p:cBhvr>
                                      <p:tavLst>
                                        <p:tav tm="0">
                                          <p:val>
                                            <p:fltVal val="90"/>
                                          </p:val>
                                        </p:tav>
                                        <p:tav tm="100000">
                                          <p:val>
                                            <p:fltVal val="0"/>
                                          </p:val>
                                        </p:tav>
                                      </p:tavLst>
                                    </p:anim>
                                    <p:animEffect transition="in" filter="fade">
                                      <p:cBhvr>
                                        <p:cTn id="16"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57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878" y="0"/>
            <a:ext cx="4541121" cy="69342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84723939"/>
              </p:ext>
            </p:extLst>
          </p:nvPr>
        </p:nvGraphicFramePr>
        <p:xfrm>
          <a:off x="0" y="0"/>
          <a:ext cx="4648200" cy="6946830"/>
        </p:xfrm>
        <a:graphic>
          <a:graphicData uri="http://schemas.openxmlformats.org/drawingml/2006/table">
            <a:tbl>
              <a:tblPr firstRow="1" bandRow="1">
                <a:effectLst>
                  <a:innerShdw blurRad="63500" dist="50800">
                    <a:prstClr val="black">
                      <a:alpha val="50000"/>
                    </a:prstClr>
                  </a:innerShdw>
                  <a:reflection blurRad="6350" stA="50000" endA="300" endPos="90000" dist="50800" dir="5400000" sy="-100000" algn="bl" rotWithShape="0"/>
                </a:effectLst>
                <a:tableStyleId>{5C22544A-7EE6-4342-B048-85BDC9FD1C3A}</a:tableStyleId>
              </a:tblPr>
              <a:tblGrid>
                <a:gridCol w="4648200">
                  <a:extLst>
                    <a:ext uri="{9D8B030D-6E8A-4147-A177-3AD203B41FA5}">
                      <a16:colId xmlns:a16="http://schemas.microsoft.com/office/drawing/2014/main" val="20000"/>
                    </a:ext>
                  </a:extLst>
                </a:gridCol>
              </a:tblGrid>
              <a:tr h="612210">
                <a:tc>
                  <a:txBody>
                    <a:bodyPr/>
                    <a:lstStyle/>
                    <a:p>
                      <a:pPr algn="ctr"/>
                      <a:r>
                        <a:rPr lang="en-US" sz="4000" b="1" dirty="0">
                          <a:solidFill>
                            <a:schemeClr val="bg1"/>
                          </a:solidFill>
                          <a:effectLst>
                            <a:outerShdw blurRad="38100" dist="38100" dir="2700000" algn="tl">
                              <a:srgbClr val="000000">
                                <a:alpha val="43137"/>
                              </a:srgbClr>
                            </a:outerShdw>
                          </a:effectLst>
                          <a:latin typeface="Algerian" pitchFamily="82" charset="0"/>
                        </a:rPr>
                        <a:t>Planning</a:t>
                      </a:r>
                    </a:p>
                  </a:txBody>
                  <a:tcPr>
                    <a:solidFill>
                      <a:srgbClr val="C00000"/>
                    </a:solidFill>
                  </a:tcPr>
                </a:tc>
                <a:extLst>
                  <a:ext uri="{0D108BD9-81ED-4DB2-BD59-A6C34878D82A}">
                    <a16:rowId xmlns:a16="http://schemas.microsoft.com/office/drawing/2014/main" val="10000"/>
                  </a:ext>
                </a:extLst>
              </a:tr>
              <a:tr h="1895874">
                <a:tc>
                  <a:txBody>
                    <a:bodyPr/>
                    <a:lstStyle/>
                    <a:p>
                      <a:pPr algn="l"/>
                      <a:r>
                        <a:rPr lang="en-US" sz="2200" b="1" dirty="0"/>
                        <a:t>Planning is the process of thinking about the activities required to achieve a desired goal. It is the first and foremost activity to achieve desired results.</a:t>
                      </a:r>
                    </a:p>
                  </a:txBody>
                  <a:tcPr>
                    <a:solidFill>
                      <a:srgbClr val="FF00FF"/>
                    </a:solidFill>
                  </a:tcPr>
                </a:tc>
                <a:extLst>
                  <a:ext uri="{0D108BD9-81ED-4DB2-BD59-A6C34878D82A}">
                    <a16:rowId xmlns:a16="http://schemas.microsoft.com/office/drawing/2014/main" val="10001"/>
                  </a:ext>
                </a:extLst>
              </a:tr>
              <a:tr h="4349916">
                <a:tc>
                  <a:txBody>
                    <a:bodyPr/>
                    <a:lstStyle/>
                    <a:p>
                      <a:pPr algn="l"/>
                      <a:r>
                        <a:rPr lang="en-US" sz="2200" b="1" dirty="0">
                          <a:solidFill>
                            <a:srgbClr val="002060"/>
                          </a:solidFill>
                          <a:effectLst>
                            <a:outerShdw blurRad="38100" dist="38100" dir="2700000" algn="tl">
                              <a:srgbClr val="000000">
                                <a:alpha val="43137"/>
                              </a:srgbClr>
                            </a:outerShdw>
                          </a:effectLst>
                        </a:rPr>
                        <a:t>The major objectives of planning in India</a:t>
                      </a:r>
                      <a:r>
                        <a:rPr lang="en-US" sz="2200" b="1" baseline="0" dirty="0">
                          <a:solidFill>
                            <a:srgbClr val="002060"/>
                          </a:solidFill>
                          <a:effectLst>
                            <a:outerShdw blurRad="38100" dist="38100" dir="2700000" algn="tl">
                              <a:srgbClr val="000000">
                                <a:alpha val="43137"/>
                              </a:srgbClr>
                            </a:outerShdw>
                          </a:effectLst>
                        </a:rPr>
                        <a:t> are</a:t>
                      </a:r>
                    </a:p>
                    <a:p>
                      <a:pPr algn="l"/>
                      <a:r>
                        <a:rPr lang="en-US" sz="2200" b="1" dirty="0">
                          <a:solidFill>
                            <a:srgbClr val="002060"/>
                          </a:solidFill>
                          <a:effectLst>
                            <a:outerShdw blurRad="38100" dist="38100" dir="2700000" algn="tl">
                              <a:srgbClr val="000000">
                                <a:alpha val="43137"/>
                              </a:srgbClr>
                            </a:outerShdw>
                          </a:effectLst>
                        </a:rPr>
                        <a:t>   1. Economic</a:t>
                      </a:r>
                      <a:r>
                        <a:rPr lang="en-US" sz="2200" b="1" baseline="0" dirty="0">
                          <a:solidFill>
                            <a:srgbClr val="002060"/>
                          </a:solidFill>
                          <a:effectLst>
                            <a:outerShdw blurRad="38100" dist="38100" dir="2700000" algn="tl">
                              <a:srgbClr val="000000">
                                <a:alpha val="43137"/>
                              </a:srgbClr>
                            </a:outerShdw>
                          </a:effectLst>
                        </a:rPr>
                        <a:t> Growth.</a:t>
                      </a:r>
                    </a:p>
                    <a:p>
                      <a:pPr algn="l"/>
                      <a:r>
                        <a:rPr lang="en-US" sz="2200" b="1" baseline="0" dirty="0">
                          <a:solidFill>
                            <a:srgbClr val="002060"/>
                          </a:solidFill>
                          <a:effectLst>
                            <a:outerShdw blurRad="38100" dist="38100" dir="2700000" algn="tl">
                              <a:srgbClr val="000000">
                                <a:alpha val="43137"/>
                              </a:srgbClr>
                            </a:outerShdw>
                          </a:effectLst>
                        </a:rPr>
                        <a:t>   2. Attaining Economic </a:t>
                      </a:r>
                    </a:p>
                    <a:p>
                      <a:pPr algn="l"/>
                      <a:r>
                        <a:rPr lang="en-US" sz="2200" b="1" baseline="0" dirty="0">
                          <a:solidFill>
                            <a:srgbClr val="002060"/>
                          </a:solidFill>
                          <a:effectLst>
                            <a:outerShdw blurRad="38100" dist="38100" dir="2700000" algn="tl">
                              <a:srgbClr val="000000">
                                <a:alpha val="43137"/>
                              </a:srgbClr>
                            </a:outerShdw>
                          </a:effectLst>
                        </a:rPr>
                        <a:t>       Equality and Social justice.</a:t>
                      </a:r>
                    </a:p>
                    <a:p>
                      <a:pPr algn="l"/>
                      <a:r>
                        <a:rPr lang="en-US" sz="2200" b="1" baseline="0" dirty="0">
                          <a:solidFill>
                            <a:srgbClr val="002060"/>
                          </a:solidFill>
                          <a:effectLst>
                            <a:outerShdw blurRad="38100" dist="38100" dir="2700000" algn="tl">
                              <a:srgbClr val="000000">
                                <a:alpha val="43137"/>
                              </a:srgbClr>
                            </a:outerShdw>
                          </a:effectLst>
                        </a:rPr>
                        <a:t>   3. Achieving full Employment.</a:t>
                      </a:r>
                    </a:p>
                    <a:p>
                      <a:pPr algn="l"/>
                      <a:r>
                        <a:rPr lang="en-US" sz="2200" b="1" baseline="0" dirty="0">
                          <a:solidFill>
                            <a:srgbClr val="002060"/>
                          </a:solidFill>
                          <a:effectLst>
                            <a:outerShdw blurRad="38100" dist="38100" dir="2700000" algn="tl">
                              <a:srgbClr val="000000">
                                <a:alpha val="43137"/>
                              </a:srgbClr>
                            </a:outerShdw>
                          </a:effectLst>
                        </a:rPr>
                        <a:t>   4. Attaining economic self reliance.</a:t>
                      </a:r>
                    </a:p>
                    <a:p>
                      <a:pPr algn="l"/>
                      <a:r>
                        <a:rPr lang="en-US" sz="2200" b="1" baseline="0" dirty="0">
                          <a:solidFill>
                            <a:srgbClr val="002060"/>
                          </a:solidFill>
                          <a:effectLst>
                            <a:outerShdw blurRad="38100" dist="38100" dir="2700000" algn="tl">
                              <a:srgbClr val="000000">
                                <a:alpha val="43137"/>
                              </a:srgbClr>
                            </a:outerShdw>
                          </a:effectLst>
                        </a:rPr>
                        <a:t>   5. </a:t>
                      </a:r>
                      <a:r>
                        <a:rPr lang="en-US" sz="2200" b="1" baseline="0" dirty="0" err="1">
                          <a:solidFill>
                            <a:srgbClr val="002060"/>
                          </a:solidFill>
                          <a:effectLst>
                            <a:outerShdw blurRad="38100" dist="38100" dir="2700000" algn="tl">
                              <a:srgbClr val="000000">
                                <a:alpha val="43137"/>
                              </a:srgbClr>
                            </a:outerShdw>
                          </a:effectLst>
                        </a:rPr>
                        <a:t>Modernisation</a:t>
                      </a:r>
                      <a:r>
                        <a:rPr lang="en-US" sz="2200" b="1" baseline="0" dirty="0">
                          <a:solidFill>
                            <a:srgbClr val="002060"/>
                          </a:solidFill>
                          <a:effectLst>
                            <a:outerShdw blurRad="38100" dist="38100" dir="2700000" algn="tl">
                              <a:srgbClr val="000000">
                                <a:alpha val="43137"/>
                              </a:srgbClr>
                            </a:outerShdw>
                          </a:effectLst>
                        </a:rPr>
                        <a:t> of various sectors.</a:t>
                      </a:r>
                    </a:p>
                    <a:p>
                      <a:pPr algn="l"/>
                      <a:r>
                        <a:rPr lang="en-US" sz="2200" b="1" baseline="0" dirty="0">
                          <a:solidFill>
                            <a:srgbClr val="002060"/>
                          </a:solidFill>
                          <a:effectLst>
                            <a:outerShdw blurRad="38100" dist="38100" dir="2700000" algn="tl">
                              <a:srgbClr val="000000">
                                <a:alpha val="43137"/>
                              </a:srgbClr>
                            </a:outerShdw>
                          </a:effectLst>
                        </a:rPr>
                        <a:t>   6. Redressing imbalances in the            economy</a:t>
                      </a:r>
                    </a:p>
                    <a:p>
                      <a:pPr algn="l"/>
                      <a:endParaRPr lang="en-US" sz="2200" b="1" dirty="0"/>
                    </a:p>
                  </a:txBody>
                  <a:tcPr>
                    <a:solidFill>
                      <a:srgbClr val="99CC0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95250022"/>
      </p:ext>
    </p:extLst>
  </p:cSld>
  <p:clrMapOvr>
    <a:masterClrMapping/>
  </p:clrMapOvr>
  <mc:AlternateContent xmlns:mc="http://schemas.openxmlformats.org/markup-compatibility/2006" xmlns:p14="http://schemas.microsoft.com/office/powerpoint/2010/main">
    <mc:Choice Requires="p14">
      <p:transition spd="slow" p14:dur="2000" advTm="49439"/>
    </mc:Choice>
    <mc:Fallback xmlns="">
      <p:transition spd="slow" advTm="4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8077200" cy="3505200"/>
          </a:xfrm>
          <a:solidFill>
            <a:schemeClr val="accent1">
              <a:lumMod val="40000"/>
              <a:lumOff val="60000"/>
            </a:schemeClr>
          </a:solidFill>
        </p:spPr>
        <p:txBody>
          <a:bodyPr/>
          <a:lstStyle/>
          <a:p>
            <a:pPr marL="0" indent="0">
              <a:buNone/>
            </a:pPr>
            <a:r>
              <a:rPr lang="en-US" sz="5400" b="1" dirty="0">
                <a:solidFill>
                  <a:srgbClr val="002060"/>
                </a:solidFill>
                <a:latin typeface="Brush Script MT" pitchFamily="66" charset="0"/>
              </a:rPr>
              <a:t> 	</a:t>
            </a:r>
            <a:r>
              <a:rPr lang="en-US" sz="6000" b="1" dirty="0">
                <a:solidFill>
                  <a:srgbClr val="002060"/>
                </a:solidFill>
                <a:latin typeface="Brush Script MT" pitchFamily="66" charset="0"/>
              </a:rPr>
              <a:t>A good plan may fail due to faulty implementation. But a faulty plan cannot succeed through good implementation. </a:t>
            </a:r>
          </a:p>
          <a:p>
            <a:endParaRPr lang="en-US" sz="44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91200"/>
            <a:ext cx="91440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2379"/>
      </p:ext>
    </p:extLst>
  </p:cSld>
  <p:clrMapOvr>
    <a:masterClrMapping/>
  </p:clrMapOvr>
  <mc:AlternateContent xmlns:mc="http://schemas.openxmlformats.org/markup-compatibility/2006" xmlns:p14="http://schemas.microsoft.com/office/powerpoint/2010/main">
    <mc:Choice Requires="p14">
      <p:transition spd="slow" p14:dur="3400" advTm="45828">
        <p14:reveal/>
      </p:transition>
    </mc:Choice>
    <mc:Fallback xmlns="">
      <p:transition spd="slow" advTm="45828">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8" y="523875"/>
            <a:ext cx="4597392" cy="4657725"/>
          </a:xfrm>
          <a:prstGeom prst="rect">
            <a:avLst/>
          </a:prstGeom>
        </p:spPr>
      </p:pic>
      <p:sp>
        <p:nvSpPr>
          <p:cNvPr id="5" name="TextBox 4"/>
          <p:cNvSpPr txBox="1"/>
          <p:nvPr/>
        </p:nvSpPr>
        <p:spPr>
          <a:xfrm>
            <a:off x="4648200" y="348258"/>
            <a:ext cx="4495800" cy="3077766"/>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2800" b="1" dirty="0">
                <a:solidFill>
                  <a:schemeClr val="bg1"/>
                </a:solidFill>
              </a:rPr>
              <a:t>“Plan Your work for today and everyday, then work your plan”</a:t>
            </a:r>
          </a:p>
          <a:p>
            <a:endParaRPr lang="en-US" sz="2800" b="1" dirty="0">
              <a:solidFill>
                <a:schemeClr val="bg1"/>
              </a:solidFill>
            </a:endParaRPr>
          </a:p>
          <a:p>
            <a:r>
              <a:rPr lang="en-US" sz="2800" b="1" dirty="0">
                <a:solidFill>
                  <a:schemeClr val="bg1"/>
                </a:solidFill>
              </a:rPr>
              <a:t> 	- Margaret Thatcher </a:t>
            </a:r>
          </a:p>
        </p:txBody>
      </p:sp>
      <p:sp>
        <p:nvSpPr>
          <p:cNvPr id="6" name="Rectangle 5"/>
          <p:cNvSpPr/>
          <p:nvPr/>
        </p:nvSpPr>
        <p:spPr>
          <a:xfrm>
            <a:off x="0" y="5181600"/>
            <a:ext cx="9144000" cy="892552"/>
          </a:xfrm>
          <a:prstGeom prst="rect">
            <a:avLst/>
          </a:prstGeom>
        </p:spPr>
        <p:txBody>
          <a:bodyPr wrap="square">
            <a:spAutoFit/>
          </a:bodyPr>
          <a:lstStyle/>
          <a:p>
            <a:r>
              <a:rPr lang="en-US" sz="2400" dirty="0">
                <a:solidFill>
                  <a:schemeClr val="bg1"/>
                </a:solidFill>
                <a:latin typeface="Aharoni" pitchFamily="2" charset="-79"/>
                <a:cs typeface="Aharoni" pitchFamily="2" charset="-79"/>
              </a:rPr>
              <a:t>She was a states woman who served as a Prime Minister of United Kingdom from </a:t>
            </a:r>
            <a:r>
              <a:rPr lang="en-US" sz="2800" dirty="0">
                <a:solidFill>
                  <a:schemeClr val="bg1"/>
                </a:solidFill>
                <a:latin typeface="Aharoni" pitchFamily="2" charset="-79"/>
                <a:cs typeface="Aharoni" pitchFamily="2" charset="-79"/>
              </a:rPr>
              <a:t>1979</a:t>
            </a:r>
            <a:r>
              <a:rPr lang="en-US" sz="2400" dirty="0">
                <a:solidFill>
                  <a:schemeClr val="bg1"/>
                </a:solidFill>
                <a:latin typeface="Aharoni" pitchFamily="2" charset="-79"/>
                <a:cs typeface="Aharoni" pitchFamily="2" charset="-79"/>
              </a:rPr>
              <a:t> to </a:t>
            </a:r>
            <a:r>
              <a:rPr lang="en-US" sz="2800" dirty="0">
                <a:solidFill>
                  <a:schemeClr val="bg1"/>
                </a:solidFill>
                <a:latin typeface="Aharoni" pitchFamily="2" charset="-79"/>
                <a:cs typeface="Aharoni" pitchFamily="2" charset="-79"/>
              </a:rPr>
              <a:t>1990</a:t>
            </a:r>
            <a:r>
              <a:rPr lang="en-US" sz="2000" dirty="0">
                <a:solidFill>
                  <a:schemeClr val="bg1"/>
                </a:solidFill>
                <a:latin typeface="Aharoni" pitchFamily="2" charset="-79"/>
                <a:cs typeface="Aharoni" pitchFamily="2" charset="-79"/>
              </a:rPr>
              <a:t>.</a:t>
            </a:r>
            <a:endParaRPr lang="en-US" dirty="0">
              <a:solidFill>
                <a:schemeClr val="bg1"/>
              </a:solidFill>
              <a:latin typeface="Aharoni" pitchFamily="2" charset="-79"/>
              <a:cs typeface="Aharoni" pitchFamily="2" charset="-79"/>
            </a:endParaRPr>
          </a:p>
        </p:txBody>
      </p:sp>
    </p:spTree>
    <p:extLst>
      <p:ext uri="{BB962C8B-B14F-4D97-AF65-F5344CB8AC3E}">
        <p14:creationId xmlns:p14="http://schemas.microsoft.com/office/powerpoint/2010/main" val="253830953"/>
      </p:ext>
    </p:extLst>
  </p:cSld>
  <p:clrMapOvr>
    <a:masterClrMapping/>
  </p:clrMapOvr>
  <p:transition spd="slow" advTm="36901">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275" b="58147"/>
          <a:stretch/>
        </p:blipFill>
        <p:spPr bwMode="auto">
          <a:xfrm>
            <a:off x="38100" y="5638800"/>
            <a:ext cx="9144000" cy="114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609600"/>
            <a:ext cx="9296400" cy="879475"/>
          </a:xfrm>
        </p:spPr>
        <p:txBody>
          <a:bodyPr/>
          <a:lstStyle/>
          <a:p>
            <a:r>
              <a:rPr lang="en-US" sz="4400" i="1" dirty="0">
                <a:solidFill>
                  <a:srgbClr val="002060"/>
                </a:solidFill>
                <a:effectLst>
                  <a:outerShdw blurRad="38100" dist="38100" dir="2700000" algn="tl">
                    <a:srgbClr val="000000">
                      <a:alpha val="43137"/>
                    </a:srgbClr>
                  </a:outerShdw>
                </a:effectLst>
                <a:latin typeface="Cooper Black" pitchFamily="18" charset="0"/>
              </a:rPr>
              <a:t>LEARNING OBJECTIVES</a:t>
            </a:r>
          </a:p>
        </p:txBody>
      </p:sp>
      <p:sp>
        <p:nvSpPr>
          <p:cNvPr id="3" name="Content Placeholder 2"/>
          <p:cNvSpPr>
            <a:spLocks noGrp="1"/>
          </p:cNvSpPr>
          <p:nvPr>
            <p:ph idx="1"/>
          </p:nvPr>
        </p:nvSpPr>
        <p:spPr>
          <a:xfrm>
            <a:off x="914400" y="1828800"/>
            <a:ext cx="7924800" cy="4114800"/>
          </a:xfrm>
        </p:spPr>
        <p:txBody>
          <a:bodyPr/>
          <a:lstStyle/>
          <a:p>
            <a:pPr>
              <a:buClr>
                <a:srgbClr val="FF0000"/>
              </a:buClr>
              <a:buFont typeface="Wingdings" pitchFamily="2" charset="2"/>
              <a:buChar char="ü"/>
            </a:pPr>
            <a:r>
              <a:rPr lang="en-US" sz="2800" b="1" dirty="0">
                <a:solidFill>
                  <a:srgbClr val="002060"/>
                </a:solidFill>
              </a:rPr>
              <a:t>To understand the process, features and determinants of economic development.</a:t>
            </a:r>
          </a:p>
          <a:p>
            <a:pPr>
              <a:buClr>
                <a:srgbClr val="FF0000"/>
              </a:buClr>
              <a:buFont typeface="Wingdings" pitchFamily="2" charset="2"/>
              <a:buChar char="ü"/>
            </a:pPr>
            <a:r>
              <a:rPr lang="en-US" sz="2800" b="1" dirty="0">
                <a:solidFill>
                  <a:srgbClr val="002060"/>
                </a:solidFill>
              </a:rPr>
              <a:t>To study the case for and against planning and to 	compare the various types of planning.</a:t>
            </a:r>
          </a:p>
          <a:p>
            <a:pPr>
              <a:buClr>
                <a:srgbClr val="FF0000"/>
              </a:buClr>
              <a:buFont typeface="Wingdings" pitchFamily="2" charset="2"/>
              <a:buChar char="ü"/>
            </a:pPr>
            <a:r>
              <a:rPr lang="en-US" sz="2800" b="1" dirty="0">
                <a:solidFill>
                  <a:srgbClr val="002060"/>
                </a:solidFill>
              </a:rPr>
              <a:t>To describe the functions of NITI </a:t>
            </a:r>
            <a:r>
              <a:rPr lang="en-US" sz="2800" b="1" dirty="0" err="1">
                <a:solidFill>
                  <a:srgbClr val="002060"/>
                </a:solidFill>
              </a:rPr>
              <a:t>Aayog</a:t>
            </a:r>
            <a:r>
              <a:rPr lang="en-US" sz="2800" b="1" dirty="0">
                <a:solidFill>
                  <a:srgbClr val="002060"/>
                </a:solidFill>
              </a:rPr>
              <a:t>.</a:t>
            </a:r>
          </a:p>
          <a:p>
            <a:pPr>
              <a:buClr>
                <a:srgbClr val="FF0000"/>
              </a:buClr>
              <a:buFont typeface="Wingdings" pitchFamily="2" charset="2"/>
              <a:buChar char="ü"/>
            </a:pPr>
            <a:endParaRPr lang="en-US" sz="2800" b="1" dirty="0">
              <a:solidFill>
                <a:srgbClr val="002060"/>
              </a:solidFill>
            </a:endParaRPr>
          </a:p>
        </p:txBody>
      </p:sp>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159015907"/>
      </p:ext>
    </p:extLst>
  </p:cSld>
  <p:clrMapOvr>
    <a:masterClrMapping/>
  </p:clrMapOvr>
  <p:transition spd="slow" advTm="345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0" end="0"/>
                                            </p:txEl>
                                          </p:spTgt>
                                        </p:tgtEl>
                                      </p:cBhvr>
                                    </p:animEffect>
                                  </p:childTnLst>
                                </p:cTn>
                              </p:par>
                              <p:par>
                                <p:cTn id="20" presetID="25"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
                                            <p:txEl>
                                              <p:pRg st="1" end="1"/>
                                            </p:txEl>
                                          </p:spTgt>
                                        </p:tgtEl>
                                      </p:cBhvr>
                                    </p:animEffect>
                                  </p:childTnLst>
                                </p:cTn>
                              </p:par>
                              <p:par>
                                <p:cTn id="30" presetID="25"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5"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10.xml><?xml version="1.0" encoding="utf-8"?>
<p:tagLst xmlns:a="http://schemas.openxmlformats.org/drawingml/2006/main" xmlns:r="http://schemas.openxmlformats.org/officeDocument/2006/relationships" xmlns:p="http://schemas.openxmlformats.org/presentationml/2006/main">
  <p:tag name="TIMING" val="|5.5|11.8"/>
</p:tagLst>
</file>

<file path=ppt/tags/tag11.xml><?xml version="1.0" encoding="utf-8"?>
<p:tagLst xmlns:a="http://schemas.openxmlformats.org/drawingml/2006/main" xmlns:r="http://schemas.openxmlformats.org/officeDocument/2006/relationships" xmlns:p="http://schemas.openxmlformats.org/presentationml/2006/main">
  <p:tag name="TIMING" val="|4.5|4.2"/>
</p:tagLst>
</file>

<file path=ppt/tags/tag12.xml><?xml version="1.0" encoding="utf-8"?>
<p:tagLst xmlns:a="http://schemas.openxmlformats.org/drawingml/2006/main" xmlns:r="http://schemas.openxmlformats.org/officeDocument/2006/relationships" xmlns:p="http://schemas.openxmlformats.org/presentationml/2006/main">
  <p:tag name="TIMING" val="|8|36|34.5|24.2|46.6|35.4|38.2|33.4"/>
</p:tagLst>
</file>

<file path=ppt/tags/tag13.xml><?xml version="1.0" encoding="utf-8"?>
<p:tagLst xmlns:a="http://schemas.openxmlformats.org/drawingml/2006/main" xmlns:r="http://schemas.openxmlformats.org/officeDocument/2006/relationships" xmlns:p="http://schemas.openxmlformats.org/presentationml/2006/main">
  <p:tag name="TIMING" val="|5.3|55.7|23.5|46.8|41.4|23.8|23.2|15.7|22.5"/>
</p:tagLst>
</file>

<file path=ppt/tags/tag14.xml><?xml version="1.0" encoding="utf-8"?>
<p:tagLst xmlns:a="http://schemas.openxmlformats.org/drawingml/2006/main" xmlns:r="http://schemas.openxmlformats.org/officeDocument/2006/relationships" xmlns:p="http://schemas.openxmlformats.org/presentationml/2006/main">
  <p:tag name="TIMING" val="|19.5|6.2|36.5|30.7|134|21|1.1|0.9"/>
</p:tagLst>
</file>

<file path=ppt/tags/tag15.xml><?xml version="1.0" encoding="utf-8"?>
<p:tagLst xmlns:a="http://schemas.openxmlformats.org/drawingml/2006/main" xmlns:r="http://schemas.openxmlformats.org/officeDocument/2006/relationships" xmlns:p="http://schemas.openxmlformats.org/presentationml/2006/main">
  <p:tag name="TIMING" val="|4.9|16.7"/>
</p:tagLst>
</file>

<file path=ppt/tags/tag16.xml><?xml version="1.0" encoding="utf-8"?>
<p:tagLst xmlns:a="http://schemas.openxmlformats.org/drawingml/2006/main" xmlns:r="http://schemas.openxmlformats.org/officeDocument/2006/relationships" xmlns:p="http://schemas.openxmlformats.org/presentationml/2006/main">
  <p:tag name="TIMING" val="|4.8"/>
</p:tagLst>
</file>

<file path=ppt/tags/tag17.xml><?xml version="1.0" encoding="utf-8"?>
<p:tagLst xmlns:a="http://schemas.openxmlformats.org/drawingml/2006/main" xmlns:r="http://schemas.openxmlformats.org/officeDocument/2006/relationships" xmlns:p="http://schemas.openxmlformats.org/presentationml/2006/main">
  <p:tag name="TIMING" val="|7.4"/>
</p:tagLst>
</file>

<file path=ppt/tags/tag18.xml><?xml version="1.0" encoding="utf-8"?>
<p:tagLst xmlns:a="http://schemas.openxmlformats.org/drawingml/2006/main" xmlns:r="http://schemas.openxmlformats.org/officeDocument/2006/relationships" xmlns:p="http://schemas.openxmlformats.org/presentationml/2006/main">
  <p:tag name="TIMING" val="|2.1"/>
</p:tagLst>
</file>

<file path=ppt/tags/tag19.xml><?xml version="1.0" encoding="utf-8"?>
<p:tagLst xmlns:a="http://schemas.openxmlformats.org/drawingml/2006/main" xmlns:r="http://schemas.openxmlformats.org/officeDocument/2006/relationships" xmlns:p="http://schemas.openxmlformats.org/presentationml/2006/main">
  <p:tag name="TIMING" val="|7.6"/>
</p:tagLst>
</file>

<file path=ppt/tags/tag2.xml><?xml version="1.0" encoding="utf-8"?>
<p:tagLst xmlns:a="http://schemas.openxmlformats.org/drawingml/2006/main" xmlns:r="http://schemas.openxmlformats.org/officeDocument/2006/relationships" xmlns:p="http://schemas.openxmlformats.org/presentationml/2006/main">
  <p:tag name="TIMING" val="|4.1"/>
</p:tagLst>
</file>

<file path=ppt/tags/tag20.xml><?xml version="1.0" encoding="utf-8"?>
<p:tagLst xmlns:a="http://schemas.openxmlformats.org/drawingml/2006/main" xmlns:r="http://schemas.openxmlformats.org/officeDocument/2006/relationships" xmlns:p="http://schemas.openxmlformats.org/presentationml/2006/main">
  <p:tag name="TIMING" val="|5.6"/>
</p:tagLst>
</file>

<file path=ppt/tags/tag21.xml><?xml version="1.0" encoding="utf-8"?>
<p:tagLst xmlns:a="http://schemas.openxmlformats.org/drawingml/2006/main" xmlns:r="http://schemas.openxmlformats.org/officeDocument/2006/relationships" xmlns:p="http://schemas.openxmlformats.org/presentationml/2006/main">
  <p:tag name="TIMING" val="|7.1"/>
</p:tagLst>
</file>

<file path=ppt/tags/tag22.xml><?xml version="1.0" encoding="utf-8"?>
<p:tagLst xmlns:a="http://schemas.openxmlformats.org/drawingml/2006/main" xmlns:r="http://schemas.openxmlformats.org/officeDocument/2006/relationships" xmlns:p="http://schemas.openxmlformats.org/presentationml/2006/main">
  <p:tag name="TIMING" val="|4.9"/>
</p:tagLst>
</file>

<file path=ppt/tags/tag23.xml><?xml version="1.0" encoding="utf-8"?>
<p:tagLst xmlns:a="http://schemas.openxmlformats.org/drawingml/2006/main" xmlns:r="http://schemas.openxmlformats.org/officeDocument/2006/relationships" xmlns:p="http://schemas.openxmlformats.org/presentationml/2006/main">
  <p:tag name="TIMING" val="|7.6"/>
</p:tagLst>
</file>

<file path=ppt/tags/tag24.xml><?xml version="1.0" encoding="utf-8"?>
<p:tagLst xmlns:a="http://schemas.openxmlformats.org/drawingml/2006/main" xmlns:r="http://schemas.openxmlformats.org/officeDocument/2006/relationships" xmlns:p="http://schemas.openxmlformats.org/presentationml/2006/main">
  <p:tag name="TIMING" val="|11.3|9.3|5.5|8.4|8.3"/>
</p:tagLst>
</file>

<file path=ppt/tags/tag25.xml><?xml version="1.0" encoding="utf-8"?>
<p:tagLst xmlns:a="http://schemas.openxmlformats.org/drawingml/2006/main" xmlns:r="http://schemas.openxmlformats.org/officeDocument/2006/relationships" xmlns:p="http://schemas.openxmlformats.org/presentationml/2006/main">
  <p:tag name="TIMING" val="|0.8"/>
</p:tagLst>
</file>

<file path=ppt/tags/tag26.xml><?xml version="1.0" encoding="utf-8"?>
<p:tagLst xmlns:a="http://schemas.openxmlformats.org/drawingml/2006/main" xmlns:r="http://schemas.openxmlformats.org/officeDocument/2006/relationships" xmlns:p="http://schemas.openxmlformats.org/presentationml/2006/main">
  <p:tag name="TIMING" val="|6.9"/>
</p:tagLst>
</file>

<file path=ppt/tags/tag3.xml><?xml version="1.0" encoding="utf-8"?>
<p:tagLst xmlns:a="http://schemas.openxmlformats.org/drawingml/2006/main" xmlns:r="http://schemas.openxmlformats.org/officeDocument/2006/relationships" xmlns:p="http://schemas.openxmlformats.org/presentationml/2006/main">
  <p:tag name="TIMING" val="|6.1|5.1|9.2|15.6|7.5"/>
</p:tagLst>
</file>

<file path=ppt/tags/tag4.xml><?xml version="1.0" encoding="utf-8"?>
<p:tagLst xmlns:a="http://schemas.openxmlformats.org/drawingml/2006/main" xmlns:r="http://schemas.openxmlformats.org/officeDocument/2006/relationships" xmlns:p="http://schemas.openxmlformats.org/presentationml/2006/main">
  <p:tag name="TIMING" val="|4.9"/>
</p:tagLst>
</file>

<file path=ppt/tags/tag5.xml><?xml version="1.0" encoding="utf-8"?>
<p:tagLst xmlns:a="http://schemas.openxmlformats.org/drawingml/2006/main" xmlns:r="http://schemas.openxmlformats.org/officeDocument/2006/relationships" xmlns:p="http://schemas.openxmlformats.org/presentationml/2006/main">
  <p:tag name="TIMING" val="|5.3|7.4|18.5|12.5"/>
</p:tagLst>
</file>

<file path=ppt/tags/tag6.xml><?xml version="1.0" encoding="utf-8"?>
<p:tagLst xmlns:a="http://schemas.openxmlformats.org/drawingml/2006/main" xmlns:r="http://schemas.openxmlformats.org/officeDocument/2006/relationships" xmlns:p="http://schemas.openxmlformats.org/presentationml/2006/main">
  <p:tag name="TIMING" val="|6.1|24.9|48.2|3.8|5.8"/>
</p:tagLst>
</file>

<file path=ppt/tags/tag7.xml><?xml version="1.0" encoding="utf-8"?>
<p:tagLst xmlns:a="http://schemas.openxmlformats.org/drawingml/2006/main" xmlns:r="http://schemas.openxmlformats.org/officeDocument/2006/relationships" xmlns:p="http://schemas.openxmlformats.org/presentationml/2006/main">
  <p:tag name="TIMING" val="|4.5"/>
</p:tagLst>
</file>

<file path=ppt/tags/tag8.xml><?xml version="1.0" encoding="utf-8"?>
<p:tagLst xmlns:a="http://schemas.openxmlformats.org/drawingml/2006/main" xmlns:r="http://schemas.openxmlformats.org/officeDocument/2006/relationships" xmlns:p="http://schemas.openxmlformats.org/presentationml/2006/main">
  <p:tag name="TIMING" val="|5.4"/>
</p:tagLst>
</file>

<file path=ppt/tags/tag9.xml><?xml version="1.0" encoding="utf-8"?>
<p:tagLst xmlns:a="http://schemas.openxmlformats.org/drawingml/2006/main" xmlns:r="http://schemas.openxmlformats.org/officeDocument/2006/relationships" xmlns:p="http://schemas.openxmlformats.org/presentationml/2006/main">
  <p:tag name="TIMING" val="|8.9|2.5|17.9|3.5"/>
</p:tagLst>
</file>

<file path=ppt/theme/theme1.xml><?xml version="1.0" encoding="utf-8"?>
<a:theme xmlns:a="http://schemas.openxmlformats.org/drawingml/2006/main" name="Theme1">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Theme1</Template>
  <TotalTime>2057</TotalTime>
  <Words>1709</Words>
  <Application>Microsoft Office PowerPoint</Application>
  <PresentationFormat>On-screen Show (4:3)</PresentationFormat>
  <Paragraphs>338</Paragraphs>
  <Slides>53</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Agency FB</vt:lpstr>
      <vt:lpstr>Aharoni</vt:lpstr>
      <vt:lpstr>Algerian</vt:lpstr>
      <vt:lpstr>Arial</vt:lpstr>
      <vt:lpstr>Arial Black</vt:lpstr>
      <vt:lpstr>Broadway</vt:lpstr>
      <vt:lpstr>Brush Script MT</vt:lpstr>
      <vt:lpstr>Californian FB</vt:lpstr>
      <vt:lpstr>Century Gothic</vt:lpstr>
      <vt:lpstr>Cooper Black</vt:lpstr>
      <vt:lpstr>Garamond</vt:lpstr>
      <vt:lpstr>Wingdings</vt:lpstr>
      <vt:lpstr>Theme1</vt:lpstr>
      <vt:lpstr>Alpha Matric Higher Secondary School</vt:lpstr>
      <vt:lpstr>PowerPoint Presentation</vt:lpstr>
      <vt:lpstr>LESSON 11</vt:lpstr>
      <vt:lpstr>PowerPoint Presentation</vt:lpstr>
      <vt:lpstr>PowerPoint Presentation</vt:lpstr>
      <vt:lpstr>PowerPoint Presentation</vt:lpstr>
      <vt:lpstr>PowerPoint Presentation</vt:lpstr>
      <vt:lpstr>PowerPoint Presentation</vt:lpstr>
      <vt:lpstr>LEARNING OBJECTIVES</vt:lpstr>
      <vt:lpstr>MEANING OF DEVELOPMENT AND UNDERDEVELOPMENT</vt:lpstr>
      <vt:lpstr>APPROACHES TO ECONOMIC DEVELOPMENT</vt:lpstr>
      <vt:lpstr>TRADITIONAL  APPROACH</vt:lpstr>
      <vt:lpstr>NEW WELFARE ORIENTED APPROACH</vt:lpstr>
      <vt:lpstr>UNDER DEVELOPMENT </vt:lpstr>
      <vt:lpstr>UNDERDEVELOPMENT MEANING</vt:lpstr>
      <vt:lpstr>PowerPoint Presentation</vt:lpstr>
      <vt:lpstr>PowerPoint Presentation</vt:lpstr>
      <vt:lpstr>ECONOMIC GROWTH   VS  ECONOMIC DEVELOPMENT </vt:lpstr>
      <vt:lpstr>PowerPoint Presentation</vt:lpstr>
      <vt:lpstr>MEASUREMENT OF ECONOMIC DEVELOPMENT</vt:lpstr>
      <vt:lpstr>Determinants of Economic Development</vt:lpstr>
      <vt:lpstr>PowerPoint Presentation</vt:lpstr>
      <vt:lpstr>ECONOMIC  FACTORS</vt:lpstr>
      <vt:lpstr>NON  ECONOMIC  FACTORS</vt:lpstr>
      <vt:lpstr>PowerPoint Presentation</vt:lpstr>
      <vt:lpstr>VICIOUS  CIRCLE  OF  POVERTY</vt:lpstr>
      <vt:lpstr>The vicious circle of poverty operates both on the demand side and the supply side.   </vt:lpstr>
      <vt:lpstr>PowerPoint Presentation</vt:lpstr>
      <vt:lpstr>Breaking  the vicious  circle  of  poverty </vt:lpstr>
      <vt:lpstr>PowerPoint Presentation</vt:lpstr>
      <vt:lpstr> DEFINITIONS</vt:lpstr>
      <vt:lpstr>ECONOMIC PLANNING IN INDIA</vt:lpstr>
      <vt:lpstr>EVOLUTION OF PLANNING IN INDIA</vt:lpstr>
      <vt:lpstr>PowerPoint Presentation</vt:lpstr>
      <vt:lpstr>CASE  OF  PLANNING</vt:lpstr>
      <vt:lpstr>CASE  AGAINST  PLANNING</vt:lpstr>
      <vt:lpstr>TYPES OF PLANNING</vt:lpstr>
      <vt:lpstr>PowerPoint Presentation</vt:lpstr>
      <vt:lpstr>Democratic Vs Totalitarian</vt:lpstr>
      <vt:lpstr>Centralised Vs Decentralised </vt:lpstr>
      <vt:lpstr>Direction Vs Inducement</vt:lpstr>
      <vt:lpstr>Indicative Vs Imperative</vt:lpstr>
      <vt:lpstr>PowerPoint Presentation</vt:lpstr>
      <vt:lpstr>Financial Vs Physical</vt:lpstr>
      <vt:lpstr>Functional Vs Structural </vt:lpstr>
      <vt:lpstr>Comprehensive Vs Partial</vt:lpstr>
      <vt:lpstr>PowerPoint Presentation</vt:lpstr>
      <vt:lpstr>NITI Aayog (National Institution for Transforming India)</vt:lpstr>
      <vt:lpstr>PowerPoint Presentation</vt:lpstr>
      <vt:lpstr>Functions of NITI Aayog</vt:lpstr>
      <vt:lpstr>CONCLUSION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Economics of Development and Planning</dc:title>
  <dc:creator>Muthu_home</dc:creator>
  <cp:lastModifiedBy>SysSoft</cp:lastModifiedBy>
  <cp:revision>143</cp:revision>
  <dcterms:created xsi:type="dcterms:W3CDTF">2006-08-16T00:00:00Z</dcterms:created>
  <dcterms:modified xsi:type="dcterms:W3CDTF">2024-05-18T11:23:16Z</dcterms:modified>
</cp:coreProperties>
</file>