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7" r:id="rId20"/>
    <p:sldId id="273" r:id="rId21"/>
    <p:sldId id="274" r:id="rId22"/>
    <p:sldId id="275" r:id="rId23"/>
    <p:sldId id="278" r:id="rId24"/>
    <p:sldId id="279" r:id="rId25"/>
    <p:sldId id="280" r:id="rId26"/>
    <p:sldId id="281" r:id="rId27"/>
    <p:sldId id="282" r:id="rId28"/>
    <p:sldId id="292" r:id="rId29"/>
    <p:sldId id="283" r:id="rId30"/>
    <p:sldId id="284" r:id="rId31"/>
    <p:sldId id="286" r:id="rId32"/>
    <p:sldId id="293" r:id="rId33"/>
    <p:sldId id="287" r:id="rId34"/>
    <p:sldId id="288" r:id="rId35"/>
    <p:sldId id="289" r:id="rId36"/>
    <p:sldId id="290" r:id="rId37"/>
    <p:sldId id="291" r:id="rId38"/>
    <p:sldId id="294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C5901A5-B826-4396-9EBF-826CE8BADFE4}">
          <p14:sldIdLst>
            <p14:sldId id="256"/>
            <p14:sldId id="29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7"/>
            <p14:sldId id="273"/>
            <p14:sldId id="274"/>
            <p14:sldId id="275"/>
            <p14:sldId id="278"/>
          </p14:sldIdLst>
        </p14:section>
        <p14:section name="Untitled Section" id="{93CD365B-A2F4-4F3D-B90E-83BC3306EDA0}">
          <p14:sldIdLst>
            <p14:sldId id="279"/>
            <p14:sldId id="280"/>
            <p14:sldId id="281"/>
            <p14:sldId id="282"/>
            <p14:sldId id="292"/>
            <p14:sldId id="283"/>
            <p14:sldId id="284"/>
            <p14:sldId id="286"/>
            <p14:sldId id="293"/>
            <p14:sldId id="287"/>
            <p14:sldId id="288"/>
            <p14:sldId id="289"/>
            <p14:sldId id="290"/>
            <p14:sldId id="291"/>
            <p14:sldId id="294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89" d="100"/>
          <a:sy n="89" d="100"/>
        </p:scale>
        <p:origin x="20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34184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698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419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1553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77540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284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809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663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280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441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0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606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68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58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828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086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213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35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D011A5C-1F89-4FC4-A843-C57DFFBB5643}" type="datetimeFigureOut">
              <a:rPr lang="en-IN" smtClean="0"/>
              <a:pPr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CAA7B8A-F60D-4642-8F27-978AE328EDC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09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  <p:sldLayoutId id="214748390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BB7EA-8006-4C33-90A4-9955F5B5A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654" y="0"/>
            <a:ext cx="9144000" cy="2387600"/>
          </a:xfrm>
        </p:spPr>
        <p:txBody>
          <a:bodyPr>
            <a:normAutofit/>
          </a:bodyPr>
          <a:lstStyle/>
          <a:p>
            <a:r>
              <a:rPr lang="en-IN" sz="8000" b="1" dirty="0">
                <a:solidFill>
                  <a:srgbClr val="00B050"/>
                </a:solidFill>
                <a:latin typeface="Cooper Black" pitchFamily="18" charset="0"/>
              </a:rPr>
              <a:t>LESSON –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54CE81-0427-49F3-8C8F-9D95DF4CE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4100" y="2672102"/>
            <a:ext cx="9144000" cy="1655762"/>
          </a:xfrm>
        </p:spPr>
        <p:txBody>
          <a:bodyPr>
            <a:noAutofit/>
          </a:bodyPr>
          <a:lstStyle/>
          <a:p>
            <a:r>
              <a:rPr lang="en-IN" sz="6600" b="1" dirty="0">
                <a:solidFill>
                  <a:srgbClr val="FF0000"/>
                </a:solidFill>
                <a:latin typeface="Cooper Black" pitchFamily="18" charset="0"/>
              </a:rPr>
              <a:t>THEORIES OF EMPLOYMENT </a:t>
            </a:r>
          </a:p>
          <a:p>
            <a:r>
              <a:rPr lang="en-IN" sz="6600" b="1" dirty="0">
                <a:solidFill>
                  <a:srgbClr val="00B050"/>
                </a:solidFill>
                <a:latin typeface="Cooper Black" pitchFamily="18" charset="0"/>
              </a:rPr>
              <a:t>&amp;</a:t>
            </a:r>
            <a:r>
              <a:rPr lang="en-IN" sz="6600" b="1" dirty="0">
                <a:solidFill>
                  <a:srgbClr val="FF0000"/>
                </a:solidFill>
                <a:latin typeface="Cooper Black" pitchFamily="18" charset="0"/>
              </a:rPr>
              <a:t> INCOME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08A76F-A473-4986-A7D3-56A617E44A66}"/>
              </a:ext>
            </a:extLst>
          </p:cNvPr>
          <p:cNvSpPr/>
          <p:nvPr/>
        </p:nvSpPr>
        <p:spPr>
          <a:xfrm>
            <a:off x="3228996" y="2068186"/>
            <a:ext cx="5929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www.Padasalai.Net</a:t>
            </a:r>
          </a:p>
        </p:txBody>
      </p:sp>
    </p:spTree>
    <p:extLst>
      <p:ext uri="{BB962C8B-B14F-4D97-AF65-F5344CB8AC3E}">
        <p14:creationId xmlns:p14="http://schemas.microsoft.com/office/powerpoint/2010/main" val="2972169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0ABF-1000-4EF2-B169-D123E1FD5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Technical unemployment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21C6E-80E3-4C2B-AFEC-1DB048E04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876" y="2343704"/>
            <a:ext cx="10364452" cy="422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. </a:t>
            </a:r>
            <a:r>
              <a:rPr lang="en-US" sz="3200" b="1" cap="none" dirty="0"/>
              <a:t>Now a days, </a:t>
            </a:r>
            <a:r>
              <a:rPr lang="en-US" sz="3200" b="1" cap="none" dirty="0">
                <a:solidFill>
                  <a:srgbClr val="00B050"/>
                </a:solidFill>
              </a:rPr>
              <a:t>invention and innovations</a:t>
            </a:r>
            <a:r>
              <a:rPr lang="en-US" sz="3200" b="1" cap="none" dirty="0"/>
              <a:t> lead to the</a:t>
            </a:r>
          </a:p>
          <a:p>
            <a:pPr marL="0" indent="0">
              <a:buNone/>
            </a:pPr>
            <a:r>
              <a:rPr lang="en-US" sz="3200" b="1" cap="none" dirty="0"/>
              <a:t>     adoption of new techniques there by the existing</a:t>
            </a:r>
          </a:p>
          <a:p>
            <a:pPr marL="0" indent="0">
              <a:buNone/>
            </a:pPr>
            <a:r>
              <a:rPr lang="en-US" sz="3200" b="1" cap="none" dirty="0"/>
              <a:t>     workers are retrenched. </a:t>
            </a:r>
            <a:r>
              <a:rPr lang="en-US" sz="3200" b="1" cap="none" dirty="0" err="1">
                <a:solidFill>
                  <a:srgbClr val="00B050"/>
                </a:solidFill>
              </a:rPr>
              <a:t>labour</a:t>
            </a:r>
            <a:r>
              <a:rPr lang="en-US" sz="3200" b="1" cap="none" dirty="0">
                <a:solidFill>
                  <a:srgbClr val="00B050"/>
                </a:solidFill>
              </a:rPr>
              <a:t> saving devices 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</a:rPr>
              <a:t>     are responsible for technological unemployment.</a:t>
            </a:r>
            <a:endParaRPr lang="en-IN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5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C4DE-B5E2-41BC-A4EE-EBF9D709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srgbClr val="FF0000"/>
                </a:solidFill>
                <a:latin typeface="Cooper Std Black" panose="0208090304030B020404" pitchFamily="18" charset="0"/>
              </a:rPr>
              <a:t>Structural unemployment</a:t>
            </a:r>
            <a:endParaRPr lang="en-IN" sz="6000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E3D07-288B-4EC6-86EC-F75072D9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214694"/>
            <a:ext cx="10364452" cy="4354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cap="none" dirty="0"/>
              <a:t>. Structural unemployment is due to </a:t>
            </a:r>
            <a:r>
              <a:rPr lang="en-US" sz="3600" b="1" cap="none" dirty="0">
                <a:solidFill>
                  <a:srgbClr val="00B050"/>
                </a:solidFill>
              </a:rPr>
              <a:t>drastic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change in the structure</a:t>
            </a:r>
            <a:r>
              <a:rPr lang="en-US" sz="3600" b="1" cap="none" dirty="0"/>
              <a:t> of the </a:t>
            </a:r>
            <a:r>
              <a:rPr lang="en-US" sz="3600" b="1" cap="none" dirty="0">
                <a:solidFill>
                  <a:srgbClr val="00B050"/>
                </a:solidFill>
              </a:rPr>
              <a:t>society</a:t>
            </a:r>
            <a:r>
              <a:rPr lang="en-US" sz="3600" b="1" cap="none" dirty="0"/>
              <a:t>.</a:t>
            </a:r>
          </a:p>
          <a:p>
            <a:pPr marL="0" indent="0">
              <a:buNone/>
            </a:pPr>
            <a:r>
              <a:rPr lang="en-US" sz="3600" b="1" cap="none" dirty="0"/>
              <a:t>. This unemployment results from massive</a:t>
            </a:r>
          </a:p>
          <a:p>
            <a:pPr marL="0" indent="0">
              <a:buNone/>
            </a:pPr>
            <a:r>
              <a:rPr lang="en-US" sz="3600" b="1" cap="none" dirty="0"/>
              <a:t>      and deep rooted changes in economic</a:t>
            </a:r>
          </a:p>
          <a:p>
            <a:pPr marL="0" indent="0">
              <a:buNone/>
            </a:pPr>
            <a:r>
              <a:rPr lang="en-US" sz="3600" b="1" cap="none" dirty="0"/>
              <a:t>      structure.</a:t>
            </a:r>
          </a:p>
        </p:txBody>
      </p:sp>
    </p:spTree>
    <p:extLst>
      <p:ext uri="{BB962C8B-B14F-4D97-AF65-F5344CB8AC3E}">
        <p14:creationId xmlns:p14="http://schemas.microsoft.com/office/powerpoint/2010/main" val="271855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C5DF-1701-4DC7-A093-FB50B1DA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806" y="547496"/>
            <a:ext cx="10364451" cy="1596177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Disguised unemployment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A46A-39FD-4746-A9A8-EA2F493B9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4122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cap="none" dirty="0"/>
              <a:t>. </a:t>
            </a:r>
            <a:r>
              <a:rPr lang="en-US" sz="4000" b="1" cap="none" dirty="0"/>
              <a:t>Disguised unemployment occurs when</a:t>
            </a:r>
          </a:p>
          <a:p>
            <a:pPr marL="0" indent="0">
              <a:buNone/>
            </a:pPr>
            <a:r>
              <a:rPr lang="en-US" sz="4000" b="1" cap="none" dirty="0"/>
              <a:t>       </a:t>
            </a:r>
            <a:r>
              <a:rPr lang="en-US" sz="4000" b="1" cap="none" dirty="0">
                <a:solidFill>
                  <a:srgbClr val="00B050"/>
                </a:solidFill>
              </a:rPr>
              <a:t>more people are there than what is</a:t>
            </a:r>
          </a:p>
          <a:p>
            <a:pPr marL="0" indent="0">
              <a:buNone/>
            </a:pPr>
            <a:r>
              <a:rPr lang="en-US" sz="4000" b="1" cap="none" dirty="0">
                <a:solidFill>
                  <a:srgbClr val="00B050"/>
                </a:solidFill>
              </a:rPr>
              <a:t>       actually required.</a:t>
            </a:r>
          </a:p>
          <a:p>
            <a:pPr marL="0" indent="0">
              <a:buNone/>
            </a:pPr>
            <a:r>
              <a:rPr lang="en-IN" sz="4000" b="1" cap="none" dirty="0"/>
              <a:t>. In this situation, marginal productivity of</a:t>
            </a:r>
          </a:p>
          <a:p>
            <a:pPr marL="0" indent="0">
              <a:buNone/>
            </a:pPr>
            <a:r>
              <a:rPr lang="en-IN" sz="4000" b="1" cap="none" dirty="0"/>
              <a:t>       labour is </a:t>
            </a:r>
            <a:r>
              <a:rPr lang="en-IN" sz="4000" b="1" cap="none" dirty="0">
                <a:solidFill>
                  <a:srgbClr val="00B050"/>
                </a:solidFill>
              </a:rPr>
              <a:t>zero </a:t>
            </a:r>
            <a:r>
              <a:rPr lang="en-IN" sz="4000" b="1" cap="none" dirty="0"/>
              <a:t>or </a:t>
            </a:r>
            <a:r>
              <a:rPr lang="en-IN" sz="4000" b="1" cap="none" dirty="0">
                <a:solidFill>
                  <a:srgbClr val="00B050"/>
                </a:solidFill>
              </a:rPr>
              <a:t>less </a:t>
            </a:r>
            <a:r>
              <a:rPr lang="en-IN" sz="4000" b="1" cap="none" dirty="0"/>
              <a:t>or </a:t>
            </a:r>
            <a:r>
              <a:rPr lang="en-IN" sz="4000" b="1" cap="none" dirty="0">
                <a:solidFill>
                  <a:srgbClr val="00B050"/>
                </a:solidFill>
              </a:rPr>
              <a:t>negative</a:t>
            </a:r>
            <a:r>
              <a:rPr lang="en-IN" sz="4000" b="1" cap="none" dirty="0"/>
              <a:t>.</a:t>
            </a:r>
            <a:r>
              <a:rPr lang="en-IN" b="1" cap="non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1628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0637-B9A4-42A7-A839-4A9674627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32" y="236777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Classical theory of unemployment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13431-5A0C-444E-967A-30ECA59B1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6839" y="1655361"/>
            <a:ext cx="10364452" cy="496586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000" cap="none" dirty="0">
                <a:latin typeface="Futura" panose="020B0602020204020303" pitchFamily="34" charset="0"/>
              </a:rPr>
              <a:t>Introduction :</a:t>
            </a:r>
          </a:p>
          <a:p>
            <a:pPr marL="0" indent="0">
              <a:buNone/>
            </a:pPr>
            <a:r>
              <a:rPr lang="en-US" sz="2800" cap="none" dirty="0">
                <a:latin typeface="Futura" panose="020B0602020204020303" pitchFamily="34" charset="0"/>
              </a:rPr>
              <a:t>. </a:t>
            </a:r>
            <a:r>
              <a:rPr lang="en-US" sz="2800" b="1" cap="none" dirty="0">
                <a:latin typeface="Futura" panose="020B0602020204020303" pitchFamily="34" charset="0"/>
              </a:rPr>
              <a:t>Classical theory was developed by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 David Ricardo, </a:t>
            </a:r>
            <a:r>
              <a:rPr lang="en-US" sz="2800" b="1" cap="none" dirty="0" err="1">
                <a:solidFill>
                  <a:srgbClr val="00B050"/>
                </a:solidFill>
                <a:latin typeface="Futura" panose="020B0602020204020303" pitchFamily="34" charset="0"/>
              </a:rPr>
              <a:t>J.S.Mill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, </a:t>
            </a:r>
            <a:r>
              <a:rPr lang="en-US" sz="2800" b="1" cap="none" dirty="0" err="1">
                <a:solidFill>
                  <a:srgbClr val="00B050"/>
                </a:solidFill>
                <a:latin typeface="Futura" panose="020B0602020204020303" pitchFamily="34" charset="0"/>
              </a:rPr>
              <a:t>J.B.Say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 and </a:t>
            </a:r>
            <a:r>
              <a:rPr lang="en-US" sz="2800" b="1" cap="none" dirty="0" err="1">
                <a:solidFill>
                  <a:srgbClr val="00B050"/>
                </a:solidFill>
                <a:latin typeface="Futura" panose="020B0602020204020303" pitchFamily="34" charset="0"/>
              </a:rPr>
              <a:t>A.C.Pigou</a:t>
            </a:r>
            <a:r>
              <a:rPr lang="en-US" sz="2800" b="1" cap="none" dirty="0">
                <a:solidFill>
                  <a:srgbClr val="00B050"/>
                </a:solidFill>
                <a:latin typeface="Futura" panose="020B0602020204020303" pitchFamily="34" charset="0"/>
              </a:rPr>
              <a:t>.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. Classical economists assumed: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*Full employment without inflation.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*Wages and prices of goods were flexible.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*Competitive market existed in the   </a:t>
            </a:r>
          </a:p>
          <a:p>
            <a:pPr marL="0" indent="0">
              <a:buNone/>
            </a:pPr>
            <a:r>
              <a:rPr lang="en-US" sz="2800" b="1" cap="none" dirty="0">
                <a:latin typeface="Futura" panose="020B0602020204020303" pitchFamily="34" charset="0"/>
              </a:rPr>
              <a:t>                                                   economy(laissez – faire economy</a:t>
            </a:r>
            <a:r>
              <a:rPr lang="en-US" sz="2800" cap="none" dirty="0">
                <a:latin typeface="Futura" panose="020B06020202040203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6294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D3CE467C-302E-4980-B3C1-7D2677047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56" y="488557"/>
            <a:ext cx="10364451" cy="1596177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Cooper Std Black" panose="0208090304030B020404" pitchFamily="18" charset="0"/>
              </a:rPr>
              <a:t>Jean Baptist say</a:t>
            </a:r>
            <a:endParaRPr lang="en-IN" sz="6600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7AAE425-280C-4234-8924-B957AF7A1CC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75208" y="2214694"/>
            <a:ext cx="5744592" cy="4337026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00B050"/>
                </a:solidFill>
                <a:latin typeface="Cooper Std Black" panose="0208090304030B020404" pitchFamily="18" charset="0"/>
              </a:rPr>
              <a:t>Say’s</a:t>
            </a:r>
          </a:p>
          <a:p>
            <a:pPr marL="0" indent="0">
              <a:buNone/>
            </a:pPr>
            <a:r>
              <a:rPr lang="en-US" sz="6600" dirty="0">
                <a:solidFill>
                  <a:srgbClr val="00B050"/>
                </a:solidFill>
                <a:latin typeface="Cooper Std Black" panose="0208090304030B020404" pitchFamily="18" charset="0"/>
              </a:rPr>
              <a:t>law of </a:t>
            </a:r>
          </a:p>
          <a:p>
            <a:pPr marL="0" indent="0">
              <a:buNone/>
            </a:pPr>
            <a:r>
              <a:rPr lang="en-US" sz="6600" dirty="0">
                <a:solidFill>
                  <a:srgbClr val="00B050"/>
                </a:solidFill>
                <a:latin typeface="Cooper Std Black" panose="0208090304030B020404" pitchFamily="18" charset="0"/>
              </a:rPr>
              <a:t>market</a:t>
            </a:r>
            <a:endParaRPr lang="en-IN" sz="6600" dirty="0">
              <a:solidFill>
                <a:srgbClr val="00B050"/>
              </a:solidFill>
              <a:latin typeface="Cooper Std Black" panose="0208090304030B020404" pitchFamily="18" charset="0"/>
            </a:endParaRP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507AD7F7-EAB2-43A8-BA53-B3EA08ECD4D5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5241082" y="2084734"/>
            <a:ext cx="6131213" cy="415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7583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7F3A9-542D-44B5-B301-4F99820A5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Say’s law of market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BCA75-8CF9-484C-8095-B7335389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41757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.  </a:t>
            </a:r>
            <a:r>
              <a:rPr lang="en-US" sz="2800" b="1" cap="none" dirty="0" err="1"/>
              <a:t>Says’s</a:t>
            </a:r>
            <a:r>
              <a:rPr lang="en-US" sz="2800" b="1" cap="none" dirty="0"/>
              <a:t> law of market is the core of the classical theory of</a:t>
            </a:r>
          </a:p>
          <a:p>
            <a:pPr marL="0" indent="0">
              <a:buNone/>
            </a:pPr>
            <a:r>
              <a:rPr lang="en-US" sz="2800" b="1" cap="none" dirty="0"/>
              <a:t>         employment. </a:t>
            </a:r>
            <a:r>
              <a:rPr lang="en-US" sz="2800" b="1" cap="none" dirty="0" err="1"/>
              <a:t>J.B.say</a:t>
            </a:r>
            <a:r>
              <a:rPr lang="en-US" sz="2800" b="1" cap="none" dirty="0"/>
              <a:t> was a French economists and an</a:t>
            </a:r>
          </a:p>
          <a:p>
            <a:pPr marL="0" indent="0">
              <a:buNone/>
            </a:pPr>
            <a:r>
              <a:rPr lang="en-US" sz="2800" b="1" cap="none" dirty="0"/>
              <a:t>          industrialist.</a:t>
            </a:r>
          </a:p>
          <a:p>
            <a:pPr marL="0" indent="0">
              <a:buNone/>
            </a:pPr>
            <a:r>
              <a:rPr lang="en-US" sz="2800" b="1" cap="none" dirty="0"/>
              <a:t>. According to </a:t>
            </a:r>
            <a:r>
              <a:rPr lang="en-US" sz="2800" b="1" cap="none" dirty="0" err="1"/>
              <a:t>J.B.say</a:t>
            </a:r>
            <a:r>
              <a:rPr lang="en-US" sz="2800" b="1" cap="none" dirty="0"/>
              <a:t>:</a:t>
            </a:r>
          </a:p>
          <a:p>
            <a:pPr marL="0" indent="0">
              <a:buNone/>
            </a:pPr>
            <a:r>
              <a:rPr lang="en-IN" sz="2800" b="1" cap="none" dirty="0"/>
              <a:t>                            </a:t>
            </a:r>
            <a:r>
              <a:rPr lang="en-IN" sz="2800" b="1" cap="none" dirty="0">
                <a:solidFill>
                  <a:srgbClr val="00B050"/>
                </a:solidFill>
              </a:rPr>
              <a:t>“Supply creates its own demand”. </a:t>
            </a:r>
            <a:r>
              <a:rPr lang="en-IN" sz="2800" b="1" cap="none" dirty="0"/>
              <a:t>Hence there</a:t>
            </a:r>
          </a:p>
          <a:p>
            <a:pPr marL="0" indent="0">
              <a:buNone/>
            </a:pPr>
            <a:r>
              <a:rPr lang="en-IN" sz="2800" b="1" cap="none" dirty="0"/>
              <a:t>        cannot be general over production or the problem  </a:t>
            </a:r>
          </a:p>
          <a:p>
            <a:pPr marL="0" indent="0">
              <a:buNone/>
            </a:pPr>
            <a:r>
              <a:rPr lang="en-IN" sz="2800" b="1" cap="none" dirty="0"/>
              <a:t>        unemployment in the economy.</a:t>
            </a:r>
          </a:p>
          <a:p>
            <a:pPr marL="0" indent="0">
              <a:buNone/>
            </a:pPr>
            <a:r>
              <a:rPr lang="en-IN" sz="3000" b="1" cap="none" dirty="0"/>
              <a:t>                                                                              </a:t>
            </a:r>
            <a:r>
              <a:rPr lang="en-IN" sz="3000" b="1" cap="none" dirty="0">
                <a:solidFill>
                  <a:srgbClr val="FF0000"/>
                </a:solidFill>
              </a:rPr>
              <a:t>….. continue</a:t>
            </a:r>
          </a:p>
        </p:txBody>
      </p:sp>
    </p:spTree>
    <p:extLst>
      <p:ext uri="{BB962C8B-B14F-4D97-AF65-F5344CB8AC3E}">
        <p14:creationId xmlns:p14="http://schemas.microsoft.com/office/powerpoint/2010/main" val="267255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59E7-3ED1-409F-A54A-03193347B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710" y="568171"/>
            <a:ext cx="10364452" cy="6196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cap="none" dirty="0">
                <a:solidFill>
                  <a:srgbClr val="FF0000"/>
                </a:solidFill>
              </a:rPr>
              <a:t>……continue</a:t>
            </a:r>
          </a:p>
          <a:p>
            <a:pPr marL="0" indent="0">
              <a:buNone/>
            </a:pPr>
            <a:r>
              <a:rPr lang="en-US" sz="3600" b="1" cap="none" dirty="0"/>
              <a:t> In short, this classical theory explains that </a:t>
            </a:r>
          </a:p>
          <a:p>
            <a:pPr marL="0" indent="0">
              <a:buNone/>
            </a:pPr>
            <a:r>
              <a:rPr lang="en-US" sz="3600" b="1" cap="none" dirty="0"/>
              <a:t>   “ a person receives his income from</a:t>
            </a:r>
          </a:p>
          <a:p>
            <a:pPr marL="0" indent="0">
              <a:buNone/>
            </a:pPr>
            <a:r>
              <a:rPr lang="en-US" sz="3600" b="1" cap="none" dirty="0"/>
              <a:t>    production which is spent on the purchase  </a:t>
            </a:r>
          </a:p>
          <a:p>
            <a:pPr marL="0" indent="0">
              <a:buNone/>
            </a:pPr>
            <a:r>
              <a:rPr lang="en-US" sz="3600" b="1" cap="none" dirty="0"/>
              <a:t>    of goods and services produced by others.</a:t>
            </a:r>
          </a:p>
          <a:p>
            <a:pPr marL="0" indent="0">
              <a:buNone/>
            </a:pPr>
            <a:r>
              <a:rPr lang="en-US" sz="3600" b="1" cap="none" dirty="0"/>
              <a:t>    For the economy as a whole, therefore, 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total production equal total income.”</a:t>
            </a:r>
            <a:endParaRPr lang="en-IN" sz="3600" b="1" cap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98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4C2A8-B6E2-4307-BB4F-E3D898AE4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Assumptions of the say’s law of market</a:t>
            </a:r>
            <a:endParaRPr lang="en-IN" sz="4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30B08-FA13-4BDB-AE71-ACB30EE72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983" y="2214694"/>
            <a:ext cx="10364452" cy="42168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cap="none" dirty="0"/>
              <a:t>1. </a:t>
            </a:r>
            <a:r>
              <a:rPr lang="en-US" sz="2800" b="1" cap="none" dirty="0">
                <a:solidFill>
                  <a:srgbClr val="00B050"/>
                </a:solidFill>
              </a:rPr>
              <a:t>No single buyer or seller</a:t>
            </a:r>
            <a:r>
              <a:rPr lang="en-US" sz="2800" b="1" cap="none" dirty="0"/>
              <a:t> of commodity or an input </a:t>
            </a:r>
            <a:r>
              <a:rPr lang="en-US" sz="2800" b="1" cap="none" dirty="0">
                <a:solidFill>
                  <a:srgbClr val="00B050"/>
                </a:solidFill>
              </a:rPr>
              <a:t>can affect price.</a:t>
            </a:r>
          </a:p>
          <a:p>
            <a:pPr marL="0" indent="0">
              <a:buNone/>
            </a:pPr>
            <a:r>
              <a:rPr lang="en-US" sz="2800" b="1" cap="none" dirty="0"/>
              <a:t>2. </a:t>
            </a:r>
            <a:r>
              <a:rPr lang="en-US" sz="2800" b="1" cap="none" dirty="0">
                <a:solidFill>
                  <a:srgbClr val="00B050"/>
                </a:solidFill>
              </a:rPr>
              <a:t>Full employment.</a:t>
            </a:r>
          </a:p>
          <a:p>
            <a:pPr marL="0" indent="0">
              <a:buNone/>
            </a:pPr>
            <a:r>
              <a:rPr lang="en-US" sz="2800" b="1" cap="none" dirty="0"/>
              <a:t>3. There will be a </a:t>
            </a:r>
            <a:r>
              <a:rPr lang="en-US" sz="2800" b="1" cap="none" dirty="0">
                <a:solidFill>
                  <a:srgbClr val="00B050"/>
                </a:solidFill>
              </a:rPr>
              <a:t>perfect competition </a:t>
            </a:r>
            <a:r>
              <a:rPr lang="en-US" sz="2800" b="1" cap="none" dirty="0"/>
              <a:t>in </a:t>
            </a:r>
            <a:r>
              <a:rPr lang="en-US" sz="2800" b="1" cap="none" dirty="0" err="1"/>
              <a:t>labour</a:t>
            </a:r>
            <a:r>
              <a:rPr lang="en-US" sz="2800" b="1" cap="none" dirty="0"/>
              <a:t> and product market.</a:t>
            </a:r>
          </a:p>
          <a:p>
            <a:pPr marL="0" indent="0">
              <a:buNone/>
            </a:pPr>
            <a:r>
              <a:rPr lang="en-US" sz="2800" b="1" cap="none" dirty="0"/>
              <a:t>4. There is </a:t>
            </a:r>
            <a:r>
              <a:rPr lang="en-US" sz="2800" b="1" cap="none" dirty="0">
                <a:solidFill>
                  <a:srgbClr val="00B050"/>
                </a:solidFill>
              </a:rPr>
              <a:t>wage – price flexibility</a:t>
            </a:r>
            <a:r>
              <a:rPr lang="en-US" sz="2800" b="1" cap="none" dirty="0"/>
              <a:t>.</a:t>
            </a:r>
          </a:p>
          <a:p>
            <a:pPr marL="0" indent="0">
              <a:buNone/>
            </a:pPr>
            <a:r>
              <a:rPr lang="en-US" sz="2800" b="1" cap="none" dirty="0"/>
              <a:t>5. </a:t>
            </a:r>
            <a:r>
              <a:rPr lang="en-US" sz="2800" b="1" cap="none" dirty="0">
                <a:solidFill>
                  <a:srgbClr val="00B050"/>
                </a:solidFill>
              </a:rPr>
              <a:t>Money acts </a:t>
            </a:r>
            <a:r>
              <a:rPr lang="en-US" sz="2800" b="1" cap="none" dirty="0"/>
              <a:t>only </a:t>
            </a:r>
            <a:r>
              <a:rPr lang="en-US" sz="2800" b="1" cap="none" dirty="0">
                <a:solidFill>
                  <a:srgbClr val="00B050"/>
                </a:solidFill>
              </a:rPr>
              <a:t>as a medium</a:t>
            </a:r>
            <a:r>
              <a:rPr lang="en-US" sz="2800" b="1" cap="none" dirty="0"/>
              <a:t> of exchange.</a:t>
            </a:r>
          </a:p>
          <a:p>
            <a:pPr marL="0" indent="0">
              <a:buNone/>
            </a:pPr>
            <a:r>
              <a:rPr lang="en-US" sz="2800" b="1" cap="none" dirty="0"/>
              <a:t>6. </a:t>
            </a:r>
            <a:r>
              <a:rPr lang="en-US" sz="2800" b="1" cap="none" dirty="0">
                <a:solidFill>
                  <a:srgbClr val="00B050"/>
                </a:solidFill>
              </a:rPr>
              <a:t>Long – run </a:t>
            </a:r>
            <a:r>
              <a:rPr lang="en-US" sz="2800" b="1" cap="none" dirty="0"/>
              <a:t>analysis.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7930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0003E-5E95-4BD0-8C90-62B9DBE1B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568" y="458719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Implications of say’s law</a:t>
            </a:r>
            <a:endParaRPr lang="en-IN" sz="54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F9425-7AF1-4F24-8D54-A11B3C211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1934449"/>
            <a:ext cx="10364452" cy="4923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none" dirty="0"/>
              <a:t>1. There is </a:t>
            </a:r>
            <a:r>
              <a:rPr lang="en-US" sz="2400" b="1" cap="none" dirty="0">
                <a:solidFill>
                  <a:srgbClr val="00B050"/>
                </a:solidFill>
              </a:rPr>
              <a:t>no possibility for over production </a:t>
            </a:r>
            <a:r>
              <a:rPr lang="en-US" sz="2400" b="1" cap="none" dirty="0"/>
              <a:t>or unemployment.</a:t>
            </a:r>
          </a:p>
          <a:p>
            <a:pPr marL="0" indent="0">
              <a:buNone/>
            </a:pPr>
            <a:r>
              <a:rPr lang="en-US" sz="2400" b="1" cap="none" dirty="0"/>
              <a:t>2. If there </a:t>
            </a:r>
            <a:r>
              <a:rPr lang="en-US" sz="2400" b="1" cap="none" dirty="0">
                <a:solidFill>
                  <a:srgbClr val="00B050"/>
                </a:solidFill>
              </a:rPr>
              <a:t>exist unutilized resources</a:t>
            </a:r>
            <a:r>
              <a:rPr lang="en-US" sz="2400" b="1" cap="none" dirty="0"/>
              <a:t> in the economy, </a:t>
            </a:r>
            <a:r>
              <a:rPr lang="en-US" sz="2400" b="1" cap="none" dirty="0">
                <a:solidFill>
                  <a:srgbClr val="00B050"/>
                </a:solidFill>
              </a:rPr>
              <a:t>it is profitable </a:t>
            </a:r>
            <a:r>
              <a:rPr lang="en-US" sz="2400" b="1" cap="none" dirty="0"/>
              <a:t>to</a:t>
            </a:r>
          </a:p>
          <a:p>
            <a:pPr marL="0" indent="0">
              <a:buNone/>
            </a:pPr>
            <a:r>
              <a:rPr lang="en-US" sz="2400" b="1" cap="none" dirty="0"/>
              <a:t>                 employ them up to the point of full employment.</a:t>
            </a:r>
          </a:p>
          <a:p>
            <a:pPr marL="0" indent="0">
              <a:buNone/>
            </a:pPr>
            <a:r>
              <a:rPr lang="en-US" sz="2400" b="1" cap="none" dirty="0"/>
              <a:t>3. </a:t>
            </a:r>
            <a:r>
              <a:rPr lang="en-US" sz="2400" b="1" cap="none" dirty="0">
                <a:solidFill>
                  <a:srgbClr val="00B050"/>
                </a:solidFill>
              </a:rPr>
              <a:t>No need for government intervention</a:t>
            </a:r>
            <a:r>
              <a:rPr lang="en-US" sz="2400" b="1" cap="none" dirty="0"/>
              <a:t>.</a:t>
            </a:r>
          </a:p>
          <a:p>
            <a:pPr marL="0" indent="0">
              <a:buNone/>
            </a:pPr>
            <a:r>
              <a:rPr lang="en-US" sz="2400" b="1" cap="none" dirty="0"/>
              <a:t>4.</a:t>
            </a:r>
            <a:r>
              <a:rPr lang="en-US" sz="2400" b="1" cap="none" dirty="0">
                <a:solidFill>
                  <a:srgbClr val="00B050"/>
                </a:solidFill>
              </a:rPr>
              <a:t> Interest flexibility </a:t>
            </a:r>
            <a:r>
              <a:rPr lang="en-US" sz="2400" b="1" cap="none" dirty="0"/>
              <a:t>brings about </a:t>
            </a:r>
            <a:r>
              <a:rPr lang="en-US" sz="2400" b="1" cap="none" dirty="0">
                <a:solidFill>
                  <a:srgbClr val="00B050"/>
                </a:solidFill>
              </a:rPr>
              <a:t>equality</a:t>
            </a:r>
            <a:r>
              <a:rPr lang="en-US" sz="2400" b="1" cap="none" dirty="0"/>
              <a:t> between </a:t>
            </a:r>
            <a:r>
              <a:rPr lang="en-US" sz="2400" b="1" cap="none" dirty="0">
                <a:solidFill>
                  <a:srgbClr val="00B050"/>
                </a:solidFill>
              </a:rPr>
              <a:t>saving and</a:t>
            </a:r>
          </a:p>
          <a:p>
            <a:pPr marL="0" indent="0">
              <a:buNone/>
            </a:pPr>
            <a:r>
              <a:rPr lang="en-US" sz="2400" b="1" cap="none" dirty="0"/>
              <a:t>                 </a:t>
            </a:r>
            <a:r>
              <a:rPr lang="en-US" sz="2400" b="1" cap="none" dirty="0">
                <a:solidFill>
                  <a:srgbClr val="00B050"/>
                </a:solidFill>
              </a:rPr>
              <a:t>investment.</a:t>
            </a:r>
          </a:p>
          <a:p>
            <a:pPr marL="0" indent="0">
              <a:buNone/>
            </a:pPr>
            <a:r>
              <a:rPr lang="en-US" sz="2400" b="1" cap="none" dirty="0"/>
              <a:t>5. </a:t>
            </a:r>
            <a:r>
              <a:rPr lang="en-US" sz="2400" b="1" cap="none" dirty="0">
                <a:solidFill>
                  <a:srgbClr val="00B050"/>
                </a:solidFill>
              </a:rPr>
              <a:t>Money performs only the medium </a:t>
            </a:r>
            <a:r>
              <a:rPr lang="en-US" sz="2400" b="1" cap="none" dirty="0"/>
              <a:t>of exchange. People will </a:t>
            </a:r>
            <a:r>
              <a:rPr lang="en-US" sz="2400" b="1" cap="none" dirty="0">
                <a:solidFill>
                  <a:srgbClr val="00B050"/>
                </a:solidFill>
              </a:rPr>
              <a:t>not hold </a:t>
            </a:r>
          </a:p>
          <a:p>
            <a:pPr marL="0" indent="0">
              <a:buNone/>
            </a:pPr>
            <a:r>
              <a:rPr lang="en-US" sz="2400" b="1" cap="none" dirty="0">
                <a:solidFill>
                  <a:srgbClr val="00B050"/>
                </a:solidFill>
              </a:rPr>
              <a:t>                idle money.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814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2C55-1898-41F7-9451-5549405AD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1267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Criticisms of say’s law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DCF9A-5DF8-4700-9BB0-A227D9572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1491449"/>
            <a:ext cx="10843219" cy="5366551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3600" b="1" cap="none" dirty="0"/>
              <a:t>According to Keynes, </a:t>
            </a:r>
            <a:r>
              <a:rPr lang="en-US" sz="3600" b="1" cap="none" dirty="0">
                <a:solidFill>
                  <a:srgbClr val="00B050"/>
                </a:solidFill>
              </a:rPr>
              <a:t>supply does </a:t>
            </a:r>
            <a:r>
              <a:rPr lang="en-US" sz="3600" b="1" cap="none" dirty="0"/>
              <a:t>not</a:t>
            </a:r>
          </a:p>
          <a:p>
            <a:pPr marL="0" indent="0">
              <a:buNone/>
            </a:pPr>
            <a:r>
              <a:rPr lang="en-US" sz="3600" b="1" cap="none" dirty="0"/>
              <a:t>         </a:t>
            </a:r>
            <a:r>
              <a:rPr lang="en-US" sz="3600" b="1" cap="none" dirty="0">
                <a:solidFill>
                  <a:srgbClr val="00B050"/>
                </a:solidFill>
              </a:rPr>
              <a:t>create its demand</a:t>
            </a:r>
            <a:r>
              <a:rPr lang="en-US" sz="3600" b="1" cap="none" dirty="0"/>
              <a:t>. It is not applicable</a:t>
            </a:r>
          </a:p>
          <a:p>
            <a:pPr marL="0" indent="0">
              <a:buNone/>
            </a:pPr>
            <a:r>
              <a:rPr lang="en-US" sz="3600" b="1" cap="none" dirty="0"/>
              <a:t>         where demand does not increase as much</a:t>
            </a:r>
          </a:p>
          <a:p>
            <a:pPr marL="0" indent="0">
              <a:buNone/>
            </a:pPr>
            <a:r>
              <a:rPr lang="en-US" sz="3600" b="1" cap="none" dirty="0"/>
              <a:t>         as production increases</a:t>
            </a:r>
            <a:r>
              <a:rPr lang="en-US" sz="3600" b="1" dirty="0"/>
              <a:t>.</a:t>
            </a:r>
          </a:p>
          <a:p>
            <a:pPr marL="0" indent="0">
              <a:buNone/>
            </a:pPr>
            <a:r>
              <a:rPr lang="en-US" sz="3600" b="1" dirty="0"/>
              <a:t>2. </a:t>
            </a:r>
            <a:r>
              <a:rPr lang="en-US" sz="3600" b="1" cap="none" dirty="0">
                <a:solidFill>
                  <a:srgbClr val="00B050"/>
                </a:solidFill>
              </a:rPr>
              <a:t>Automatic adjustment process will not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   remove unemployment.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                                                    </a:t>
            </a:r>
            <a:r>
              <a:rPr lang="en-US" sz="36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…. continue </a:t>
            </a:r>
          </a:p>
          <a:p>
            <a:pPr marL="0" indent="0">
              <a:buNone/>
            </a:pPr>
            <a:r>
              <a:rPr lang="en-IN" sz="3600" b="1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3903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18904"/>
            <a:ext cx="10363826" cy="4772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>
                <a:solidFill>
                  <a:srgbClr val="00B050"/>
                </a:solidFill>
                <a:latin typeface="Cooper Black" pitchFamily="18" charset="0"/>
              </a:rPr>
              <a:t>                           </a:t>
            </a:r>
          </a:p>
          <a:p>
            <a:pPr>
              <a:buNone/>
            </a:pPr>
            <a:endParaRPr lang="en-US" sz="3200" dirty="0">
              <a:solidFill>
                <a:srgbClr val="00B050"/>
              </a:solidFill>
              <a:latin typeface="Cooper Black" pitchFamily="18" charset="0"/>
            </a:endParaRPr>
          </a:p>
          <a:p>
            <a:pPr>
              <a:buNone/>
            </a:pPr>
            <a:r>
              <a:rPr lang="en-US" sz="3200" dirty="0">
                <a:solidFill>
                  <a:srgbClr val="00B050"/>
                </a:solidFill>
                <a:latin typeface="Cooper Black" pitchFamily="18" charset="0"/>
              </a:rPr>
              <a:t>                        </a:t>
            </a:r>
            <a:r>
              <a:rPr lang="en-US" sz="4400" dirty="0">
                <a:solidFill>
                  <a:srgbClr val="00B050"/>
                </a:solidFill>
                <a:latin typeface="Cooper Black" pitchFamily="18" charset="0"/>
              </a:rPr>
              <a:t>J.SANGEETHA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Cooper Black" pitchFamily="18" charset="0"/>
              </a:rPr>
              <a:t>	</a:t>
            </a:r>
            <a:r>
              <a:rPr lang="en-US" sz="4400">
                <a:solidFill>
                  <a:srgbClr val="FF0000"/>
                </a:solidFill>
                <a:latin typeface="Cooper Black" pitchFamily="18" charset="0"/>
              </a:rPr>
              <a:t>    </a:t>
            </a:r>
            <a:r>
              <a:rPr lang="en-US" sz="4400">
                <a:solidFill>
                  <a:srgbClr val="002060"/>
                </a:solidFill>
                <a:latin typeface="Cooper Black" pitchFamily="18" charset="0"/>
              </a:rPr>
              <a:t>NATIONAL </a:t>
            </a:r>
            <a:r>
              <a:rPr lang="en-US" sz="4400" dirty="0">
                <a:solidFill>
                  <a:srgbClr val="002060"/>
                </a:solidFill>
                <a:latin typeface="Cooper Black" pitchFamily="18" charset="0"/>
              </a:rPr>
              <a:t>MODEL MATRIC HSS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Cooper Black" pitchFamily="18" charset="0"/>
              </a:rPr>
              <a:t>			        PEELAMEDU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  <a:latin typeface="Cooper Black" pitchFamily="18" charset="0"/>
              </a:rPr>
              <a:t>			         COIMBATORE</a:t>
            </a:r>
            <a:endParaRPr 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3F819-FC87-44AD-B5C8-86E39AE0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596" y="399495"/>
            <a:ext cx="10887610" cy="62232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….. Continue</a:t>
            </a:r>
          </a:p>
          <a:p>
            <a:pPr marL="0" indent="0">
              <a:buNone/>
            </a:pPr>
            <a:r>
              <a:rPr lang="en-US" sz="3600" b="1" cap="none" dirty="0"/>
              <a:t>3. </a:t>
            </a:r>
            <a:r>
              <a:rPr lang="en-US" sz="3600" b="1" cap="none" dirty="0">
                <a:solidFill>
                  <a:srgbClr val="00B050"/>
                </a:solidFill>
              </a:rPr>
              <a:t>Money is not neutral</a:t>
            </a:r>
            <a:r>
              <a:rPr lang="en-US" sz="3600" b="1" cap="none" dirty="0"/>
              <a:t>. Individuals</a:t>
            </a:r>
          </a:p>
          <a:p>
            <a:pPr marL="0" indent="0">
              <a:buNone/>
            </a:pPr>
            <a:r>
              <a:rPr lang="en-US" sz="3600" b="1" cap="none" dirty="0"/>
              <a:t>         hold money for contingencies while</a:t>
            </a:r>
          </a:p>
          <a:p>
            <a:pPr marL="0" indent="0">
              <a:buNone/>
            </a:pPr>
            <a:r>
              <a:rPr lang="en-US" sz="3600" b="1" cap="none" dirty="0"/>
              <a:t>         businessmen keep cash reserve for</a:t>
            </a:r>
          </a:p>
          <a:p>
            <a:pPr marL="0" indent="0">
              <a:buNone/>
            </a:pPr>
            <a:r>
              <a:rPr lang="en-US" sz="3600" b="1" cap="none" dirty="0"/>
              <a:t>         future activities.</a:t>
            </a:r>
          </a:p>
          <a:p>
            <a:pPr marL="0" indent="0">
              <a:buNone/>
            </a:pPr>
            <a:r>
              <a:rPr lang="en-US" sz="3600" b="1" cap="none" dirty="0"/>
              <a:t>4. Say’s law is based on the proposition that </a:t>
            </a:r>
            <a:r>
              <a:rPr lang="en-US" sz="3600" b="1" cap="none" dirty="0">
                <a:solidFill>
                  <a:srgbClr val="00B050"/>
                </a:solidFill>
              </a:rPr>
              <a:t>supply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00B050"/>
                </a:solidFill>
              </a:rPr>
              <a:t>         creates its own demand </a:t>
            </a:r>
            <a:r>
              <a:rPr lang="en-US" sz="3600" b="1" cap="none" dirty="0"/>
              <a:t>and there is </a:t>
            </a:r>
          </a:p>
          <a:p>
            <a:pPr marL="0" indent="0">
              <a:buNone/>
            </a:pPr>
            <a:r>
              <a:rPr lang="en-US" sz="3600" b="1" cap="none" dirty="0"/>
              <a:t>         no over production. </a:t>
            </a:r>
          </a:p>
          <a:p>
            <a:pPr marL="0" indent="0">
              <a:buNone/>
            </a:pPr>
            <a:r>
              <a:rPr lang="en-US" sz="36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                                               ….continue</a:t>
            </a:r>
          </a:p>
          <a:p>
            <a:pPr marL="0" indent="0">
              <a:buNone/>
            </a:pPr>
            <a:endParaRPr lang="en-US" sz="3600" b="1" cap="none" dirty="0"/>
          </a:p>
          <a:p>
            <a:pPr marL="0" indent="0">
              <a:buNone/>
            </a:pPr>
            <a:endParaRPr lang="en-US" sz="3600" b="1" cap="none" dirty="0"/>
          </a:p>
          <a:p>
            <a:pPr marL="0" indent="0">
              <a:buNone/>
            </a:pPr>
            <a:endParaRPr lang="en-US" sz="3600" b="1" cap="none" dirty="0"/>
          </a:p>
          <a:p>
            <a:pPr marL="0" indent="0">
              <a:buNone/>
            </a:pPr>
            <a:endParaRPr lang="en-IN" sz="3600" b="1" cap="none" dirty="0"/>
          </a:p>
        </p:txBody>
      </p:sp>
    </p:spTree>
    <p:extLst>
      <p:ext uri="{BB962C8B-B14F-4D97-AF65-F5344CB8AC3E}">
        <p14:creationId xmlns:p14="http://schemas.microsoft.com/office/powerpoint/2010/main" val="3946857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C5AA6-886C-449A-ACDB-DA0346AF0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0" y="648071"/>
            <a:ext cx="10860977" cy="5770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.... </a:t>
            </a: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Continue</a:t>
            </a:r>
          </a:p>
          <a:p>
            <a:pPr marL="0" indent="0">
              <a:buNone/>
            </a:pPr>
            <a:r>
              <a:rPr lang="en-US" sz="3600" b="1" dirty="0"/>
              <a:t>5</a:t>
            </a:r>
            <a:r>
              <a:rPr lang="en-US" sz="3600" b="1" dirty="0">
                <a:solidFill>
                  <a:srgbClr val="00B050"/>
                </a:solidFill>
              </a:rPr>
              <a:t>. Keynes regards full employment </a:t>
            </a:r>
            <a:r>
              <a:rPr lang="en-US" sz="3600" b="1" dirty="0"/>
              <a:t>as a</a:t>
            </a:r>
          </a:p>
          <a:p>
            <a:pPr marL="0" indent="0">
              <a:buNone/>
            </a:pPr>
            <a:r>
              <a:rPr lang="en-US" sz="3600" b="1" dirty="0"/>
              <a:t>         special case because there is</a:t>
            </a:r>
          </a:p>
          <a:p>
            <a:pPr marL="0" indent="0">
              <a:buNone/>
            </a:pPr>
            <a:r>
              <a:rPr lang="en-US" sz="3600" b="1" dirty="0"/>
              <a:t>         under – employment in capital list </a:t>
            </a:r>
          </a:p>
          <a:p>
            <a:pPr marL="0" indent="0">
              <a:buNone/>
            </a:pPr>
            <a:r>
              <a:rPr lang="en-US" sz="3600" b="1" dirty="0"/>
              <a:t>         economies.</a:t>
            </a:r>
          </a:p>
          <a:p>
            <a:pPr marL="0" indent="0">
              <a:buNone/>
            </a:pPr>
            <a:r>
              <a:rPr lang="en-IN" sz="3600" b="1" dirty="0"/>
              <a:t>6. The need for </a:t>
            </a:r>
            <a:r>
              <a:rPr lang="en-IN" sz="3600" b="1" dirty="0">
                <a:solidFill>
                  <a:srgbClr val="00B050"/>
                </a:solidFill>
              </a:rPr>
              <a:t>state intervention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00B050"/>
                </a:solidFill>
              </a:rPr>
              <a:t>        </a:t>
            </a:r>
            <a:r>
              <a:rPr lang="en-IN" sz="3600" b="1" dirty="0"/>
              <a:t>arises in the case of </a:t>
            </a:r>
            <a:r>
              <a:rPr lang="en-IN" sz="3600" b="1" dirty="0">
                <a:solidFill>
                  <a:srgbClr val="00B050"/>
                </a:solidFill>
              </a:rPr>
              <a:t>general over</a:t>
            </a:r>
          </a:p>
          <a:p>
            <a:pPr marL="0" indent="0">
              <a:buNone/>
            </a:pPr>
            <a:r>
              <a:rPr lang="en-IN" sz="3600" b="1" dirty="0">
                <a:solidFill>
                  <a:srgbClr val="00B050"/>
                </a:solidFill>
              </a:rPr>
              <a:t>        production </a:t>
            </a:r>
            <a:r>
              <a:rPr lang="en-IN" sz="3600" b="1" dirty="0"/>
              <a:t>and mass </a:t>
            </a:r>
            <a:r>
              <a:rPr lang="en-IN" sz="3600" b="1" dirty="0">
                <a:solidFill>
                  <a:srgbClr val="00B050"/>
                </a:solidFill>
              </a:rPr>
              <a:t>unemployment.</a:t>
            </a:r>
          </a:p>
        </p:txBody>
      </p:sp>
    </p:spTree>
    <p:extLst>
      <p:ext uri="{BB962C8B-B14F-4D97-AF65-F5344CB8AC3E}">
        <p14:creationId xmlns:p14="http://schemas.microsoft.com/office/powerpoint/2010/main" val="536029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5B348-2E2C-4F84-A10A-1469F856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Keynes’s theory of employment and income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9A2BA-0828-48EC-849C-643143442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554313"/>
          </a:xfrm>
        </p:spPr>
        <p:txBody>
          <a:bodyPr>
            <a:normAutofit fontScale="7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IN" sz="4000" dirty="0"/>
              <a:t>. </a:t>
            </a:r>
            <a:r>
              <a:rPr lang="en-IN" sz="4000" b="1" cap="none" dirty="0"/>
              <a:t>According to Keynes, the factors of</a:t>
            </a:r>
          </a:p>
          <a:p>
            <a:pPr marL="0" indent="0">
              <a:buNone/>
            </a:pPr>
            <a:r>
              <a:rPr lang="en-IN" sz="4000" b="1" cap="none" dirty="0"/>
              <a:t>     production such as capital goods, supply</a:t>
            </a:r>
          </a:p>
          <a:p>
            <a:pPr marL="0" indent="0">
              <a:buNone/>
            </a:pPr>
            <a:r>
              <a:rPr lang="en-IN" sz="4000" b="1" cap="none" dirty="0"/>
              <a:t>     of labour, technology and efficiency of labour</a:t>
            </a:r>
          </a:p>
          <a:p>
            <a:pPr marL="0" indent="0">
              <a:buNone/>
            </a:pPr>
            <a:r>
              <a:rPr lang="en-IN" sz="4000" b="1" cap="none" dirty="0"/>
              <a:t>     remain </a:t>
            </a:r>
            <a:r>
              <a:rPr lang="en-IN" sz="4000" b="1" cap="none" dirty="0">
                <a:solidFill>
                  <a:srgbClr val="00B050"/>
                </a:solidFill>
              </a:rPr>
              <a:t>unchanged</a:t>
            </a:r>
            <a:r>
              <a:rPr lang="en-IN" sz="4000" b="1" cap="none" dirty="0"/>
              <a:t> while determining the level</a:t>
            </a:r>
          </a:p>
          <a:p>
            <a:pPr marL="0" indent="0">
              <a:buNone/>
            </a:pPr>
            <a:r>
              <a:rPr lang="en-IN" sz="4000" b="1" cap="none" dirty="0"/>
              <a:t>     of employment.</a:t>
            </a:r>
            <a:endParaRPr lang="en-IN" sz="4000" b="1" dirty="0"/>
          </a:p>
        </p:txBody>
      </p:sp>
    </p:spTree>
    <p:extLst>
      <p:ext uri="{BB962C8B-B14F-4D97-AF65-F5344CB8AC3E}">
        <p14:creationId xmlns:p14="http://schemas.microsoft.com/office/powerpoint/2010/main" val="3359603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3C7DB-F4B2-4723-87B9-A7DAF8516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711" y="312522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Effective demand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BE113-6FE7-4F11-B497-628C9800F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1908699"/>
            <a:ext cx="11398928" cy="4678532"/>
          </a:xfrm>
        </p:spPr>
        <p:txBody>
          <a:bodyPr>
            <a:normAutofit lnSpcReduction="10000"/>
          </a:bodyPr>
          <a:lstStyle/>
          <a:p>
            <a:r>
              <a:rPr lang="en-US" sz="3200" b="1" cap="none" dirty="0">
                <a:solidFill>
                  <a:srgbClr val="00B050"/>
                </a:solidFill>
              </a:rPr>
              <a:t>Effective demand denotes money actually spent by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</a:rPr>
              <a:t>     the people on products of industry. </a:t>
            </a:r>
            <a:r>
              <a:rPr lang="en-US" sz="3200" b="1" cap="none" dirty="0"/>
              <a:t>The money which</a:t>
            </a:r>
          </a:p>
          <a:p>
            <a:pPr marL="0" indent="0">
              <a:buNone/>
            </a:pPr>
            <a:r>
              <a:rPr lang="en-US" sz="3200" b="1" cap="none" dirty="0"/>
              <a:t>     entrepreneurs receive is paid in the form of rent,</a:t>
            </a:r>
          </a:p>
          <a:p>
            <a:pPr marL="0" indent="0">
              <a:buNone/>
            </a:pPr>
            <a:r>
              <a:rPr lang="en-US" sz="3200" b="1" cap="none" dirty="0"/>
              <a:t>     wages, interest and profit. Therefore effective demand</a:t>
            </a:r>
          </a:p>
          <a:p>
            <a:pPr marL="0" indent="0">
              <a:buNone/>
            </a:pPr>
            <a:r>
              <a:rPr lang="en-US" sz="3200" b="1" cap="none" dirty="0"/>
              <a:t>     equals national income.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</a:rPr>
              <a:t>                                        ED = NY 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                                                           …. continue </a:t>
            </a:r>
            <a:endParaRPr lang="en-IN" sz="3200" b="1" cap="none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601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80E3C-EFD0-4C16-9416-1E11C2588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361765"/>
            <a:ext cx="11487705" cy="613446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…. Continue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b="1" dirty="0"/>
              <a:t>Effective demand                                                       employment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N" dirty="0"/>
              <a:t>         </a:t>
            </a:r>
          </a:p>
          <a:p>
            <a:pPr marL="0" indent="0">
              <a:buNone/>
            </a:pPr>
            <a:r>
              <a:rPr lang="en-IN" dirty="0"/>
              <a:t>         </a:t>
            </a:r>
            <a:r>
              <a:rPr lang="en-IN" b="1" dirty="0"/>
              <a:t>effective demand                                                        unemployment</a:t>
            </a:r>
            <a:endParaRPr lang="en-US" b="1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DAD4788-75DE-400C-A3D7-61F3441A3486}"/>
              </a:ext>
            </a:extLst>
          </p:cNvPr>
          <p:cNvCxnSpPr/>
          <p:nvPr/>
        </p:nvCxnSpPr>
        <p:spPr>
          <a:xfrm>
            <a:off x="3693109" y="4634143"/>
            <a:ext cx="13937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5CD95FC-0EC4-4063-9D4F-56261F192A69}"/>
              </a:ext>
            </a:extLst>
          </p:cNvPr>
          <p:cNvCxnSpPr>
            <a:cxnSpLocks/>
          </p:cNvCxnSpPr>
          <p:nvPr/>
        </p:nvCxnSpPr>
        <p:spPr>
          <a:xfrm flipV="1">
            <a:off x="807868" y="1065320"/>
            <a:ext cx="0" cy="12073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7E2F2A9-9A62-4EA4-B749-5071063C4ACF}"/>
              </a:ext>
            </a:extLst>
          </p:cNvPr>
          <p:cNvCxnSpPr/>
          <p:nvPr/>
        </p:nvCxnSpPr>
        <p:spPr>
          <a:xfrm>
            <a:off x="3764132" y="1553592"/>
            <a:ext cx="14204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BA943D9-D824-460F-8FF0-50BAA13E2CC7}"/>
              </a:ext>
            </a:extLst>
          </p:cNvPr>
          <p:cNvCxnSpPr>
            <a:cxnSpLocks/>
          </p:cNvCxnSpPr>
          <p:nvPr/>
        </p:nvCxnSpPr>
        <p:spPr>
          <a:xfrm flipV="1">
            <a:off x="6267635" y="932156"/>
            <a:ext cx="0" cy="1340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659219B5-4556-4DBF-ACA7-23F54E05CF7B}"/>
              </a:ext>
            </a:extLst>
          </p:cNvPr>
          <p:cNvCxnSpPr/>
          <p:nvPr/>
        </p:nvCxnSpPr>
        <p:spPr>
          <a:xfrm>
            <a:off x="807868" y="3883982"/>
            <a:ext cx="0" cy="1322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980FB4EA-13D1-4429-833A-4048220B4BE4}"/>
              </a:ext>
            </a:extLst>
          </p:cNvPr>
          <p:cNvCxnSpPr>
            <a:cxnSpLocks/>
          </p:cNvCxnSpPr>
          <p:nvPr/>
        </p:nvCxnSpPr>
        <p:spPr>
          <a:xfrm flipV="1">
            <a:off x="6241002" y="3759697"/>
            <a:ext cx="1" cy="1318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995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EEC50-8493-4EB3-B7DE-729DDF87F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648070"/>
            <a:ext cx="10843221" cy="5299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cap="none" dirty="0"/>
              <a:t>. </a:t>
            </a:r>
            <a:r>
              <a:rPr lang="en-IN" sz="2800" b="1" cap="none" dirty="0"/>
              <a:t>According to the Keynes theory of employment, “Effective</a:t>
            </a:r>
          </a:p>
          <a:p>
            <a:pPr marL="0" indent="0">
              <a:buNone/>
            </a:pPr>
            <a:r>
              <a:rPr lang="en-IN" sz="2800" b="1" cap="none" dirty="0"/>
              <a:t>         demand signifies the </a:t>
            </a:r>
            <a:r>
              <a:rPr lang="en-IN" sz="2800" b="1" cap="none" dirty="0">
                <a:solidFill>
                  <a:srgbClr val="00B050"/>
                </a:solidFill>
              </a:rPr>
              <a:t>money spent on consumption </a:t>
            </a:r>
            <a:r>
              <a:rPr lang="en-IN" sz="2800" b="1" cap="none" dirty="0"/>
              <a:t>of</a:t>
            </a:r>
          </a:p>
          <a:p>
            <a:pPr marL="0" indent="0">
              <a:buNone/>
            </a:pPr>
            <a:r>
              <a:rPr lang="en-IN" sz="2800" b="1" cap="none" dirty="0"/>
              <a:t>         goods and services and </a:t>
            </a:r>
            <a:r>
              <a:rPr lang="en-IN" sz="2800" b="1" cap="none" dirty="0">
                <a:solidFill>
                  <a:srgbClr val="00B050"/>
                </a:solidFill>
              </a:rPr>
              <a:t>on investment</a:t>
            </a:r>
            <a:r>
              <a:rPr lang="en-IN" sz="2800" b="1" cap="none" dirty="0"/>
              <a:t>. The total</a:t>
            </a:r>
          </a:p>
          <a:p>
            <a:pPr marL="0" indent="0">
              <a:buNone/>
            </a:pPr>
            <a:r>
              <a:rPr lang="en-IN" sz="2800" b="1" cap="none" dirty="0"/>
              <a:t>         expenditure is equal to the national income, which is</a:t>
            </a:r>
          </a:p>
          <a:p>
            <a:pPr marL="0" indent="0">
              <a:buNone/>
            </a:pPr>
            <a:r>
              <a:rPr lang="en-IN" sz="2800" b="1" cap="none" dirty="0"/>
              <a:t>         equivalent to the national output ”. The relationship</a:t>
            </a:r>
          </a:p>
          <a:p>
            <a:pPr marL="0" indent="0">
              <a:buNone/>
            </a:pPr>
            <a:r>
              <a:rPr lang="en-IN" sz="2800" b="1" cap="none" dirty="0"/>
              <a:t>         between employment and output of an economy the</a:t>
            </a:r>
          </a:p>
          <a:p>
            <a:pPr marL="0" indent="0">
              <a:buNone/>
            </a:pPr>
            <a:r>
              <a:rPr lang="en-IN" sz="2800" b="1" cap="none" dirty="0"/>
              <a:t>         forces of aggregate supply and aggregate demand.</a:t>
            </a:r>
          </a:p>
          <a:p>
            <a:pPr marL="0" indent="0">
              <a:buNone/>
            </a:pPr>
            <a:r>
              <a:rPr lang="en-IN" sz="2800" b="1" cap="none" dirty="0">
                <a:solidFill>
                  <a:srgbClr val="00B050"/>
                </a:solidFill>
              </a:rPr>
              <a:t>                           ED = Y = C + I = Output = Employment</a:t>
            </a:r>
          </a:p>
        </p:txBody>
      </p:sp>
    </p:spTree>
    <p:extLst>
      <p:ext uri="{BB962C8B-B14F-4D97-AF65-F5344CB8AC3E}">
        <p14:creationId xmlns:p14="http://schemas.microsoft.com/office/powerpoint/2010/main" val="404785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7E59A-3C70-4AF2-B455-D0E4C9D0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099" y="281166"/>
            <a:ext cx="10364451" cy="91732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ED = O/P = Y = employment = (C + I)</a:t>
            </a:r>
            <a:endParaRPr lang="en-IN" sz="32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8ADEC-65A8-4DD1-9DDD-AA82C364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8485"/>
            <a:ext cx="12192001" cy="64641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                           ASF                                                                        ADF</a:t>
            </a:r>
          </a:p>
          <a:p>
            <a:pPr marL="0" indent="0">
              <a:buNone/>
            </a:pPr>
            <a:r>
              <a:rPr lang="en-US" b="1" dirty="0"/>
              <a:t>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    </a:t>
            </a:r>
            <a:r>
              <a:rPr lang="en-US" b="1" cap="none" dirty="0">
                <a:solidFill>
                  <a:srgbClr val="FF0000"/>
                </a:solidFill>
              </a:rPr>
              <a:t>                                         CF                                                                                         IF                                           </a:t>
            </a:r>
          </a:p>
          <a:p>
            <a:pPr marL="0" indent="0">
              <a:buNone/>
            </a:pPr>
            <a:r>
              <a:rPr lang="en-US" b="1" cap="none" dirty="0"/>
              <a:t>                            SIZE OF Y                        MPC                                          MEC                          Rate of interest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           Supply product of capital              prospective yield from capital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b="1" cap="none" dirty="0">
                <a:solidFill>
                  <a:srgbClr val="FF0000"/>
                </a:solidFill>
              </a:rPr>
              <a:t>                                                                                                          Liquidity preference           </a:t>
            </a:r>
            <a:r>
              <a:rPr lang="en-US" b="1" cap="none" dirty="0"/>
              <a:t>Supply of money</a:t>
            </a:r>
          </a:p>
          <a:p>
            <a:pPr marL="0" indent="0">
              <a:buNone/>
            </a:pPr>
            <a:r>
              <a:rPr lang="en-US" b="1" cap="none" dirty="0"/>
              <a:t>           </a:t>
            </a:r>
          </a:p>
          <a:p>
            <a:pPr marL="0" indent="0">
              <a:buNone/>
            </a:pPr>
            <a:r>
              <a:rPr lang="en-US" b="1" cap="none" dirty="0"/>
              <a:t>                                           </a:t>
            </a:r>
            <a:r>
              <a:rPr lang="en-US" cap="none" dirty="0">
                <a:solidFill>
                  <a:srgbClr val="FF0000"/>
                </a:solidFill>
              </a:rPr>
              <a:t>Transaction motive                Precautionary motive          Speculative motive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C458B1-04F8-4DB3-B95B-3EE1E2885785}"/>
              </a:ext>
            </a:extLst>
          </p:cNvPr>
          <p:cNvCxnSpPr>
            <a:cxnSpLocks/>
          </p:cNvCxnSpPr>
          <p:nvPr/>
        </p:nvCxnSpPr>
        <p:spPr>
          <a:xfrm>
            <a:off x="2249424" y="1553592"/>
            <a:ext cx="5323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8F0EE9F-3398-4CED-9812-1E3BE2BF004A}"/>
              </a:ext>
            </a:extLst>
          </p:cNvPr>
          <p:cNvCxnSpPr>
            <a:cxnSpLocks/>
          </p:cNvCxnSpPr>
          <p:nvPr/>
        </p:nvCxnSpPr>
        <p:spPr>
          <a:xfrm>
            <a:off x="2249424" y="1549154"/>
            <a:ext cx="0" cy="292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3E35A1-F166-4C11-A2DF-0CBD48F71DDE}"/>
              </a:ext>
            </a:extLst>
          </p:cNvPr>
          <p:cNvCxnSpPr>
            <a:cxnSpLocks/>
          </p:cNvCxnSpPr>
          <p:nvPr/>
        </p:nvCxnSpPr>
        <p:spPr>
          <a:xfrm>
            <a:off x="7581530" y="1553592"/>
            <a:ext cx="0" cy="288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521E6C-9EFB-43F9-80A8-42EA6C336287}"/>
              </a:ext>
            </a:extLst>
          </p:cNvPr>
          <p:cNvCxnSpPr>
            <a:cxnSpLocks/>
          </p:cNvCxnSpPr>
          <p:nvPr/>
        </p:nvCxnSpPr>
        <p:spPr>
          <a:xfrm>
            <a:off x="5730269" y="1198486"/>
            <a:ext cx="0" cy="355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5A556C6-6727-4479-994D-10DEA5C44725}"/>
              </a:ext>
            </a:extLst>
          </p:cNvPr>
          <p:cNvCxnSpPr>
            <a:cxnSpLocks/>
          </p:cNvCxnSpPr>
          <p:nvPr/>
        </p:nvCxnSpPr>
        <p:spPr>
          <a:xfrm>
            <a:off x="7470648" y="2079505"/>
            <a:ext cx="0" cy="1267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37F3A42-FCB1-473F-8924-D9EF44FBFD06}"/>
              </a:ext>
            </a:extLst>
          </p:cNvPr>
          <p:cNvCxnSpPr/>
          <p:nvPr/>
        </p:nvCxnSpPr>
        <p:spPr>
          <a:xfrm flipH="1">
            <a:off x="3648722" y="2206279"/>
            <a:ext cx="392393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899B4E5-8FC7-4973-A69C-E005103FBAB4}"/>
              </a:ext>
            </a:extLst>
          </p:cNvPr>
          <p:cNvCxnSpPr>
            <a:cxnSpLocks/>
          </p:cNvCxnSpPr>
          <p:nvPr/>
        </p:nvCxnSpPr>
        <p:spPr>
          <a:xfrm flipV="1">
            <a:off x="7582684" y="2212802"/>
            <a:ext cx="1997476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34172D-FC65-4ECD-A3A3-E5BB71C8AFC2}"/>
              </a:ext>
            </a:extLst>
          </p:cNvPr>
          <p:cNvCxnSpPr>
            <a:cxnSpLocks/>
          </p:cNvCxnSpPr>
          <p:nvPr/>
        </p:nvCxnSpPr>
        <p:spPr>
          <a:xfrm>
            <a:off x="3648722" y="2212802"/>
            <a:ext cx="0" cy="3107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A5F1593-EAAA-4677-A61E-B2C5DAA0B807}"/>
              </a:ext>
            </a:extLst>
          </p:cNvPr>
          <p:cNvCxnSpPr/>
          <p:nvPr/>
        </p:nvCxnSpPr>
        <p:spPr>
          <a:xfrm>
            <a:off x="9579006" y="2212802"/>
            <a:ext cx="2840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2E2FAEF-B560-426F-9361-E7131E771830}"/>
              </a:ext>
            </a:extLst>
          </p:cNvPr>
          <p:cNvCxnSpPr>
            <a:cxnSpLocks/>
          </p:cNvCxnSpPr>
          <p:nvPr/>
        </p:nvCxnSpPr>
        <p:spPr>
          <a:xfrm>
            <a:off x="9863091" y="2215376"/>
            <a:ext cx="0" cy="319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7869FFEE-24E5-456A-A1F4-BD77B5D917A7}"/>
              </a:ext>
            </a:extLst>
          </p:cNvPr>
          <p:cNvCxnSpPr>
            <a:cxnSpLocks/>
          </p:cNvCxnSpPr>
          <p:nvPr/>
        </p:nvCxnSpPr>
        <p:spPr>
          <a:xfrm flipV="1">
            <a:off x="3648722" y="3027418"/>
            <a:ext cx="0" cy="120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6F215AF-B6D7-46CF-BC1F-7D8689A1202F}"/>
              </a:ext>
            </a:extLst>
          </p:cNvPr>
          <p:cNvCxnSpPr>
            <a:cxnSpLocks/>
          </p:cNvCxnSpPr>
          <p:nvPr/>
        </p:nvCxnSpPr>
        <p:spPr>
          <a:xfrm flipH="1">
            <a:off x="2512381" y="3147688"/>
            <a:ext cx="1136341" cy="115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C757F40-C1BE-4DE8-AF67-C743E90CE3AB}"/>
              </a:ext>
            </a:extLst>
          </p:cNvPr>
          <p:cNvCxnSpPr>
            <a:cxnSpLocks/>
          </p:cNvCxnSpPr>
          <p:nvPr/>
        </p:nvCxnSpPr>
        <p:spPr>
          <a:xfrm flipV="1">
            <a:off x="3604866" y="3159228"/>
            <a:ext cx="1268975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1E7EC69-A285-4368-9BE5-EC2BC6402240}"/>
              </a:ext>
            </a:extLst>
          </p:cNvPr>
          <p:cNvCxnSpPr>
            <a:cxnSpLocks/>
          </p:cNvCxnSpPr>
          <p:nvPr/>
        </p:nvCxnSpPr>
        <p:spPr>
          <a:xfrm flipH="1" flipV="1">
            <a:off x="2512381" y="3159228"/>
            <a:ext cx="4" cy="108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111EF57-6DA5-4613-9F77-A8EA79173C53}"/>
              </a:ext>
            </a:extLst>
          </p:cNvPr>
          <p:cNvCxnSpPr>
            <a:cxnSpLocks/>
          </p:cNvCxnSpPr>
          <p:nvPr/>
        </p:nvCxnSpPr>
        <p:spPr>
          <a:xfrm>
            <a:off x="4864786" y="3177231"/>
            <a:ext cx="0" cy="905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1C12962-1F08-4E86-B256-ACE3AD0A05C7}"/>
              </a:ext>
            </a:extLst>
          </p:cNvPr>
          <p:cNvCxnSpPr>
            <a:cxnSpLocks/>
          </p:cNvCxnSpPr>
          <p:nvPr/>
        </p:nvCxnSpPr>
        <p:spPr>
          <a:xfrm>
            <a:off x="9863091" y="3080551"/>
            <a:ext cx="0" cy="1342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BCD9EB6-0D93-4FF4-85AF-D95CFB15BBF1}"/>
              </a:ext>
            </a:extLst>
          </p:cNvPr>
          <p:cNvCxnSpPr>
            <a:cxnSpLocks/>
          </p:cNvCxnSpPr>
          <p:nvPr/>
        </p:nvCxnSpPr>
        <p:spPr>
          <a:xfrm flipH="1" flipV="1">
            <a:off x="8291744" y="3120863"/>
            <a:ext cx="2991951" cy="115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ECD3249-4887-463B-BE8C-7F5E3B5244FC}"/>
              </a:ext>
            </a:extLst>
          </p:cNvPr>
          <p:cNvCxnSpPr>
            <a:cxnSpLocks/>
          </p:cNvCxnSpPr>
          <p:nvPr/>
        </p:nvCxnSpPr>
        <p:spPr>
          <a:xfrm>
            <a:off x="8291744" y="3087553"/>
            <a:ext cx="0" cy="15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330E4DB-96B7-4326-BD47-5E5B1F70CE5A}"/>
              </a:ext>
            </a:extLst>
          </p:cNvPr>
          <p:cNvCxnSpPr>
            <a:cxnSpLocks/>
          </p:cNvCxnSpPr>
          <p:nvPr/>
        </p:nvCxnSpPr>
        <p:spPr>
          <a:xfrm>
            <a:off x="11262389" y="3145488"/>
            <a:ext cx="0" cy="96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22BD2995-599B-4ACB-8638-49F03F4FF211}"/>
              </a:ext>
            </a:extLst>
          </p:cNvPr>
          <p:cNvCxnSpPr>
            <a:cxnSpLocks/>
          </p:cNvCxnSpPr>
          <p:nvPr/>
        </p:nvCxnSpPr>
        <p:spPr>
          <a:xfrm>
            <a:off x="8291744" y="3593592"/>
            <a:ext cx="0" cy="1463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9D94755D-0C3D-46AE-959B-EC57E5444FC8}"/>
              </a:ext>
            </a:extLst>
          </p:cNvPr>
          <p:cNvCxnSpPr>
            <a:cxnSpLocks/>
          </p:cNvCxnSpPr>
          <p:nvPr/>
        </p:nvCxnSpPr>
        <p:spPr>
          <a:xfrm flipH="1" flipV="1">
            <a:off x="4507992" y="3703320"/>
            <a:ext cx="5279727" cy="365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7EF06962-F79B-4FD1-A236-0DF0CC276022}"/>
              </a:ext>
            </a:extLst>
          </p:cNvPr>
          <p:cNvCxnSpPr/>
          <p:nvPr/>
        </p:nvCxnSpPr>
        <p:spPr>
          <a:xfrm>
            <a:off x="4517136" y="3703320"/>
            <a:ext cx="0" cy="1737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B378BF3-67D5-4B05-80C4-80FBDDEDC658}"/>
              </a:ext>
            </a:extLst>
          </p:cNvPr>
          <p:cNvCxnSpPr/>
          <p:nvPr/>
        </p:nvCxnSpPr>
        <p:spPr>
          <a:xfrm>
            <a:off x="9787719" y="3739896"/>
            <a:ext cx="0" cy="2651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A25DDA10-BF91-49EF-9838-92274A8AE358}"/>
              </a:ext>
            </a:extLst>
          </p:cNvPr>
          <p:cNvCxnSpPr>
            <a:cxnSpLocks/>
          </p:cNvCxnSpPr>
          <p:nvPr/>
        </p:nvCxnSpPr>
        <p:spPr>
          <a:xfrm>
            <a:off x="11045685" y="3670650"/>
            <a:ext cx="0" cy="1076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7745606-A6CD-4631-9CA5-83CB49BAC477}"/>
              </a:ext>
            </a:extLst>
          </p:cNvPr>
          <p:cNvCxnSpPr>
            <a:cxnSpLocks/>
          </p:cNvCxnSpPr>
          <p:nvPr/>
        </p:nvCxnSpPr>
        <p:spPr>
          <a:xfrm>
            <a:off x="8192091" y="4746712"/>
            <a:ext cx="33110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A675169B-353C-40B0-A1C6-394944BBA68C}"/>
              </a:ext>
            </a:extLst>
          </p:cNvPr>
          <p:cNvCxnSpPr>
            <a:cxnSpLocks/>
          </p:cNvCxnSpPr>
          <p:nvPr/>
        </p:nvCxnSpPr>
        <p:spPr>
          <a:xfrm>
            <a:off x="8192091" y="4746712"/>
            <a:ext cx="0" cy="3373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6C3688AF-7516-4228-A41D-94913B2A94EA}"/>
              </a:ext>
            </a:extLst>
          </p:cNvPr>
          <p:cNvCxnSpPr>
            <a:cxnSpLocks/>
          </p:cNvCxnSpPr>
          <p:nvPr/>
        </p:nvCxnSpPr>
        <p:spPr>
          <a:xfrm>
            <a:off x="11503152" y="4746712"/>
            <a:ext cx="0" cy="4023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90DDEEC-E726-43A5-88AC-922AF7DDAAA1}"/>
              </a:ext>
            </a:extLst>
          </p:cNvPr>
          <p:cNvCxnSpPr>
            <a:cxnSpLocks/>
          </p:cNvCxnSpPr>
          <p:nvPr/>
        </p:nvCxnSpPr>
        <p:spPr>
          <a:xfrm>
            <a:off x="7977672" y="5477656"/>
            <a:ext cx="0" cy="1818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F0739BA-286D-424B-B325-2FEA0345B068}"/>
              </a:ext>
            </a:extLst>
          </p:cNvPr>
          <p:cNvCxnSpPr/>
          <p:nvPr/>
        </p:nvCxnSpPr>
        <p:spPr>
          <a:xfrm flipH="1">
            <a:off x="4239353" y="5659514"/>
            <a:ext cx="56082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3113D03-27B0-4518-8CF5-9516E39A1947}"/>
              </a:ext>
            </a:extLst>
          </p:cNvPr>
          <p:cNvCxnSpPr>
            <a:cxnSpLocks/>
          </p:cNvCxnSpPr>
          <p:nvPr/>
        </p:nvCxnSpPr>
        <p:spPr>
          <a:xfrm>
            <a:off x="9847621" y="5659514"/>
            <a:ext cx="0" cy="3151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2FF5C6-3352-4EBC-86B1-771D8F4640CB}"/>
              </a:ext>
            </a:extLst>
          </p:cNvPr>
          <p:cNvCxnSpPr/>
          <p:nvPr/>
        </p:nvCxnSpPr>
        <p:spPr>
          <a:xfrm>
            <a:off x="6995604" y="5659514"/>
            <a:ext cx="0" cy="2618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02B28F-DBFF-480B-BAB4-43016D992CA1}"/>
              </a:ext>
            </a:extLst>
          </p:cNvPr>
          <p:cNvCxnSpPr/>
          <p:nvPr/>
        </p:nvCxnSpPr>
        <p:spPr>
          <a:xfrm>
            <a:off x="4239353" y="5659514"/>
            <a:ext cx="0" cy="2441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755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1E24F-2A5C-41B4-BBF5-57E892F00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089" y="775271"/>
            <a:ext cx="10364451" cy="1596177"/>
          </a:xfrm>
        </p:spPr>
        <p:txBody>
          <a:bodyPr>
            <a:noAutofit/>
          </a:bodyPr>
          <a:lstStyle/>
          <a:p>
            <a:r>
              <a:rPr lang="en-IN" sz="6000" b="1" dirty="0">
                <a:solidFill>
                  <a:srgbClr val="FF0000"/>
                </a:solidFill>
                <a:latin typeface="Cooper Black" pitchFamily="18" charset="0"/>
              </a:rPr>
              <a:t>Aggregate demand function  </a:t>
            </a:r>
            <a:r>
              <a:rPr lang="en-IN" sz="6000" b="1" dirty="0">
                <a:solidFill>
                  <a:srgbClr val="00B050"/>
                </a:solidFill>
                <a:latin typeface="Cooper Black" pitchFamily="18" charset="0"/>
              </a:rPr>
              <a:t>(</a:t>
            </a:r>
            <a:r>
              <a:rPr lang="en-IN" sz="6000" b="1" dirty="0" err="1">
                <a:solidFill>
                  <a:srgbClr val="00B050"/>
                </a:solidFill>
                <a:latin typeface="Cooper Black" pitchFamily="18" charset="0"/>
              </a:rPr>
              <a:t>adf</a:t>
            </a:r>
            <a:r>
              <a:rPr lang="en-IN" sz="6000" dirty="0">
                <a:solidFill>
                  <a:srgbClr val="00B050"/>
                </a:solidFill>
                <a:latin typeface="Cooper Black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0A123-EF0B-4191-8051-A56A20FB0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247" y="2496751"/>
            <a:ext cx="10364452" cy="40603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b="1" cap="none" dirty="0"/>
              <a:t>The aggregate  demand is the </a:t>
            </a:r>
            <a:r>
              <a:rPr lang="en-IN" sz="3200" b="1" cap="none" dirty="0">
                <a:solidFill>
                  <a:srgbClr val="00B050"/>
                </a:solidFill>
              </a:rPr>
              <a:t>amount of money which</a:t>
            </a:r>
          </a:p>
          <a:p>
            <a:pPr marL="0" indent="0">
              <a:buNone/>
            </a:pPr>
            <a:r>
              <a:rPr lang="en-IN" sz="3200" b="1" cap="none" dirty="0">
                <a:solidFill>
                  <a:srgbClr val="00B050"/>
                </a:solidFill>
              </a:rPr>
              <a:t>        entrepreneurs expect to get by selling the output</a:t>
            </a:r>
          </a:p>
          <a:p>
            <a:pPr marL="0" indent="0">
              <a:buNone/>
            </a:pPr>
            <a:r>
              <a:rPr lang="en-IN" sz="3200" b="1" cap="none" dirty="0">
                <a:solidFill>
                  <a:srgbClr val="00B050"/>
                </a:solidFill>
              </a:rPr>
              <a:t>        produced by the number of labourers employed.</a:t>
            </a:r>
          </a:p>
          <a:p>
            <a:pPr marL="0" indent="0">
              <a:buNone/>
            </a:pPr>
            <a:r>
              <a:rPr lang="en-IN" sz="3200" b="1" cap="none" dirty="0"/>
              <a:t>        Therefore, it is the expected income or revenue from</a:t>
            </a:r>
          </a:p>
          <a:p>
            <a:pPr marL="0" indent="0">
              <a:buNone/>
            </a:pPr>
            <a:r>
              <a:rPr lang="en-IN" sz="3200" b="1" cap="none" dirty="0"/>
              <a:t>        the sale of output at different levels of employment.</a:t>
            </a:r>
          </a:p>
        </p:txBody>
      </p:sp>
    </p:spTree>
    <p:extLst>
      <p:ext uri="{BB962C8B-B14F-4D97-AF65-F5344CB8AC3E}">
        <p14:creationId xmlns:p14="http://schemas.microsoft.com/office/powerpoint/2010/main" val="25595036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3EEA1-8803-40F1-9094-2016DA509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GRAF AND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EBF35-3697-4EC5-A0CC-041BB06A8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56772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8DB6F-A71C-4634-B764-79F75F0BE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383958"/>
            <a:ext cx="12058835" cy="64740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</a:t>
            </a:r>
            <a:r>
              <a:rPr lang="en-IN" sz="4400" b="1" cap="none" dirty="0">
                <a:solidFill>
                  <a:srgbClr val="FF0000"/>
                </a:solidFill>
                <a:latin typeface="Cooper Black" pitchFamily="18" charset="0"/>
              </a:rPr>
              <a:t>AGGREGATE DEMAND –  </a:t>
            </a:r>
          </a:p>
          <a:p>
            <a:pPr marL="0" indent="0">
              <a:buNone/>
            </a:pPr>
            <a:r>
              <a:rPr lang="en-IN" sz="4400" b="1" cap="none" dirty="0">
                <a:solidFill>
                  <a:srgbClr val="FF0000"/>
                </a:solidFill>
                <a:latin typeface="Cooper Black" pitchFamily="18" charset="0"/>
              </a:rPr>
              <a:t>              COMPONENTS (4) :</a:t>
            </a:r>
          </a:p>
          <a:p>
            <a:pPr marL="0" indent="0">
              <a:buNone/>
            </a:pPr>
            <a:r>
              <a:rPr lang="en-IN" sz="5400" b="1" cap="none" dirty="0"/>
              <a:t>           * Consumption demand</a:t>
            </a:r>
          </a:p>
          <a:p>
            <a:pPr marL="0" indent="0">
              <a:buNone/>
            </a:pPr>
            <a:r>
              <a:rPr lang="en-IN" sz="5400" b="1" cap="none" dirty="0"/>
              <a:t>           * Investment demand</a:t>
            </a:r>
          </a:p>
          <a:p>
            <a:pPr marL="0" indent="0">
              <a:buNone/>
            </a:pPr>
            <a:r>
              <a:rPr lang="en-IN" sz="5400" b="1" cap="none" dirty="0"/>
              <a:t>           * Government expenditure</a:t>
            </a:r>
          </a:p>
          <a:p>
            <a:pPr marL="0" indent="0">
              <a:buNone/>
            </a:pPr>
            <a:r>
              <a:rPr lang="en-IN" sz="5400" b="1" cap="none" dirty="0"/>
              <a:t>           * Net export (export – import</a:t>
            </a:r>
            <a:r>
              <a:rPr lang="en-IN" sz="4400" b="1" cap="non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542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08A89-3BB2-4B8E-8909-3CF2EE36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150" y="500062"/>
            <a:ext cx="10515600" cy="1325563"/>
          </a:xfrm>
        </p:spPr>
        <p:txBody>
          <a:bodyPr>
            <a:normAutofit/>
          </a:bodyPr>
          <a:lstStyle/>
          <a:p>
            <a:r>
              <a:rPr lang="en-IN" sz="8000" dirty="0">
                <a:solidFill>
                  <a:srgbClr val="FF0000"/>
                </a:solidFill>
                <a:latin typeface="Cooper Black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52B22-AEE3-4777-B7A2-DE4B86550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sz="5400" b="1" dirty="0"/>
              <a:t>The main economic problem faced    </a:t>
            </a:r>
          </a:p>
          <a:p>
            <a:pPr marL="0" indent="0">
              <a:buNone/>
            </a:pPr>
            <a:r>
              <a:rPr lang="en-IN" sz="5400" b="1" dirty="0"/>
              <a:t>      by all country is unemployment.</a:t>
            </a:r>
          </a:p>
          <a:p>
            <a:r>
              <a:rPr lang="en-IN" sz="5400" b="1" dirty="0"/>
              <a:t>Classical economist – </a:t>
            </a:r>
            <a:r>
              <a:rPr lang="en-IN" sz="5400" b="1" dirty="0" err="1">
                <a:solidFill>
                  <a:srgbClr val="00B050"/>
                </a:solidFill>
              </a:rPr>
              <a:t>J.B.Say</a:t>
            </a:r>
            <a:endParaRPr lang="en-IN" sz="5400" b="1" dirty="0">
              <a:solidFill>
                <a:srgbClr val="00B050"/>
              </a:solidFill>
            </a:endParaRPr>
          </a:p>
          <a:p>
            <a:r>
              <a:rPr lang="en-IN" sz="5400" b="1" dirty="0"/>
              <a:t>Modern economist </a:t>
            </a:r>
            <a:r>
              <a:rPr lang="en-IN" sz="5400" dirty="0"/>
              <a:t>– </a:t>
            </a:r>
            <a:r>
              <a:rPr lang="en-IN" sz="5400" b="1" dirty="0" err="1">
                <a:solidFill>
                  <a:srgbClr val="00B050"/>
                </a:solidFill>
              </a:rPr>
              <a:t>J.M.Keynes</a:t>
            </a:r>
            <a:endParaRPr lang="en-IN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451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60DED-E57A-43F5-BCAC-DB5F8B51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568" y="395056"/>
            <a:ext cx="10364451" cy="1596177"/>
          </a:xfrm>
        </p:spPr>
        <p:txBody>
          <a:bodyPr>
            <a:normAutofit/>
          </a:bodyPr>
          <a:lstStyle/>
          <a:p>
            <a:r>
              <a:rPr lang="en-IN" sz="6000" b="1" dirty="0">
                <a:solidFill>
                  <a:srgbClr val="FF0000"/>
                </a:solidFill>
                <a:latin typeface="Cooper Black" pitchFamily="18" charset="0"/>
              </a:rPr>
              <a:t>Desired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FA7DE-D23C-4834-BFA3-83A57577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869944"/>
            <a:ext cx="10364452" cy="459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800" b="1" cap="none" dirty="0"/>
              <a:t>Desired demand in the economy is the sum total of :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private consumption expenditure (C) 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investment expenditure (I)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government spending (G)</a:t>
            </a:r>
          </a:p>
          <a:p>
            <a:pPr marL="0" indent="0">
              <a:buNone/>
            </a:pPr>
            <a:r>
              <a:rPr lang="en-IN" sz="2800" b="1" cap="none" dirty="0"/>
              <a:t>                    * Desired net exports (X - M)</a:t>
            </a:r>
          </a:p>
          <a:p>
            <a:pPr marL="0" indent="0">
              <a:buNone/>
            </a:pPr>
            <a:r>
              <a:rPr lang="en-IN" sz="2800" b="1" cap="none" dirty="0"/>
              <a:t>. Thus, the desired spending is called aggregate spending.</a:t>
            </a:r>
          </a:p>
          <a:p>
            <a:pPr marL="0" indent="0">
              <a:buNone/>
            </a:pPr>
            <a:r>
              <a:rPr lang="en-IN" sz="4400" b="1" cap="none" dirty="0">
                <a:solidFill>
                  <a:srgbClr val="00B050"/>
                </a:solidFill>
              </a:rPr>
              <a:t>              AD = C + I + G + (X – M)</a:t>
            </a:r>
          </a:p>
        </p:txBody>
      </p:sp>
    </p:spTree>
    <p:extLst>
      <p:ext uri="{BB962C8B-B14F-4D97-AF65-F5344CB8AC3E}">
        <p14:creationId xmlns:p14="http://schemas.microsoft.com/office/powerpoint/2010/main" val="3874570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6C49-81B1-44C1-9378-308109FC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3" y="396575"/>
            <a:ext cx="10364451" cy="1596177"/>
          </a:xfrm>
        </p:spPr>
        <p:txBody>
          <a:bodyPr>
            <a:normAutofit/>
          </a:bodyPr>
          <a:lstStyle/>
          <a:p>
            <a:r>
              <a:rPr lang="en-IN" sz="4000" b="1" dirty="0">
                <a:solidFill>
                  <a:srgbClr val="FF0000"/>
                </a:solidFill>
                <a:latin typeface="Cooper Black" pitchFamily="18" charset="0"/>
              </a:rPr>
              <a:t>Aggregate supply function </a:t>
            </a:r>
            <a:r>
              <a:rPr lang="en-IN" sz="4000" b="1" dirty="0">
                <a:solidFill>
                  <a:srgbClr val="00B050"/>
                </a:solidFill>
                <a:latin typeface="Cooper Black" pitchFamily="18" charset="0"/>
              </a:rPr>
              <a:t>(</a:t>
            </a:r>
            <a:r>
              <a:rPr lang="en-IN" sz="4000" b="1" dirty="0" err="1">
                <a:solidFill>
                  <a:srgbClr val="00B050"/>
                </a:solidFill>
                <a:latin typeface="Cooper Black" pitchFamily="18" charset="0"/>
              </a:rPr>
              <a:t>asf</a:t>
            </a:r>
            <a:r>
              <a:rPr lang="en-IN" sz="4000" b="1" dirty="0">
                <a:solidFill>
                  <a:srgbClr val="00B050"/>
                </a:solidFill>
                <a:latin typeface="Cooper Black" pitchFamily="18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38B33-380F-4435-A0AA-ACDE83AD38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3" y="2077376"/>
            <a:ext cx="10364452" cy="42257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4000" b="1" cap="none" dirty="0"/>
              <a:t>Aggregate supply refers of the </a:t>
            </a:r>
            <a:r>
              <a:rPr lang="en-IN" sz="4000" b="1" cap="none" dirty="0">
                <a:solidFill>
                  <a:srgbClr val="00B050"/>
                </a:solidFill>
              </a:rPr>
              <a:t>value of total</a:t>
            </a:r>
          </a:p>
          <a:p>
            <a:pPr marL="0" indent="0">
              <a:buNone/>
            </a:pPr>
            <a:r>
              <a:rPr lang="en-IN" sz="4000" b="1" cap="none" dirty="0"/>
              <a:t>       </a:t>
            </a:r>
            <a:r>
              <a:rPr lang="en-IN" sz="4000" b="1" cap="none" dirty="0">
                <a:solidFill>
                  <a:srgbClr val="00B050"/>
                </a:solidFill>
              </a:rPr>
              <a:t>output</a:t>
            </a:r>
            <a:r>
              <a:rPr lang="en-IN" sz="4000" b="1" cap="none" dirty="0"/>
              <a:t> of goods and services produced in</a:t>
            </a:r>
          </a:p>
          <a:p>
            <a:pPr marL="0" indent="0">
              <a:buNone/>
            </a:pPr>
            <a:r>
              <a:rPr lang="en-IN" sz="4000" b="1" cap="none" dirty="0"/>
              <a:t>       an economy in a year. </a:t>
            </a:r>
          </a:p>
          <a:p>
            <a:pPr marL="0" indent="0">
              <a:buNone/>
            </a:pPr>
            <a:r>
              <a:rPr lang="en-IN" sz="4000" b="1" cap="none" dirty="0"/>
              <a:t>In other words :</a:t>
            </a:r>
          </a:p>
          <a:p>
            <a:pPr marL="0" indent="0">
              <a:buNone/>
            </a:pPr>
            <a:r>
              <a:rPr lang="en-IN" sz="4000" b="1" cap="none" dirty="0"/>
              <a:t>       Aggregate supply is equal to the  value of</a:t>
            </a:r>
          </a:p>
          <a:p>
            <a:pPr marL="0" indent="0">
              <a:buNone/>
            </a:pPr>
            <a:r>
              <a:rPr lang="en-IN" sz="4000" b="1" cap="none" dirty="0"/>
              <a:t>       national product, </a:t>
            </a:r>
            <a:r>
              <a:rPr lang="en-IN" sz="4000" b="1" cap="none" dirty="0" err="1"/>
              <a:t>i.e</a:t>
            </a:r>
            <a:r>
              <a:rPr lang="en-IN" sz="4000" b="1" cap="none" dirty="0"/>
              <a:t> ., national income.</a:t>
            </a:r>
          </a:p>
        </p:txBody>
      </p:sp>
    </p:spTree>
    <p:extLst>
      <p:ext uri="{BB962C8B-B14F-4D97-AF65-F5344CB8AC3E}">
        <p14:creationId xmlns:p14="http://schemas.microsoft.com/office/powerpoint/2010/main" val="3926515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A2D87-5893-49D3-90DF-ED28F8F0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1FCB-C962-4D7E-A31B-B6CDD55E2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3195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5ADB1-2560-49A5-BDD7-5A28C2696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292963"/>
            <a:ext cx="11407806" cy="64096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Aggregate supply – components (4)</a:t>
            </a:r>
          </a:p>
          <a:p>
            <a:pPr marL="0" indent="0">
              <a:buNone/>
            </a:pPr>
            <a:r>
              <a:rPr lang="en-IN" sz="3200" b="1" dirty="0"/>
              <a:t>                 * aggregate </a:t>
            </a:r>
            <a:r>
              <a:rPr lang="en-IN" sz="3200" b="1" dirty="0">
                <a:solidFill>
                  <a:srgbClr val="00B050"/>
                </a:solidFill>
              </a:rPr>
              <a:t>consumption </a:t>
            </a:r>
            <a:r>
              <a:rPr lang="en-IN" sz="3200" b="1" dirty="0"/>
              <a:t>expenditure (c)</a:t>
            </a:r>
          </a:p>
          <a:p>
            <a:pPr marL="0" indent="0">
              <a:buNone/>
            </a:pPr>
            <a:r>
              <a:rPr lang="en-IN" sz="3200" b="1" dirty="0"/>
              <a:t>                 * aggregate private </a:t>
            </a:r>
            <a:r>
              <a:rPr lang="en-IN" sz="3200" b="1" dirty="0">
                <a:solidFill>
                  <a:srgbClr val="00B050"/>
                </a:solidFill>
              </a:rPr>
              <a:t>savings</a:t>
            </a:r>
            <a:r>
              <a:rPr lang="en-IN" sz="3200" b="1" dirty="0"/>
              <a:t> (s)</a:t>
            </a:r>
          </a:p>
          <a:p>
            <a:pPr marL="0" indent="0">
              <a:buNone/>
            </a:pPr>
            <a:r>
              <a:rPr lang="en-IN" sz="3200" b="1" dirty="0"/>
              <a:t>                 * net </a:t>
            </a:r>
            <a:r>
              <a:rPr lang="en-IN" sz="3200" b="1" dirty="0">
                <a:solidFill>
                  <a:srgbClr val="00B050"/>
                </a:solidFill>
              </a:rPr>
              <a:t>tax</a:t>
            </a:r>
            <a:r>
              <a:rPr lang="en-IN" sz="3200" b="1" dirty="0"/>
              <a:t> payments (t)</a:t>
            </a:r>
          </a:p>
          <a:p>
            <a:pPr marL="0" indent="0">
              <a:buNone/>
            </a:pPr>
            <a:r>
              <a:rPr lang="en-IN" sz="3200" b="1" dirty="0"/>
              <a:t>                 * personal </a:t>
            </a:r>
            <a:r>
              <a:rPr lang="en-IN" sz="3200" b="1" dirty="0">
                <a:solidFill>
                  <a:srgbClr val="00B050"/>
                </a:solidFill>
              </a:rPr>
              <a:t>transfer payments to the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00B050"/>
                </a:solidFill>
              </a:rPr>
              <a:t>                         foreigners</a:t>
            </a:r>
            <a:r>
              <a:rPr lang="en-IN" sz="3200" b="1" dirty="0"/>
              <a:t> (rf)</a:t>
            </a:r>
          </a:p>
          <a:p>
            <a:pPr marL="0" indent="0">
              <a:buNone/>
            </a:pPr>
            <a:r>
              <a:rPr lang="en-IN" sz="3200" b="1" dirty="0"/>
              <a:t>        </a:t>
            </a:r>
            <a:r>
              <a:rPr lang="en-IN" sz="4400" b="1" dirty="0">
                <a:solidFill>
                  <a:srgbClr val="00B050"/>
                </a:solidFill>
              </a:rPr>
              <a:t>aggregate supply = c + s + t + rf</a:t>
            </a:r>
          </a:p>
        </p:txBody>
      </p:sp>
    </p:spTree>
    <p:extLst>
      <p:ext uri="{BB962C8B-B14F-4D97-AF65-F5344CB8AC3E}">
        <p14:creationId xmlns:p14="http://schemas.microsoft.com/office/powerpoint/2010/main" val="30662485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B0E62-07C2-4E58-864B-0FA01D0AC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689" y="316676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Equilibrium   between  </a:t>
            </a:r>
            <a:r>
              <a:rPr lang="en-US" b="1" dirty="0" err="1">
                <a:solidFill>
                  <a:srgbClr val="FF0000"/>
                </a:solidFill>
                <a:latin typeface="Cooper Black" pitchFamily="18" charset="0"/>
              </a:rPr>
              <a:t>adf</a:t>
            </a:r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  </a:t>
            </a:r>
            <a:r>
              <a:rPr lang="en-US" b="1" dirty="0">
                <a:solidFill>
                  <a:srgbClr val="00B050"/>
                </a:solidFill>
                <a:latin typeface="Cooper Black" pitchFamily="18" charset="0"/>
              </a:rPr>
              <a:t>&amp;</a:t>
            </a:r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latin typeface="Cooper Black" pitchFamily="18" charset="0"/>
              </a:rPr>
              <a:t>asf</a:t>
            </a:r>
            <a:endParaRPr lang="en-IN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A397B-2484-4E6B-AC36-0ADD5C3D9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336" y="1687951"/>
            <a:ext cx="12011487" cy="51700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cap="none" dirty="0"/>
              <a:t>All the decisions concerning consumption and expenditure are taken by the individual households, while the business firms take decisions concerning investment. It is also assumed that </a:t>
            </a:r>
            <a:r>
              <a:rPr lang="en-US" sz="4000" b="1" cap="none" dirty="0">
                <a:solidFill>
                  <a:srgbClr val="00B050"/>
                </a:solidFill>
              </a:rPr>
              <a:t>consumption function is linear </a:t>
            </a:r>
            <a:r>
              <a:rPr lang="en-US" sz="4000" b="1" cap="none" dirty="0"/>
              <a:t>and</a:t>
            </a:r>
            <a:r>
              <a:rPr lang="en-US" sz="4000" b="1" cap="none" dirty="0">
                <a:solidFill>
                  <a:srgbClr val="00B050"/>
                </a:solidFill>
              </a:rPr>
              <a:t> planned investment is autonomous.</a:t>
            </a:r>
            <a:endParaRPr lang="en-IN" sz="4000" b="1" cap="non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0461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360D8-3C36-48D0-9041-3F0951A9F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365" y="316676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Black" pitchFamily="18" charset="0"/>
              </a:rPr>
              <a:t>Two  approaches</a:t>
            </a:r>
            <a:endParaRPr lang="en-IN" b="1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BA868-FDFF-4C3F-89D3-3F7D76E58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766657"/>
            <a:ext cx="10364452" cy="43411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cap="none" dirty="0"/>
              <a:t>There are two approaches to determination of the</a:t>
            </a:r>
          </a:p>
          <a:p>
            <a:pPr marL="0" indent="0">
              <a:buNone/>
            </a:pPr>
            <a:r>
              <a:rPr lang="en-US" sz="3200" b="1" cap="none" dirty="0"/>
              <a:t>       equilibrium level of income in Keynesian theory. </a:t>
            </a:r>
          </a:p>
          <a:p>
            <a:pPr marL="0" indent="0">
              <a:buNone/>
            </a:pPr>
            <a:r>
              <a:rPr lang="en-US" sz="3200" b="1" cap="none" dirty="0"/>
              <a:t>       these are :</a:t>
            </a:r>
          </a:p>
          <a:p>
            <a:pPr marL="0" indent="0">
              <a:buNone/>
            </a:pPr>
            <a:r>
              <a:rPr lang="en-US" sz="3200" b="1" cap="none" dirty="0"/>
              <a:t>            * </a:t>
            </a:r>
            <a:r>
              <a:rPr lang="en-US" sz="3200" b="1" cap="none" dirty="0">
                <a:solidFill>
                  <a:srgbClr val="00B050"/>
                </a:solidFill>
              </a:rPr>
              <a:t>Aggregate demand – Aggregate supply </a:t>
            </a:r>
            <a:r>
              <a:rPr lang="en-US" sz="3200" b="1" cap="none" dirty="0"/>
              <a:t>approach</a:t>
            </a:r>
          </a:p>
          <a:p>
            <a:pPr marL="0" indent="0">
              <a:buNone/>
            </a:pPr>
            <a:r>
              <a:rPr lang="en-US" sz="3200" b="1" cap="none" dirty="0"/>
              <a:t>            * </a:t>
            </a:r>
            <a:r>
              <a:rPr lang="en-US" sz="3200" b="1" cap="none" dirty="0">
                <a:solidFill>
                  <a:srgbClr val="00B050"/>
                </a:solidFill>
              </a:rPr>
              <a:t>Saving – Investment </a:t>
            </a:r>
            <a:r>
              <a:rPr lang="en-US" sz="3200" b="1" cap="none" dirty="0"/>
              <a:t>approach</a:t>
            </a:r>
            <a:endParaRPr lang="en-IN" sz="3200" b="1" cap="none" dirty="0"/>
          </a:p>
        </p:txBody>
      </p:sp>
    </p:spTree>
    <p:extLst>
      <p:ext uri="{BB962C8B-B14F-4D97-AF65-F5344CB8AC3E}">
        <p14:creationId xmlns:p14="http://schemas.microsoft.com/office/powerpoint/2010/main" val="2083828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05EDE-BCA0-4543-A725-FF2628415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" y="301840"/>
            <a:ext cx="11674136" cy="64274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41626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2312814-7F8A-4157-9FC7-8FBC3A8DC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44" y="268713"/>
            <a:ext cx="10364451" cy="1338146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Comparison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99B9A0-A597-40A9-A81C-26BF2BD3A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921" y="1524892"/>
            <a:ext cx="5411994" cy="679994"/>
          </a:xfrm>
        </p:spPr>
        <p:txBody>
          <a:bodyPr/>
          <a:lstStyle/>
          <a:p>
            <a:r>
              <a:rPr lang="en-US" sz="4000" dirty="0"/>
              <a:t>            </a:t>
            </a:r>
          </a:p>
          <a:p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Keynesianism</a:t>
            </a:r>
            <a:endParaRPr lang="en-IN" sz="4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BA6EF06-2C11-4772-84FE-E66CBF73CCD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2388092"/>
            <a:ext cx="6019800" cy="42011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cap="none" dirty="0"/>
              <a:t>1)   Short – run equilibrium.</a:t>
            </a:r>
          </a:p>
          <a:p>
            <a:pPr marL="0" indent="0">
              <a:buNone/>
            </a:pPr>
            <a:r>
              <a:rPr lang="en-US" sz="2400" b="1" cap="none" dirty="0"/>
              <a:t>2)   Saving is a vice.</a:t>
            </a:r>
          </a:p>
          <a:p>
            <a:pPr marL="457200" indent="-457200">
              <a:buAutoNum type="arabicParenR" startAt="3"/>
            </a:pPr>
            <a:r>
              <a:rPr lang="en-US" sz="2400" b="1" cap="none" dirty="0"/>
              <a:t>The function of money is a medium of </a:t>
            </a:r>
          </a:p>
          <a:p>
            <a:pPr marL="0" indent="0">
              <a:buNone/>
            </a:pPr>
            <a:r>
              <a:rPr lang="en-US" sz="2400" b="1" cap="none" dirty="0"/>
              <a:t>       exchange on one side and a store of</a:t>
            </a:r>
          </a:p>
          <a:p>
            <a:pPr marL="0" indent="0">
              <a:buNone/>
            </a:pPr>
            <a:r>
              <a:rPr lang="en-US" sz="2400" b="1" cap="none" dirty="0"/>
              <a:t>       value on the other side.</a:t>
            </a:r>
          </a:p>
          <a:p>
            <a:pPr marL="0" indent="0">
              <a:buNone/>
            </a:pPr>
            <a:r>
              <a:rPr lang="en-US" sz="2400" b="1" cap="none" dirty="0"/>
              <a:t>4)   Macro approach to national problems.</a:t>
            </a:r>
          </a:p>
          <a:p>
            <a:pPr marL="0" indent="0">
              <a:buNone/>
            </a:pPr>
            <a:r>
              <a:rPr lang="en-US" sz="2400" b="1" cap="none" dirty="0"/>
              <a:t>5)   State intervention is advocated.</a:t>
            </a:r>
            <a:endParaRPr lang="en-IN" sz="2400" b="1" cap="non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8708013-BBF9-42B1-9E6D-E850438E8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85766" y="1522825"/>
            <a:ext cx="5106029" cy="679994"/>
          </a:xfrm>
        </p:spPr>
        <p:txBody>
          <a:bodyPr/>
          <a:lstStyle/>
          <a:p>
            <a:r>
              <a:rPr lang="en-US" dirty="0"/>
              <a:t>                     </a:t>
            </a:r>
          </a:p>
          <a:p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  classicism</a:t>
            </a:r>
            <a:endParaRPr lang="en-IN" sz="4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505352D-FB4B-4EC6-8984-48F222CECB9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1" y="2388092"/>
            <a:ext cx="5968752" cy="4201195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arenR"/>
            </a:pPr>
            <a:r>
              <a:rPr lang="en-US" sz="2800" b="1" cap="none" dirty="0"/>
              <a:t> Long – run equilibrium.</a:t>
            </a:r>
          </a:p>
          <a:p>
            <a:pPr marL="0" indent="0">
              <a:buNone/>
            </a:pPr>
            <a:r>
              <a:rPr lang="en-US" sz="2800" b="1" cap="none" dirty="0"/>
              <a:t>2)   Saving is a social virtue.</a:t>
            </a:r>
          </a:p>
          <a:p>
            <a:pPr marL="457200" indent="-457200">
              <a:buAutoNum type="arabicParenR" startAt="3"/>
            </a:pPr>
            <a:r>
              <a:rPr lang="en-US" sz="2800" b="1" cap="none" dirty="0"/>
              <a:t> The function of money is to act as </a:t>
            </a:r>
          </a:p>
          <a:p>
            <a:pPr marL="0" indent="0">
              <a:buNone/>
            </a:pPr>
            <a:r>
              <a:rPr lang="en-US" sz="2800" b="1" cap="none" dirty="0"/>
              <a:t>        a medium of exchange.</a:t>
            </a:r>
          </a:p>
          <a:p>
            <a:pPr marL="457200" indent="-457200">
              <a:buAutoNum type="arabicParenR" startAt="4"/>
            </a:pPr>
            <a:r>
              <a:rPr lang="en-US" sz="2800" b="1" cap="none" dirty="0"/>
              <a:t> Micro foundation to macro </a:t>
            </a:r>
          </a:p>
          <a:p>
            <a:pPr marL="0" indent="0">
              <a:buNone/>
            </a:pPr>
            <a:r>
              <a:rPr lang="en-US" sz="2800" b="1" cap="none" dirty="0"/>
              <a:t>       problems.</a:t>
            </a:r>
          </a:p>
          <a:p>
            <a:pPr marL="0" indent="0">
              <a:buNone/>
            </a:pPr>
            <a:r>
              <a:rPr lang="en-US" sz="2800" b="1" cap="none" dirty="0"/>
              <a:t>5) Laissez – fair policy is advocated.</a:t>
            </a:r>
            <a:endParaRPr lang="en-IN" sz="2800" b="1" cap="none" dirty="0"/>
          </a:p>
        </p:txBody>
      </p:sp>
    </p:spTree>
    <p:extLst>
      <p:ext uri="{BB962C8B-B14F-4D97-AF65-F5344CB8AC3E}">
        <p14:creationId xmlns:p14="http://schemas.microsoft.com/office/powerpoint/2010/main" val="9248828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4A7D-8228-4F4B-B48C-AD81A543F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336" y="270769"/>
            <a:ext cx="10576889" cy="1398233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Comparison</a:t>
            </a:r>
            <a:endParaRPr lang="en-IN" sz="6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7A2B5-54E7-41CB-B4CA-65629AA5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526949"/>
            <a:ext cx="5939161" cy="679994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             </a:t>
            </a:r>
          </a:p>
          <a:p>
            <a:r>
              <a:rPr lang="en-US" sz="4000" b="1" dirty="0">
                <a:solidFill>
                  <a:prstClr val="black"/>
                </a:solidFill>
                <a:latin typeface="Cooper Std Black" panose="0208090304030B020404" pitchFamily="18" charset="0"/>
              </a:rPr>
              <a:t>   </a:t>
            </a:r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Keynesianism</a:t>
            </a:r>
            <a:endParaRPr lang="en-IN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37BB71-8B16-4752-9642-BDEAB24E7CD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2393375"/>
            <a:ext cx="5939161" cy="4380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cap="none" dirty="0"/>
              <a:t>6)   Applicable to all situations.</a:t>
            </a:r>
          </a:p>
          <a:p>
            <a:pPr marL="0" indent="0">
              <a:buNone/>
            </a:pPr>
            <a:r>
              <a:rPr lang="en-US" sz="2400" b="1" cap="none" dirty="0"/>
              <a:t>7)   Budgeting should be adjusted to the </a:t>
            </a:r>
          </a:p>
          <a:p>
            <a:pPr marL="0" indent="0">
              <a:buNone/>
            </a:pPr>
            <a:r>
              <a:rPr lang="en-US" sz="2400" b="1" cap="none" dirty="0"/>
              <a:t>          requirements of economy.</a:t>
            </a:r>
          </a:p>
          <a:p>
            <a:pPr marL="457200" indent="-457200">
              <a:buAutoNum type="arabicParenR" startAt="8"/>
            </a:pPr>
            <a:r>
              <a:rPr lang="en-US" sz="2400" b="1" cap="none" dirty="0"/>
              <a:t>Rate of interest is determined by the</a:t>
            </a:r>
          </a:p>
          <a:p>
            <a:pPr marL="0" indent="0">
              <a:buNone/>
            </a:pPr>
            <a:r>
              <a:rPr lang="en-US" sz="2400" b="1" cap="none" dirty="0"/>
              <a:t>         demand and supply of money.  </a:t>
            </a:r>
          </a:p>
          <a:p>
            <a:pPr marL="0" indent="0">
              <a:buNone/>
            </a:pPr>
            <a:r>
              <a:rPr lang="en-US" sz="2400" b="1" cap="none" dirty="0"/>
              <a:t>9)   Rate of interest is a flow.</a:t>
            </a:r>
          </a:p>
          <a:p>
            <a:pPr marL="0" indent="0">
              <a:buNone/>
            </a:pPr>
            <a:r>
              <a:rPr lang="en-US" sz="2400" b="1" cap="none" dirty="0"/>
              <a:t>10) Demand creates its own supply.</a:t>
            </a:r>
            <a:endParaRPr lang="en-IN" sz="2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A93D3-1D96-480E-81F6-C482DCA53E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39160" y="1526949"/>
            <a:ext cx="5939161" cy="679994"/>
          </a:xfrm>
        </p:spPr>
        <p:txBody>
          <a:bodyPr/>
          <a:lstStyle/>
          <a:p>
            <a:r>
              <a:rPr lang="en-US" sz="4000" dirty="0">
                <a:solidFill>
                  <a:prstClr val="black"/>
                </a:solidFill>
              </a:rPr>
              <a:t>                     </a:t>
            </a:r>
          </a:p>
          <a:p>
            <a:r>
              <a:rPr lang="en-US" sz="4000" b="1" dirty="0">
                <a:solidFill>
                  <a:prstClr val="black"/>
                </a:solidFill>
                <a:latin typeface="Cooper Std Black" panose="0208090304030B020404" pitchFamily="18" charset="0"/>
              </a:rPr>
              <a:t>   </a:t>
            </a:r>
            <a:r>
              <a:rPr lang="en-US" sz="4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classicism</a:t>
            </a:r>
            <a:endParaRPr lang="en-IN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C010D-599F-45B7-8662-9A68C40AAAD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939160" y="2393375"/>
            <a:ext cx="6252840" cy="4380288"/>
          </a:xfrm>
        </p:spPr>
        <p:txBody>
          <a:bodyPr>
            <a:normAutofit/>
          </a:bodyPr>
          <a:lstStyle/>
          <a:p>
            <a:pPr marL="457200" indent="-457200">
              <a:buAutoNum type="arabicParenR" startAt="6"/>
            </a:pPr>
            <a:r>
              <a:rPr lang="en-US" sz="2400" b="1" cap="none" dirty="0"/>
              <a:t>Applicable only to the full employment </a:t>
            </a:r>
          </a:p>
          <a:p>
            <a:pPr marL="0" indent="0">
              <a:buNone/>
            </a:pPr>
            <a:r>
              <a:rPr lang="en-US" sz="2400" b="1" cap="none" dirty="0"/>
              <a:t>7)    Balanced budget.</a:t>
            </a:r>
          </a:p>
          <a:p>
            <a:pPr marL="0" indent="0">
              <a:buNone/>
            </a:pPr>
            <a:endParaRPr lang="en-US" sz="2400" b="1" cap="none" dirty="0"/>
          </a:p>
          <a:p>
            <a:pPr marL="0" indent="0">
              <a:buNone/>
            </a:pPr>
            <a:r>
              <a:rPr lang="en-US" sz="2400" b="1" cap="none" dirty="0"/>
              <a:t>8)   Rate of interest is determined by saving  </a:t>
            </a:r>
          </a:p>
          <a:p>
            <a:pPr marL="0" indent="0">
              <a:buNone/>
            </a:pPr>
            <a:r>
              <a:rPr lang="en-US" sz="2400" b="1" cap="none" dirty="0"/>
              <a:t>         and investment.</a:t>
            </a:r>
          </a:p>
          <a:p>
            <a:pPr marL="0" indent="0">
              <a:buNone/>
            </a:pPr>
            <a:r>
              <a:rPr lang="en-US" sz="2400" b="1" cap="none" dirty="0"/>
              <a:t>9)   Rate of interest is stock.</a:t>
            </a:r>
          </a:p>
          <a:p>
            <a:pPr marL="0" indent="0">
              <a:buNone/>
            </a:pPr>
            <a:r>
              <a:rPr lang="en-US" sz="2400" b="1" cap="none" dirty="0"/>
              <a:t>10) Supply creates its own demand.</a:t>
            </a:r>
          </a:p>
        </p:txBody>
      </p:sp>
    </p:spTree>
    <p:extLst>
      <p:ext uri="{BB962C8B-B14F-4D97-AF65-F5344CB8AC3E}">
        <p14:creationId xmlns:p14="http://schemas.microsoft.com/office/powerpoint/2010/main" val="2784884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F8A2066-4C30-464F-9467-3BEB3C228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6532"/>
            <a:ext cx="12038119" cy="6826927"/>
          </a:xfrm>
        </p:spPr>
        <p:txBody>
          <a:bodyPr>
            <a:norm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THANK you</a:t>
            </a:r>
            <a:endParaRPr lang="en-IN" sz="96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C0C9632-C8AD-455C-9F25-3FE69273B8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9697" y="488272"/>
            <a:ext cx="11372295" cy="6263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  <a:p>
            <a:pPr marL="0" indent="0">
              <a:buNone/>
            </a:pPr>
            <a:r>
              <a:rPr lang="en-IN" sz="96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                                         </a:t>
            </a:r>
            <a:endParaRPr lang="en-IN" sz="88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50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1F5D5-A52E-4327-8A8C-448C0B03A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661" y="205328"/>
            <a:ext cx="10996104" cy="1645158"/>
          </a:xfrm>
        </p:spPr>
        <p:txBody>
          <a:bodyPr>
            <a:noAutofit/>
          </a:bodyPr>
          <a:lstStyle/>
          <a:p>
            <a:r>
              <a:rPr lang="en-IN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MEANING OF </a:t>
            </a:r>
            <a:br>
              <a:rPr lang="en-IN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</a:br>
            <a:r>
              <a:rPr lang="en-IN" sz="6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FULL EMPLOYMENT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62055-6570-4E16-BC23-D15D3E07A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1335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Full employment means that persons who are </a:t>
            </a:r>
            <a:r>
              <a:rPr lang="en-IN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willing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to work must </a:t>
            </a:r>
          </a:p>
          <a:p>
            <a:pPr marL="0" indent="0">
              <a:buNone/>
            </a:pP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have employment or a job.</a:t>
            </a:r>
          </a:p>
          <a:p>
            <a:pPr marL="0" indent="0">
              <a:buNone/>
            </a:pP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Keynes</a:t>
            </a:r>
            <a:r>
              <a:rPr lang="en-IN" sz="3600" b="1" dirty="0">
                <a:latin typeface="Times New Roman" pitchFamily="18" charset="0"/>
                <a:cs typeface="Times New Roman" pitchFamily="18" charset="0"/>
              </a:rPr>
              <a:t> defines full employment as the absences of involuntary unemployment</a:t>
            </a:r>
            <a:r>
              <a:rPr lang="en-IN" sz="3600" b="1" dirty="0">
                <a:latin typeface="Californian FB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8049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4F09-A3EF-4882-AA4A-08D532E3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66" y="-146482"/>
            <a:ext cx="10364451" cy="159617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Unemployment and its types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6927B-7A6C-4FFB-B6CD-61A638FDC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466" y="1310053"/>
            <a:ext cx="10364452" cy="5392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. </a:t>
            </a:r>
            <a:r>
              <a:rPr lang="en-US" b="1" cap="none" dirty="0">
                <a:latin typeface="+mj-lt"/>
              </a:rPr>
              <a:t>Unemployment is problem faced when there are people, who are willing to work and able to work but </a:t>
            </a:r>
            <a:r>
              <a:rPr lang="en-US" b="1" cap="none" dirty="0">
                <a:solidFill>
                  <a:srgbClr val="00B050"/>
                </a:solidFill>
                <a:latin typeface="+mj-lt"/>
              </a:rPr>
              <a:t>cannot find suitable jobs  </a:t>
            </a:r>
            <a:endParaRPr lang="en-US" b="1" dirty="0">
              <a:solidFill>
                <a:srgbClr val="00B05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>
                <a:latin typeface="+mj-lt"/>
              </a:rPr>
              <a:t>                             </a:t>
            </a:r>
            <a:r>
              <a:rPr lang="en-US" sz="2800" b="1" dirty="0"/>
              <a:t>1. Cyclical unemployment</a:t>
            </a:r>
          </a:p>
          <a:p>
            <a:pPr marL="0" indent="0" algn="ctr">
              <a:buNone/>
            </a:pPr>
            <a:r>
              <a:rPr lang="en-US" sz="2800" b="1" dirty="0"/>
              <a:t> 2. Seasonal unemployment</a:t>
            </a:r>
          </a:p>
          <a:p>
            <a:pPr marL="0" indent="0" algn="ctr">
              <a:buNone/>
            </a:pPr>
            <a:r>
              <a:rPr lang="en-US" sz="2800" b="1" dirty="0"/>
              <a:t>   3. Frictional unemployment</a:t>
            </a:r>
          </a:p>
          <a:p>
            <a:pPr marL="0" indent="0" algn="ctr">
              <a:buNone/>
            </a:pPr>
            <a:r>
              <a:rPr lang="en-US" sz="2800" b="1" dirty="0"/>
              <a:t> 4. educated unemployment</a:t>
            </a:r>
          </a:p>
          <a:p>
            <a:pPr marL="0" indent="0" algn="ctr">
              <a:buNone/>
            </a:pPr>
            <a:r>
              <a:rPr lang="en-US" sz="2800" b="1" dirty="0"/>
              <a:t>  5. Technical unemployment</a:t>
            </a:r>
          </a:p>
          <a:p>
            <a:pPr marL="0" indent="0" algn="ctr">
              <a:buNone/>
            </a:pPr>
            <a:r>
              <a:rPr lang="en-US" sz="2800" b="1" dirty="0"/>
              <a:t>     6. Structural unemployment </a:t>
            </a:r>
          </a:p>
          <a:p>
            <a:pPr marL="0" indent="0" algn="ctr">
              <a:buNone/>
            </a:pPr>
            <a:r>
              <a:rPr lang="en-IN" sz="2800" b="1" dirty="0"/>
              <a:t>7.Disguised unemployment</a:t>
            </a:r>
          </a:p>
        </p:txBody>
      </p:sp>
    </p:spTree>
    <p:extLst>
      <p:ext uri="{BB962C8B-B14F-4D97-AF65-F5344CB8AC3E}">
        <p14:creationId xmlns:p14="http://schemas.microsoft.com/office/powerpoint/2010/main" val="1419766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BFC0B-2D20-4A93-8BD1-1B6D52290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CYCLICAL   </a:t>
            </a:r>
            <a:br>
              <a:rPr lang="en-US" sz="60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</a:br>
            <a:r>
              <a:rPr lang="en-US" sz="6000" b="1" cap="none" dirty="0">
                <a:solidFill>
                  <a:srgbClr val="FF0000"/>
                </a:solidFill>
                <a:latin typeface="Cooper Std Black" panose="0208090304030B020404" pitchFamily="18" charset="0"/>
              </a:rPr>
              <a:t>   UNEMPLOYMENT</a:t>
            </a:r>
            <a:endParaRPr lang="en-IN" sz="6000" b="1" cap="none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F0D4B-FE91-42B3-9198-B6FF84B0D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76475"/>
            <a:ext cx="10364452" cy="4193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cap="none" dirty="0">
                <a:latin typeface="Cooper Std Black" panose="0208090304030B020404" pitchFamily="18" charset="0"/>
              </a:rPr>
              <a:t>. </a:t>
            </a:r>
            <a:r>
              <a:rPr lang="en-US" sz="3200" b="1" cap="none" dirty="0">
                <a:latin typeface="+mj-lt"/>
              </a:rPr>
              <a:t>This unemployment exists during the 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  downturn phase of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trade cycle </a:t>
            </a:r>
            <a:r>
              <a:rPr lang="en-US" sz="3200" b="1" cap="none" dirty="0">
                <a:latin typeface="+mj-lt"/>
              </a:rPr>
              <a:t>in the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  economy.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. Cyclical unemployment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can be cured by </a:t>
            </a:r>
          </a:p>
          <a:p>
            <a:pPr marL="0" indent="0">
              <a:buNone/>
            </a:pPr>
            <a:r>
              <a:rPr lang="en-US" sz="3200" b="1" cap="none" dirty="0">
                <a:latin typeface="+mj-lt"/>
              </a:rPr>
              <a:t> 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public investment </a:t>
            </a:r>
            <a:r>
              <a:rPr lang="en-US" sz="3200" b="1" cap="none" dirty="0">
                <a:latin typeface="+mj-lt"/>
              </a:rPr>
              <a:t>or </a:t>
            </a: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expansionary monetary</a:t>
            </a:r>
          </a:p>
          <a:p>
            <a:pPr marL="0" indent="0">
              <a:buNone/>
            </a:pPr>
            <a:r>
              <a:rPr lang="en-US" sz="3200" b="1" cap="none" dirty="0">
                <a:solidFill>
                  <a:srgbClr val="00B050"/>
                </a:solidFill>
                <a:latin typeface="+mj-lt"/>
              </a:rPr>
              <a:t>  policy</a:t>
            </a:r>
            <a:r>
              <a:rPr lang="en-US" sz="3200" b="1" cap="none" dirty="0">
                <a:latin typeface="+mj-lt"/>
              </a:rPr>
              <a:t>.</a:t>
            </a:r>
            <a:endParaRPr lang="en-IN" sz="3200" b="1" cap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7381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89205-76B2-438B-9115-8302632C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Seasonal unemployment</a:t>
            </a:r>
            <a:endParaRPr lang="en-IN" sz="80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67E37-3B4A-4D22-86B6-48B200BAD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5400" b="1" cap="none" dirty="0"/>
              <a:t>. This type of unemployment</a:t>
            </a:r>
          </a:p>
          <a:p>
            <a:pPr marL="0" indent="0">
              <a:buNone/>
            </a:pPr>
            <a:r>
              <a:rPr lang="en-US" sz="5400" b="1" cap="none" dirty="0"/>
              <a:t>  occurs during </a:t>
            </a:r>
            <a:r>
              <a:rPr lang="en-US" sz="5400" b="1" cap="none" dirty="0">
                <a:solidFill>
                  <a:srgbClr val="00B050"/>
                </a:solidFill>
              </a:rPr>
              <a:t>certain seasons</a:t>
            </a:r>
            <a:r>
              <a:rPr lang="en-US" sz="5400" b="1" cap="none" dirty="0"/>
              <a:t> </a:t>
            </a:r>
          </a:p>
          <a:p>
            <a:pPr marL="0" indent="0">
              <a:buNone/>
            </a:pPr>
            <a:r>
              <a:rPr lang="en-US" sz="5400" b="1" cap="none" dirty="0"/>
              <a:t>  of the year.  </a:t>
            </a:r>
          </a:p>
          <a:p>
            <a:pPr marL="0" indent="0">
              <a:buNone/>
            </a:pPr>
            <a:r>
              <a:rPr lang="en-US" sz="5400" b="1" cap="none" dirty="0"/>
              <a:t>  </a:t>
            </a:r>
            <a:r>
              <a:rPr lang="en-US" sz="5400" b="1" cap="none" dirty="0" err="1"/>
              <a:t>Eg.</a:t>
            </a:r>
            <a:r>
              <a:rPr lang="en-US" sz="5400" b="1" cap="none" dirty="0"/>
              <a:t> Agriculture</a:t>
            </a:r>
          </a:p>
        </p:txBody>
      </p:sp>
    </p:spTree>
    <p:extLst>
      <p:ext uri="{BB962C8B-B14F-4D97-AF65-F5344CB8AC3E}">
        <p14:creationId xmlns:p14="http://schemas.microsoft.com/office/powerpoint/2010/main" val="1698089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D601-48A8-44AC-843C-EA356B0E7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403" y="414330"/>
            <a:ext cx="10364451" cy="1596177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Cooper Std Black" panose="0208090304030B020404" pitchFamily="18" charset="0"/>
              </a:rPr>
              <a:t>Fricitional</a:t>
            </a: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 unemployment</a:t>
            </a:r>
            <a:b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(temporary unemployment)</a:t>
            </a:r>
            <a:endParaRPr lang="en-IN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7DDF2-8FAC-4A49-86CB-73AAA2B7D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259" y="2076805"/>
            <a:ext cx="10461482" cy="43088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. </a:t>
            </a:r>
            <a:r>
              <a:rPr lang="en-US" sz="2800" b="1" dirty="0" err="1"/>
              <a:t>Fricitional</a:t>
            </a:r>
            <a:r>
              <a:rPr lang="en-US" sz="2800" b="1" dirty="0"/>
              <a:t> unemployment arises due to </a:t>
            </a:r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00B050"/>
                </a:solidFill>
              </a:rPr>
              <a:t>imbalance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B050"/>
                </a:solidFill>
              </a:rPr>
              <a:t>between supply of </a:t>
            </a:r>
            <a:r>
              <a:rPr lang="en-US" sz="2800" b="1" dirty="0" err="1">
                <a:solidFill>
                  <a:srgbClr val="00B050"/>
                </a:solidFill>
              </a:rPr>
              <a:t>labour</a:t>
            </a:r>
            <a:r>
              <a:rPr lang="en-US" sz="2800" b="1" dirty="0">
                <a:solidFill>
                  <a:srgbClr val="00B050"/>
                </a:solidFill>
              </a:rPr>
              <a:t> and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 demand for </a:t>
            </a:r>
            <a:r>
              <a:rPr lang="en-US" sz="2800" b="1" dirty="0" err="1">
                <a:solidFill>
                  <a:srgbClr val="00B050"/>
                </a:solidFill>
              </a:rPr>
              <a:t>labour</a:t>
            </a:r>
            <a:r>
              <a:rPr lang="en-US" sz="2800" b="1" dirty="0"/>
              <a:t>. This is because of </a:t>
            </a:r>
            <a:r>
              <a:rPr lang="en-US" sz="2800" b="1" dirty="0">
                <a:solidFill>
                  <a:srgbClr val="00B050"/>
                </a:solidFill>
              </a:rPr>
              <a:t>immobility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</a:rPr>
              <a:t> of </a:t>
            </a:r>
            <a:r>
              <a:rPr lang="en-US" sz="2800" b="1" dirty="0" err="1">
                <a:solidFill>
                  <a:srgbClr val="00B050"/>
                </a:solidFill>
              </a:rPr>
              <a:t>labour</a:t>
            </a:r>
            <a:r>
              <a:rPr lang="en-US" sz="2800" b="1" dirty="0"/>
              <a:t>, lack of necessary skills, break</a:t>
            </a:r>
          </a:p>
          <a:p>
            <a:pPr marL="0" indent="0">
              <a:buNone/>
            </a:pPr>
            <a:r>
              <a:rPr lang="en-US" sz="2800" b="1" dirty="0"/>
              <a:t> down of machinery, shortage of raw materials etc.</a:t>
            </a:r>
          </a:p>
          <a:p>
            <a:pPr marL="0" indent="0">
              <a:buNone/>
            </a:pPr>
            <a:r>
              <a:rPr lang="en-US" sz="2800" b="1" dirty="0"/>
              <a:t> the persons who lose jobs and in search of jobs</a:t>
            </a:r>
          </a:p>
          <a:p>
            <a:pPr marL="0" indent="0">
              <a:buNone/>
            </a:pPr>
            <a:r>
              <a:rPr lang="en-US" sz="2800" b="1" dirty="0"/>
              <a:t> are also included under </a:t>
            </a:r>
            <a:r>
              <a:rPr lang="en-US" sz="2800" b="1" dirty="0" err="1"/>
              <a:t>fricitional</a:t>
            </a:r>
            <a:r>
              <a:rPr lang="en-US" sz="2800" b="1" dirty="0"/>
              <a:t> unemployment</a:t>
            </a:r>
            <a:r>
              <a:rPr lang="en-US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857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DE0EB-3258-4C85-A14E-E65DD57A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279" y="501588"/>
            <a:ext cx="10364451" cy="1596177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oper Std Black" panose="0208090304030B020404" pitchFamily="18" charset="0"/>
              </a:rPr>
              <a:t>Educated unemployment</a:t>
            </a:r>
            <a:endParaRPr lang="en-IN" sz="4400" b="1" dirty="0">
              <a:solidFill>
                <a:srgbClr val="FF0000"/>
              </a:solidFill>
              <a:latin typeface="Cooper Std Black" panose="0208090304030B0204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DCD0C-46D8-4E42-A214-84EAB2C11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587" y="2154030"/>
            <a:ext cx="10364452" cy="42023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dirty="0"/>
              <a:t>.</a:t>
            </a:r>
            <a:r>
              <a:rPr lang="en-US" sz="3000"/>
              <a:t> </a:t>
            </a:r>
            <a:r>
              <a:rPr lang="en-US" sz="3000" b="1" dirty="0"/>
              <a:t>When qualification </a:t>
            </a:r>
            <a:r>
              <a:rPr lang="en-US" sz="3000" b="1" dirty="0">
                <a:solidFill>
                  <a:srgbClr val="00B050"/>
                </a:solidFill>
              </a:rPr>
              <a:t>does not match</a:t>
            </a:r>
            <a:r>
              <a:rPr lang="en-US" sz="3000" b="1" dirty="0"/>
              <a:t> the job</a:t>
            </a:r>
          </a:p>
          <a:p>
            <a:pPr marL="0" indent="0">
              <a:buNone/>
            </a:pPr>
            <a:r>
              <a:rPr lang="en-US" sz="3000" b="1" dirty="0"/>
              <a:t>       educated unemployment occurs.</a:t>
            </a:r>
          </a:p>
          <a:p>
            <a:pPr marL="0" indent="0">
              <a:buNone/>
            </a:pPr>
            <a:r>
              <a:rPr lang="en-US" sz="3000" b="1" dirty="0"/>
              <a:t>* Faulty education system,</a:t>
            </a:r>
          </a:p>
          <a:p>
            <a:r>
              <a:rPr lang="en-US" sz="3000" b="1" dirty="0"/>
              <a:t>lack of employable skills, </a:t>
            </a:r>
          </a:p>
          <a:p>
            <a:r>
              <a:rPr lang="en-US" sz="3000" b="1" dirty="0"/>
              <a:t>mass student turnout </a:t>
            </a:r>
          </a:p>
          <a:p>
            <a:r>
              <a:rPr lang="en-US" sz="3000" b="1" dirty="0"/>
              <a:t>Preference for white collar jobs </a:t>
            </a:r>
          </a:p>
          <a:p>
            <a:pPr marL="0" indent="0">
              <a:buNone/>
            </a:pPr>
            <a:r>
              <a:rPr lang="en-US" sz="3000" b="1" dirty="0"/>
              <a:t> highly responsible for educated unemployment in </a:t>
            </a:r>
            <a:r>
              <a:rPr lang="en-US" sz="3000" b="1" dirty="0" err="1"/>
              <a:t>india</a:t>
            </a:r>
            <a:r>
              <a:rPr lang="en-US" sz="2800" b="1" dirty="0"/>
              <a:t>.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95771702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685</TotalTime>
  <Words>1710</Words>
  <Application>Microsoft Office PowerPoint</Application>
  <PresentationFormat>Widescreen</PresentationFormat>
  <Paragraphs>278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Californian FB</vt:lpstr>
      <vt:lpstr>Cooper Black</vt:lpstr>
      <vt:lpstr>Cooper Std Black</vt:lpstr>
      <vt:lpstr>Futura</vt:lpstr>
      <vt:lpstr>Times New Roman</vt:lpstr>
      <vt:lpstr>Tw Cen MT</vt:lpstr>
      <vt:lpstr>Droplet</vt:lpstr>
      <vt:lpstr>LESSON – 3</vt:lpstr>
      <vt:lpstr>PowerPoint Presentation</vt:lpstr>
      <vt:lpstr>INTRODUCTION</vt:lpstr>
      <vt:lpstr>MEANING OF  FULL EMPLOYMENT</vt:lpstr>
      <vt:lpstr>Unemployment and its types</vt:lpstr>
      <vt:lpstr>CYCLICAL       UNEMPLOYMENT</vt:lpstr>
      <vt:lpstr>Seasonal unemployment</vt:lpstr>
      <vt:lpstr>Fricitional unemployment (temporary unemployment)</vt:lpstr>
      <vt:lpstr>Educated unemployment</vt:lpstr>
      <vt:lpstr>Technical unemployment</vt:lpstr>
      <vt:lpstr>Structural unemployment</vt:lpstr>
      <vt:lpstr>Disguised unemployment</vt:lpstr>
      <vt:lpstr>Classical theory of unemployment</vt:lpstr>
      <vt:lpstr>Jean Baptist say</vt:lpstr>
      <vt:lpstr>Say’s law of market</vt:lpstr>
      <vt:lpstr>PowerPoint Presentation</vt:lpstr>
      <vt:lpstr>Assumptions of the say’s law of market</vt:lpstr>
      <vt:lpstr>Implications of say’s law</vt:lpstr>
      <vt:lpstr>Criticisms of say’s law</vt:lpstr>
      <vt:lpstr>PowerPoint Presentation</vt:lpstr>
      <vt:lpstr>PowerPoint Presentation</vt:lpstr>
      <vt:lpstr>Keynes’s theory of employment and income</vt:lpstr>
      <vt:lpstr>Effective demand</vt:lpstr>
      <vt:lpstr>PowerPoint Presentation</vt:lpstr>
      <vt:lpstr>PowerPoint Presentation</vt:lpstr>
      <vt:lpstr>ED = O/P = Y = employment = (C + I)</vt:lpstr>
      <vt:lpstr>Aggregate demand function  (adf)</vt:lpstr>
      <vt:lpstr>GRAF AND EXPLANATION</vt:lpstr>
      <vt:lpstr>PowerPoint Presentation</vt:lpstr>
      <vt:lpstr>Desired demand</vt:lpstr>
      <vt:lpstr>Aggregate supply function (asf)</vt:lpstr>
      <vt:lpstr>PowerPoint Presentation</vt:lpstr>
      <vt:lpstr>PowerPoint Presentation</vt:lpstr>
      <vt:lpstr>Equilibrium   between  adf  &amp;  asf</vt:lpstr>
      <vt:lpstr>Two  approaches</vt:lpstr>
      <vt:lpstr>PowerPoint Presentation</vt:lpstr>
      <vt:lpstr>Comparison</vt:lpstr>
      <vt:lpstr>Comparison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– 3</dc:title>
  <dc:creator>Hariharan Prakash</dc:creator>
  <cp:lastModifiedBy>SysSoft</cp:lastModifiedBy>
  <cp:revision>99</cp:revision>
  <dcterms:created xsi:type="dcterms:W3CDTF">2020-04-26T07:34:49Z</dcterms:created>
  <dcterms:modified xsi:type="dcterms:W3CDTF">2024-05-18T11:30:33Z</dcterms:modified>
</cp:coreProperties>
</file>