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9" r:id="rId3"/>
    <p:sldId id="257" r:id="rId4"/>
    <p:sldId id="258" r:id="rId5"/>
    <p:sldId id="297" r:id="rId6"/>
    <p:sldId id="296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98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04" r:id="rId33"/>
    <p:sldId id="283" r:id="rId34"/>
    <p:sldId id="284" r:id="rId35"/>
    <p:sldId id="285" r:id="rId36"/>
    <p:sldId id="286" r:id="rId37"/>
    <p:sldId id="305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6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1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31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225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11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71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3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63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41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D3221-10A5-451E-82D2-93BFB4A6C9EF}" type="datetimeFigureOut">
              <a:rPr lang="en-US" smtClean="0"/>
              <a:pPr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A52DB-3372-4E4E-92DB-77DC4C8DF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0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onaco" TargetMode="External"/><Relationship Id="rId3" Type="http://schemas.openxmlformats.org/officeDocument/2006/relationships/hyperlink" Target="https://en.wikipedia.org/wiki/Micronesia" TargetMode="External"/><Relationship Id="rId7" Type="http://schemas.openxmlformats.org/officeDocument/2006/relationships/hyperlink" Target="https://en.wikipedia.org/wiki/Vatican_City" TargetMode="External"/><Relationship Id="rId2" Type="http://schemas.openxmlformats.org/officeDocument/2006/relationships/hyperlink" Target="https://en.wikipedia.org/wiki/Island_count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st_of_countries_and_dependencies_by_area" TargetMode="External"/><Relationship Id="rId5" Type="http://schemas.openxmlformats.org/officeDocument/2006/relationships/hyperlink" Target="https://en.wikipedia.org/wiki/Pacific_Ocean" TargetMode="External"/><Relationship Id="rId4" Type="http://schemas.openxmlformats.org/officeDocument/2006/relationships/hyperlink" Target="https://en.wikipedia.org/wiki/Oceania" TargetMode="External"/><Relationship Id="rId9" Type="http://schemas.openxmlformats.org/officeDocument/2006/relationships/hyperlink" Target="https://en.wikipedia.org/wiki/South_Pacific_Ocean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472" y="716280"/>
            <a:ext cx="11478638" cy="3261360"/>
          </a:xfrm>
        </p:spPr>
        <p:txBody>
          <a:bodyPr>
            <a:noAutofit/>
          </a:bodyPr>
          <a:lstStyle/>
          <a:p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br>
              <a:rPr lang="en-US" sz="100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10000" b="1" dirty="0">
                <a:solidFill>
                  <a:srgbClr val="00B050"/>
                </a:solidFill>
                <a:latin typeface="Cooper Black" panose="0208090404030B020404" pitchFamily="18" charset="0"/>
              </a:rPr>
              <a:t>LESSON - 8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8989A4-F0EE-468F-89FC-DC3470129BD0}"/>
              </a:ext>
            </a:extLst>
          </p:cNvPr>
          <p:cNvSpPr/>
          <p:nvPr/>
        </p:nvSpPr>
        <p:spPr>
          <a:xfrm>
            <a:off x="3277565" y="4236738"/>
            <a:ext cx="5818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3654082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ACHIEVEMENTS  -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52" y="1825624"/>
            <a:ext cx="11575914" cy="5032375"/>
          </a:xfrm>
        </p:spPr>
        <p:txBody>
          <a:bodyPr/>
          <a:lstStyle/>
          <a:p>
            <a:pPr marL="742950" indent="-742950">
              <a:buAutoNum type="arabicPeriod"/>
            </a:pPr>
            <a:r>
              <a:rPr lang="en-US" sz="4000" b="1" dirty="0"/>
              <a:t>Establishment of Monetary Reserve Fund :</a:t>
            </a:r>
          </a:p>
          <a:p>
            <a:pPr marL="0" indent="0">
              <a:buNone/>
            </a:pPr>
            <a:endParaRPr lang="en-US" sz="4000" b="1" dirty="0"/>
          </a:p>
          <a:p>
            <a:pPr marL="0" indent="0">
              <a:buNone/>
            </a:pPr>
            <a:r>
              <a:rPr lang="en-US" sz="4000" b="1" dirty="0"/>
              <a:t>2. </a:t>
            </a:r>
            <a:r>
              <a:rPr lang="en-US" sz="4000" b="1" dirty="0" err="1"/>
              <a:t>Maitain</a:t>
            </a:r>
            <a:r>
              <a:rPr lang="en-US" sz="4000" b="1" dirty="0"/>
              <a:t> Monetary </a:t>
            </a:r>
            <a:r>
              <a:rPr lang="en-US" sz="4000" b="1" dirty="0" err="1"/>
              <a:t>decipliene</a:t>
            </a:r>
            <a:r>
              <a:rPr lang="en-US" sz="4000" b="1" dirty="0"/>
              <a:t> and co – operation :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          Assistance only to the </a:t>
            </a:r>
            <a:r>
              <a:rPr lang="en-US" sz="4000" b="1" dirty="0" err="1">
                <a:solidFill>
                  <a:srgbClr val="00B050"/>
                </a:solidFill>
              </a:rPr>
              <a:t>Ctrys</a:t>
            </a:r>
            <a:r>
              <a:rPr lang="en-US" sz="4000" b="1" dirty="0">
                <a:solidFill>
                  <a:srgbClr val="00B050"/>
                </a:solidFill>
              </a:rPr>
              <a:t> who take  sincere efforts to solve problems. </a:t>
            </a:r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b="1" dirty="0"/>
              <a:t>3. Special interest in the problems of UDCs :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3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INDIA &amp;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/>
              <a:t>1. Till </a:t>
            </a:r>
            <a:r>
              <a:rPr lang="en-US" sz="3600" b="1" dirty="0">
                <a:solidFill>
                  <a:srgbClr val="00B050"/>
                </a:solidFill>
              </a:rPr>
              <a:t>1970</a:t>
            </a:r>
            <a:r>
              <a:rPr lang="en-US" sz="3600" b="1" dirty="0"/>
              <a:t> India stood </a:t>
            </a:r>
            <a:r>
              <a:rPr lang="en-US" sz="3600" b="1" dirty="0">
                <a:solidFill>
                  <a:srgbClr val="00B050"/>
                </a:solidFill>
              </a:rPr>
              <a:t>5</a:t>
            </a:r>
            <a:r>
              <a:rPr lang="en-US" sz="3600" b="1" baseline="30000" dirty="0">
                <a:solidFill>
                  <a:srgbClr val="00B050"/>
                </a:solidFill>
              </a:rPr>
              <a:t>th</a:t>
            </a:r>
            <a:r>
              <a:rPr lang="en-US" sz="3600" b="1" dirty="0"/>
              <a:t> in the Fund and had the   </a:t>
            </a:r>
          </a:p>
          <a:p>
            <a:pPr marL="0" indent="0">
              <a:buNone/>
            </a:pPr>
            <a:r>
              <a:rPr lang="en-US" sz="3600" b="1" dirty="0"/>
              <a:t>        power to </a:t>
            </a:r>
            <a:r>
              <a:rPr lang="en-US" sz="3600" b="1" dirty="0">
                <a:solidFill>
                  <a:srgbClr val="00B050"/>
                </a:solidFill>
              </a:rPr>
              <a:t>appoint</a:t>
            </a:r>
            <a:r>
              <a:rPr lang="en-US" sz="3600" b="1" dirty="0"/>
              <a:t> permanent </a:t>
            </a:r>
            <a:r>
              <a:rPr lang="en-US" sz="3600" b="1" dirty="0">
                <a:solidFill>
                  <a:srgbClr val="00B050"/>
                </a:solidFill>
              </a:rPr>
              <a:t>Executive Director</a:t>
            </a:r>
            <a:r>
              <a:rPr lang="en-US" sz="3600" b="1" dirty="0"/>
              <a:t>.</a:t>
            </a:r>
          </a:p>
          <a:p>
            <a:pPr marL="0" indent="0">
              <a:buNone/>
            </a:pPr>
            <a:r>
              <a:rPr lang="en-US" sz="3600" b="1" dirty="0"/>
              <a:t>2. India is the </a:t>
            </a:r>
            <a:r>
              <a:rPr lang="en-US" sz="3600" b="1" dirty="0">
                <a:solidFill>
                  <a:srgbClr val="00B050"/>
                </a:solidFill>
              </a:rPr>
              <a:t>major beneficiary </a:t>
            </a:r>
            <a:r>
              <a:rPr lang="en-US" sz="3600" b="1" dirty="0"/>
              <a:t>country.</a:t>
            </a:r>
          </a:p>
          <a:p>
            <a:pPr marL="0" indent="0">
              <a:buNone/>
            </a:pPr>
            <a:r>
              <a:rPr lang="en-US" sz="3600" b="1" dirty="0"/>
              <a:t>3. India got various funds by its </a:t>
            </a:r>
            <a:r>
              <a:rPr lang="en-US" sz="3600" b="1" dirty="0">
                <a:solidFill>
                  <a:srgbClr val="00B050"/>
                </a:solidFill>
              </a:rPr>
              <a:t>regular repayments </a:t>
            </a:r>
            <a:r>
              <a:rPr lang="en-US" sz="3600" b="1" dirty="0"/>
              <a:t>of </a:t>
            </a:r>
          </a:p>
          <a:p>
            <a:pPr marL="0" indent="0">
              <a:buNone/>
            </a:pPr>
            <a:r>
              <a:rPr lang="en-US" sz="3600" b="1" dirty="0"/>
              <a:t>        debt.</a:t>
            </a:r>
          </a:p>
          <a:p>
            <a:pPr marL="0" indent="0">
              <a:buNone/>
            </a:pPr>
            <a:r>
              <a:rPr lang="en-US" sz="3600" b="1" dirty="0"/>
              <a:t>4. India’s current quota is </a:t>
            </a:r>
            <a:r>
              <a:rPr lang="en-US" sz="3600" b="1" dirty="0">
                <a:solidFill>
                  <a:srgbClr val="00B050"/>
                </a:solidFill>
              </a:rPr>
              <a:t>SDR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r>
              <a:rPr lang="en-US" b="1" dirty="0">
                <a:solidFill>
                  <a:srgbClr val="FF0000"/>
                </a:solidFill>
              </a:rPr>
              <a:t>  (SPECIAL DRAWING RIGHTS)</a:t>
            </a:r>
          </a:p>
          <a:p>
            <a:pPr marL="0" indent="0">
              <a:buNone/>
            </a:pPr>
            <a:r>
              <a:rPr lang="en-US" sz="3600" b="1" dirty="0"/>
              <a:t>5. India is the </a:t>
            </a:r>
            <a:r>
              <a:rPr lang="en-US" sz="3600" b="1" dirty="0">
                <a:solidFill>
                  <a:srgbClr val="00B050"/>
                </a:solidFill>
              </a:rPr>
              <a:t>13</a:t>
            </a:r>
            <a:r>
              <a:rPr lang="en-US" sz="3600" b="1" baseline="30000" dirty="0">
                <a:solidFill>
                  <a:srgbClr val="00B050"/>
                </a:solidFill>
              </a:rPr>
              <a:t>th</a:t>
            </a:r>
            <a:r>
              <a:rPr lang="en-US" sz="3600" b="1" dirty="0"/>
              <a:t> largest </a:t>
            </a:r>
            <a:r>
              <a:rPr lang="en-US" sz="3600" b="1" dirty="0">
                <a:solidFill>
                  <a:srgbClr val="00B050"/>
                </a:solidFill>
              </a:rPr>
              <a:t>quota holding </a:t>
            </a:r>
            <a:r>
              <a:rPr lang="en-US" sz="3600" b="1" dirty="0" err="1">
                <a:solidFill>
                  <a:srgbClr val="00B050"/>
                </a:solidFill>
              </a:rPr>
              <a:t>Ctry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/>
              <a:t>with </a:t>
            </a:r>
          </a:p>
          <a:p>
            <a:pPr marL="0" indent="0">
              <a:buNone/>
            </a:pPr>
            <a:r>
              <a:rPr lang="en-US" sz="3600" b="1" dirty="0"/>
              <a:t>        share holding of </a:t>
            </a:r>
            <a:r>
              <a:rPr lang="en-US" sz="3600" b="1" dirty="0">
                <a:solidFill>
                  <a:srgbClr val="00B050"/>
                </a:solidFill>
              </a:rPr>
              <a:t>2.44%.</a:t>
            </a:r>
          </a:p>
        </p:txBody>
      </p:sp>
    </p:spTree>
    <p:extLst>
      <p:ext uri="{BB962C8B-B14F-4D97-AF65-F5344CB8AC3E}">
        <p14:creationId xmlns:p14="http://schemas.microsoft.com/office/powerpoint/2010/main" val="185076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4791" y="365125"/>
            <a:ext cx="10428051" cy="6094041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INTERNATIONAL  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BANK FOR RECONSTRUCTION 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&amp; DEVELOPMENT 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( I B R D )</a:t>
            </a:r>
            <a:b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6600" b="1" dirty="0">
                <a:solidFill>
                  <a:srgbClr val="00B050"/>
                </a:solidFill>
                <a:latin typeface="Cooper Black" panose="0208090404030B020404" pitchFamily="18" charset="0"/>
              </a:rPr>
              <a:t> OR </a:t>
            </a:r>
            <a:r>
              <a:rPr lang="en-US" sz="6600" b="1" dirty="0">
                <a:solidFill>
                  <a:srgbClr val="FF0000"/>
                </a:solidFill>
                <a:latin typeface="Cooper Black" panose="0208090404030B020404" pitchFamily="18" charset="0"/>
              </a:rPr>
              <a:t>WORLD BANK</a:t>
            </a:r>
          </a:p>
        </p:txBody>
      </p:sp>
    </p:spTree>
    <p:extLst>
      <p:ext uri="{BB962C8B-B14F-4D97-AF65-F5344CB8AC3E}">
        <p14:creationId xmlns:p14="http://schemas.microsoft.com/office/powerpoint/2010/main" val="312644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13538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INTRO – IBRD/ WORLD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1945 Under </a:t>
            </a:r>
            <a:r>
              <a:rPr lang="en-US" sz="4000" b="1" dirty="0">
                <a:solidFill>
                  <a:srgbClr val="00B050"/>
                </a:solidFill>
              </a:rPr>
              <a:t>Bretton Words Conference </a:t>
            </a:r>
            <a:r>
              <a:rPr lang="en-US" sz="4000" dirty="0"/>
              <a:t>in 1944</a:t>
            </a:r>
          </a:p>
          <a:p>
            <a:r>
              <a:rPr lang="en-US" sz="4000" dirty="0"/>
              <a:t>To bring smooth  transition from </a:t>
            </a:r>
            <a:r>
              <a:rPr lang="en-US" sz="4000" b="1" dirty="0">
                <a:solidFill>
                  <a:srgbClr val="00B050"/>
                </a:solidFill>
              </a:rPr>
              <a:t>war – time </a:t>
            </a:r>
            <a:r>
              <a:rPr lang="en-US" sz="4000" dirty="0"/>
              <a:t>to </a:t>
            </a:r>
            <a:r>
              <a:rPr lang="en-US" sz="4000" b="1" dirty="0">
                <a:solidFill>
                  <a:srgbClr val="00B050"/>
                </a:solidFill>
              </a:rPr>
              <a:t>peace –time </a:t>
            </a:r>
            <a:r>
              <a:rPr lang="en-US" sz="4000" dirty="0"/>
              <a:t>economy.</a:t>
            </a:r>
          </a:p>
          <a:p>
            <a:r>
              <a:rPr lang="en-US" sz="4000" dirty="0"/>
              <a:t>IBRD is the </a:t>
            </a:r>
            <a:r>
              <a:rPr lang="en-US" sz="4000" b="1" dirty="0">
                <a:solidFill>
                  <a:srgbClr val="00B050"/>
                </a:solidFill>
              </a:rPr>
              <a:t>sister institution </a:t>
            </a:r>
            <a:r>
              <a:rPr lang="en-US" sz="4000" dirty="0"/>
              <a:t>of IMF.</a:t>
            </a:r>
          </a:p>
          <a:p>
            <a:r>
              <a:rPr lang="en-US" sz="4000" dirty="0"/>
              <a:t>Member of IMF are </a:t>
            </a:r>
            <a:r>
              <a:rPr lang="en-US" sz="4000" b="1" dirty="0">
                <a:solidFill>
                  <a:srgbClr val="00B050"/>
                </a:solidFill>
              </a:rPr>
              <a:t>eligible</a:t>
            </a:r>
            <a:r>
              <a:rPr lang="en-US" sz="4000" dirty="0"/>
              <a:t> to be a member of IBRD.</a:t>
            </a:r>
          </a:p>
          <a:p>
            <a:r>
              <a:rPr lang="en-US" sz="4000" dirty="0"/>
              <a:t>Long term </a:t>
            </a:r>
            <a:r>
              <a:rPr lang="en-US" sz="4000" b="1" dirty="0">
                <a:solidFill>
                  <a:srgbClr val="00B050"/>
                </a:solidFill>
              </a:rPr>
              <a:t>financial assistance </a:t>
            </a:r>
            <a:r>
              <a:rPr lang="en-US" sz="4000" dirty="0"/>
              <a:t>to member </a:t>
            </a:r>
            <a:r>
              <a:rPr lang="en-US" sz="4000" dirty="0" err="1"/>
              <a:t>ctrys</a:t>
            </a:r>
            <a:r>
              <a:rPr lang="en-US" sz="4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517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oper Black" panose="0208090404030B020404" pitchFamily="18" charset="0"/>
              </a:rPr>
              <a:t>IBRD / WORLD BANK in 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61" y="1981994"/>
            <a:ext cx="11147896" cy="4876006"/>
          </a:xfrm>
        </p:spPr>
      </p:pic>
    </p:spTree>
    <p:extLst>
      <p:ext uri="{BB962C8B-B14F-4D97-AF65-F5344CB8AC3E}">
        <p14:creationId xmlns:p14="http://schemas.microsoft.com/office/powerpoint/2010/main" val="1547839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     OBJECTIVES - IBRD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Economic Reconstruction and </a:t>
            </a:r>
            <a:r>
              <a:rPr lang="en-US" sz="4800"/>
              <a:t>Devpt</a:t>
            </a:r>
            <a:r>
              <a:rPr lang="en-US" sz="4800" dirty="0"/>
              <a:t>.</a:t>
            </a:r>
          </a:p>
          <a:p>
            <a:r>
              <a:rPr lang="en-US" sz="4800" dirty="0"/>
              <a:t>Encouragement to capital investment.</a:t>
            </a:r>
          </a:p>
          <a:p>
            <a:r>
              <a:rPr lang="en-US" sz="4800" dirty="0"/>
              <a:t>Encouragement of peace time economy.</a:t>
            </a:r>
          </a:p>
          <a:p>
            <a:r>
              <a:rPr lang="en-US" sz="4800" dirty="0"/>
              <a:t>Environmental protection.</a:t>
            </a:r>
          </a:p>
        </p:txBody>
      </p:sp>
    </p:spTree>
    <p:extLst>
      <p:ext uri="{BB962C8B-B14F-4D97-AF65-F5344CB8AC3E}">
        <p14:creationId xmlns:p14="http://schemas.microsoft.com/office/powerpoint/2010/main" val="4197778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           WORLD BANK </a:t>
            </a:r>
            <a:b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LENDING PROCEDURES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5400" dirty="0"/>
          </a:p>
          <a:p>
            <a:r>
              <a:rPr lang="en-US" sz="5400" dirty="0"/>
              <a:t>Loans out of its </a:t>
            </a:r>
            <a:r>
              <a:rPr lang="en-US" sz="5400" dirty="0">
                <a:solidFill>
                  <a:srgbClr val="00B050"/>
                </a:solidFill>
              </a:rPr>
              <a:t>own fund</a:t>
            </a:r>
            <a:r>
              <a:rPr lang="en-US" sz="5400" dirty="0"/>
              <a:t>.</a:t>
            </a:r>
          </a:p>
          <a:p>
            <a:r>
              <a:rPr lang="en-US" sz="5400" dirty="0"/>
              <a:t>Loans out of </a:t>
            </a:r>
            <a:r>
              <a:rPr lang="en-US" sz="5400" dirty="0">
                <a:solidFill>
                  <a:srgbClr val="00B050"/>
                </a:solidFill>
              </a:rPr>
              <a:t>borrowed capital</a:t>
            </a:r>
            <a:r>
              <a:rPr lang="en-US" sz="5400" dirty="0"/>
              <a:t>.</a:t>
            </a:r>
          </a:p>
          <a:p>
            <a:r>
              <a:rPr lang="en-US" sz="5400" dirty="0"/>
              <a:t>Loans through </a:t>
            </a:r>
            <a:r>
              <a:rPr lang="en-US" sz="5400" dirty="0">
                <a:solidFill>
                  <a:srgbClr val="00B050"/>
                </a:solidFill>
              </a:rPr>
              <a:t>bank’s guarantee</a:t>
            </a:r>
            <a:r>
              <a:rPr lang="en-US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629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Cooper Black" panose="0208090404030B020404" pitchFamily="18" charset="0"/>
              </a:rPr>
              <a:t>         FUNCTIONS OF IBRD/ WB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Investment for productive purpose.</a:t>
            </a:r>
          </a:p>
          <a:p>
            <a:r>
              <a:rPr lang="en-US" sz="4800" dirty="0"/>
              <a:t>Balanced growth of international trade.</a:t>
            </a:r>
          </a:p>
          <a:p>
            <a:r>
              <a:rPr lang="en-US" sz="4800" dirty="0"/>
              <a:t>Provision of loans &amp; guarantees.</a:t>
            </a:r>
          </a:p>
          <a:p>
            <a:r>
              <a:rPr lang="en-US" sz="4800" dirty="0"/>
              <a:t>Promotion of foreign private investment.</a:t>
            </a:r>
          </a:p>
          <a:p>
            <a:r>
              <a:rPr lang="en-US" sz="4800" dirty="0"/>
              <a:t>Providing technical services.</a:t>
            </a:r>
          </a:p>
        </p:txBody>
      </p:sp>
    </p:spTree>
    <p:extLst>
      <p:ext uri="{BB962C8B-B14F-4D97-AF65-F5344CB8AC3E}">
        <p14:creationId xmlns:p14="http://schemas.microsoft.com/office/powerpoint/2010/main" val="401266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Cooper Black" panose="0208090404030B020404" pitchFamily="18" charset="0"/>
              </a:rPr>
              <a:t>   ACHIEVEMENTS OF IBRD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Reconstruction of Europe after world war – II</a:t>
            </a:r>
          </a:p>
          <a:p>
            <a:r>
              <a:rPr lang="en-US" dirty="0"/>
              <a:t>Members : 1960 – 30 to 68 </a:t>
            </a:r>
            <a:r>
              <a:rPr lang="en-US" dirty="0" err="1"/>
              <a:t>Ctys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1988 -  151 </a:t>
            </a:r>
            <a:r>
              <a:rPr lang="en-US" dirty="0" err="1"/>
              <a:t>Ctys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		present – 198 </a:t>
            </a:r>
            <a:r>
              <a:rPr lang="en-US" dirty="0" err="1"/>
              <a:t>Ctys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. Loans – medium and long term loans for 15 to 20 years.</a:t>
            </a:r>
          </a:p>
          <a:p>
            <a:pPr marL="0" indent="0">
              <a:buNone/>
            </a:pPr>
            <a:r>
              <a:rPr lang="en-US" dirty="0"/>
              <a:t>. Initially loans were to European </a:t>
            </a:r>
            <a:r>
              <a:rPr lang="en-US" dirty="0" err="1"/>
              <a:t>ctys</a:t>
            </a:r>
            <a:r>
              <a:rPr lang="en-US" dirty="0"/>
              <a:t> later it was given to poor masses developing </a:t>
            </a:r>
            <a:r>
              <a:rPr lang="en-US" dirty="0" err="1"/>
              <a:t>ctys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.loans for productive purpose like </a:t>
            </a:r>
            <a:r>
              <a:rPr lang="en-US" dirty="0" err="1"/>
              <a:t>agri</a:t>
            </a:r>
            <a:r>
              <a:rPr lang="en-US" dirty="0"/>
              <a:t> , </a:t>
            </a:r>
            <a:r>
              <a:rPr lang="en-US" dirty="0" err="1"/>
              <a:t>irri</a:t>
            </a:r>
            <a:r>
              <a:rPr lang="en-US" dirty="0"/>
              <a:t>’, power &amp; transport etc.</a:t>
            </a:r>
          </a:p>
          <a:p>
            <a:pPr marL="0" indent="0">
              <a:buNone/>
            </a:pPr>
            <a:r>
              <a:rPr lang="en-US" dirty="0"/>
              <a:t>. Inter national developing Association _ (IDA) or called as Soft loan window of the bank provides loan to UDC at very low interest rate. </a:t>
            </a:r>
          </a:p>
        </p:txBody>
      </p:sp>
    </p:spTree>
    <p:extLst>
      <p:ext uri="{BB962C8B-B14F-4D97-AF65-F5344CB8AC3E}">
        <p14:creationId xmlns:p14="http://schemas.microsoft.com/office/powerpoint/2010/main" val="3800803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rgbClr val="FF0000"/>
                </a:solidFill>
                <a:latin typeface="Cooper Black" panose="0208090404030B020404" pitchFamily="18" charset="0"/>
              </a:rPr>
              <a:t>   INDIA </a:t>
            </a:r>
            <a:r>
              <a:rPr lang="en-US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&amp; IBRD / WORLD BANK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>
              <a:buNone/>
            </a:pPr>
            <a:r>
              <a:rPr lang="en-GB" sz="4000" b="1" dirty="0">
                <a:solidFill>
                  <a:srgbClr val="FF0000"/>
                </a:solidFill>
              </a:rPr>
              <a:t>1. </a:t>
            </a:r>
            <a:r>
              <a:rPr lang="en-GB" sz="4000" b="1" dirty="0">
                <a:solidFill>
                  <a:srgbClr val="00B050"/>
                </a:solidFill>
              </a:rPr>
              <a:t>The name “International Bank for Reconstruction and Development” was first </a:t>
            </a:r>
            <a:r>
              <a:rPr lang="en-GB" sz="4000" b="1" dirty="0">
                <a:solidFill>
                  <a:srgbClr val="FF0000"/>
                </a:solidFill>
              </a:rPr>
              <a:t>suggested by India</a:t>
            </a:r>
            <a:r>
              <a:rPr lang="en-GB" sz="4000" b="1" dirty="0">
                <a:solidFill>
                  <a:srgbClr val="00B050"/>
                </a:solidFill>
              </a:rPr>
              <a:t> to the drafting committee. </a:t>
            </a:r>
          </a:p>
          <a:p>
            <a:endParaRPr lang="en-GB" sz="40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4000" b="1" dirty="0">
                <a:solidFill>
                  <a:srgbClr val="FF0000"/>
                </a:solidFill>
              </a:rPr>
              <a:t>2. </a:t>
            </a:r>
            <a:r>
              <a:rPr lang="en-GB" sz="4000" b="1" dirty="0">
                <a:solidFill>
                  <a:srgbClr val="00B050"/>
                </a:solidFill>
              </a:rPr>
              <a:t>The World Bank has given large financial assistance to India for </a:t>
            </a:r>
            <a:r>
              <a:rPr lang="en-GB" sz="4000" b="1" dirty="0">
                <a:solidFill>
                  <a:srgbClr val="FF0000"/>
                </a:solidFill>
              </a:rPr>
              <a:t>economic development</a:t>
            </a:r>
            <a:r>
              <a:rPr lang="en-GB" sz="4000" b="1" dirty="0">
                <a:solidFill>
                  <a:srgbClr val="00B050"/>
                </a:solidFill>
              </a:rPr>
              <a:t>. </a:t>
            </a:r>
          </a:p>
          <a:p>
            <a:endParaRPr lang="en-GB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6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 INTERNATIONAL   </a:t>
            </a:r>
          </a:p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ECONOMIC</a:t>
            </a:r>
          </a:p>
          <a:p>
            <a:pPr>
              <a:buNone/>
            </a:pP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 ORGANISATIONS</a:t>
            </a:r>
            <a:endParaRPr lang="en-GB" sz="8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"/>
            <a:ext cx="10515600" cy="5948363"/>
          </a:xfrm>
        </p:spPr>
        <p:txBody>
          <a:bodyPr>
            <a:normAutofit fontScale="92500"/>
          </a:bodyPr>
          <a:lstStyle/>
          <a:p>
            <a:endParaRPr lang="en-GB" dirty="0"/>
          </a:p>
          <a:p>
            <a:pPr>
              <a:buNone/>
            </a:pPr>
            <a:r>
              <a:rPr lang="en-GB" sz="4800" b="1" dirty="0">
                <a:solidFill>
                  <a:srgbClr val="FF0000"/>
                </a:solidFill>
              </a:rPr>
              <a:t>3. Development of infrastructure </a:t>
            </a:r>
            <a:r>
              <a:rPr lang="en-GB" sz="4800" b="1" dirty="0">
                <a:solidFill>
                  <a:srgbClr val="00B050"/>
                </a:solidFill>
              </a:rPr>
              <a:t>such as electric power, transport, communication, irrigation projects and steel industry. </a:t>
            </a:r>
            <a:endParaRPr lang="en-US" sz="4800" b="1" dirty="0">
              <a:solidFill>
                <a:srgbClr val="00B050"/>
              </a:solidFill>
            </a:endParaRPr>
          </a:p>
          <a:p>
            <a:endParaRPr lang="en-GB" sz="4800" b="1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GB" sz="4800" b="1" dirty="0">
                <a:solidFill>
                  <a:srgbClr val="FF0000"/>
                </a:solidFill>
              </a:rPr>
              <a:t>4. </a:t>
            </a:r>
            <a:r>
              <a:rPr lang="en-GB" sz="4800" b="1" dirty="0">
                <a:solidFill>
                  <a:srgbClr val="00B050"/>
                </a:solidFill>
              </a:rPr>
              <a:t>The World Bank has also assisted India in accelerating programmes of </a:t>
            </a:r>
            <a:r>
              <a:rPr lang="en-GB" sz="4800" b="1" dirty="0">
                <a:solidFill>
                  <a:srgbClr val="FF0000"/>
                </a:solidFill>
              </a:rPr>
              <a:t>poverty alleviation and economic development</a:t>
            </a:r>
            <a:r>
              <a:rPr lang="en-GB" sz="4800" b="1" dirty="0">
                <a:solidFill>
                  <a:srgbClr val="00B050"/>
                </a:solidFill>
              </a:rPr>
              <a:t>. </a:t>
            </a:r>
            <a:endParaRPr lang="en-US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90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" y="365125"/>
            <a:ext cx="11704320" cy="1325563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  <a:t>WORLD TRADE ORGANISATION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5880"/>
            <a:ext cx="10515600" cy="485108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>
                <a:solidFill>
                  <a:srgbClr val="00B050"/>
                </a:solidFill>
              </a:rPr>
              <a:t>The WTO was established in </a:t>
            </a:r>
            <a:r>
              <a:rPr lang="en-GB" sz="3600" b="1" dirty="0">
                <a:solidFill>
                  <a:srgbClr val="FF0000"/>
                </a:solidFill>
              </a:rPr>
              <a:t>1995</a:t>
            </a:r>
            <a:r>
              <a:rPr lang="en-GB" sz="3600" b="1" dirty="0">
                <a:solidFill>
                  <a:srgbClr val="00B050"/>
                </a:solidFill>
              </a:rPr>
              <a:t> as a successor to the GATT. </a:t>
            </a:r>
            <a:r>
              <a:rPr lang="en-GB" sz="3200" b="1" dirty="0">
                <a:solidFill>
                  <a:srgbClr val="FF0000"/>
                </a:solidFill>
              </a:rPr>
              <a:t>(GENERAL AGREEMENT ON TRADE &amp; SERVICE)</a:t>
            </a:r>
          </a:p>
          <a:p>
            <a:r>
              <a:rPr lang="en-GB" sz="3600" b="1" dirty="0">
                <a:solidFill>
                  <a:srgbClr val="00B050"/>
                </a:solidFill>
              </a:rPr>
              <a:t>The </a:t>
            </a:r>
            <a:r>
              <a:rPr lang="en-GB" sz="3600" b="1" dirty="0" err="1">
                <a:solidFill>
                  <a:srgbClr val="00B050"/>
                </a:solidFill>
              </a:rPr>
              <a:t>Dunkel</a:t>
            </a:r>
            <a:r>
              <a:rPr lang="en-GB" sz="3600" b="1" dirty="0">
                <a:solidFill>
                  <a:srgbClr val="00B050"/>
                </a:solidFill>
              </a:rPr>
              <a:t> Draft, formulated by </a:t>
            </a:r>
            <a:r>
              <a:rPr lang="en-GB" sz="3600" b="1" dirty="0">
                <a:solidFill>
                  <a:srgbClr val="FF0000"/>
                </a:solidFill>
              </a:rPr>
              <a:t>Arthur </a:t>
            </a:r>
            <a:r>
              <a:rPr lang="en-GB" sz="3600" b="1" dirty="0" err="1">
                <a:solidFill>
                  <a:srgbClr val="FF0000"/>
                </a:solidFill>
              </a:rPr>
              <a:t>Dunkel</a:t>
            </a:r>
            <a:r>
              <a:rPr lang="en-GB" sz="3600" b="1" dirty="0">
                <a:solidFill>
                  <a:srgbClr val="00B050"/>
                </a:solidFill>
              </a:rPr>
              <a:t>, its Secretary General became the base for WTO. </a:t>
            </a:r>
          </a:p>
          <a:p>
            <a:r>
              <a:rPr lang="en-GB" sz="3600" b="1" dirty="0">
                <a:solidFill>
                  <a:srgbClr val="00B050"/>
                </a:solidFill>
              </a:rPr>
              <a:t>The </a:t>
            </a:r>
            <a:r>
              <a:rPr lang="en-GB" sz="3600" b="1" dirty="0">
                <a:solidFill>
                  <a:srgbClr val="FF0000"/>
                </a:solidFill>
              </a:rPr>
              <a:t>first</a:t>
            </a:r>
            <a:r>
              <a:rPr lang="en-GB" sz="3600" b="1" dirty="0">
                <a:solidFill>
                  <a:srgbClr val="00B050"/>
                </a:solidFill>
              </a:rPr>
              <a:t> WTO conference was held at </a:t>
            </a:r>
            <a:r>
              <a:rPr lang="en-GB" sz="3600" b="1" dirty="0">
                <a:solidFill>
                  <a:srgbClr val="FF0000"/>
                </a:solidFill>
              </a:rPr>
              <a:t>Singapore</a:t>
            </a:r>
            <a:r>
              <a:rPr lang="en-GB" sz="3600" b="1" dirty="0">
                <a:solidFill>
                  <a:srgbClr val="00B050"/>
                </a:solidFill>
              </a:rPr>
              <a:t> in </a:t>
            </a:r>
            <a:r>
              <a:rPr lang="en-GB" sz="3600" b="1" dirty="0">
                <a:solidFill>
                  <a:srgbClr val="FF0000"/>
                </a:solidFill>
              </a:rPr>
              <a:t>1996</a:t>
            </a:r>
            <a:r>
              <a:rPr lang="en-GB" sz="3600" b="1" dirty="0">
                <a:solidFill>
                  <a:srgbClr val="00B050"/>
                </a:solidFill>
              </a:rPr>
              <a:t>. The </a:t>
            </a:r>
            <a:r>
              <a:rPr lang="en-GB" sz="3600" b="1" dirty="0">
                <a:solidFill>
                  <a:srgbClr val="FF0000"/>
                </a:solidFill>
              </a:rPr>
              <a:t>recent</a:t>
            </a:r>
            <a:r>
              <a:rPr lang="en-GB" sz="3600" b="1" dirty="0">
                <a:solidFill>
                  <a:srgbClr val="00B050"/>
                </a:solidFill>
              </a:rPr>
              <a:t> conference was held at </a:t>
            </a:r>
            <a:r>
              <a:rPr lang="en-GB" sz="3600" b="1" dirty="0">
                <a:solidFill>
                  <a:srgbClr val="FF0000"/>
                </a:solidFill>
              </a:rPr>
              <a:t>Argentina</a:t>
            </a:r>
            <a:r>
              <a:rPr lang="en-GB" sz="3600" b="1" dirty="0">
                <a:solidFill>
                  <a:srgbClr val="00B050"/>
                </a:solidFill>
              </a:rPr>
              <a:t> in </a:t>
            </a:r>
            <a:r>
              <a:rPr lang="en-GB" sz="3600" b="1" dirty="0">
                <a:solidFill>
                  <a:srgbClr val="FF0000"/>
                </a:solidFill>
              </a:rPr>
              <a:t>2017.</a:t>
            </a:r>
            <a:r>
              <a:rPr lang="en-GB" sz="3600" b="1" dirty="0">
                <a:solidFill>
                  <a:srgbClr val="00B050"/>
                </a:solidFill>
              </a:rPr>
              <a:t> It was planned to organize </a:t>
            </a:r>
            <a:r>
              <a:rPr lang="en-GB" sz="3600" b="1" dirty="0">
                <a:solidFill>
                  <a:srgbClr val="FF0000"/>
                </a:solidFill>
              </a:rPr>
              <a:t>12th</a:t>
            </a:r>
            <a:r>
              <a:rPr lang="en-GB" sz="3600" b="1" dirty="0">
                <a:solidFill>
                  <a:srgbClr val="00B050"/>
                </a:solidFill>
              </a:rPr>
              <a:t> ministerial conference at </a:t>
            </a:r>
            <a:r>
              <a:rPr lang="en-GB" sz="3600" b="1" dirty="0">
                <a:solidFill>
                  <a:srgbClr val="FF0000"/>
                </a:solidFill>
              </a:rPr>
              <a:t>Kazakhstan</a:t>
            </a:r>
            <a:r>
              <a:rPr lang="en-GB" sz="3600" b="1" dirty="0">
                <a:solidFill>
                  <a:srgbClr val="00B050"/>
                </a:solidFill>
              </a:rPr>
              <a:t> in </a:t>
            </a:r>
            <a:r>
              <a:rPr lang="en-GB" sz="3600" b="1" dirty="0">
                <a:solidFill>
                  <a:srgbClr val="FF0000"/>
                </a:solidFill>
              </a:rPr>
              <a:t>2020</a:t>
            </a:r>
            <a:r>
              <a:rPr lang="en-GB" sz="3600" dirty="0">
                <a:solidFill>
                  <a:srgbClr val="FF0000"/>
                </a:solidFill>
              </a:rPr>
              <a:t>.</a:t>
            </a:r>
            <a:r>
              <a:rPr lang="en-GB" sz="3600" dirty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1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Autofit/>
          </a:bodyPr>
          <a:lstStyle/>
          <a:p>
            <a:b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  <a:t>  WORLD TRADE CENTRE  </a:t>
            </a:r>
            <a:b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</a:br>
            <a:r>
              <a:rPr lang="en-US" sz="6000" b="1" dirty="0">
                <a:solidFill>
                  <a:srgbClr val="FF0000"/>
                </a:solidFill>
                <a:latin typeface="Cooper Black" pitchFamily="18" charset="0"/>
              </a:rPr>
              <a:t>      at NEW YORK - USA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11680" y="2606040"/>
            <a:ext cx="8138160" cy="3901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0999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     </a:t>
            </a:r>
            <a:r>
              <a:rPr lang="en-GB" sz="6000" dirty="0">
                <a:solidFill>
                  <a:srgbClr val="FF0000"/>
                </a:solidFill>
                <a:latin typeface="Cooper Black" pitchFamily="18" charset="0"/>
              </a:rPr>
              <a:t>OBJECTIVES OF WTO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92480"/>
            <a:ext cx="10515600" cy="53844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GB" dirty="0"/>
          </a:p>
          <a:p>
            <a:endParaRPr lang="en-GB" sz="3600" dirty="0"/>
          </a:p>
          <a:p>
            <a:pPr>
              <a:buNone/>
            </a:pPr>
            <a:r>
              <a:rPr lang="en-GB" sz="3600" b="1" dirty="0" err="1"/>
              <a:t>i</a:t>
            </a:r>
            <a:r>
              <a:rPr lang="en-GB" sz="3600" b="1" dirty="0"/>
              <a:t>) </a:t>
            </a:r>
            <a:r>
              <a:rPr lang="en-GB" sz="3600" dirty="0"/>
              <a:t>To ensure </a:t>
            </a:r>
            <a:r>
              <a:rPr lang="en-GB" sz="3600" b="1" dirty="0">
                <a:solidFill>
                  <a:srgbClr val="00B050"/>
                </a:solidFill>
              </a:rPr>
              <a:t>reduction</a:t>
            </a:r>
            <a:r>
              <a:rPr lang="en-GB" sz="3600" dirty="0"/>
              <a:t> of tariff and other </a:t>
            </a:r>
            <a:r>
              <a:rPr lang="en-GB" sz="3600" b="1" dirty="0">
                <a:solidFill>
                  <a:srgbClr val="00B050"/>
                </a:solidFill>
              </a:rPr>
              <a:t>barriers.</a:t>
            </a:r>
            <a:r>
              <a:rPr lang="en-GB" sz="3600" dirty="0"/>
              <a:t> </a:t>
            </a:r>
          </a:p>
          <a:p>
            <a:pPr>
              <a:buNone/>
            </a:pPr>
            <a:r>
              <a:rPr lang="en-GB" sz="3600" b="1" dirty="0"/>
              <a:t>ii)</a:t>
            </a:r>
            <a:r>
              <a:rPr lang="en-GB" sz="3600" dirty="0"/>
              <a:t> To </a:t>
            </a:r>
            <a:r>
              <a:rPr lang="en-GB" sz="3600" b="1" dirty="0">
                <a:solidFill>
                  <a:srgbClr val="00B050"/>
                </a:solidFill>
              </a:rPr>
              <a:t>eliminate discrimination </a:t>
            </a:r>
            <a:r>
              <a:rPr lang="en-GB" sz="3600" dirty="0"/>
              <a:t>in trade. </a:t>
            </a:r>
          </a:p>
          <a:p>
            <a:pPr>
              <a:buNone/>
            </a:pPr>
            <a:r>
              <a:rPr lang="en-GB" sz="3600" b="1" dirty="0"/>
              <a:t>iii)</a:t>
            </a:r>
            <a:r>
              <a:rPr lang="en-GB" sz="3600" dirty="0"/>
              <a:t> To facilitate </a:t>
            </a:r>
            <a:r>
              <a:rPr lang="en-GB" sz="3600" b="1" dirty="0">
                <a:solidFill>
                  <a:srgbClr val="00B050"/>
                </a:solidFill>
              </a:rPr>
              <a:t>higher standard of living</a:t>
            </a:r>
            <a:r>
              <a:rPr lang="en-GB" sz="3600" dirty="0"/>
              <a:t>. </a:t>
            </a:r>
          </a:p>
          <a:p>
            <a:pPr>
              <a:buNone/>
            </a:pPr>
            <a:r>
              <a:rPr lang="en-GB" sz="3600" b="1" dirty="0"/>
              <a:t>iv) </a:t>
            </a:r>
            <a:r>
              <a:rPr lang="en-GB" sz="3600" dirty="0"/>
              <a:t>To facilitate </a:t>
            </a:r>
            <a:r>
              <a:rPr lang="en-GB" sz="3600" b="1" dirty="0">
                <a:solidFill>
                  <a:srgbClr val="00B050"/>
                </a:solidFill>
              </a:rPr>
              <a:t>optimal use </a:t>
            </a:r>
            <a:r>
              <a:rPr lang="en-GB" sz="3600" dirty="0"/>
              <a:t>of world’s resources. </a:t>
            </a:r>
          </a:p>
          <a:p>
            <a:pPr>
              <a:buNone/>
            </a:pPr>
            <a:r>
              <a:rPr lang="en-GB" sz="3600" b="1" dirty="0"/>
              <a:t>v)</a:t>
            </a:r>
            <a:r>
              <a:rPr lang="en-GB" sz="3600" dirty="0"/>
              <a:t> To enable the </a:t>
            </a:r>
            <a:r>
              <a:rPr lang="en-GB" sz="3600" b="1" dirty="0">
                <a:solidFill>
                  <a:srgbClr val="00B050"/>
                </a:solidFill>
              </a:rPr>
              <a:t>LDCs to secure fair share </a:t>
            </a:r>
            <a:r>
              <a:rPr lang="en-GB" sz="3600" dirty="0"/>
              <a:t>in the growth of international trade. </a:t>
            </a:r>
          </a:p>
          <a:p>
            <a:pPr>
              <a:buNone/>
            </a:pPr>
            <a:r>
              <a:rPr lang="en-GB" sz="3600" b="1" dirty="0"/>
              <a:t>vi)</a:t>
            </a:r>
            <a:r>
              <a:rPr lang="en-GB" sz="3600" dirty="0"/>
              <a:t> To ensure </a:t>
            </a:r>
            <a:r>
              <a:rPr lang="en-GB" sz="3600" b="1" dirty="0">
                <a:solidFill>
                  <a:srgbClr val="00B050"/>
                </a:solidFill>
              </a:rPr>
              <a:t>linkages </a:t>
            </a:r>
            <a:r>
              <a:rPr lang="en-GB" sz="3600" dirty="0"/>
              <a:t>between trade policies, environmental policies and sustainable development.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1446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3411"/>
            <a:ext cx="10515600" cy="141365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        WTO  AGREEMENTS </a:t>
            </a:r>
            <a:endParaRPr lang="en-US" sz="6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91118" y="1304365"/>
            <a:ext cx="1822974" cy="5365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580" y="1678126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 	</a:t>
            </a:r>
            <a:r>
              <a:rPr lang="en-IN" b="1" dirty="0">
                <a:solidFill>
                  <a:srgbClr val="FF0000"/>
                </a:solidFill>
              </a:rPr>
              <a:t>(I)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Agreement on Trade Related Intellectual Property Rights </a:t>
            </a:r>
            <a:r>
              <a:rPr lang="en-GB" sz="3600" b="1" dirty="0"/>
              <a:t>(TRIPs) </a:t>
            </a:r>
            <a:endParaRPr lang="en-GB" sz="3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297680" y="1304365"/>
            <a:ext cx="411480" cy="3648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2912" y="4106732"/>
            <a:ext cx="42976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</a:t>
            </a:r>
            <a:r>
              <a:rPr lang="en-IN" b="1" dirty="0">
                <a:solidFill>
                  <a:srgbClr val="FF0000"/>
                </a:solidFill>
              </a:rPr>
              <a:t>(II)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Agreement on Trade Related Investment Measures </a:t>
            </a:r>
            <a:r>
              <a:rPr lang="en-GB" sz="3600" b="1" dirty="0"/>
              <a:t>(TRIMs) </a:t>
            </a:r>
            <a:endParaRPr lang="en-GB" sz="36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86300" y="1304365"/>
            <a:ext cx="1851660" cy="1073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684981" y="1216461"/>
            <a:ext cx="5166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</a:t>
            </a:r>
            <a:r>
              <a:rPr lang="en-IN" b="1" dirty="0">
                <a:solidFill>
                  <a:srgbClr val="FF0000"/>
                </a:solidFill>
              </a:rPr>
              <a:t>(III)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General Agreement on Trade in Services </a:t>
            </a:r>
            <a:r>
              <a:rPr lang="en-GB" sz="3600" b="1" dirty="0"/>
              <a:t>(GATS) </a:t>
            </a:r>
            <a:endParaRPr lang="en-GB" sz="36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704230" y="1304365"/>
            <a:ext cx="1909930" cy="25970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6080" y="3019736"/>
            <a:ext cx="4541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</a:t>
            </a:r>
            <a:r>
              <a:rPr lang="en-IN" b="1" dirty="0">
                <a:solidFill>
                  <a:srgbClr val="FF0000"/>
                </a:solidFill>
              </a:rPr>
              <a:t>(IV)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Multi Fibre Agreement </a:t>
            </a:r>
            <a:r>
              <a:rPr lang="en-GB" sz="3600" b="1" dirty="0"/>
              <a:t>(MFA) </a:t>
            </a:r>
            <a:endParaRPr lang="en-GB" sz="3600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09160" y="1304365"/>
            <a:ext cx="1386840" cy="4105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84981" y="4106732"/>
            <a:ext cx="4907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			</a:t>
            </a:r>
          </a:p>
          <a:p>
            <a:endParaRPr lang="en-IN" b="1" dirty="0">
              <a:solidFill>
                <a:srgbClr val="FF0000"/>
              </a:solidFill>
            </a:endParaRPr>
          </a:p>
          <a:p>
            <a:r>
              <a:rPr lang="en-IN" b="1" dirty="0">
                <a:solidFill>
                  <a:srgbClr val="FF0000"/>
                </a:solidFill>
              </a:rPr>
              <a:t>		(V)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sz="3600" b="1" dirty="0">
                <a:solidFill>
                  <a:srgbClr val="00B050"/>
                </a:solidFill>
              </a:rPr>
              <a:t>Agreement on Agriculture </a:t>
            </a:r>
            <a:r>
              <a:rPr lang="en-GB" sz="3600" b="1" dirty="0"/>
              <a:t>(</a:t>
            </a:r>
            <a:r>
              <a:rPr lang="en-GB" sz="3600" b="1" dirty="0" err="1"/>
              <a:t>AoA</a:t>
            </a:r>
            <a:r>
              <a:rPr lang="en-GB" sz="3600" b="1" dirty="0"/>
              <a:t>)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703027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679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     </a:t>
            </a:r>
            <a:r>
              <a:rPr lang="en-GB" sz="6700" dirty="0">
                <a:solidFill>
                  <a:srgbClr val="FF0000"/>
                </a:solidFill>
                <a:latin typeface="Cooper Black" pitchFamily="18" charset="0"/>
              </a:rPr>
              <a:t>FUNCTIONS OF WTO </a:t>
            </a:r>
            <a:endParaRPr lang="en-US" sz="67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360"/>
            <a:ext cx="10515600" cy="5501640"/>
          </a:xfrm>
        </p:spPr>
        <p:txBody>
          <a:bodyPr>
            <a:normAutofit fontScale="92500" lnSpcReduction="20000"/>
          </a:bodyPr>
          <a:lstStyle/>
          <a:p>
            <a:endParaRPr lang="en-GB" dirty="0"/>
          </a:p>
          <a:p>
            <a:r>
              <a:rPr lang="en-GB" sz="3600" b="1" dirty="0"/>
              <a:t>It facilitates the </a:t>
            </a:r>
            <a:r>
              <a:rPr lang="en-GB" sz="3600" b="1" dirty="0">
                <a:solidFill>
                  <a:srgbClr val="00B050"/>
                </a:solidFill>
              </a:rPr>
              <a:t>implementation</a:t>
            </a:r>
            <a:r>
              <a:rPr lang="en-GB" sz="3600" b="1" dirty="0"/>
              <a:t>, </a:t>
            </a:r>
            <a:r>
              <a:rPr lang="en-GB" sz="3600" b="1" dirty="0">
                <a:solidFill>
                  <a:srgbClr val="00B050"/>
                </a:solidFill>
              </a:rPr>
              <a:t>administration</a:t>
            </a:r>
            <a:r>
              <a:rPr lang="en-GB" sz="3600" b="1" dirty="0"/>
              <a:t> and </a:t>
            </a:r>
            <a:r>
              <a:rPr lang="en-GB" sz="3600" b="1" dirty="0">
                <a:solidFill>
                  <a:srgbClr val="00B050"/>
                </a:solidFill>
              </a:rPr>
              <a:t>operation</a:t>
            </a:r>
            <a:r>
              <a:rPr lang="en-GB" sz="3600" b="1" dirty="0"/>
              <a:t> of the objectives </a:t>
            </a:r>
          </a:p>
          <a:p>
            <a:endParaRPr lang="en-GB" sz="3600" b="1" dirty="0"/>
          </a:p>
          <a:p>
            <a:r>
              <a:rPr lang="en-GB" sz="3600" b="1" dirty="0"/>
              <a:t>It provides the forum for </a:t>
            </a:r>
            <a:r>
              <a:rPr lang="en-GB" sz="3600" b="1" dirty="0">
                <a:solidFill>
                  <a:srgbClr val="00B050"/>
                </a:solidFill>
              </a:rPr>
              <a:t>negotiations</a:t>
            </a:r>
            <a:r>
              <a:rPr lang="en-GB" sz="3600" b="1" dirty="0"/>
              <a:t> among its member countries.</a:t>
            </a:r>
          </a:p>
          <a:p>
            <a:endParaRPr lang="en-GB" sz="3600" b="1" dirty="0"/>
          </a:p>
          <a:p>
            <a:r>
              <a:rPr lang="en-GB" sz="3600" b="1" dirty="0"/>
              <a:t>It administers the  </a:t>
            </a:r>
            <a:r>
              <a:rPr lang="en-GB" sz="3600" b="1" dirty="0">
                <a:solidFill>
                  <a:srgbClr val="00B050"/>
                </a:solidFill>
              </a:rPr>
              <a:t>Rules and Procedures </a:t>
            </a:r>
            <a:r>
              <a:rPr lang="en-GB" sz="3600" b="1" dirty="0"/>
              <a:t>on Settlement of Disputes. </a:t>
            </a:r>
          </a:p>
          <a:p>
            <a:endParaRPr lang="en-GB" sz="3600" b="1" dirty="0"/>
          </a:p>
          <a:p>
            <a:r>
              <a:rPr lang="en-GB" sz="3600" b="1" dirty="0"/>
              <a:t>It </a:t>
            </a:r>
            <a:r>
              <a:rPr lang="en-GB" sz="3600" b="1" dirty="0">
                <a:solidFill>
                  <a:srgbClr val="00B050"/>
                </a:solidFill>
              </a:rPr>
              <a:t>cooperates</a:t>
            </a:r>
            <a:r>
              <a:rPr lang="en-GB" sz="3600" b="1" dirty="0"/>
              <a:t> with the </a:t>
            </a:r>
            <a:r>
              <a:rPr lang="en-GB" sz="3600" b="1" dirty="0">
                <a:solidFill>
                  <a:srgbClr val="00B050"/>
                </a:solidFill>
              </a:rPr>
              <a:t>IMF and the World Bank </a:t>
            </a:r>
            <a:r>
              <a:rPr lang="en-GB" sz="3600" b="1" dirty="0"/>
              <a:t>and its affiliated agencies in </a:t>
            </a:r>
            <a:r>
              <a:rPr lang="en-GB" sz="3600" b="1" dirty="0">
                <a:solidFill>
                  <a:srgbClr val="00B050"/>
                </a:solidFill>
              </a:rPr>
              <a:t>global economic policy making. 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344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ACHIEVEMENTS OF WTO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600" b="1" dirty="0">
                <a:solidFill>
                  <a:srgbClr val="00B050"/>
                </a:solidFill>
              </a:rPr>
              <a:t>Restrictive</a:t>
            </a:r>
            <a:r>
              <a:rPr lang="en-GB" sz="3600" b="1" dirty="0"/>
              <a:t> measures for </a:t>
            </a:r>
            <a:r>
              <a:rPr lang="en-GB" sz="3600" b="1" dirty="0" err="1"/>
              <a:t>BoP</a:t>
            </a:r>
            <a:r>
              <a:rPr lang="en-GB" sz="3600" b="1" dirty="0"/>
              <a:t> problems has </a:t>
            </a:r>
            <a:r>
              <a:rPr lang="en-GB" sz="3600" b="1" dirty="0">
                <a:solidFill>
                  <a:srgbClr val="00B050"/>
                </a:solidFill>
              </a:rPr>
              <a:t>declined.</a:t>
            </a:r>
          </a:p>
          <a:p>
            <a:r>
              <a:rPr lang="en-GB" sz="3600" b="1" dirty="0"/>
              <a:t>Services trade has been brought into the multilateral system and </a:t>
            </a:r>
            <a:r>
              <a:rPr lang="en-GB" sz="3600" b="1" dirty="0">
                <a:solidFill>
                  <a:srgbClr val="00B050"/>
                </a:solidFill>
              </a:rPr>
              <a:t>many countries, opening their markets </a:t>
            </a:r>
            <a:r>
              <a:rPr lang="en-GB" sz="3600" b="1" dirty="0"/>
              <a:t>for trade and investment; </a:t>
            </a:r>
          </a:p>
          <a:p>
            <a:r>
              <a:rPr lang="en-GB" sz="3600" b="1" dirty="0"/>
              <a:t>The trade policy review mechanism has created a process of </a:t>
            </a:r>
            <a:r>
              <a:rPr lang="en-GB" sz="3600" b="1" dirty="0">
                <a:solidFill>
                  <a:srgbClr val="00B050"/>
                </a:solidFill>
              </a:rPr>
              <a:t>continuous monitoring of trade policy </a:t>
            </a:r>
            <a:r>
              <a:rPr lang="en-GB" sz="3600" b="1" dirty="0"/>
              <a:t>developments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815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			</a:t>
            </a: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WTO and India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en-GB" b="1" dirty="0"/>
              <a:t>India is the </a:t>
            </a:r>
            <a:r>
              <a:rPr lang="en-GB" b="1" dirty="0">
                <a:solidFill>
                  <a:srgbClr val="00B050"/>
                </a:solidFill>
              </a:rPr>
              <a:t>founding member </a:t>
            </a:r>
            <a:r>
              <a:rPr lang="en-GB" b="1" dirty="0"/>
              <a:t>of the WTO. </a:t>
            </a:r>
            <a:endParaRPr lang="en-US" b="1" dirty="0"/>
          </a:p>
          <a:p>
            <a:r>
              <a:rPr lang="en-GB" b="1" dirty="0"/>
              <a:t>It enjoys </a:t>
            </a:r>
            <a:r>
              <a:rPr lang="en-GB" b="1" dirty="0">
                <a:solidFill>
                  <a:srgbClr val="00B050"/>
                </a:solidFill>
              </a:rPr>
              <a:t>MFN</a:t>
            </a:r>
            <a:r>
              <a:rPr lang="en-GB" b="1" dirty="0"/>
              <a:t> status and allows the same status to all other trading partners.                          (</a:t>
            </a:r>
            <a:r>
              <a:rPr lang="en-GB" b="1" dirty="0">
                <a:solidFill>
                  <a:srgbClr val="00B050"/>
                </a:solidFill>
              </a:rPr>
              <a:t>MOST FAVOURED NATION</a:t>
            </a:r>
            <a:r>
              <a:rPr lang="en-GB" b="1" dirty="0"/>
              <a:t>)</a:t>
            </a:r>
          </a:p>
          <a:p>
            <a:r>
              <a:rPr lang="en-GB" b="1" dirty="0"/>
              <a:t>India's </a:t>
            </a:r>
            <a:r>
              <a:rPr lang="en-GB" b="1" dirty="0">
                <a:solidFill>
                  <a:srgbClr val="00B050"/>
                </a:solidFill>
              </a:rPr>
              <a:t>imports</a:t>
            </a:r>
            <a:r>
              <a:rPr lang="en-GB" b="1" dirty="0"/>
              <a:t> go on increasing. </a:t>
            </a:r>
          </a:p>
          <a:p>
            <a:r>
              <a:rPr lang="en-GB" b="1" dirty="0"/>
              <a:t>India </a:t>
            </a:r>
            <a:r>
              <a:rPr lang="en-GB" b="1" dirty="0">
                <a:solidFill>
                  <a:srgbClr val="00B050"/>
                </a:solidFill>
              </a:rPr>
              <a:t>gets market </a:t>
            </a:r>
            <a:r>
              <a:rPr lang="en-GB" b="1" dirty="0"/>
              <a:t>in several countries without any bilateral trade agreements. </a:t>
            </a:r>
          </a:p>
          <a:p>
            <a:r>
              <a:rPr lang="en-GB" b="1" dirty="0"/>
              <a:t>Advanced </a:t>
            </a:r>
            <a:r>
              <a:rPr lang="en-GB" b="1" dirty="0">
                <a:solidFill>
                  <a:srgbClr val="00B050"/>
                </a:solidFill>
              </a:rPr>
              <a:t>technology</a:t>
            </a:r>
            <a:r>
              <a:rPr lang="en-GB" b="1" dirty="0"/>
              <a:t> at </a:t>
            </a:r>
            <a:r>
              <a:rPr lang="en-GB" b="1" dirty="0">
                <a:solidFill>
                  <a:srgbClr val="00B050"/>
                </a:solidFill>
              </a:rPr>
              <a:t>cheaper cost</a:t>
            </a:r>
            <a:r>
              <a:rPr lang="en-GB" b="1" dirty="0"/>
              <a:t>. </a:t>
            </a:r>
          </a:p>
          <a:p>
            <a:r>
              <a:rPr lang="en-GB" b="1" dirty="0"/>
              <a:t>India get </a:t>
            </a:r>
            <a:r>
              <a:rPr lang="en-GB" b="1" dirty="0">
                <a:solidFill>
                  <a:srgbClr val="00B050"/>
                </a:solidFill>
              </a:rPr>
              <a:t>quick </a:t>
            </a:r>
            <a:r>
              <a:rPr lang="en-GB" b="1" dirty="0" err="1">
                <a:solidFill>
                  <a:srgbClr val="00B050"/>
                </a:solidFill>
              </a:rPr>
              <a:t>redressal</a:t>
            </a:r>
            <a:r>
              <a:rPr lang="en-GB" b="1" dirty="0">
                <a:solidFill>
                  <a:srgbClr val="00B050"/>
                </a:solidFill>
              </a:rPr>
              <a:t> </a:t>
            </a:r>
            <a:r>
              <a:rPr lang="en-GB" b="1" dirty="0"/>
              <a:t>from the trade disputes. </a:t>
            </a:r>
          </a:p>
          <a:p>
            <a:r>
              <a:rPr lang="en-GB" b="1" dirty="0"/>
              <a:t>Indian </a:t>
            </a:r>
            <a:r>
              <a:rPr lang="en-GB" b="1" dirty="0">
                <a:solidFill>
                  <a:srgbClr val="00B050"/>
                </a:solidFill>
              </a:rPr>
              <a:t>exporters</a:t>
            </a:r>
            <a:r>
              <a:rPr lang="en-GB" b="1" dirty="0"/>
              <a:t> benefited 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9945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9795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		Trade Blocks </a:t>
            </a:r>
            <a:endParaRPr lang="en-US" sz="60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6019799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/>
              <a:t>They are a </a:t>
            </a:r>
            <a:r>
              <a:rPr lang="en-GB" sz="3600" b="1" dirty="0">
                <a:solidFill>
                  <a:srgbClr val="00B050"/>
                </a:solidFill>
              </a:rPr>
              <a:t>set of countries </a:t>
            </a:r>
            <a:r>
              <a:rPr lang="en-GB" sz="3600" b="1" dirty="0"/>
              <a:t>which engage in international trade together and are usually related through a </a:t>
            </a:r>
            <a:r>
              <a:rPr lang="en-GB" sz="3600" b="1" dirty="0">
                <a:solidFill>
                  <a:srgbClr val="00B050"/>
                </a:solidFill>
              </a:rPr>
              <a:t>free trade agreement </a:t>
            </a:r>
            <a:r>
              <a:rPr lang="en-GB" sz="3600" b="1" dirty="0"/>
              <a:t>or other associations. </a:t>
            </a:r>
          </a:p>
          <a:p>
            <a:pPr>
              <a:buNone/>
            </a:pPr>
            <a:endParaRPr lang="en-GB" sz="3600" b="1" dirty="0"/>
          </a:p>
          <a:p>
            <a:r>
              <a:rPr lang="en-GB" sz="3600" b="1" dirty="0">
                <a:solidFill>
                  <a:srgbClr val="00B050"/>
                </a:solidFill>
              </a:rPr>
              <a:t>Some countries </a:t>
            </a:r>
            <a:r>
              <a:rPr lang="en-GB" sz="3600" b="1" dirty="0"/>
              <a:t>create business opportunities for </a:t>
            </a:r>
            <a:r>
              <a:rPr lang="en-GB" sz="3600" b="1" dirty="0">
                <a:solidFill>
                  <a:srgbClr val="00B050"/>
                </a:solidFill>
              </a:rPr>
              <a:t>themselves by integrating their economies </a:t>
            </a:r>
            <a:r>
              <a:rPr lang="en-GB" sz="3600" b="1" dirty="0"/>
              <a:t>in order to </a:t>
            </a:r>
            <a:r>
              <a:rPr lang="en-GB" sz="3600" b="1" dirty="0">
                <a:solidFill>
                  <a:srgbClr val="00B050"/>
                </a:solidFill>
              </a:rPr>
              <a:t>avoid unnecessary competition </a:t>
            </a:r>
            <a:r>
              <a:rPr lang="en-GB" sz="3600" b="1" dirty="0"/>
              <a:t>among them. Trade blocks cover different kinds of arrangements between or among countries for mutual benefit</a:t>
            </a:r>
            <a:r>
              <a:rPr lang="en-GB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56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ooper Black" pitchFamily="18" charset="0"/>
              </a:rPr>
              <a:t>		FORMS  OF  </a:t>
            </a:r>
            <a:r>
              <a:rPr lang="en-GB" sz="4800" b="1" dirty="0">
                <a:solidFill>
                  <a:srgbClr val="FF0000"/>
                </a:solidFill>
                <a:latin typeface="Cooper Black" pitchFamily="18" charset="0"/>
              </a:rPr>
              <a:t>ECONOMIC 				INTEGRATION </a:t>
            </a:r>
            <a:endParaRPr lang="en-US" sz="48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 	A FREE TRADE AREA </a:t>
            </a:r>
          </a:p>
          <a:p>
            <a:r>
              <a:rPr lang="en-GB" sz="5400" b="1" dirty="0"/>
              <a:t>    </a:t>
            </a:r>
            <a:r>
              <a:rPr lang="en-GB" sz="5000" b="1" dirty="0"/>
              <a:t>A CUSTOMS UNION </a:t>
            </a:r>
          </a:p>
          <a:p>
            <a:r>
              <a:rPr lang="en-GB" sz="5000" b="1" dirty="0"/>
              <a:t>    COMMON MARKET </a:t>
            </a:r>
          </a:p>
          <a:p>
            <a:r>
              <a:rPr lang="en-GB" sz="5400" b="1" dirty="0"/>
              <a:t>    AN ECONOMIC UNION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49595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>
                <a:solidFill>
                  <a:srgbClr val="FF0000"/>
                </a:solidFill>
              </a:rPr>
              <a:t>	</a:t>
            </a: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*</a:t>
            </a:r>
            <a:r>
              <a:rPr lang="en-US" sz="4000" b="1" dirty="0"/>
              <a:t>BRETTONWOODS CONFERENCE  PROPOSED </a:t>
            </a:r>
          </a:p>
          <a:p>
            <a:pPr marL="0" indent="0">
              <a:buNone/>
            </a:pPr>
            <a:r>
              <a:rPr lang="en-US" sz="4000" b="1" dirty="0"/>
              <a:t>	 </a:t>
            </a:r>
            <a:r>
              <a:rPr lang="en-US" sz="4000" b="1" dirty="0">
                <a:solidFill>
                  <a:srgbClr val="00B050"/>
                </a:solidFill>
              </a:rPr>
              <a:t>IMF  					-  1945  ( WASHINGTON)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	 WORLD BANK 			-  1945   ( WASHINGTON)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	 INTERNATIO’ TRADE ORG’ ( ITO) – 1995 ( GENEVA)</a:t>
            </a:r>
          </a:p>
          <a:p>
            <a:pPr marL="0" indent="0">
              <a:buNone/>
            </a:pPr>
            <a:r>
              <a:rPr lang="en-US" sz="4000" b="1" dirty="0"/>
              <a:t>*</a:t>
            </a:r>
            <a:r>
              <a:rPr lang="en-US" sz="4000" b="1" dirty="0">
                <a:solidFill>
                  <a:srgbClr val="FF0000"/>
                </a:solidFill>
              </a:rPr>
              <a:t>ITO</a:t>
            </a:r>
            <a:r>
              <a:rPr lang="en-US" sz="4000" b="1" dirty="0"/>
              <a:t> was renamed as </a:t>
            </a:r>
            <a:r>
              <a:rPr lang="en-US" sz="4000" b="1" dirty="0">
                <a:solidFill>
                  <a:srgbClr val="FF0000"/>
                </a:solidFill>
              </a:rPr>
              <a:t>GATT</a:t>
            </a:r>
            <a:r>
              <a:rPr lang="en-US" sz="4000" b="1" dirty="0">
                <a:solidFill>
                  <a:srgbClr val="00B050"/>
                </a:solidFill>
              </a:rPr>
              <a:t> </a:t>
            </a:r>
            <a:r>
              <a:rPr lang="en-US" sz="4000" b="1" dirty="0"/>
              <a:t>and GATT was transformed into </a:t>
            </a:r>
            <a:r>
              <a:rPr lang="en-US" sz="4000" b="1" dirty="0">
                <a:solidFill>
                  <a:srgbClr val="FF0000"/>
                </a:solidFill>
              </a:rPr>
              <a:t>WTO.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179995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8000" b="1" dirty="0">
                <a:solidFill>
                  <a:srgbClr val="FF0000"/>
                </a:solidFill>
                <a:latin typeface="Cooper Black" pitchFamily="18" charset="0"/>
              </a:rPr>
              <a:t>    Trade Blocks</a:t>
            </a:r>
            <a:endParaRPr lang="en-US" sz="8000" dirty="0"/>
          </a:p>
        </p:txBody>
      </p:sp>
      <p:cxnSp>
        <p:nvCxnSpPr>
          <p:cNvPr id="5" name="Straight Arrow Connector 4"/>
          <p:cNvCxnSpPr/>
          <p:nvPr/>
        </p:nvCxnSpPr>
        <p:spPr>
          <a:xfrm rot="10800000" flipV="1">
            <a:off x="2956560" y="1798320"/>
            <a:ext cx="2834640" cy="1036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91200" y="1798320"/>
            <a:ext cx="3154680" cy="10972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H="1">
            <a:off x="4572000" y="3017520"/>
            <a:ext cx="2468880" cy="304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" y="3032761"/>
            <a:ext cx="5745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South Asian Association for Regional Co operation         </a:t>
            </a:r>
          </a:p>
          <a:p>
            <a:r>
              <a:rPr lang="en-IN" sz="3600" b="1" dirty="0">
                <a:solidFill>
                  <a:srgbClr val="FF0000"/>
                </a:solidFill>
              </a:rPr>
              <a:t>             (SAARC)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2720" y="5090160"/>
            <a:ext cx="5958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Association of South East Asian Nations  </a:t>
            </a:r>
            <a:r>
              <a:rPr lang="en-IN" sz="3600" b="1" dirty="0">
                <a:solidFill>
                  <a:srgbClr val="FF0000"/>
                </a:solidFill>
              </a:rPr>
              <a:t>(ASEAN)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7120" y="3230880"/>
            <a:ext cx="3916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/>
              <a:t>Brail-Russia-India-China-</a:t>
            </a:r>
            <a:r>
              <a:rPr lang="en-IN" sz="3600" b="1" dirty="0" err="1"/>
              <a:t>S.Africa</a:t>
            </a:r>
            <a:r>
              <a:rPr lang="en-IN" sz="3600" b="1" dirty="0"/>
              <a:t>     </a:t>
            </a:r>
          </a:p>
          <a:p>
            <a:r>
              <a:rPr lang="en-IN" sz="3600" b="1" dirty="0">
                <a:solidFill>
                  <a:srgbClr val="FF0000"/>
                </a:solidFill>
              </a:rPr>
              <a:t>       (BRICS)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6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  <a:latin typeface="Cooper Black" pitchFamily="18" charset="0"/>
              </a:rPr>
              <a:t>South Asian Association for Regional Co operation   (SAARC)    </a:t>
            </a:r>
            <a:r>
              <a:rPr lang="en-IN" b="1" dirty="0">
                <a:latin typeface="Cooper Black" pitchFamily="18" charset="0"/>
              </a:rPr>
              <a:t>( 8)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r>
              <a:rPr lang="en-GB" sz="4400" b="1" dirty="0"/>
              <a:t>Established </a:t>
            </a:r>
            <a:r>
              <a:rPr lang="en-GB" sz="4400" b="1" dirty="0">
                <a:solidFill>
                  <a:srgbClr val="00B050"/>
                </a:solidFill>
              </a:rPr>
              <a:t>on 8 December 1985 </a:t>
            </a:r>
            <a:r>
              <a:rPr lang="en-GB" sz="4400" b="1" dirty="0"/>
              <a:t>for the promotion of economic and social progress, cultural development</a:t>
            </a:r>
          </a:p>
          <a:p>
            <a:r>
              <a:rPr lang="en-GB" sz="4400" b="1" dirty="0"/>
              <a:t>SAARC Group (SAARC) comprises of </a:t>
            </a:r>
            <a:r>
              <a:rPr lang="en-GB" sz="4400" b="1" dirty="0" err="1">
                <a:solidFill>
                  <a:srgbClr val="00B050"/>
                </a:solidFill>
              </a:rPr>
              <a:t>Bangaladesh</a:t>
            </a:r>
            <a:r>
              <a:rPr lang="en-GB" sz="4400" b="1" dirty="0">
                <a:solidFill>
                  <a:srgbClr val="00B050"/>
                </a:solidFill>
              </a:rPr>
              <a:t>, Bhutan, India, Maldives, Nepal, Pakistan and Sri Lanka</a:t>
            </a:r>
            <a:r>
              <a:rPr lang="en-GB" sz="4400" b="1" dirty="0"/>
              <a:t>. </a:t>
            </a:r>
          </a:p>
          <a:p>
            <a:r>
              <a:rPr lang="en-GB" sz="4400" b="1" dirty="0"/>
              <a:t>April 2007, </a:t>
            </a:r>
            <a:r>
              <a:rPr lang="en-GB" sz="4400" b="1" dirty="0">
                <a:solidFill>
                  <a:srgbClr val="00B050"/>
                </a:solidFill>
              </a:rPr>
              <a:t>Afghanistan </a:t>
            </a:r>
            <a:r>
              <a:rPr lang="en-GB" sz="4400" b="1" dirty="0"/>
              <a:t>became its eighth member.                                           </a:t>
            </a:r>
            <a:r>
              <a:rPr lang="en-GB" sz="3600" b="1" dirty="0">
                <a:solidFill>
                  <a:srgbClr val="FF0000"/>
                </a:solidFill>
              </a:rPr>
              <a:t>Continue…</a:t>
            </a:r>
          </a:p>
        </p:txBody>
      </p:sp>
    </p:spTree>
    <p:extLst>
      <p:ext uri="{BB962C8B-B14F-4D97-AF65-F5344CB8AC3E}">
        <p14:creationId xmlns:p14="http://schemas.microsoft.com/office/powerpoint/2010/main" val="2760963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b="1" dirty="0">
                <a:solidFill>
                  <a:srgbClr val="FF0000"/>
                </a:solidFill>
              </a:rPr>
              <a:t>…..continue</a:t>
            </a:r>
          </a:p>
          <a:p>
            <a:r>
              <a:rPr lang="en-GB" sz="4400" b="1" dirty="0"/>
              <a:t>The SAARC Secretariat was established in </a:t>
            </a:r>
            <a:r>
              <a:rPr lang="en-GB" sz="4400" b="1" dirty="0">
                <a:solidFill>
                  <a:srgbClr val="00B050"/>
                </a:solidFill>
              </a:rPr>
              <a:t>Kathmandu</a:t>
            </a:r>
            <a:r>
              <a:rPr lang="en-GB" sz="4400" b="1" dirty="0"/>
              <a:t> (Nepal) on 16th </a:t>
            </a:r>
            <a:r>
              <a:rPr lang="en-GB" sz="4400" b="1" dirty="0">
                <a:solidFill>
                  <a:srgbClr val="00B050"/>
                </a:solidFill>
              </a:rPr>
              <a:t>January 1987</a:t>
            </a:r>
            <a:r>
              <a:rPr lang="en-GB" sz="4400" b="1" dirty="0"/>
              <a:t>. The </a:t>
            </a:r>
            <a:r>
              <a:rPr lang="en-GB" sz="4400" b="1" dirty="0">
                <a:solidFill>
                  <a:srgbClr val="00B050"/>
                </a:solidFill>
              </a:rPr>
              <a:t>first SAARC </a:t>
            </a:r>
            <a:r>
              <a:rPr lang="en-GB" sz="4400" b="1" dirty="0"/>
              <a:t>summit was held at </a:t>
            </a:r>
            <a:r>
              <a:rPr lang="en-GB" sz="4400" b="1" dirty="0">
                <a:solidFill>
                  <a:srgbClr val="00B050"/>
                </a:solidFill>
              </a:rPr>
              <a:t>Dhaka</a:t>
            </a:r>
            <a:r>
              <a:rPr lang="en-GB" sz="4400" b="1" dirty="0"/>
              <a:t> in the year </a:t>
            </a:r>
            <a:r>
              <a:rPr lang="en-GB" sz="4400" b="1" dirty="0">
                <a:solidFill>
                  <a:srgbClr val="00B050"/>
                </a:solidFill>
              </a:rPr>
              <a:t>1985</a:t>
            </a:r>
            <a:r>
              <a:rPr lang="en-GB" sz="4400" b="1" dirty="0"/>
              <a:t>. </a:t>
            </a:r>
          </a:p>
          <a:p>
            <a:r>
              <a:rPr lang="en-GB" sz="4400" b="1" dirty="0"/>
              <a:t>SAARC meets once in </a:t>
            </a:r>
            <a:r>
              <a:rPr lang="en-GB" sz="4400" b="1" dirty="0">
                <a:solidFill>
                  <a:srgbClr val="00B050"/>
                </a:solidFill>
              </a:rPr>
              <a:t>two years</a:t>
            </a:r>
            <a:r>
              <a:rPr lang="en-GB" sz="4400" b="1" dirty="0"/>
              <a:t>. Recently, the 20th SAARC summit was hosted by </a:t>
            </a:r>
            <a:r>
              <a:rPr lang="en-GB" sz="4400" b="1" dirty="0" err="1"/>
              <a:t>Srilanka</a:t>
            </a:r>
            <a:r>
              <a:rPr lang="en-GB" sz="4400" b="1" dirty="0"/>
              <a:t> in 2018.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11642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52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Cooper Black" pitchFamily="18" charset="0"/>
              </a:rPr>
              <a:t>India , Bhutan , Pakistan , Nepal , </a:t>
            </a:r>
            <a:r>
              <a:rPr lang="en-GB" b="1" dirty="0" err="1">
                <a:latin typeface="Cooper Black" pitchFamily="18" charset="0"/>
              </a:rPr>
              <a:t>Bangaladesh</a:t>
            </a:r>
            <a:r>
              <a:rPr lang="en-GB" b="1" dirty="0">
                <a:latin typeface="Cooper Black" pitchFamily="18" charset="0"/>
              </a:rPr>
              <a:t> , Maldives , Sri Lanka , </a:t>
            </a:r>
            <a:r>
              <a:rPr lang="en-GB" b="1" dirty="0" err="1">
                <a:latin typeface="Cooper Black" pitchFamily="18" charset="0"/>
              </a:rPr>
              <a:t>Afganistan</a:t>
            </a:r>
            <a:endParaRPr lang="en-US" b="1" dirty="0">
              <a:latin typeface="Cooper Black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8220" y="2225040"/>
            <a:ext cx="1661160" cy="117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5134" y="2243138"/>
            <a:ext cx="215074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69280" y="2273618"/>
            <a:ext cx="234886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8253" y="2192655"/>
            <a:ext cx="20859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295" y="465105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28975" y="457485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3095" y="448341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19135" y="4590098"/>
            <a:ext cx="20764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73704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8872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                  </a:t>
            </a:r>
            <a:r>
              <a:rPr lang="en-GB" b="1" dirty="0">
                <a:solidFill>
                  <a:srgbClr val="FF0000"/>
                </a:solidFill>
                <a:latin typeface="Cooper Black" pitchFamily="18" charset="0"/>
              </a:rPr>
              <a:t>OBJECTIVES of SAARC</a:t>
            </a:r>
            <a:endParaRPr lang="en-US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200" y="1310640"/>
            <a:ext cx="5181600" cy="5547360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b="1" dirty="0" err="1"/>
              <a:t>i</a:t>
            </a:r>
            <a:r>
              <a:rPr lang="en-GB" b="1" dirty="0"/>
              <a:t>) To promote the </a:t>
            </a:r>
            <a:r>
              <a:rPr lang="en-GB" b="1" dirty="0">
                <a:solidFill>
                  <a:srgbClr val="00B050"/>
                </a:solidFill>
              </a:rPr>
              <a:t>welfare </a:t>
            </a:r>
            <a:r>
              <a:rPr lang="en-GB" b="1" dirty="0"/>
              <a:t>of the people of South Asia and improve their </a:t>
            </a:r>
            <a:r>
              <a:rPr lang="en-GB" b="1" dirty="0">
                <a:solidFill>
                  <a:srgbClr val="00B050"/>
                </a:solidFill>
              </a:rPr>
              <a:t>quality of life</a:t>
            </a:r>
            <a:r>
              <a:rPr lang="en-GB" b="1" dirty="0"/>
              <a:t>; </a:t>
            </a:r>
          </a:p>
          <a:p>
            <a:r>
              <a:rPr lang="en-GB" b="1" dirty="0"/>
              <a:t>ii) To accelerate </a:t>
            </a:r>
            <a:r>
              <a:rPr lang="en-GB" b="1" dirty="0">
                <a:solidFill>
                  <a:srgbClr val="00B050"/>
                </a:solidFill>
              </a:rPr>
              <a:t>economic growth</a:t>
            </a:r>
            <a:r>
              <a:rPr lang="en-GB" b="1" dirty="0"/>
              <a:t>, social progress and cultural development in the region; </a:t>
            </a:r>
          </a:p>
          <a:p>
            <a:r>
              <a:rPr lang="en-GB" b="1" dirty="0"/>
              <a:t>iii) To promote and strengthen collective </a:t>
            </a:r>
            <a:r>
              <a:rPr lang="en-GB" b="1" dirty="0">
                <a:solidFill>
                  <a:srgbClr val="00B050"/>
                </a:solidFill>
              </a:rPr>
              <a:t>self-reliance</a:t>
            </a:r>
            <a:r>
              <a:rPr lang="en-GB" b="1" dirty="0"/>
              <a:t> among the countries of South Asia; </a:t>
            </a:r>
          </a:p>
          <a:p>
            <a:r>
              <a:rPr lang="en-GB" b="1" dirty="0"/>
              <a:t>iv) To contribute to </a:t>
            </a:r>
            <a:r>
              <a:rPr lang="en-GB" b="1" dirty="0">
                <a:solidFill>
                  <a:srgbClr val="00B050"/>
                </a:solidFill>
              </a:rPr>
              <a:t>mutual trust</a:t>
            </a:r>
            <a:r>
              <a:rPr lang="en-GB" b="1" dirty="0"/>
              <a:t>, </a:t>
            </a:r>
            <a:r>
              <a:rPr lang="en-GB" b="1" dirty="0">
                <a:solidFill>
                  <a:srgbClr val="00B050"/>
                </a:solidFill>
              </a:rPr>
              <a:t>understanding</a:t>
            </a:r>
            <a:r>
              <a:rPr lang="en-GB" b="1" dirty="0"/>
              <a:t> and appreciation of one another’s problems;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1493520"/>
            <a:ext cx="5181600" cy="536448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v) To promote active </a:t>
            </a:r>
            <a:r>
              <a:rPr lang="en-GB" b="1" dirty="0">
                <a:solidFill>
                  <a:srgbClr val="00B050"/>
                </a:solidFill>
              </a:rPr>
              <a:t>collaboration </a:t>
            </a:r>
            <a:r>
              <a:rPr lang="en-GB" b="1" dirty="0"/>
              <a:t>and mutual assistance in the economic, social, cultural, technical and scientific fields; </a:t>
            </a:r>
          </a:p>
          <a:p>
            <a:r>
              <a:rPr lang="en-GB" b="1" dirty="0"/>
              <a:t>vi) To strengthen </a:t>
            </a:r>
            <a:r>
              <a:rPr lang="en-GB" b="1" dirty="0">
                <a:solidFill>
                  <a:srgbClr val="00B050"/>
                </a:solidFill>
              </a:rPr>
              <a:t>co-operation</a:t>
            </a:r>
            <a:r>
              <a:rPr lang="en-GB" b="1" dirty="0"/>
              <a:t> with </a:t>
            </a:r>
            <a:r>
              <a:rPr lang="en-GB" b="1" dirty="0">
                <a:solidFill>
                  <a:srgbClr val="00B050"/>
                </a:solidFill>
              </a:rPr>
              <a:t>other developing countries</a:t>
            </a:r>
            <a:r>
              <a:rPr lang="en-GB" b="1" dirty="0"/>
              <a:t>; </a:t>
            </a:r>
          </a:p>
          <a:p>
            <a:r>
              <a:rPr lang="en-GB" b="1" dirty="0"/>
              <a:t>vii) To strengthen </a:t>
            </a:r>
            <a:r>
              <a:rPr lang="en-GB" b="1" dirty="0">
                <a:solidFill>
                  <a:srgbClr val="00B050"/>
                </a:solidFill>
              </a:rPr>
              <a:t>cooperation among themselves </a:t>
            </a:r>
            <a:r>
              <a:rPr lang="en-GB" b="1" dirty="0"/>
              <a:t>in international forums on matters of common interest; </a:t>
            </a:r>
          </a:p>
          <a:p>
            <a:r>
              <a:rPr lang="en-GB" b="1" dirty="0"/>
              <a:t>vii) To </a:t>
            </a:r>
            <a:r>
              <a:rPr lang="en-GB" b="1" dirty="0">
                <a:solidFill>
                  <a:srgbClr val="00B050"/>
                </a:solidFill>
              </a:rPr>
              <a:t>cooperate</a:t>
            </a:r>
            <a:r>
              <a:rPr lang="en-GB" b="1" dirty="0"/>
              <a:t> with </a:t>
            </a:r>
            <a:r>
              <a:rPr lang="en-GB" b="1" dirty="0">
                <a:solidFill>
                  <a:srgbClr val="00B050"/>
                </a:solidFill>
              </a:rPr>
              <a:t>international and regional organisations </a:t>
            </a:r>
            <a:r>
              <a:rPr lang="en-GB" b="1" dirty="0"/>
              <a:t>with similar aims and purposes.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000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FUNCTIONS OF SAARC </a:t>
            </a:r>
            <a:endParaRPr lang="en-US" sz="6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200" b="1" dirty="0"/>
              <a:t>1. Maintenance of the co </a:t>
            </a:r>
            <a:r>
              <a:rPr lang="en-GB" sz="3200" b="1" dirty="0">
                <a:solidFill>
                  <a:srgbClr val="00B050"/>
                </a:solidFill>
              </a:rPr>
              <a:t>operation</a:t>
            </a:r>
            <a:r>
              <a:rPr lang="en-GB" sz="3200" b="1" dirty="0"/>
              <a:t> in the region </a:t>
            </a:r>
          </a:p>
          <a:p>
            <a:endParaRPr lang="en-GB" sz="3200" b="1" dirty="0"/>
          </a:p>
          <a:p>
            <a:r>
              <a:rPr lang="en-GB" sz="3200" b="1" dirty="0"/>
              <a:t>2. </a:t>
            </a:r>
            <a:r>
              <a:rPr lang="en-GB" sz="3200" b="1" dirty="0">
                <a:solidFill>
                  <a:srgbClr val="00B050"/>
                </a:solidFill>
              </a:rPr>
              <a:t>Prevention of common problems </a:t>
            </a:r>
            <a:r>
              <a:rPr lang="en-GB" sz="3200" b="1" dirty="0"/>
              <a:t>associated with the member nations. </a:t>
            </a:r>
          </a:p>
          <a:p>
            <a:r>
              <a:rPr lang="en-GB" sz="3200" b="1" dirty="0"/>
              <a:t>3. Ensuring </a:t>
            </a:r>
            <a:r>
              <a:rPr lang="en-GB" sz="3200" b="1" dirty="0">
                <a:solidFill>
                  <a:srgbClr val="00B050"/>
                </a:solidFill>
              </a:rPr>
              <a:t>strong relationship </a:t>
            </a:r>
            <a:r>
              <a:rPr lang="en-GB" sz="3200" b="1" dirty="0"/>
              <a:t>among the member nations. </a:t>
            </a:r>
          </a:p>
          <a:p>
            <a:r>
              <a:rPr lang="en-GB" sz="3200" b="1" dirty="0"/>
              <a:t>4. </a:t>
            </a:r>
            <a:r>
              <a:rPr lang="en-GB" sz="3200" b="1" dirty="0">
                <a:solidFill>
                  <a:srgbClr val="00B050"/>
                </a:solidFill>
              </a:rPr>
              <a:t>Removal of the poverty </a:t>
            </a:r>
            <a:r>
              <a:rPr lang="en-GB" sz="3200" b="1" dirty="0"/>
              <a:t>through various packages of programmes. </a:t>
            </a:r>
          </a:p>
          <a:p>
            <a:r>
              <a:rPr lang="en-GB" sz="3200" b="1" dirty="0"/>
              <a:t>5. </a:t>
            </a:r>
            <a:r>
              <a:rPr lang="en-GB" sz="3200" b="1" dirty="0">
                <a:solidFill>
                  <a:srgbClr val="00B050"/>
                </a:solidFill>
              </a:rPr>
              <a:t>Prevention of terrorism </a:t>
            </a:r>
            <a:r>
              <a:rPr lang="en-GB" sz="3200" b="1" dirty="0"/>
              <a:t>in the region.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29501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"/>
            <a:ext cx="12009120" cy="1432559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6000" b="1" dirty="0">
                <a:solidFill>
                  <a:srgbClr val="FF0000"/>
                </a:solidFill>
                <a:latin typeface="Cooper Black" pitchFamily="18" charset="0"/>
              </a:rPr>
              <a:t>ACHIEVEMENTS OF SAARC </a:t>
            </a:r>
            <a:endParaRPr lang="en-US" sz="60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/>
              <a:t>1. The establishment of SAARC </a:t>
            </a:r>
            <a:r>
              <a:rPr lang="en-GB" sz="3600" b="1" dirty="0">
                <a:solidFill>
                  <a:srgbClr val="00B050"/>
                </a:solidFill>
              </a:rPr>
              <a:t>Preferential Trading Agreement </a:t>
            </a:r>
            <a:r>
              <a:rPr lang="en-GB" sz="3600" b="1" dirty="0"/>
              <a:t>(SAPTA) and </a:t>
            </a:r>
            <a:r>
              <a:rPr lang="en-GB" sz="3600" b="1" dirty="0">
                <a:solidFill>
                  <a:srgbClr val="00B050"/>
                </a:solidFill>
              </a:rPr>
              <a:t>reduction in tariff and non-tariff barriers on imports. </a:t>
            </a:r>
          </a:p>
          <a:p>
            <a:pPr>
              <a:buNone/>
            </a:pPr>
            <a:endParaRPr lang="en-GB" sz="3600" b="1" dirty="0">
              <a:solidFill>
                <a:srgbClr val="00B050"/>
              </a:solidFill>
            </a:endParaRPr>
          </a:p>
          <a:p>
            <a:r>
              <a:rPr lang="en-GB" sz="3600" b="1" dirty="0"/>
              <a:t>2. The setting up of </a:t>
            </a:r>
            <a:r>
              <a:rPr lang="en-GB" sz="3600" b="1" dirty="0">
                <a:solidFill>
                  <a:srgbClr val="00B050"/>
                </a:solidFill>
              </a:rPr>
              <a:t>Technical Committees for economic cooperation </a:t>
            </a:r>
            <a:r>
              <a:rPr lang="en-GB" sz="3600" b="1" dirty="0"/>
              <a:t>among SAARC countries relating to agriculture, communications, education, health and population, rural development, science and technology, tourism, etc. </a:t>
            </a:r>
          </a:p>
          <a:p>
            <a:pPr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028313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3914"/>
            <a:ext cx="10515600" cy="5883049"/>
          </a:xfrm>
        </p:spPr>
        <p:txBody>
          <a:bodyPr/>
          <a:lstStyle/>
          <a:p>
            <a:r>
              <a:rPr lang="en-GB" sz="3600" b="1" dirty="0"/>
              <a:t>3. SAARC has established </a:t>
            </a:r>
            <a:r>
              <a:rPr lang="en-GB" sz="3600" b="1" dirty="0">
                <a:solidFill>
                  <a:srgbClr val="00B050"/>
                </a:solidFill>
              </a:rPr>
              <a:t>a three-tier mechanism for exchanging </a:t>
            </a:r>
            <a:r>
              <a:rPr lang="en-GB" sz="3600" b="1" dirty="0"/>
              <a:t>information on poverty reduction programmes which is passed on to member countries. </a:t>
            </a:r>
          </a:p>
          <a:p>
            <a:r>
              <a:rPr lang="en-GB" sz="3600" b="1" dirty="0"/>
              <a:t>4. SAARC </a:t>
            </a:r>
            <a:r>
              <a:rPr lang="en-GB" sz="3600" b="1" dirty="0">
                <a:solidFill>
                  <a:srgbClr val="00B050"/>
                </a:solidFill>
              </a:rPr>
              <a:t>Agricultural Information Centre (SAIC) in 1988 </a:t>
            </a:r>
            <a:r>
              <a:rPr lang="en-GB" sz="3600" b="1" dirty="0"/>
              <a:t>works as a central information institution for agriculture related resources like fisheries, forestry, etc. </a:t>
            </a:r>
          </a:p>
          <a:p>
            <a:r>
              <a:rPr lang="en-GB" sz="3600" b="1" dirty="0"/>
              <a:t>5. </a:t>
            </a:r>
            <a:r>
              <a:rPr lang="en-GB" sz="3600" b="1" dirty="0">
                <a:solidFill>
                  <a:srgbClr val="00B050"/>
                </a:solidFill>
              </a:rPr>
              <a:t>South Asian Development Fund (SADF) </a:t>
            </a:r>
            <a:r>
              <a:rPr lang="en-GB" sz="3600" b="1" dirty="0"/>
              <a:t>for development projects, human resource development and infrastructural development projects. </a:t>
            </a:r>
            <a:endParaRPr lang="en-US" sz="3600" b="1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ASSOCIATION OF SOUTH EAST </a:t>
            </a:r>
            <a:br>
              <a:rPr lang="en-IN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r>
              <a:rPr lang="en-IN" b="1" dirty="0">
                <a:solidFill>
                  <a:srgbClr val="FF0000"/>
                </a:solidFill>
                <a:latin typeface="Cooper Black" panose="0208090404030B020404" pitchFamily="18" charset="0"/>
              </a:rPr>
              <a:t>            ASIAN NATIONS  (ASEAN)</a:t>
            </a:r>
            <a:br>
              <a:rPr lang="en-GB" b="1" dirty="0">
                <a:solidFill>
                  <a:srgbClr val="FF0000"/>
                </a:solidFill>
                <a:latin typeface="Cooper Black" panose="0208090404030B020404" pitchFamily="18" charset="0"/>
              </a:rPr>
            </a:br>
            <a:endParaRPr lang="en-US" b="1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812971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4000" b="1" dirty="0"/>
          </a:p>
          <a:p>
            <a:r>
              <a:rPr lang="en-GB" sz="4000" b="1" dirty="0"/>
              <a:t>ASEAN was established on </a:t>
            </a:r>
            <a:r>
              <a:rPr lang="en-GB" sz="4000" b="1" dirty="0">
                <a:solidFill>
                  <a:srgbClr val="FF0000"/>
                </a:solidFill>
              </a:rPr>
              <a:t>8 August 1967 </a:t>
            </a:r>
            <a:r>
              <a:rPr lang="en-GB" sz="4000" b="1" dirty="0"/>
              <a:t>in </a:t>
            </a:r>
            <a:r>
              <a:rPr lang="en-GB" sz="4000" b="1" dirty="0">
                <a:solidFill>
                  <a:srgbClr val="FF0000"/>
                </a:solidFill>
              </a:rPr>
              <a:t>Bangkok </a:t>
            </a:r>
            <a:r>
              <a:rPr lang="en-GB" sz="4000" b="1" dirty="0"/>
              <a:t>by the five original member countries: </a:t>
            </a:r>
            <a:r>
              <a:rPr lang="en-GB" sz="4000" b="1" dirty="0">
                <a:solidFill>
                  <a:srgbClr val="FF0000"/>
                </a:solidFill>
              </a:rPr>
              <a:t>Indonesia, Malaysia, Philippines, Singapore and Thailand. </a:t>
            </a:r>
          </a:p>
          <a:p>
            <a:endParaRPr lang="en-GB" sz="4000" b="1" dirty="0"/>
          </a:p>
          <a:p>
            <a:r>
              <a:rPr lang="en-GB" sz="4000" b="1" dirty="0"/>
              <a:t>Brunei Darussalam, Vietnam, Laos and Myanmar and Cambodia joined.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340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0"/>
            <a:ext cx="10515600" cy="6176963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600" b="1" dirty="0">
                <a:solidFill>
                  <a:srgbClr val="FF0000"/>
                </a:solidFill>
                <a:latin typeface="Cooper Black" panose="0208090404030B020404" pitchFamily="18" charset="0"/>
              </a:rPr>
              <a:t>SIX “DIALOGUE PARTNERS”  </a:t>
            </a:r>
            <a:r>
              <a:rPr lang="en-GB" sz="3600" b="1" dirty="0"/>
              <a:t>_ China, Japan, India, South Korea, New Zealand and Australia </a:t>
            </a:r>
          </a:p>
          <a:p>
            <a:endParaRPr lang="en-GB" sz="3600" b="1" dirty="0"/>
          </a:p>
          <a:p>
            <a:r>
              <a:rPr lang="en-GB" sz="3600" b="1" dirty="0"/>
              <a:t>Foreign trade is the </a:t>
            </a:r>
            <a:r>
              <a:rPr lang="en-GB" sz="3600" b="1" dirty="0">
                <a:solidFill>
                  <a:srgbClr val="FF0000"/>
                </a:solidFill>
              </a:rPr>
              <a:t>life blood </a:t>
            </a:r>
            <a:r>
              <a:rPr lang="en-GB" sz="3600" b="1" dirty="0"/>
              <a:t>of the ASEAN countries </a:t>
            </a:r>
          </a:p>
          <a:p>
            <a:endParaRPr lang="en-GB" sz="3600" b="1" dirty="0"/>
          </a:p>
          <a:p>
            <a:r>
              <a:rPr lang="en-GB" sz="3600" b="1" dirty="0"/>
              <a:t>Its meetings are held once in </a:t>
            </a:r>
            <a:r>
              <a:rPr lang="en-GB" sz="3600" b="1" dirty="0">
                <a:solidFill>
                  <a:srgbClr val="FF0000"/>
                </a:solidFill>
              </a:rPr>
              <a:t>three years. </a:t>
            </a:r>
          </a:p>
          <a:p>
            <a:endParaRPr lang="en-GB" sz="3600" b="1" dirty="0"/>
          </a:p>
          <a:p>
            <a:r>
              <a:rPr lang="en-GB" sz="3600" b="1" dirty="0"/>
              <a:t>India’s </a:t>
            </a:r>
            <a:r>
              <a:rPr lang="en-GB" sz="3600" b="1" dirty="0">
                <a:solidFill>
                  <a:srgbClr val="FF0000"/>
                </a:solidFill>
              </a:rPr>
              <a:t>relationship</a:t>
            </a:r>
            <a:r>
              <a:rPr lang="en-GB" sz="3600" b="1" dirty="0"/>
              <a:t> with ASEAN started in </a:t>
            </a:r>
            <a:r>
              <a:rPr lang="en-GB" sz="3600" b="1" dirty="0">
                <a:solidFill>
                  <a:srgbClr val="FF0000"/>
                </a:solidFill>
              </a:rPr>
              <a:t>1992</a:t>
            </a:r>
            <a:r>
              <a:rPr lang="en-GB" sz="3600" b="1" dirty="0"/>
              <a:t> when India became a </a:t>
            </a:r>
            <a:r>
              <a:rPr lang="en-GB" sz="3600" b="1" dirty="0">
                <a:solidFill>
                  <a:srgbClr val="FF0000"/>
                </a:solidFill>
              </a:rPr>
              <a:t>“</a:t>
            </a:r>
            <a:r>
              <a:rPr lang="en-GB" sz="3600" b="1" dirty="0" err="1">
                <a:solidFill>
                  <a:srgbClr val="FF0000"/>
                </a:solidFill>
              </a:rPr>
              <a:t>sectoral</a:t>
            </a:r>
            <a:r>
              <a:rPr lang="en-GB" sz="3600" b="1" dirty="0">
                <a:solidFill>
                  <a:srgbClr val="FF0000"/>
                </a:solidFill>
              </a:rPr>
              <a:t> dialogue partner” </a:t>
            </a:r>
            <a:r>
              <a:rPr lang="en-GB" sz="3600" b="1" dirty="0"/>
              <a:t>of ASEAN.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692645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Bodoni MT Black" panose="02070A03080606020203" pitchFamily="18" charset="0"/>
              </a:rPr>
              <a:t> 			</a:t>
            </a:r>
            <a:r>
              <a:rPr lang="en-US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	</a:t>
            </a:r>
            <a:r>
              <a:rPr lang="en-US" sz="8000" b="1" dirty="0">
                <a:solidFill>
                  <a:srgbClr val="FF0000"/>
                </a:solidFill>
                <a:latin typeface="Cooper Black" panose="0208090404030B020404" pitchFamily="18" charset="0"/>
              </a:rPr>
              <a:t>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1353800" cy="5032375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TO  SECURE and PROMOTE   ECONOMIC AND FINANCIAL </a:t>
            </a:r>
          </a:p>
          <a:p>
            <a:pPr>
              <a:buNone/>
            </a:pPr>
            <a:r>
              <a:rPr lang="en-US" sz="3200" b="1" dirty="0"/>
              <a:t>       CO – OPERATION AMONG MEMBER </a:t>
            </a:r>
            <a:r>
              <a:rPr lang="en-US" sz="3200" b="1" dirty="0" err="1"/>
              <a:t>Ctys</a:t>
            </a:r>
            <a:r>
              <a:rPr lang="en-US" sz="3200" b="1" dirty="0"/>
              <a:t>.</a:t>
            </a:r>
          </a:p>
          <a:p>
            <a:r>
              <a:rPr lang="en-US" sz="3200" b="1" dirty="0"/>
              <a:t>TO REMOVE BOP DISEQULIBRIUM IN SHORT TERM.</a:t>
            </a:r>
          </a:p>
          <a:p>
            <a:r>
              <a:rPr lang="en-US" sz="3200" b="1" dirty="0"/>
              <a:t>AT PRESENT 189 MEMBER COUNTRIES.(NAURU JOINED IN 2016)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</a:rPr>
              <a:t>NAURU</a:t>
            </a:r>
            <a:r>
              <a:rPr lang="en-US" sz="3200" dirty="0"/>
              <a:t> </a:t>
            </a:r>
            <a:r>
              <a:rPr lang="en-US" sz="3200" dirty="0">
                <a:solidFill>
                  <a:srgbClr val="00B050"/>
                </a:solidFill>
              </a:rPr>
              <a:t>formerly known as </a:t>
            </a:r>
            <a:r>
              <a:rPr lang="en-US" sz="3200" b="1" dirty="0">
                <a:solidFill>
                  <a:srgbClr val="FF0000"/>
                </a:solidFill>
              </a:rPr>
              <a:t>Pleasant Island</a:t>
            </a:r>
            <a:r>
              <a:rPr lang="en-US" sz="3200" dirty="0">
                <a:solidFill>
                  <a:srgbClr val="00B050"/>
                </a:solidFill>
              </a:rPr>
              <a:t>, is an </a:t>
            </a:r>
            <a:r>
              <a:rPr lang="en-US" sz="3200" u="sng" dirty="0">
                <a:solidFill>
                  <a:srgbClr val="00B050"/>
                </a:solidFill>
                <a:hlinkClick r:id="rId2" tooltip="Island country"/>
              </a:rPr>
              <a:t>island country</a:t>
            </a:r>
            <a:r>
              <a:rPr lang="en-US" sz="3200" dirty="0">
                <a:solidFill>
                  <a:srgbClr val="00B050"/>
                </a:solidFill>
              </a:rPr>
              <a:t> in </a:t>
            </a:r>
            <a:r>
              <a:rPr lang="en-US" sz="3200" dirty="0">
                <a:solidFill>
                  <a:srgbClr val="00B050"/>
                </a:solidFill>
                <a:hlinkClick r:id="rId3" tooltip="Micronesia"/>
              </a:rPr>
              <a:t>Micronesia</a:t>
            </a:r>
            <a:r>
              <a:rPr lang="en-US" sz="3200" dirty="0">
                <a:solidFill>
                  <a:srgbClr val="00B050"/>
                </a:solidFill>
              </a:rPr>
              <a:t>, a </a:t>
            </a:r>
            <a:r>
              <a:rPr lang="en-US" sz="3200" dirty="0" err="1">
                <a:solidFill>
                  <a:srgbClr val="00B050"/>
                </a:solidFill>
              </a:rPr>
              <a:t>subregion</a:t>
            </a:r>
            <a:r>
              <a:rPr lang="en-US" sz="3200" dirty="0">
                <a:solidFill>
                  <a:srgbClr val="00B050"/>
                </a:solidFill>
              </a:rPr>
              <a:t> of </a:t>
            </a:r>
            <a:r>
              <a:rPr lang="en-US" sz="3200" dirty="0">
                <a:solidFill>
                  <a:srgbClr val="00B050"/>
                </a:solidFill>
                <a:hlinkClick r:id="rId4" tooltip="Oceania"/>
              </a:rPr>
              <a:t>Oceania</a:t>
            </a:r>
            <a:r>
              <a:rPr lang="en-US" sz="3200" dirty="0">
                <a:solidFill>
                  <a:srgbClr val="00B050"/>
                </a:solidFill>
              </a:rPr>
              <a:t>, in the </a:t>
            </a:r>
            <a:r>
              <a:rPr lang="en-US" sz="3200" b="1" dirty="0">
                <a:solidFill>
                  <a:srgbClr val="FF0000"/>
                </a:solidFill>
                <a:hlinkClick r:id="rId5" tooltip="Pacific Ocean"/>
              </a:rPr>
              <a:t>Central Pacific</a:t>
            </a:r>
            <a:endParaRPr lang="en-US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B050"/>
                </a:solidFill>
              </a:rPr>
              <a:t>Nauru is the </a:t>
            </a:r>
            <a:r>
              <a:rPr lang="en-US" sz="3200" dirty="0">
                <a:solidFill>
                  <a:srgbClr val="00B050"/>
                </a:solidFill>
                <a:hlinkClick r:id="rId6" tooltip="List of countries and dependencies by area"/>
              </a:rPr>
              <a:t>third-smallest country in the world</a:t>
            </a:r>
            <a:r>
              <a:rPr lang="en-US" sz="3200" dirty="0">
                <a:solidFill>
                  <a:srgbClr val="00B050"/>
                </a:solidFill>
              </a:rPr>
              <a:t> behind </a:t>
            </a:r>
            <a:r>
              <a:rPr lang="en-US" sz="3200" dirty="0">
                <a:solidFill>
                  <a:srgbClr val="00B050"/>
                </a:solidFill>
                <a:hlinkClick r:id="rId7" tooltip="Vatican City"/>
              </a:rPr>
              <a:t>Vatican City</a:t>
            </a:r>
            <a:r>
              <a:rPr lang="en-US" sz="3200" dirty="0">
                <a:solidFill>
                  <a:srgbClr val="00B050"/>
                </a:solidFill>
              </a:rPr>
              <a:t> and </a:t>
            </a:r>
            <a:r>
              <a:rPr lang="en-US" sz="3200" dirty="0">
                <a:solidFill>
                  <a:srgbClr val="00B050"/>
                </a:solidFill>
                <a:hlinkClick r:id="rId8" tooltip="Monaco"/>
              </a:rPr>
              <a:t>Monaco</a:t>
            </a:r>
            <a:r>
              <a:rPr lang="en-US" sz="3200" dirty="0">
                <a:solidFill>
                  <a:srgbClr val="00B050"/>
                </a:solidFill>
              </a:rPr>
              <a:t>, making it the smallest state in the </a:t>
            </a:r>
            <a:r>
              <a:rPr lang="en-US" sz="3200" u="sng" dirty="0">
                <a:solidFill>
                  <a:srgbClr val="00B050"/>
                </a:solidFill>
                <a:hlinkClick r:id="rId9"/>
              </a:rPr>
              <a:t>South Pacific Ocean</a:t>
            </a:r>
            <a:r>
              <a:rPr lang="en-US" sz="3200" dirty="0">
                <a:solidFill>
                  <a:srgbClr val="00B050"/>
                </a:solidFill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253763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99726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2271"/>
            <a:ext cx="10515600" cy="1902959"/>
          </a:xfrm>
        </p:spPr>
        <p:txBody>
          <a:bodyPr>
            <a:normAutofit/>
          </a:bodyPr>
          <a:lstStyle/>
          <a:p>
            <a:r>
              <a:rPr lang="en-GB" sz="5300" dirty="0">
                <a:solidFill>
                  <a:srgbClr val="FF0000"/>
                </a:solidFill>
                <a:latin typeface="Cooper Black" pitchFamily="18" charset="0"/>
              </a:rPr>
              <a:t>           Objectives of ASEAN </a:t>
            </a:r>
            <a:endParaRPr lang="en-US" sz="53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9328"/>
            <a:ext cx="10515600" cy="569867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600" b="1" dirty="0"/>
              <a:t>(</a:t>
            </a:r>
            <a:r>
              <a:rPr lang="en-GB" sz="3600" b="1" dirty="0" err="1"/>
              <a:t>i</a:t>
            </a:r>
            <a:r>
              <a:rPr lang="en-GB" sz="3600" b="1" dirty="0"/>
              <a:t>) To </a:t>
            </a:r>
            <a:r>
              <a:rPr lang="en-GB" sz="3600" b="1" dirty="0">
                <a:solidFill>
                  <a:srgbClr val="FF0000"/>
                </a:solidFill>
              </a:rPr>
              <a:t>accelerate</a:t>
            </a:r>
            <a:r>
              <a:rPr lang="en-GB" sz="3600" b="1" dirty="0"/>
              <a:t> the economic growth, social progress and cultural development in the region; </a:t>
            </a:r>
          </a:p>
          <a:p>
            <a:endParaRPr lang="en-GB" sz="3600" b="1" dirty="0"/>
          </a:p>
          <a:p>
            <a:r>
              <a:rPr lang="en-GB" sz="3600" b="1" dirty="0"/>
              <a:t>(ii) To promote regional </a:t>
            </a:r>
            <a:r>
              <a:rPr lang="en-GB" sz="3600" b="1" dirty="0">
                <a:solidFill>
                  <a:srgbClr val="FF0000"/>
                </a:solidFill>
              </a:rPr>
              <a:t>peace and stability </a:t>
            </a:r>
            <a:r>
              <a:rPr lang="en-GB" sz="3600" b="1" dirty="0"/>
              <a:t>and adherence to the principles of the United Nations Charter; </a:t>
            </a:r>
          </a:p>
          <a:p>
            <a:r>
              <a:rPr lang="en-GB" sz="3600" b="1" dirty="0"/>
              <a:t>(iii) To promote </a:t>
            </a:r>
            <a:r>
              <a:rPr lang="en-GB" sz="3600" b="1" dirty="0">
                <a:solidFill>
                  <a:srgbClr val="FF0000"/>
                </a:solidFill>
              </a:rPr>
              <a:t>cooperation</a:t>
            </a:r>
            <a:r>
              <a:rPr lang="en-GB" sz="3600" b="1" dirty="0"/>
              <a:t> among the members of ASEAN through the exchange of knowledge and experience in the field of public sector auditing.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9852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914" y="307067"/>
            <a:ext cx="10515600" cy="6306003"/>
          </a:xfrm>
        </p:spPr>
        <p:txBody>
          <a:bodyPr/>
          <a:lstStyle/>
          <a:p>
            <a:endParaRPr lang="en-GB" dirty="0"/>
          </a:p>
          <a:p>
            <a:r>
              <a:rPr lang="en-GB" sz="4800" b="1" dirty="0"/>
              <a:t>(iv) To </a:t>
            </a:r>
            <a:r>
              <a:rPr lang="en-GB" sz="4800" b="1" dirty="0">
                <a:solidFill>
                  <a:srgbClr val="FF0000"/>
                </a:solidFill>
              </a:rPr>
              <a:t>provide</a:t>
            </a:r>
            <a:r>
              <a:rPr lang="en-GB" sz="4800" b="1" dirty="0"/>
              <a:t> a conducive environment and facilities for research, training, and education among the members </a:t>
            </a:r>
          </a:p>
          <a:p>
            <a:r>
              <a:rPr lang="en-GB" sz="4800" b="1" dirty="0"/>
              <a:t>(v) To serve as a </a:t>
            </a:r>
            <a:r>
              <a:rPr lang="en-GB" sz="4800" b="1" dirty="0">
                <a:solidFill>
                  <a:srgbClr val="FF0000"/>
                </a:solidFill>
              </a:rPr>
              <a:t>centre of information </a:t>
            </a:r>
            <a:r>
              <a:rPr lang="en-GB" sz="4800" b="1" dirty="0"/>
              <a:t>and as an ASEAN link with other international organizations. 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020261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28" y="-375556"/>
            <a:ext cx="10515600" cy="1690688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         </a:t>
            </a:r>
            <a:r>
              <a:rPr lang="en-GB" sz="4800" b="1" dirty="0">
                <a:solidFill>
                  <a:srgbClr val="FF0000"/>
                </a:solidFill>
                <a:latin typeface="Cooper Black" pitchFamily="18" charset="0"/>
              </a:rPr>
              <a:t>Functions of the ASEAN </a:t>
            </a:r>
            <a:endParaRPr lang="en-US" sz="48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28"/>
            <a:ext cx="10515600" cy="5812971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  <a:p>
            <a:r>
              <a:rPr lang="en-GB" sz="3000" b="1" dirty="0"/>
              <a:t>(</a:t>
            </a:r>
            <a:r>
              <a:rPr lang="en-GB" sz="3000" b="1" dirty="0" err="1"/>
              <a:t>i</a:t>
            </a:r>
            <a:r>
              <a:rPr lang="en-GB" sz="3000" b="1" dirty="0"/>
              <a:t>) It facilitates </a:t>
            </a:r>
            <a:r>
              <a:rPr lang="en-GB" sz="3000" b="1" dirty="0">
                <a:solidFill>
                  <a:srgbClr val="FF0000"/>
                </a:solidFill>
              </a:rPr>
              <a:t>free movement of goods, services </a:t>
            </a:r>
            <a:r>
              <a:rPr lang="en-GB" sz="3000" b="1" dirty="0"/>
              <a:t>and investments within ASEAN by creating a single regional market like the European Union. </a:t>
            </a:r>
          </a:p>
          <a:p>
            <a:r>
              <a:rPr lang="en-GB" sz="3000" b="1" dirty="0"/>
              <a:t>(ii) It provides </a:t>
            </a:r>
            <a:r>
              <a:rPr lang="en-GB" sz="3000" b="1" dirty="0">
                <a:solidFill>
                  <a:srgbClr val="FF0000"/>
                </a:solidFill>
              </a:rPr>
              <a:t>free access to the marketers of one member country to the markets</a:t>
            </a:r>
            <a:r>
              <a:rPr lang="en-GB" sz="3000" b="1" dirty="0"/>
              <a:t> of all other member countries, thus fostering growth in the region. </a:t>
            </a:r>
          </a:p>
          <a:p>
            <a:r>
              <a:rPr lang="en-GB" sz="3000" b="1" dirty="0"/>
              <a:t>(iii) It </a:t>
            </a:r>
            <a:r>
              <a:rPr lang="en-GB" sz="3000" b="1" dirty="0">
                <a:solidFill>
                  <a:srgbClr val="FF0000"/>
                </a:solidFill>
              </a:rPr>
              <a:t>improves business competitiveness </a:t>
            </a:r>
            <a:r>
              <a:rPr lang="en-GB" sz="3000" b="1" dirty="0"/>
              <a:t>between businesses from different countries and also </a:t>
            </a:r>
            <a:r>
              <a:rPr lang="en-GB" sz="3000" b="1" dirty="0">
                <a:solidFill>
                  <a:srgbClr val="FF0000"/>
                </a:solidFill>
              </a:rPr>
              <a:t>narrow developmental gaps </a:t>
            </a:r>
            <a:r>
              <a:rPr lang="en-GB" sz="3000" b="1" dirty="0"/>
              <a:t>between member countries. </a:t>
            </a:r>
          </a:p>
          <a:p>
            <a:r>
              <a:rPr lang="en-GB" sz="3000" b="1" dirty="0"/>
              <a:t>(iv) It paves way for </a:t>
            </a:r>
            <a:r>
              <a:rPr lang="en-GB" sz="3000" b="1" dirty="0">
                <a:solidFill>
                  <a:srgbClr val="FF0000"/>
                </a:solidFill>
              </a:rPr>
              <a:t>market and investment opportunities </a:t>
            </a:r>
            <a:r>
              <a:rPr lang="en-GB" sz="3000" b="1" dirty="0"/>
              <a:t>for the member nations. </a:t>
            </a:r>
          </a:p>
          <a:p>
            <a:r>
              <a:rPr lang="en-GB" sz="3000" b="1" dirty="0"/>
              <a:t>(v) It fosters </a:t>
            </a:r>
            <a:r>
              <a:rPr lang="en-GB" sz="3000" b="1" dirty="0">
                <a:solidFill>
                  <a:srgbClr val="FF0000"/>
                </a:solidFill>
              </a:rPr>
              <a:t>co-operations </a:t>
            </a:r>
            <a:r>
              <a:rPr lang="en-GB" sz="3000" b="1" dirty="0"/>
              <a:t>in many areas including industry and trade.</a:t>
            </a:r>
            <a:r>
              <a:rPr lang="en-GB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133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10515600" cy="39188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FF0000"/>
                </a:solidFill>
                <a:latin typeface="Cooper Black" pitchFamily="18" charset="0"/>
              </a:rPr>
              <a:t>Brazil, Russia, India, China and South Africa. (BRICS) </a:t>
            </a:r>
            <a:endParaRPr lang="en-US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6430"/>
            <a:ext cx="10515600" cy="6041570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200" b="1" dirty="0"/>
              <a:t>The term ‘BRIC’ was coined in </a:t>
            </a:r>
            <a:r>
              <a:rPr lang="en-GB" sz="3200" b="1" dirty="0">
                <a:solidFill>
                  <a:srgbClr val="FF0000"/>
                </a:solidFill>
              </a:rPr>
              <a:t>2001 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It’s headquarters is at </a:t>
            </a:r>
            <a:r>
              <a:rPr lang="en-GB" sz="3200" b="1" dirty="0">
                <a:solidFill>
                  <a:srgbClr val="FF0000"/>
                </a:solidFill>
              </a:rPr>
              <a:t>Shanghai, China</a:t>
            </a:r>
            <a:r>
              <a:rPr lang="en-GB" sz="3200" b="1" dirty="0"/>
              <a:t>. </a:t>
            </a:r>
          </a:p>
          <a:p>
            <a:r>
              <a:rPr lang="en-GB" sz="3200" b="1" dirty="0"/>
              <a:t>South Africa hosted the </a:t>
            </a:r>
            <a:r>
              <a:rPr lang="en-GB" sz="3200" b="1" dirty="0">
                <a:solidFill>
                  <a:srgbClr val="FF0000"/>
                </a:solidFill>
              </a:rPr>
              <a:t>10th BRICS </a:t>
            </a:r>
            <a:r>
              <a:rPr lang="en-GB" sz="3200" b="1" dirty="0"/>
              <a:t>summit in </a:t>
            </a:r>
            <a:r>
              <a:rPr lang="en-GB" sz="3200" b="1" dirty="0">
                <a:solidFill>
                  <a:srgbClr val="FF0000"/>
                </a:solidFill>
              </a:rPr>
              <a:t>July 2018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 The </a:t>
            </a:r>
            <a:r>
              <a:rPr lang="en-GB" sz="3200" b="1" dirty="0">
                <a:solidFill>
                  <a:srgbClr val="FF0000"/>
                </a:solidFill>
              </a:rPr>
              <a:t>agenda </a:t>
            </a:r>
            <a:r>
              <a:rPr lang="en-GB" sz="3200" b="1" dirty="0"/>
              <a:t>for BRICS summit 2018 includes :- </a:t>
            </a:r>
          </a:p>
          <a:p>
            <a:pPr>
              <a:buNone/>
            </a:pPr>
            <a:r>
              <a:rPr lang="en-GB" sz="3200" b="1" dirty="0"/>
              <a:t>   Inclusive growth, Trade issues, Global governance, Shared Prosperity, International peace and security. </a:t>
            </a:r>
          </a:p>
          <a:p>
            <a:r>
              <a:rPr lang="en-GB" sz="3200" b="1" dirty="0"/>
              <a:t> </a:t>
            </a:r>
            <a:r>
              <a:rPr lang="en-GB" sz="3200" b="1" dirty="0">
                <a:solidFill>
                  <a:srgbClr val="FF0000"/>
                </a:solidFill>
              </a:rPr>
              <a:t>1</a:t>
            </a:r>
            <a:r>
              <a:rPr lang="en-GB" sz="3200" b="1" baseline="30000" dirty="0">
                <a:solidFill>
                  <a:srgbClr val="FF0000"/>
                </a:solidFill>
              </a:rPr>
              <a:t>ST</a:t>
            </a:r>
            <a:r>
              <a:rPr lang="en-GB" sz="3200" b="1" dirty="0"/>
              <a:t> BRICS summit was held at </a:t>
            </a:r>
            <a:r>
              <a:rPr lang="en-GB" sz="3200" b="1" dirty="0">
                <a:solidFill>
                  <a:srgbClr val="FF0000"/>
                </a:solidFill>
              </a:rPr>
              <a:t>Moscow</a:t>
            </a:r>
            <a:r>
              <a:rPr lang="en-GB" sz="3200" b="1" dirty="0"/>
              <a:t> and</a:t>
            </a:r>
          </a:p>
          <a:p>
            <a:r>
              <a:rPr lang="en-GB" sz="3200" b="1" dirty="0"/>
              <a:t> </a:t>
            </a:r>
            <a:r>
              <a:rPr lang="en-GB" sz="3200" b="1" dirty="0">
                <a:solidFill>
                  <a:srgbClr val="FF0000"/>
                </a:solidFill>
              </a:rPr>
              <a:t>10</a:t>
            </a:r>
            <a:r>
              <a:rPr lang="en-GB" sz="3200" b="1" baseline="30000" dirty="0">
                <a:solidFill>
                  <a:srgbClr val="FF0000"/>
                </a:solidFill>
              </a:rPr>
              <a:t>TH</a:t>
            </a:r>
            <a:r>
              <a:rPr lang="en-GB" sz="3200" b="1" dirty="0"/>
              <a:t>  summit at </a:t>
            </a:r>
            <a:r>
              <a:rPr lang="en-GB" sz="3200" b="1" dirty="0" err="1">
                <a:solidFill>
                  <a:srgbClr val="FF0000"/>
                </a:solidFill>
              </a:rPr>
              <a:t>Johanesberg</a:t>
            </a:r>
            <a:r>
              <a:rPr lang="en-GB" sz="3200" b="1" dirty="0"/>
              <a:t> in </a:t>
            </a:r>
            <a:r>
              <a:rPr lang="en-GB" sz="3200" b="1" dirty="0">
                <a:solidFill>
                  <a:srgbClr val="FF0000"/>
                </a:solidFill>
              </a:rPr>
              <a:t>South Africa </a:t>
            </a:r>
            <a:r>
              <a:rPr lang="en-GB" sz="3200" b="1" dirty="0"/>
              <a:t>hosted in </a:t>
            </a:r>
            <a:r>
              <a:rPr lang="en-GB" sz="3200" b="1" dirty="0">
                <a:solidFill>
                  <a:srgbClr val="FF0000"/>
                </a:solidFill>
              </a:rPr>
              <a:t>July 2018</a:t>
            </a:r>
            <a:r>
              <a:rPr lang="en-GB" sz="3200" b="1" dirty="0"/>
              <a:t>.</a:t>
            </a:r>
          </a:p>
          <a:p>
            <a:r>
              <a:rPr lang="en-GB" sz="3200" b="1" dirty="0"/>
              <a:t> India had an opportunity of hosting </a:t>
            </a:r>
            <a:r>
              <a:rPr lang="en-GB" sz="3200" b="1" dirty="0">
                <a:solidFill>
                  <a:srgbClr val="FF0000"/>
                </a:solidFill>
              </a:rPr>
              <a:t>4</a:t>
            </a:r>
            <a:r>
              <a:rPr lang="en-GB" sz="3200" b="1" baseline="30000" dirty="0">
                <a:solidFill>
                  <a:srgbClr val="FF0000"/>
                </a:solidFill>
              </a:rPr>
              <a:t>TH</a:t>
            </a:r>
            <a:r>
              <a:rPr lang="en-GB" sz="3200" b="1" dirty="0"/>
              <a:t> summit in </a:t>
            </a:r>
            <a:r>
              <a:rPr lang="en-GB" sz="3200" b="1" dirty="0">
                <a:solidFill>
                  <a:srgbClr val="FF0000"/>
                </a:solidFill>
              </a:rPr>
              <a:t>2012</a:t>
            </a:r>
            <a:r>
              <a:rPr lang="en-GB" sz="3200" b="1" dirty="0"/>
              <a:t> </a:t>
            </a:r>
          </a:p>
          <a:p>
            <a:pPr>
              <a:buNone/>
            </a:pPr>
            <a:r>
              <a:rPr lang="en-GB" sz="3200" b="1" dirty="0"/>
              <a:t>                                                            and </a:t>
            </a:r>
            <a:r>
              <a:rPr lang="en-GB" sz="3200" b="1" dirty="0">
                <a:solidFill>
                  <a:srgbClr val="FF0000"/>
                </a:solidFill>
              </a:rPr>
              <a:t>8</a:t>
            </a:r>
            <a:r>
              <a:rPr lang="en-GB" sz="3200" b="1" baseline="30000" dirty="0">
                <a:solidFill>
                  <a:srgbClr val="FF0000"/>
                </a:solidFill>
              </a:rPr>
              <a:t>TH</a:t>
            </a:r>
            <a:r>
              <a:rPr lang="en-GB" sz="3200" b="1" dirty="0"/>
              <a:t> summit in  </a:t>
            </a:r>
            <a:r>
              <a:rPr lang="en-GB" sz="3200" b="1" dirty="0">
                <a:solidFill>
                  <a:srgbClr val="FF0000"/>
                </a:solidFill>
              </a:rPr>
              <a:t>2016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4394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0120" y="1158240"/>
            <a:ext cx="11049000" cy="486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7943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14008"/>
            <a:ext cx="10515600" cy="1108954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6700" b="1" dirty="0">
                <a:solidFill>
                  <a:srgbClr val="FF0000"/>
                </a:solidFill>
                <a:latin typeface="Cooper Black" panose="0208090404030B020404" pitchFamily="18" charset="0"/>
              </a:rPr>
              <a:t>OBJECTIVES OF BRICS </a:t>
            </a:r>
            <a:endParaRPr lang="en-US" sz="67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94946"/>
            <a:ext cx="10515600" cy="596305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b="1" dirty="0"/>
              <a:t>1. To increase </a:t>
            </a:r>
            <a:r>
              <a:rPr lang="en-GB" sz="3200" b="1" dirty="0">
                <a:solidFill>
                  <a:srgbClr val="00B050"/>
                </a:solidFill>
              </a:rPr>
              <a:t>trade</a:t>
            </a:r>
            <a:r>
              <a:rPr lang="en-GB" sz="3200" b="1" dirty="0"/>
              <a:t> </a:t>
            </a:r>
            <a:r>
              <a:rPr lang="en-GB" sz="3200" b="1" dirty="0">
                <a:solidFill>
                  <a:srgbClr val="00B050"/>
                </a:solidFill>
              </a:rPr>
              <a:t>co-operation</a:t>
            </a:r>
            <a:r>
              <a:rPr lang="en-GB" sz="3200" b="1" dirty="0"/>
              <a:t> by making an exclusive trade block. </a:t>
            </a:r>
          </a:p>
          <a:p>
            <a:endParaRPr lang="en-GB" sz="3200" b="1" dirty="0"/>
          </a:p>
          <a:p>
            <a:r>
              <a:rPr lang="en-GB" sz="3200" b="1" dirty="0"/>
              <a:t>2.To </a:t>
            </a:r>
            <a:r>
              <a:rPr lang="en-GB" sz="3200" b="1" dirty="0">
                <a:solidFill>
                  <a:srgbClr val="00B050"/>
                </a:solidFill>
              </a:rPr>
              <a:t>use currency other than US Dollar</a:t>
            </a:r>
            <a:r>
              <a:rPr lang="en-GB" sz="3200" b="1" dirty="0"/>
              <a:t>. </a:t>
            </a:r>
          </a:p>
          <a:p>
            <a:endParaRPr lang="en-GB" sz="3200" b="1" dirty="0"/>
          </a:p>
          <a:p>
            <a:r>
              <a:rPr lang="en-GB" sz="3200" b="1" dirty="0"/>
              <a:t>3. To increase regional </a:t>
            </a:r>
            <a:r>
              <a:rPr lang="en-GB" sz="3200" b="1" dirty="0">
                <a:solidFill>
                  <a:srgbClr val="00B050"/>
                </a:solidFill>
              </a:rPr>
              <a:t>co-operation</a:t>
            </a:r>
            <a:r>
              <a:rPr lang="en-GB" sz="3200" b="1" dirty="0"/>
              <a:t>. </a:t>
            </a:r>
          </a:p>
          <a:p>
            <a:endParaRPr lang="en-GB" sz="3200" b="1" dirty="0"/>
          </a:p>
          <a:p>
            <a:r>
              <a:rPr lang="en-GB" sz="3200" b="1" dirty="0"/>
              <a:t>4. To </a:t>
            </a:r>
            <a:r>
              <a:rPr lang="en-GB" sz="3200" b="1" dirty="0">
                <a:solidFill>
                  <a:srgbClr val="00B050"/>
                </a:solidFill>
              </a:rPr>
              <a:t>create a separate trade block </a:t>
            </a:r>
            <a:r>
              <a:rPr lang="en-GB" sz="3200" b="1" dirty="0"/>
              <a:t>made for developing countries for trade co-operation.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2362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"/>
            <a:ext cx="10515600" cy="739302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6000" b="1" dirty="0">
                <a:solidFill>
                  <a:srgbClr val="FF0000"/>
                </a:solidFill>
                <a:latin typeface="Cooper Black" panose="0208090404030B020404" pitchFamily="18" charset="0"/>
              </a:rPr>
              <a:t>FUNCTIONS OF BRICS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063624"/>
            <a:ext cx="10515600" cy="6018111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b="1" dirty="0"/>
              <a:t>1.</a:t>
            </a:r>
            <a:r>
              <a:rPr lang="en-GB" b="1" dirty="0">
                <a:solidFill>
                  <a:srgbClr val="00B050"/>
                </a:solidFill>
              </a:rPr>
              <a:t>Advocating reform </a:t>
            </a:r>
            <a:r>
              <a:rPr lang="en-GB" b="1" dirty="0"/>
              <a:t>of the UN Security Council. </a:t>
            </a:r>
          </a:p>
          <a:p>
            <a:r>
              <a:rPr lang="en-GB" b="1" dirty="0"/>
              <a:t>2.Especially meant for South-South framework for </a:t>
            </a:r>
            <a:r>
              <a:rPr lang="en-GB" b="1" dirty="0">
                <a:solidFill>
                  <a:srgbClr val="00B050"/>
                </a:solidFill>
              </a:rPr>
              <a:t>cooperation.</a:t>
            </a:r>
            <a:r>
              <a:rPr lang="en-GB" b="1" dirty="0"/>
              <a:t> </a:t>
            </a:r>
          </a:p>
          <a:p>
            <a:r>
              <a:rPr lang="en-GB" b="1" dirty="0"/>
              <a:t>3.It performs as an </a:t>
            </a:r>
            <a:r>
              <a:rPr lang="en-GB" b="1" dirty="0">
                <a:solidFill>
                  <a:srgbClr val="00B050"/>
                </a:solidFill>
              </a:rPr>
              <a:t>agent to bridge </a:t>
            </a:r>
            <a:r>
              <a:rPr lang="en-GB" b="1" dirty="0"/>
              <a:t>the increasing </a:t>
            </a:r>
            <a:r>
              <a:rPr lang="en-GB" b="1" dirty="0">
                <a:solidFill>
                  <a:srgbClr val="00B050"/>
                </a:solidFill>
              </a:rPr>
              <a:t>gap between  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                </a:t>
            </a:r>
            <a:r>
              <a:rPr lang="en-GB" b="1" dirty="0" err="1">
                <a:solidFill>
                  <a:srgbClr val="00B050"/>
                </a:solidFill>
              </a:rPr>
              <a:t>develope</a:t>
            </a:r>
            <a:r>
              <a:rPr lang="en-GB" b="1" dirty="0">
                <a:solidFill>
                  <a:srgbClr val="00B050"/>
                </a:solidFill>
              </a:rPr>
              <a:t>  and developing countries. </a:t>
            </a:r>
          </a:p>
          <a:p>
            <a:r>
              <a:rPr lang="en-GB" b="1" dirty="0"/>
              <a:t>4. It performs a commendable contribution for </a:t>
            </a:r>
            <a:r>
              <a:rPr lang="en-GB" b="1" dirty="0">
                <a:solidFill>
                  <a:srgbClr val="00B050"/>
                </a:solidFill>
              </a:rPr>
              <a:t>assisting developing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</a:rPr>
              <a:t>                 countries .</a:t>
            </a:r>
          </a:p>
          <a:p>
            <a:r>
              <a:rPr lang="en-GB" b="1" dirty="0"/>
              <a:t>5.It disseminates </a:t>
            </a:r>
            <a:r>
              <a:rPr lang="en-GB" b="1" dirty="0">
                <a:solidFill>
                  <a:srgbClr val="00B050"/>
                </a:solidFill>
              </a:rPr>
              <a:t>information and exchange </a:t>
            </a:r>
            <a:r>
              <a:rPr lang="en-GB" b="1" dirty="0"/>
              <a:t>platform beyond economic  cooperation. </a:t>
            </a:r>
          </a:p>
          <a:p>
            <a:r>
              <a:rPr lang="en-GB" b="1" dirty="0"/>
              <a:t>6. It acts as a </a:t>
            </a:r>
            <a:r>
              <a:rPr lang="en-GB" b="1" dirty="0">
                <a:solidFill>
                  <a:srgbClr val="00B050"/>
                </a:solidFill>
              </a:rPr>
              <a:t>catalytic </a:t>
            </a:r>
            <a:r>
              <a:rPr lang="en-GB" b="1" dirty="0"/>
              <a:t>in protecting the interests of middle powers on global forum. 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1984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dirty="0"/>
              <a:t>	</a:t>
            </a:r>
            <a:r>
              <a:rPr lang="en-GB" sz="5300" dirty="0"/>
              <a:t>   </a:t>
            </a:r>
            <a:r>
              <a:rPr lang="en-GB" sz="5300" dirty="0">
                <a:solidFill>
                  <a:srgbClr val="FF0000"/>
                </a:solidFill>
                <a:latin typeface="Cooper Black" panose="0208090404030B020404" pitchFamily="18" charset="0"/>
              </a:rPr>
              <a:t>ACHIEVEMENTS OF BRICS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6736"/>
            <a:ext cx="10515600" cy="55412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sz="3200" b="1" dirty="0"/>
              <a:t>1. The establishment of the </a:t>
            </a:r>
            <a:r>
              <a:rPr lang="en-GB" sz="3200" b="1" dirty="0">
                <a:solidFill>
                  <a:srgbClr val="00B050"/>
                </a:solidFill>
              </a:rPr>
              <a:t>Contingent Reserve Arrangement (CRA) </a:t>
            </a:r>
            <a:r>
              <a:rPr lang="en-GB" sz="3200" b="1" dirty="0"/>
              <a:t>has further deepened and consolidated the partnership of its members in the economic-financial area. </a:t>
            </a:r>
          </a:p>
          <a:p>
            <a:pPr marL="0" indent="0">
              <a:buNone/>
            </a:pPr>
            <a:endParaRPr lang="en-GB" sz="3200" b="1" dirty="0"/>
          </a:p>
          <a:p>
            <a:r>
              <a:rPr lang="en-GB" sz="3200" b="1" dirty="0"/>
              <a:t>2. In the sixth BRICS summit in Brazil, the member countries, signed an agreement to create a development bank </a:t>
            </a:r>
            <a:r>
              <a:rPr lang="en-GB" sz="3200" b="1" dirty="0">
                <a:solidFill>
                  <a:srgbClr val="00B050"/>
                </a:solidFill>
              </a:rPr>
              <a:t>(New Development Bank) </a:t>
            </a:r>
            <a:r>
              <a:rPr lang="en-GB" sz="3200" b="1" dirty="0"/>
              <a:t>with </a:t>
            </a:r>
            <a:r>
              <a:rPr lang="en-GB" sz="3200" b="1" dirty="0">
                <a:solidFill>
                  <a:srgbClr val="00B050"/>
                </a:solidFill>
              </a:rPr>
              <a:t>headquarters at </a:t>
            </a:r>
            <a:r>
              <a:rPr lang="en-GB" sz="3200" b="1" dirty="0" err="1">
                <a:solidFill>
                  <a:srgbClr val="00B050"/>
                </a:solidFill>
              </a:rPr>
              <a:t>Shangai</a:t>
            </a:r>
            <a:r>
              <a:rPr lang="en-GB" sz="3200" b="1" dirty="0">
                <a:solidFill>
                  <a:srgbClr val="00B050"/>
                </a:solidFill>
              </a:rPr>
              <a:t>, China in 2015</a:t>
            </a:r>
            <a:r>
              <a:rPr lang="en-GB" sz="3200" b="1" dirty="0"/>
              <a:t> on the lines of Asian Development Bank and the World Bank. 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/>
          <a:lstStyle/>
          <a:p>
            <a:endParaRPr lang="en-GB" dirty="0"/>
          </a:p>
          <a:p>
            <a:r>
              <a:rPr lang="en-GB" sz="3600" b="1" dirty="0"/>
              <a:t>3. The </a:t>
            </a:r>
            <a:r>
              <a:rPr lang="en-GB" sz="3600" b="1" dirty="0">
                <a:solidFill>
                  <a:srgbClr val="00B050"/>
                </a:solidFill>
              </a:rPr>
              <a:t>economic potential and demographic development </a:t>
            </a:r>
            <a:r>
              <a:rPr lang="en-GB" sz="3600" b="1" dirty="0"/>
              <a:t>are putting the BRICS countries, increasingly in a leading position in setting the global agenda and having a greater say in the global governance. </a:t>
            </a:r>
          </a:p>
          <a:p>
            <a:endParaRPr lang="en-GB" sz="3600" b="1" dirty="0"/>
          </a:p>
          <a:p>
            <a:r>
              <a:rPr lang="en-GB" sz="3600" b="1" dirty="0"/>
              <a:t>4.BRICS has to be remembered that </a:t>
            </a:r>
            <a:r>
              <a:rPr lang="en-GB" sz="3600" b="1" dirty="0">
                <a:solidFill>
                  <a:srgbClr val="00B050"/>
                </a:solidFill>
              </a:rPr>
              <a:t>BRICS share 43% of world population,</a:t>
            </a:r>
            <a:r>
              <a:rPr lang="en-GB" sz="3600" b="1" dirty="0"/>
              <a:t> but only 21% of the global GDP.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230" y="155643"/>
            <a:ext cx="10194587" cy="6459166"/>
          </a:xfrm>
        </p:spPr>
      </p:pic>
    </p:spTree>
    <p:extLst>
      <p:ext uri="{BB962C8B-B14F-4D97-AF65-F5344CB8AC3E}">
        <p14:creationId xmlns:p14="http://schemas.microsoft.com/office/powerpoint/2010/main" val="15882842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sz="9600" b="1">
                <a:solidFill>
                  <a:srgbClr val="FF0000"/>
                </a:solidFill>
                <a:latin typeface="Cooper Black" pitchFamily="18" charset="0"/>
              </a:rPr>
              <a:t>    THANK </a:t>
            </a:r>
            <a:r>
              <a:rPr lang="en-IN" sz="9600" b="1" dirty="0">
                <a:solidFill>
                  <a:srgbClr val="FF0000"/>
                </a:solidFill>
                <a:latin typeface="Cooper Black" pitchFamily="18" charset="0"/>
              </a:rPr>
              <a:t>YOU</a:t>
            </a:r>
            <a:endParaRPr lang="en-GB" sz="9600" b="1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166"/>
            <a:ext cx="4535317" cy="54675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391" y="466927"/>
            <a:ext cx="6770451" cy="547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28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oper Black" panose="0208090404030B020404" pitchFamily="18" charset="0"/>
              </a:rPr>
              <a:t>   OBJECTIVES  - IMF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0196" y="1825624"/>
            <a:ext cx="5669604" cy="5032375"/>
          </a:xfrm>
        </p:spPr>
        <p:txBody>
          <a:bodyPr>
            <a:normAutofit/>
          </a:bodyPr>
          <a:lstStyle/>
          <a:p>
            <a:r>
              <a:rPr lang="en-US" sz="3600" b="1" dirty="0"/>
              <a:t>International Monetary </a:t>
            </a:r>
          </a:p>
          <a:p>
            <a:pPr marL="0" indent="0">
              <a:buNone/>
            </a:pPr>
            <a:r>
              <a:rPr lang="en-US" sz="3600" b="1" dirty="0"/>
              <a:t>    Co – operation.</a:t>
            </a:r>
          </a:p>
          <a:p>
            <a:r>
              <a:rPr lang="en-US" sz="3600" b="1" dirty="0"/>
              <a:t>Faster &amp; balanced Gr’ in International Trade.</a:t>
            </a:r>
          </a:p>
          <a:p>
            <a:r>
              <a:rPr lang="en-US" sz="3600" b="1" dirty="0"/>
              <a:t>Exchange rate stability.</a:t>
            </a:r>
          </a:p>
          <a:p>
            <a:r>
              <a:rPr lang="en-US" sz="3600" b="1" dirty="0"/>
              <a:t>Reduce exchange control.</a:t>
            </a:r>
          </a:p>
          <a:p>
            <a:r>
              <a:rPr lang="en-US" sz="3600" b="1" dirty="0"/>
              <a:t>Establish Multilateral trade &amp; payment system.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5032374"/>
          </a:xfrm>
        </p:spPr>
        <p:txBody>
          <a:bodyPr>
            <a:normAutofit/>
          </a:bodyPr>
          <a:lstStyle/>
          <a:p>
            <a:r>
              <a:rPr lang="en-US" sz="3600" b="1" dirty="0"/>
              <a:t>Establish Multilateral trade &amp; payment system.</a:t>
            </a:r>
          </a:p>
          <a:p>
            <a:r>
              <a:rPr lang="en-US" sz="3600" b="1" dirty="0"/>
              <a:t>Promote flow of capital from developed to developing </a:t>
            </a:r>
            <a:r>
              <a:rPr lang="en-US" sz="3600" b="1" dirty="0" err="1"/>
              <a:t>Ctrys</a:t>
            </a:r>
            <a:r>
              <a:rPr lang="en-US" sz="3600" b="1" dirty="0"/>
              <a:t>.</a:t>
            </a:r>
          </a:p>
          <a:p>
            <a:r>
              <a:rPr lang="en-US" sz="3600" b="1" dirty="0"/>
              <a:t>Solve problem of international liquidity.</a:t>
            </a:r>
          </a:p>
        </p:txBody>
      </p:sp>
    </p:spTree>
    <p:extLst>
      <p:ext uri="{BB962C8B-B14F-4D97-AF65-F5344CB8AC3E}">
        <p14:creationId xmlns:p14="http://schemas.microsoft.com/office/powerpoint/2010/main" val="3522390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Cooper Black" panose="0208090404030B020404" pitchFamily="18" charset="0"/>
              </a:rPr>
              <a:t>FUNCTIONS - IMF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/>
              <a:t>1.  Stability in exchange rate</a:t>
            </a:r>
          </a:p>
          <a:p>
            <a:pPr marL="0" indent="0">
              <a:buNone/>
            </a:pPr>
            <a:r>
              <a:rPr lang="en-US" sz="4800" b="1" dirty="0"/>
              <a:t>2.  Correcting BOP disequilibrium</a:t>
            </a:r>
          </a:p>
          <a:p>
            <a:pPr marL="0" indent="0">
              <a:buNone/>
            </a:pPr>
            <a:r>
              <a:rPr lang="en-US" sz="4800" b="1" dirty="0"/>
              <a:t>3.  Determining Par Value</a:t>
            </a:r>
          </a:p>
          <a:p>
            <a:pPr marL="0" indent="0">
              <a:buNone/>
            </a:pPr>
            <a:r>
              <a:rPr lang="en-US" sz="4800" b="1" dirty="0"/>
              <a:t>4.  Balancing DD and SS of currency </a:t>
            </a:r>
          </a:p>
          <a:p>
            <a:pPr marL="0" indent="0">
              <a:buNone/>
            </a:pPr>
            <a:r>
              <a:rPr lang="en-US" sz="4800" b="1" dirty="0"/>
              <a:t>5.  Reducing trade restrictions</a:t>
            </a:r>
          </a:p>
          <a:p>
            <a:pPr marL="0" indent="0">
              <a:buNone/>
            </a:pPr>
            <a:r>
              <a:rPr lang="en-US" sz="4800" b="1" dirty="0"/>
              <a:t>6.   Providing credit facilities</a:t>
            </a:r>
          </a:p>
        </p:txBody>
      </p:sp>
    </p:spTree>
    <p:extLst>
      <p:ext uri="{BB962C8B-B14F-4D97-AF65-F5344CB8AC3E}">
        <p14:creationId xmlns:p14="http://schemas.microsoft.com/office/powerpoint/2010/main" val="3919232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ooper Black" panose="0208090404030B020404" pitchFamily="18" charset="0"/>
              </a:rPr>
              <a:t>       FACILITIES OF - IMF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0" y="1325564"/>
            <a:ext cx="11338560" cy="55324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1.  Basic Credit Facility _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                 </a:t>
            </a:r>
            <a:r>
              <a:rPr lang="en-US" b="1" dirty="0"/>
              <a:t>To all the member </a:t>
            </a:r>
            <a:r>
              <a:rPr lang="en-US" b="1" dirty="0" err="1"/>
              <a:t>ctys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2.  Extended Fund Facility _</a:t>
            </a:r>
          </a:p>
          <a:p>
            <a:pPr marL="0" indent="0">
              <a:buNone/>
            </a:pPr>
            <a:r>
              <a:rPr lang="en-US" dirty="0"/>
              <a:t>   	 	     </a:t>
            </a:r>
            <a:r>
              <a:rPr lang="en-US" b="1" dirty="0"/>
              <a:t>140 % Additional borrowing , 3 years , Low interest.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3.  Compensatory Financial Facility _</a:t>
            </a:r>
          </a:p>
          <a:p>
            <a:pPr marL="0" indent="0">
              <a:buNone/>
            </a:pPr>
            <a:r>
              <a:rPr lang="en-US" dirty="0"/>
              <a:t> 	                 </a:t>
            </a:r>
            <a:r>
              <a:rPr lang="en-US" b="1" dirty="0"/>
              <a:t>1963 established , 1981 extended.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4.  Buffer Stock Facility _</a:t>
            </a:r>
          </a:p>
          <a:p>
            <a:pPr marL="0" indent="0">
              <a:buNone/>
            </a:pPr>
            <a:r>
              <a:rPr lang="en-US" dirty="0"/>
              <a:t>    	 	     </a:t>
            </a:r>
            <a:r>
              <a:rPr lang="en-US" b="1" dirty="0"/>
              <a:t>1969 established , importance to primary (food) producing </a:t>
            </a:r>
            <a:r>
              <a:rPr lang="en-US" b="1" dirty="0" err="1"/>
              <a:t>Ctrys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5.  Supplementary Financing Facility _</a:t>
            </a:r>
          </a:p>
          <a:p>
            <a:pPr marL="0" indent="0">
              <a:buNone/>
            </a:pPr>
            <a:r>
              <a:rPr lang="en-US" dirty="0"/>
              <a:t> 		</a:t>
            </a:r>
            <a:r>
              <a:rPr lang="en-US" b="1" dirty="0"/>
              <a:t>      Temporary arrangement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6.Structural Adjustment Facility _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     		      </a:t>
            </a:r>
            <a:r>
              <a:rPr lang="en-US" b="1" dirty="0"/>
              <a:t>1986 March , concession for poor </a:t>
            </a:r>
            <a:r>
              <a:rPr lang="en-US" b="1" dirty="0" err="1"/>
              <a:t>Ctrys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      		      1987 </a:t>
            </a:r>
            <a:r>
              <a:rPr lang="en-US" b="1" dirty="0" err="1">
                <a:solidFill>
                  <a:srgbClr val="FF0000"/>
                </a:solidFill>
              </a:rPr>
              <a:t>Enchanced</a:t>
            </a:r>
            <a:r>
              <a:rPr lang="en-US" b="1" dirty="0">
                <a:solidFill>
                  <a:srgbClr val="FF0000"/>
                </a:solidFill>
              </a:rPr>
              <a:t> SAF   </a:t>
            </a:r>
            <a:r>
              <a:rPr lang="en-US" b="1" dirty="0"/>
              <a:t>for low income </a:t>
            </a:r>
            <a:r>
              <a:rPr lang="en-US" b="1" dirty="0" err="1"/>
              <a:t>Ctrys</a:t>
            </a:r>
            <a:r>
              <a:rPr lang="en-US" b="1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73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</TotalTime>
  <Words>2039</Words>
  <Application>Microsoft Office PowerPoint</Application>
  <PresentationFormat>Widescreen</PresentationFormat>
  <Paragraphs>278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Bodoni MT Black</vt:lpstr>
      <vt:lpstr>Calibri</vt:lpstr>
      <vt:lpstr>Calibri Light</vt:lpstr>
      <vt:lpstr>Cooper Black</vt:lpstr>
      <vt:lpstr>Office Theme</vt:lpstr>
      <vt:lpstr>     LESSON - 8</vt:lpstr>
      <vt:lpstr>PowerPoint Presentation</vt:lpstr>
      <vt:lpstr> INTRODUCTION</vt:lpstr>
      <vt:lpstr>     IMF</vt:lpstr>
      <vt:lpstr>PowerPoint Presentation</vt:lpstr>
      <vt:lpstr>PowerPoint Presentation</vt:lpstr>
      <vt:lpstr>   OBJECTIVES  - IMF</vt:lpstr>
      <vt:lpstr>FUNCTIONS - IMF</vt:lpstr>
      <vt:lpstr>       FACILITIES OF - IMF</vt:lpstr>
      <vt:lpstr>ACHIEVEMENTS  - IMF</vt:lpstr>
      <vt:lpstr>  INDIA &amp; IMF</vt:lpstr>
      <vt:lpstr>  INTERNATIONAL           BANK FOR RECONSTRUCTION       &amp; DEVELOPMENT            ( I B R D )   OR WORLD BANK</vt:lpstr>
      <vt:lpstr>    INTRO – IBRD/ WORLD BANK</vt:lpstr>
      <vt:lpstr>IBRD / WORLD BANK in US</vt:lpstr>
      <vt:lpstr>               OBJECTIVES - IBRD</vt:lpstr>
      <vt:lpstr>                     WORLD BANK            LENDING PROCEDURES</vt:lpstr>
      <vt:lpstr>         FUNCTIONS OF IBRD/ WB</vt:lpstr>
      <vt:lpstr>   ACHIEVEMENTS OF IBRD</vt:lpstr>
      <vt:lpstr>   INDIA &amp; IBRD / WORLD BANK</vt:lpstr>
      <vt:lpstr>PowerPoint Presentation</vt:lpstr>
      <vt:lpstr>WORLD TRADE ORGANISATION</vt:lpstr>
      <vt:lpstr>   WORLD TRADE CENTRE         at NEW YORK - USA</vt:lpstr>
      <vt:lpstr>       OBJECTIVES OF WTO </vt:lpstr>
      <vt:lpstr>         WTO  AGREEMENTS </vt:lpstr>
      <vt:lpstr>       FUNCTIONS OF WTO </vt:lpstr>
      <vt:lpstr> ACHIEVEMENTS OF WTO </vt:lpstr>
      <vt:lpstr>   WTO and India </vt:lpstr>
      <vt:lpstr>  Trade Blocks </vt:lpstr>
      <vt:lpstr>  FORMS  OF  ECONOMIC     INTEGRATION </vt:lpstr>
      <vt:lpstr>    Trade Blocks</vt:lpstr>
      <vt:lpstr>South Asian Association for Regional Co operation   (SAARC)    ( 8)</vt:lpstr>
      <vt:lpstr>PowerPoint Presentation</vt:lpstr>
      <vt:lpstr>India , Bhutan , Pakistan , Nepal , Bangaladesh , Maldives , Sri Lanka , Afganistan</vt:lpstr>
      <vt:lpstr>                   OBJECTIVES of SAARC</vt:lpstr>
      <vt:lpstr>  FUNCTIONS OF SAARC </vt:lpstr>
      <vt:lpstr>  ACHIEVEMENTS OF SAARC </vt:lpstr>
      <vt:lpstr>PowerPoint Presentation</vt:lpstr>
      <vt:lpstr>      ASSOCIATION OF SOUTH EAST              ASIAN NATIONS  (ASEAN) </vt:lpstr>
      <vt:lpstr>PowerPoint Presentation</vt:lpstr>
      <vt:lpstr>PowerPoint Presentation</vt:lpstr>
      <vt:lpstr>           Objectives of ASEAN </vt:lpstr>
      <vt:lpstr>PowerPoint Presentation</vt:lpstr>
      <vt:lpstr>             Functions of the ASEAN </vt:lpstr>
      <vt:lpstr>  Brazil, Russia, India, China and South Africa. (BRICS) </vt:lpstr>
      <vt:lpstr>PowerPoint Presentation</vt:lpstr>
      <vt:lpstr> OBJECTIVES OF BRICS </vt:lpstr>
      <vt:lpstr>  FUNCTIONS OF BRICS </vt:lpstr>
      <vt:lpstr>     ACHIEVEMENTS OF BRICS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ECONOMIC ORGANISATIONS</dc:title>
  <dc:creator>Staff</dc:creator>
  <cp:lastModifiedBy>SysSoft</cp:lastModifiedBy>
  <cp:revision>117</cp:revision>
  <dcterms:created xsi:type="dcterms:W3CDTF">2019-08-17T09:56:16Z</dcterms:created>
  <dcterms:modified xsi:type="dcterms:W3CDTF">2024-05-18T11:32:49Z</dcterms:modified>
</cp:coreProperties>
</file>