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media/audio1.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18" r:id="rId2"/>
    <p:sldId id="319" r:id="rId3"/>
    <p:sldId id="320" r:id="rId4"/>
    <p:sldId id="322" r:id="rId5"/>
    <p:sldId id="323" r:id="rId6"/>
    <p:sldId id="324" r:id="rId7"/>
    <p:sldId id="325" r:id="rId8"/>
    <p:sldId id="326" r:id="rId9"/>
    <p:sldId id="327" r:id="rId10"/>
    <p:sldId id="328" r:id="rId11"/>
    <p:sldId id="329" r:id="rId12"/>
    <p:sldId id="330" r:id="rId13"/>
    <p:sldId id="331" r:id="rId14"/>
    <p:sldId id="332" r:id="rId15"/>
    <p:sldId id="333" r:id="rId16"/>
    <p:sldId id="334" r:id="rId17"/>
    <p:sldId id="335" r:id="rId18"/>
    <p:sldId id="336" r:id="rId19"/>
    <p:sldId id="337" r:id="rId20"/>
    <p:sldId id="338" r:id="rId21"/>
    <p:sldId id="339" r:id="rId22"/>
    <p:sldId id="340" r:id="rId23"/>
    <p:sldId id="341" r:id="rId24"/>
    <p:sldId id="342" r:id="rId25"/>
    <p:sldId id="343" r:id="rId26"/>
    <p:sldId id="344" r:id="rId27"/>
    <p:sldId id="345" r:id="rId28"/>
    <p:sldId id="346" r:id="rId29"/>
    <p:sldId id="347" r:id="rId30"/>
    <p:sldId id="348" r:id="rId31"/>
    <p:sldId id="349" r:id="rId32"/>
    <p:sldId id="294" r:id="rId33"/>
    <p:sldId id="317" r:id="rId34"/>
    <p:sldId id="295" r:id="rId35"/>
    <p:sldId id="296" r:id="rId36"/>
    <p:sldId id="297" r:id="rId37"/>
    <p:sldId id="314"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6" r:id="rId51"/>
    <p:sldId id="310" r:id="rId52"/>
    <p:sldId id="311" r:id="rId53"/>
    <p:sldId id="354" r:id="rId54"/>
    <p:sldId id="355" r:id="rId55"/>
    <p:sldId id="356" r:id="rId56"/>
    <p:sldId id="357" r:id="rId57"/>
    <p:sldId id="358" r:id="rId58"/>
    <p:sldId id="359" r:id="rId59"/>
    <p:sldId id="360" r:id="rId60"/>
    <p:sldId id="361" r:id="rId61"/>
    <p:sldId id="362" r:id="rId62"/>
    <p:sldId id="363" r:id="rId63"/>
    <p:sldId id="364" r:id="rId64"/>
    <p:sldId id="365" r:id="rId65"/>
    <p:sldId id="366" r:id="rId66"/>
    <p:sldId id="367" r:id="rId67"/>
    <p:sldId id="368" r:id="rId68"/>
    <p:sldId id="369" r:id="rId69"/>
    <p:sldId id="370" r:id="rId70"/>
    <p:sldId id="371" r:id="rId71"/>
    <p:sldId id="372" r:id="rId72"/>
    <p:sldId id="373" r:id="rId73"/>
    <p:sldId id="374" r:id="rId74"/>
    <p:sldId id="375" r:id="rId75"/>
    <p:sldId id="376" r:id="rId76"/>
    <p:sldId id="377" r:id="rId77"/>
    <p:sldId id="378" r:id="rId78"/>
    <p:sldId id="379" r:id="rId79"/>
    <p:sldId id="380" r:id="rId80"/>
    <p:sldId id="381" r:id="rId81"/>
    <p:sldId id="382" r:id="rId82"/>
    <p:sldId id="383" r:id="rId83"/>
    <p:sldId id="384" r:id="rId84"/>
    <p:sldId id="385" r:id="rId85"/>
    <p:sldId id="386" r:id="rId86"/>
    <p:sldId id="387" r:id="rId87"/>
    <p:sldId id="388" r:id="rId88"/>
    <p:sldId id="389" r:id="rId89"/>
    <p:sldId id="390" r:id="rId90"/>
    <p:sldId id="391" r:id="rId91"/>
    <p:sldId id="393" r:id="rId92"/>
    <p:sldId id="392" r:id="rId9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E1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228" autoAdjust="0"/>
    <p:restoredTop sz="94660"/>
  </p:normalViewPr>
  <p:slideViewPr>
    <p:cSldViewPr>
      <p:cViewPr varScale="1">
        <p:scale>
          <a:sx n="66" d="100"/>
          <a:sy n="66" d="100"/>
        </p:scale>
        <p:origin x="-126" y="-16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slide" Target="slides/slide67.xml" /><Relationship Id="rId76" Type="http://schemas.openxmlformats.org/officeDocument/2006/relationships/slide" Target="slides/slide75.xml" /><Relationship Id="rId84" Type="http://schemas.openxmlformats.org/officeDocument/2006/relationships/slide" Target="slides/slide83.xml" /><Relationship Id="rId89" Type="http://schemas.openxmlformats.org/officeDocument/2006/relationships/slide" Target="slides/slide88.xml" /><Relationship Id="rId97" Type="http://schemas.openxmlformats.org/officeDocument/2006/relationships/tableStyles" Target="tableStyles.xml" /><Relationship Id="rId7" Type="http://schemas.openxmlformats.org/officeDocument/2006/relationships/slide" Target="slides/slide6.xml" /><Relationship Id="rId71" Type="http://schemas.openxmlformats.org/officeDocument/2006/relationships/slide" Target="slides/slide70.xml" /><Relationship Id="rId92" Type="http://schemas.openxmlformats.org/officeDocument/2006/relationships/slide" Target="slides/slide91.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74" Type="http://schemas.openxmlformats.org/officeDocument/2006/relationships/slide" Target="slides/slide73.xml" /><Relationship Id="rId79" Type="http://schemas.openxmlformats.org/officeDocument/2006/relationships/slide" Target="slides/slide78.xml" /><Relationship Id="rId87" Type="http://schemas.openxmlformats.org/officeDocument/2006/relationships/slide" Target="slides/slide86.xml" /><Relationship Id="rId5" Type="http://schemas.openxmlformats.org/officeDocument/2006/relationships/slide" Target="slides/slide4.xml" /><Relationship Id="rId61" Type="http://schemas.openxmlformats.org/officeDocument/2006/relationships/slide" Target="slides/slide60.xml" /><Relationship Id="rId82" Type="http://schemas.openxmlformats.org/officeDocument/2006/relationships/slide" Target="slides/slide81.xml" /><Relationship Id="rId90" Type="http://schemas.openxmlformats.org/officeDocument/2006/relationships/slide" Target="slides/slide89.xml" /><Relationship Id="rId95" Type="http://schemas.openxmlformats.org/officeDocument/2006/relationships/viewProps" Target="viewProps.xml" /><Relationship Id="rId19" Type="http://schemas.openxmlformats.org/officeDocument/2006/relationships/slide" Target="slides/slide1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slide" Target="slides/slide68.xml" /><Relationship Id="rId77" Type="http://schemas.openxmlformats.org/officeDocument/2006/relationships/slide" Target="slides/slide76.xml" /><Relationship Id="rId8" Type="http://schemas.openxmlformats.org/officeDocument/2006/relationships/slide" Target="slides/slide7.xml" /><Relationship Id="rId51" Type="http://schemas.openxmlformats.org/officeDocument/2006/relationships/slide" Target="slides/slide50.xml" /><Relationship Id="rId72" Type="http://schemas.openxmlformats.org/officeDocument/2006/relationships/slide" Target="slides/slide71.xml" /><Relationship Id="rId80" Type="http://schemas.openxmlformats.org/officeDocument/2006/relationships/slide" Target="slides/slide79.xml" /><Relationship Id="rId85" Type="http://schemas.openxmlformats.org/officeDocument/2006/relationships/slide" Target="slides/slide84.xml" /><Relationship Id="rId93" Type="http://schemas.openxmlformats.org/officeDocument/2006/relationships/slide" Target="slides/slide92.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slide" Target="slides/slide66.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slide" Target="slides/slide69.xml" /><Relationship Id="rId75" Type="http://schemas.openxmlformats.org/officeDocument/2006/relationships/slide" Target="slides/slide74.xml" /><Relationship Id="rId83" Type="http://schemas.openxmlformats.org/officeDocument/2006/relationships/slide" Target="slides/slide82.xml" /><Relationship Id="rId88" Type="http://schemas.openxmlformats.org/officeDocument/2006/relationships/slide" Target="slides/slide87.xml" /><Relationship Id="rId91" Type="http://schemas.openxmlformats.org/officeDocument/2006/relationships/slide" Target="slides/slide90.xml" /><Relationship Id="rId96" Type="http://schemas.openxmlformats.org/officeDocument/2006/relationships/theme" Target="theme/theme1.xml" /><Relationship Id="rId1" Type="http://schemas.openxmlformats.org/officeDocument/2006/relationships/slideMaster" Target="slideMasters/slideMaster1.xml" /><Relationship Id="rId6" Type="http://schemas.openxmlformats.org/officeDocument/2006/relationships/slide" Target="slides/slide5.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10" Type="http://schemas.openxmlformats.org/officeDocument/2006/relationships/slide" Target="slides/slide9.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73" Type="http://schemas.openxmlformats.org/officeDocument/2006/relationships/slide" Target="slides/slide72.xml" /><Relationship Id="rId78" Type="http://schemas.openxmlformats.org/officeDocument/2006/relationships/slide" Target="slides/slide77.xml" /><Relationship Id="rId81" Type="http://schemas.openxmlformats.org/officeDocument/2006/relationships/slide" Target="slides/slide80.xml" /><Relationship Id="rId86" Type="http://schemas.openxmlformats.org/officeDocument/2006/relationships/slide" Target="slides/slide85.xml" /><Relationship Id="rId94" Type="http://schemas.openxmlformats.org/officeDocument/2006/relationships/presProps" Target="presProps.xml" /><Relationship Id="rId4" Type="http://schemas.openxmlformats.org/officeDocument/2006/relationships/slide" Target="slides/slide3.xml" /><Relationship Id="rId9" Type="http://schemas.openxmlformats.org/officeDocument/2006/relationships/slide" Target="slides/slide8.xml" /><Relationship Id="rId13" Type="http://schemas.openxmlformats.org/officeDocument/2006/relationships/slide" Target="slides/slide12.xml" /><Relationship Id="rId18" Type="http://schemas.openxmlformats.org/officeDocument/2006/relationships/slide" Target="slides/slide17.xml" /><Relationship Id="rId39" Type="http://schemas.openxmlformats.org/officeDocument/2006/relationships/slide" Target="slides/slide38.xml"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3B17B7-4BD2-45F3-ADEC-026EDDD18B4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3EDACC7-FFD1-48FA-8AD0-02E6614D7125}">
      <dgm:prSet phldrT="[Text]"/>
      <dgm:spPr>
        <a:solidFill>
          <a:srgbClr val="FFFF00"/>
        </a:solidFill>
      </dgm:spPr>
      <dgm:t>
        <a:bodyPr/>
        <a:lstStyle/>
        <a:p>
          <a:r>
            <a:rPr lang="en-US" b="1" dirty="0">
              <a:solidFill>
                <a:srgbClr val="002060"/>
              </a:solidFill>
            </a:rPr>
            <a:t>SOURCES OF PUBLIC REVENUES</a:t>
          </a:r>
        </a:p>
      </dgm:t>
    </dgm:pt>
    <dgm:pt modelId="{899FD8CE-4D84-40F6-99E3-094045189416}" type="parTrans" cxnId="{71DB67F7-38C0-4ADF-A1BC-5E99DA3E4823}">
      <dgm:prSet/>
      <dgm:spPr/>
      <dgm:t>
        <a:bodyPr/>
        <a:lstStyle/>
        <a:p>
          <a:endParaRPr lang="en-US"/>
        </a:p>
      </dgm:t>
    </dgm:pt>
    <dgm:pt modelId="{297E4FB4-1568-40B5-B5C2-674C3EA75ABD}" type="sibTrans" cxnId="{71DB67F7-38C0-4ADF-A1BC-5E99DA3E4823}">
      <dgm:prSet/>
      <dgm:spPr/>
      <dgm:t>
        <a:bodyPr/>
        <a:lstStyle/>
        <a:p>
          <a:endParaRPr lang="en-US"/>
        </a:p>
      </dgm:t>
    </dgm:pt>
    <dgm:pt modelId="{FBADEC9E-A721-44C8-8A99-AF21323FF625}">
      <dgm:prSet phldrT="[Text]"/>
      <dgm:spPr>
        <a:solidFill>
          <a:srgbClr val="FFFF00"/>
        </a:solidFill>
        <a:ln>
          <a:solidFill>
            <a:schemeClr val="bg2">
              <a:lumMod val="60000"/>
              <a:lumOff val="40000"/>
            </a:schemeClr>
          </a:solidFill>
        </a:ln>
      </dgm:spPr>
      <dgm:t>
        <a:bodyPr/>
        <a:lstStyle/>
        <a:p>
          <a:r>
            <a:rPr lang="en-US" b="1" dirty="0">
              <a:solidFill>
                <a:srgbClr val="002060"/>
              </a:solidFill>
            </a:rPr>
            <a:t>TAX REVENUE</a:t>
          </a:r>
        </a:p>
      </dgm:t>
    </dgm:pt>
    <dgm:pt modelId="{1B3AFE52-4659-4032-896C-54164B5A88EF}" type="parTrans" cxnId="{ECE0E04B-C5EC-43A8-9E2D-0B18EBBABAC4}">
      <dgm:prSet/>
      <dgm:spPr/>
      <dgm:t>
        <a:bodyPr/>
        <a:lstStyle/>
        <a:p>
          <a:endParaRPr lang="en-US"/>
        </a:p>
      </dgm:t>
    </dgm:pt>
    <dgm:pt modelId="{1B8CF57E-AAC4-4CFC-9E4B-5CA860856330}" type="sibTrans" cxnId="{ECE0E04B-C5EC-43A8-9E2D-0B18EBBABAC4}">
      <dgm:prSet/>
      <dgm:spPr/>
      <dgm:t>
        <a:bodyPr/>
        <a:lstStyle/>
        <a:p>
          <a:endParaRPr lang="en-US"/>
        </a:p>
      </dgm:t>
    </dgm:pt>
    <dgm:pt modelId="{5C79C176-5441-4886-9573-AC336D04DE29}">
      <dgm:prSet phldrT="[Text]"/>
      <dgm:spPr>
        <a:solidFill>
          <a:srgbClr val="FFFF00"/>
        </a:solidFill>
        <a:ln>
          <a:solidFill>
            <a:schemeClr val="bg2">
              <a:lumMod val="60000"/>
              <a:lumOff val="40000"/>
            </a:schemeClr>
          </a:solidFill>
        </a:ln>
      </dgm:spPr>
      <dgm:t>
        <a:bodyPr/>
        <a:lstStyle/>
        <a:p>
          <a:r>
            <a:rPr lang="en-US" b="1" dirty="0">
              <a:solidFill>
                <a:srgbClr val="002060"/>
              </a:solidFill>
            </a:rPr>
            <a:t>NON – TAX REVENUE</a:t>
          </a:r>
        </a:p>
      </dgm:t>
    </dgm:pt>
    <dgm:pt modelId="{12FADF66-A9EC-4E59-93D0-AE2C133DF37A}" type="parTrans" cxnId="{8A062FEE-B41B-427F-A5C5-B538D44650E7}">
      <dgm:prSet/>
      <dgm:spPr/>
      <dgm:t>
        <a:bodyPr/>
        <a:lstStyle/>
        <a:p>
          <a:endParaRPr lang="en-US"/>
        </a:p>
      </dgm:t>
    </dgm:pt>
    <dgm:pt modelId="{88712D13-E5DA-420B-8A90-1082D3B92A00}" type="sibTrans" cxnId="{8A062FEE-B41B-427F-A5C5-B538D44650E7}">
      <dgm:prSet/>
      <dgm:spPr/>
      <dgm:t>
        <a:bodyPr/>
        <a:lstStyle/>
        <a:p>
          <a:endParaRPr lang="en-US"/>
        </a:p>
      </dgm:t>
    </dgm:pt>
    <dgm:pt modelId="{FF8395BC-85BE-4694-AEA9-29E6098EFEE3}" type="pres">
      <dgm:prSet presAssocID="{7B3B17B7-4BD2-45F3-ADEC-026EDDD18B49}" presName="hierChild1" presStyleCnt="0">
        <dgm:presLayoutVars>
          <dgm:orgChart val="1"/>
          <dgm:chPref val="1"/>
          <dgm:dir/>
          <dgm:animOne val="branch"/>
          <dgm:animLvl val="lvl"/>
          <dgm:resizeHandles/>
        </dgm:presLayoutVars>
      </dgm:prSet>
      <dgm:spPr/>
    </dgm:pt>
    <dgm:pt modelId="{D25394B9-002F-4040-817F-FA76A7F6C725}" type="pres">
      <dgm:prSet presAssocID="{03EDACC7-FFD1-48FA-8AD0-02E6614D7125}" presName="hierRoot1" presStyleCnt="0">
        <dgm:presLayoutVars>
          <dgm:hierBranch val="init"/>
        </dgm:presLayoutVars>
      </dgm:prSet>
      <dgm:spPr/>
    </dgm:pt>
    <dgm:pt modelId="{74672A19-BF5E-4E7B-AD0D-40ED0710001C}" type="pres">
      <dgm:prSet presAssocID="{03EDACC7-FFD1-48FA-8AD0-02E6614D7125}" presName="rootComposite1" presStyleCnt="0"/>
      <dgm:spPr/>
    </dgm:pt>
    <dgm:pt modelId="{1A6ABDD5-7E37-4CA9-894F-A7E639E9D955}" type="pres">
      <dgm:prSet presAssocID="{03EDACC7-FFD1-48FA-8AD0-02E6614D7125}" presName="rootText1" presStyleLbl="node0" presStyleIdx="0" presStyleCnt="1" custScaleX="185630" custScaleY="133686" custLinFactNeighborY="-32170">
        <dgm:presLayoutVars>
          <dgm:chPref val="3"/>
        </dgm:presLayoutVars>
      </dgm:prSet>
      <dgm:spPr/>
    </dgm:pt>
    <dgm:pt modelId="{4FA04FBB-3E71-4FA4-9454-2BF00C0825DD}" type="pres">
      <dgm:prSet presAssocID="{03EDACC7-FFD1-48FA-8AD0-02E6614D7125}" presName="rootConnector1" presStyleLbl="node1" presStyleIdx="0" presStyleCnt="0"/>
      <dgm:spPr/>
    </dgm:pt>
    <dgm:pt modelId="{7CB86E97-FD7D-403D-BF03-07BFCF4BAC1D}" type="pres">
      <dgm:prSet presAssocID="{03EDACC7-FFD1-48FA-8AD0-02E6614D7125}" presName="hierChild2" presStyleCnt="0"/>
      <dgm:spPr/>
    </dgm:pt>
    <dgm:pt modelId="{D39E677D-1C26-442F-B9A8-0E80DFB251F9}" type="pres">
      <dgm:prSet presAssocID="{1B3AFE52-4659-4032-896C-54164B5A88EF}" presName="Name37" presStyleLbl="parChTrans1D2" presStyleIdx="0" presStyleCnt="2"/>
      <dgm:spPr/>
    </dgm:pt>
    <dgm:pt modelId="{3BDD5AB6-3779-479D-A356-ACAA94D4BD4C}" type="pres">
      <dgm:prSet presAssocID="{FBADEC9E-A721-44C8-8A99-AF21323FF625}" presName="hierRoot2" presStyleCnt="0">
        <dgm:presLayoutVars>
          <dgm:hierBranch val="init"/>
        </dgm:presLayoutVars>
      </dgm:prSet>
      <dgm:spPr/>
    </dgm:pt>
    <dgm:pt modelId="{EBE14824-F68C-4F3C-92B9-DF4F4DBBF5B3}" type="pres">
      <dgm:prSet presAssocID="{FBADEC9E-A721-44C8-8A99-AF21323FF625}" presName="rootComposite" presStyleCnt="0"/>
      <dgm:spPr/>
    </dgm:pt>
    <dgm:pt modelId="{8A6CB651-778D-4257-AFCE-BE589B0945EA}" type="pres">
      <dgm:prSet presAssocID="{FBADEC9E-A721-44C8-8A99-AF21323FF625}" presName="rootText" presStyleLbl="node2" presStyleIdx="0" presStyleCnt="2" custScaleX="196123" custLinFactNeighborY="27099">
        <dgm:presLayoutVars>
          <dgm:chPref val="3"/>
        </dgm:presLayoutVars>
      </dgm:prSet>
      <dgm:spPr/>
    </dgm:pt>
    <dgm:pt modelId="{0AA019F2-17C5-4642-977A-4421C12633B5}" type="pres">
      <dgm:prSet presAssocID="{FBADEC9E-A721-44C8-8A99-AF21323FF625}" presName="rootConnector" presStyleLbl="node2" presStyleIdx="0" presStyleCnt="2"/>
      <dgm:spPr/>
    </dgm:pt>
    <dgm:pt modelId="{9337D94D-DBBA-4A1D-B65A-F711F29DAB84}" type="pres">
      <dgm:prSet presAssocID="{FBADEC9E-A721-44C8-8A99-AF21323FF625}" presName="hierChild4" presStyleCnt="0"/>
      <dgm:spPr/>
    </dgm:pt>
    <dgm:pt modelId="{985043B4-FA32-4447-A537-33625BC4A25B}" type="pres">
      <dgm:prSet presAssocID="{FBADEC9E-A721-44C8-8A99-AF21323FF625}" presName="hierChild5" presStyleCnt="0"/>
      <dgm:spPr/>
    </dgm:pt>
    <dgm:pt modelId="{E4E9F0F7-BCFB-4699-9054-12555EB5557A}" type="pres">
      <dgm:prSet presAssocID="{12FADF66-A9EC-4E59-93D0-AE2C133DF37A}" presName="Name37" presStyleLbl="parChTrans1D2" presStyleIdx="1" presStyleCnt="2"/>
      <dgm:spPr/>
    </dgm:pt>
    <dgm:pt modelId="{9303EB03-B4DF-47B5-B620-474D4519989A}" type="pres">
      <dgm:prSet presAssocID="{5C79C176-5441-4886-9573-AC336D04DE29}" presName="hierRoot2" presStyleCnt="0">
        <dgm:presLayoutVars>
          <dgm:hierBranch val="init"/>
        </dgm:presLayoutVars>
      </dgm:prSet>
      <dgm:spPr/>
    </dgm:pt>
    <dgm:pt modelId="{066E16EF-0EAA-456C-AC89-722730CA83E2}" type="pres">
      <dgm:prSet presAssocID="{5C79C176-5441-4886-9573-AC336D04DE29}" presName="rootComposite" presStyleCnt="0"/>
      <dgm:spPr/>
    </dgm:pt>
    <dgm:pt modelId="{1A6B9755-590F-407F-9048-7290CAD97060}" type="pres">
      <dgm:prSet presAssocID="{5C79C176-5441-4886-9573-AC336D04DE29}" presName="rootText" presStyleLbl="node2" presStyleIdx="1" presStyleCnt="2" custScaleX="217642" custLinFactNeighborY="27099">
        <dgm:presLayoutVars>
          <dgm:chPref val="3"/>
        </dgm:presLayoutVars>
      </dgm:prSet>
      <dgm:spPr/>
    </dgm:pt>
    <dgm:pt modelId="{1188ACC9-2ACC-4CD8-B939-B2581F91A07F}" type="pres">
      <dgm:prSet presAssocID="{5C79C176-5441-4886-9573-AC336D04DE29}" presName="rootConnector" presStyleLbl="node2" presStyleIdx="1" presStyleCnt="2"/>
      <dgm:spPr/>
    </dgm:pt>
    <dgm:pt modelId="{B8873F2C-156E-42B6-B688-2262A8578ABF}" type="pres">
      <dgm:prSet presAssocID="{5C79C176-5441-4886-9573-AC336D04DE29}" presName="hierChild4" presStyleCnt="0"/>
      <dgm:spPr/>
    </dgm:pt>
    <dgm:pt modelId="{D0708C15-361A-4B1E-8C2D-4231B246CF33}" type="pres">
      <dgm:prSet presAssocID="{5C79C176-5441-4886-9573-AC336D04DE29}" presName="hierChild5" presStyleCnt="0"/>
      <dgm:spPr/>
    </dgm:pt>
    <dgm:pt modelId="{10C0FD59-3637-4947-B33B-08F8606F7328}" type="pres">
      <dgm:prSet presAssocID="{03EDACC7-FFD1-48FA-8AD0-02E6614D7125}" presName="hierChild3" presStyleCnt="0"/>
      <dgm:spPr/>
    </dgm:pt>
  </dgm:ptLst>
  <dgm:cxnLst>
    <dgm:cxn modelId="{2ABB280F-3A25-4EAC-BE46-86ADA2E9E884}" type="presOf" srcId="{FBADEC9E-A721-44C8-8A99-AF21323FF625}" destId="{0AA019F2-17C5-4642-977A-4421C12633B5}" srcOrd="1" destOrd="0" presId="urn:microsoft.com/office/officeart/2005/8/layout/orgChart1"/>
    <dgm:cxn modelId="{19BB4F31-54AF-4491-BEDD-A845EF128E49}" type="presOf" srcId="{12FADF66-A9EC-4E59-93D0-AE2C133DF37A}" destId="{E4E9F0F7-BCFB-4699-9054-12555EB5557A}" srcOrd="0" destOrd="0" presId="urn:microsoft.com/office/officeart/2005/8/layout/orgChart1"/>
    <dgm:cxn modelId="{F19CC260-3E7A-4105-A82C-A07686F48CCC}" type="presOf" srcId="{03EDACC7-FFD1-48FA-8AD0-02E6614D7125}" destId="{4FA04FBB-3E71-4FA4-9454-2BF00C0825DD}" srcOrd="1" destOrd="0" presId="urn:microsoft.com/office/officeart/2005/8/layout/orgChart1"/>
    <dgm:cxn modelId="{ECE0E04B-C5EC-43A8-9E2D-0B18EBBABAC4}" srcId="{03EDACC7-FFD1-48FA-8AD0-02E6614D7125}" destId="{FBADEC9E-A721-44C8-8A99-AF21323FF625}" srcOrd="0" destOrd="0" parTransId="{1B3AFE52-4659-4032-896C-54164B5A88EF}" sibTransId="{1B8CF57E-AAC4-4CFC-9E4B-5CA860856330}"/>
    <dgm:cxn modelId="{2628C38B-A239-4E38-AB48-9126F772D11A}" type="presOf" srcId="{7B3B17B7-4BD2-45F3-ADEC-026EDDD18B49}" destId="{FF8395BC-85BE-4694-AEA9-29E6098EFEE3}" srcOrd="0" destOrd="0" presId="urn:microsoft.com/office/officeart/2005/8/layout/orgChart1"/>
    <dgm:cxn modelId="{B8564D9C-CDEA-4795-93C6-46AC996D5BB2}" type="presOf" srcId="{5C79C176-5441-4886-9573-AC336D04DE29}" destId="{1A6B9755-590F-407F-9048-7290CAD97060}" srcOrd="0" destOrd="0" presId="urn:microsoft.com/office/officeart/2005/8/layout/orgChart1"/>
    <dgm:cxn modelId="{2D80A9A5-AE18-4A1F-9F05-ABA0F8A7649A}" type="presOf" srcId="{03EDACC7-FFD1-48FA-8AD0-02E6614D7125}" destId="{1A6ABDD5-7E37-4CA9-894F-A7E639E9D955}" srcOrd="0" destOrd="0" presId="urn:microsoft.com/office/officeart/2005/8/layout/orgChart1"/>
    <dgm:cxn modelId="{8A9DB3AA-798E-4AA6-B3B8-1EC969089D56}" type="presOf" srcId="{FBADEC9E-A721-44C8-8A99-AF21323FF625}" destId="{8A6CB651-778D-4257-AFCE-BE589B0945EA}" srcOrd="0" destOrd="0" presId="urn:microsoft.com/office/officeart/2005/8/layout/orgChart1"/>
    <dgm:cxn modelId="{E587BEAF-9DA5-42BD-98D6-1CA8BE83F9AE}" type="presOf" srcId="{1B3AFE52-4659-4032-896C-54164B5A88EF}" destId="{D39E677D-1C26-442F-B9A8-0E80DFB251F9}" srcOrd="0" destOrd="0" presId="urn:microsoft.com/office/officeart/2005/8/layout/orgChart1"/>
    <dgm:cxn modelId="{8F3D01B5-E8A4-4319-8711-216BB81170EF}" type="presOf" srcId="{5C79C176-5441-4886-9573-AC336D04DE29}" destId="{1188ACC9-2ACC-4CD8-B939-B2581F91A07F}" srcOrd="1" destOrd="0" presId="urn:microsoft.com/office/officeart/2005/8/layout/orgChart1"/>
    <dgm:cxn modelId="{8A062FEE-B41B-427F-A5C5-B538D44650E7}" srcId="{03EDACC7-FFD1-48FA-8AD0-02E6614D7125}" destId="{5C79C176-5441-4886-9573-AC336D04DE29}" srcOrd="1" destOrd="0" parTransId="{12FADF66-A9EC-4E59-93D0-AE2C133DF37A}" sibTransId="{88712D13-E5DA-420B-8A90-1082D3B92A00}"/>
    <dgm:cxn modelId="{71DB67F7-38C0-4ADF-A1BC-5E99DA3E4823}" srcId="{7B3B17B7-4BD2-45F3-ADEC-026EDDD18B49}" destId="{03EDACC7-FFD1-48FA-8AD0-02E6614D7125}" srcOrd="0" destOrd="0" parTransId="{899FD8CE-4D84-40F6-99E3-094045189416}" sibTransId="{297E4FB4-1568-40B5-B5C2-674C3EA75ABD}"/>
    <dgm:cxn modelId="{250E8B06-9FA8-4ABD-9A0D-E3DE84E8CEBE}" type="presParOf" srcId="{FF8395BC-85BE-4694-AEA9-29E6098EFEE3}" destId="{D25394B9-002F-4040-817F-FA76A7F6C725}" srcOrd="0" destOrd="0" presId="urn:microsoft.com/office/officeart/2005/8/layout/orgChart1"/>
    <dgm:cxn modelId="{E5B67421-FFAE-4FDA-B342-0951D66C36AF}" type="presParOf" srcId="{D25394B9-002F-4040-817F-FA76A7F6C725}" destId="{74672A19-BF5E-4E7B-AD0D-40ED0710001C}" srcOrd="0" destOrd="0" presId="urn:microsoft.com/office/officeart/2005/8/layout/orgChart1"/>
    <dgm:cxn modelId="{AEA85A11-689E-436E-A595-D702F51FC5CC}" type="presParOf" srcId="{74672A19-BF5E-4E7B-AD0D-40ED0710001C}" destId="{1A6ABDD5-7E37-4CA9-894F-A7E639E9D955}" srcOrd="0" destOrd="0" presId="urn:microsoft.com/office/officeart/2005/8/layout/orgChart1"/>
    <dgm:cxn modelId="{E98AAB8F-A28A-4C11-AC56-B3CAA9CC0A47}" type="presParOf" srcId="{74672A19-BF5E-4E7B-AD0D-40ED0710001C}" destId="{4FA04FBB-3E71-4FA4-9454-2BF00C0825DD}" srcOrd="1" destOrd="0" presId="urn:microsoft.com/office/officeart/2005/8/layout/orgChart1"/>
    <dgm:cxn modelId="{B8FBCED2-9845-4B61-95B2-F01750BC8C1C}" type="presParOf" srcId="{D25394B9-002F-4040-817F-FA76A7F6C725}" destId="{7CB86E97-FD7D-403D-BF03-07BFCF4BAC1D}" srcOrd="1" destOrd="0" presId="urn:microsoft.com/office/officeart/2005/8/layout/orgChart1"/>
    <dgm:cxn modelId="{C53B462D-0F84-4218-9599-0A12991BFCF1}" type="presParOf" srcId="{7CB86E97-FD7D-403D-BF03-07BFCF4BAC1D}" destId="{D39E677D-1C26-442F-B9A8-0E80DFB251F9}" srcOrd="0" destOrd="0" presId="urn:microsoft.com/office/officeart/2005/8/layout/orgChart1"/>
    <dgm:cxn modelId="{8AC176F3-ACCF-46E0-988E-0AA206CC1A4B}" type="presParOf" srcId="{7CB86E97-FD7D-403D-BF03-07BFCF4BAC1D}" destId="{3BDD5AB6-3779-479D-A356-ACAA94D4BD4C}" srcOrd="1" destOrd="0" presId="urn:microsoft.com/office/officeart/2005/8/layout/orgChart1"/>
    <dgm:cxn modelId="{A68DA575-EC36-41B1-A402-765100CDDF29}" type="presParOf" srcId="{3BDD5AB6-3779-479D-A356-ACAA94D4BD4C}" destId="{EBE14824-F68C-4F3C-92B9-DF4F4DBBF5B3}" srcOrd="0" destOrd="0" presId="urn:microsoft.com/office/officeart/2005/8/layout/orgChart1"/>
    <dgm:cxn modelId="{B923794A-8AF0-4F66-9E02-26CCADB2CC95}" type="presParOf" srcId="{EBE14824-F68C-4F3C-92B9-DF4F4DBBF5B3}" destId="{8A6CB651-778D-4257-AFCE-BE589B0945EA}" srcOrd="0" destOrd="0" presId="urn:microsoft.com/office/officeart/2005/8/layout/orgChart1"/>
    <dgm:cxn modelId="{68E4FCC2-4F98-4DFF-AAED-BFD2FD46CE3D}" type="presParOf" srcId="{EBE14824-F68C-4F3C-92B9-DF4F4DBBF5B3}" destId="{0AA019F2-17C5-4642-977A-4421C12633B5}" srcOrd="1" destOrd="0" presId="urn:microsoft.com/office/officeart/2005/8/layout/orgChart1"/>
    <dgm:cxn modelId="{052F73C5-CCFB-4C3F-96A1-24E01113806D}" type="presParOf" srcId="{3BDD5AB6-3779-479D-A356-ACAA94D4BD4C}" destId="{9337D94D-DBBA-4A1D-B65A-F711F29DAB84}" srcOrd="1" destOrd="0" presId="urn:microsoft.com/office/officeart/2005/8/layout/orgChart1"/>
    <dgm:cxn modelId="{221367D3-1C76-48D3-938F-30D0754D9F0D}" type="presParOf" srcId="{3BDD5AB6-3779-479D-A356-ACAA94D4BD4C}" destId="{985043B4-FA32-4447-A537-33625BC4A25B}" srcOrd="2" destOrd="0" presId="urn:microsoft.com/office/officeart/2005/8/layout/orgChart1"/>
    <dgm:cxn modelId="{8CAFA5C5-F3A6-42A2-A75A-087368FABE6B}" type="presParOf" srcId="{7CB86E97-FD7D-403D-BF03-07BFCF4BAC1D}" destId="{E4E9F0F7-BCFB-4699-9054-12555EB5557A}" srcOrd="2" destOrd="0" presId="urn:microsoft.com/office/officeart/2005/8/layout/orgChart1"/>
    <dgm:cxn modelId="{21EE397E-08FA-494A-802D-86565102AB12}" type="presParOf" srcId="{7CB86E97-FD7D-403D-BF03-07BFCF4BAC1D}" destId="{9303EB03-B4DF-47B5-B620-474D4519989A}" srcOrd="3" destOrd="0" presId="urn:microsoft.com/office/officeart/2005/8/layout/orgChart1"/>
    <dgm:cxn modelId="{01C7A476-81CD-4C40-BB62-EF81C84A03F8}" type="presParOf" srcId="{9303EB03-B4DF-47B5-B620-474D4519989A}" destId="{066E16EF-0EAA-456C-AC89-722730CA83E2}" srcOrd="0" destOrd="0" presId="urn:microsoft.com/office/officeart/2005/8/layout/orgChart1"/>
    <dgm:cxn modelId="{426619AD-406D-4EFC-9662-5285C996A771}" type="presParOf" srcId="{066E16EF-0EAA-456C-AC89-722730CA83E2}" destId="{1A6B9755-590F-407F-9048-7290CAD97060}" srcOrd="0" destOrd="0" presId="urn:microsoft.com/office/officeart/2005/8/layout/orgChart1"/>
    <dgm:cxn modelId="{E369F617-848A-4183-9504-CD5C72830C65}" type="presParOf" srcId="{066E16EF-0EAA-456C-AC89-722730CA83E2}" destId="{1188ACC9-2ACC-4CD8-B939-B2581F91A07F}" srcOrd="1" destOrd="0" presId="urn:microsoft.com/office/officeart/2005/8/layout/orgChart1"/>
    <dgm:cxn modelId="{D4CEBA20-AF0A-4C1F-9314-0625506E15F3}" type="presParOf" srcId="{9303EB03-B4DF-47B5-B620-474D4519989A}" destId="{B8873F2C-156E-42B6-B688-2262A8578ABF}" srcOrd="1" destOrd="0" presId="urn:microsoft.com/office/officeart/2005/8/layout/orgChart1"/>
    <dgm:cxn modelId="{A378DA6B-39B4-4F4A-873E-A3A90F386CA0}" type="presParOf" srcId="{9303EB03-B4DF-47B5-B620-474D4519989A}" destId="{D0708C15-361A-4B1E-8C2D-4231B246CF33}" srcOrd="2" destOrd="0" presId="urn:microsoft.com/office/officeart/2005/8/layout/orgChart1"/>
    <dgm:cxn modelId="{B7E54AE2-5655-4AD3-81EA-37745892F085}" type="presParOf" srcId="{D25394B9-002F-4040-817F-FA76A7F6C725}" destId="{10C0FD59-3637-4947-B33B-08F8606F732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9F0F7-BCFB-4699-9054-12555EB5557A}">
      <dsp:nvSpPr>
        <dsp:cNvPr id="0" name=""/>
        <dsp:cNvSpPr/>
      </dsp:nvSpPr>
      <dsp:spPr>
        <a:xfrm>
          <a:off x="3632200" y="1525589"/>
          <a:ext cx="1812260" cy="845261"/>
        </a:xfrm>
        <a:custGeom>
          <a:avLst/>
          <a:gdLst/>
          <a:ahLst/>
          <a:cxnLst/>
          <a:rect l="0" t="0" r="0" b="0"/>
          <a:pathLst>
            <a:path>
              <a:moveTo>
                <a:pt x="0" y="0"/>
              </a:moveTo>
              <a:lnTo>
                <a:pt x="0" y="669981"/>
              </a:lnTo>
              <a:lnTo>
                <a:pt x="1812260" y="669981"/>
              </a:lnTo>
              <a:lnTo>
                <a:pt x="1812260" y="84526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9E677D-1C26-442F-B9A8-0E80DFB251F9}">
      <dsp:nvSpPr>
        <dsp:cNvPr id="0" name=""/>
        <dsp:cNvSpPr/>
      </dsp:nvSpPr>
      <dsp:spPr>
        <a:xfrm>
          <a:off x="1640326" y="1525589"/>
          <a:ext cx="1991873" cy="845261"/>
        </a:xfrm>
        <a:custGeom>
          <a:avLst/>
          <a:gdLst/>
          <a:ahLst/>
          <a:cxnLst/>
          <a:rect l="0" t="0" r="0" b="0"/>
          <a:pathLst>
            <a:path>
              <a:moveTo>
                <a:pt x="1991873" y="0"/>
              </a:moveTo>
              <a:lnTo>
                <a:pt x="1991873" y="669981"/>
              </a:lnTo>
              <a:lnTo>
                <a:pt x="0" y="669981"/>
              </a:lnTo>
              <a:lnTo>
                <a:pt x="0" y="84526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6ABDD5-7E37-4CA9-894F-A7E639E9D955}">
      <dsp:nvSpPr>
        <dsp:cNvPr id="0" name=""/>
        <dsp:cNvSpPr/>
      </dsp:nvSpPr>
      <dsp:spPr>
        <a:xfrm>
          <a:off x="2082802" y="409752"/>
          <a:ext cx="3098795" cy="1115836"/>
        </a:xfrm>
        <a:prstGeom prst="rect">
          <a:avLst/>
        </a:prstGeom>
        <a:solidFill>
          <a:srgbClr val="FFFF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rgbClr val="002060"/>
              </a:solidFill>
            </a:rPr>
            <a:t>SOURCES OF PUBLIC REVENUES</a:t>
          </a:r>
        </a:p>
      </dsp:txBody>
      <dsp:txXfrm>
        <a:off x="2082802" y="409752"/>
        <a:ext cx="3098795" cy="1115836"/>
      </dsp:txXfrm>
    </dsp:sp>
    <dsp:sp modelId="{8A6CB651-778D-4257-AFCE-BE589B0945EA}">
      <dsp:nvSpPr>
        <dsp:cNvPr id="0" name=""/>
        <dsp:cNvSpPr/>
      </dsp:nvSpPr>
      <dsp:spPr>
        <a:xfrm>
          <a:off x="3347" y="2370851"/>
          <a:ext cx="3273959" cy="834669"/>
        </a:xfrm>
        <a:prstGeom prst="rect">
          <a:avLst/>
        </a:prstGeom>
        <a:solidFill>
          <a:srgbClr val="FFFF00"/>
        </a:solidFill>
        <a:ln w="19050" cap="rnd"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rgbClr val="002060"/>
              </a:solidFill>
            </a:rPr>
            <a:t>TAX REVENUE</a:t>
          </a:r>
        </a:p>
      </dsp:txBody>
      <dsp:txXfrm>
        <a:off x="3347" y="2370851"/>
        <a:ext cx="3273959" cy="834669"/>
      </dsp:txXfrm>
    </dsp:sp>
    <dsp:sp modelId="{1A6B9755-590F-407F-9048-7290CAD97060}">
      <dsp:nvSpPr>
        <dsp:cNvPr id="0" name=""/>
        <dsp:cNvSpPr/>
      </dsp:nvSpPr>
      <dsp:spPr>
        <a:xfrm>
          <a:off x="3627868" y="2370851"/>
          <a:ext cx="3633184" cy="834669"/>
        </a:xfrm>
        <a:prstGeom prst="rect">
          <a:avLst/>
        </a:prstGeom>
        <a:solidFill>
          <a:srgbClr val="FFFF00"/>
        </a:solidFill>
        <a:ln w="19050" cap="rnd"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rgbClr val="002060"/>
              </a:solidFill>
            </a:rPr>
            <a:t>NON – TAX REVENUE</a:t>
          </a:r>
        </a:p>
      </dsp:txBody>
      <dsp:txXfrm>
        <a:off x="3627868" y="2370851"/>
        <a:ext cx="3633184" cy="83466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GB"/>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7/5/2023</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GB"/>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GB"/>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7/5/2023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GB"/>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7/5/2023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7/5/2023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7/5/2023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7/5/2023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7/5/2023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GB"/>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7/5/2023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7/5/2023</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 /><Relationship Id="rId7" Type="http://schemas.openxmlformats.org/officeDocument/2006/relationships/image" Target="../media/image8.png" /><Relationship Id="rId2" Type="http://schemas.openxmlformats.org/officeDocument/2006/relationships/slideLayout" Target="../slideLayouts/slideLayout7.xml" /><Relationship Id="rId1" Type="http://schemas.openxmlformats.org/officeDocument/2006/relationships/tags" Target="../tags/tag1.xml" /><Relationship Id="rId6" Type="http://schemas.openxmlformats.org/officeDocument/2006/relationships/image" Target="../media/image7.png" /><Relationship Id="rId5" Type="http://schemas.openxmlformats.org/officeDocument/2006/relationships/image" Target="../media/image6.png" /><Relationship Id="rId4" Type="http://schemas.openxmlformats.org/officeDocument/2006/relationships/image" Target="../media/image5.png" /></Relationships>
</file>

<file path=ppt/slides/_rels/slide10.xml.rels><?xml version="1.0" encoding="UTF-8" standalone="yes"?>
<Relationships xmlns="http://schemas.openxmlformats.org/package/2006/relationships"><Relationship Id="rId3" Type="http://schemas.openxmlformats.org/officeDocument/2006/relationships/image" Target="../media/image25.png" /><Relationship Id="rId2" Type="http://schemas.openxmlformats.org/officeDocument/2006/relationships/slideLayout" Target="../slideLayouts/slideLayout2.xml" /><Relationship Id="rId1" Type="http://schemas.openxmlformats.org/officeDocument/2006/relationships/tags" Target="../tags/tag8.xml" /></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9.xml" /></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10.xml" /></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11.xml" /></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12.xml" /></Relationships>
</file>

<file path=ppt/slides/_rels/slide15.xml.rels><?xml version="1.0" encoding="UTF-8" standalone="yes"?>
<Relationships xmlns="http://schemas.openxmlformats.org/package/2006/relationships"><Relationship Id="rId3" Type="http://schemas.openxmlformats.org/officeDocument/2006/relationships/image" Target="../media/image26.emf" /><Relationship Id="rId2" Type="http://schemas.openxmlformats.org/officeDocument/2006/relationships/slideLayout" Target="../slideLayouts/slideLayout7.xml" /><Relationship Id="rId1" Type="http://schemas.openxmlformats.org/officeDocument/2006/relationships/tags" Target="../tags/tag13.xml" /></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14.xml" /></Relationships>
</file>

<file path=ppt/slides/_rels/slide17.xml.rels><?xml version="1.0" encoding="UTF-8" standalone="yes"?>
<Relationships xmlns="http://schemas.openxmlformats.org/package/2006/relationships"><Relationship Id="rId3" Type="http://schemas.openxmlformats.org/officeDocument/2006/relationships/image" Target="../media/image27.jpeg" /><Relationship Id="rId2" Type="http://schemas.openxmlformats.org/officeDocument/2006/relationships/slideLayout" Target="../slideLayouts/slideLayout2.xml" /><Relationship Id="rId1" Type="http://schemas.openxmlformats.org/officeDocument/2006/relationships/tags" Target="../tags/tag15.xml" /><Relationship Id="rId4" Type="http://schemas.openxmlformats.org/officeDocument/2006/relationships/image" Target="../media/image28.png" /></Relationships>
</file>

<file path=ppt/slides/_rels/slide18.xml.rels><?xml version="1.0" encoding="UTF-8" standalone="yes"?>
<Relationships xmlns="http://schemas.openxmlformats.org/package/2006/relationships"><Relationship Id="rId3" Type="http://schemas.openxmlformats.org/officeDocument/2006/relationships/image" Target="../media/image21.jpeg" /><Relationship Id="rId2" Type="http://schemas.openxmlformats.org/officeDocument/2006/relationships/slideLayout" Target="../slideLayouts/slideLayout2.xml" /><Relationship Id="rId1" Type="http://schemas.openxmlformats.org/officeDocument/2006/relationships/tags" Target="../tags/tag16.xml" /><Relationship Id="rId4" Type="http://schemas.openxmlformats.org/officeDocument/2006/relationships/image" Target="../media/image29.png" /></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17.xml" /></Relationships>
</file>

<file path=ppt/slides/_rels/slide2.xml.rels><?xml version="1.0" encoding="UTF-8" standalone="yes"?>
<Relationships xmlns="http://schemas.openxmlformats.org/package/2006/relationships"><Relationship Id="rId3" Type="http://schemas.openxmlformats.org/officeDocument/2006/relationships/image" Target="../media/image10.png" /><Relationship Id="rId2" Type="http://schemas.openxmlformats.org/officeDocument/2006/relationships/image" Target="../media/image9.png" /><Relationship Id="rId1" Type="http://schemas.openxmlformats.org/officeDocument/2006/relationships/slideLayout" Target="../slideLayouts/slideLayout7.xml" /><Relationship Id="rId6" Type="http://schemas.openxmlformats.org/officeDocument/2006/relationships/image" Target="../media/image13.png" /><Relationship Id="rId5" Type="http://schemas.openxmlformats.org/officeDocument/2006/relationships/image" Target="../media/image12.png" /><Relationship Id="rId4" Type="http://schemas.openxmlformats.org/officeDocument/2006/relationships/image" Target="../media/image11.png" /></Relationships>
</file>

<file path=ppt/slides/_rels/slide20.xml.rels><?xml version="1.0" encoding="UTF-8" standalone="yes"?>
<Relationships xmlns="http://schemas.openxmlformats.org/package/2006/relationships"><Relationship Id="rId3" Type="http://schemas.openxmlformats.org/officeDocument/2006/relationships/image" Target="../media/image30.jpeg" /><Relationship Id="rId2" Type="http://schemas.openxmlformats.org/officeDocument/2006/relationships/slideLayout" Target="../slideLayouts/slideLayout2.xml" /><Relationship Id="rId1" Type="http://schemas.openxmlformats.org/officeDocument/2006/relationships/tags" Target="../tags/tag18.xml" /><Relationship Id="rId5" Type="http://schemas.openxmlformats.org/officeDocument/2006/relationships/image" Target="../media/image32.jpeg" /><Relationship Id="rId4" Type="http://schemas.openxmlformats.org/officeDocument/2006/relationships/image" Target="../media/image31.jpg" /></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19.xml" /></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20.xml" /></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21.xml" /></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 /><Relationship Id="rId7" Type="http://schemas.microsoft.com/office/2007/relationships/diagramDrawing" Target="../diagrams/drawing1.xml" /><Relationship Id="rId2" Type="http://schemas.openxmlformats.org/officeDocument/2006/relationships/slideLayout" Target="../slideLayouts/slideLayout2.xml" /><Relationship Id="rId1" Type="http://schemas.openxmlformats.org/officeDocument/2006/relationships/tags" Target="../tags/tag22.xml" /><Relationship Id="rId6" Type="http://schemas.openxmlformats.org/officeDocument/2006/relationships/diagramColors" Target="../diagrams/colors1.xml" /><Relationship Id="rId5" Type="http://schemas.openxmlformats.org/officeDocument/2006/relationships/diagramQuickStyle" Target="../diagrams/quickStyle1.xml" /><Relationship Id="rId4" Type="http://schemas.openxmlformats.org/officeDocument/2006/relationships/diagramLayout" Target="../diagrams/layout1.xml" /></Relationships>
</file>

<file path=ppt/slides/_rels/slide25.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slideLayout" Target="../slideLayouts/slideLayout2.xml" /><Relationship Id="rId1" Type="http://schemas.openxmlformats.org/officeDocument/2006/relationships/tags" Target="../tags/tag23.xml" /></Relationships>
</file>

<file path=ppt/slides/_rels/slide26.xml.rels><?xml version="1.0" encoding="UTF-8" standalone="yes"?>
<Relationships xmlns="http://schemas.openxmlformats.org/package/2006/relationships"><Relationship Id="rId3" Type="http://schemas.openxmlformats.org/officeDocument/2006/relationships/image" Target="../media/image34.png" /><Relationship Id="rId2" Type="http://schemas.openxmlformats.org/officeDocument/2006/relationships/slideLayout" Target="../slideLayouts/slideLayout2.xml" /><Relationship Id="rId1" Type="http://schemas.openxmlformats.org/officeDocument/2006/relationships/tags" Target="../tags/tag24.xml" /><Relationship Id="rId4" Type="http://schemas.openxmlformats.org/officeDocument/2006/relationships/image" Target="../media/image35.png" /></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25.xml" /></Relationships>
</file>

<file path=ppt/slides/_rels/slide28.xml.rels><?xml version="1.0" encoding="UTF-8" standalone="yes"?>
<Relationships xmlns="http://schemas.openxmlformats.org/package/2006/relationships"><Relationship Id="rId3" Type="http://schemas.openxmlformats.org/officeDocument/2006/relationships/image" Target="../media/image36.png" /><Relationship Id="rId2" Type="http://schemas.openxmlformats.org/officeDocument/2006/relationships/slideLayout" Target="../slideLayouts/slideLayout2.xml" /><Relationship Id="rId1" Type="http://schemas.openxmlformats.org/officeDocument/2006/relationships/tags" Target="../tags/tag26.xml" /></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27.xml" /></Relationships>
</file>

<file path=ppt/slides/_rels/slide3.xml.rels><?xml version="1.0" encoding="UTF-8" standalone="yes"?>
<Relationships xmlns="http://schemas.openxmlformats.org/package/2006/relationships"><Relationship Id="rId3" Type="http://schemas.openxmlformats.org/officeDocument/2006/relationships/image" Target="../media/image15.png" /><Relationship Id="rId7" Type="http://schemas.openxmlformats.org/officeDocument/2006/relationships/image" Target="../media/image19.jpeg" /><Relationship Id="rId2" Type="http://schemas.openxmlformats.org/officeDocument/2006/relationships/image" Target="../media/image14.png" /><Relationship Id="rId1" Type="http://schemas.openxmlformats.org/officeDocument/2006/relationships/slideLayout" Target="../slideLayouts/slideLayout7.xml" /><Relationship Id="rId6" Type="http://schemas.openxmlformats.org/officeDocument/2006/relationships/image" Target="../media/image18.png" /><Relationship Id="rId5" Type="http://schemas.openxmlformats.org/officeDocument/2006/relationships/image" Target="../media/image17.png" /><Relationship Id="rId4" Type="http://schemas.openxmlformats.org/officeDocument/2006/relationships/image" Target="../media/image16.png" /></Relationships>
</file>

<file path=ppt/slides/_rels/slide30.xml.rels><?xml version="1.0" encoding="UTF-8" standalone="yes"?>
<Relationships xmlns="http://schemas.openxmlformats.org/package/2006/relationships"><Relationship Id="rId3" Type="http://schemas.openxmlformats.org/officeDocument/2006/relationships/image" Target="../media/image37.emf" /><Relationship Id="rId2" Type="http://schemas.openxmlformats.org/officeDocument/2006/relationships/slideLayout" Target="../slideLayouts/slideLayout7.xml" /><Relationship Id="rId1" Type="http://schemas.openxmlformats.org/officeDocument/2006/relationships/tags" Target="../tags/tag28.xml" /></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29.xml" /></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 /><Relationship Id="rId1" Type="http://schemas.openxmlformats.org/officeDocument/2006/relationships/tags" Target="../tags/tag30.xml" /></Relationships>
</file>

<file path=ppt/slides/_rels/slide33.xml.rels><?xml version="1.0" encoding="UTF-8" standalone="yes"?>
<Relationships xmlns="http://schemas.openxmlformats.org/package/2006/relationships"><Relationship Id="rId3" Type="http://schemas.openxmlformats.org/officeDocument/2006/relationships/image" Target="../media/image38.emf" /><Relationship Id="rId2" Type="http://schemas.openxmlformats.org/officeDocument/2006/relationships/slideLayout" Target="../slideLayouts/slideLayout7.xml" /><Relationship Id="rId1" Type="http://schemas.openxmlformats.org/officeDocument/2006/relationships/tags" Target="../tags/tag31.xml" /></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32.xml" /></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33.xml" /></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34.xml" /></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 /><Relationship Id="rId1" Type="http://schemas.openxmlformats.org/officeDocument/2006/relationships/tags" Target="../tags/tag35.xml" /></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36.xml" /></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37.xml" /></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2.xml" /></Relationships>
</file>

<file path=ppt/slides/_rels/slide40.xml.rels><?xml version="1.0" encoding="UTF-8" standalone="yes"?>
<Relationships xmlns="http://schemas.openxmlformats.org/package/2006/relationships"><Relationship Id="rId3" Type="http://schemas.openxmlformats.org/officeDocument/2006/relationships/image" Target="../media/image39.png" /><Relationship Id="rId2" Type="http://schemas.openxmlformats.org/officeDocument/2006/relationships/slideLayout" Target="../slideLayouts/slideLayout2.xml" /><Relationship Id="rId1" Type="http://schemas.openxmlformats.org/officeDocument/2006/relationships/tags" Target="../tags/tag38.xml" /></Relationships>
</file>

<file path=ppt/slides/_rels/slide41.xml.rels><?xml version="1.0" encoding="UTF-8" standalone="yes"?>
<Relationships xmlns="http://schemas.openxmlformats.org/package/2006/relationships"><Relationship Id="rId3" Type="http://schemas.openxmlformats.org/officeDocument/2006/relationships/image" Target="../media/image40.png" /><Relationship Id="rId2" Type="http://schemas.openxmlformats.org/officeDocument/2006/relationships/slideLayout" Target="../slideLayouts/slideLayout2.xml" /><Relationship Id="rId1" Type="http://schemas.openxmlformats.org/officeDocument/2006/relationships/tags" Target="../tags/tag39.xml" /></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40.xml" /></Relationships>
</file>

<file path=ppt/slides/_rels/slide43.xml.rels><?xml version="1.0" encoding="UTF-8" standalone="yes"?>
<Relationships xmlns="http://schemas.openxmlformats.org/package/2006/relationships"><Relationship Id="rId3" Type="http://schemas.openxmlformats.org/officeDocument/2006/relationships/image" Target="../media/image41.png" /><Relationship Id="rId2" Type="http://schemas.openxmlformats.org/officeDocument/2006/relationships/slideLayout" Target="../slideLayouts/slideLayout2.xml" /><Relationship Id="rId1" Type="http://schemas.openxmlformats.org/officeDocument/2006/relationships/tags" Target="../tags/tag41.xml" /></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42.xml" /></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43.xml" /></Relationships>
</file>

<file path=ppt/slides/_rels/slide46.xml.rels><?xml version="1.0" encoding="UTF-8" standalone="yes"?>
<Relationships xmlns="http://schemas.openxmlformats.org/package/2006/relationships"><Relationship Id="rId3" Type="http://schemas.openxmlformats.org/officeDocument/2006/relationships/image" Target="../media/image42.png" /><Relationship Id="rId2" Type="http://schemas.openxmlformats.org/officeDocument/2006/relationships/slideLayout" Target="../slideLayouts/slideLayout2.xml" /><Relationship Id="rId1" Type="http://schemas.openxmlformats.org/officeDocument/2006/relationships/tags" Target="../tags/tag44.xml" /><Relationship Id="rId4" Type="http://schemas.openxmlformats.org/officeDocument/2006/relationships/image" Target="../media/image43.png" /></Relationships>
</file>

<file path=ppt/slides/_rels/slide47.xml.rels><?xml version="1.0" encoding="UTF-8" standalone="yes"?>
<Relationships xmlns="http://schemas.openxmlformats.org/package/2006/relationships"><Relationship Id="rId3" Type="http://schemas.openxmlformats.org/officeDocument/2006/relationships/image" Target="../media/image44.png" /><Relationship Id="rId2" Type="http://schemas.openxmlformats.org/officeDocument/2006/relationships/slideLayout" Target="../slideLayouts/slideLayout2.xml" /><Relationship Id="rId1" Type="http://schemas.openxmlformats.org/officeDocument/2006/relationships/tags" Target="../tags/tag45.xml" /><Relationship Id="rId4" Type="http://schemas.openxmlformats.org/officeDocument/2006/relationships/image" Target="../media/image45.png" /></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46.xml" /></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47.xml" /></Relationships>
</file>

<file path=ppt/slides/_rels/slide5.xml.rels><?xml version="1.0" encoding="UTF-8" standalone="yes"?>
<Relationships xmlns="http://schemas.openxmlformats.org/package/2006/relationships"><Relationship Id="rId3" Type="http://schemas.openxmlformats.org/officeDocument/2006/relationships/image" Target="../media/image20.png" /><Relationship Id="rId2" Type="http://schemas.openxmlformats.org/officeDocument/2006/relationships/slideLayout" Target="../slideLayouts/slideLayout2.xml" /><Relationship Id="rId1" Type="http://schemas.openxmlformats.org/officeDocument/2006/relationships/tags" Target="../tags/tag3.xml" /><Relationship Id="rId4" Type="http://schemas.openxmlformats.org/officeDocument/2006/relationships/image" Target="../media/image21.jpeg" /></Relationships>
</file>

<file path=ppt/slides/_rels/slide50.xml.rels><?xml version="1.0" encoding="UTF-8" standalone="yes"?>
<Relationships xmlns="http://schemas.openxmlformats.org/package/2006/relationships"><Relationship Id="rId2" Type="http://schemas.openxmlformats.org/officeDocument/2006/relationships/image" Target="../media/image46.emf" /><Relationship Id="rId1" Type="http://schemas.openxmlformats.org/officeDocument/2006/relationships/slideLayout" Target="../slideLayouts/slideLayout7.xml" /></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48.xml" /></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49.xml" /></Relationships>
</file>

<file path=ppt/slides/_rels/slide53.xml.rels><?xml version="1.0" encoding="UTF-8" standalone="yes"?>
<Relationships xmlns="http://schemas.openxmlformats.org/package/2006/relationships"><Relationship Id="rId3" Type="http://schemas.openxmlformats.org/officeDocument/2006/relationships/image" Target="../media/image47.png" /><Relationship Id="rId2" Type="http://schemas.openxmlformats.org/officeDocument/2006/relationships/slideLayout" Target="../slideLayouts/slideLayout2.xml" /><Relationship Id="rId1" Type="http://schemas.openxmlformats.org/officeDocument/2006/relationships/tags" Target="../tags/tag50.xml" /></Relationships>
</file>

<file path=ppt/slides/_rels/slide54.xml.rels><?xml version="1.0" encoding="UTF-8" standalone="yes"?>
<Relationships xmlns="http://schemas.openxmlformats.org/package/2006/relationships"><Relationship Id="rId3" Type="http://schemas.openxmlformats.org/officeDocument/2006/relationships/image" Target="../media/image48.png" /><Relationship Id="rId2" Type="http://schemas.openxmlformats.org/officeDocument/2006/relationships/slideLayout" Target="../slideLayouts/slideLayout2.xml" /><Relationship Id="rId1" Type="http://schemas.openxmlformats.org/officeDocument/2006/relationships/tags" Target="../tags/tag51.xml" /></Relationships>
</file>

<file path=ppt/slides/_rels/slide55.xml.rels><?xml version="1.0" encoding="UTF-8" standalone="yes"?>
<Relationships xmlns="http://schemas.openxmlformats.org/package/2006/relationships"><Relationship Id="rId3" Type="http://schemas.openxmlformats.org/officeDocument/2006/relationships/image" Target="../media/image49.emf" /><Relationship Id="rId2" Type="http://schemas.openxmlformats.org/officeDocument/2006/relationships/slideLayout" Target="../slideLayouts/slideLayout7.xml" /><Relationship Id="rId1" Type="http://schemas.openxmlformats.org/officeDocument/2006/relationships/tags" Target="../tags/tag52.xml" /></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xml" /><Relationship Id="rId1" Type="http://schemas.openxmlformats.org/officeDocument/2006/relationships/tags" Target="../tags/tag53.xml" /></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54.xml" /></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55.xml" /></Relationships>
</file>

<file path=ppt/slides/_rels/slide59.xml.rels><?xml version="1.0" encoding="UTF-8" standalone="yes"?>
<Relationships xmlns="http://schemas.openxmlformats.org/package/2006/relationships"><Relationship Id="rId3" Type="http://schemas.openxmlformats.org/officeDocument/2006/relationships/image" Target="../media/image50.png" /><Relationship Id="rId2" Type="http://schemas.openxmlformats.org/officeDocument/2006/relationships/slideLayout" Target="../slideLayouts/slideLayout2.xml" /><Relationship Id="rId1" Type="http://schemas.openxmlformats.org/officeDocument/2006/relationships/tags" Target="../tags/tag56.xml" /></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4.xml" /></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57.xml" /></Relationships>
</file>

<file path=ppt/slides/_rels/slide61.xml.rels><?xml version="1.0" encoding="UTF-8" standalone="yes"?>
<Relationships xmlns="http://schemas.openxmlformats.org/package/2006/relationships"><Relationship Id="rId3" Type="http://schemas.openxmlformats.org/officeDocument/2006/relationships/image" Target="../media/image52.png" /><Relationship Id="rId2" Type="http://schemas.openxmlformats.org/officeDocument/2006/relationships/image" Target="../media/image51.png" /><Relationship Id="rId1" Type="http://schemas.openxmlformats.org/officeDocument/2006/relationships/slideLayout" Target="../slideLayouts/slideLayout7.xml" /><Relationship Id="rId4" Type="http://schemas.openxmlformats.org/officeDocument/2006/relationships/image" Target="../media/image53.png" /></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58.xml" /></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59.xml" /></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60.xml" /></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61.xml" /></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62.xml" /></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63.xml" /></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64.xml" /></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65.xml" /></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5.xml" /></Relationships>
</file>

<file path=ppt/slides/_rels/slide70.xml.rels><?xml version="1.0" encoding="UTF-8" standalone="yes"?>
<Relationships xmlns="http://schemas.openxmlformats.org/package/2006/relationships"><Relationship Id="rId3" Type="http://schemas.openxmlformats.org/officeDocument/2006/relationships/image" Target="../media/image54.png" /><Relationship Id="rId2" Type="http://schemas.openxmlformats.org/officeDocument/2006/relationships/slideLayout" Target="../slideLayouts/slideLayout2.xml" /><Relationship Id="rId1" Type="http://schemas.openxmlformats.org/officeDocument/2006/relationships/tags" Target="../tags/tag66.xml" /></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67.xml" /></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68.xml" /></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69.xml" /></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70.xml" /></Relationships>
</file>

<file path=ppt/slides/_rels/slide75.xml.rels><?xml version="1.0" encoding="UTF-8" standalone="yes"?>
<Relationships xmlns="http://schemas.openxmlformats.org/package/2006/relationships"><Relationship Id="rId2" Type="http://schemas.openxmlformats.org/officeDocument/2006/relationships/image" Target="../media/image55.emf" /><Relationship Id="rId1" Type="http://schemas.openxmlformats.org/officeDocument/2006/relationships/slideLayout" Target="../slideLayouts/slideLayout7.xml" /></Relationships>
</file>

<file path=ppt/slides/_rels/slide76.xml.rels><?xml version="1.0" encoding="UTF-8" standalone="yes"?>
<Relationships xmlns="http://schemas.openxmlformats.org/package/2006/relationships"><Relationship Id="rId3" Type="http://schemas.openxmlformats.org/officeDocument/2006/relationships/image" Target="../media/image56.emf" /><Relationship Id="rId2" Type="http://schemas.openxmlformats.org/officeDocument/2006/relationships/slideLayout" Target="../slideLayouts/slideLayout2.xml" /><Relationship Id="rId1" Type="http://schemas.openxmlformats.org/officeDocument/2006/relationships/tags" Target="../tags/tag71.xml" /></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72.xml" /></Relationships>
</file>

<file path=ppt/slides/_rels/slide78.xml.rels><?xml version="1.0" encoding="UTF-8" standalone="yes"?>
<Relationships xmlns="http://schemas.openxmlformats.org/package/2006/relationships"><Relationship Id="rId3" Type="http://schemas.openxmlformats.org/officeDocument/2006/relationships/image" Target="../media/image58.png" /><Relationship Id="rId2" Type="http://schemas.openxmlformats.org/officeDocument/2006/relationships/image" Target="../media/image57.png" /><Relationship Id="rId1" Type="http://schemas.openxmlformats.org/officeDocument/2006/relationships/slideLayout" Target="../slideLayouts/slideLayout7.xml" /><Relationship Id="rId5" Type="http://schemas.openxmlformats.org/officeDocument/2006/relationships/image" Target="../media/image60.png" /><Relationship Id="rId4" Type="http://schemas.openxmlformats.org/officeDocument/2006/relationships/image" Target="../media/image59.png" /></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73.xml" /></Relationships>
</file>

<file path=ppt/slides/_rels/slide8.xml.rels><?xml version="1.0" encoding="UTF-8" standalone="yes"?>
<Relationships xmlns="http://schemas.openxmlformats.org/package/2006/relationships"><Relationship Id="rId3" Type="http://schemas.openxmlformats.org/officeDocument/2006/relationships/image" Target="../media/image22.png" /><Relationship Id="rId2" Type="http://schemas.openxmlformats.org/officeDocument/2006/relationships/slideLayout" Target="../slideLayouts/slideLayout2.xml" /><Relationship Id="rId1" Type="http://schemas.openxmlformats.org/officeDocument/2006/relationships/tags" Target="../tags/tag6.xml" /></Relationships>
</file>

<file path=ppt/slides/_rels/slide80.xml.rels><?xml version="1.0" encoding="UTF-8" standalone="yes"?>
<Relationships xmlns="http://schemas.openxmlformats.org/package/2006/relationships"><Relationship Id="rId3" Type="http://schemas.openxmlformats.org/officeDocument/2006/relationships/image" Target="../media/image61.emf" /><Relationship Id="rId2" Type="http://schemas.openxmlformats.org/officeDocument/2006/relationships/slideLayout" Target="../slideLayouts/slideLayout7.xml" /><Relationship Id="rId1" Type="http://schemas.openxmlformats.org/officeDocument/2006/relationships/tags" Target="../tags/tag74.xml" /></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75.xml" /></Relationships>
</file>

<file path=ppt/slides/_rels/slide82.xml.rels><?xml version="1.0" encoding="UTF-8" standalone="yes"?>
<Relationships xmlns="http://schemas.openxmlformats.org/package/2006/relationships"><Relationship Id="rId3" Type="http://schemas.openxmlformats.org/officeDocument/2006/relationships/image" Target="../media/image63.png" /><Relationship Id="rId2" Type="http://schemas.openxmlformats.org/officeDocument/2006/relationships/image" Target="../media/image62.png" /><Relationship Id="rId1" Type="http://schemas.openxmlformats.org/officeDocument/2006/relationships/slideLayout" Target="../slideLayouts/slideLayout2.xml" /><Relationship Id="rId5" Type="http://schemas.openxmlformats.org/officeDocument/2006/relationships/image" Target="../media/image65.png" /><Relationship Id="rId4" Type="http://schemas.openxmlformats.org/officeDocument/2006/relationships/image" Target="../media/image64.png" /></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76.xml" /></Relationships>
</file>

<file path=ppt/slides/_rels/slide84.xml.rels><?xml version="1.0" encoding="UTF-8" standalone="yes"?>
<Relationships xmlns="http://schemas.openxmlformats.org/package/2006/relationships"><Relationship Id="rId3" Type="http://schemas.openxmlformats.org/officeDocument/2006/relationships/image" Target="../media/image67.png" /><Relationship Id="rId2" Type="http://schemas.openxmlformats.org/officeDocument/2006/relationships/image" Target="../media/image66.png" /><Relationship Id="rId1" Type="http://schemas.openxmlformats.org/officeDocument/2006/relationships/slideLayout" Target="../slideLayouts/slideLayout7.xml" /><Relationship Id="rId5" Type="http://schemas.openxmlformats.org/officeDocument/2006/relationships/image" Target="../media/image69.png" /><Relationship Id="rId4" Type="http://schemas.openxmlformats.org/officeDocument/2006/relationships/image" Target="../media/image68.png" /></Relationships>
</file>

<file path=ppt/slides/_rels/slide85.xml.rels><?xml version="1.0" encoding="UTF-8" standalone="yes"?>
<Relationships xmlns="http://schemas.openxmlformats.org/package/2006/relationships"><Relationship Id="rId3" Type="http://schemas.openxmlformats.org/officeDocument/2006/relationships/image" Target="../media/image70.png" /><Relationship Id="rId2" Type="http://schemas.openxmlformats.org/officeDocument/2006/relationships/slideLayout" Target="../slideLayouts/slideLayout2.xml" /><Relationship Id="rId1" Type="http://schemas.openxmlformats.org/officeDocument/2006/relationships/tags" Target="../tags/tag77.xml" /><Relationship Id="rId4" Type="http://schemas.openxmlformats.org/officeDocument/2006/relationships/image" Target="../media/image71.png" /></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78.xml" /></Relationships>
</file>

<file path=ppt/slides/_rels/slide87.xml.rels><?xml version="1.0" encoding="UTF-8" standalone="yes"?>
<Relationships xmlns="http://schemas.openxmlformats.org/package/2006/relationships"><Relationship Id="rId3" Type="http://schemas.openxmlformats.org/officeDocument/2006/relationships/image" Target="../media/image72.emf" /><Relationship Id="rId2" Type="http://schemas.openxmlformats.org/officeDocument/2006/relationships/slideLayout" Target="../slideLayouts/slideLayout7.xml" /><Relationship Id="rId1" Type="http://schemas.openxmlformats.org/officeDocument/2006/relationships/tags" Target="../tags/tag79.xml" /></Relationships>
</file>

<file path=ppt/slides/_rels/slide88.xml.rels><?xml version="1.0" encoding="UTF-8" standalone="yes"?>
<Relationships xmlns="http://schemas.openxmlformats.org/package/2006/relationships"><Relationship Id="rId3" Type="http://schemas.openxmlformats.org/officeDocument/2006/relationships/image" Target="../media/image73.emf" /><Relationship Id="rId2" Type="http://schemas.openxmlformats.org/officeDocument/2006/relationships/slideLayout" Target="../slideLayouts/slideLayout2.xml" /><Relationship Id="rId1" Type="http://schemas.openxmlformats.org/officeDocument/2006/relationships/tags" Target="../tags/tag80.xml" /></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slideLayout" Target="../slideLayouts/slideLayout2.xml" /><Relationship Id="rId1" Type="http://schemas.openxmlformats.org/officeDocument/2006/relationships/tags" Target="../tags/tag7.xml" /><Relationship Id="rId4" Type="http://schemas.openxmlformats.org/officeDocument/2006/relationships/image" Target="../media/image24.png" /></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xml" /><Relationship Id="rId1" Type="http://schemas.openxmlformats.org/officeDocument/2006/relationships/tags" Target="../tags/tag81.xml" /></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 /><Relationship Id="rId2" Type="http://schemas.openxmlformats.org/officeDocument/2006/relationships/audio" Target="../media/media1.wav" /><Relationship Id="rId1" Type="http://schemas.microsoft.com/office/2007/relationships/media" Target="../media/media1.wav" /><Relationship Id="rId4" Type="http://schemas.openxmlformats.org/officeDocument/2006/relationships/image" Target="../media/image74.png" /></Relationships>
</file>

<file path=ppt/slides/_rels/slide92.xml.rels><?xml version="1.0" encoding="UTF-8" standalone="yes"?>
<Relationships xmlns="http://schemas.openxmlformats.org/package/2006/relationships"><Relationship Id="rId8" Type="http://schemas.openxmlformats.org/officeDocument/2006/relationships/image" Target="../media/image78.png" /><Relationship Id="rId3" Type="http://schemas.openxmlformats.org/officeDocument/2006/relationships/slideLayout" Target="../slideLayouts/slideLayout7.xml" /><Relationship Id="rId7" Type="http://schemas.openxmlformats.org/officeDocument/2006/relationships/image" Target="../media/image77.png" /><Relationship Id="rId2" Type="http://schemas.openxmlformats.org/officeDocument/2006/relationships/audio" Target="../media/media2.wav" /><Relationship Id="rId1" Type="http://schemas.microsoft.com/office/2007/relationships/media" Target="../media/media2.wav" /><Relationship Id="rId6" Type="http://schemas.openxmlformats.org/officeDocument/2006/relationships/image" Target="../media/image76.png" /><Relationship Id="rId5" Type="http://schemas.openxmlformats.org/officeDocument/2006/relationships/image" Target="../media/image75.png" /><Relationship Id="rId4" Type="http://schemas.openxmlformats.org/officeDocument/2006/relationships/audio" Target="../media/audio1.wav" /><Relationship Id="rId9" Type="http://schemas.openxmlformats.org/officeDocument/2006/relationships/image" Target="../media/image79.pn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2185"/>
          <a:stretch/>
        </p:blipFill>
        <p:spPr bwMode="auto">
          <a:xfrm>
            <a:off x="0" y="3657600"/>
            <a:ext cx="381043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2330" t="8643" r="3771" b="37598"/>
          <a:stretch/>
        </p:blipFill>
        <p:spPr bwMode="auto">
          <a:xfrm>
            <a:off x="3397348" y="3657600"/>
            <a:ext cx="8794652" cy="3231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838249"/>
            <a:ext cx="3886200" cy="281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90600" y="152400"/>
            <a:ext cx="11430000" cy="646331"/>
          </a:xfrm>
          <a:prstGeom prst="rect">
            <a:avLst/>
          </a:prstGeom>
        </p:spPr>
        <p:txBody>
          <a:bodyPr wrap="square">
            <a:spAutoFit/>
          </a:bodyPr>
          <a:lstStyle/>
          <a:p>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Black" pitchFamily="34" charset="0"/>
              </a:rPr>
              <a:t>AUDIO VISUAL SMART CLASS PROGRAM </a:t>
            </a:r>
          </a:p>
        </p:txBody>
      </p:sp>
      <p:pic>
        <p:nvPicPr>
          <p:cNvPr id="512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16" y="838248"/>
            <a:ext cx="4169584" cy="281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7200" y="838248"/>
            <a:ext cx="4175174" cy="3014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52483184"/>
      </p:ext>
    </p:extLst>
  </p:cSld>
  <p:clrMapOvr>
    <a:masterClrMapping/>
  </p:clrMapOvr>
  <mc:AlternateContent xmlns:mc="http://schemas.openxmlformats.org/markup-compatibility/2006" xmlns:p14="http://schemas.microsoft.com/office/powerpoint/2010/main">
    <mc:Choice Requires="p14">
      <p:transition spd="slow" p14:dur="1600" advTm="7508">
        <p14:gallery dir="l"/>
      </p:transition>
    </mc:Choice>
    <mc:Fallback xmlns="">
      <p:transition spd="slow" advTm="750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circle(in)">
                                      <p:cBhvr>
                                        <p:cTn id="7" dur="2000"/>
                                        <p:tgtEl>
                                          <p:spTgt spid="51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129"/>
                                        </p:tgtEl>
                                        <p:attrNameLst>
                                          <p:attrName>style.visibility</p:attrName>
                                        </p:attrNameLst>
                                      </p:cBhvr>
                                      <p:to>
                                        <p:strVal val="visible"/>
                                      </p:to>
                                    </p:set>
                                    <p:anim calcmode="lin" valueType="num">
                                      <p:cBhvr>
                                        <p:cTn id="19" dur="500" fill="hold"/>
                                        <p:tgtEl>
                                          <p:spTgt spid="5129"/>
                                        </p:tgtEl>
                                        <p:attrNameLst>
                                          <p:attrName>ppt_w</p:attrName>
                                        </p:attrNameLst>
                                      </p:cBhvr>
                                      <p:tavLst>
                                        <p:tav tm="0">
                                          <p:val>
                                            <p:fltVal val="0"/>
                                          </p:val>
                                        </p:tav>
                                        <p:tav tm="100000">
                                          <p:val>
                                            <p:strVal val="#ppt_w"/>
                                          </p:val>
                                        </p:tav>
                                      </p:tavLst>
                                    </p:anim>
                                    <p:anim calcmode="lin" valueType="num">
                                      <p:cBhvr>
                                        <p:cTn id="20" dur="500" fill="hold"/>
                                        <p:tgtEl>
                                          <p:spTgt spid="5129"/>
                                        </p:tgtEl>
                                        <p:attrNameLst>
                                          <p:attrName>ppt_h</p:attrName>
                                        </p:attrNameLst>
                                      </p:cBhvr>
                                      <p:tavLst>
                                        <p:tav tm="0">
                                          <p:val>
                                            <p:fltVal val="0"/>
                                          </p:val>
                                        </p:tav>
                                        <p:tav tm="100000">
                                          <p:val>
                                            <p:strVal val="#ppt_h"/>
                                          </p:val>
                                        </p:tav>
                                      </p:tavLst>
                                    </p:anim>
                                    <p:animEffect transition="in" filter="fade">
                                      <p:cBhvr>
                                        <p:cTn id="21" dur="500"/>
                                        <p:tgtEl>
                                          <p:spTgt spid="5129"/>
                                        </p:tgtEl>
                                      </p:cBhvr>
                                    </p:animEffect>
                                  </p:childTnLst>
                                </p:cTn>
                              </p:par>
                              <p:par>
                                <p:cTn id="22" presetID="53" presetClass="entr" presetSubtype="16" fill="hold" nodeType="withEffect">
                                  <p:stCondLst>
                                    <p:cond delay="0"/>
                                  </p:stCondLst>
                                  <p:childTnLst>
                                    <p:set>
                                      <p:cBhvr>
                                        <p:cTn id="23" dur="1" fill="hold">
                                          <p:stCondLst>
                                            <p:cond delay="0"/>
                                          </p:stCondLst>
                                        </p:cTn>
                                        <p:tgtEl>
                                          <p:spTgt spid="5130"/>
                                        </p:tgtEl>
                                        <p:attrNameLst>
                                          <p:attrName>style.visibility</p:attrName>
                                        </p:attrNameLst>
                                      </p:cBhvr>
                                      <p:to>
                                        <p:strVal val="visible"/>
                                      </p:to>
                                    </p:set>
                                    <p:anim calcmode="lin" valueType="num">
                                      <p:cBhvr>
                                        <p:cTn id="24" dur="500" fill="hold"/>
                                        <p:tgtEl>
                                          <p:spTgt spid="5130"/>
                                        </p:tgtEl>
                                        <p:attrNameLst>
                                          <p:attrName>ppt_w</p:attrName>
                                        </p:attrNameLst>
                                      </p:cBhvr>
                                      <p:tavLst>
                                        <p:tav tm="0">
                                          <p:val>
                                            <p:fltVal val="0"/>
                                          </p:val>
                                        </p:tav>
                                        <p:tav tm="100000">
                                          <p:val>
                                            <p:strVal val="#ppt_w"/>
                                          </p:val>
                                        </p:tav>
                                      </p:tavLst>
                                    </p:anim>
                                    <p:anim calcmode="lin" valueType="num">
                                      <p:cBhvr>
                                        <p:cTn id="25" dur="500" fill="hold"/>
                                        <p:tgtEl>
                                          <p:spTgt spid="5130"/>
                                        </p:tgtEl>
                                        <p:attrNameLst>
                                          <p:attrName>ppt_h</p:attrName>
                                        </p:attrNameLst>
                                      </p:cBhvr>
                                      <p:tavLst>
                                        <p:tav tm="0">
                                          <p:val>
                                            <p:fltVal val="0"/>
                                          </p:val>
                                        </p:tav>
                                        <p:tav tm="100000">
                                          <p:val>
                                            <p:strVal val="#ppt_h"/>
                                          </p:val>
                                        </p:tav>
                                      </p:tavLst>
                                    </p:anim>
                                    <p:animEffect transition="in" filter="fade">
                                      <p:cBhvr>
                                        <p:cTn id="26" dur="500"/>
                                        <p:tgtEl>
                                          <p:spTgt spid="5130"/>
                                        </p:tgtEl>
                                      </p:cBhvr>
                                    </p:animEffect>
                                  </p:childTnLst>
                                </p:cTn>
                              </p:par>
                              <p:par>
                                <p:cTn id="27" presetID="53" presetClass="entr" presetSubtype="16" fill="hold" nodeType="withEffect">
                                  <p:stCondLst>
                                    <p:cond delay="0"/>
                                  </p:stCondLst>
                                  <p:childTnLst>
                                    <p:set>
                                      <p:cBhvr>
                                        <p:cTn id="28" dur="1" fill="hold">
                                          <p:stCondLst>
                                            <p:cond delay="0"/>
                                          </p:stCondLst>
                                        </p:cTn>
                                        <p:tgtEl>
                                          <p:spTgt spid="5127"/>
                                        </p:tgtEl>
                                        <p:attrNameLst>
                                          <p:attrName>style.visibility</p:attrName>
                                        </p:attrNameLst>
                                      </p:cBhvr>
                                      <p:to>
                                        <p:strVal val="visible"/>
                                      </p:to>
                                    </p:set>
                                    <p:anim calcmode="lin" valueType="num">
                                      <p:cBhvr>
                                        <p:cTn id="29" dur="500" fill="hold"/>
                                        <p:tgtEl>
                                          <p:spTgt spid="5127"/>
                                        </p:tgtEl>
                                        <p:attrNameLst>
                                          <p:attrName>ppt_w</p:attrName>
                                        </p:attrNameLst>
                                      </p:cBhvr>
                                      <p:tavLst>
                                        <p:tav tm="0">
                                          <p:val>
                                            <p:fltVal val="0"/>
                                          </p:val>
                                        </p:tav>
                                        <p:tav tm="100000">
                                          <p:val>
                                            <p:strVal val="#ppt_w"/>
                                          </p:val>
                                        </p:tav>
                                      </p:tavLst>
                                    </p:anim>
                                    <p:anim calcmode="lin" valueType="num">
                                      <p:cBhvr>
                                        <p:cTn id="30" dur="500" fill="hold"/>
                                        <p:tgtEl>
                                          <p:spTgt spid="5127"/>
                                        </p:tgtEl>
                                        <p:attrNameLst>
                                          <p:attrName>ppt_h</p:attrName>
                                        </p:attrNameLst>
                                      </p:cBhvr>
                                      <p:tavLst>
                                        <p:tav tm="0">
                                          <p:val>
                                            <p:fltVal val="0"/>
                                          </p:val>
                                        </p:tav>
                                        <p:tav tm="100000">
                                          <p:val>
                                            <p:strVal val="#ppt_h"/>
                                          </p:val>
                                        </p:tav>
                                      </p:tavLst>
                                    </p:anim>
                                    <p:animEffect transition="in" filter="fade">
                                      <p:cBhvr>
                                        <p:cTn id="31" dur="500"/>
                                        <p:tgtEl>
                                          <p:spTgt spid="5127"/>
                                        </p:tgtEl>
                                      </p:cBhvr>
                                    </p:animEffect>
                                  </p:childTnLst>
                                </p:cTn>
                              </p:par>
                              <p:par>
                                <p:cTn id="32" presetID="53" presetClass="entr" presetSubtype="16"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575" y="-84667"/>
            <a:ext cx="10131425" cy="1456267"/>
          </a:xfrm>
          <a:noFill/>
          <a:ln>
            <a:noFill/>
          </a:ln>
        </p:spPr>
        <p:txBody>
          <a:bodyPr>
            <a:normAutofit/>
          </a:bodyPr>
          <a:lstStyle/>
          <a:p>
            <a:pPr algn="ctr"/>
            <a:r>
              <a:rPr lang="en-US" sz="5400" b="1" dirty="0">
                <a:ln w="3175" cmpd="sng">
                  <a:solidFill>
                    <a:srgbClr val="FF0000"/>
                  </a:solidFill>
                </a:ln>
                <a:latin typeface="Algerian" pitchFamily="82" charset="0"/>
              </a:rPr>
              <a:t>Scope of Public Finance</a:t>
            </a:r>
          </a:p>
        </p:txBody>
      </p:sp>
      <p:sp>
        <p:nvSpPr>
          <p:cNvPr id="3" name="Content Placeholder 2"/>
          <p:cNvSpPr>
            <a:spLocks noGrp="1"/>
          </p:cNvSpPr>
          <p:nvPr>
            <p:ph idx="1"/>
          </p:nvPr>
        </p:nvSpPr>
        <p:spPr>
          <a:xfrm>
            <a:off x="304800" y="1447800"/>
            <a:ext cx="7086600" cy="4389120"/>
          </a:xfrm>
          <a:solidFill>
            <a:schemeClr val="accent6">
              <a:lumMod val="75000"/>
            </a:schemeClr>
          </a:solidFill>
          <a:ln w="38100">
            <a:solidFill>
              <a:srgbClr val="FFFF00"/>
            </a:solidFill>
          </a:ln>
        </p:spPr>
        <p:txBody>
          <a:bodyPr/>
          <a:lstStyle/>
          <a:p>
            <a:pPr>
              <a:buNone/>
            </a:pPr>
            <a:r>
              <a:rPr lang="en-US" dirty="0"/>
              <a:t>		</a:t>
            </a:r>
            <a:r>
              <a:rPr lang="en-US" sz="2400" b="1" dirty="0">
                <a:solidFill>
                  <a:srgbClr val="FFFF00"/>
                </a:solidFill>
                <a:latin typeface="Times New Roman" pitchFamily="18" charset="0"/>
                <a:cs typeface="Times New Roman" pitchFamily="18" charset="0"/>
              </a:rPr>
              <a:t>Public Finance includes five major sub divisions. 	They are </a:t>
            </a:r>
          </a:p>
          <a:p>
            <a:pPr>
              <a:buNone/>
            </a:pPr>
            <a:r>
              <a:rPr lang="en-US" sz="2400" b="1" dirty="0">
                <a:solidFill>
                  <a:srgbClr val="FFFF00"/>
                </a:solidFill>
                <a:latin typeface="Times New Roman" pitchFamily="18" charset="0"/>
                <a:cs typeface="Times New Roman" pitchFamily="18" charset="0"/>
              </a:rPr>
              <a:t>				</a:t>
            </a:r>
            <a:r>
              <a:rPr lang="en-US" sz="2400" b="1" dirty="0">
                <a:latin typeface="Times New Roman" pitchFamily="18" charset="0"/>
                <a:cs typeface="Times New Roman" pitchFamily="18" charset="0"/>
              </a:rPr>
              <a:t>1)  </a:t>
            </a:r>
            <a:r>
              <a:rPr lang="en-US" sz="2400" b="1" dirty="0">
                <a:solidFill>
                  <a:srgbClr val="FFFF00"/>
                </a:solidFill>
                <a:latin typeface="Times New Roman" pitchFamily="18" charset="0"/>
                <a:cs typeface="Times New Roman" pitchFamily="18" charset="0"/>
              </a:rPr>
              <a:t>Public Revenue</a:t>
            </a:r>
          </a:p>
          <a:p>
            <a:pPr>
              <a:buNone/>
            </a:pPr>
            <a:r>
              <a:rPr lang="en-US" sz="2400" b="1" dirty="0">
                <a:solidFill>
                  <a:srgbClr val="FFFF00"/>
                </a:solidFill>
                <a:latin typeface="Times New Roman" pitchFamily="18" charset="0"/>
                <a:cs typeface="Times New Roman" pitchFamily="18" charset="0"/>
              </a:rPr>
              <a:t>				</a:t>
            </a:r>
            <a:r>
              <a:rPr lang="en-US" sz="2400" b="1" dirty="0">
                <a:latin typeface="Times New Roman" pitchFamily="18" charset="0"/>
                <a:cs typeface="Times New Roman" pitchFamily="18" charset="0"/>
              </a:rPr>
              <a:t>2)  </a:t>
            </a:r>
            <a:r>
              <a:rPr lang="en-US" sz="2400" b="1" dirty="0">
                <a:solidFill>
                  <a:srgbClr val="FFFF00"/>
                </a:solidFill>
                <a:latin typeface="Times New Roman" pitchFamily="18" charset="0"/>
                <a:cs typeface="Times New Roman" pitchFamily="18" charset="0"/>
              </a:rPr>
              <a:t>Public Expenditure </a:t>
            </a:r>
          </a:p>
          <a:p>
            <a:pPr>
              <a:buNone/>
            </a:pPr>
            <a:r>
              <a:rPr lang="en-US" sz="2400" b="1" dirty="0">
                <a:solidFill>
                  <a:srgbClr val="FFFF00"/>
                </a:solidFill>
                <a:latin typeface="Times New Roman" pitchFamily="18" charset="0"/>
                <a:cs typeface="Times New Roman" pitchFamily="18" charset="0"/>
              </a:rPr>
              <a:t>				</a:t>
            </a:r>
            <a:r>
              <a:rPr lang="en-US" sz="2400" b="1" dirty="0">
                <a:latin typeface="Times New Roman" pitchFamily="18" charset="0"/>
                <a:cs typeface="Times New Roman" pitchFamily="18" charset="0"/>
              </a:rPr>
              <a:t>3)  </a:t>
            </a:r>
            <a:r>
              <a:rPr lang="en-US" sz="2400" b="1" dirty="0">
                <a:solidFill>
                  <a:srgbClr val="FFFF00"/>
                </a:solidFill>
                <a:latin typeface="Times New Roman" pitchFamily="18" charset="0"/>
                <a:cs typeface="Times New Roman" pitchFamily="18" charset="0"/>
              </a:rPr>
              <a:t>Public Debt</a:t>
            </a:r>
          </a:p>
          <a:p>
            <a:pPr>
              <a:buNone/>
            </a:pPr>
            <a:r>
              <a:rPr lang="en-US" sz="2400" b="1" dirty="0">
                <a:solidFill>
                  <a:srgbClr val="FFFF00"/>
                </a:solidFill>
                <a:latin typeface="Times New Roman" pitchFamily="18" charset="0"/>
                <a:cs typeface="Times New Roman" pitchFamily="18" charset="0"/>
              </a:rPr>
              <a:t>			</a:t>
            </a:r>
            <a:r>
              <a:rPr lang="en-US" sz="2400" b="1" dirty="0">
                <a:latin typeface="Times New Roman" pitchFamily="18" charset="0"/>
                <a:cs typeface="Times New Roman" pitchFamily="18" charset="0"/>
              </a:rPr>
              <a:t>	4)  </a:t>
            </a:r>
            <a:r>
              <a:rPr lang="en-US" sz="2400" b="1" dirty="0">
                <a:solidFill>
                  <a:srgbClr val="FFFF00"/>
                </a:solidFill>
                <a:latin typeface="Times New Roman" pitchFamily="18" charset="0"/>
                <a:cs typeface="Times New Roman" pitchFamily="18" charset="0"/>
              </a:rPr>
              <a:t>Financial Administration</a:t>
            </a:r>
          </a:p>
          <a:p>
            <a:pPr>
              <a:buNone/>
            </a:pPr>
            <a:r>
              <a:rPr lang="en-US" sz="2400" b="1" dirty="0">
                <a:solidFill>
                  <a:srgbClr val="FFFF00"/>
                </a:solidFill>
                <a:latin typeface="Times New Roman" pitchFamily="18" charset="0"/>
                <a:cs typeface="Times New Roman" pitchFamily="18" charset="0"/>
              </a:rPr>
              <a:t>				</a:t>
            </a:r>
            <a:r>
              <a:rPr lang="en-US" sz="2400" b="1" dirty="0">
                <a:latin typeface="Times New Roman" pitchFamily="18" charset="0"/>
                <a:cs typeface="Times New Roman" pitchFamily="18" charset="0"/>
              </a:rPr>
              <a:t>5)  </a:t>
            </a:r>
            <a:r>
              <a:rPr lang="en-US" sz="2400" b="1" dirty="0">
                <a:solidFill>
                  <a:srgbClr val="FFFF00"/>
                </a:solidFill>
                <a:latin typeface="Times New Roman" pitchFamily="18" charset="0"/>
                <a:cs typeface="Times New Roman" pitchFamily="18" charset="0"/>
              </a:rPr>
              <a:t>Fiscal Policy</a:t>
            </a:r>
          </a:p>
          <a:p>
            <a:pPr>
              <a:buNone/>
            </a:pPr>
            <a:endParaRPr lang="en-US" dirty="0"/>
          </a:p>
        </p:txBody>
      </p:sp>
      <p:pic>
        <p:nvPicPr>
          <p:cNvPr id="1028" name="Picture 4"/>
          <p:cNvPicPr>
            <a:picLocks noChangeAspect="1" noChangeArrowheads="1"/>
          </p:cNvPicPr>
          <p:nvPr/>
        </p:nvPicPr>
        <p:blipFill>
          <a:blip r:embed="rId3"/>
          <a:srcRect/>
          <a:stretch>
            <a:fillRect/>
          </a:stretch>
        </p:blipFill>
        <p:spPr bwMode="auto">
          <a:xfrm>
            <a:off x="7416800" y="1447800"/>
            <a:ext cx="4546600" cy="4410075"/>
          </a:xfrm>
          <a:prstGeom prst="rect">
            <a:avLst/>
          </a:prstGeom>
          <a:noFill/>
          <a:ln w="9525">
            <a:solidFill>
              <a:srgbClr val="FFFF00"/>
            </a:solidFill>
            <a:miter lim="800000"/>
            <a:headEnd/>
            <a:tailEnd/>
          </a:ln>
          <a:effectLst/>
        </p:spPr>
      </p:pic>
      <p:sp>
        <p:nvSpPr>
          <p:cNvPr id="5" name="Right Arrow 4"/>
          <p:cNvSpPr/>
          <p:nvPr/>
        </p:nvSpPr>
        <p:spPr>
          <a:xfrm>
            <a:off x="0" y="381000"/>
            <a:ext cx="1143000" cy="4572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84568602"/>
      </p:ext>
    </p:extLst>
  </p:cSld>
  <p:clrMapOvr>
    <a:masterClrMapping/>
  </p:clrMapOvr>
  <mc:AlternateContent xmlns:mc="http://schemas.openxmlformats.org/markup-compatibility/2006" xmlns:p14="http://schemas.microsoft.com/office/powerpoint/2010/main">
    <mc:Choice Requires="p14">
      <p:transition spd="slow" p14:dur="2000" advTm="33334"/>
    </mc:Choice>
    <mc:Fallback xmlns="">
      <p:transition spd="slow" advTm="333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 calcmode="lin" valueType="num">
                                      <p:cBhvr>
                                        <p:cTn id="23" dur="500" fill="hold"/>
                                        <p:tgtEl>
                                          <p:spTgt spid="1028"/>
                                        </p:tgtEl>
                                        <p:attrNameLst>
                                          <p:attrName>ppt_w</p:attrName>
                                        </p:attrNameLst>
                                      </p:cBhvr>
                                      <p:tavLst>
                                        <p:tav tm="0">
                                          <p:val>
                                            <p:fltVal val="0"/>
                                          </p:val>
                                        </p:tav>
                                        <p:tav tm="100000">
                                          <p:val>
                                            <p:strVal val="#ppt_w"/>
                                          </p:val>
                                        </p:tav>
                                      </p:tavLst>
                                    </p:anim>
                                    <p:anim calcmode="lin" valueType="num">
                                      <p:cBhvr>
                                        <p:cTn id="24" dur="500" fill="hold"/>
                                        <p:tgtEl>
                                          <p:spTgt spid="1028"/>
                                        </p:tgtEl>
                                        <p:attrNameLst>
                                          <p:attrName>ppt_h</p:attrName>
                                        </p:attrNameLst>
                                      </p:cBhvr>
                                      <p:tavLst>
                                        <p:tav tm="0">
                                          <p:val>
                                            <p:fltVal val="0"/>
                                          </p:val>
                                        </p:tav>
                                        <p:tav tm="100000">
                                          <p:val>
                                            <p:strVal val="#ppt_h"/>
                                          </p:val>
                                        </p:tav>
                                      </p:tavLst>
                                    </p:anim>
                                    <p:animEffect transition="in" filter="fade">
                                      <p:cBhvr>
                                        <p:cTn id="25" dur="500"/>
                                        <p:tgtEl>
                                          <p:spTgt spid="102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bg/>
                                          </p:spTgt>
                                        </p:tgtEl>
                                        <p:attrNameLst>
                                          <p:attrName>style.visibility</p:attrName>
                                        </p:attrNameLst>
                                      </p:cBhvr>
                                      <p:to>
                                        <p:strVal val="visible"/>
                                      </p:to>
                                    </p:set>
                                    <p:anim calcmode="lin" valueType="num">
                                      <p:cBhvr>
                                        <p:cTn id="28" dur="500" fill="hold"/>
                                        <p:tgtEl>
                                          <p:spTgt spid="3">
                                            <p:bg/>
                                          </p:spTgt>
                                        </p:tgtEl>
                                        <p:attrNameLst>
                                          <p:attrName>ppt_w</p:attrName>
                                        </p:attrNameLst>
                                      </p:cBhvr>
                                      <p:tavLst>
                                        <p:tav tm="0">
                                          <p:val>
                                            <p:fltVal val="0"/>
                                          </p:val>
                                        </p:tav>
                                        <p:tav tm="100000">
                                          <p:val>
                                            <p:strVal val="#ppt_w"/>
                                          </p:val>
                                        </p:tav>
                                      </p:tavLst>
                                    </p:anim>
                                    <p:anim calcmode="lin" valueType="num">
                                      <p:cBhvr>
                                        <p:cTn id="29" dur="500" fill="hold"/>
                                        <p:tgtEl>
                                          <p:spTgt spid="3">
                                            <p:bg/>
                                          </p:spTgt>
                                        </p:tgtEl>
                                        <p:attrNameLst>
                                          <p:attrName>ppt_h</p:attrName>
                                        </p:attrNameLst>
                                      </p:cBhvr>
                                      <p:tavLst>
                                        <p:tav tm="0">
                                          <p:val>
                                            <p:fltVal val="0"/>
                                          </p:val>
                                        </p:tav>
                                        <p:tav tm="100000">
                                          <p:val>
                                            <p:strVal val="#ppt_h"/>
                                          </p:val>
                                        </p:tav>
                                      </p:tavLst>
                                    </p:anim>
                                    <p:animEffect transition="in" filter="fade">
                                      <p:cBhvr>
                                        <p:cTn id="30" dur="500"/>
                                        <p:tgtEl>
                                          <p:spTgt spid="3">
                                            <p:bg/>
                                          </p:spTgt>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 calcmode="lin" valueType="num">
                                      <p:cBhvr>
                                        <p:cTn id="3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3">
                                            <p:txEl>
                                              <p:pRg st="0" end="0"/>
                                            </p:tx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 calcmode="lin" valueType="num">
                                      <p:cBhvr>
                                        <p:cTn id="3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40" dur="500"/>
                                        <p:tgtEl>
                                          <p:spTgt spid="3">
                                            <p:txEl>
                                              <p:pRg st="1" end="1"/>
                                            </p:txEl>
                                          </p:spTgt>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 calcmode="lin" valueType="num">
                                      <p:cBhvr>
                                        <p:cTn id="4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45" dur="500"/>
                                        <p:tgtEl>
                                          <p:spTgt spid="3">
                                            <p:txEl>
                                              <p:pRg st="2" end="2"/>
                                            </p:txEl>
                                          </p:spTgt>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 calcmode="lin" valueType="num">
                                      <p:cBhvr>
                                        <p:cTn id="4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50" dur="500"/>
                                        <p:tgtEl>
                                          <p:spTgt spid="3">
                                            <p:txEl>
                                              <p:pRg st="3" end="3"/>
                                            </p:tx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 calcmode="lin" valueType="num">
                                      <p:cBhvr>
                                        <p:cTn id="5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55" dur="500"/>
                                        <p:tgtEl>
                                          <p:spTgt spid="3">
                                            <p:txEl>
                                              <p:pRg st="4" end="4"/>
                                            </p:txEl>
                                          </p:spTgt>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 calcmode="lin" valueType="num">
                                      <p:cBhvr>
                                        <p:cTn id="5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6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986" y="-134112"/>
            <a:ext cx="10972800" cy="819912"/>
          </a:xfrm>
        </p:spPr>
        <p:txBody>
          <a:bodyPr>
            <a:noAutofit/>
          </a:bodyPr>
          <a:lstStyle/>
          <a:p>
            <a:pPr algn="ctr"/>
            <a:r>
              <a:rPr lang="en-US" b="1" dirty="0">
                <a:ln w="3175" cmpd="sng">
                  <a:solidFill>
                    <a:srgbClr val="FF0000"/>
                  </a:solidFill>
                </a:ln>
                <a:latin typeface="Algerian" pitchFamily="82" charset="0"/>
              </a:rPr>
              <a:t>Explanation</a:t>
            </a:r>
            <a:endParaRPr lang="en-US" sz="5400" b="1" dirty="0">
              <a:ln w="3175" cmpd="sng">
                <a:solidFill>
                  <a:srgbClr val="FF0000"/>
                </a:solidFill>
              </a:ln>
              <a:latin typeface="Algerian" pitchFamily="82"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00372074"/>
              </p:ext>
            </p:extLst>
          </p:nvPr>
        </p:nvGraphicFramePr>
        <p:xfrm>
          <a:off x="76200" y="649744"/>
          <a:ext cx="12039600" cy="6132056"/>
        </p:xfrm>
        <a:graphic>
          <a:graphicData uri="http://schemas.openxmlformats.org/drawingml/2006/table">
            <a:tbl>
              <a:tblPr firstRow="1" bandRow="1">
                <a:effectLst>
                  <a:innerShdw blurRad="114300">
                    <a:prstClr val="black"/>
                  </a:innerShdw>
                </a:effectLst>
                <a:tableStyleId>{7DF18680-E054-41AD-8BC1-D1AEF772440D}</a:tableStyleId>
              </a:tblPr>
              <a:tblGrid>
                <a:gridCol w="9144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8229600">
                  <a:extLst>
                    <a:ext uri="{9D8B030D-6E8A-4147-A177-3AD203B41FA5}">
                      <a16:colId xmlns:a16="http://schemas.microsoft.com/office/drawing/2014/main" val="20002"/>
                    </a:ext>
                  </a:extLst>
                </a:gridCol>
              </a:tblGrid>
              <a:tr h="652346">
                <a:tc>
                  <a:txBody>
                    <a:bodyPr/>
                    <a:lstStyle/>
                    <a:p>
                      <a:pPr algn="ctr"/>
                      <a:r>
                        <a:rPr lang="en-US" sz="2100" b="1" dirty="0" err="1"/>
                        <a:t>S.No</a:t>
                      </a:r>
                      <a:r>
                        <a:rPr lang="en-US" sz="2100" b="1" dirty="0"/>
                        <a:t>.</a:t>
                      </a:r>
                      <a:endParaRPr lang="en-US" sz="2100" b="1" dirty="0">
                        <a:solidFill>
                          <a:schemeClr val="tx1"/>
                        </a:solidFill>
                      </a:endParaRPr>
                    </a:p>
                  </a:txBody>
                  <a:tcPr marL="121920" marR="121920"/>
                </a:tc>
                <a:tc>
                  <a:txBody>
                    <a:bodyPr/>
                    <a:lstStyle/>
                    <a:p>
                      <a:pPr algn="ctr"/>
                      <a:r>
                        <a:rPr lang="en-US" sz="2100" b="1" dirty="0"/>
                        <a:t>Scope of PF</a:t>
                      </a:r>
                    </a:p>
                    <a:p>
                      <a:pPr algn="ctr"/>
                      <a:endParaRPr lang="en-US" sz="2100" b="1" dirty="0">
                        <a:solidFill>
                          <a:schemeClr val="tx1"/>
                        </a:solidFill>
                      </a:endParaRPr>
                    </a:p>
                  </a:txBody>
                  <a:tcPr marL="121920" marR="121920"/>
                </a:tc>
                <a:tc>
                  <a:txBody>
                    <a:bodyPr/>
                    <a:lstStyle/>
                    <a:p>
                      <a:pPr algn="ctr"/>
                      <a:r>
                        <a:rPr lang="en-US" sz="2100" b="1" dirty="0"/>
                        <a:t>Description</a:t>
                      </a:r>
                      <a:endParaRPr lang="en-US" sz="2100" b="1" dirty="0">
                        <a:solidFill>
                          <a:schemeClr val="tx1"/>
                        </a:solidFill>
                      </a:endParaRPr>
                    </a:p>
                  </a:txBody>
                  <a:tcPr marL="121920" marR="121920"/>
                </a:tc>
                <a:extLst>
                  <a:ext uri="{0D108BD9-81ED-4DB2-BD59-A6C34878D82A}">
                    <a16:rowId xmlns:a16="http://schemas.microsoft.com/office/drawing/2014/main" val="10000"/>
                  </a:ext>
                </a:extLst>
              </a:tr>
              <a:tr h="1232210">
                <a:tc>
                  <a:txBody>
                    <a:bodyPr/>
                    <a:lstStyle/>
                    <a:p>
                      <a:pPr algn="ctr"/>
                      <a:r>
                        <a:rPr lang="en-US" sz="2100" b="1" dirty="0"/>
                        <a:t>1.</a:t>
                      </a:r>
                      <a:endParaRPr lang="en-US" sz="2100" b="1" dirty="0">
                        <a:solidFill>
                          <a:schemeClr val="tx1"/>
                        </a:solidFill>
                      </a:endParaRPr>
                    </a:p>
                  </a:txBody>
                  <a:tcPr marL="121920" marR="121920">
                    <a:solidFill>
                      <a:schemeClr val="accent5">
                        <a:lumMod val="60000"/>
                        <a:lumOff val="40000"/>
                      </a:schemeClr>
                    </a:solidFill>
                  </a:tcPr>
                </a:tc>
                <a:tc>
                  <a:txBody>
                    <a:bodyPr/>
                    <a:lstStyle/>
                    <a:p>
                      <a:pPr algn="l"/>
                      <a:r>
                        <a:rPr lang="en-US" sz="2100" b="1" dirty="0"/>
                        <a:t>Public Revenue</a:t>
                      </a:r>
                      <a:endParaRPr lang="en-US" sz="2100" b="1" dirty="0">
                        <a:solidFill>
                          <a:schemeClr val="tx1"/>
                        </a:solidFill>
                      </a:endParaRPr>
                    </a:p>
                  </a:txBody>
                  <a:tcPr marL="121920" marR="121920">
                    <a:solidFill>
                      <a:schemeClr val="accent5">
                        <a:lumMod val="60000"/>
                        <a:lumOff val="40000"/>
                      </a:schemeClr>
                    </a:solidFill>
                  </a:tcPr>
                </a:tc>
                <a:tc>
                  <a:txBody>
                    <a:bodyPr/>
                    <a:lstStyle/>
                    <a:p>
                      <a:pPr algn="l"/>
                      <a:r>
                        <a:rPr lang="en-US" sz="2100" b="1" dirty="0"/>
                        <a:t>It deals with the method of raising Public revenue such as  tax and non-tax,</a:t>
                      </a:r>
                      <a:r>
                        <a:rPr lang="en-US" sz="2100" b="1" baseline="0" dirty="0"/>
                        <a:t> the principles of taxation, rates of taxation, impact, incidence and shifting of taxes and their effects</a:t>
                      </a:r>
                      <a:endParaRPr lang="en-US" sz="2100" b="1" dirty="0">
                        <a:solidFill>
                          <a:schemeClr val="tx1"/>
                        </a:solidFill>
                      </a:endParaRPr>
                    </a:p>
                  </a:txBody>
                  <a:tcPr marL="121920" marR="121920">
                    <a:solidFill>
                      <a:schemeClr val="accent5">
                        <a:lumMod val="60000"/>
                        <a:lumOff val="40000"/>
                      </a:schemeClr>
                    </a:solidFill>
                  </a:tcPr>
                </a:tc>
                <a:extLst>
                  <a:ext uri="{0D108BD9-81ED-4DB2-BD59-A6C34878D82A}">
                    <a16:rowId xmlns:a16="http://schemas.microsoft.com/office/drawing/2014/main" val="10001"/>
                  </a:ext>
                </a:extLst>
              </a:tr>
              <a:tr h="942278">
                <a:tc>
                  <a:txBody>
                    <a:bodyPr/>
                    <a:lstStyle/>
                    <a:p>
                      <a:pPr algn="ctr"/>
                      <a:r>
                        <a:rPr lang="en-US" sz="2100" b="1" dirty="0"/>
                        <a:t>2.</a:t>
                      </a:r>
                      <a:endParaRPr lang="en-US" sz="2100" b="1" dirty="0">
                        <a:solidFill>
                          <a:schemeClr val="tx1"/>
                        </a:solidFill>
                      </a:endParaRPr>
                    </a:p>
                  </a:txBody>
                  <a:tcPr marL="121920" marR="121920">
                    <a:solidFill>
                      <a:schemeClr val="accent6">
                        <a:lumMod val="40000"/>
                        <a:lumOff val="60000"/>
                      </a:schemeClr>
                    </a:solidFill>
                  </a:tcPr>
                </a:tc>
                <a:tc>
                  <a:txBody>
                    <a:bodyPr/>
                    <a:lstStyle/>
                    <a:p>
                      <a:pPr algn="l"/>
                      <a:r>
                        <a:rPr lang="en-US" sz="2100" b="1" dirty="0"/>
                        <a:t>Public Expenditure</a:t>
                      </a:r>
                      <a:endParaRPr lang="en-US" sz="2100" b="1" dirty="0">
                        <a:solidFill>
                          <a:schemeClr val="tx1"/>
                        </a:solidFill>
                      </a:endParaRPr>
                    </a:p>
                  </a:txBody>
                  <a:tcPr marL="121920" marR="121920">
                    <a:solidFill>
                      <a:schemeClr val="accent6">
                        <a:lumMod val="40000"/>
                        <a:lumOff val="60000"/>
                      </a:schemeClr>
                    </a:solidFill>
                  </a:tcPr>
                </a:tc>
                <a:tc>
                  <a:txBody>
                    <a:bodyPr/>
                    <a:lstStyle/>
                    <a:p>
                      <a:pPr algn="l"/>
                      <a:r>
                        <a:rPr lang="en-US" sz="2100" b="1" dirty="0"/>
                        <a:t>It studies the fundamental</a:t>
                      </a:r>
                      <a:r>
                        <a:rPr lang="en-US" sz="2100" b="1" baseline="0" dirty="0"/>
                        <a:t> principles that  govern the Government expenditure, effects of Public expenditure and control of Public  expenditure </a:t>
                      </a:r>
                      <a:endParaRPr lang="en-US" sz="2100" b="1" dirty="0">
                        <a:solidFill>
                          <a:schemeClr val="tx1"/>
                        </a:solidFill>
                      </a:endParaRPr>
                    </a:p>
                  </a:txBody>
                  <a:tcPr marL="121920" marR="121920">
                    <a:solidFill>
                      <a:schemeClr val="accent6">
                        <a:lumMod val="40000"/>
                        <a:lumOff val="60000"/>
                      </a:schemeClr>
                    </a:solidFill>
                  </a:tcPr>
                </a:tc>
                <a:extLst>
                  <a:ext uri="{0D108BD9-81ED-4DB2-BD59-A6C34878D82A}">
                    <a16:rowId xmlns:a16="http://schemas.microsoft.com/office/drawing/2014/main" val="10002"/>
                  </a:ext>
                </a:extLst>
              </a:tr>
              <a:tr h="1232210">
                <a:tc>
                  <a:txBody>
                    <a:bodyPr/>
                    <a:lstStyle/>
                    <a:p>
                      <a:pPr algn="ctr"/>
                      <a:r>
                        <a:rPr lang="en-US" sz="2100" b="1" dirty="0"/>
                        <a:t>3.</a:t>
                      </a:r>
                      <a:endParaRPr lang="en-US" sz="2100" b="1" dirty="0">
                        <a:solidFill>
                          <a:schemeClr val="tx1"/>
                        </a:solidFill>
                      </a:endParaRPr>
                    </a:p>
                  </a:txBody>
                  <a:tcPr marL="121920" marR="121920">
                    <a:solidFill>
                      <a:schemeClr val="accent6">
                        <a:lumMod val="60000"/>
                        <a:lumOff val="40000"/>
                      </a:schemeClr>
                    </a:solidFill>
                  </a:tcPr>
                </a:tc>
                <a:tc>
                  <a:txBody>
                    <a:bodyPr/>
                    <a:lstStyle/>
                    <a:p>
                      <a:pPr algn="l"/>
                      <a:r>
                        <a:rPr lang="en-US" sz="2100" b="1" dirty="0"/>
                        <a:t>Public Debt</a:t>
                      </a:r>
                      <a:endParaRPr lang="en-US" sz="2100" b="1" dirty="0">
                        <a:solidFill>
                          <a:schemeClr val="tx1"/>
                        </a:solidFill>
                      </a:endParaRPr>
                    </a:p>
                  </a:txBody>
                  <a:tcPr marL="121920" marR="121920">
                    <a:solidFill>
                      <a:schemeClr val="accent6">
                        <a:lumMod val="60000"/>
                        <a:lumOff val="40000"/>
                      </a:schemeClr>
                    </a:solidFill>
                  </a:tcPr>
                </a:tc>
                <a:tc>
                  <a:txBody>
                    <a:bodyPr/>
                    <a:lstStyle/>
                    <a:p>
                      <a:pPr algn="l"/>
                      <a:r>
                        <a:rPr lang="en-US" sz="2100" b="1" dirty="0"/>
                        <a:t>It deals with the methods of raising loans</a:t>
                      </a:r>
                      <a:r>
                        <a:rPr lang="en-US" sz="2100" b="1" baseline="0" dirty="0"/>
                        <a:t> from  internal and external sources. </a:t>
                      </a:r>
                    </a:p>
                    <a:p>
                      <a:pPr algn="l"/>
                      <a:r>
                        <a:rPr lang="en-US" sz="2100" b="1" baseline="0" dirty="0"/>
                        <a:t>The burden, effects and redemption fall under this head. </a:t>
                      </a:r>
                      <a:endParaRPr lang="en-US" sz="2100" b="1" dirty="0">
                        <a:solidFill>
                          <a:schemeClr val="tx1"/>
                        </a:solidFill>
                      </a:endParaRPr>
                    </a:p>
                  </a:txBody>
                  <a:tcPr marL="121920" marR="121920">
                    <a:solidFill>
                      <a:schemeClr val="accent6">
                        <a:lumMod val="60000"/>
                        <a:lumOff val="40000"/>
                      </a:schemeClr>
                    </a:solidFill>
                  </a:tcPr>
                </a:tc>
                <a:extLst>
                  <a:ext uri="{0D108BD9-81ED-4DB2-BD59-A6C34878D82A}">
                    <a16:rowId xmlns:a16="http://schemas.microsoft.com/office/drawing/2014/main" val="10003"/>
                  </a:ext>
                </a:extLst>
              </a:tr>
              <a:tr h="1232210">
                <a:tc>
                  <a:txBody>
                    <a:bodyPr/>
                    <a:lstStyle/>
                    <a:p>
                      <a:pPr algn="ctr"/>
                      <a:r>
                        <a:rPr lang="en-US" sz="2100" b="1" dirty="0"/>
                        <a:t>4.</a:t>
                      </a:r>
                      <a:endParaRPr lang="en-US" sz="2100" b="1" dirty="0">
                        <a:solidFill>
                          <a:schemeClr val="tx1"/>
                        </a:solidFill>
                      </a:endParaRPr>
                    </a:p>
                  </a:txBody>
                  <a:tcPr marL="121920" marR="121920">
                    <a:solidFill>
                      <a:schemeClr val="accent4">
                        <a:lumMod val="60000"/>
                        <a:lumOff val="40000"/>
                      </a:schemeClr>
                    </a:solidFill>
                  </a:tcPr>
                </a:tc>
                <a:tc>
                  <a:txBody>
                    <a:bodyPr/>
                    <a:lstStyle/>
                    <a:p>
                      <a:pPr algn="l"/>
                      <a:r>
                        <a:rPr lang="en-US" sz="2100" b="1" dirty="0"/>
                        <a:t>Financial Administration</a:t>
                      </a:r>
                      <a:endParaRPr lang="en-US" sz="2100" b="1" dirty="0">
                        <a:solidFill>
                          <a:schemeClr val="tx1"/>
                        </a:solidFill>
                      </a:endParaRPr>
                    </a:p>
                  </a:txBody>
                  <a:tcPr marL="121920" marR="121920">
                    <a:solidFill>
                      <a:schemeClr val="accent4">
                        <a:lumMod val="60000"/>
                        <a:lumOff val="40000"/>
                      </a:schemeClr>
                    </a:solidFill>
                  </a:tcPr>
                </a:tc>
                <a:tc>
                  <a:txBody>
                    <a:bodyPr/>
                    <a:lstStyle/>
                    <a:p>
                      <a:pPr algn="l"/>
                      <a:r>
                        <a:rPr lang="en-US" sz="2100" b="1" dirty="0"/>
                        <a:t>It deals with the study of different aspects of Public budget. </a:t>
                      </a:r>
                    </a:p>
                    <a:p>
                      <a:pPr algn="l"/>
                      <a:r>
                        <a:rPr lang="en-US" sz="2100" b="1" dirty="0"/>
                        <a:t>The various objectives and steps in preparing a public budget fall under this head </a:t>
                      </a:r>
                      <a:endParaRPr lang="en-US" sz="2100" b="1" dirty="0">
                        <a:solidFill>
                          <a:schemeClr val="tx1"/>
                        </a:solidFill>
                      </a:endParaRPr>
                    </a:p>
                  </a:txBody>
                  <a:tcPr marL="121920" marR="121920">
                    <a:solidFill>
                      <a:schemeClr val="accent4">
                        <a:lumMod val="60000"/>
                        <a:lumOff val="40000"/>
                      </a:schemeClr>
                    </a:solidFill>
                  </a:tcPr>
                </a:tc>
                <a:extLst>
                  <a:ext uri="{0D108BD9-81ED-4DB2-BD59-A6C34878D82A}">
                    <a16:rowId xmlns:a16="http://schemas.microsoft.com/office/drawing/2014/main" val="10004"/>
                  </a:ext>
                </a:extLst>
              </a:tr>
              <a:tr h="652346">
                <a:tc>
                  <a:txBody>
                    <a:bodyPr/>
                    <a:lstStyle/>
                    <a:p>
                      <a:pPr algn="ctr"/>
                      <a:r>
                        <a:rPr lang="en-US" sz="2100" b="1" dirty="0"/>
                        <a:t>5.</a:t>
                      </a:r>
                      <a:endParaRPr lang="en-US" sz="2100" b="1" dirty="0">
                        <a:solidFill>
                          <a:schemeClr val="tx1"/>
                        </a:solidFill>
                      </a:endParaRPr>
                    </a:p>
                  </a:txBody>
                  <a:tcPr marL="121920" marR="121920">
                    <a:solidFill>
                      <a:schemeClr val="accent1">
                        <a:lumMod val="60000"/>
                        <a:lumOff val="40000"/>
                      </a:schemeClr>
                    </a:solidFill>
                  </a:tcPr>
                </a:tc>
                <a:tc>
                  <a:txBody>
                    <a:bodyPr/>
                    <a:lstStyle/>
                    <a:p>
                      <a:pPr algn="l"/>
                      <a:r>
                        <a:rPr lang="en-US" sz="2100" b="1" dirty="0"/>
                        <a:t>Fiscal Policy</a:t>
                      </a:r>
                      <a:endParaRPr lang="en-US" sz="2100" b="1" dirty="0">
                        <a:solidFill>
                          <a:schemeClr val="tx1"/>
                        </a:solidFill>
                      </a:endParaRPr>
                    </a:p>
                  </a:txBody>
                  <a:tcPr marL="121920" marR="121920">
                    <a:solidFill>
                      <a:schemeClr val="accent1">
                        <a:lumMod val="60000"/>
                        <a:lumOff val="40000"/>
                      </a:schemeClr>
                    </a:solidFill>
                  </a:tcPr>
                </a:tc>
                <a:tc>
                  <a:txBody>
                    <a:bodyPr/>
                    <a:lstStyle/>
                    <a:p>
                      <a:pPr algn="l"/>
                      <a:r>
                        <a:rPr lang="en-US" sz="2100" b="1" dirty="0"/>
                        <a:t>Its instruments are tax subsidies, public debt and public expenditure.</a:t>
                      </a:r>
                      <a:r>
                        <a:rPr lang="en-US" sz="2100" b="1" baseline="0" dirty="0"/>
                        <a:t> </a:t>
                      </a:r>
                      <a:endParaRPr lang="en-US" sz="2100" b="1" dirty="0">
                        <a:solidFill>
                          <a:schemeClr val="tx1"/>
                        </a:solidFill>
                      </a:endParaRPr>
                    </a:p>
                  </a:txBody>
                  <a:tcPr marL="121920" marR="121920">
                    <a:solidFill>
                      <a:schemeClr val="accent1">
                        <a:lumMod val="60000"/>
                        <a:lumOff val="40000"/>
                      </a:schemeClr>
                    </a:solidFill>
                  </a:tcPr>
                </a:tc>
                <a:extLst>
                  <a:ext uri="{0D108BD9-81ED-4DB2-BD59-A6C34878D82A}">
                    <a16:rowId xmlns:a16="http://schemas.microsoft.com/office/drawing/2014/main" val="10005"/>
                  </a:ext>
                </a:extLst>
              </a:tr>
            </a:tbl>
          </a:graphicData>
        </a:graphic>
      </p:graphicFrame>
      <p:sp>
        <p:nvSpPr>
          <p:cNvPr id="5" name="Right Arrow 4"/>
          <p:cNvSpPr/>
          <p:nvPr/>
        </p:nvSpPr>
        <p:spPr>
          <a:xfrm>
            <a:off x="-14514" y="76200"/>
            <a:ext cx="1143000" cy="4572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11694594"/>
      </p:ext>
    </p:extLst>
  </p:cSld>
  <p:clrMapOvr>
    <a:masterClrMapping/>
  </p:clrMapOvr>
  <mc:AlternateContent xmlns:mc="http://schemas.openxmlformats.org/markup-compatibility/2006" xmlns:p14="http://schemas.microsoft.com/office/powerpoint/2010/main">
    <mc:Choice Requires="p14">
      <p:transition spd="slow" p14:dur="2000" advTm="155916"/>
    </mc:Choice>
    <mc:Fallback xmlns="">
      <p:transition spd="slow" advTm="1559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3"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
                                        <p:tgtEl>
                                          <p:spTgt spid="2"/>
                                        </p:tgtEl>
                                      </p:cBhvr>
                                    </p:animEffect>
                                    <p:anim calcmode="lin" valueType="num">
                                      <p:cBhvr>
                                        <p:cTn id="12" dur="400" fill="hold"/>
                                        <p:tgtEl>
                                          <p:spTgt spid="2"/>
                                        </p:tgtEl>
                                        <p:attrNameLst>
                                          <p:attrName>ppt_x</p:attrName>
                                        </p:attrNameLst>
                                      </p:cBhvr>
                                      <p:tavLst>
                                        <p:tav tm="0">
                                          <p:val>
                                            <p:strVal val="#ppt_x"/>
                                          </p:val>
                                        </p:tav>
                                        <p:tav tm="100000">
                                          <p:val>
                                            <p:strVal val="#ppt_x"/>
                                          </p:val>
                                        </p:tav>
                                      </p:tavLst>
                                    </p:anim>
                                    <p:anim calcmode="lin" valueType="num">
                                      <p:cBhvr>
                                        <p:cTn id="13" dur="400" fill="hold"/>
                                        <p:tgtEl>
                                          <p:spTgt spid="2"/>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52400"/>
            <a:ext cx="12420599" cy="1828800"/>
          </a:xfrm>
        </p:spPr>
        <p:txBody>
          <a:bodyPr>
            <a:noAutofit/>
          </a:bodyPr>
          <a:lstStyle/>
          <a:p>
            <a:pPr algn="ctr"/>
            <a:r>
              <a:rPr lang="en-US" sz="4400" b="1" dirty="0">
                <a:ln w="3175" cmpd="sng">
                  <a:solidFill>
                    <a:srgbClr val="FF0000"/>
                  </a:solidFill>
                </a:ln>
                <a:latin typeface="Algerian" pitchFamily="82" charset="0"/>
              </a:rPr>
              <a:t>Public  Finance  </a:t>
            </a:r>
            <a:r>
              <a:rPr lang="en-US" sz="2400" b="1" dirty="0" err="1">
                <a:ln w="3175" cmpd="sng">
                  <a:solidFill>
                    <a:srgbClr val="FF0000"/>
                  </a:solidFill>
                </a:ln>
                <a:latin typeface="Algerian" pitchFamily="82" charset="0"/>
              </a:rPr>
              <a:t>Vs</a:t>
            </a:r>
            <a:r>
              <a:rPr lang="en-US" sz="2400" b="1" dirty="0">
                <a:ln w="3175" cmpd="sng">
                  <a:solidFill>
                    <a:srgbClr val="FF0000"/>
                  </a:solidFill>
                </a:ln>
                <a:latin typeface="Algerian" pitchFamily="82" charset="0"/>
              </a:rPr>
              <a:t>  </a:t>
            </a:r>
            <a:r>
              <a:rPr lang="en-US" sz="4400" b="1" dirty="0">
                <a:ln w="3175" cmpd="sng">
                  <a:solidFill>
                    <a:srgbClr val="FF0000"/>
                  </a:solidFill>
                </a:ln>
                <a:latin typeface="Algerian" pitchFamily="82" charset="0"/>
              </a:rPr>
              <a:t> Private  Finance</a:t>
            </a:r>
          </a:p>
        </p:txBody>
      </p:sp>
      <p:sp>
        <p:nvSpPr>
          <p:cNvPr id="3" name="Content Placeholder 2"/>
          <p:cNvSpPr>
            <a:spLocks noGrp="1"/>
          </p:cNvSpPr>
          <p:nvPr>
            <p:ph idx="1"/>
          </p:nvPr>
        </p:nvSpPr>
        <p:spPr>
          <a:xfrm>
            <a:off x="381000" y="1219200"/>
            <a:ext cx="10969626" cy="4800600"/>
          </a:xfrm>
        </p:spPr>
        <p:txBody>
          <a:bodyPr>
            <a:noAutofit/>
          </a:bodyPr>
          <a:lstStyle/>
          <a:p>
            <a:pPr>
              <a:buNone/>
            </a:pPr>
            <a:r>
              <a:rPr lang="en-US" sz="2800" b="1" i="1" dirty="0">
                <a:solidFill>
                  <a:srgbClr val="FFFF00"/>
                </a:solidFill>
                <a:latin typeface="Times New Roman" pitchFamily="18" charset="0"/>
                <a:cs typeface="Times New Roman" pitchFamily="18" charset="0"/>
              </a:rPr>
              <a:t>		</a:t>
            </a:r>
            <a:r>
              <a:rPr lang="en-US" sz="3200" b="1" u="sng" dirty="0">
                <a:effectLst>
                  <a:outerShdw blurRad="38100" dist="38100" dir="2700000" algn="tl">
                    <a:srgbClr val="000000">
                      <a:alpha val="43137"/>
                    </a:srgbClr>
                  </a:outerShdw>
                </a:effectLst>
                <a:latin typeface="Times New Roman" pitchFamily="18" charset="0"/>
                <a:cs typeface="Times New Roman" pitchFamily="18" charset="0"/>
              </a:rPr>
              <a:t>Public Finance </a:t>
            </a:r>
          </a:p>
          <a:p>
            <a:pPr lvl="1" algn="just">
              <a:buNone/>
            </a:pPr>
            <a:r>
              <a:rPr lang="en-US" sz="2400" b="1" dirty="0">
                <a:solidFill>
                  <a:srgbClr val="FFFF00"/>
                </a:solidFill>
                <a:latin typeface="Times New Roman" pitchFamily="18" charset="0"/>
                <a:cs typeface="Times New Roman" pitchFamily="18" charset="0"/>
              </a:rPr>
              <a:t>			</a:t>
            </a:r>
            <a:r>
              <a:rPr lang="en-US" sz="2800" b="1" dirty="0">
                <a:solidFill>
                  <a:srgbClr val="FFFF00"/>
                </a:solidFill>
                <a:latin typeface="Times New Roman" pitchFamily="18" charset="0"/>
                <a:cs typeface="Times New Roman" pitchFamily="18" charset="0"/>
              </a:rPr>
              <a:t>It deals with study of income, expenditure, borrowing and financial  administration of the Government.</a:t>
            </a:r>
          </a:p>
          <a:p>
            <a:pPr lvl="1">
              <a:buNone/>
            </a:pPr>
            <a:r>
              <a:rPr lang="en-US" sz="3200" b="1" u="sng" dirty="0">
                <a:effectLst>
                  <a:outerShdw blurRad="38100" dist="38100" dir="2700000" algn="tl">
                    <a:srgbClr val="000000">
                      <a:alpha val="43137"/>
                    </a:srgbClr>
                  </a:outerShdw>
                </a:effectLst>
                <a:latin typeface="Times New Roman" pitchFamily="18" charset="0"/>
                <a:cs typeface="Times New Roman" pitchFamily="18" charset="0"/>
              </a:rPr>
              <a:t>Private Finance</a:t>
            </a:r>
            <a:r>
              <a:rPr lang="en-US" sz="3200" b="1" dirty="0">
                <a:latin typeface="Times New Roman" pitchFamily="18" charset="0"/>
                <a:cs typeface="Times New Roman" pitchFamily="18" charset="0"/>
              </a:rPr>
              <a:t>	</a:t>
            </a:r>
          </a:p>
          <a:p>
            <a:pPr lvl="1" algn="just">
              <a:buNone/>
            </a:pPr>
            <a:r>
              <a:rPr lang="en-US" sz="2400" b="1" dirty="0">
                <a:solidFill>
                  <a:srgbClr val="FFFF00"/>
                </a:solidFill>
                <a:latin typeface="Times New Roman" pitchFamily="18" charset="0"/>
                <a:cs typeface="Times New Roman" pitchFamily="18" charset="0"/>
              </a:rPr>
              <a:t>			</a:t>
            </a:r>
            <a:r>
              <a:rPr lang="en-US" sz="2800" b="1" dirty="0">
                <a:solidFill>
                  <a:srgbClr val="FFFF00"/>
                </a:solidFill>
                <a:latin typeface="Times New Roman" pitchFamily="18" charset="0"/>
                <a:cs typeface="Times New Roman" pitchFamily="18" charset="0"/>
              </a:rPr>
              <a:t>It deals with the study of income, expenditure,  borrowing and financial administration of the individual or private  enterprises.</a:t>
            </a:r>
          </a:p>
          <a:p>
            <a:pPr lvl="1" algn="just">
              <a:buNone/>
            </a:pPr>
            <a:r>
              <a:rPr lang="en-US" sz="2800" b="1" dirty="0">
                <a:solidFill>
                  <a:srgbClr val="FFFF00"/>
                </a:solidFill>
                <a:latin typeface="Times New Roman" pitchFamily="18" charset="0"/>
                <a:cs typeface="Times New Roman" pitchFamily="18" charset="0"/>
              </a:rPr>
              <a:t>			Both Public and private finance are fundamentally similar in nature but different from each other on various aspects.</a:t>
            </a:r>
          </a:p>
        </p:txBody>
      </p:sp>
      <p:sp>
        <p:nvSpPr>
          <p:cNvPr id="4" name="Right Arrow 3"/>
          <p:cNvSpPr/>
          <p:nvPr/>
        </p:nvSpPr>
        <p:spPr>
          <a:xfrm>
            <a:off x="0" y="533400"/>
            <a:ext cx="1143000" cy="4572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26822759"/>
      </p:ext>
    </p:extLst>
  </p:cSld>
  <p:clrMapOvr>
    <a:masterClrMapping/>
  </p:clrMapOvr>
  <mc:AlternateContent xmlns:mc="http://schemas.openxmlformats.org/markup-compatibility/2006" xmlns:p14="http://schemas.microsoft.com/office/powerpoint/2010/main">
    <mc:Choice Requires="p14">
      <p:transition spd="slow" p14:dur="2000" advTm="47829"/>
    </mc:Choice>
    <mc:Fallback xmlns="">
      <p:transition spd="slow" advTm="478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160867"/>
            <a:ext cx="10131425" cy="1456267"/>
          </a:xfrm>
        </p:spPr>
        <p:txBody>
          <a:bodyPr>
            <a:noAutofit/>
          </a:bodyPr>
          <a:lstStyle/>
          <a:p>
            <a:pPr algn="ctr"/>
            <a:r>
              <a:rPr lang="en-US" sz="4000" b="1" u="sng" dirty="0">
                <a:ln w="3175" cmpd="sng">
                  <a:solidFill>
                    <a:srgbClr val="FF0000"/>
                  </a:solidFill>
                </a:ln>
                <a:latin typeface="Algerian" pitchFamily="82" charset="0"/>
              </a:rPr>
              <a:t>Similarities between </a:t>
            </a:r>
            <a:br>
              <a:rPr lang="en-US" sz="4000" b="1" u="sng" dirty="0">
                <a:ln w="3175" cmpd="sng">
                  <a:solidFill>
                    <a:srgbClr val="FF0000"/>
                  </a:solidFill>
                </a:ln>
                <a:latin typeface="Algerian" pitchFamily="82" charset="0"/>
              </a:rPr>
            </a:br>
            <a:r>
              <a:rPr lang="en-US" sz="4000" b="1" u="sng" dirty="0">
                <a:ln w="3175" cmpd="sng">
                  <a:solidFill>
                    <a:srgbClr val="FF0000"/>
                  </a:solidFill>
                </a:ln>
                <a:latin typeface="Algerian" pitchFamily="82" charset="0"/>
              </a:rPr>
              <a:t>Public Finance and Private Finance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32835510"/>
              </p:ext>
            </p:extLst>
          </p:nvPr>
        </p:nvGraphicFramePr>
        <p:xfrm>
          <a:off x="76200" y="1295400"/>
          <a:ext cx="12039600" cy="5433032"/>
        </p:xfrm>
        <a:graphic>
          <a:graphicData uri="http://schemas.openxmlformats.org/drawingml/2006/table">
            <a:tbl>
              <a:tblPr firstRow="1" bandRow="1">
                <a:effectLst>
                  <a:innerShdw blurRad="114300">
                    <a:prstClr val="black"/>
                  </a:innerShdw>
                </a:effectLst>
                <a:tableStyleId>{93296810-A885-4BE3-A3E7-6D5BEEA58F35}</a:tableStyleId>
              </a:tblPr>
              <a:tblGrid>
                <a:gridCol w="1226255">
                  <a:extLst>
                    <a:ext uri="{9D8B030D-6E8A-4147-A177-3AD203B41FA5}">
                      <a16:colId xmlns:a16="http://schemas.microsoft.com/office/drawing/2014/main" val="20000"/>
                    </a:ext>
                  </a:extLst>
                </a:gridCol>
                <a:gridCol w="2964745">
                  <a:extLst>
                    <a:ext uri="{9D8B030D-6E8A-4147-A177-3AD203B41FA5}">
                      <a16:colId xmlns:a16="http://schemas.microsoft.com/office/drawing/2014/main" val="20001"/>
                    </a:ext>
                  </a:extLst>
                </a:gridCol>
                <a:gridCol w="7848600">
                  <a:extLst>
                    <a:ext uri="{9D8B030D-6E8A-4147-A177-3AD203B41FA5}">
                      <a16:colId xmlns:a16="http://schemas.microsoft.com/office/drawing/2014/main" val="20002"/>
                    </a:ext>
                  </a:extLst>
                </a:gridCol>
              </a:tblGrid>
              <a:tr h="441227">
                <a:tc>
                  <a:txBody>
                    <a:bodyPr/>
                    <a:lstStyle/>
                    <a:p>
                      <a:pPr algn="ctr"/>
                      <a:r>
                        <a:rPr lang="en-US" sz="2400" b="1" dirty="0">
                          <a:latin typeface="Times New Roman" pitchFamily="18" charset="0"/>
                          <a:cs typeface="Times New Roman" pitchFamily="18" charset="0"/>
                        </a:rPr>
                        <a:t>S. No.</a:t>
                      </a:r>
                      <a:endParaRPr lang="en-US" sz="2400" b="1" dirty="0">
                        <a:solidFill>
                          <a:schemeClr val="tx1"/>
                        </a:solidFill>
                        <a:latin typeface="Times New Roman" pitchFamily="18" charset="0"/>
                        <a:cs typeface="Times New Roman" pitchFamily="18" charset="0"/>
                      </a:endParaRPr>
                    </a:p>
                  </a:txBody>
                  <a:tcPr marL="121920" marR="121920"/>
                </a:tc>
                <a:tc>
                  <a:txBody>
                    <a:bodyPr/>
                    <a:lstStyle/>
                    <a:p>
                      <a:pPr algn="ctr"/>
                      <a:r>
                        <a:rPr lang="en-US" sz="2400" b="1" dirty="0">
                          <a:latin typeface="Times New Roman" pitchFamily="18" charset="0"/>
                          <a:cs typeface="Times New Roman" pitchFamily="18" charset="0"/>
                        </a:rPr>
                        <a:t>Features</a:t>
                      </a:r>
                      <a:endParaRPr lang="en-US" sz="2400" b="1" dirty="0">
                        <a:solidFill>
                          <a:schemeClr val="tx1"/>
                        </a:solidFill>
                        <a:latin typeface="Times New Roman" pitchFamily="18" charset="0"/>
                        <a:cs typeface="Times New Roman" pitchFamily="18" charset="0"/>
                      </a:endParaRPr>
                    </a:p>
                  </a:txBody>
                  <a:tcPr marL="121920" marR="121920"/>
                </a:tc>
                <a:tc>
                  <a:txBody>
                    <a:bodyPr/>
                    <a:lstStyle/>
                    <a:p>
                      <a:pPr algn="ctr"/>
                      <a:r>
                        <a:rPr lang="en-US" sz="2400" b="1" dirty="0">
                          <a:latin typeface="Times New Roman" pitchFamily="18" charset="0"/>
                          <a:cs typeface="Times New Roman" pitchFamily="18" charset="0"/>
                        </a:rPr>
                        <a:t>Description </a:t>
                      </a:r>
                      <a:endParaRPr lang="en-US" sz="2400" b="1" dirty="0">
                        <a:solidFill>
                          <a:schemeClr val="tx1"/>
                        </a:solidFill>
                        <a:latin typeface="Times New Roman" pitchFamily="18" charset="0"/>
                        <a:cs typeface="Times New Roman" pitchFamily="18" charset="0"/>
                      </a:endParaRPr>
                    </a:p>
                  </a:txBody>
                  <a:tcPr marL="121920" marR="121920"/>
                </a:tc>
                <a:extLst>
                  <a:ext uri="{0D108BD9-81ED-4DB2-BD59-A6C34878D82A}">
                    <a16:rowId xmlns:a16="http://schemas.microsoft.com/office/drawing/2014/main" val="10000"/>
                  </a:ext>
                </a:extLst>
              </a:tr>
              <a:tr h="794209">
                <a:tc>
                  <a:txBody>
                    <a:bodyPr/>
                    <a:lstStyle/>
                    <a:p>
                      <a:pPr algn="ctr"/>
                      <a:r>
                        <a:rPr lang="en-US" sz="2400" b="1" dirty="0">
                          <a:latin typeface="Times New Roman" pitchFamily="18" charset="0"/>
                          <a:cs typeface="Times New Roman" pitchFamily="18" charset="0"/>
                        </a:rPr>
                        <a:t>1.</a:t>
                      </a:r>
                      <a:endParaRPr lang="en-US" sz="2400" b="1" dirty="0">
                        <a:solidFill>
                          <a:schemeClr val="tx1"/>
                        </a:solidFill>
                        <a:latin typeface="Times New Roman" pitchFamily="18" charset="0"/>
                        <a:cs typeface="Times New Roman" pitchFamily="18" charset="0"/>
                      </a:endParaRPr>
                    </a:p>
                  </a:txBody>
                  <a:tcPr marL="121920" marR="121920">
                    <a:solidFill>
                      <a:schemeClr val="accent6">
                        <a:lumMod val="60000"/>
                        <a:lumOff val="40000"/>
                      </a:schemeClr>
                    </a:solidFill>
                  </a:tcPr>
                </a:tc>
                <a:tc>
                  <a:txBody>
                    <a:bodyPr/>
                    <a:lstStyle/>
                    <a:p>
                      <a:pPr algn="l"/>
                      <a:r>
                        <a:rPr lang="en-US" sz="2400" b="1" dirty="0">
                          <a:latin typeface="Times New Roman" pitchFamily="18" charset="0"/>
                          <a:cs typeface="Times New Roman" pitchFamily="18" charset="0"/>
                        </a:rPr>
                        <a:t>Rationality</a:t>
                      </a:r>
                      <a:endParaRPr lang="en-US" sz="2400" b="1" dirty="0">
                        <a:solidFill>
                          <a:schemeClr val="tx1"/>
                        </a:solidFill>
                        <a:latin typeface="Times New Roman" pitchFamily="18" charset="0"/>
                        <a:cs typeface="Times New Roman" pitchFamily="18" charset="0"/>
                      </a:endParaRPr>
                    </a:p>
                  </a:txBody>
                  <a:tcPr marL="121920" marR="121920">
                    <a:solidFill>
                      <a:schemeClr val="accent6">
                        <a:lumMod val="60000"/>
                        <a:lumOff val="40000"/>
                      </a:schemeClr>
                    </a:solidFill>
                  </a:tcPr>
                </a:tc>
                <a:tc>
                  <a:txBody>
                    <a:bodyPr/>
                    <a:lstStyle/>
                    <a:p>
                      <a:pPr marL="342900" indent="-342900" algn="l">
                        <a:buClr>
                          <a:srgbClr val="FF0000"/>
                        </a:buClr>
                        <a:buFont typeface="Wingdings" pitchFamily="2" charset="2"/>
                        <a:buChar char="v"/>
                      </a:pPr>
                      <a:r>
                        <a:rPr lang="en-US" sz="2400" b="1" dirty="0">
                          <a:latin typeface="Times New Roman" pitchFamily="18" charset="0"/>
                          <a:cs typeface="Times New Roman" pitchFamily="18" charset="0"/>
                        </a:rPr>
                        <a:t>Both Finance are based on rationality. </a:t>
                      </a:r>
                    </a:p>
                    <a:p>
                      <a:pPr marL="342900" indent="-342900" algn="l">
                        <a:buClr>
                          <a:srgbClr val="FF0000"/>
                        </a:buClr>
                        <a:buFont typeface="Wingdings" pitchFamily="2" charset="2"/>
                        <a:buChar char="v"/>
                      </a:pPr>
                      <a:r>
                        <a:rPr lang="en-US" sz="2400" b="1" dirty="0">
                          <a:latin typeface="Times New Roman" pitchFamily="18" charset="0"/>
                          <a:cs typeface="Times New Roman" pitchFamily="18" charset="0"/>
                        </a:rPr>
                        <a:t>Both aim for maximization of welfare.</a:t>
                      </a:r>
                      <a:endParaRPr lang="en-US" sz="2400" b="1" dirty="0">
                        <a:solidFill>
                          <a:schemeClr val="tx1"/>
                        </a:solidFill>
                        <a:latin typeface="Times New Roman" pitchFamily="18" charset="0"/>
                        <a:cs typeface="Times New Roman" pitchFamily="18" charset="0"/>
                      </a:endParaRPr>
                    </a:p>
                  </a:txBody>
                  <a:tcPr marL="121920" marR="121920">
                    <a:solidFill>
                      <a:schemeClr val="accent6">
                        <a:lumMod val="60000"/>
                        <a:lumOff val="40000"/>
                      </a:schemeClr>
                    </a:solidFill>
                  </a:tcPr>
                </a:tc>
                <a:extLst>
                  <a:ext uri="{0D108BD9-81ED-4DB2-BD59-A6C34878D82A}">
                    <a16:rowId xmlns:a16="http://schemas.microsoft.com/office/drawing/2014/main" val="10001"/>
                  </a:ext>
                </a:extLst>
              </a:tr>
              <a:tr h="1299196">
                <a:tc>
                  <a:txBody>
                    <a:bodyPr/>
                    <a:lstStyle/>
                    <a:p>
                      <a:pPr algn="ctr"/>
                      <a:r>
                        <a:rPr lang="en-US" sz="2400" b="1" dirty="0">
                          <a:latin typeface="Times New Roman" pitchFamily="18" charset="0"/>
                          <a:cs typeface="Times New Roman" pitchFamily="18" charset="0"/>
                        </a:rPr>
                        <a:t>2.</a:t>
                      </a:r>
                      <a:endParaRPr lang="en-US" sz="2400" b="1" dirty="0">
                        <a:solidFill>
                          <a:schemeClr val="tx1"/>
                        </a:solidFill>
                        <a:latin typeface="Times New Roman" pitchFamily="18" charset="0"/>
                        <a:cs typeface="Times New Roman" pitchFamily="18" charset="0"/>
                      </a:endParaRPr>
                    </a:p>
                  </a:txBody>
                  <a:tcPr marL="121920" marR="121920">
                    <a:solidFill>
                      <a:schemeClr val="accent5">
                        <a:lumMod val="60000"/>
                        <a:lumOff val="40000"/>
                      </a:schemeClr>
                    </a:solidFill>
                  </a:tcPr>
                </a:tc>
                <a:tc>
                  <a:txBody>
                    <a:bodyPr/>
                    <a:lstStyle/>
                    <a:p>
                      <a:pPr algn="l"/>
                      <a:r>
                        <a:rPr lang="en-US" sz="2400" b="1" dirty="0">
                          <a:latin typeface="Times New Roman" pitchFamily="18" charset="0"/>
                          <a:cs typeface="Times New Roman" pitchFamily="18" charset="0"/>
                        </a:rPr>
                        <a:t>Limit to borrowing</a:t>
                      </a:r>
                      <a:endParaRPr lang="en-US" sz="2400" b="1" dirty="0">
                        <a:solidFill>
                          <a:schemeClr val="tx1"/>
                        </a:solidFill>
                        <a:latin typeface="Times New Roman" pitchFamily="18" charset="0"/>
                        <a:cs typeface="Times New Roman" pitchFamily="18" charset="0"/>
                      </a:endParaRPr>
                    </a:p>
                  </a:txBody>
                  <a:tcPr marL="121920" marR="121920">
                    <a:solidFill>
                      <a:schemeClr val="accent5">
                        <a:lumMod val="60000"/>
                        <a:lumOff val="40000"/>
                      </a:schemeClr>
                    </a:solidFill>
                  </a:tcPr>
                </a:tc>
                <a:tc>
                  <a:txBody>
                    <a:bodyPr/>
                    <a:lstStyle/>
                    <a:p>
                      <a:pPr marL="342900" indent="-342900" algn="l">
                        <a:buClr>
                          <a:srgbClr val="FF0000"/>
                        </a:buClr>
                        <a:buFont typeface="Wingdings" pitchFamily="2" charset="2"/>
                        <a:buChar char="v"/>
                      </a:pPr>
                      <a:r>
                        <a:rPr lang="en-US" sz="2400" b="1" dirty="0">
                          <a:latin typeface="Times New Roman" pitchFamily="18" charset="0"/>
                          <a:cs typeface="Times New Roman" pitchFamily="18" charset="0"/>
                        </a:rPr>
                        <a:t>Both have their own limit with regard to borrowing.</a:t>
                      </a:r>
                    </a:p>
                    <a:p>
                      <a:pPr marL="342900" indent="-342900" algn="l">
                        <a:buClr>
                          <a:srgbClr val="FF0000"/>
                        </a:buClr>
                        <a:buFont typeface="Wingdings" pitchFamily="2" charset="2"/>
                        <a:buChar char="v"/>
                      </a:pPr>
                      <a:r>
                        <a:rPr lang="en-US" sz="2400" b="1" dirty="0">
                          <a:latin typeface="Times New Roman" pitchFamily="18" charset="0"/>
                          <a:cs typeface="Times New Roman" pitchFamily="18" charset="0"/>
                        </a:rPr>
                        <a:t>There is a limit for the state side also to deficit financing. </a:t>
                      </a:r>
                      <a:endParaRPr lang="en-US" sz="2400" b="1" dirty="0">
                        <a:solidFill>
                          <a:schemeClr val="tx1"/>
                        </a:solidFill>
                        <a:latin typeface="Times New Roman" pitchFamily="18" charset="0"/>
                        <a:cs typeface="Times New Roman" pitchFamily="18" charset="0"/>
                      </a:endParaRPr>
                    </a:p>
                  </a:txBody>
                  <a:tcPr marL="121920" marR="121920">
                    <a:solidFill>
                      <a:schemeClr val="accent5">
                        <a:lumMod val="60000"/>
                        <a:lumOff val="40000"/>
                      </a:schemeClr>
                    </a:solidFill>
                  </a:tcPr>
                </a:tc>
                <a:extLst>
                  <a:ext uri="{0D108BD9-81ED-4DB2-BD59-A6C34878D82A}">
                    <a16:rowId xmlns:a16="http://schemas.microsoft.com/office/drawing/2014/main" val="10002"/>
                  </a:ext>
                </a:extLst>
              </a:tr>
              <a:tr h="1299196">
                <a:tc>
                  <a:txBody>
                    <a:bodyPr/>
                    <a:lstStyle/>
                    <a:p>
                      <a:pPr algn="ctr"/>
                      <a:r>
                        <a:rPr lang="en-US" sz="2400" b="1" dirty="0">
                          <a:latin typeface="Times New Roman" pitchFamily="18" charset="0"/>
                          <a:cs typeface="Times New Roman" pitchFamily="18" charset="0"/>
                        </a:rPr>
                        <a:t>3.</a:t>
                      </a:r>
                      <a:endParaRPr lang="en-US" sz="2400" b="1" dirty="0">
                        <a:solidFill>
                          <a:schemeClr val="tx1"/>
                        </a:solidFill>
                        <a:latin typeface="Times New Roman" pitchFamily="18" charset="0"/>
                        <a:cs typeface="Times New Roman" pitchFamily="18" charset="0"/>
                      </a:endParaRPr>
                    </a:p>
                  </a:txBody>
                  <a:tcPr marL="121920" marR="121920">
                    <a:solidFill>
                      <a:schemeClr val="accent3">
                        <a:lumMod val="60000"/>
                        <a:lumOff val="40000"/>
                      </a:schemeClr>
                    </a:solidFill>
                  </a:tcPr>
                </a:tc>
                <a:tc>
                  <a:txBody>
                    <a:bodyPr/>
                    <a:lstStyle/>
                    <a:p>
                      <a:pPr algn="l"/>
                      <a:r>
                        <a:rPr lang="en-US" sz="2400" b="1" dirty="0">
                          <a:latin typeface="Times New Roman" pitchFamily="18" charset="0"/>
                          <a:cs typeface="Times New Roman" pitchFamily="18" charset="0"/>
                        </a:rPr>
                        <a:t>Resource  Utilization</a:t>
                      </a:r>
                      <a:endParaRPr lang="en-US" sz="2400" b="1" dirty="0">
                        <a:solidFill>
                          <a:schemeClr val="tx1"/>
                        </a:solidFill>
                        <a:latin typeface="Times New Roman" pitchFamily="18" charset="0"/>
                        <a:cs typeface="Times New Roman" pitchFamily="18" charset="0"/>
                      </a:endParaRPr>
                    </a:p>
                  </a:txBody>
                  <a:tcPr marL="121920" marR="121920">
                    <a:solidFill>
                      <a:schemeClr val="accent3">
                        <a:lumMod val="60000"/>
                        <a:lumOff val="40000"/>
                      </a:schemeClr>
                    </a:solidFill>
                  </a:tcPr>
                </a:tc>
                <a:tc>
                  <a:txBody>
                    <a:bodyPr/>
                    <a:lstStyle/>
                    <a:p>
                      <a:pPr marL="342900" indent="-342900" algn="l">
                        <a:buClr>
                          <a:srgbClr val="FF0000"/>
                        </a:buClr>
                        <a:buFont typeface="Wingdings" pitchFamily="2" charset="2"/>
                        <a:buChar char="v"/>
                      </a:pPr>
                      <a:r>
                        <a:rPr lang="en-US" sz="2400" b="1" dirty="0">
                          <a:latin typeface="Times New Roman" pitchFamily="18" charset="0"/>
                          <a:cs typeface="Times New Roman" pitchFamily="18" charset="0"/>
                        </a:rPr>
                        <a:t>Both the sectors have limited  resources</a:t>
                      </a:r>
                      <a:r>
                        <a:rPr lang="en-US" sz="2400" b="1" baseline="0" dirty="0">
                          <a:latin typeface="Times New Roman" pitchFamily="18" charset="0"/>
                          <a:cs typeface="Times New Roman" pitchFamily="18" charset="0"/>
                        </a:rPr>
                        <a:t> at their disposal. </a:t>
                      </a:r>
                    </a:p>
                    <a:p>
                      <a:pPr marL="342900" indent="-342900" algn="l">
                        <a:buClr>
                          <a:srgbClr val="FF0000"/>
                        </a:buClr>
                        <a:buFont typeface="Wingdings" pitchFamily="2" charset="2"/>
                        <a:buChar char="v"/>
                      </a:pPr>
                      <a:r>
                        <a:rPr lang="en-US" sz="2400" b="1" baseline="0" dirty="0">
                          <a:latin typeface="Times New Roman" pitchFamily="18" charset="0"/>
                          <a:cs typeface="Times New Roman" pitchFamily="18" charset="0"/>
                        </a:rPr>
                        <a:t>So both attempt to make optimum use of resources. </a:t>
                      </a:r>
                      <a:endParaRPr lang="en-US" sz="2400" b="1" dirty="0">
                        <a:solidFill>
                          <a:schemeClr val="tx1"/>
                        </a:solidFill>
                        <a:latin typeface="Times New Roman" pitchFamily="18" charset="0"/>
                        <a:cs typeface="Times New Roman" pitchFamily="18" charset="0"/>
                      </a:endParaRPr>
                    </a:p>
                  </a:txBody>
                  <a:tcPr marL="121920" marR="121920">
                    <a:solidFill>
                      <a:schemeClr val="accent3">
                        <a:lumMod val="60000"/>
                        <a:lumOff val="40000"/>
                      </a:schemeClr>
                    </a:solidFill>
                  </a:tcPr>
                </a:tc>
                <a:extLst>
                  <a:ext uri="{0D108BD9-81ED-4DB2-BD59-A6C34878D82A}">
                    <a16:rowId xmlns:a16="http://schemas.microsoft.com/office/drawing/2014/main" val="10003"/>
                  </a:ext>
                </a:extLst>
              </a:tr>
              <a:tr h="1500172">
                <a:tc>
                  <a:txBody>
                    <a:bodyPr/>
                    <a:lstStyle/>
                    <a:p>
                      <a:pPr algn="ctr"/>
                      <a:r>
                        <a:rPr lang="en-US" sz="2400" b="1" dirty="0">
                          <a:latin typeface="Times New Roman" pitchFamily="18" charset="0"/>
                          <a:cs typeface="Times New Roman" pitchFamily="18" charset="0"/>
                        </a:rPr>
                        <a:t>4.</a:t>
                      </a:r>
                      <a:endParaRPr lang="en-US" sz="2400" b="1" dirty="0">
                        <a:solidFill>
                          <a:schemeClr val="tx1"/>
                        </a:solidFill>
                        <a:latin typeface="Times New Roman" pitchFamily="18" charset="0"/>
                        <a:cs typeface="Times New Roman" pitchFamily="18" charset="0"/>
                      </a:endParaRPr>
                    </a:p>
                  </a:txBody>
                  <a:tcPr marL="121920" marR="121920">
                    <a:solidFill>
                      <a:schemeClr val="accent2">
                        <a:lumMod val="60000"/>
                        <a:lumOff val="40000"/>
                      </a:schemeClr>
                    </a:solidFill>
                  </a:tcPr>
                </a:tc>
                <a:tc>
                  <a:txBody>
                    <a:bodyPr/>
                    <a:lstStyle/>
                    <a:p>
                      <a:pPr algn="l"/>
                      <a:r>
                        <a:rPr lang="en-US" sz="2400" b="1" dirty="0">
                          <a:latin typeface="Times New Roman" pitchFamily="18" charset="0"/>
                          <a:cs typeface="Times New Roman" pitchFamily="18" charset="0"/>
                        </a:rPr>
                        <a:t>Administration</a:t>
                      </a:r>
                      <a:endParaRPr lang="en-US" sz="2400" b="1" dirty="0">
                        <a:solidFill>
                          <a:schemeClr val="tx1"/>
                        </a:solidFill>
                        <a:latin typeface="Times New Roman" pitchFamily="18" charset="0"/>
                        <a:cs typeface="Times New Roman" pitchFamily="18" charset="0"/>
                      </a:endParaRPr>
                    </a:p>
                  </a:txBody>
                  <a:tcPr marL="121920" marR="121920">
                    <a:solidFill>
                      <a:schemeClr val="accent2">
                        <a:lumMod val="60000"/>
                        <a:lumOff val="40000"/>
                      </a:schemeClr>
                    </a:solidFill>
                  </a:tcPr>
                </a:tc>
                <a:tc>
                  <a:txBody>
                    <a:bodyPr/>
                    <a:lstStyle/>
                    <a:p>
                      <a:pPr marL="342900" indent="-342900" algn="l">
                        <a:buClr>
                          <a:srgbClr val="FF0000"/>
                        </a:buClr>
                        <a:buFont typeface="Wingdings" pitchFamily="2" charset="2"/>
                        <a:buChar char="v"/>
                      </a:pPr>
                      <a:r>
                        <a:rPr lang="en-US" sz="2400" b="1" dirty="0">
                          <a:latin typeface="Times New Roman" pitchFamily="18" charset="0"/>
                          <a:cs typeface="Times New Roman" pitchFamily="18" charset="0"/>
                        </a:rPr>
                        <a:t>The efficiency of both the sectors depends on the administrative machinery. </a:t>
                      </a:r>
                    </a:p>
                    <a:p>
                      <a:pPr marL="342900" indent="-342900" algn="l">
                        <a:buClr>
                          <a:srgbClr val="FF0000"/>
                        </a:buClr>
                        <a:buFont typeface="Wingdings" pitchFamily="2" charset="2"/>
                        <a:buChar char="v"/>
                      </a:pPr>
                      <a:r>
                        <a:rPr lang="en-US" sz="2400" b="1" dirty="0">
                          <a:latin typeface="Times New Roman" pitchFamily="18" charset="0"/>
                          <a:cs typeface="Times New Roman" pitchFamily="18" charset="0"/>
                        </a:rPr>
                        <a:t>If the administrative machinery is inefficient and corrupt it will result in wastages.</a:t>
                      </a:r>
                      <a:endParaRPr lang="en-US" sz="2400" b="1" dirty="0">
                        <a:solidFill>
                          <a:schemeClr val="tx1"/>
                        </a:solidFill>
                        <a:latin typeface="Times New Roman" pitchFamily="18" charset="0"/>
                        <a:cs typeface="Times New Roman" pitchFamily="18" charset="0"/>
                      </a:endParaRPr>
                    </a:p>
                  </a:txBody>
                  <a:tcPr marL="121920" marR="121920">
                    <a:solidFill>
                      <a:schemeClr val="accent2">
                        <a:lumMod val="60000"/>
                        <a:lumOff val="40000"/>
                      </a:schemeClr>
                    </a:solidFill>
                  </a:tcPr>
                </a:tc>
                <a:extLst>
                  <a:ext uri="{0D108BD9-81ED-4DB2-BD59-A6C34878D82A}">
                    <a16:rowId xmlns:a16="http://schemas.microsoft.com/office/drawing/2014/main" val="10004"/>
                  </a:ext>
                </a:extLst>
              </a:tr>
            </a:tbl>
          </a:graphicData>
        </a:graphic>
      </p:graphicFrame>
      <p:sp>
        <p:nvSpPr>
          <p:cNvPr id="5" name="Right Arrow 4"/>
          <p:cNvSpPr/>
          <p:nvPr/>
        </p:nvSpPr>
        <p:spPr>
          <a:xfrm>
            <a:off x="0" y="0"/>
            <a:ext cx="11430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8449668"/>
      </p:ext>
    </p:extLst>
  </p:cSld>
  <p:clrMapOvr>
    <a:masterClrMapping/>
  </p:clrMapOvr>
  <mc:AlternateContent xmlns:mc="http://schemas.openxmlformats.org/markup-compatibility/2006" xmlns:p14="http://schemas.microsoft.com/office/powerpoint/2010/main">
    <mc:Choice Requires="p14">
      <p:transition spd="slow" p14:dur="2000" advTm="95495"/>
    </mc:Choice>
    <mc:Fallback xmlns="">
      <p:transition spd="slow" advTm="954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575" y="-152400"/>
            <a:ext cx="10131425" cy="1456267"/>
          </a:xfrm>
        </p:spPr>
        <p:txBody>
          <a:bodyPr>
            <a:normAutofit/>
          </a:bodyPr>
          <a:lstStyle/>
          <a:p>
            <a:pPr algn="ctr"/>
            <a:r>
              <a:rPr lang="en-US" sz="4000" b="1" dirty="0">
                <a:ln w="3175" cmpd="sng">
                  <a:solidFill>
                    <a:srgbClr val="FF0000"/>
                  </a:solidFill>
                </a:ln>
                <a:effectLst>
                  <a:outerShdw blurRad="38100" dist="38100" dir="2700000" algn="tl">
                    <a:srgbClr val="000000">
                      <a:alpha val="43137"/>
                    </a:srgbClr>
                  </a:outerShdw>
                </a:effectLst>
                <a:latin typeface="Algerian" pitchFamily="82" charset="0"/>
              </a:rPr>
              <a:t>Dissimilarities  Between  Public </a:t>
            </a:r>
            <a:br>
              <a:rPr lang="en-US" sz="4000" b="1" dirty="0">
                <a:ln w="3175" cmpd="sng">
                  <a:solidFill>
                    <a:srgbClr val="FF0000"/>
                  </a:solidFill>
                </a:ln>
                <a:effectLst>
                  <a:outerShdw blurRad="38100" dist="38100" dir="2700000" algn="tl">
                    <a:srgbClr val="000000">
                      <a:alpha val="43137"/>
                    </a:srgbClr>
                  </a:outerShdw>
                </a:effectLst>
                <a:latin typeface="Algerian" pitchFamily="82" charset="0"/>
              </a:rPr>
            </a:br>
            <a:r>
              <a:rPr lang="en-US" sz="4000" b="1" dirty="0">
                <a:ln w="3175" cmpd="sng">
                  <a:solidFill>
                    <a:srgbClr val="FF0000"/>
                  </a:solidFill>
                </a:ln>
                <a:effectLst>
                  <a:outerShdw blurRad="38100" dist="38100" dir="2700000" algn="tl">
                    <a:srgbClr val="000000">
                      <a:alpha val="43137"/>
                    </a:srgbClr>
                  </a:outerShdw>
                </a:effectLst>
                <a:latin typeface="Algerian" pitchFamily="82" charset="0"/>
              </a:rPr>
              <a:t>&amp; Private  finance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37236961"/>
              </p:ext>
            </p:extLst>
          </p:nvPr>
        </p:nvGraphicFramePr>
        <p:xfrm>
          <a:off x="0" y="1219200"/>
          <a:ext cx="12115799" cy="5461345"/>
        </p:xfrm>
        <a:graphic>
          <a:graphicData uri="http://schemas.openxmlformats.org/drawingml/2006/table">
            <a:tbl>
              <a:tblPr firstRow="1" bandRow="1">
                <a:tableStyleId>{93296810-A885-4BE3-A3E7-6D5BEEA58F35}</a:tableStyleId>
              </a:tblPr>
              <a:tblGrid>
                <a:gridCol w="914400">
                  <a:extLst>
                    <a:ext uri="{9D8B030D-6E8A-4147-A177-3AD203B41FA5}">
                      <a16:colId xmlns:a16="http://schemas.microsoft.com/office/drawing/2014/main" val="20000"/>
                    </a:ext>
                  </a:extLst>
                </a:gridCol>
                <a:gridCol w="4694766">
                  <a:extLst>
                    <a:ext uri="{9D8B030D-6E8A-4147-A177-3AD203B41FA5}">
                      <a16:colId xmlns:a16="http://schemas.microsoft.com/office/drawing/2014/main" val="20001"/>
                    </a:ext>
                  </a:extLst>
                </a:gridCol>
                <a:gridCol w="6506633">
                  <a:extLst>
                    <a:ext uri="{9D8B030D-6E8A-4147-A177-3AD203B41FA5}">
                      <a16:colId xmlns:a16="http://schemas.microsoft.com/office/drawing/2014/main" val="20002"/>
                    </a:ext>
                  </a:extLst>
                </a:gridCol>
              </a:tblGrid>
              <a:tr h="345095">
                <a:tc>
                  <a:txBody>
                    <a:bodyPr/>
                    <a:lstStyle/>
                    <a:p>
                      <a:pPr algn="ctr"/>
                      <a:r>
                        <a:rPr lang="en-US" sz="2000" b="1" dirty="0" err="1">
                          <a:latin typeface="Times New Roman" pitchFamily="18" charset="0"/>
                          <a:cs typeface="Times New Roman" pitchFamily="18" charset="0"/>
                        </a:rPr>
                        <a:t>S.No</a:t>
                      </a:r>
                      <a:r>
                        <a:rPr lang="en-US" sz="2000" b="1" dirty="0">
                          <a:latin typeface="Times New Roman" pitchFamily="18" charset="0"/>
                          <a:cs typeface="Times New Roman" pitchFamily="18" charset="0"/>
                        </a:rPr>
                        <a:t>.</a:t>
                      </a:r>
                      <a:endParaRPr lang="en-US" sz="2000" b="1" dirty="0">
                        <a:solidFill>
                          <a:schemeClr val="tx1"/>
                        </a:solidFill>
                        <a:latin typeface="Times New Roman" pitchFamily="18" charset="0"/>
                        <a:cs typeface="Times New Roman" pitchFamily="18" charset="0"/>
                      </a:endParaRPr>
                    </a:p>
                  </a:txBody>
                  <a:tcPr marL="121920" marR="121920"/>
                </a:tc>
                <a:tc>
                  <a:txBody>
                    <a:bodyPr/>
                    <a:lstStyle/>
                    <a:p>
                      <a:pPr algn="ctr"/>
                      <a:r>
                        <a:rPr lang="en-US" sz="2000" b="1" dirty="0">
                          <a:latin typeface="Times New Roman" pitchFamily="18" charset="0"/>
                          <a:cs typeface="Times New Roman" pitchFamily="18" charset="0"/>
                        </a:rPr>
                        <a:t>Features</a:t>
                      </a:r>
                      <a:endParaRPr lang="en-US" sz="2000" b="1" dirty="0">
                        <a:solidFill>
                          <a:schemeClr val="tx1"/>
                        </a:solidFill>
                        <a:latin typeface="Times New Roman" pitchFamily="18" charset="0"/>
                        <a:cs typeface="Times New Roman" pitchFamily="18" charset="0"/>
                      </a:endParaRPr>
                    </a:p>
                  </a:txBody>
                  <a:tcPr marL="121920" marR="121920"/>
                </a:tc>
                <a:tc>
                  <a:txBody>
                    <a:bodyPr/>
                    <a:lstStyle/>
                    <a:p>
                      <a:pPr algn="ctr"/>
                      <a:r>
                        <a:rPr lang="en-US" sz="2000" b="1" dirty="0">
                          <a:latin typeface="Times New Roman" pitchFamily="18" charset="0"/>
                          <a:cs typeface="Times New Roman" pitchFamily="18" charset="0"/>
                        </a:rPr>
                        <a:t>Description </a:t>
                      </a:r>
                      <a:endParaRPr lang="en-US" sz="2000" b="1" dirty="0">
                        <a:solidFill>
                          <a:schemeClr val="tx1"/>
                        </a:solidFill>
                        <a:latin typeface="Times New Roman" pitchFamily="18" charset="0"/>
                        <a:cs typeface="Times New Roman" pitchFamily="18" charset="0"/>
                      </a:endParaRPr>
                    </a:p>
                  </a:txBody>
                  <a:tcPr marL="121920" marR="121920"/>
                </a:tc>
                <a:extLst>
                  <a:ext uri="{0D108BD9-81ED-4DB2-BD59-A6C34878D82A}">
                    <a16:rowId xmlns:a16="http://schemas.microsoft.com/office/drawing/2014/main" val="10000"/>
                  </a:ext>
                </a:extLst>
              </a:tr>
              <a:tr h="596074">
                <a:tc>
                  <a:txBody>
                    <a:bodyPr/>
                    <a:lstStyle/>
                    <a:p>
                      <a:pPr algn="ctr"/>
                      <a:r>
                        <a:rPr lang="en-US" sz="1600" b="1" dirty="0">
                          <a:latin typeface="Times New Roman" pitchFamily="18" charset="0"/>
                          <a:cs typeface="Times New Roman" pitchFamily="18" charset="0"/>
                        </a:rPr>
                        <a:t>1.</a:t>
                      </a:r>
                      <a:endParaRPr lang="en-US" sz="1600" b="1" dirty="0">
                        <a:solidFill>
                          <a:schemeClr val="tx1"/>
                        </a:solidFill>
                        <a:latin typeface="Times New Roman" pitchFamily="18" charset="0"/>
                        <a:cs typeface="Times New Roman" pitchFamily="18" charset="0"/>
                      </a:endParaRPr>
                    </a:p>
                  </a:txBody>
                  <a:tcPr marL="121920" marR="121920">
                    <a:solidFill>
                      <a:schemeClr val="bg2">
                        <a:lumMod val="40000"/>
                        <a:lumOff val="60000"/>
                      </a:schemeClr>
                    </a:solidFill>
                  </a:tcPr>
                </a:tc>
                <a:tc>
                  <a:txBody>
                    <a:bodyPr/>
                    <a:lstStyle/>
                    <a:p>
                      <a:pPr algn="l"/>
                      <a:r>
                        <a:rPr lang="en-US" sz="1600" b="1" dirty="0">
                          <a:latin typeface="Times New Roman" pitchFamily="18" charset="0"/>
                          <a:cs typeface="Times New Roman" pitchFamily="18" charset="0"/>
                        </a:rPr>
                        <a:t>Income and Expenditure</a:t>
                      </a:r>
                      <a:r>
                        <a:rPr lang="en-US" sz="1600" b="1" baseline="0" dirty="0">
                          <a:latin typeface="Times New Roman" pitchFamily="18" charset="0"/>
                          <a:cs typeface="Times New Roman" pitchFamily="18" charset="0"/>
                        </a:rPr>
                        <a:t> Adjustment</a:t>
                      </a:r>
                      <a:endParaRPr lang="en-US" sz="1600" b="1" dirty="0">
                        <a:solidFill>
                          <a:schemeClr val="tx1"/>
                        </a:solidFill>
                        <a:latin typeface="Times New Roman" pitchFamily="18" charset="0"/>
                        <a:cs typeface="Times New Roman" pitchFamily="18" charset="0"/>
                      </a:endParaRPr>
                    </a:p>
                  </a:txBody>
                  <a:tcPr marL="121920" marR="121920">
                    <a:solidFill>
                      <a:schemeClr val="bg2">
                        <a:lumMod val="40000"/>
                        <a:lumOff val="60000"/>
                      </a:schemeClr>
                    </a:solidFill>
                  </a:tcPr>
                </a:tc>
                <a:tc>
                  <a:txBody>
                    <a:bodyPr/>
                    <a:lstStyle/>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The Government adjust income to the expenditure while individuals adjust  expenditure to the income.</a:t>
                      </a:r>
                      <a:endParaRPr lang="en-US" sz="1600" b="1" dirty="0">
                        <a:solidFill>
                          <a:schemeClr val="tx1"/>
                        </a:solidFill>
                        <a:latin typeface="Times New Roman" pitchFamily="18" charset="0"/>
                        <a:cs typeface="Times New Roman" pitchFamily="18" charset="0"/>
                      </a:endParaRPr>
                    </a:p>
                  </a:txBody>
                  <a:tcPr marL="121920" marR="121920">
                    <a:solidFill>
                      <a:schemeClr val="bg2">
                        <a:lumMod val="40000"/>
                        <a:lumOff val="60000"/>
                      </a:schemeClr>
                    </a:solidFill>
                  </a:tcPr>
                </a:tc>
                <a:extLst>
                  <a:ext uri="{0D108BD9-81ED-4DB2-BD59-A6C34878D82A}">
                    <a16:rowId xmlns:a16="http://schemas.microsoft.com/office/drawing/2014/main" val="10001"/>
                  </a:ext>
                </a:extLst>
              </a:tr>
              <a:tr h="616104">
                <a:tc>
                  <a:txBody>
                    <a:bodyPr/>
                    <a:lstStyle/>
                    <a:p>
                      <a:pPr algn="ctr"/>
                      <a:r>
                        <a:rPr lang="en-US" sz="1600" b="1" dirty="0">
                          <a:latin typeface="Times New Roman" pitchFamily="18" charset="0"/>
                          <a:cs typeface="Times New Roman" pitchFamily="18" charset="0"/>
                        </a:rPr>
                        <a:t>2.</a:t>
                      </a:r>
                      <a:endParaRPr lang="en-US" sz="1600" b="1" dirty="0">
                        <a:solidFill>
                          <a:schemeClr val="tx1"/>
                        </a:solidFill>
                        <a:latin typeface="Times New Roman" pitchFamily="18" charset="0"/>
                        <a:cs typeface="Times New Roman" pitchFamily="18" charset="0"/>
                      </a:endParaRPr>
                    </a:p>
                  </a:txBody>
                  <a:tcPr marL="121920" marR="121920">
                    <a:solidFill>
                      <a:schemeClr val="tx2">
                        <a:lumMod val="75000"/>
                      </a:schemeClr>
                    </a:solidFill>
                  </a:tcPr>
                </a:tc>
                <a:tc>
                  <a:txBody>
                    <a:bodyPr/>
                    <a:lstStyle/>
                    <a:p>
                      <a:pPr algn="l"/>
                      <a:r>
                        <a:rPr lang="en-US" sz="1600" b="1" dirty="0">
                          <a:latin typeface="Times New Roman" pitchFamily="18" charset="0"/>
                          <a:cs typeface="Times New Roman" pitchFamily="18" charset="0"/>
                        </a:rPr>
                        <a:t>Borrowing</a:t>
                      </a:r>
                      <a:endParaRPr lang="en-US" sz="1600" b="1" dirty="0">
                        <a:solidFill>
                          <a:schemeClr val="tx1"/>
                        </a:solidFill>
                        <a:latin typeface="Times New Roman" pitchFamily="18" charset="0"/>
                        <a:cs typeface="Times New Roman" pitchFamily="18" charset="0"/>
                      </a:endParaRPr>
                    </a:p>
                  </a:txBody>
                  <a:tcPr marL="121920" marR="121920">
                    <a:solidFill>
                      <a:schemeClr val="tx2">
                        <a:lumMod val="75000"/>
                      </a:schemeClr>
                    </a:solidFill>
                  </a:tcPr>
                </a:tc>
                <a:tc>
                  <a:txBody>
                    <a:bodyPr/>
                    <a:lstStyle/>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The Government can borrow</a:t>
                      </a:r>
                      <a:r>
                        <a:rPr lang="en-US" sz="1600" b="1" baseline="0" dirty="0">
                          <a:latin typeface="Times New Roman" pitchFamily="18" charset="0"/>
                          <a:cs typeface="Times New Roman" pitchFamily="18" charset="0"/>
                        </a:rPr>
                        <a:t> from the people  by issuing bonds.</a:t>
                      </a:r>
                    </a:p>
                    <a:p>
                      <a:pPr marL="285750" indent="-285750" algn="l">
                        <a:buClr>
                          <a:srgbClr val="FF0000"/>
                        </a:buClr>
                        <a:buFont typeface="Wingdings" pitchFamily="2" charset="2"/>
                        <a:buChar char="Ø"/>
                      </a:pPr>
                      <a:r>
                        <a:rPr lang="en-US" sz="1600" b="1" baseline="0" dirty="0">
                          <a:latin typeface="Times New Roman" pitchFamily="18" charset="0"/>
                          <a:cs typeface="Times New Roman" pitchFamily="18" charset="0"/>
                        </a:rPr>
                        <a:t>But an individual cannot borrow from himself. </a:t>
                      </a:r>
                      <a:endParaRPr lang="en-US" sz="1600" b="1" dirty="0">
                        <a:solidFill>
                          <a:schemeClr val="tx1"/>
                        </a:solidFill>
                        <a:latin typeface="Times New Roman" pitchFamily="18" charset="0"/>
                        <a:cs typeface="Times New Roman" pitchFamily="18" charset="0"/>
                      </a:endParaRPr>
                    </a:p>
                  </a:txBody>
                  <a:tcPr marL="121920" marR="121920">
                    <a:solidFill>
                      <a:schemeClr val="tx2">
                        <a:lumMod val="75000"/>
                      </a:schemeClr>
                    </a:solidFill>
                  </a:tcPr>
                </a:tc>
                <a:extLst>
                  <a:ext uri="{0D108BD9-81ED-4DB2-BD59-A6C34878D82A}">
                    <a16:rowId xmlns:a16="http://schemas.microsoft.com/office/drawing/2014/main" val="10002"/>
                  </a:ext>
                </a:extLst>
              </a:tr>
              <a:tr h="596074">
                <a:tc>
                  <a:txBody>
                    <a:bodyPr/>
                    <a:lstStyle/>
                    <a:p>
                      <a:pPr algn="ctr"/>
                      <a:r>
                        <a:rPr lang="en-US" sz="1600" b="1" dirty="0">
                          <a:latin typeface="Times New Roman" pitchFamily="18" charset="0"/>
                          <a:cs typeface="Times New Roman" pitchFamily="18" charset="0"/>
                        </a:rPr>
                        <a:t>3.</a:t>
                      </a:r>
                      <a:endParaRPr lang="en-US" sz="1600" b="1" dirty="0">
                        <a:solidFill>
                          <a:schemeClr val="tx1"/>
                        </a:solidFill>
                        <a:latin typeface="Times New Roman" pitchFamily="18" charset="0"/>
                        <a:cs typeface="Times New Roman" pitchFamily="18" charset="0"/>
                      </a:endParaRPr>
                    </a:p>
                  </a:txBody>
                  <a:tcPr marL="121920" marR="121920">
                    <a:solidFill>
                      <a:schemeClr val="accent1">
                        <a:lumMod val="40000"/>
                        <a:lumOff val="60000"/>
                      </a:schemeClr>
                    </a:solidFill>
                  </a:tcPr>
                </a:tc>
                <a:tc>
                  <a:txBody>
                    <a:bodyPr/>
                    <a:lstStyle/>
                    <a:p>
                      <a:pPr algn="l"/>
                      <a:r>
                        <a:rPr lang="en-US" sz="1600" b="1" dirty="0">
                          <a:latin typeface="Times New Roman" pitchFamily="18" charset="0"/>
                          <a:cs typeface="Times New Roman" pitchFamily="18" charset="0"/>
                        </a:rPr>
                        <a:t>Right to print currency</a:t>
                      </a:r>
                      <a:endParaRPr lang="en-US" sz="1600" b="1" dirty="0">
                        <a:solidFill>
                          <a:schemeClr val="tx1"/>
                        </a:solidFill>
                        <a:latin typeface="Times New Roman" pitchFamily="18" charset="0"/>
                        <a:cs typeface="Times New Roman" pitchFamily="18" charset="0"/>
                      </a:endParaRPr>
                    </a:p>
                  </a:txBody>
                  <a:tcPr marL="121920" marR="121920">
                    <a:solidFill>
                      <a:schemeClr val="accent1">
                        <a:lumMod val="40000"/>
                        <a:lumOff val="60000"/>
                      </a:schemeClr>
                    </a:solidFill>
                  </a:tcPr>
                </a:tc>
                <a:tc>
                  <a:txBody>
                    <a:bodyPr/>
                    <a:lstStyle/>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The Government can print currency.</a:t>
                      </a:r>
                    </a:p>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The private sector cannot create currency. </a:t>
                      </a:r>
                      <a:endParaRPr lang="en-US" sz="1600" b="1" dirty="0">
                        <a:solidFill>
                          <a:schemeClr val="tx1"/>
                        </a:solidFill>
                        <a:latin typeface="Times New Roman" pitchFamily="18" charset="0"/>
                        <a:cs typeface="Times New Roman" pitchFamily="18" charset="0"/>
                      </a:endParaRPr>
                    </a:p>
                  </a:txBody>
                  <a:tcPr marL="121920" marR="121920">
                    <a:solidFill>
                      <a:schemeClr val="accent1">
                        <a:lumMod val="40000"/>
                        <a:lumOff val="60000"/>
                      </a:schemeClr>
                    </a:solidFill>
                  </a:tcPr>
                </a:tc>
                <a:extLst>
                  <a:ext uri="{0D108BD9-81ED-4DB2-BD59-A6C34878D82A}">
                    <a16:rowId xmlns:a16="http://schemas.microsoft.com/office/drawing/2014/main" val="10003"/>
                  </a:ext>
                </a:extLst>
              </a:tr>
              <a:tr h="847052">
                <a:tc>
                  <a:txBody>
                    <a:bodyPr/>
                    <a:lstStyle/>
                    <a:p>
                      <a:pPr algn="ctr"/>
                      <a:r>
                        <a:rPr lang="en-US" sz="1600" b="1" dirty="0">
                          <a:latin typeface="Times New Roman" pitchFamily="18" charset="0"/>
                          <a:cs typeface="Times New Roman" pitchFamily="18" charset="0"/>
                        </a:rPr>
                        <a:t>4.</a:t>
                      </a:r>
                      <a:endParaRPr lang="en-US" sz="1600" b="1" dirty="0">
                        <a:solidFill>
                          <a:schemeClr val="tx1"/>
                        </a:solidFill>
                        <a:latin typeface="Times New Roman" pitchFamily="18" charset="0"/>
                        <a:cs typeface="Times New Roman" pitchFamily="18" charset="0"/>
                      </a:endParaRPr>
                    </a:p>
                  </a:txBody>
                  <a:tcPr marL="121920" marR="121920">
                    <a:solidFill>
                      <a:schemeClr val="accent2">
                        <a:lumMod val="40000"/>
                        <a:lumOff val="60000"/>
                      </a:schemeClr>
                    </a:solidFill>
                  </a:tcPr>
                </a:tc>
                <a:tc>
                  <a:txBody>
                    <a:bodyPr/>
                    <a:lstStyle/>
                    <a:p>
                      <a:pPr algn="l"/>
                      <a:r>
                        <a:rPr lang="en-US" sz="1600" b="1" dirty="0">
                          <a:latin typeface="Times New Roman" pitchFamily="18" charset="0"/>
                          <a:cs typeface="Times New Roman" pitchFamily="18" charset="0"/>
                        </a:rPr>
                        <a:t>Present Vs future decisions</a:t>
                      </a:r>
                      <a:r>
                        <a:rPr lang="en-US" sz="1600" b="1" baseline="0" dirty="0">
                          <a:latin typeface="Times New Roman" pitchFamily="18" charset="0"/>
                          <a:cs typeface="Times New Roman" pitchFamily="18" charset="0"/>
                        </a:rPr>
                        <a:t> </a:t>
                      </a:r>
                      <a:endParaRPr lang="en-US" sz="1600" b="1" dirty="0">
                        <a:solidFill>
                          <a:schemeClr val="tx1"/>
                        </a:solidFill>
                        <a:latin typeface="Times New Roman" pitchFamily="18" charset="0"/>
                        <a:cs typeface="Times New Roman" pitchFamily="18" charset="0"/>
                      </a:endParaRPr>
                    </a:p>
                  </a:txBody>
                  <a:tcPr marL="121920" marR="121920">
                    <a:solidFill>
                      <a:schemeClr val="accent2">
                        <a:lumMod val="40000"/>
                        <a:lumOff val="60000"/>
                      </a:schemeClr>
                    </a:solidFill>
                  </a:tcPr>
                </a:tc>
                <a:tc>
                  <a:txBody>
                    <a:bodyPr/>
                    <a:lstStyle/>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Public Finance makes long term decisions and build schools,</a:t>
                      </a:r>
                      <a:r>
                        <a:rPr lang="en-US" sz="1600" b="1" baseline="0" dirty="0">
                          <a:latin typeface="Times New Roman" pitchFamily="18" charset="0"/>
                          <a:cs typeface="Times New Roman" pitchFamily="18" charset="0"/>
                        </a:rPr>
                        <a:t> hospitals and infrastructure. </a:t>
                      </a:r>
                    </a:p>
                    <a:p>
                      <a:pPr marL="285750" indent="-285750" algn="l">
                        <a:buClr>
                          <a:srgbClr val="FF0000"/>
                        </a:buClr>
                        <a:buFont typeface="Wingdings" pitchFamily="2" charset="2"/>
                        <a:buChar char="Ø"/>
                      </a:pPr>
                      <a:r>
                        <a:rPr lang="en-US" sz="1600" b="1" baseline="0" dirty="0">
                          <a:latin typeface="Times New Roman" pitchFamily="18" charset="0"/>
                          <a:cs typeface="Times New Roman" pitchFamily="18" charset="0"/>
                        </a:rPr>
                        <a:t>Private finance makes short term financial decision. </a:t>
                      </a:r>
                      <a:endParaRPr lang="en-US" sz="1600" b="1" dirty="0">
                        <a:solidFill>
                          <a:schemeClr val="tx1"/>
                        </a:solidFill>
                        <a:latin typeface="Times New Roman" pitchFamily="18" charset="0"/>
                        <a:cs typeface="Times New Roman" pitchFamily="18" charset="0"/>
                      </a:endParaRPr>
                    </a:p>
                  </a:txBody>
                  <a:tcPr marL="121920" marR="121920">
                    <a:solidFill>
                      <a:schemeClr val="accent2">
                        <a:lumMod val="40000"/>
                        <a:lumOff val="60000"/>
                      </a:schemeClr>
                    </a:solidFill>
                  </a:tcPr>
                </a:tc>
                <a:extLst>
                  <a:ext uri="{0D108BD9-81ED-4DB2-BD59-A6C34878D82A}">
                    <a16:rowId xmlns:a16="http://schemas.microsoft.com/office/drawing/2014/main" val="10004"/>
                  </a:ext>
                </a:extLst>
              </a:tr>
              <a:tr h="596074">
                <a:tc>
                  <a:txBody>
                    <a:bodyPr/>
                    <a:lstStyle/>
                    <a:p>
                      <a:pPr algn="ctr"/>
                      <a:r>
                        <a:rPr lang="en-US" sz="1600" b="1" dirty="0">
                          <a:latin typeface="Times New Roman" pitchFamily="18" charset="0"/>
                          <a:cs typeface="Times New Roman" pitchFamily="18" charset="0"/>
                        </a:rPr>
                        <a:t>5.</a:t>
                      </a:r>
                      <a:endParaRPr lang="en-US" sz="1600" b="1" dirty="0">
                        <a:solidFill>
                          <a:schemeClr val="tx1"/>
                        </a:solidFill>
                        <a:latin typeface="Times New Roman" pitchFamily="18" charset="0"/>
                        <a:cs typeface="Times New Roman" pitchFamily="18" charset="0"/>
                      </a:endParaRPr>
                    </a:p>
                  </a:txBody>
                  <a:tcPr marL="121920" marR="121920">
                    <a:solidFill>
                      <a:schemeClr val="accent3">
                        <a:lumMod val="40000"/>
                        <a:lumOff val="60000"/>
                      </a:schemeClr>
                    </a:solidFill>
                  </a:tcPr>
                </a:tc>
                <a:tc>
                  <a:txBody>
                    <a:bodyPr/>
                    <a:lstStyle/>
                    <a:p>
                      <a:pPr algn="l"/>
                      <a:r>
                        <a:rPr lang="en-US" sz="1600" b="1" dirty="0">
                          <a:latin typeface="Times New Roman" pitchFamily="18" charset="0"/>
                          <a:cs typeface="Times New Roman" pitchFamily="18" charset="0"/>
                        </a:rPr>
                        <a:t>Objective</a:t>
                      </a:r>
                      <a:endParaRPr lang="en-US" sz="1600" b="1" dirty="0">
                        <a:solidFill>
                          <a:schemeClr val="tx1"/>
                        </a:solidFill>
                        <a:latin typeface="Times New Roman" pitchFamily="18" charset="0"/>
                        <a:cs typeface="Times New Roman" pitchFamily="18" charset="0"/>
                      </a:endParaRPr>
                    </a:p>
                  </a:txBody>
                  <a:tcPr marL="121920" marR="121920">
                    <a:solidFill>
                      <a:schemeClr val="accent3">
                        <a:lumMod val="40000"/>
                        <a:lumOff val="60000"/>
                      </a:schemeClr>
                    </a:solidFill>
                  </a:tcPr>
                </a:tc>
                <a:tc>
                  <a:txBody>
                    <a:bodyPr/>
                    <a:lstStyle/>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Public – to provide social  benefit in the economy.</a:t>
                      </a:r>
                    </a:p>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Private -  aims to maximize profit. </a:t>
                      </a:r>
                      <a:endParaRPr lang="en-US" sz="1600" b="1" dirty="0">
                        <a:solidFill>
                          <a:schemeClr val="tx1"/>
                        </a:solidFill>
                        <a:latin typeface="Times New Roman" pitchFamily="18" charset="0"/>
                        <a:cs typeface="Times New Roman" pitchFamily="18" charset="0"/>
                      </a:endParaRPr>
                    </a:p>
                  </a:txBody>
                  <a:tcPr marL="121920" marR="121920">
                    <a:solidFill>
                      <a:schemeClr val="accent3">
                        <a:lumMod val="40000"/>
                        <a:lumOff val="60000"/>
                      </a:schemeClr>
                    </a:solidFill>
                  </a:tcPr>
                </a:tc>
                <a:extLst>
                  <a:ext uri="{0D108BD9-81ED-4DB2-BD59-A6C34878D82A}">
                    <a16:rowId xmlns:a16="http://schemas.microsoft.com/office/drawing/2014/main" val="10005"/>
                  </a:ext>
                </a:extLst>
              </a:tr>
              <a:tr h="847052">
                <a:tc>
                  <a:txBody>
                    <a:bodyPr/>
                    <a:lstStyle/>
                    <a:p>
                      <a:pPr algn="ctr"/>
                      <a:r>
                        <a:rPr lang="en-US" sz="1600" b="1" dirty="0">
                          <a:latin typeface="Times New Roman" pitchFamily="18" charset="0"/>
                          <a:cs typeface="Times New Roman" pitchFamily="18" charset="0"/>
                        </a:rPr>
                        <a:t>6.</a:t>
                      </a:r>
                      <a:endParaRPr lang="en-US" sz="1600" b="1" dirty="0">
                        <a:solidFill>
                          <a:schemeClr val="tx1"/>
                        </a:solidFill>
                        <a:latin typeface="Times New Roman" pitchFamily="18" charset="0"/>
                        <a:cs typeface="Times New Roman" pitchFamily="18" charset="0"/>
                      </a:endParaRPr>
                    </a:p>
                  </a:txBody>
                  <a:tcPr marL="121920" marR="121920">
                    <a:solidFill>
                      <a:schemeClr val="accent5">
                        <a:lumMod val="40000"/>
                        <a:lumOff val="60000"/>
                      </a:schemeClr>
                    </a:solidFill>
                  </a:tcPr>
                </a:tc>
                <a:tc>
                  <a:txBody>
                    <a:bodyPr/>
                    <a:lstStyle/>
                    <a:p>
                      <a:pPr algn="l"/>
                      <a:r>
                        <a:rPr lang="en-US" sz="1600" b="1" dirty="0">
                          <a:latin typeface="Times New Roman" pitchFamily="18" charset="0"/>
                          <a:cs typeface="Times New Roman" pitchFamily="18" charset="0"/>
                        </a:rPr>
                        <a:t>Coercion to get revenue</a:t>
                      </a:r>
                      <a:endParaRPr lang="en-US" sz="1600" b="1" dirty="0">
                        <a:solidFill>
                          <a:schemeClr val="tx1"/>
                        </a:solidFill>
                        <a:latin typeface="Times New Roman" pitchFamily="18" charset="0"/>
                        <a:cs typeface="Times New Roman" pitchFamily="18" charset="0"/>
                      </a:endParaRPr>
                    </a:p>
                  </a:txBody>
                  <a:tcPr marL="121920" marR="121920">
                    <a:solidFill>
                      <a:schemeClr val="accent5">
                        <a:lumMod val="40000"/>
                        <a:lumOff val="60000"/>
                      </a:schemeClr>
                    </a:solidFill>
                  </a:tcPr>
                </a:tc>
                <a:tc>
                  <a:txBody>
                    <a:bodyPr/>
                    <a:lstStyle/>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The source of income of a Government is wide.</a:t>
                      </a:r>
                    </a:p>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The Government can use its  power and authority. </a:t>
                      </a:r>
                    </a:p>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The Source of income of a private individual is limited. </a:t>
                      </a:r>
                      <a:endParaRPr lang="en-US" sz="1600" b="1" dirty="0">
                        <a:solidFill>
                          <a:schemeClr val="tx1"/>
                        </a:solidFill>
                        <a:latin typeface="Times New Roman" pitchFamily="18" charset="0"/>
                        <a:cs typeface="Times New Roman" pitchFamily="18" charset="0"/>
                      </a:endParaRPr>
                    </a:p>
                  </a:txBody>
                  <a:tcPr marL="121920" marR="121920">
                    <a:solidFill>
                      <a:schemeClr val="accent5">
                        <a:lumMod val="40000"/>
                        <a:lumOff val="60000"/>
                      </a:schemeClr>
                    </a:solidFill>
                  </a:tcPr>
                </a:tc>
                <a:extLst>
                  <a:ext uri="{0D108BD9-81ED-4DB2-BD59-A6C34878D82A}">
                    <a16:rowId xmlns:a16="http://schemas.microsoft.com/office/drawing/2014/main" val="10006"/>
                  </a:ext>
                </a:extLst>
              </a:tr>
              <a:tr h="966675">
                <a:tc>
                  <a:txBody>
                    <a:bodyPr/>
                    <a:lstStyle/>
                    <a:p>
                      <a:pPr algn="ctr"/>
                      <a:r>
                        <a:rPr lang="en-US" sz="1600" b="1" dirty="0">
                          <a:latin typeface="Times New Roman" pitchFamily="18" charset="0"/>
                          <a:cs typeface="Times New Roman" pitchFamily="18" charset="0"/>
                        </a:rPr>
                        <a:t>7.</a:t>
                      </a:r>
                      <a:endParaRPr lang="en-US" sz="1600" b="1" dirty="0">
                        <a:solidFill>
                          <a:schemeClr val="tx1"/>
                        </a:solidFill>
                        <a:latin typeface="Times New Roman" pitchFamily="18" charset="0"/>
                        <a:cs typeface="Times New Roman" pitchFamily="18" charset="0"/>
                      </a:endParaRPr>
                    </a:p>
                  </a:txBody>
                  <a:tcPr marL="121920" marR="121920">
                    <a:solidFill>
                      <a:schemeClr val="accent6">
                        <a:lumMod val="40000"/>
                        <a:lumOff val="60000"/>
                      </a:schemeClr>
                    </a:solidFill>
                  </a:tcPr>
                </a:tc>
                <a:tc>
                  <a:txBody>
                    <a:bodyPr/>
                    <a:lstStyle/>
                    <a:p>
                      <a:pPr algn="l"/>
                      <a:r>
                        <a:rPr lang="en-US" sz="1600" b="1" dirty="0">
                          <a:latin typeface="Times New Roman" pitchFamily="18" charset="0"/>
                          <a:cs typeface="Times New Roman" pitchFamily="18" charset="0"/>
                        </a:rPr>
                        <a:t>Ability to make huge and deliberate changes</a:t>
                      </a:r>
                      <a:endParaRPr lang="en-US" sz="1600" b="1" dirty="0">
                        <a:solidFill>
                          <a:schemeClr val="tx1"/>
                        </a:solidFill>
                        <a:latin typeface="Times New Roman" pitchFamily="18" charset="0"/>
                        <a:cs typeface="Times New Roman" pitchFamily="18" charset="0"/>
                      </a:endParaRPr>
                    </a:p>
                  </a:txBody>
                  <a:tcPr marL="121920" marR="121920">
                    <a:solidFill>
                      <a:schemeClr val="accent6">
                        <a:lumMod val="40000"/>
                        <a:lumOff val="60000"/>
                      </a:schemeClr>
                    </a:solidFill>
                  </a:tcPr>
                </a:tc>
                <a:tc>
                  <a:txBody>
                    <a:bodyPr/>
                    <a:lstStyle/>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Public Finance has the ability to make big decision on income. </a:t>
                      </a:r>
                    </a:p>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But individuals cannot make such massive decisions. </a:t>
                      </a:r>
                      <a:endParaRPr lang="en-US" sz="1600" b="1" dirty="0">
                        <a:solidFill>
                          <a:schemeClr val="tx1"/>
                        </a:solidFill>
                        <a:latin typeface="Times New Roman" pitchFamily="18" charset="0"/>
                        <a:cs typeface="Times New Roman" pitchFamily="18" charset="0"/>
                      </a:endParaRPr>
                    </a:p>
                  </a:txBody>
                  <a:tcPr marL="121920" marR="121920">
                    <a:solidFill>
                      <a:schemeClr val="accent6">
                        <a:lumMod val="40000"/>
                        <a:lumOff val="60000"/>
                      </a:schemeClr>
                    </a:solidFill>
                  </a:tcPr>
                </a:tc>
                <a:extLst>
                  <a:ext uri="{0D108BD9-81ED-4DB2-BD59-A6C34878D82A}">
                    <a16:rowId xmlns:a16="http://schemas.microsoft.com/office/drawing/2014/main" val="10007"/>
                  </a:ext>
                </a:extLst>
              </a:tr>
            </a:tbl>
          </a:graphicData>
        </a:graphic>
      </p:graphicFrame>
      <p:sp>
        <p:nvSpPr>
          <p:cNvPr id="5" name="Right Arrow 4"/>
          <p:cNvSpPr/>
          <p:nvPr/>
        </p:nvSpPr>
        <p:spPr>
          <a:xfrm>
            <a:off x="0" y="0"/>
            <a:ext cx="11430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29824280"/>
      </p:ext>
    </p:extLst>
  </p:cSld>
  <p:clrMapOvr>
    <a:masterClrMapping/>
  </p:clrMapOvr>
  <mc:AlternateContent xmlns:mc="http://schemas.openxmlformats.org/markup-compatibility/2006" xmlns:p14="http://schemas.microsoft.com/office/powerpoint/2010/main">
    <mc:Choice Requires="p14">
      <p:transition spd="slow" p14:dur="2000" advTm="190833"/>
    </mc:Choice>
    <mc:Fallback xmlns="">
      <p:transition spd="slow" advTm="1908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208" t="2866" r="6975" b="-2929"/>
          <a:stretch/>
        </p:blipFill>
        <p:spPr bwMode="auto">
          <a:xfrm>
            <a:off x="2057400" y="976745"/>
            <a:ext cx="7786255" cy="580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14600" y="228599"/>
            <a:ext cx="7239000" cy="646331"/>
          </a:xfrm>
          <a:prstGeom prst="rect">
            <a:avLst/>
          </a:prstGeom>
          <a:noFill/>
        </p:spPr>
        <p:txBody>
          <a:bodyPr wrap="square" rtlCol="0">
            <a:spAutoFit/>
          </a:bodyPr>
          <a:lstStyle/>
          <a:p>
            <a:r>
              <a:rPr lang="en-US" sz="3600" dirty="0">
                <a:ln>
                  <a:solidFill>
                    <a:srgbClr val="FF0000"/>
                  </a:solidFill>
                </a:ln>
                <a:latin typeface="Algerian" pitchFamily="82" charset="0"/>
              </a:rPr>
              <a:t>FUNCTIONS OF A GOVERNMENT</a:t>
            </a:r>
          </a:p>
        </p:txBody>
      </p:sp>
      <p:sp>
        <p:nvSpPr>
          <p:cNvPr id="4" name="Right Arrow 3"/>
          <p:cNvSpPr/>
          <p:nvPr/>
        </p:nvSpPr>
        <p:spPr>
          <a:xfrm>
            <a:off x="0" y="304800"/>
            <a:ext cx="11430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Rectangle 2"/>
          <p:cNvSpPr/>
          <p:nvPr/>
        </p:nvSpPr>
        <p:spPr>
          <a:xfrm>
            <a:off x="2057400" y="976745"/>
            <a:ext cx="609600" cy="5472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76646433"/>
      </p:ext>
    </p:extLst>
  </p:cSld>
  <p:clrMapOvr>
    <a:masterClrMapping/>
  </p:clrMapOvr>
  <mc:AlternateContent xmlns:mc="http://schemas.openxmlformats.org/markup-compatibility/2006" xmlns:p14="http://schemas.microsoft.com/office/powerpoint/2010/main">
    <mc:Choice Requires="p14">
      <p:transition spd="slow" p14:dur="2000" advTm="33437"/>
    </mc:Choice>
    <mc:Fallback xmlns="">
      <p:transition spd="slow" advTm="334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heckerboard(across)">
                                      <p:cBhvr>
                                        <p:cTn id="18" dur="500"/>
                                        <p:tgtEl>
                                          <p:spTgt spid="3"/>
                                        </p:tgtEl>
                                      </p:cBhvr>
                                    </p:animEffect>
                                  </p:childTnLst>
                                </p:cTn>
                              </p:par>
                              <p:par>
                                <p:cTn id="19" presetID="5" presetClass="entr" presetSubtype="1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checkerboard(across)">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175" y="-160867"/>
            <a:ext cx="10131425" cy="1456267"/>
          </a:xfrm>
        </p:spPr>
        <p:txBody>
          <a:bodyPr>
            <a:normAutofit/>
          </a:bodyPr>
          <a:lstStyle/>
          <a:p>
            <a:pPr algn="ctr"/>
            <a:r>
              <a:rPr lang="en-US" sz="5400" b="1" dirty="0">
                <a:ln w="3175" cmpd="sng">
                  <a:solidFill>
                    <a:srgbClr val="FF0000"/>
                  </a:solidFill>
                </a:ln>
                <a:latin typeface="Algerian" pitchFamily="82" charset="0"/>
              </a:rPr>
              <a:t>Functions of Modern State</a:t>
            </a:r>
          </a:p>
        </p:txBody>
      </p:sp>
      <p:sp>
        <p:nvSpPr>
          <p:cNvPr id="3" name="Content Placeholder 2"/>
          <p:cNvSpPr>
            <a:spLocks noGrp="1"/>
          </p:cNvSpPr>
          <p:nvPr>
            <p:ph idx="1"/>
          </p:nvPr>
        </p:nvSpPr>
        <p:spPr>
          <a:xfrm>
            <a:off x="914400" y="2142067"/>
            <a:ext cx="10131425" cy="3649133"/>
          </a:xfrm>
        </p:spPr>
        <p:txBody>
          <a:bodyPr>
            <a:noAutofit/>
          </a:bodyPr>
          <a:lstStyle/>
          <a:p>
            <a:pPr marL="0" indent="0">
              <a:buNone/>
            </a:pPr>
            <a:r>
              <a:rPr lang="en-US" sz="2800" b="1" dirty="0">
                <a:solidFill>
                  <a:srgbClr val="FFFF00"/>
                </a:solidFill>
              </a:rPr>
              <a:t>The Modern State is a welfare state and not police state. </a:t>
            </a:r>
          </a:p>
          <a:p>
            <a:pPr marL="0" indent="0">
              <a:buNone/>
            </a:pPr>
            <a:r>
              <a:rPr lang="en-US" sz="2800" b="1" dirty="0">
                <a:solidFill>
                  <a:srgbClr val="FFFF00"/>
                </a:solidFill>
              </a:rPr>
              <a:t>The various functions are </a:t>
            </a:r>
          </a:p>
          <a:p>
            <a:pPr marL="0" indent="0">
              <a:buNone/>
            </a:pPr>
            <a:r>
              <a:rPr lang="en-US" sz="2800" b="1" dirty="0">
                <a:solidFill>
                  <a:srgbClr val="FFFF00"/>
                </a:solidFill>
              </a:rPr>
              <a:t>		</a:t>
            </a:r>
            <a:r>
              <a:rPr lang="en-US" sz="2800" b="1" dirty="0">
                <a:solidFill>
                  <a:srgbClr val="FF0000"/>
                </a:solidFill>
              </a:rPr>
              <a:t>1.</a:t>
            </a:r>
            <a:r>
              <a:rPr lang="en-US" sz="2800" b="1" dirty="0">
                <a:solidFill>
                  <a:srgbClr val="FFFF00"/>
                </a:solidFill>
              </a:rPr>
              <a:t>	</a:t>
            </a:r>
            <a:r>
              <a:rPr lang="en-US" sz="2800" b="1" dirty="0" err="1"/>
              <a:t>Defence</a:t>
            </a:r>
            <a:endParaRPr lang="en-US" sz="2800" b="1" dirty="0"/>
          </a:p>
          <a:p>
            <a:pPr marL="0" indent="0">
              <a:buNone/>
            </a:pPr>
            <a:r>
              <a:rPr lang="en-US" sz="2800" b="1" dirty="0">
                <a:solidFill>
                  <a:srgbClr val="FFFF00"/>
                </a:solidFill>
              </a:rPr>
              <a:t>		</a:t>
            </a:r>
            <a:r>
              <a:rPr lang="en-US" sz="2800" b="1" dirty="0">
                <a:solidFill>
                  <a:srgbClr val="FF0000"/>
                </a:solidFill>
              </a:rPr>
              <a:t>2.</a:t>
            </a:r>
            <a:r>
              <a:rPr lang="en-US" sz="2800" b="1" dirty="0">
                <a:solidFill>
                  <a:srgbClr val="FFFF00"/>
                </a:solidFill>
              </a:rPr>
              <a:t>	Judiciary </a:t>
            </a:r>
          </a:p>
          <a:p>
            <a:pPr marL="0" indent="0">
              <a:buNone/>
            </a:pPr>
            <a:r>
              <a:rPr lang="en-US" sz="2800" b="1" dirty="0">
                <a:solidFill>
                  <a:srgbClr val="FFFF00"/>
                </a:solidFill>
              </a:rPr>
              <a:t>		</a:t>
            </a:r>
            <a:r>
              <a:rPr lang="en-US" sz="2800" b="1" dirty="0">
                <a:solidFill>
                  <a:srgbClr val="FF0000"/>
                </a:solidFill>
              </a:rPr>
              <a:t>3.</a:t>
            </a:r>
            <a:r>
              <a:rPr lang="en-US" sz="2800" b="1" dirty="0">
                <a:solidFill>
                  <a:srgbClr val="FFFF00"/>
                </a:solidFill>
              </a:rPr>
              <a:t>	</a:t>
            </a:r>
            <a:r>
              <a:rPr lang="en-US" sz="2800" b="1" dirty="0"/>
              <a:t>Enterprises</a:t>
            </a:r>
          </a:p>
          <a:p>
            <a:pPr marL="0" indent="0">
              <a:buNone/>
            </a:pPr>
            <a:r>
              <a:rPr lang="en-US" sz="2800" b="1" dirty="0">
                <a:solidFill>
                  <a:srgbClr val="FFFF00"/>
                </a:solidFill>
              </a:rPr>
              <a:t>	</a:t>
            </a:r>
            <a:r>
              <a:rPr lang="en-US" sz="2800" b="1" dirty="0">
                <a:solidFill>
                  <a:srgbClr val="FF0000"/>
                </a:solidFill>
              </a:rPr>
              <a:t>	4.</a:t>
            </a:r>
            <a:r>
              <a:rPr lang="en-US" sz="2800" b="1" dirty="0">
                <a:solidFill>
                  <a:srgbClr val="FFFF00"/>
                </a:solidFill>
              </a:rPr>
              <a:t>	Social Welfare</a:t>
            </a:r>
          </a:p>
          <a:p>
            <a:pPr marL="0" indent="0">
              <a:buNone/>
            </a:pPr>
            <a:r>
              <a:rPr lang="en-US" sz="2800" b="1" dirty="0">
                <a:solidFill>
                  <a:srgbClr val="FFFF00"/>
                </a:solidFill>
              </a:rPr>
              <a:t>	</a:t>
            </a:r>
            <a:r>
              <a:rPr lang="en-US" sz="2800" b="1" dirty="0">
                <a:solidFill>
                  <a:srgbClr val="FF0000"/>
                </a:solidFill>
              </a:rPr>
              <a:t>	5.</a:t>
            </a:r>
            <a:r>
              <a:rPr lang="en-US" sz="2800" b="1" dirty="0">
                <a:solidFill>
                  <a:srgbClr val="FFFF00"/>
                </a:solidFill>
              </a:rPr>
              <a:t>	</a:t>
            </a:r>
            <a:r>
              <a:rPr lang="en-US" sz="2800" b="1" dirty="0"/>
              <a:t>Infrastructure</a:t>
            </a:r>
          </a:p>
          <a:p>
            <a:pPr marL="0" indent="0">
              <a:buNone/>
            </a:pPr>
            <a:r>
              <a:rPr lang="en-US" sz="2800" b="1" dirty="0">
                <a:solidFill>
                  <a:srgbClr val="FFFF00"/>
                </a:solidFill>
              </a:rPr>
              <a:t>		</a:t>
            </a:r>
            <a:r>
              <a:rPr lang="en-US" sz="2800" b="1" dirty="0">
                <a:solidFill>
                  <a:srgbClr val="FF0000"/>
                </a:solidFill>
              </a:rPr>
              <a:t>6.</a:t>
            </a:r>
            <a:r>
              <a:rPr lang="en-US" sz="2800" b="1" dirty="0">
                <a:solidFill>
                  <a:srgbClr val="FFFF00"/>
                </a:solidFill>
              </a:rPr>
              <a:t>	Macro Economic policy</a:t>
            </a:r>
          </a:p>
          <a:p>
            <a:pPr marL="0" indent="0">
              <a:buNone/>
            </a:pPr>
            <a:r>
              <a:rPr lang="en-US" sz="2800" b="1" dirty="0">
                <a:solidFill>
                  <a:srgbClr val="FFFF00"/>
                </a:solidFill>
              </a:rPr>
              <a:t>		</a:t>
            </a:r>
            <a:r>
              <a:rPr lang="en-US" sz="2800" b="1" dirty="0">
                <a:solidFill>
                  <a:srgbClr val="FF0000"/>
                </a:solidFill>
              </a:rPr>
              <a:t>7.</a:t>
            </a:r>
            <a:r>
              <a:rPr lang="en-US" sz="2800" b="1" dirty="0">
                <a:solidFill>
                  <a:srgbClr val="FFFF00"/>
                </a:solidFill>
              </a:rPr>
              <a:t>	</a:t>
            </a:r>
            <a:r>
              <a:rPr lang="en-US" sz="2800" b="1" dirty="0"/>
              <a:t>Social Justice</a:t>
            </a:r>
          </a:p>
          <a:p>
            <a:pPr marL="0" indent="0">
              <a:buNone/>
            </a:pPr>
            <a:r>
              <a:rPr lang="en-US" sz="2800" b="1" dirty="0">
                <a:solidFill>
                  <a:srgbClr val="FF0000"/>
                </a:solidFill>
              </a:rPr>
              <a:t>		8.</a:t>
            </a:r>
            <a:r>
              <a:rPr lang="en-US" sz="2800" b="1" dirty="0">
                <a:solidFill>
                  <a:srgbClr val="FFFF00"/>
                </a:solidFill>
              </a:rPr>
              <a:t>	Control of Monopoly</a:t>
            </a:r>
          </a:p>
        </p:txBody>
      </p:sp>
      <p:sp>
        <p:nvSpPr>
          <p:cNvPr id="4" name="Right Arrow 3"/>
          <p:cNvSpPr/>
          <p:nvPr/>
        </p:nvSpPr>
        <p:spPr>
          <a:xfrm>
            <a:off x="0" y="381000"/>
            <a:ext cx="11430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00899685"/>
      </p:ext>
    </p:extLst>
  </p:cSld>
  <p:clrMapOvr>
    <a:masterClrMapping/>
  </p:clrMapOvr>
  <mc:AlternateContent xmlns:mc="http://schemas.openxmlformats.org/markup-compatibility/2006" xmlns:p14="http://schemas.microsoft.com/office/powerpoint/2010/main">
    <mc:Choice Requires="p14">
      <p:transition spd="slow" p14:dur="2000" advTm="215215"/>
    </mc:Choice>
    <mc:Fallback xmlns="">
      <p:transition spd="slow" advTm="2152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3">
                                            <p:txEl>
                                              <p:pRg st="0" end="0"/>
                                            </p:txEl>
                                          </p:spTgt>
                                        </p:tgtEl>
                                      </p:cBhvr>
                                    </p:animEffect>
                                  </p:childTnLst>
                                </p:cTn>
                              </p:par>
                              <p:par>
                                <p:cTn id="19" presetID="53" presetClass="entr" presetSubtype="16"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3">
                                            <p:txEl>
                                              <p:pRg st="3" end="3"/>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p:cTn id="3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8" dur="500"/>
                                        <p:tgtEl>
                                          <p:spTgt spid="3">
                                            <p:txEl>
                                              <p:pRg st="4" end="4"/>
                                            </p:txEl>
                                          </p:spTgt>
                                        </p:tgtEl>
                                      </p:cBhvr>
                                    </p:animEffect>
                                  </p:childTnLst>
                                </p:cTn>
                              </p:par>
                              <p:par>
                                <p:cTn id="39" presetID="53" presetClass="entr" presetSubtype="16"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p:cTn id="41"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3" dur="500"/>
                                        <p:tgtEl>
                                          <p:spTgt spid="3">
                                            <p:txEl>
                                              <p:pRg st="5" end="5"/>
                                            </p:txEl>
                                          </p:spTgt>
                                        </p:tgtEl>
                                      </p:cBhvr>
                                    </p:animEffect>
                                  </p:childTnLst>
                                </p:cTn>
                              </p:par>
                              <p:par>
                                <p:cTn id="44" presetID="53" presetClass="entr" presetSubtype="16" fill="hold" nodeType="with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 calcmode="lin" valueType="num">
                                      <p:cBhvr>
                                        <p:cTn id="46"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8" dur="500"/>
                                        <p:tgtEl>
                                          <p:spTgt spid="3">
                                            <p:txEl>
                                              <p:pRg st="6" end="6"/>
                                            </p:txEl>
                                          </p:spTgt>
                                        </p:tgtEl>
                                      </p:cBhvr>
                                    </p:animEffect>
                                  </p:childTnLst>
                                </p:cTn>
                              </p:par>
                              <p:par>
                                <p:cTn id="49" presetID="53" presetClass="entr" presetSubtype="16" fill="hold"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 calcmode="lin" valueType="num">
                                      <p:cBhvr>
                                        <p:cTn id="51"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2"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3" dur="500"/>
                                        <p:tgtEl>
                                          <p:spTgt spid="3">
                                            <p:txEl>
                                              <p:pRg st="7" end="7"/>
                                            </p:txEl>
                                          </p:spTgt>
                                        </p:tgtEl>
                                      </p:cBhvr>
                                    </p:animEffect>
                                  </p:childTnLst>
                                </p:cTn>
                              </p:par>
                              <p:par>
                                <p:cTn id="54" presetID="53" presetClass="entr" presetSubtype="16" fill="hold" nodeType="with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 calcmode="lin" valueType="num">
                                      <p:cBhvr>
                                        <p:cTn id="56"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8" dur="500"/>
                                        <p:tgtEl>
                                          <p:spTgt spid="3">
                                            <p:txEl>
                                              <p:pRg st="8" end="8"/>
                                            </p:txEl>
                                          </p:spTgt>
                                        </p:tgtEl>
                                      </p:cBhvr>
                                    </p:animEffect>
                                  </p:childTnLst>
                                </p:cTn>
                              </p:par>
                              <p:par>
                                <p:cTn id="59" presetID="53" presetClass="entr" presetSubtype="16" fill="hold" nodeType="with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p:cTn id="61"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6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5" y="-160867"/>
            <a:ext cx="10131425" cy="1456267"/>
          </a:xfrm>
        </p:spPr>
        <p:txBody>
          <a:bodyPr>
            <a:normAutofit/>
          </a:bodyPr>
          <a:lstStyle/>
          <a:p>
            <a:pPr algn="ctr"/>
            <a:r>
              <a:rPr lang="en-US" sz="5400" b="1" dirty="0">
                <a:ln w="3175" cmpd="sng">
                  <a:solidFill>
                    <a:srgbClr val="FF0000"/>
                  </a:solidFill>
                </a:ln>
                <a:latin typeface="Algerian" pitchFamily="82" charset="0"/>
              </a:rPr>
              <a:t>Public Expenditure</a:t>
            </a:r>
          </a:p>
        </p:txBody>
      </p:sp>
      <p:sp>
        <p:nvSpPr>
          <p:cNvPr id="3" name="Content Placeholder 2"/>
          <p:cNvSpPr>
            <a:spLocks noGrp="1"/>
          </p:cNvSpPr>
          <p:nvPr>
            <p:ph idx="1"/>
          </p:nvPr>
        </p:nvSpPr>
        <p:spPr>
          <a:xfrm>
            <a:off x="5562600" y="1219200"/>
            <a:ext cx="6400800" cy="5105400"/>
          </a:xfrm>
          <a:solidFill>
            <a:schemeClr val="tx1">
              <a:lumMod val="85000"/>
            </a:schemeClr>
          </a:solidFill>
        </p:spPr>
        <p:txBody>
          <a:bodyPr>
            <a:normAutofit/>
          </a:bodyPr>
          <a:lstStyle/>
          <a:p>
            <a:pPr algn="ctr">
              <a:buNone/>
            </a:pPr>
            <a:r>
              <a:rPr lang="en-US" sz="4800" b="1" dirty="0">
                <a:blipFill>
                  <a:blip r:embed="rId3"/>
                  <a:tile tx="0" ty="0" sx="100000" sy="100000" flip="none" algn="tl"/>
                </a:blipFill>
                <a:effectLst>
                  <a:outerShdw blurRad="38100" dist="38100" dir="2700000" algn="tl">
                    <a:srgbClr val="000000">
                      <a:alpha val="43137"/>
                    </a:srgbClr>
                  </a:outerShdw>
                </a:effectLst>
                <a:latin typeface="Cooper Black" pitchFamily="18" charset="0"/>
                <a:cs typeface="Times New Roman" pitchFamily="18" charset="0"/>
              </a:rPr>
              <a:t>Meanin</a:t>
            </a:r>
            <a:r>
              <a:rPr lang="en-US" sz="4400" b="1" dirty="0">
                <a:blipFill>
                  <a:blip r:embed="rId3"/>
                  <a:tile tx="0" ty="0" sx="100000" sy="100000" flip="none" algn="tl"/>
                </a:blipFill>
                <a:latin typeface="Cooper Black" pitchFamily="18" charset="0"/>
                <a:cs typeface="Times New Roman" pitchFamily="18" charset="0"/>
              </a:rPr>
              <a:t>g</a:t>
            </a:r>
            <a:r>
              <a:rPr lang="en-US" sz="4400" b="1" u="sng" dirty="0">
                <a:blipFill>
                  <a:blip r:embed="rId3"/>
                  <a:tile tx="0" ty="0" sx="100000" sy="100000" flip="none" algn="tl"/>
                </a:blipFill>
                <a:latin typeface="Cooper Black" pitchFamily="18" charset="0"/>
              </a:rPr>
              <a:t> </a:t>
            </a:r>
          </a:p>
          <a:p>
            <a:pPr algn="ctr">
              <a:buNone/>
            </a:pPr>
            <a:r>
              <a:rPr lang="en-US" sz="3200" b="1" dirty="0">
                <a:solidFill>
                  <a:srgbClr val="FF0000"/>
                </a:solidFill>
                <a:latin typeface="Times New Roman" pitchFamily="18" charset="0"/>
                <a:cs typeface="Times New Roman" pitchFamily="18" charset="0"/>
              </a:rPr>
              <a:t>		</a:t>
            </a:r>
            <a:r>
              <a:rPr lang="en-US" sz="3200" b="1" dirty="0">
                <a:ln>
                  <a:solidFill>
                    <a:schemeClr val="bg1"/>
                  </a:solidFill>
                </a:ln>
                <a:solidFill>
                  <a:srgbClr val="FF0000"/>
                </a:solidFill>
                <a:latin typeface="Times New Roman" pitchFamily="18" charset="0"/>
                <a:cs typeface="Times New Roman" pitchFamily="18" charset="0"/>
              </a:rPr>
              <a:t>It  refers to Government spending incurred  by central, state and local governments of a country. </a:t>
            </a:r>
          </a:p>
          <a:p>
            <a:pPr lvl="1">
              <a:buNone/>
            </a:pPr>
            <a:endParaRPr lang="en-US" sz="2800" dirty="0">
              <a:solidFill>
                <a:srgbClr val="FFFF00"/>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19200"/>
            <a:ext cx="5562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0" y="381000"/>
            <a:ext cx="11430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18125105"/>
      </p:ext>
    </p:extLst>
  </p:cSld>
  <p:clrMapOvr>
    <a:masterClrMapping/>
  </p:clrMapOvr>
  <mc:AlternateContent xmlns:mc="http://schemas.openxmlformats.org/markup-compatibility/2006" xmlns:p14="http://schemas.microsoft.com/office/powerpoint/2010/main">
    <mc:Choice Requires="p14">
      <p:transition spd="slow" p14:dur="2000" advTm="33810"/>
    </mc:Choice>
    <mc:Fallback xmlns="">
      <p:transition spd="slow" advTm="338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3">
                                            <p:bg/>
                                          </p:spTgt>
                                        </p:tgtEl>
                                        <p:attrNameLst>
                                          <p:attrName>style.visibility</p:attrName>
                                        </p:attrNameLst>
                                      </p:cBhvr>
                                      <p:to>
                                        <p:strVal val="visible"/>
                                      </p:to>
                                    </p:set>
                                    <p:anim calcmode="lin" valueType="num">
                                      <p:cBhvr>
                                        <p:cTn id="16" dur="500" fill="hold"/>
                                        <p:tgtEl>
                                          <p:spTgt spid="3">
                                            <p:bg/>
                                          </p:spTgt>
                                        </p:tgtEl>
                                        <p:attrNameLst>
                                          <p:attrName>ppt_w</p:attrName>
                                        </p:attrNameLst>
                                      </p:cBhvr>
                                      <p:tavLst>
                                        <p:tav tm="0">
                                          <p:val>
                                            <p:fltVal val="0"/>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animEffect transition="in" filter="fade">
                                      <p:cBhvr>
                                        <p:cTn id="18" dur="500"/>
                                        <p:tgtEl>
                                          <p:spTgt spid="3">
                                            <p:bg/>
                                          </p:spTgt>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3">
                                            <p:txEl>
                                              <p:pRg st="0" end="0"/>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3">
                                            <p:txEl>
                                              <p:pRg st="1" end="1"/>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6146"/>
                                        </p:tgtEl>
                                        <p:attrNameLst>
                                          <p:attrName>style.visibility</p:attrName>
                                        </p:attrNameLst>
                                      </p:cBhvr>
                                      <p:to>
                                        <p:strVal val="visible"/>
                                      </p:to>
                                    </p:set>
                                    <p:anim calcmode="lin" valueType="num">
                                      <p:cBhvr>
                                        <p:cTn id="31" dur="500" fill="hold"/>
                                        <p:tgtEl>
                                          <p:spTgt spid="6146"/>
                                        </p:tgtEl>
                                        <p:attrNameLst>
                                          <p:attrName>ppt_w</p:attrName>
                                        </p:attrNameLst>
                                      </p:cBhvr>
                                      <p:tavLst>
                                        <p:tav tm="0">
                                          <p:val>
                                            <p:fltVal val="0"/>
                                          </p:val>
                                        </p:tav>
                                        <p:tav tm="100000">
                                          <p:val>
                                            <p:strVal val="#ppt_w"/>
                                          </p:val>
                                        </p:tav>
                                      </p:tavLst>
                                    </p:anim>
                                    <p:anim calcmode="lin" valueType="num">
                                      <p:cBhvr>
                                        <p:cTn id="32" dur="500" fill="hold"/>
                                        <p:tgtEl>
                                          <p:spTgt spid="6146"/>
                                        </p:tgtEl>
                                        <p:attrNameLst>
                                          <p:attrName>ppt_h</p:attrName>
                                        </p:attrNameLst>
                                      </p:cBhvr>
                                      <p:tavLst>
                                        <p:tav tm="0">
                                          <p:val>
                                            <p:fltVal val="0"/>
                                          </p:val>
                                        </p:tav>
                                        <p:tav tm="100000">
                                          <p:val>
                                            <p:strVal val="#ppt_h"/>
                                          </p:val>
                                        </p:tav>
                                      </p:tavLst>
                                    </p:anim>
                                    <p:animEffect transition="in" filter="fade">
                                      <p:cBhvr>
                                        <p:cTn id="33"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7775" y="-8467"/>
            <a:ext cx="10131425" cy="1456267"/>
          </a:xfrm>
        </p:spPr>
        <p:txBody>
          <a:bodyPr>
            <a:normAutofit/>
          </a:bodyPr>
          <a:lstStyle/>
          <a:p>
            <a:r>
              <a:rPr lang="en-US" sz="5400" b="1" dirty="0">
                <a:ln w="3175" cmpd="sng">
                  <a:solidFill>
                    <a:srgbClr val="FF0000"/>
                  </a:solidFill>
                </a:ln>
                <a:latin typeface="Algerian" pitchFamily="82" charset="0"/>
              </a:rPr>
              <a:t>Public Expenditure</a:t>
            </a:r>
            <a:endParaRPr lang="en-US" sz="5400" dirty="0"/>
          </a:p>
        </p:txBody>
      </p:sp>
      <p:sp>
        <p:nvSpPr>
          <p:cNvPr id="3" name="Content Placeholder 2"/>
          <p:cNvSpPr>
            <a:spLocks noGrp="1"/>
          </p:cNvSpPr>
          <p:nvPr>
            <p:ph idx="1"/>
          </p:nvPr>
        </p:nvSpPr>
        <p:spPr>
          <a:xfrm>
            <a:off x="5410200" y="1524000"/>
            <a:ext cx="6553200" cy="4724399"/>
          </a:xfrm>
          <a:blipFill>
            <a:blip r:embed="rId3"/>
            <a:tile tx="0" ty="0" sx="100000" sy="100000" flip="none" algn="tl"/>
          </a:blipFill>
          <a:effectLst>
            <a:softEdge rad="31750"/>
          </a:effectLst>
        </p:spPr>
        <p:txBody>
          <a:bodyPr>
            <a:normAutofit lnSpcReduction="10000"/>
          </a:bodyPr>
          <a:lstStyle/>
          <a:p>
            <a:pPr lvl="1" algn="ctr">
              <a:buNone/>
            </a:pP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a:p>
            <a:pPr lvl="1" algn="ctr">
              <a:buNone/>
            </a:pPr>
            <a:r>
              <a:rPr lang="en-US" sz="5200" b="1" dirty="0">
                <a:ln w="1905">
                  <a:solidFill>
                    <a:srgbClr val="FFFF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rPr>
              <a:t>Definition</a:t>
            </a:r>
            <a:r>
              <a:rPr lang="en-US" sz="5200" b="1" dirty="0">
                <a:ln>
                  <a:solidFill>
                    <a:srgbClr val="FFFF00"/>
                  </a:solidFill>
                </a:ln>
                <a:solidFill>
                  <a:srgbClr val="FF0000"/>
                </a:solidFill>
                <a:latin typeface="Times New Roman" pitchFamily="18" charset="0"/>
                <a:cs typeface="Times New Roman" pitchFamily="18" charset="0"/>
              </a:rPr>
              <a:t> </a:t>
            </a:r>
          </a:p>
          <a:p>
            <a:pPr lvl="1" algn="just">
              <a:buNone/>
            </a:pPr>
            <a:r>
              <a:rPr lang="en-US" sz="2400" dirty="0">
                <a:solidFill>
                  <a:srgbClr val="FFFF00"/>
                </a:solidFill>
                <a:latin typeface="Times New Roman" pitchFamily="18" charset="0"/>
                <a:cs typeface="Times New Roman" pitchFamily="18" charset="0"/>
              </a:rPr>
              <a:t>			</a:t>
            </a:r>
            <a:r>
              <a:rPr lang="en-US" sz="3000" b="1" dirty="0">
                <a:ln w="18000">
                  <a:solidFill>
                    <a:srgbClr val="7030A0"/>
                  </a:solidFill>
                  <a:prstDash val="solid"/>
                  <a:miter lim="800000"/>
                </a:ln>
                <a:solidFill>
                  <a:schemeClr val="bg1"/>
                </a:solidFill>
                <a:effectLst>
                  <a:outerShdw blurRad="25500" dist="23000" dir="7020000" algn="tl">
                    <a:srgbClr val="000000">
                      <a:alpha val="50000"/>
                    </a:srgbClr>
                  </a:outerShdw>
                </a:effectLst>
                <a:latin typeface="Times New Roman" pitchFamily="18" charset="0"/>
                <a:cs typeface="Times New Roman" pitchFamily="18" charset="0"/>
              </a:rPr>
              <a:t>It can be defined as, “The expenditure incurred by Public authorities like central, state and local governments to satisfy the collective social wants of  the people is known as public  expenditure”. </a:t>
            </a:r>
            <a:endParaRPr lang="en-US" sz="3000" dirty="0">
              <a:ln w="18000">
                <a:solidFill>
                  <a:srgbClr val="7030A0"/>
                </a:solidFill>
                <a:prstDash val="solid"/>
                <a:miter lim="800000"/>
              </a:ln>
              <a:solidFill>
                <a:schemeClr val="bg1"/>
              </a:solidFill>
              <a:latin typeface="Times New Roman" pitchFamily="18" charset="0"/>
              <a:cs typeface="Times New Roman" pitchFamily="18" charset="0"/>
            </a:endParaRPr>
          </a:p>
          <a:p>
            <a:endParaRPr lang="en-US" sz="2800" dirty="0">
              <a:solidFill>
                <a:srgbClr val="FFFF00"/>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24000"/>
            <a:ext cx="54864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0" y="381000"/>
            <a:ext cx="11430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55584745"/>
      </p:ext>
    </p:extLst>
  </p:cSld>
  <p:clrMapOvr>
    <a:masterClrMapping/>
  </p:clrMapOvr>
  <mc:AlternateContent xmlns:mc="http://schemas.openxmlformats.org/markup-compatibility/2006" xmlns:p14="http://schemas.microsoft.com/office/powerpoint/2010/main">
    <mc:Choice Requires="p14">
      <p:transition spd="slow" p14:dur="2000" advTm="45938"/>
    </mc:Choice>
    <mc:Fallback xmlns="">
      <p:transition spd="slow" advTm="459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170"/>
                                        </p:tgtEl>
                                        <p:attrNameLst>
                                          <p:attrName>style.visibility</p:attrName>
                                        </p:attrNameLst>
                                      </p:cBhvr>
                                      <p:to>
                                        <p:strVal val="visible"/>
                                      </p:to>
                                    </p:set>
                                    <p:animEffect transition="in" filter="wipe(down)">
                                      <p:cBhvr>
                                        <p:cTn id="16" dur="500"/>
                                        <p:tgtEl>
                                          <p:spTgt spid="717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bg/>
                                          </p:spTgt>
                                        </p:tgtEl>
                                        <p:attrNameLst>
                                          <p:attrName>style.visibility</p:attrName>
                                        </p:attrNameLst>
                                      </p:cBhvr>
                                      <p:to>
                                        <p:strVal val="visible"/>
                                      </p:to>
                                    </p:set>
                                    <p:animEffect transition="in" filter="wipe(down)">
                                      <p:cBhvr>
                                        <p:cTn id="19" dur="500"/>
                                        <p:tgtEl>
                                          <p:spTgt spid="3">
                                            <p:bg/>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11049000" cy="1456267"/>
          </a:xfrm>
        </p:spPr>
        <p:txBody>
          <a:bodyPr>
            <a:normAutofit/>
          </a:bodyPr>
          <a:lstStyle/>
          <a:p>
            <a:pPr algn="ctr"/>
            <a:r>
              <a:rPr lang="en-US" sz="4200" b="1" dirty="0">
                <a:ln w="3175" cmpd="sng">
                  <a:solidFill>
                    <a:srgbClr val="FF0000"/>
                  </a:solidFill>
                </a:ln>
                <a:latin typeface="Algerian" pitchFamily="82" charset="0"/>
              </a:rPr>
              <a:t>Classification  of  Public Expenditure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78447487"/>
              </p:ext>
            </p:extLst>
          </p:nvPr>
        </p:nvGraphicFramePr>
        <p:xfrm>
          <a:off x="0" y="609600"/>
          <a:ext cx="12192000" cy="6126480"/>
        </p:xfrm>
        <a:graphic>
          <a:graphicData uri="http://schemas.openxmlformats.org/drawingml/2006/table">
            <a:tbl>
              <a:tblPr firstRow="1" bandRow="1">
                <a:effectLst>
                  <a:innerShdw blurRad="114300">
                    <a:prstClr val="black"/>
                  </a:innerShdw>
                </a:effectLst>
                <a:tableStyleId>{93296810-A885-4BE3-A3E7-6D5BEEA58F35}</a:tableStyleId>
              </a:tblPr>
              <a:tblGrid>
                <a:gridCol w="6891130">
                  <a:extLst>
                    <a:ext uri="{9D8B030D-6E8A-4147-A177-3AD203B41FA5}">
                      <a16:colId xmlns:a16="http://schemas.microsoft.com/office/drawing/2014/main" val="20000"/>
                    </a:ext>
                  </a:extLst>
                </a:gridCol>
                <a:gridCol w="5300870">
                  <a:extLst>
                    <a:ext uri="{9D8B030D-6E8A-4147-A177-3AD203B41FA5}">
                      <a16:colId xmlns:a16="http://schemas.microsoft.com/office/drawing/2014/main" val="20001"/>
                    </a:ext>
                  </a:extLst>
                </a:gridCol>
              </a:tblGrid>
              <a:tr h="371151">
                <a:tc>
                  <a:txBody>
                    <a:bodyPr/>
                    <a:lstStyle/>
                    <a:p>
                      <a:pPr algn="ctr"/>
                      <a:r>
                        <a:rPr lang="en-US" sz="2400" b="1" u="none" dirty="0"/>
                        <a:t>On the basis of benefit</a:t>
                      </a:r>
                      <a:endParaRPr lang="en-US" sz="2400" b="1" i="1" u="none" dirty="0">
                        <a:solidFill>
                          <a:schemeClr val="tx1"/>
                        </a:solidFill>
                      </a:endParaRPr>
                    </a:p>
                  </a:txBody>
                  <a:tcPr marL="121920" marR="121920">
                    <a:cell3D prstMaterial="dkEdge">
                      <a:bevel w="25400" h="25400" prst="angle"/>
                      <a:lightRig rig="flood" dir="t"/>
                    </a:cell3D>
                  </a:tcPr>
                </a:tc>
                <a:tc>
                  <a:txBody>
                    <a:bodyPr/>
                    <a:lstStyle/>
                    <a:p>
                      <a:pPr algn="ctr"/>
                      <a:r>
                        <a:rPr lang="en-US" sz="2400" b="1" u="none" dirty="0"/>
                        <a:t>On the basis of functions </a:t>
                      </a:r>
                      <a:endParaRPr lang="en-US" sz="2400" b="1" i="1" u="none" dirty="0">
                        <a:solidFill>
                          <a:schemeClr val="tx1"/>
                        </a:solidFill>
                      </a:endParaRPr>
                    </a:p>
                  </a:txBody>
                  <a:tcPr marL="121920" marR="121920">
                    <a:cell3D prstMaterial="dkEdge">
                      <a:bevel w="77470" h="12700" prst="softRound"/>
                      <a:lightRig rig="flood" dir="t"/>
                    </a:cell3D>
                  </a:tcPr>
                </a:tc>
                <a:extLst>
                  <a:ext uri="{0D108BD9-81ED-4DB2-BD59-A6C34878D82A}">
                    <a16:rowId xmlns:a16="http://schemas.microsoft.com/office/drawing/2014/main" val="10000"/>
                  </a:ext>
                </a:extLst>
              </a:tr>
              <a:tr h="639288">
                <a:tc>
                  <a:txBody>
                    <a:bodyPr/>
                    <a:lstStyle/>
                    <a:p>
                      <a:pPr algn="l"/>
                      <a:r>
                        <a:rPr lang="en-US" sz="1900" b="1" u="none" dirty="0"/>
                        <a:t>Cohn</a:t>
                      </a:r>
                      <a:r>
                        <a:rPr lang="en-US" sz="1900" b="1" u="none" baseline="0" dirty="0"/>
                        <a:t> and </a:t>
                      </a:r>
                      <a:r>
                        <a:rPr lang="en-US" sz="1900" b="1" u="none" baseline="0" dirty="0" err="1"/>
                        <a:t>Plehn</a:t>
                      </a:r>
                      <a:r>
                        <a:rPr lang="en-US" sz="1900" b="1" u="none" baseline="0" dirty="0"/>
                        <a:t> classified the Public expenditure on the basis of benefits into 4</a:t>
                      </a:r>
                      <a:endParaRPr lang="en-US" sz="1900" b="1" i="1" u="none" dirty="0">
                        <a:solidFill>
                          <a:schemeClr val="tx1"/>
                        </a:solidFill>
                      </a:endParaRPr>
                    </a:p>
                  </a:txBody>
                  <a:tcPr marL="121920" marR="121920">
                    <a:cell3D prstMaterial="dkEdge">
                      <a:bevel w="25400" h="25400" prst="angle"/>
                      <a:lightRig rig="flood" dir="t"/>
                    </a:cell3D>
                    <a:solidFill>
                      <a:schemeClr val="accent5"/>
                    </a:solidFill>
                  </a:tcPr>
                </a:tc>
                <a:tc>
                  <a:txBody>
                    <a:bodyPr/>
                    <a:lstStyle/>
                    <a:p>
                      <a:pPr algn="l"/>
                      <a:r>
                        <a:rPr lang="en-US" sz="1900" b="1" u="none" dirty="0"/>
                        <a:t>Adam smith Classified this expenditure</a:t>
                      </a:r>
                      <a:r>
                        <a:rPr lang="en-US" sz="1900" b="1" u="none" baseline="0" dirty="0"/>
                        <a:t> types into 3</a:t>
                      </a:r>
                      <a:endParaRPr lang="en-US" sz="1900" b="1" i="1" u="none" dirty="0">
                        <a:solidFill>
                          <a:schemeClr val="tx1"/>
                        </a:solidFill>
                      </a:endParaRPr>
                    </a:p>
                  </a:txBody>
                  <a:tcPr marL="121920" marR="121920">
                    <a:cell3D prstMaterial="dkEdge">
                      <a:bevel w="77470" h="12700" prst="softRound"/>
                      <a:lightRig rig="flood" dir="t"/>
                    </a:cell3D>
                    <a:solidFill>
                      <a:schemeClr val="accent5"/>
                    </a:solidFill>
                  </a:tcPr>
                </a:tc>
                <a:extLst>
                  <a:ext uri="{0D108BD9-81ED-4DB2-BD59-A6C34878D82A}">
                    <a16:rowId xmlns:a16="http://schemas.microsoft.com/office/drawing/2014/main" val="10001"/>
                  </a:ext>
                </a:extLst>
              </a:tr>
              <a:tr h="1195191">
                <a:tc>
                  <a:txBody>
                    <a:bodyPr/>
                    <a:lstStyle/>
                    <a:p>
                      <a:pPr marL="0" indent="0" algn="l">
                        <a:buNone/>
                      </a:pPr>
                      <a:r>
                        <a:rPr lang="en-US" sz="1900" b="1" u="none" dirty="0"/>
                        <a:t>(a)</a:t>
                      </a:r>
                      <a:r>
                        <a:rPr lang="en-US" sz="1900" b="1" u="none" baseline="0" dirty="0"/>
                        <a:t> </a:t>
                      </a:r>
                      <a:r>
                        <a:rPr lang="en-US" sz="1900" b="1" u="none" dirty="0"/>
                        <a:t>Public Expenditure benefitting the entire society </a:t>
                      </a:r>
                    </a:p>
                    <a:p>
                      <a:pPr marL="0" indent="0" algn="l">
                        <a:buNone/>
                      </a:pPr>
                      <a:r>
                        <a:rPr lang="en-US" sz="1900" b="1" u="none" dirty="0"/>
                        <a:t>     </a:t>
                      </a:r>
                      <a:r>
                        <a:rPr lang="en-US" sz="1900" b="1" u="none" baseline="0" dirty="0"/>
                        <a:t> </a:t>
                      </a:r>
                      <a:r>
                        <a:rPr lang="en-US" sz="1900" b="1" u="none" dirty="0"/>
                        <a:t>  </a:t>
                      </a:r>
                      <a:r>
                        <a:rPr lang="en-US" sz="1900" b="1" u="none" dirty="0" err="1"/>
                        <a:t>Eg</a:t>
                      </a:r>
                      <a:r>
                        <a:rPr lang="en-US" sz="1900" b="1" u="none" dirty="0"/>
                        <a:t>:  </a:t>
                      </a:r>
                      <a:r>
                        <a:rPr lang="en-US" sz="1900" b="1" u="none" dirty="0" err="1"/>
                        <a:t>Defence</a:t>
                      </a:r>
                      <a:r>
                        <a:rPr lang="en-US" sz="1900" b="1" u="none" dirty="0"/>
                        <a:t>, Education, Health, transport</a:t>
                      </a:r>
                      <a:endParaRPr lang="en-US" sz="1900" b="1" i="1" u="none" dirty="0">
                        <a:solidFill>
                          <a:schemeClr val="tx1"/>
                        </a:solidFill>
                      </a:endParaRPr>
                    </a:p>
                  </a:txBody>
                  <a:tcPr marL="121920" marR="121920">
                    <a:cell3D prstMaterial="dkEdge">
                      <a:bevel w="25400" h="25400" prst="angle"/>
                      <a:lightRig rig="flood" dir="t"/>
                    </a:cell3D>
                    <a:solidFill>
                      <a:schemeClr val="accent4"/>
                    </a:solidFill>
                  </a:tcPr>
                </a:tc>
                <a:tc>
                  <a:txBody>
                    <a:bodyPr/>
                    <a:lstStyle/>
                    <a:p>
                      <a:pPr marL="457200" indent="-457200" algn="l">
                        <a:buNone/>
                      </a:pPr>
                      <a:r>
                        <a:rPr lang="en-US" sz="1900" b="1" u="sng" dirty="0"/>
                        <a:t>(a) Protection Functions </a:t>
                      </a:r>
                    </a:p>
                    <a:p>
                      <a:pPr marL="457200" indent="-457200" algn="l">
                        <a:buNone/>
                      </a:pPr>
                      <a:r>
                        <a:rPr lang="en-US" sz="1900" b="1" u="none" dirty="0"/>
                        <a:t>           Expenditure incurred on the security of</a:t>
                      </a:r>
                    </a:p>
                    <a:p>
                      <a:pPr marL="457200" indent="-457200" algn="l">
                        <a:buNone/>
                      </a:pPr>
                      <a:r>
                        <a:rPr lang="en-US" sz="1900" b="1" u="none" dirty="0"/>
                        <a:t>       the citizens to protect from external</a:t>
                      </a:r>
                    </a:p>
                    <a:p>
                      <a:pPr marL="457200" indent="-457200" algn="l">
                        <a:buNone/>
                      </a:pPr>
                      <a:r>
                        <a:rPr lang="en-US" sz="1900" b="1" u="none" dirty="0"/>
                        <a:t>        invasion and internal disorders. </a:t>
                      </a:r>
                      <a:endParaRPr lang="en-US" sz="1900" b="1" i="1" u="none" dirty="0">
                        <a:solidFill>
                          <a:schemeClr val="tx1"/>
                        </a:solidFill>
                      </a:endParaRPr>
                    </a:p>
                  </a:txBody>
                  <a:tcPr marL="121920" marR="121920">
                    <a:cell3D prstMaterial="dkEdge">
                      <a:bevel w="77470" h="12700" prst="softRound"/>
                      <a:lightRig rig="flood" dir="t"/>
                    </a:cell3D>
                    <a:solidFill>
                      <a:schemeClr val="accent4"/>
                    </a:solidFill>
                  </a:tcPr>
                </a:tc>
                <a:extLst>
                  <a:ext uri="{0D108BD9-81ED-4DB2-BD59-A6C34878D82A}">
                    <a16:rowId xmlns:a16="http://schemas.microsoft.com/office/drawing/2014/main" val="10002"/>
                  </a:ext>
                </a:extLst>
              </a:tr>
              <a:tr h="1473141">
                <a:tc>
                  <a:txBody>
                    <a:bodyPr/>
                    <a:lstStyle/>
                    <a:p>
                      <a:pPr algn="l"/>
                      <a:r>
                        <a:rPr lang="en-US" sz="1900" b="1" u="none" dirty="0"/>
                        <a:t>(b) Public Expenditure conferring a special  benefit on certain        people and at the same time common benefit for entire common unit </a:t>
                      </a:r>
                    </a:p>
                    <a:p>
                      <a:pPr algn="l"/>
                      <a:r>
                        <a:rPr lang="en-US" sz="1900" b="1" u="none" dirty="0"/>
                        <a:t>        </a:t>
                      </a:r>
                      <a:r>
                        <a:rPr lang="en-US" sz="1900" b="1" u="none" dirty="0" err="1"/>
                        <a:t>Eg</a:t>
                      </a:r>
                      <a:r>
                        <a:rPr lang="en-US" sz="1900" b="1" u="none" dirty="0"/>
                        <a:t>:  Administration of justice</a:t>
                      </a:r>
                      <a:endParaRPr lang="en-US" sz="1900" b="1" i="1" u="none" dirty="0">
                        <a:solidFill>
                          <a:schemeClr val="tx1"/>
                        </a:solidFill>
                      </a:endParaRPr>
                    </a:p>
                  </a:txBody>
                  <a:tcPr marL="121920" marR="121920">
                    <a:cell3D prstMaterial="dkEdge">
                      <a:bevel w="25400" h="25400" prst="angle"/>
                      <a:lightRig rig="flood" dir="t"/>
                    </a:cell3D>
                    <a:solidFill>
                      <a:schemeClr val="accent3"/>
                    </a:solidFill>
                  </a:tcPr>
                </a:tc>
                <a:tc>
                  <a:txBody>
                    <a:bodyPr/>
                    <a:lstStyle/>
                    <a:p>
                      <a:pPr marL="457200" indent="-457200" algn="l">
                        <a:buNone/>
                      </a:pPr>
                      <a:r>
                        <a:rPr lang="en-US" sz="1900" b="1" u="sng" dirty="0"/>
                        <a:t>(b) Commercial Functions </a:t>
                      </a:r>
                    </a:p>
                    <a:p>
                      <a:pPr marL="457200" indent="-457200" algn="l">
                        <a:buNone/>
                      </a:pPr>
                      <a:r>
                        <a:rPr lang="en-US" sz="1900" b="1" u="none" dirty="0"/>
                        <a:t>           Public Expenditure incurred on the</a:t>
                      </a:r>
                    </a:p>
                    <a:p>
                      <a:pPr marL="457200" indent="-457200" algn="l">
                        <a:buNone/>
                      </a:pPr>
                      <a:r>
                        <a:rPr lang="en-US" sz="1900" b="1" u="none" dirty="0"/>
                        <a:t>       development of trade and commerce. </a:t>
                      </a:r>
                    </a:p>
                    <a:p>
                      <a:pPr marL="457200" indent="-457200" algn="l">
                        <a:buNone/>
                      </a:pPr>
                      <a:r>
                        <a:rPr lang="en-US" sz="1900" b="1" u="none" dirty="0"/>
                        <a:t>       </a:t>
                      </a:r>
                      <a:r>
                        <a:rPr lang="en-US" sz="1900" b="1" u="none" dirty="0" err="1"/>
                        <a:t>Eg</a:t>
                      </a:r>
                      <a:r>
                        <a:rPr lang="en-US" sz="1900" b="1" u="none" dirty="0"/>
                        <a:t>: Development of means of transport and    communication </a:t>
                      </a:r>
                      <a:endParaRPr lang="en-US" sz="1900" b="1" i="1" u="none" dirty="0">
                        <a:solidFill>
                          <a:schemeClr val="tx1"/>
                        </a:solidFill>
                      </a:endParaRPr>
                    </a:p>
                  </a:txBody>
                  <a:tcPr marL="121920" marR="121920">
                    <a:cell3D prstMaterial="dkEdge">
                      <a:bevel w="77470" h="12700" prst="softRound"/>
                      <a:lightRig rig="flood" dir="t"/>
                    </a:cell3D>
                    <a:solidFill>
                      <a:schemeClr val="accent3"/>
                    </a:solidFill>
                  </a:tcPr>
                </a:tc>
                <a:extLst>
                  <a:ext uri="{0D108BD9-81ED-4DB2-BD59-A6C34878D82A}">
                    <a16:rowId xmlns:a16="http://schemas.microsoft.com/office/drawing/2014/main" val="10003"/>
                  </a:ext>
                </a:extLst>
              </a:tr>
              <a:tr h="1195191">
                <a:tc>
                  <a:txBody>
                    <a:bodyPr/>
                    <a:lstStyle/>
                    <a:p>
                      <a:pPr algn="l"/>
                      <a:r>
                        <a:rPr lang="en-US" sz="1900" b="1" u="none" dirty="0"/>
                        <a:t>(c) Public Expenditure directly benefiting particular group of person and indirectly</a:t>
                      </a:r>
                      <a:r>
                        <a:rPr lang="en-US" sz="1900" b="1" u="none" baseline="0" dirty="0"/>
                        <a:t> the  entire society </a:t>
                      </a:r>
                    </a:p>
                    <a:p>
                      <a:pPr algn="l"/>
                      <a:r>
                        <a:rPr lang="en-US" sz="1900" b="1" u="none" baseline="0" dirty="0"/>
                        <a:t>       </a:t>
                      </a:r>
                      <a:r>
                        <a:rPr lang="en-US" sz="1900" b="1" u="none" baseline="0" dirty="0" err="1"/>
                        <a:t>Eg</a:t>
                      </a:r>
                      <a:r>
                        <a:rPr lang="en-US" sz="1900" b="1" u="none" baseline="0" dirty="0"/>
                        <a:t>:  Pension, unemployment relief etc.,</a:t>
                      </a:r>
                      <a:endParaRPr lang="en-US" sz="1900" b="1" i="1" u="none" dirty="0">
                        <a:solidFill>
                          <a:schemeClr val="tx1"/>
                        </a:solidFill>
                      </a:endParaRPr>
                    </a:p>
                  </a:txBody>
                  <a:tcPr marL="121920" marR="121920">
                    <a:cell3D prstMaterial="dkEdge">
                      <a:bevel w="25400" h="25400" prst="angle"/>
                      <a:lightRig rig="flood" dir="t"/>
                    </a:cell3D>
                    <a:solidFill>
                      <a:schemeClr val="accent2"/>
                    </a:solidFill>
                  </a:tcPr>
                </a:tc>
                <a:tc>
                  <a:txBody>
                    <a:bodyPr/>
                    <a:lstStyle/>
                    <a:p>
                      <a:pPr marL="457200" indent="-457200" algn="l">
                        <a:buNone/>
                      </a:pPr>
                      <a:r>
                        <a:rPr lang="en-US" sz="1900" b="1" u="sng" dirty="0"/>
                        <a:t>(C) Development Function</a:t>
                      </a:r>
                    </a:p>
                    <a:p>
                      <a:pPr marL="457200" indent="-457200" algn="l">
                        <a:buNone/>
                      </a:pPr>
                      <a:r>
                        <a:rPr lang="en-US" sz="1900" b="1" u="none" dirty="0"/>
                        <a:t>          This group includes</a:t>
                      </a:r>
                      <a:r>
                        <a:rPr lang="en-US" sz="1900" b="1" u="none" baseline="0" dirty="0"/>
                        <a:t> public expenditure </a:t>
                      </a:r>
                    </a:p>
                    <a:p>
                      <a:pPr marL="457200" indent="-457200" algn="l">
                        <a:buNone/>
                      </a:pPr>
                      <a:r>
                        <a:rPr lang="en-US" sz="1900" b="1" u="none" baseline="0" dirty="0"/>
                        <a:t>      incurred for the development of</a:t>
                      </a:r>
                    </a:p>
                    <a:p>
                      <a:pPr marL="457200" indent="-457200" algn="l">
                        <a:buNone/>
                      </a:pPr>
                      <a:r>
                        <a:rPr lang="en-US" sz="1900" b="1" u="none" baseline="0" dirty="0"/>
                        <a:t>       infrastructure and industries. </a:t>
                      </a:r>
                      <a:endParaRPr lang="en-US" sz="1900" b="1" i="1" u="none" dirty="0">
                        <a:solidFill>
                          <a:schemeClr val="tx1"/>
                        </a:solidFill>
                      </a:endParaRPr>
                    </a:p>
                  </a:txBody>
                  <a:tcPr marL="121920" marR="121920">
                    <a:cell3D prstMaterial="dkEdge">
                      <a:bevel w="77470" h="12700" prst="softRound"/>
                      <a:lightRig rig="flood" dir="t"/>
                    </a:cell3D>
                    <a:solidFill>
                      <a:schemeClr val="accent2"/>
                    </a:solidFill>
                  </a:tcPr>
                </a:tc>
                <a:extLst>
                  <a:ext uri="{0D108BD9-81ED-4DB2-BD59-A6C34878D82A}">
                    <a16:rowId xmlns:a16="http://schemas.microsoft.com/office/drawing/2014/main" val="10004"/>
                  </a:ext>
                </a:extLst>
              </a:tr>
              <a:tr h="917239">
                <a:tc>
                  <a:txBody>
                    <a:bodyPr/>
                    <a:lstStyle/>
                    <a:p>
                      <a:pPr marL="0" indent="0" algn="l">
                        <a:buNone/>
                      </a:pPr>
                      <a:r>
                        <a:rPr lang="en-US" sz="1900" b="1" u="none" dirty="0"/>
                        <a:t>(d) Public Expenditure conferring a special benefit on some individuals. </a:t>
                      </a:r>
                    </a:p>
                    <a:p>
                      <a:pPr marL="0" indent="0" algn="l">
                        <a:buNone/>
                      </a:pPr>
                      <a:r>
                        <a:rPr lang="en-US" sz="1900" b="1" u="none" dirty="0"/>
                        <a:t>         (</a:t>
                      </a:r>
                      <a:r>
                        <a:rPr lang="en-US" sz="1900" b="1" u="none" dirty="0" err="1"/>
                        <a:t>Eg</a:t>
                      </a:r>
                      <a:r>
                        <a:rPr lang="en-US" sz="1900" b="1" u="none" dirty="0"/>
                        <a:t>: Subsidy granted to a particular industry. </a:t>
                      </a:r>
                      <a:endParaRPr lang="en-US" sz="1900" b="1" i="1" u="none" dirty="0">
                        <a:solidFill>
                          <a:schemeClr val="tx1"/>
                        </a:solidFill>
                      </a:endParaRPr>
                    </a:p>
                  </a:txBody>
                  <a:tcPr marL="121920" marR="121920">
                    <a:cell3D prstMaterial="dkEdge">
                      <a:bevel w="25400" h="25400" prst="angle"/>
                      <a:lightRig rig="flood" dir="t"/>
                    </a:cell3D>
                    <a:solidFill>
                      <a:srgbClr val="FFC000"/>
                    </a:solidFill>
                  </a:tcPr>
                </a:tc>
                <a:tc>
                  <a:txBody>
                    <a:bodyPr/>
                    <a:lstStyle/>
                    <a:p>
                      <a:pPr marL="457200" indent="-457200" algn="l">
                        <a:buNone/>
                      </a:pPr>
                      <a:endParaRPr lang="en-US" sz="1900" b="1" i="1" u="none" dirty="0">
                        <a:solidFill>
                          <a:schemeClr val="tx1"/>
                        </a:solidFill>
                      </a:endParaRPr>
                    </a:p>
                  </a:txBody>
                  <a:tcPr marL="121920" marR="121920">
                    <a:cell3D prstMaterial="dkEdge">
                      <a:bevel w="77470" h="12700" prst="softRound"/>
                      <a:lightRig rig="flood" dir="t"/>
                    </a:cell3D>
                    <a:solidFill>
                      <a:srgbClr val="FFC000"/>
                    </a:solidFill>
                  </a:tcPr>
                </a:tc>
                <a:extLst>
                  <a:ext uri="{0D108BD9-81ED-4DB2-BD59-A6C34878D82A}">
                    <a16:rowId xmlns:a16="http://schemas.microsoft.com/office/drawing/2014/main" val="10005"/>
                  </a:ext>
                </a:extLst>
              </a:tr>
            </a:tbl>
          </a:graphicData>
        </a:graphic>
      </p:graphicFrame>
      <p:sp>
        <p:nvSpPr>
          <p:cNvPr id="5" name="Right Arrow 4"/>
          <p:cNvSpPr/>
          <p:nvPr/>
        </p:nvSpPr>
        <p:spPr>
          <a:xfrm>
            <a:off x="-457200" y="0"/>
            <a:ext cx="11430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40865420"/>
      </p:ext>
    </p:extLst>
  </p:cSld>
  <p:clrMapOvr>
    <a:masterClrMapping/>
  </p:clrMapOvr>
  <mc:AlternateContent xmlns:mc="http://schemas.openxmlformats.org/markup-compatibility/2006" xmlns:p14="http://schemas.microsoft.com/office/powerpoint/2010/main">
    <mc:Choice Requires="p14">
      <p:transition spd="slow" p14:dur="2000" advTm="164779"/>
    </mc:Choice>
    <mc:Fallback xmlns="">
      <p:transition spd="slow" advTm="1647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b="6659"/>
          <a:stretch/>
        </p:blipFill>
        <p:spPr bwMode="auto">
          <a:xfrm>
            <a:off x="4532302" y="4463142"/>
            <a:ext cx="3383168" cy="24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32303" cy="28956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81200" y="1146750"/>
            <a:ext cx="8382000" cy="4339650"/>
          </a:xfrm>
          <a:prstGeom prst="rect">
            <a:avLst/>
          </a:prstGeom>
        </p:spPr>
        <p:txBody>
          <a:bodyPr wrap="square">
            <a:spAutoFit/>
            <a:scene3d>
              <a:camera prst="isometricTopUp"/>
              <a:lightRig rig="threePt" dir="t"/>
            </a:scene3d>
            <a:sp3d extrusionH="57150">
              <a:bevelT h="25400" prst="softRound"/>
            </a:sp3d>
          </a:bodyPr>
          <a:lstStyle/>
          <a:p>
            <a:pPr algn="ctr"/>
            <a:r>
              <a:rPr lang="en-US" sz="13800" b="1" dirty="0">
                <a:ln w="3175" cmpd="sng">
                  <a:solidFill>
                    <a:srgbClr val="FFFF00"/>
                  </a:solidFill>
                </a:ln>
                <a:solidFill>
                  <a:srgbClr val="FF0000"/>
                </a:solidFill>
                <a:effectLst>
                  <a:glow rad="139700">
                    <a:schemeClr val="accent2">
                      <a:satMod val="175000"/>
                      <a:alpha val="40000"/>
                    </a:schemeClr>
                  </a:glow>
                  <a:outerShdw blurRad="50800" dist="38100" dir="5400000" algn="t" rotWithShape="0">
                    <a:prstClr val="black">
                      <a:alpha val="40000"/>
                    </a:prstClr>
                  </a:outerShdw>
                </a:effectLst>
                <a:latin typeface="Lucida Calligraphy" pitchFamily="66" charset="0"/>
              </a:rPr>
              <a:t>Lesson</a:t>
            </a:r>
            <a:r>
              <a:rPr lang="en-US" sz="13800" b="1" dirty="0">
                <a:ln w="3175" cmpd="sng">
                  <a:solidFill>
                    <a:srgbClr val="FFFF00"/>
                  </a:solidFill>
                </a:ln>
                <a:solidFill>
                  <a:srgbClr val="FF0000"/>
                </a:solidFill>
                <a:effectLst>
                  <a:innerShdw blurRad="63500" dist="50800" dir="16200000">
                    <a:prstClr val="black">
                      <a:alpha val="50000"/>
                    </a:prstClr>
                  </a:innerShdw>
                </a:effectLst>
                <a:latin typeface="Lucida Calligraphy" pitchFamily="66" charset="0"/>
              </a:rPr>
              <a:t> </a:t>
            </a:r>
            <a:r>
              <a:rPr lang="en-US" sz="13800" b="1" dirty="0">
                <a:ln w="3175" cmpd="sng">
                  <a:solidFill>
                    <a:srgbClr val="FFFF00"/>
                  </a:solidFill>
                </a:ln>
                <a:gradFill flip="none" rotWithShape="1">
                  <a:gsLst>
                    <a:gs pos="47900">
                      <a:schemeClr val="tx1"/>
                    </a:gs>
                    <a:gs pos="1000">
                      <a:srgbClr val="FF0000">
                        <a:lumMod val="76000"/>
                        <a:alpha val="58000"/>
                      </a:srgbClr>
                    </a:gs>
                    <a:gs pos="69574">
                      <a:schemeClr val="accent4"/>
                    </a:gs>
                    <a:gs pos="32000">
                      <a:schemeClr val="bg2"/>
                    </a:gs>
                    <a:gs pos="100000">
                      <a:srgbClr val="00B050"/>
                    </a:gs>
                  </a:gsLst>
                  <a:lin ang="18900000" scaled="1"/>
                  <a:tileRect/>
                </a:gradFill>
                <a:effectLst>
                  <a:innerShdw blurRad="63500" dist="50800" dir="16200000">
                    <a:prstClr val="black">
                      <a:alpha val="50000"/>
                    </a:prstClr>
                  </a:innerShdw>
                </a:effectLst>
                <a:latin typeface="Algerian" pitchFamily="82" charset="0"/>
              </a:rPr>
              <a:t> </a:t>
            </a:r>
            <a:r>
              <a:rPr lang="en-US" sz="13800" b="1" dirty="0">
                <a:ln w="3175" cmpd="sng">
                  <a:solidFill>
                    <a:srgbClr val="FF0000"/>
                  </a:solidFill>
                </a:ln>
                <a:gradFill flip="none" rotWithShape="1">
                  <a:gsLst>
                    <a:gs pos="47900">
                      <a:schemeClr val="tx1"/>
                    </a:gs>
                    <a:gs pos="1000">
                      <a:srgbClr val="FF0000">
                        <a:lumMod val="76000"/>
                        <a:alpha val="58000"/>
                      </a:srgbClr>
                    </a:gs>
                    <a:gs pos="69574">
                      <a:schemeClr val="accent4"/>
                    </a:gs>
                    <a:gs pos="32000">
                      <a:schemeClr val="bg2"/>
                    </a:gs>
                    <a:gs pos="100000">
                      <a:srgbClr val="00B050"/>
                    </a:gs>
                  </a:gsLst>
                  <a:lin ang="18900000" scaled="1"/>
                  <a:tileRect/>
                </a:gradFill>
                <a:effectLst>
                  <a:innerShdw blurRad="63500" dist="50800" dir="16200000">
                    <a:prstClr val="black">
                      <a:alpha val="50000"/>
                    </a:prstClr>
                  </a:innerShdw>
                </a:effectLst>
                <a:latin typeface="Algerian" pitchFamily="82" charset="0"/>
              </a:rPr>
              <a:t>  </a:t>
            </a:r>
            <a:r>
              <a:rPr lang="en-US" sz="13800" b="1" dirty="0">
                <a:ln w="3175" cmpd="sng">
                  <a:solidFill>
                    <a:srgbClr val="FF0000"/>
                  </a:solidFill>
                </a:ln>
                <a:solidFill>
                  <a:srgbClr val="FFFF00"/>
                </a:solidFill>
                <a:effectLst>
                  <a:glow rad="127000">
                    <a:schemeClr val="bg1"/>
                  </a:glow>
                  <a:innerShdw blurRad="63500" dist="50800" dir="16200000">
                    <a:prstClr val="black">
                      <a:alpha val="50000"/>
                    </a:prstClr>
                  </a:innerShdw>
                </a:effectLst>
                <a:latin typeface="Impact" pitchFamily="34" charset="0"/>
              </a:rPr>
              <a:t>9</a:t>
            </a:r>
            <a:endParaRPr lang="en-US" sz="13800" dirty="0">
              <a:solidFill>
                <a:srgbClr val="FFFF00"/>
              </a:solidFill>
              <a:latin typeface="Impact" pitchFamily="34"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5470" y="4463143"/>
            <a:ext cx="4276530" cy="239485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5470" y="0"/>
            <a:ext cx="4276530" cy="28194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4463143"/>
            <a:ext cx="4532303" cy="239485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4154103"/>
      </p:ext>
    </p:extLst>
  </p:cSld>
  <p:clrMapOvr>
    <a:masterClrMapping/>
  </p:clrMapOvr>
  <mc:AlternateContent xmlns:mc="http://schemas.openxmlformats.org/markup-compatibility/2006" xmlns:p14="http://schemas.microsoft.com/office/powerpoint/2010/main">
    <mc:Choice Requires="p14">
      <p:transition spd="slow" p14:dur="2000" advTm="7027"/>
    </mc:Choice>
    <mc:Fallback xmlns="">
      <p:transition spd="slow" advTm="7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76200"/>
            <a:ext cx="11277599" cy="1456267"/>
          </a:xfrm>
        </p:spPr>
        <p:txBody>
          <a:bodyPr>
            <a:noAutofit/>
          </a:bodyPr>
          <a:lstStyle/>
          <a:p>
            <a:pPr algn="ctr"/>
            <a:r>
              <a:rPr lang="en-US" sz="4000" b="1" dirty="0">
                <a:ln w="3175" cmpd="sng">
                  <a:solidFill>
                    <a:srgbClr val="FF0000"/>
                  </a:solidFill>
                </a:ln>
                <a:latin typeface="Algerian" pitchFamily="82" charset="0"/>
              </a:rPr>
              <a:t>Causes for the increase in Government Expenditure</a:t>
            </a:r>
          </a:p>
        </p:txBody>
      </p:sp>
      <p:sp>
        <p:nvSpPr>
          <p:cNvPr id="3" name="Content Placeholder 2"/>
          <p:cNvSpPr>
            <a:spLocks noGrp="1"/>
          </p:cNvSpPr>
          <p:nvPr>
            <p:ph idx="1"/>
          </p:nvPr>
        </p:nvSpPr>
        <p:spPr>
          <a:xfrm>
            <a:off x="685801" y="1295400"/>
            <a:ext cx="10591799" cy="4038600"/>
          </a:xfrm>
        </p:spPr>
        <p:txBody>
          <a:bodyPr>
            <a:normAutofit fontScale="85000" lnSpcReduction="20000"/>
          </a:bodyPr>
          <a:lstStyle/>
          <a:p>
            <a:pPr>
              <a:buNone/>
            </a:pPr>
            <a:r>
              <a:rPr lang="en-US" sz="2800" b="1" dirty="0"/>
              <a:t>Population Growth</a:t>
            </a:r>
          </a:p>
          <a:p>
            <a:pPr>
              <a:buNone/>
            </a:pPr>
            <a:r>
              <a:rPr lang="en-US" sz="2600" b="1" dirty="0">
                <a:solidFill>
                  <a:srgbClr val="FFFF00"/>
                </a:solidFill>
              </a:rPr>
              <a:t>		1)  The population of India has increased from 36.1 crore in 1951 to 121 crore in 2011. </a:t>
            </a:r>
          </a:p>
          <a:p>
            <a:pPr>
              <a:buNone/>
            </a:pPr>
            <a:r>
              <a:rPr lang="en-US" sz="2600" b="1" dirty="0">
                <a:solidFill>
                  <a:srgbClr val="FFFF00"/>
                </a:solidFill>
              </a:rPr>
              <a:t>		2)  The growth in  population requires huge investment in health and education, law  	      and order etc.,</a:t>
            </a:r>
          </a:p>
          <a:p>
            <a:pPr>
              <a:buNone/>
            </a:pPr>
            <a:r>
              <a:rPr lang="en-US" sz="2600" b="1" dirty="0">
                <a:solidFill>
                  <a:srgbClr val="FFFF00"/>
                </a:solidFill>
              </a:rPr>
              <a:t>		3)  Young population requires expenditure  on education and youth services. </a:t>
            </a:r>
          </a:p>
          <a:p>
            <a:pPr>
              <a:buNone/>
            </a:pPr>
            <a:r>
              <a:rPr lang="en-US" sz="2600" b="1" dirty="0">
                <a:solidFill>
                  <a:srgbClr val="FFFF00"/>
                </a:solidFill>
              </a:rPr>
              <a:t>		4)  Aging population requires expenditure  on old age pension, health facilities and 		     social security. </a:t>
            </a:r>
          </a:p>
          <a:p>
            <a:pPr>
              <a:buNone/>
            </a:pPr>
            <a:r>
              <a:rPr lang="en-US" sz="2800" b="1" dirty="0" err="1"/>
              <a:t>Defence</a:t>
            </a:r>
            <a:r>
              <a:rPr lang="en-US" sz="2800" b="1" dirty="0"/>
              <a:t> Growth </a:t>
            </a:r>
          </a:p>
          <a:p>
            <a:pPr>
              <a:buNone/>
            </a:pPr>
            <a:r>
              <a:rPr lang="en-US" sz="2600" b="1" dirty="0">
                <a:solidFill>
                  <a:srgbClr val="FFFF00"/>
                </a:solidFill>
              </a:rPr>
              <a:t>		1)  The </a:t>
            </a:r>
            <a:r>
              <a:rPr lang="en-US" sz="2600" b="1" dirty="0" err="1">
                <a:solidFill>
                  <a:srgbClr val="FFFF00"/>
                </a:solidFill>
              </a:rPr>
              <a:t>defence</a:t>
            </a:r>
            <a:r>
              <a:rPr lang="en-US" sz="2600" b="1" dirty="0">
                <a:solidFill>
                  <a:srgbClr val="FFFF00"/>
                </a:solidFill>
              </a:rPr>
              <a:t> expenditure increased tremendously due to </a:t>
            </a:r>
            <a:r>
              <a:rPr lang="en-US" sz="2600" b="1" dirty="0" err="1">
                <a:solidFill>
                  <a:srgbClr val="FFFF00"/>
                </a:solidFill>
              </a:rPr>
              <a:t>modernisation</a:t>
            </a:r>
            <a:r>
              <a:rPr lang="en-US" sz="2600" b="1" dirty="0">
                <a:solidFill>
                  <a:srgbClr val="FFFF00"/>
                </a:solidFill>
              </a:rPr>
              <a:t> of   		     </a:t>
            </a:r>
            <a:r>
              <a:rPr lang="en-US" sz="2600" b="1" dirty="0" err="1">
                <a:solidFill>
                  <a:srgbClr val="FFFF00"/>
                </a:solidFill>
              </a:rPr>
              <a:t>defence</a:t>
            </a:r>
            <a:r>
              <a:rPr lang="en-US" sz="2600" b="1" dirty="0">
                <a:solidFill>
                  <a:srgbClr val="FFFF00"/>
                </a:solidFill>
              </a:rPr>
              <a:t> equipment. </a:t>
            </a:r>
          </a:p>
          <a:p>
            <a:pPr>
              <a:buNone/>
            </a:pPr>
            <a:endParaRPr lang="en-US" sz="1800" dirty="0"/>
          </a:p>
        </p:txBody>
      </p:sp>
      <p:graphicFrame>
        <p:nvGraphicFramePr>
          <p:cNvPr id="4" name="Table 3"/>
          <p:cNvGraphicFramePr>
            <a:graphicFrameLocks noGrp="1"/>
          </p:cNvGraphicFramePr>
          <p:nvPr>
            <p:extLst>
              <p:ext uri="{D42A27DB-BD31-4B8C-83A1-F6EECF244321}">
                <p14:modId xmlns:p14="http://schemas.microsoft.com/office/powerpoint/2010/main" val="1170030075"/>
              </p:ext>
            </p:extLst>
          </p:nvPr>
        </p:nvGraphicFramePr>
        <p:xfrm>
          <a:off x="3200400" y="5334000"/>
          <a:ext cx="5816600" cy="1066800"/>
        </p:xfrm>
        <a:graphic>
          <a:graphicData uri="http://schemas.openxmlformats.org/drawingml/2006/table">
            <a:tbl>
              <a:tblPr firstRow="1" bandRow="1">
                <a:tableStyleId>{5C22544A-7EE6-4342-B048-85BDC9FD1C3A}</a:tableStyleId>
              </a:tblPr>
              <a:tblGrid>
                <a:gridCol w="5816600">
                  <a:extLst>
                    <a:ext uri="{9D8B030D-6E8A-4147-A177-3AD203B41FA5}">
                      <a16:colId xmlns:a16="http://schemas.microsoft.com/office/drawing/2014/main" val="20000"/>
                    </a:ext>
                  </a:extLst>
                </a:gridCol>
              </a:tblGrid>
              <a:tr h="370840">
                <a:tc>
                  <a:txBody>
                    <a:bodyPr/>
                    <a:lstStyle/>
                    <a:p>
                      <a:r>
                        <a:rPr lang="en-US" sz="3200" dirty="0">
                          <a:solidFill>
                            <a:srgbClr val="FFFF00"/>
                          </a:solidFill>
                        </a:rPr>
                        <a:t>1990</a:t>
                      </a:r>
                      <a:r>
                        <a:rPr lang="en-US" sz="3200" baseline="0" dirty="0">
                          <a:solidFill>
                            <a:srgbClr val="FFFF00"/>
                          </a:solidFill>
                        </a:rPr>
                        <a:t> – 91   Rs. 10,874 crores</a:t>
                      </a:r>
                    </a:p>
                    <a:p>
                      <a:r>
                        <a:rPr lang="en-US" sz="3200" baseline="0" dirty="0">
                          <a:solidFill>
                            <a:srgbClr val="FFFF00"/>
                          </a:solidFill>
                        </a:rPr>
                        <a:t>2018 – 19   Rs. 2,95,511 crores </a:t>
                      </a:r>
                      <a:endParaRPr lang="en-US" sz="2800" dirty="0">
                        <a:solidFill>
                          <a:srgbClr val="FFFF00"/>
                        </a:solidFill>
                      </a:endParaRPr>
                    </a:p>
                  </a:txBody>
                  <a:tcPr marL="121920" marR="121920">
                    <a:blipFill>
                      <a:blip r:embed="rId3"/>
                      <a:tile tx="0" ty="0" sx="100000" sy="100000" flip="none" algn="tl"/>
                    </a:blipFill>
                  </a:tcPr>
                </a:tc>
                <a:extLst>
                  <a:ext uri="{0D108BD9-81ED-4DB2-BD59-A6C34878D82A}">
                    <a16:rowId xmlns:a16="http://schemas.microsoft.com/office/drawing/2014/main" val="10000"/>
                  </a:ext>
                </a:extLst>
              </a:tr>
            </a:tbl>
          </a:graphicData>
        </a:graphic>
      </p:graphicFrame>
      <p:sp>
        <p:nvSpPr>
          <p:cNvPr id="5" name="Right Arrow 4"/>
          <p:cNvSpPr/>
          <p:nvPr/>
        </p:nvSpPr>
        <p:spPr>
          <a:xfrm>
            <a:off x="0" y="304800"/>
            <a:ext cx="11430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Right Arrow 5"/>
          <p:cNvSpPr/>
          <p:nvPr/>
        </p:nvSpPr>
        <p:spPr>
          <a:xfrm>
            <a:off x="-76200" y="1295400"/>
            <a:ext cx="571500" cy="457200"/>
          </a:xfrm>
          <a:prstGeom prst="rightArrow">
            <a:avLst/>
          </a:prstGeom>
          <a:blipFill dpi="0" rotWithShape="1">
            <a:blip r:embed="rId4">
              <a:extLst>
                <a:ext uri="{28A0092B-C50C-407E-A947-70E740481C1C}">
                  <a14:useLocalDpi xmlns:a14="http://schemas.microsoft.com/office/drawing/2010/main" val="0"/>
                </a:ext>
              </a:extLst>
            </a:blip>
            <a:srcRect/>
            <a:stretch>
              <a:fillRect/>
            </a:stretch>
          </a:blip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Right Arrow 6"/>
          <p:cNvSpPr/>
          <p:nvPr/>
        </p:nvSpPr>
        <p:spPr>
          <a:xfrm>
            <a:off x="0" y="3886200"/>
            <a:ext cx="571500" cy="457200"/>
          </a:xfrm>
          <a:prstGeom prst="rightArrow">
            <a:avLst/>
          </a:prstGeom>
          <a:blipFill dpi="0" rotWithShape="1">
            <a:blip r:embed="rId5"/>
            <a:srcRect/>
            <a:tile tx="0" ty="0" sx="100000" sy="100000" flip="none" algn="tl"/>
          </a:blip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73300541"/>
      </p:ext>
    </p:extLst>
  </p:cSld>
  <p:clrMapOvr>
    <a:masterClrMapping/>
  </p:clrMapOvr>
  <mc:AlternateContent xmlns:mc="http://schemas.openxmlformats.org/markup-compatibility/2006" xmlns:p14="http://schemas.microsoft.com/office/powerpoint/2010/main">
    <mc:Choice Requires="p14">
      <p:transition spd="slow" p14:dur="2000" advTm="117779"/>
    </mc:Choice>
    <mc:Fallback xmlns="">
      <p:transition spd="slow" advTm="1177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down)">
                                      <p:cBhvr>
                                        <p:cTn id="21" dur="500"/>
                                        <p:tgtEl>
                                          <p:spTgt spid="3">
                                            <p:txEl>
                                              <p:pRg st="0" end="0"/>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down)">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circle(in)">
                                      <p:cBhvr>
                                        <p:cTn id="38" dur="20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barn(inVertical)">
                                      <p:cBhvr>
                                        <p:cTn id="43" dur="500"/>
                                        <p:tgtEl>
                                          <p:spTgt spid="3">
                                            <p:txEl>
                                              <p:pRg st="5" end="5"/>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barn(inVertical)">
                                      <p:cBhvr>
                                        <p:cTn id="46" dur="500"/>
                                        <p:tgtEl>
                                          <p:spTgt spid="3">
                                            <p:txEl>
                                              <p:pRg st="6" end="6"/>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barn(inVertical)">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0"/>
            <a:ext cx="10972800" cy="5638800"/>
          </a:xfrm>
        </p:spPr>
        <p:txBody>
          <a:bodyPr>
            <a:normAutofit fontScale="92500"/>
          </a:bodyPr>
          <a:lstStyle/>
          <a:p>
            <a:pPr>
              <a:buNone/>
            </a:pPr>
            <a:r>
              <a:rPr lang="en-US" sz="2800" b="1" dirty="0">
                <a:latin typeface="Times New Roman" pitchFamily="18" charset="0"/>
                <a:cs typeface="Times New Roman" pitchFamily="18" charset="0"/>
              </a:rPr>
              <a:t>Government Subsidies </a:t>
            </a:r>
          </a:p>
          <a:p>
            <a:pPr algn="just">
              <a:buNone/>
            </a:pPr>
            <a:r>
              <a:rPr lang="en-US" sz="2800" dirty="0">
                <a:solidFill>
                  <a:srgbClr val="FFFF00"/>
                </a:solidFill>
                <a:latin typeface="Times New Roman" pitchFamily="18" charset="0"/>
                <a:cs typeface="Times New Roman" pitchFamily="18" charset="0"/>
              </a:rPr>
              <a:t>	  </a:t>
            </a:r>
            <a:r>
              <a:rPr lang="en-US" sz="3200" dirty="0">
                <a:solidFill>
                  <a:srgbClr val="FFFF00"/>
                </a:solidFill>
                <a:latin typeface="Times New Roman" pitchFamily="18" charset="0"/>
                <a:cs typeface="Times New Roman" pitchFamily="18" charset="0"/>
              </a:rPr>
              <a:t>* </a:t>
            </a:r>
            <a:r>
              <a:rPr lang="en-US" sz="3000" b="1" dirty="0">
                <a:solidFill>
                  <a:srgbClr val="FFFF00"/>
                </a:solidFill>
                <a:latin typeface="Times New Roman" pitchFamily="18" charset="0"/>
                <a:cs typeface="Times New Roman" pitchFamily="18" charset="0"/>
              </a:rPr>
              <a:t>Indian Government is providing more subsidies to a number       	    of items such as food, fertilizers, exports, education etc., So 	      	    the public expenditure has increased to a greater extent</a:t>
            </a:r>
            <a:r>
              <a:rPr lang="en-US" sz="2600" b="1" dirty="0">
                <a:solidFill>
                  <a:srgbClr val="FFFF00"/>
                </a:solidFill>
                <a:latin typeface="Times New Roman" pitchFamily="18" charset="0"/>
                <a:cs typeface="Times New Roman" pitchFamily="18" charset="0"/>
              </a:rPr>
              <a:t>.</a:t>
            </a:r>
          </a:p>
          <a:p>
            <a:pPr algn="just">
              <a:buNone/>
            </a:pPr>
            <a:endParaRPr lang="en-US" dirty="0"/>
          </a:p>
          <a:p>
            <a:pPr algn="just">
              <a:buNone/>
            </a:pPr>
            <a:endParaRPr lang="en-US" dirty="0"/>
          </a:p>
          <a:p>
            <a:pPr algn="just">
              <a:buNone/>
            </a:pPr>
            <a:endParaRPr lang="en-US" dirty="0"/>
          </a:p>
          <a:p>
            <a:pPr algn="just">
              <a:buNone/>
            </a:pPr>
            <a:endParaRPr lang="en-US" dirty="0"/>
          </a:p>
          <a:p>
            <a:pPr algn="just">
              <a:buNone/>
            </a:pPr>
            <a:r>
              <a:rPr lang="en-US" sz="2800" b="1" dirty="0">
                <a:latin typeface="Times New Roman" pitchFamily="18" charset="0"/>
                <a:cs typeface="Times New Roman" pitchFamily="18" charset="0"/>
              </a:rPr>
              <a:t>Debt Servicing </a:t>
            </a:r>
          </a:p>
          <a:p>
            <a:pPr algn="just">
              <a:buNone/>
            </a:pPr>
            <a:r>
              <a:rPr lang="en-US" sz="2400" dirty="0">
                <a:solidFill>
                  <a:srgbClr val="FFFF00"/>
                </a:solidFill>
                <a:latin typeface="Times New Roman" pitchFamily="18" charset="0"/>
                <a:cs typeface="Times New Roman" pitchFamily="18" charset="0"/>
              </a:rPr>
              <a:t>		</a:t>
            </a:r>
            <a:r>
              <a:rPr lang="en-US" sz="2800" dirty="0">
                <a:solidFill>
                  <a:srgbClr val="FFFF00"/>
                </a:solidFill>
                <a:latin typeface="Times New Roman" pitchFamily="18" charset="0"/>
                <a:cs typeface="Times New Roman" pitchFamily="18" charset="0"/>
              </a:rPr>
              <a:t>*  </a:t>
            </a:r>
            <a:r>
              <a:rPr lang="en-US" sz="2800" b="1" dirty="0">
                <a:solidFill>
                  <a:srgbClr val="FFFF00"/>
                </a:solidFill>
                <a:latin typeface="Times New Roman" pitchFamily="18" charset="0"/>
                <a:cs typeface="Times New Roman" pitchFamily="18" charset="0"/>
              </a:rPr>
              <a:t>Government is borrowing heavily from both internal and external    		    sources. </a:t>
            </a:r>
          </a:p>
          <a:p>
            <a:pPr algn="just">
              <a:buNone/>
            </a:pPr>
            <a:r>
              <a:rPr lang="en-US" sz="2800" b="1" dirty="0">
                <a:solidFill>
                  <a:srgbClr val="FFFF00"/>
                </a:solidFill>
                <a:latin typeface="Times New Roman" pitchFamily="18" charset="0"/>
                <a:cs typeface="Times New Roman" pitchFamily="18" charset="0"/>
              </a:rPr>
              <a:t>      </a:t>
            </a:r>
            <a:r>
              <a:rPr lang="en-US" sz="2800" dirty="0">
                <a:solidFill>
                  <a:srgbClr val="FFFF00"/>
                </a:solidFill>
                <a:latin typeface="Times New Roman" pitchFamily="18" charset="0"/>
                <a:cs typeface="Times New Roman" pitchFamily="18" charset="0"/>
              </a:rPr>
              <a:t>*  S</a:t>
            </a:r>
            <a:r>
              <a:rPr lang="en-US" sz="2800" b="1" dirty="0">
                <a:solidFill>
                  <a:srgbClr val="FFFF00"/>
                </a:solidFill>
                <a:latin typeface="Times New Roman" pitchFamily="18" charset="0"/>
                <a:cs typeface="Times New Roman" pitchFamily="18" charset="0"/>
              </a:rPr>
              <a:t>o the government is paying huge amount of repayment towards 	debt. </a:t>
            </a:r>
          </a:p>
        </p:txBody>
      </p:sp>
      <p:graphicFrame>
        <p:nvGraphicFramePr>
          <p:cNvPr id="4" name="Table 3"/>
          <p:cNvGraphicFramePr>
            <a:graphicFrameLocks noGrp="1"/>
          </p:cNvGraphicFramePr>
          <p:nvPr>
            <p:extLst>
              <p:ext uri="{D42A27DB-BD31-4B8C-83A1-F6EECF244321}">
                <p14:modId xmlns:p14="http://schemas.microsoft.com/office/powerpoint/2010/main" val="881962645"/>
              </p:ext>
            </p:extLst>
          </p:nvPr>
        </p:nvGraphicFramePr>
        <p:xfrm>
          <a:off x="1955800" y="2209800"/>
          <a:ext cx="8178800" cy="1295400"/>
        </p:xfrm>
        <a:graphic>
          <a:graphicData uri="http://schemas.openxmlformats.org/drawingml/2006/table">
            <a:tbl>
              <a:tblPr firstRow="1" bandRow="1">
                <a:tableStyleId>{5C22544A-7EE6-4342-B048-85BDC9FD1C3A}</a:tableStyleId>
              </a:tblPr>
              <a:tblGrid>
                <a:gridCol w="8178800">
                  <a:extLst>
                    <a:ext uri="{9D8B030D-6E8A-4147-A177-3AD203B41FA5}">
                      <a16:colId xmlns:a16="http://schemas.microsoft.com/office/drawing/2014/main" val="20000"/>
                    </a:ext>
                  </a:extLst>
                </a:gridCol>
              </a:tblGrid>
              <a:tr h="1295400">
                <a:tc>
                  <a:txBody>
                    <a:bodyPr/>
                    <a:lstStyle/>
                    <a:p>
                      <a:r>
                        <a:rPr lang="en-US" sz="2400" dirty="0">
                          <a:solidFill>
                            <a:schemeClr val="tx1"/>
                          </a:solidFill>
                        </a:rPr>
                        <a:t>1990 – 91  -  Rs. 9581 Crores.</a:t>
                      </a:r>
                    </a:p>
                    <a:p>
                      <a:r>
                        <a:rPr lang="en-US" sz="2400" dirty="0">
                          <a:solidFill>
                            <a:schemeClr val="tx1"/>
                          </a:solidFill>
                        </a:rPr>
                        <a:t>2018 – 19  -  Rs. 2,29,715.67 Crores .</a:t>
                      </a:r>
                    </a:p>
                    <a:p>
                      <a:r>
                        <a:rPr lang="en-US" sz="2400" dirty="0">
                          <a:solidFill>
                            <a:schemeClr val="tx1"/>
                          </a:solidFill>
                        </a:rPr>
                        <a:t>Corporate</a:t>
                      </a:r>
                      <a:r>
                        <a:rPr lang="en-US" sz="2400" baseline="0" dirty="0">
                          <a:solidFill>
                            <a:schemeClr val="tx1"/>
                          </a:solidFill>
                        </a:rPr>
                        <a:t> Sector receives – More than 5 lakhs crores</a:t>
                      </a:r>
                      <a:r>
                        <a:rPr lang="en-US" sz="2800" baseline="0" dirty="0">
                          <a:solidFill>
                            <a:schemeClr val="tx1"/>
                          </a:solidFill>
                        </a:rPr>
                        <a:t>. </a:t>
                      </a:r>
                      <a:endParaRPr lang="en-US" sz="2800" dirty="0">
                        <a:solidFill>
                          <a:schemeClr val="tx1"/>
                        </a:solidFill>
                      </a:endParaRPr>
                    </a:p>
                  </a:txBody>
                  <a:tcPr marL="121920" marR="121920">
                    <a:solidFill>
                      <a:srgbClr val="002060"/>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617091053"/>
              </p:ext>
            </p:extLst>
          </p:nvPr>
        </p:nvGraphicFramePr>
        <p:xfrm>
          <a:off x="2057400" y="5593080"/>
          <a:ext cx="8229600" cy="1188720"/>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20000"/>
                    </a:ext>
                  </a:extLst>
                </a:gridCol>
              </a:tblGrid>
              <a:tr h="1143000">
                <a:tc>
                  <a:txBody>
                    <a:bodyPr/>
                    <a:lstStyle/>
                    <a:p>
                      <a:r>
                        <a:rPr lang="en-US" sz="2400" dirty="0">
                          <a:solidFill>
                            <a:schemeClr val="tx1"/>
                          </a:solidFill>
                        </a:rPr>
                        <a:t>Interest Payment .</a:t>
                      </a:r>
                    </a:p>
                    <a:p>
                      <a:r>
                        <a:rPr lang="en-US" sz="2400" dirty="0">
                          <a:solidFill>
                            <a:schemeClr val="tx1"/>
                          </a:solidFill>
                        </a:rPr>
                        <a:t>1990 – 91  - Rs. 21,500 Crores.</a:t>
                      </a:r>
                    </a:p>
                    <a:p>
                      <a:r>
                        <a:rPr lang="en-US" sz="2400" dirty="0">
                          <a:solidFill>
                            <a:schemeClr val="tx1"/>
                          </a:solidFill>
                        </a:rPr>
                        <a:t>2018 – 19 - Rs. 5, 75, 794 Crores .</a:t>
                      </a:r>
                    </a:p>
                  </a:txBody>
                  <a:tcPr marL="121920" marR="121920">
                    <a:solidFill>
                      <a:srgbClr val="002060"/>
                    </a:solidFill>
                  </a:tcPr>
                </a:tc>
                <a:extLst>
                  <a:ext uri="{0D108BD9-81ED-4DB2-BD59-A6C34878D82A}">
                    <a16:rowId xmlns:a16="http://schemas.microsoft.com/office/drawing/2014/main" val="10000"/>
                  </a:ext>
                </a:extLst>
              </a:tr>
            </a:tbl>
          </a:graphicData>
        </a:graphic>
      </p:graphicFrame>
      <p:sp>
        <p:nvSpPr>
          <p:cNvPr id="6" name="Right Arrow 5"/>
          <p:cNvSpPr/>
          <p:nvPr/>
        </p:nvSpPr>
        <p:spPr>
          <a:xfrm>
            <a:off x="38100" y="152400"/>
            <a:ext cx="5715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Right Arrow 6"/>
          <p:cNvSpPr/>
          <p:nvPr/>
        </p:nvSpPr>
        <p:spPr>
          <a:xfrm>
            <a:off x="38100" y="3581400"/>
            <a:ext cx="5715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01579928"/>
      </p:ext>
    </p:extLst>
  </p:cSld>
  <p:clrMapOvr>
    <a:masterClrMapping/>
  </p:clrMapOvr>
  <mc:AlternateContent xmlns:mc="http://schemas.openxmlformats.org/markup-compatibility/2006" xmlns:p14="http://schemas.microsoft.com/office/powerpoint/2010/main">
    <mc:Choice Requires="p14">
      <p:transition spd="slow" p14:dur="2000" advTm="103533"/>
    </mc:Choice>
    <mc:Fallback xmlns="">
      <p:transition spd="slow" advTm="1035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par>
                                <p:cTn id="12" presetID="6" presetClass="entr" presetSubtype="16"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ircle(in)">
                                      <p:cBhvr>
                                        <p:cTn id="26" dur="2000"/>
                                        <p:tgtEl>
                                          <p:spTgt spid="3">
                                            <p:txEl>
                                              <p:pRg st="6" end="6"/>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circle(in)">
                                      <p:cBhvr>
                                        <p:cTn id="29" dur="2000"/>
                                        <p:tgtEl>
                                          <p:spTgt spid="3">
                                            <p:txEl>
                                              <p:pRg st="7" end="7"/>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circle(in)">
                                      <p:cBhvr>
                                        <p:cTn id="32" dur="2000"/>
                                        <p:tgtEl>
                                          <p:spTgt spid="3">
                                            <p:txEl>
                                              <p:pRg st="8" end="8"/>
                                            </p:txEl>
                                          </p:spTgt>
                                        </p:tgtEl>
                                      </p:cBhvr>
                                    </p:animEffect>
                                  </p:childTnLst>
                                </p:cTn>
                              </p:par>
                              <p:par>
                                <p:cTn id="33" presetID="21" presetClass="entr" presetSubtype="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heel(1)">
                                      <p:cBhvr>
                                        <p:cTn id="3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33400"/>
            <a:ext cx="11582400" cy="5562600"/>
          </a:xfrm>
        </p:spPr>
        <p:txBody>
          <a:bodyPr/>
          <a:lstStyle/>
          <a:p>
            <a:pPr>
              <a:buNone/>
            </a:pPr>
            <a:r>
              <a:rPr lang="en-US" sz="3200" b="1" dirty="0">
                <a:latin typeface="Times New Roman" pitchFamily="18" charset="0"/>
                <a:cs typeface="Times New Roman" pitchFamily="18" charset="0"/>
              </a:rPr>
              <a:t>Development Projects</a:t>
            </a:r>
          </a:p>
          <a:p>
            <a:pPr marL="0" indent="0">
              <a:buNone/>
            </a:pPr>
            <a:r>
              <a:rPr lang="en-US" sz="2800" dirty="0">
                <a:solidFill>
                  <a:srgbClr val="FFFF00"/>
                </a:solidFill>
                <a:latin typeface="Times New Roman" pitchFamily="18" charset="0"/>
                <a:cs typeface="Times New Roman" pitchFamily="18" charset="0"/>
              </a:rPr>
              <a:t>   *   Government is undertaking various development projects such as     		    	   irrigation, iron and steel, heavy machinery, power, telecommunications 		   etc.,</a:t>
            </a:r>
          </a:p>
          <a:p>
            <a:pPr algn="just">
              <a:buNone/>
            </a:pPr>
            <a:r>
              <a:rPr lang="en-US" sz="2800" dirty="0">
                <a:solidFill>
                  <a:srgbClr val="FFFF00"/>
                </a:solidFill>
                <a:latin typeface="Times New Roman" pitchFamily="18" charset="0"/>
                <a:cs typeface="Times New Roman" pitchFamily="18" charset="0"/>
              </a:rPr>
              <a:t>   *   These projects requires huge investment  </a:t>
            </a:r>
          </a:p>
          <a:p>
            <a:pPr algn="just">
              <a:buNone/>
            </a:pPr>
            <a:r>
              <a:rPr lang="en-US" sz="3200" b="1" dirty="0" err="1">
                <a:latin typeface="Times New Roman" pitchFamily="18" charset="0"/>
                <a:cs typeface="Times New Roman" pitchFamily="18" charset="0"/>
              </a:rPr>
              <a:t>Urbanisation</a:t>
            </a:r>
            <a:r>
              <a:rPr lang="en-US" sz="3200" b="1" dirty="0">
                <a:latin typeface="Times New Roman" pitchFamily="18" charset="0"/>
                <a:cs typeface="Times New Roman" pitchFamily="18" charset="0"/>
              </a:rPr>
              <a:t> </a:t>
            </a:r>
            <a:r>
              <a:rPr lang="en-US" sz="2800" dirty="0">
                <a:solidFill>
                  <a:srgbClr val="FFFF00"/>
                </a:solidFill>
                <a:latin typeface="Times New Roman" pitchFamily="18" charset="0"/>
                <a:cs typeface="Times New Roman" pitchFamily="18" charset="0"/>
              </a:rPr>
              <a:t>	</a:t>
            </a:r>
          </a:p>
          <a:p>
            <a:pPr algn="just">
              <a:buNone/>
            </a:pPr>
            <a:r>
              <a:rPr lang="en-US" sz="2800" dirty="0">
                <a:solidFill>
                  <a:srgbClr val="FFFF00"/>
                </a:solidFill>
                <a:latin typeface="Times New Roman" pitchFamily="18" charset="0"/>
                <a:cs typeface="Times New Roman" pitchFamily="18" charset="0"/>
              </a:rPr>
              <a:t>	* 	</a:t>
            </a:r>
            <a:r>
              <a:rPr lang="en-US" sz="2800" dirty="0" err="1">
                <a:solidFill>
                  <a:srgbClr val="FFFF00"/>
                </a:solidFill>
                <a:latin typeface="Times New Roman" pitchFamily="18" charset="0"/>
                <a:cs typeface="Times New Roman" pitchFamily="18" charset="0"/>
              </a:rPr>
              <a:t>Urbanisation</a:t>
            </a:r>
            <a:r>
              <a:rPr lang="en-US" sz="2800" dirty="0">
                <a:solidFill>
                  <a:srgbClr val="FFFF00"/>
                </a:solidFill>
                <a:latin typeface="Times New Roman" pitchFamily="18" charset="0"/>
                <a:cs typeface="Times New Roman" pitchFamily="18" charset="0"/>
              </a:rPr>
              <a:t> process is increasing day by day.</a:t>
            </a:r>
          </a:p>
          <a:p>
            <a:pPr algn="just">
              <a:buNone/>
            </a:pPr>
            <a:r>
              <a:rPr lang="en-US" sz="2800" dirty="0">
                <a:solidFill>
                  <a:srgbClr val="FFFF00"/>
                </a:solidFill>
                <a:latin typeface="Times New Roman" pitchFamily="18" charset="0"/>
                <a:cs typeface="Times New Roman" pitchFamily="18" charset="0"/>
              </a:rPr>
              <a:t>	*	It increased from 17% to 43%.</a:t>
            </a:r>
          </a:p>
          <a:p>
            <a:pPr algn="just">
              <a:buNone/>
            </a:pPr>
            <a:r>
              <a:rPr lang="en-US" sz="2800" dirty="0">
                <a:solidFill>
                  <a:srgbClr val="FFFF00"/>
                </a:solidFill>
                <a:latin typeface="Times New Roman" pitchFamily="18" charset="0"/>
                <a:cs typeface="Times New Roman" pitchFamily="18" charset="0"/>
              </a:rPr>
              <a:t>	*	54 Cities in India are more than 1 million population.</a:t>
            </a:r>
          </a:p>
          <a:p>
            <a:pPr algn="just">
              <a:buNone/>
            </a:pPr>
            <a:r>
              <a:rPr lang="en-US" sz="2800" dirty="0">
                <a:solidFill>
                  <a:srgbClr val="FFFF00"/>
                </a:solidFill>
                <a:latin typeface="Times New Roman" pitchFamily="18" charset="0"/>
                <a:cs typeface="Times New Roman" pitchFamily="18" charset="0"/>
              </a:rPr>
              <a:t>	*	Increase in </a:t>
            </a:r>
            <a:r>
              <a:rPr lang="en-US" sz="2800" dirty="0" err="1">
                <a:solidFill>
                  <a:srgbClr val="FFFF00"/>
                </a:solidFill>
                <a:latin typeface="Times New Roman" pitchFamily="18" charset="0"/>
                <a:cs typeface="Times New Roman" pitchFamily="18" charset="0"/>
              </a:rPr>
              <a:t>urbanisation</a:t>
            </a:r>
            <a:r>
              <a:rPr lang="en-US" sz="2800" dirty="0">
                <a:solidFill>
                  <a:srgbClr val="FFFF00"/>
                </a:solidFill>
                <a:latin typeface="Times New Roman" pitchFamily="18" charset="0"/>
                <a:cs typeface="Times New Roman" pitchFamily="18" charset="0"/>
              </a:rPr>
              <a:t> requires  heavy expenditure. </a:t>
            </a:r>
          </a:p>
          <a:p>
            <a:pPr algn="just">
              <a:buNone/>
            </a:pPr>
            <a:endParaRPr lang="en-US" dirty="0"/>
          </a:p>
        </p:txBody>
      </p:sp>
      <p:sp>
        <p:nvSpPr>
          <p:cNvPr id="4" name="Right Arrow 3"/>
          <p:cNvSpPr/>
          <p:nvPr/>
        </p:nvSpPr>
        <p:spPr>
          <a:xfrm>
            <a:off x="38100" y="3048000"/>
            <a:ext cx="5715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 name="Right Arrow 4"/>
          <p:cNvSpPr/>
          <p:nvPr/>
        </p:nvSpPr>
        <p:spPr>
          <a:xfrm>
            <a:off x="38100" y="457200"/>
            <a:ext cx="5715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76217119"/>
      </p:ext>
    </p:extLst>
  </p:cSld>
  <p:clrMapOvr>
    <a:masterClrMapping/>
  </p:clrMapOvr>
  <mc:AlternateContent xmlns:mc="http://schemas.openxmlformats.org/markup-compatibility/2006" xmlns:p14="http://schemas.microsoft.com/office/powerpoint/2010/main">
    <mc:Choice Requires="p14">
      <p:transition spd="slow" p14:dur="2000" advTm="61374"/>
    </mc:Choice>
    <mc:Fallback xmlns="">
      <p:transition spd="slow" advTm="613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par>
                                <p:cTn id="12" presetID="22" presetClass="entr" presetSubtype="4"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500"/>
                                        <p:tgtEl>
                                          <p:spTgt spid="3">
                                            <p:txEl>
                                              <p:pRg st="1" end="1"/>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down)">
                                      <p:cBhvr>
                                        <p:cTn id="33" dur="500"/>
                                        <p:tgtEl>
                                          <p:spTgt spid="3">
                                            <p:txEl>
                                              <p:pRg st="5" end="5"/>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wipe(down)">
                                      <p:cBhvr>
                                        <p:cTn id="36" dur="500"/>
                                        <p:tgtEl>
                                          <p:spTgt spid="3">
                                            <p:txEl>
                                              <p:pRg st="6" end="6"/>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wipe(down)">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
            <a:ext cx="10972800" cy="5638800"/>
          </a:xfrm>
        </p:spPr>
        <p:txBody>
          <a:bodyPr/>
          <a:lstStyle/>
          <a:p>
            <a:pPr marL="514350" indent="-514350">
              <a:buNone/>
            </a:pPr>
            <a:r>
              <a:rPr lang="en-US" sz="3200" b="1" dirty="0">
                <a:solidFill>
                  <a:srgbClr val="FFFF00"/>
                </a:solidFill>
                <a:latin typeface="Times New Roman" pitchFamily="18" charset="0"/>
                <a:cs typeface="Times New Roman" pitchFamily="18" charset="0"/>
              </a:rPr>
              <a:t>	</a:t>
            </a:r>
            <a:r>
              <a:rPr lang="en-US" sz="3200" b="1" dirty="0" err="1">
                <a:latin typeface="Times New Roman" pitchFamily="18" charset="0"/>
                <a:cs typeface="Times New Roman" pitchFamily="18" charset="0"/>
              </a:rPr>
              <a:t>Industrialisation</a:t>
            </a:r>
            <a:r>
              <a:rPr lang="en-US" sz="3200" b="1" dirty="0">
                <a:latin typeface="Times New Roman" pitchFamily="18" charset="0"/>
                <a:cs typeface="Times New Roman" pitchFamily="18" charset="0"/>
              </a:rPr>
              <a:t> </a:t>
            </a:r>
          </a:p>
          <a:p>
            <a:pPr marL="880110" lvl="1" indent="-514350" algn="just">
              <a:buNone/>
            </a:pPr>
            <a:r>
              <a:rPr lang="en-US" sz="2400" b="1" dirty="0">
                <a:solidFill>
                  <a:srgbClr val="FFFF00"/>
                </a:solidFill>
                <a:latin typeface="Times New Roman" pitchFamily="18" charset="0"/>
                <a:cs typeface="Times New Roman" pitchFamily="18" charset="0"/>
              </a:rPr>
              <a:t>		*   Setting  up of industries requires huge 	investment and a long gestation   	     period. </a:t>
            </a:r>
          </a:p>
          <a:p>
            <a:pPr marL="880110" lvl="1" indent="-514350" algn="just">
              <a:buNone/>
            </a:pPr>
            <a:r>
              <a:rPr lang="en-US" sz="2400" b="1" dirty="0">
                <a:solidFill>
                  <a:srgbClr val="FFFF00"/>
                </a:solidFill>
                <a:latin typeface="Times New Roman" pitchFamily="18" charset="0"/>
                <a:cs typeface="Times New Roman" pitchFamily="18" charset="0"/>
              </a:rPr>
              <a:t>	*   Underdeveloped countries need a strong infrastructure like transport, 		     communication, power, fuel etc., </a:t>
            </a:r>
          </a:p>
          <a:p>
            <a:pPr marL="880110" lvl="1" indent="-514350">
              <a:buNone/>
            </a:pPr>
            <a:r>
              <a:rPr lang="en-US" sz="3200" b="1" dirty="0">
                <a:latin typeface="Times New Roman" pitchFamily="18" charset="0"/>
                <a:cs typeface="Times New Roman" pitchFamily="18" charset="0"/>
              </a:rPr>
              <a:t> Increase in grants in aid to State and U.T</a:t>
            </a:r>
          </a:p>
          <a:p>
            <a:pPr marL="880110" lvl="1" indent="-514350">
              <a:buNone/>
            </a:pPr>
            <a:r>
              <a:rPr lang="en-US" sz="2400" b="1" dirty="0">
                <a:solidFill>
                  <a:srgbClr val="FFFF00"/>
                </a:solidFill>
                <a:latin typeface="Times New Roman" pitchFamily="18" charset="0"/>
                <a:cs typeface="Times New Roman" pitchFamily="18" charset="0"/>
              </a:rPr>
              <a:t>		 * 	Grants are given to the State and Union Territories during the time of 			natural disasters. </a:t>
            </a:r>
          </a:p>
        </p:txBody>
      </p:sp>
      <p:sp>
        <p:nvSpPr>
          <p:cNvPr id="4" name="Right Arrow 3"/>
          <p:cNvSpPr/>
          <p:nvPr/>
        </p:nvSpPr>
        <p:spPr>
          <a:xfrm>
            <a:off x="41616" y="1143000"/>
            <a:ext cx="872783"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 name="Right Arrow 4"/>
          <p:cNvSpPr/>
          <p:nvPr/>
        </p:nvSpPr>
        <p:spPr>
          <a:xfrm>
            <a:off x="38099" y="3505200"/>
            <a:ext cx="876299"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01377867"/>
      </p:ext>
    </p:extLst>
  </p:cSld>
  <p:clrMapOvr>
    <a:masterClrMapping/>
  </p:clrMapOvr>
  <mc:AlternateContent xmlns:mc="http://schemas.openxmlformats.org/markup-compatibility/2006" xmlns:p14="http://schemas.microsoft.com/office/powerpoint/2010/main">
    <mc:Choice Requires="p14">
      <p:transition spd="slow" p14:dur="2000" advTm="62616"/>
    </mc:Choice>
    <mc:Fallback xmlns="">
      <p:transition spd="slow" advTm="626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arn(inVertical)">
                                      <p:cBhvr>
                                        <p:cTn id="26" dur="500"/>
                                        <p:tgtEl>
                                          <p:spTgt spid="3">
                                            <p:txEl>
                                              <p:pRg st="3" end="3"/>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7733"/>
            <a:ext cx="10131425" cy="1456267"/>
          </a:xfrm>
        </p:spPr>
        <p:txBody>
          <a:bodyPr>
            <a:normAutofit fontScale="90000"/>
          </a:bodyPr>
          <a:lstStyle/>
          <a:p>
            <a:pPr algn="ctr"/>
            <a:r>
              <a:rPr lang="en-US" sz="6000" b="1" dirty="0">
                <a:ln w="3175" cmpd="sng">
                  <a:solidFill>
                    <a:srgbClr val="FF0000"/>
                  </a:solidFill>
                </a:ln>
                <a:latin typeface="Algerian" pitchFamily="82" charset="0"/>
              </a:rPr>
              <a:t>Public revenue</a:t>
            </a:r>
            <a:br>
              <a:rPr lang="en-US" sz="5400" b="1" dirty="0">
                <a:ln w="3175" cmpd="sng">
                  <a:solidFill>
                    <a:srgbClr val="FF0000"/>
                  </a:solidFill>
                </a:ln>
                <a:latin typeface="Algerian" pitchFamily="82" charset="0"/>
              </a:rPr>
            </a:br>
            <a:r>
              <a:rPr lang="en-US" sz="5300" b="1" dirty="0">
                <a:ln w="3175" cmpd="sng">
                  <a:solidFill>
                    <a:srgbClr val="FF0000"/>
                  </a:solidFill>
                </a:ln>
                <a:solidFill>
                  <a:srgbClr val="FFFF00"/>
                </a:solidFill>
                <a:latin typeface="Algerian" pitchFamily="82" charset="0"/>
              </a:rPr>
              <a:t>meaning</a:t>
            </a:r>
          </a:p>
        </p:txBody>
      </p:sp>
      <p:sp>
        <p:nvSpPr>
          <p:cNvPr id="3" name="Content Placeholder 2"/>
          <p:cNvSpPr>
            <a:spLocks noGrp="1"/>
          </p:cNvSpPr>
          <p:nvPr>
            <p:ph idx="1"/>
          </p:nvPr>
        </p:nvSpPr>
        <p:spPr>
          <a:xfrm>
            <a:off x="685800" y="1761067"/>
            <a:ext cx="10439400" cy="1667933"/>
          </a:xfrm>
        </p:spPr>
        <p:txBody>
          <a:bodyPr>
            <a:noAutofit/>
          </a:bodyPr>
          <a:lstStyle/>
          <a:p>
            <a:pPr>
              <a:buNone/>
            </a:pPr>
            <a:r>
              <a:rPr lang="en-US" sz="600" dirty="0"/>
              <a:t> </a:t>
            </a:r>
          </a:p>
          <a:p>
            <a:pPr marL="0" indent="0" algn="ctr">
              <a:buNone/>
            </a:pPr>
            <a:r>
              <a:rPr lang="en-US" sz="1000" b="1" dirty="0">
                <a:solidFill>
                  <a:srgbClr val="FFFF00"/>
                </a:solidFill>
                <a:latin typeface="Times New Roman" pitchFamily="18" charset="0"/>
                <a:cs typeface="Times New Roman" pitchFamily="18" charset="0"/>
              </a:rPr>
              <a:t>			</a:t>
            </a:r>
          </a:p>
          <a:p>
            <a:pPr marL="0" indent="0" algn="ctr">
              <a:buNone/>
            </a:pPr>
            <a:r>
              <a:rPr lang="en-US" sz="2800" b="1" dirty="0">
                <a:solidFill>
                  <a:srgbClr val="FFFF00"/>
                </a:solidFill>
                <a:latin typeface="Times New Roman" pitchFamily="18" charset="0"/>
                <a:cs typeface="Times New Roman" pitchFamily="18" charset="0"/>
              </a:rPr>
              <a:t>		The  Income  of  the  Government  through  all  sources  is  called  public  income  or  public  revenue.  Some  of  the  sources  are  taxes, fees,  fines,  donations  etc., </a:t>
            </a:r>
          </a:p>
          <a:p>
            <a:pPr marL="0" indent="0" algn="ctr">
              <a:buNone/>
            </a:pPr>
            <a:endParaRPr lang="en-US" sz="600" dirty="0"/>
          </a:p>
          <a:p>
            <a:pPr algn="ctr">
              <a:buFont typeface="Arial" charset="0"/>
              <a:buChar char="•"/>
            </a:pPr>
            <a:endParaRPr lang="en-US" sz="600" dirty="0"/>
          </a:p>
          <a:p>
            <a:pPr algn="ctr">
              <a:buFont typeface="Arial" charset="0"/>
              <a:buChar char="•"/>
            </a:pPr>
            <a:endParaRPr lang="en-US" sz="600" dirty="0"/>
          </a:p>
          <a:p>
            <a:pPr algn="ctr">
              <a:buFont typeface="Arial" charset="0"/>
              <a:buChar char="•"/>
            </a:pPr>
            <a:endParaRPr lang="en-US" sz="600" dirty="0"/>
          </a:p>
          <a:p>
            <a:pPr marL="0" indent="0">
              <a:buNone/>
            </a:pPr>
            <a:r>
              <a:rPr lang="en-US" sz="600" dirty="0"/>
              <a:t> </a:t>
            </a:r>
          </a:p>
        </p:txBody>
      </p:sp>
      <p:cxnSp>
        <p:nvCxnSpPr>
          <p:cNvPr id="6" name="Straight Arrow Connector 5"/>
          <p:cNvCxnSpPr/>
          <p:nvPr/>
        </p:nvCxnSpPr>
        <p:spPr>
          <a:xfrm rot="5400000">
            <a:off x="6198659" y="4647142"/>
            <a:ext cx="609600" cy="211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2235200" y="4953000"/>
            <a:ext cx="8026400" cy="1588"/>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rot="5400000">
            <a:off x="1969426" y="5219568"/>
            <a:ext cx="532606" cy="105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rot="5400000">
            <a:off x="9995826" y="5219568"/>
            <a:ext cx="532606" cy="105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aphicFrame>
        <p:nvGraphicFramePr>
          <p:cNvPr id="5" name="Diagram 4"/>
          <p:cNvGraphicFramePr/>
          <p:nvPr>
            <p:extLst>
              <p:ext uri="{D42A27DB-BD31-4B8C-83A1-F6EECF244321}">
                <p14:modId xmlns:p14="http://schemas.microsoft.com/office/powerpoint/2010/main" val="888648134"/>
              </p:ext>
            </p:extLst>
          </p:nvPr>
        </p:nvGraphicFramePr>
        <p:xfrm>
          <a:off x="2260600" y="3352800"/>
          <a:ext cx="72644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2057400" y="3058180"/>
            <a:ext cx="8229600" cy="523220"/>
          </a:xfrm>
          <a:prstGeom prst="rect">
            <a:avLst/>
          </a:prstGeom>
          <a:noFill/>
        </p:spPr>
        <p:txBody>
          <a:bodyPr wrap="square" rtlCol="0">
            <a:spAutoFit/>
          </a:bodyPr>
          <a:lstStyle/>
          <a:p>
            <a:r>
              <a:rPr lang="en-US" sz="2800" b="1" u="sng" dirty="0">
                <a:ln>
                  <a:solidFill>
                    <a:srgbClr val="00B050"/>
                  </a:solidFill>
                </a:ln>
                <a:latin typeface="Cooper Black" pitchFamily="18" charset="0"/>
              </a:rPr>
              <a:t>CLASSIFICATION  OF  PUBLIC  REVENUE</a:t>
            </a:r>
          </a:p>
        </p:txBody>
      </p:sp>
      <p:sp>
        <p:nvSpPr>
          <p:cNvPr id="12" name="Right Arrow 11"/>
          <p:cNvSpPr/>
          <p:nvPr/>
        </p:nvSpPr>
        <p:spPr>
          <a:xfrm>
            <a:off x="41616" y="152400"/>
            <a:ext cx="1253784" cy="6096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60695815"/>
      </p:ext>
    </p:extLst>
  </p:cSld>
  <p:clrMapOvr>
    <a:masterClrMapping/>
  </p:clrMapOvr>
  <mc:AlternateContent xmlns:mc="http://schemas.openxmlformats.org/markup-compatibility/2006" xmlns:p14="http://schemas.microsoft.com/office/powerpoint/2010/main">
    <mc:Choice Requires="p14">
      <p:transition spd="slow" p14:dur="2000" advTm="43023"/>
    </mc:Choice>
    <mc:Fallback xmlns="">
      <p:transition spd="slow" advTm="430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p:cTn id="16"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7"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8"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9" dur="1000"/>
                                        <p:tgtEl>
                                          <p:spTgt spid="3">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 calcmode="lin" valueType="num">
                                      <p:cBhvr>
                                        <p:cTn id="2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7">
                                            <p:txEl>
                                              <p:pRg st="0" end="0"/>
                                            </p:txEl>
                                          </p:spTgt>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28600"/>
            <a:ext cx="10131425" cy="1456267"/>
          </a:xfrm>
        </p:spPr>
        <p:txBody>
          <a:bodyPr>
            <a:normAutofit fontScale="90000"/>
          </a:bodyPr>
          <a:lstStyle/>
          <a:p>
            <a:pPr algn="ctr"/>
            <a:r>
              <a:rPr lang="en-US" sz="5400" b="1" dirty="0">
                <a:ln w="3175" cmpd="sng">
                  <a:solidFill>
                    <a:srgbClr val="FF0000"/>
                  </a:solidFill>
                </a:ln>
                <a:latin typeface="Algerian" pitchFamily="82" charset="0"/>
              </a:rPr>
              <a:t>Tax Revenue </a:t>
            </a:r>
            <a:br>
              <a:rPr lang="en-US" sz="5400" b="1" dirty="0">
                <a:ln w="3175" cmpd="sng">
                  <a:solidFill>
                    <a:srgbClr val="FF0000"/>
                  </a:solidFill>
                </a:ln>
                <a:latin typeface="Algerian" pitchFamily="82" charset="0"/>
              </a:rPr>
            </a:br>
            <a:r>
              <a:rPr lang="en-US" sz="5400" b="1" dirty="0">
                <a:ln w="3175" cmpd="sng">
                  <a:solidFill>
                    <a:srgbClr val="FF0000"/>
                  </a:solidFill>
                </a:ln>
                <a:solidFill>
                  <a:srgbClr val="FFFF00"/>
                </a:solidFill>
                <a:latin typeface="Algerian" pitchFamily="82" charset="0"/>
              </a:rPr>
              <a:t>MEANING</a:t>
            </a:r>
          </a:p>
        </p:txBody>
      </p:sp>
      <p:sp>
        <p:nvSpPr>
          <p:cNvPr id="3" name="Content Placeholder 2"/>
          <p:cNvSpPr>
            <a:spLocks noGrp="1"/>
          </p:cNvSpPr>
          <p:nvPr>
            <p:ph idx="1"/>
          </p:nvPr>
        </p:nvSpPr>
        <p:spPr>
          <a:xfrm>
            <a:off x="609600" y="1600200"/>
            <a:ext cx="10972800" cy="2712720"/>
          </a:xfrm>
        </p:spPr>
        <p:txBody>
          <a:bodyPr/>
          <a:lstStyle/>
          <a:p>
            <a:pPr algn="just">
              <a:buNone/>
            </a:pPr>
            <a:r>
              <a:rPr lang="en-US" dirty="0"/>
              <a:t>			</a:t>
            </a:r>
            <a:r>
              <a:rPr lang="en-US" sz="3200" b="1" dirty="0">
                <a:solidFill>
                  <a:srgbClr val="FFFF00"/>
                </a:solidFill>
                <a:latin typeface="Times New Roman" pitchFamily="18" charset="0"/>
                <a:cs typeface="Times New Roman" pitchFamily="18" charset="0"/>
              </a:rPr>
              <a:t>Tax is a compulsory payment by the citizens to the government to meet the Public expenditure. It is legally imposed  by the Government on the tax payee and in no case tax payer can refuse to pay taxes to the government. </a:t>
            </a:r>
            <a:endParaRPr lang="en-US" b="1" dirty="0">
              <a:solidFill>
                <a:srgbClr val="FFFF00"/>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srcRect/>
          <a:stretch>
            <a:fillRect/>
          </a:stretch>
        </p:blipFill>
        <p:spPr bwMode="auto">
          <a:xfrm>
            <a:off x="1752600" y="4081493"/>
            <a:ext cx="8686799" cy="2624107"/>
          </a:xfrm>
          <a:prstGeom prst="rect">
            <a:avLst/>
          </a:prstGeom>
          <a:noFill/>
          <a:ln w="9525">
            <a:noFill/>
            <a:miter lim="800000"/>
            <a:headEnd/>
            <a:tailEnd/>
          </a:ln>
          <a:effectLst/>
        </p:spPr>
      </p:pic>
      <p:sp>
        <p:nvSpPr>
          <p:cNvPr id="5" name="Right Arrow 4"/>
          <p:cNvSpPr/>
          <p:nvPr/>
        </p:nvSpPr>
        <p:spPr>
          <a:xfrm>
            <a:off x="41616" y="152400"/>
            <a:ext cx="1253784" cy="6096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02015397"/>
      </p:ext>
    </p:extLst>
  </p:cSld>
  <p:clrMapOvr>
    <a:masterClrMapping/>
  </p:clrMapOvr>
  <mc:AlternateContent xmlns:mc="http://schemas.openxmlformats.org/markup-compatibility/2006" xmlns:p14="http://schemas.microsoft.com/office/powerpoint/2010/main">
    <mc:Choice Requires="p14">
      <p:transition spd="slow" p14:dur="2000" advTm="56211"/>
    </mc:Choice>
    <mc:Fallback xmlns="">
      <p:transition spd="slow" advTm="562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barn(inVertical)">
                                      <p:cBhvr>
                                        <p:cTn id="16" dur="500"/>
                                        <p:tgtEl>
                                          <p:spTgt spid="1027"/>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24"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11506200" cy="5638800"/>
          </a:xfrm>
          <a:ln w="76200">
            <a:solidFill>
              <a:schemeClr val="tx1"/>
            </a:solidFill>
          </a:ln>
        </p:spPr>
        <p:txBody>
          <a:bodyPr>
            <a:normAutofit/>
          </a:bodyPr>
          <a:lstStyle/>
          <a:p>
            <a:pPr>
              <a:buNone/>
            </a:pPr>
            <a:r>
              <a:rPr lang="en-US" sz="2800" b="1" dirty="0">
                <a:solidFill>
                  <a:srgbClr val="FFFF00"/>
                </a:solidFill>
                <a:latin typeface="Times New Roman" pitchFamily="18" charset="0"/>
                <a:cs typeface="Times New Roman" pitchFamily="18" charset="0"/>
              </a:rPr>
              <a:t>	“ </a:t>
            </a:r>
            <a:r>
              <a:rPr lang="en-US" sz="2800" b="1" i="1" dirty="0">
                <a:solidFill>
                  <a:srgbClr val="FFFF00"/>
                </a:solidFill>
                <a:latin typeface="Times New Roman" pitchFamily="18" charset="0"/>
                <a:cs typeface="Times New Roman" pitchFamily="18" charset="0"/>
              </a:rPr>
              <a:t>A tax is a compulsory payment made by a person or a firm to </a:t>
            </a:r>
          </a:p>
          <a:p>
            <a:pPr>
              <a:buNone/>
            </a:pPr>
            <a:r>
              <a:rPr lang="en-US" sz="2800" b="1" i="1" dirty="0">
                <a:solidFill>
                  <a:srgbClr val="FFFF00"/>
                </a:solidFill>
                <a:latin typeface="Times New Roman" pitchFamily="18" charset="0"/>
                <a:cs typeface="Times New Roman" pitchFamily="18" charset="0"/>
              </a:rPr>
              <a:t>a government without reference to any benefit the payer may    </a:t>
            </a:r>
          </a:p>
          <a:p>
            <a:pPr>
              <a:buNone/>
            </a:pPr>
            <a:r>
              <a:rPr lang="en-US" sz="2800" b="1" i="1" dirty="0">
                <a:solidFill>
                  <a:srgbClr val="FFFF00"/>
                </a:solidFill>
                <a:latin typeface="Times New Roman" pitchFamily="18" charset="0"/>
                <a:cs typeface="Times New Roman" pitchFamily="18" charset="0"/>
              </a:rPr>
              <a:t>derive from the Government”</a:t>
            </a:r>
            <a:r>
              <a:rPr lang="en-US" sz="2800" b="1" dirty="0">
                <a:solidFill>
                  <a:srgbClr val="FFFF00"/>
                </a:solidFill>
                <a:latin typeface="Times New Roman" pitchFamily="18" charset="0"/>
                <a:cs typeface="Times New Roman" pitchFamily="18" charset="0"/>
              </a:rPr>
              <a:t>																														</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Anatol</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Murad</a:t>
            </a:r>
            <a:endParaRPr lang="en-US" sz="2800" b="1" i="1" dirty="0">
              <a:latin typeface="Times New Roman" pitchFamily="18" charset="0"/>
              <a:cs typeface="Times New Roman" pitchFamily="18" charset="0"/>
            </a:endParaRPr>
          </a:p>
          <a:p>
            <a:pPr>
              <a:buNone/>
            </a:pPr>
            <a:endParaRPr lang="en-US" sz="2800" b="1" i="1" dirty="0">
              <a:solidFill>
                <a:srgbClr val="FFFF00"/>
              </a:solidFill>
              <a:latin typeface="Times New Roman" pitchFamily="18" charset="0"/>
              <a:cs typeface="Times New Roman" pitchFamily="18" charset="0"/>
            </a:endParaRPr>
          </a:p>
          <a:p>
            <a:pPr>
              <a:buNone/>
            </a:pPr>
            <a:endParaRPr lang="en-US" sz="2800" b="1" i="1" dirty="0">
              <a:solidFill>
                <a:srgbClr val="FFFF00"/>
              </a:solidFill>
              <a:latin typeface="Times New Roman" pitchFamily="18" charset="0"/>
              <a:cs typeface="Times New Roman" pitchFamily="18" charset="0"/>
            </a:endParaRPr>
          </a:p>
          <a:p>
            <a:pPr>
              <a:buNone/>
            </a:pPr>
            <a:r>
              <a:rPr lang="en-US" sz="2800" b="1" i="1" dirty="0">
                <a:solidFill>
                  <a:srgbClr val="FFFF00"/>
                </a:solidFill>
                <a:latin typeface="Times New Roman" pitchFamily="18" charset="0"/>
                <a:cs typeface="Times New Roman" pitchFamily="18" charset="0"/>
              </a:rPr>
              <a:t>		“A Tax is a compulsory contribution imposed by public  authority, </a:t>
            </a:r>
          </a:p>
          <a:p>
            <a:pPr>
              <a:buNone/>
            </a:pPr>
            <a:r>
              <a:rPr lang="en-US" sz="2800" b="1" i="1" dirty="0">
                <a:solidFill>
                  <a:srgbClr val="FFFF00"/>
                </a:solidFill>
                <a:latin typeface="Times New Roman" pitchFamily="18" charset="0"/>
                <a:cs typeface="Times New Roman" pitchFamily="18" charset="0"/>
              </a:rPr>
              <a:t>irrespective of the exact amount of service rendered to  the tax  </a:t>
            </a:r>
          </a:p>
          <a:p>
            <a:pPr>
              <a:buNone/>
            </a:pPr>
            <a:r>
              <a:rPr lang="en-US" sz="2800" b="1" i="1" dirty="0">
                <a:solidFill>
                  <a:srgbClr val="FFFF00"/>
                </a:solidFill>
                <a:latin typeface="Times New Roman" pitchFamily="18" charset="0"/>
                <a:cs typeface="Times New Roman" pitchFamily="18" charset="0"/>
              </a:rPr>
              <a:t>payer in return and not imposed as a penalty for any legal Offence.” 													</a:t>
            </a:r>
            <a:r>
              <a:rPr lang="en-US" sz="2800" b="1" i="1" dirty="0">
                <a:latin typeface="Times New Roman" pitchFamily="18" charset="0"/>
                <a:cs typeface="Times New Roman" pitchFamily="18" charset="0"/>
              </a:rPr>
              <a:t>							</a:t>
            </a:r>
            <a:r>
              <a:rPr lang="en-US" sz="3200" b="1" i="1" dirty="0">
                <a:latin typeface="Times New Roman" pitchFamily="18" charset="0"/>
                <a:cs typeface="Times New Roman" pitchFamily="18" charset="0"/>
              </a:rPr>
              <a:t>- Dalton</a:t>
            </a:r>
            <a:endParaRPr lang="en-US" sz="3200" b="1"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4161" y="4509655"/>
            <a:ext cx="1453039"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3200" y="1494971"/>
            <a:ext cx="1453039" cy="2010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52600" y="76200"/>
            <a:ext cx="9448800" cy="707886"/>
          </a:xfrm>
          <a:prstGeom prst="rect">
            <a:avLst/>
          </a:prstGeom>
          <a:noFill/>
        </p:spPr>
        <p:txBody>
          <a:bodyPr wrap="square" rtlCol="0">
            <a:spAutoFit/>
          </a:bodyPr>
          <a:lstStyle/>
          <a:p>
            <a:pPr algn="ctr"/>
            <a:r>
              <a:rPr lang="en-US" sz="4000" dirty="0">
                <a:ln>
                  <a:solidFill>
                    <a:srgbClr val="FF0000"/>
                  </a:solidFill>
                </a:ln>
                <a:latin typeface="Algerian" pitchFamily="82" charset="0"/>
              </a:rPr>
              <a:t>TAX REVENUE - DEFINITION</a:t>
            </a:r>
          </a:p>
        </p:txBody>
      </p:sp>
      <p:cxnSp>
        <p:nvCxnSpPr>
          <p:cNvPr id="7" name="Straight Connector 6"/>
          <p:cNvCxnSpPr/>
          <p:nvPr/>
        </p:nvCxnSpPr>
        <p:spPr>
          <a:xfrm>
            <a:off x="381000" y="4038600"/>
            <a:ext cx="11506200" cy="0"/>
          </a:xfrm>
          <a:prstGeom prst="line">
            <a:avLst/>
          </a:prstGeom>
          <a:ln/>
        </p:spPr>
        <p:style>
          <a:lnRef idx="3">
            <a:schemeClr val="accent6"/>
          </a:lnRef>
          <a:fillRef idx="0">
            <a:schemeClr val="accent6"/>
          </a:fillRef>
          <a:effectRef idx="2">
            <a:schemeClr val="accent6"/>
          </a:effectRef>
          <a:fontRef idx="minor">
            <a:schemeClr val="tx1"/>
          </a:fontRef>
        </p:style>
      </p:cxnSp>
      <p:sp>
        <p:nvSpPr>
          <p:cNvPr id="10" name="Right Arrow 9"/>
          <p:cNvSpPr/>
          <p:nvPr/>
        </p:nvSpPr>
        <p:spPr>
          <a:xfrm>
            <a:off x="41616" y="152400"/>
            <a:ext cx="1253784" cy="6096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0028353"/>
      </p:ext>
    </p:extLst>
  </p:cSld>
  <p:clrMapOvr>
    <a:masterClrMapping/>
  </p:clrMapOvr>
  <mc:AlternateContent xmlns:mc="http://schemas.openxmlformats.org/markup-compatibility/2006" xmlns:p14="http://schemas.microsoft.com/office/powerpoint/2010/main">
    <mc:Choice Requires="p14">
      <p:transition spd="slow" p14:dur="2000" advTm="50522"/>
    </mc:Choice>
    <mc:Fallback xmlns="">
      <p:transition spd="slow" advTm="505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circle(in)">
                                      <p:cBhvr>
                                        <p:cTn id="14" dur="2000"/>
                                        <p:tgtEl>
                                          <p:spTgt spid="3">
                                            <p:bg/>
                                          </p:spTgt>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in)">
                                      <p:cBhvr>
                                        <p:cTn id="20" dur="2000"/>
                                        <p:tgtEl>
                                          <p:spTgt spid="3">
                                            <p:txEl>
                                              <p:pRg st="1" end="1"/>
                                            </p:txEl>
                                          </p:spTgt>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ircle(in)">
                                      <p:cBhvr>
                                        <p:cTn id="23" dur="2000"/>
                                        <p:tgtEl>
                                          <p:spTgt spid="3">
                                            <p:txEl>
                                              <p:pRg st="2" end="2"/>
                                            </p:txEl>
                                          </p:spTgt>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heel(1)">
                                      <p:cBhvr>
                                        <p:cTn id="26" dur="2000"/>
                                        <p:tgtEl>
                                          <p:spTgt spid="3">
                                            <p:txEl>
                                              <p:pRg st="5" end="5"/>
                                            </p:txEl>
                                          </p:spTgt>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heel(1)">
                                      <p:cBhvr>
                                        <p:cTn id="29" dur="2000"/>
                                        <p:tgtEl>
                                          <p:spTgt spid="3">
                                            <p:txEl>
                                              <p:pRg st="6" end="6"/>
                                            </p:txEl>
                                          </p:spTgt>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heel(1)">
                                      <p:cBhvr>
                                        <p:cTn id="32" dur="2000"/>
                                        <p:tgtEl>
                                          <p:spTgt spid="3">
                                            <p:txEl>
                                              <p:pRg st="7" end="7"/>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par>
                                <p:cTn id="36" presetID="6" presetClass="entr" presetSubtype="16" fill="hold" nodeType="withEffect">
                                  <p:stCondLst>
                                    <p:cond delay="0"/>
                                  </p:stCondLst>
                                  <p:childTnLst>
                                    <p:set>
                                      <p:cBhvr>
                                        <p:cTn id="37" dur="1" fill="hold">
                                          <p:stCondLst>
                                            <p:cond delay="0"/>
                                          </p:stCondLst>
                                        </p:cTn>
                                        <p:tgtEl>
                                          <p:spTgt spid="8195"/>
                                        </p:tgtEl>
                                        <p:attrNameLst>
                                          <p:attrName>style.visibility</p:attrName>
                                        </p:attrNameLst>
                                      </p:cBhvr>
                                      <p:to>
                                        <p:strVal val="visible"/>
                                      </p:to>
                                    </p:set>
                                    <p:animEffect transition="in" filter="circle(in)">
                                      <p:cBhvr>
                                        <p:cTn id="38" dur="2000"/>
                                        <p:tgtEl>
                                          <p:spTgt spid="8195"/>
                                        </p:tgtEl>
                                      </p:cBhvr>
                                    </p:animEffect>
                                  </p:childTnLst>
                                </p:cTn>
                              </p:par>
                              <p:par>
                                <p:cTn id="39" presetID="22" presetClass="entr" presetSubtype="4" fill="hold" nodeType="withEffect">
                                  <p:stCondLst>
                                    <p:cond delay="0"/>
                                  </p:stCondLst>
                                  <p:childTnLst>
                                    <p:set>
                                      <p:cBhvr>
                                        <p:cTn id="40" dur="1" fill="hold">
                                          <p:stCondLst>
                                            <p:cond delay="0"/>
                                          </p:stCondLst>
                                        </p:cTn>
                                        <p:tgtEl>
                                          <p:spTgt spid="8194"/>
                                        </p:tgtEl>
                                        <p:attrNameLst>
                                          <p:attrName>style.visibility</p:attrName>
                                        </p:attrNameLst>
                                      </p:cBhvr>
                                      <p:to>
                                        <p:strVal val="visible"/>
                                      </p:to>
                                    </p:set>
                                    <p:animEffect transition="in" filter="wipe(down)">
                                      <p:cBhvr>
                                        <p:cTn id="41"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912"/>
            <a:ext cx="10972800" cy="819912"/>
          </a:xfrm>
        </p:spPr>
        <p:txBody>
          <a:bodyPr>
            <a:noAutofit/>
          </a:bodyPr>
          <a:lstStyle/>
          <a:p>
            <a:pPr algn="ctr"/>
            <a:r>
              <a:rPr lang="en-US" sz="5400" b="1" dirty="0">
                <a:ln w="3175" cmpd="sng">
                  <a:solidFill>
                    <a:srgbClr val="FF0000"/>
                  </a:solidFill>
                </a:ln>
                <a:latin typeface="Algerian" pitchFamily="82" charset="0"/>
              </a:rPr>
              <a:t>Characteristics</a:t>
            </a:r>
            <a:r>
              <a:rPr lang="en-US" sz="6000" b="1" dirty="0">
                <a:ln w="3175" cmpd="sng">
                  <a:solidFill>
                    <a:srgbClr val="FF0000"/>
                  </a:solidFill>
                </a:ln>
                <a:latin typeface="Algerian" pitchFamily="82" charset="0"/>
              </a:rPr>
              <a:t> of Tax</a:t>
            </a:r>
          </a:p>
        </p:txBody>
      </p:sp>
      <p:sp>
        <p:nvSpPr>
          <p:cNvPr id="3" name="Content Placeholder 2"/>
          <p:cNvSpPr>
            <a:spLocks noGrp="1"/>
          </p:cNvSpPr>
          <p:nvPr>
            <p:ph idx="1"/>
          </p:nvPr>
        </p:nvSpPr>
        <p:spPr>
          <a:xfrm>
            <a:off x="762000" y="1371600"/>
            <a:ext cx="10972800" cy="4800600"/>
          </a:xfrm>
        </p:spPr>
        <p:txBody>
          <a:bodyPr>
            <a:normAutofit fontScale="25000" lnSpcReduction="20000"/>
          </a:bodyPr>
          <a:lstStyle/>
          <a:p>
            <a:pPr>
              <a:buNone/>
            </a:pPr>
            <a:r>
              <a:rPr lang="en-US" sz="8000" dirty="0">
                <a:solidFill>
                  <a:srgbClr val="FF0000"/>
                </a:solidFill>
              </a:rPr>
              <a:t>1)</a:t>
            </a:r>
            <a:r>
              <a:rPr lang="en-US" sz="2800" dirty="0">
                <a:solidFill>
                  <a:srgbClr val="FFFF00"/>
                </a:solidFill>
                <a:latin typeface="Times New Roman" pitchFamily="18" charset="0"/>
                <a:cs typeface="Times New Roman" pitchFamily="18" charset="0"/>
              </a:rPr>
              <a:t>		</a:t>
            </a:r>
            <a:r>
              <a:rPr lang="en-US" sz="8600" dirty="0">
                <a:solidFill>
                  <a:srgbClr val="FFFF00"/>
                </a:solidFill>
                <a:latin typeface="Times New Roman" pitchFamily="18" charset="0"/>
                <a:cs typeface="Times New Roman" pitchFamily="18" charset="0"/>
              </a:rPr>
              <a:t>It is a compulsory payment made to the Government. </a:t>
            </a:r>
          </a:p>
          <a:p>
            <a:pPr>
              <a:buNone/>
            </a:pPr>
            <a:r>
              <a:rPr lang="en-US" sz="8600" dirty="0">
                <a:solidFill>
                  <a:srgbClr val="FF0000"/>
                </a:solidFill>
                <a:latin typeface="Times New Roman" pitchFamily="18" charset="0"/>
                <a:cs typeface="Times New Roman" pitchFamily="18" charset="0"/>
              </a:rPr>
              <a:t>2)</a:t>
            </a:r>
            <a:r>
              <a:rPr lang="en-US" sz="8600" dirty="0">
                <a:solidFill>
                  <a:srgbClr val="FFFF00"/>
                </a:solidFill>
                <a:latin typeface="Times New Roman" pitchFamily="18" charset="0"/>
                <a:cs typeface="Times New Roman" pitchFamily="18" charset="0"/>
              </a:rPr>
              <a:t>		People on whom a tax is imposed must pay the tax.</a:t>
            </a:r>
          </a:p>
          <a:p>
            <a:pPr>
              <a:buNone/>
            </a:pPr>
            <a:r>
              <a:rPr lang="en-US" sz="8600" dirty="0">
                <a:solidFill>
                  <a:srgbClr val="FF0000"/>
                </a:solidFill>
                <a:latin typeface="Times New Roman" pitchFamily="18" charset="0"/>
                <a:cs typeface="Times New Roman" pitchFamily="18" charset="0"/>
              </a:rPr>
              <a:t>3)	</a:t>
            </a:r>
            <a:r>
              <a:rPr lang="en-US" sz="8600" dirty="0">
                <a:solidFill>
                  <a:srgbClr val="FFFF00"/>
                </a:solidFill>
                <a:latin typeface="Times New Roman" pitchFamily="18" charset="0"/>
                <a:cs typeface="Times New Roman" pitchFamily="18" charset="0"/>
              </a:rPr>
              <a:t>	Refusing to pay is a punishable offence.</a:t>
            </a:r>
          </a:p>
          <a:p>
            <a:pPr>
              <a:buNone/>
            </a:pPr>
            <a:r>
              <a:rPr lang="en-US" sz="8600" dirty="0">
                <a:solidFill>
                  <a:srgbClr val="FF0000"/>
                </a:solidFill>
                <a:latin typeface="Times New Roman" pitchFamily="18" charset="0"/>
                <a:cs typeface="Times New Roman" pitchFamily="18" charset="0"/>
              </a:rPr>
              <a:t>4)</a:t>
            </a:r>
            <a:r>
              <a:rPr lang="en-US" sz="8600" dirty="0">
                <a:solidFill>
                  <a:srgbClr val="FFFF00"/>
                </a:solidFill>
                <a:latin typeface="Times New Roman" pitchFamily="18" charset="0"/>
                <a:cs typeface="Times New Roman" pitchFamily="18" charset="0"/>
              </a:rPr>
              <a:t>		There is no quid pro quo between a tax payer and  public authorities. </a:t>
            </a:r>
          </a:p>
          <a:p>
            <a:pPr>
              <a:buNone/>
            </a:pPr>
            <a:r>
              <a:rPr lang="en-US" sz="8600" dirty="0">
                <a:solidFill>
                  <a:srgbClr val="FF0000"/>
                </a:solidFill>
                <a:latin typeface="Times New Roman" pitchFamily="18" charset="0"/>
                <a:cs typeface="Times New Roman" pitchFamily="18" charset="0"/>
              </a:rPr>
              <a:t>5)</a:t>
            </a:r>
            <a:r>
              <a:rPr lang="en-US" sz="8600" dirty="0">
                <a:solidFill>
                  <a:srgbClr val="FFFF00"/>
                </a:solidFill>
                <a:latin typeface="Times New Roman" pitchFamily="18" charset="0"/>
                <a:cs typeface="Times New Roman" pitchFamily="18" charset="0"/>
              </a:rPr>
              <a:t>		Every tax involves some sacrifice on part of the tax  payer.</a:t>
            </a:r>
          </a:p>
          <a:p>
            <a:pPr marL="514350" indent="-514350">
              <a:buClr>
                <a:srgbClr val="FF0000"/>
              </a:buClr>
              <a:buAutoNum type="arabicParenR" startAt="6"/>
            </a:pPr>
            <a:r>
              <a:rPr lang="en-US" sz="8600" dirty="0">
                <a:solidFill>
                  <a:srgbClr val="FFFF00"/>
                </a:solidFill>
                <a:latin typeface="Times New Roman" pitchFamily="18" charset="0"/>
                <a:cs typeface="Times New Roman" pitchFamily="18" charset="0"/>
              </a:rPr>
              <a:t>It is not levied as a fine or penalty for breaking law. </a:t>
            </a:r>
          </a:p>
          <a:p>
            <a:pPr marL="514350" indent="-514350">
              <a:buAutoNum type="arabicParenR" startAt="6"/>
            </a:pPr>
            <a:endParaRPr lang="en-US" sz="5500" dirty="0">
              <a:solidFill>
                <a:srgbClr val="FFFF00"/>
              </a:solidFill>
              <a:latin typeface="Times New Roman" pitchFamily="18" charset="0"/>
              <a:cs typeface="Times New Roman" pitchFamily="18" charset="0"/>
            </a:endParaRPr>
          </a:p>
          <a:p>
            <a:pPr algn="ctr">
              <a:buNone/>
            </a:pPr>
            <a:r>
              <a:rPr lang="en-US" sz="9600" b="1" i="1" u="sng" dirty="0"/>
              <a:t>SOURCES OF TAX REVENUE</a:t>
            </a:r>
          </a:p>
          <a:p>
            <a:pPr algn="ctr">
              <a:buNone/>
            </a:pPr>
            <a:endParaRPr lang="en-US" sz="4900" b="1" i="1" u="sng" dirty="0"/>
          </a:p>
          <a:p>
            <a:pPr lvl="8">
              <a:buFont typeface="Wingdings" pitchFamily="2" charset="2"/>
              <a:buChar char="v"/>
            </a:pPr>
            <a:r>
              <a:rPr lang="en-US" sz="6400" b="1" dirty="0">
                <a:solidFill>
                  <a:srgbClr val="FFFF00"/>
                </a:solidFill>
                <a:latin typeface="Times New Roman" pitchFamily="18" charset="0"/>
                <a:cs typeface="Times New Roman" pitchFamily="18" charset="0"/>
              </a:rPr>
              <a:t>INCOME TAX</a:t>
            </a:r>
          </a:p>
          <a:p>
            <a:pPr lvl="8">
              <a:buFont typeface="Wingdings" pitchFamily="2" charset="2"/>
              <a:buChar char="v"/>
            </a:pPr>
            <a:r>
              <a:rPr lang="en-US" sz="6400" b="1" dirty="0">
                <a:solidFill>
                  <a:srgbClr val="FFFF00"/>
                </a:solidFill>
                <a:latin typeface="Times New Roman" pitchFamily="18" charset="0"/>
                <a:cs typeface="Times New Roman" pitchFamily="18" charset="0"/>
              </a:rPr>
              <a:t> CORPORATE TAX</a:t>
            </a:r>
          </a:p>
          <a:p>
            <a:pPr lvl="8">
              <a:buFont typeface="Wingdings" pitchFamily="2" charset="2"/>
              <a:buChar char="v"/>
            </a:pPr>
            <a:r>
              <a:rPr lang="en-US" sz="6400" b="1" dirty="0">
                <a:solidFill>
                  <a:srgbClr val="FFFF00"/>
                </a:solidFill>
                <a:latin typeface="Times New Roman" pitchFamily="18" charset="0"/>
                <a:cs typeface="Times New Roman" pitchFamily="18" charset="0"/>
              </a:rPr>
              <a:t> SALES TAX</a:t>
            </a:r>
          </a:p>
          <a:p>
            <a:pPr lvl="8">
              <a:buFont typeface="Wingdings" pitchFamily="2" charset="2"/>
              <a:buChar char="v"/>
            </a:pPr>
            <a:r>
              <a:rPr lang="en-US" sz="6400" b="1" dirty="0">
                <a:solidFill>
                  <a:srgbClr val="FFFF00"/>
                </a:solidFill>
                <a:latin typeface="Times New Roman" pitchFamily="18" charset="0"/>
                <a:cs typeface="Times New Roman" pitchFamily="18" charset="0"/>
              </a:rPr>
              <a:t> SURCHARGE AND</a:t>
            </a:r>
          </a:p>
          <a:p>
            <a:pPr lvl="8">
              <a:buFont typeface="Wingdings" pitchFamily="2" charset="2"/>
              <a:buChar char="v"/>
            </a:pPr>
            <a:r>
              <a:rPr lang="en-US" sz="6400" b="1" dirty="0">
                <a:solidFill>
                  <a:srgbClr val="FFFF00"/>
                </a:solidFill>
                <a:latin typeface="Times New Roman" pitchFamily="18" charset="0"/>
                <a:cs typeface="Times New Roman" pitchFamily="18" charset="0"/>
              </a:rPr>
              <a:t> CESS</a:t>
            </a:r>
          </a:p>
          <a:p>
            <a:pPr algn="ctr">
              <a:buNone/>
            </a:pPr>
            <a:endParaRPr lang="en-US" sz="2000" b="1" i="1" u="sng" dirty="0"/>
          </a:p>
          <a:p>
            <a:pPr algn="ctr">
              <a:buNone/>
            </a:pPr>
            <a:endParaRPr lang="en-US" sz="2000" b="1" i="1" u="sng" dirty="0"/>
          </a:p>
          <a:p>
            <a:pPr algn="ctr">
              <a:buNone/>
            </a:pPr>
            <a:endParaRPr lang="en-US" sz="2000" dirty="0"/>
          </a:p>
        </p:txBody>
      </p:sp>
      <p:sp>
        <p:nvSpPr>
          <p:cNvPr id="4" name="Right Arrow 3"/>
          <p:cNvSpPr/>
          <p:nvPr/>
        </p:nvSpPr>
        <p:spPr>
          <a:xfrm>
            <a:off x="0" y="76200"/>
            <a:ext cx="1253784" cy="6096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80848406"/>
      </p:ext>
    </p:extLst>
  </p:cSld>
  <p:clrMapOvr>
    <a:masterClrMapping/>
  </p:clrMapOvr>
  <mc:AlternateContent xmlns:mc="http://schemas.openxmlformats.org/markup-compatibility/2006" xmlns:p14="http://schemas.microsoft.com/office/powerpoint/2010/main">
    <mc:Choice Requires="p14">
      <p:transition spd="slow" p14:dur="2000" advTm="89936"/>
    </mc:Choice>
    <mc:Fallback xmlns="">
      <p:transition spd="slow" advTm="899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barn(inVertical)">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barn(inVertical)">
                                      <p:cBhvr>
                                        <p:cTn id="34" dur="500"/>
                                        <p:tgtEl>
                                          <p:spTgt spid="3">
                                            <p:txEl>
                                              <p:pRg st="7" end="7"/>
                                            </p:txEl>
                                          </p:spTgt>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barn(inVertical)">
                                      <p:cBhvr>
                                        <p:cTn id="37" dur="500"/>
                                        <p:tgtEl>
                                          <p:spTgt spid="3">
                                            <p:txEl>
                                              <p:pRg st="9" end="9"/>
                                            </p:txEl>
                                          </p:spTgt>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barn(inVertical)">
                                      <p:cBhvr>
                                        <p:cTn id="40" dur="500"/>
                                        <p:tgtEl>
                                          <p:spTgt spid="3">
                                            <p:txEl>
                                              <p:pRg st="10" end="10"/>
                                            </p:txEl>
                                          </p:spTgt>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barn(inVertical)">
                                      <p:cBhvr>
                                        <p:cTn id="43" dur="500"/>
                                        <p:tgtEl>
                                          <p:spTgt spid="3">
                                            <p:txEl>
                                              <p:pRg st="11" end="11"/>
                                            </p:txEl>
                                          </p:spTgt>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xEl>
                                              <p:pRg st="12" end="12"/>
                                            </p:txEl>
                                          </p:spTgt>
                                        </p:tgtEl>
                                        <p:attrNameLst>
                                          <p:attrName>style.visibility</p:attrName>
                                        </p:attrNameLst>
                                      </p:cBhvr>
                                      <p:to>
                                        <p:strVal val="visible"/>
                                      </p:to>
                                    </p:set>
                                    <p:animEffect transition="in" filter="barn(inVertical)">
                                      <p:cBhvr>
                                        <p:cTn id="46" dur="500"/>
                                        <p:tgtEl>
                                          <p:spTgt spid="3">
                                            <p:txEl>
                                              <p:pRg st="12" end="12"/>
                                            </p:txEl>
                                          </p:spTgt>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Effect transition="in" filter="barn(inVertical)">
                                      <p:cBhvr>
                                        <p:cTn id="49"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89467"/>
            <a:ext cx="10131425" cy="1456267"/>
          </a:xfrm>
        </p:spPr>
        <p:txBody>
          <a:bodyPr>
            <a:normAutofit/>
          </a:bodyPr>
          <a:lstStyle/>
          <a:p>
            <a:pPr algn="ctr"/>
            <a:r>
              <a:rPr lang="en-US" sz="4800" b="1" dirty="0">
                <a:ln w="3175" cmpd="sng">
                  <a:solidFill>
                    <a:srgbClr val="FF0000"/>
                  </a:solidFill>
                </a:ln>
                <a:latin typeface="Algerian" pitchFamily="82" charset="0"/>
              </a:rPr>
              <a:t>Non  Tax  Revenue</a:t>
            </a:r>
          </a:p>
        </p:txBody>
      </p:sp>
      <p:sp>
        <p:nvSpPr>
          <p:cNvPr id="3" name="Content Placeholder 2"/>
          <p:cNvSpPr>
            <a:spLocks noGrp="1"/>
          </p:cNvSpPr>
          <p:nvPr>
            <p:ph idx="1"/>
          </p:nvPr>
        </p:nvSpPr>
        <p:spPr>
          <a:xfrm>
            <a:off x="-152400" y="381000"/>
            <a:ext cx="12192000" cy="1295400"/>
          </a:xfrm>
        </p:spPr>
        <p:txBody>
          <a:bodyPr>
            <a:normAutofit fontScale="85000" lnSpcReduction="20000"/>
          </a:bodyPr>
          <a:lstStyle/>
          <a:p>
            <a:pPr algn="just">
              <a:buNone/>
            </a:pPr>
            <a:r>
              <a:rPr lang="en-US" sz="2800" dirty="0"/>
              <a:t>			</a:t>
            </a:r>
          </a:p>
          <a:p>
            <a:pPr algn="ctr">
              <a:buNone/>
            </a:pPr>
            <a:r>
              <a:rPr lang="en-US" sz="2800" b="1" dirty="0">
                <a:solidFill>
                  <a:srgbClr val="FFFF00"/>
                </a:solidFill>
                <a:latin typeface="Times New Roman" pitchFamily="18" charset="0"/>
                <a:cs typeface="Times New Roman" pitchFamily="18" charset="0"/>
              </a:rPr>
              <a:t>	</a:t>
            </a:r>
            <a:r>
              <a:rPr lang="en-US" sz="3000" b="1" dirty="0">
                <a:solidFill>
                  <a:srgbClr val="FFFF00"/>
                </a:solidFill>
                <a:latin typeface="Times New Roman" pitchFamily="18" charset="0"/>
                <a:cs typeface="Times New Roman" pitchFamily="18" charset="0"/>
              </a:rPr>
              <a:t>The Revenue obtained by the Government from sources other than tax is called Non Tax Revenue</a:t>
            </a:r>
            <a:endParaRPr lang="en-US" sz="3900" b="1" dirty="0">
              <a:solidFill>
                <a:srgbClr val="FFFF00"/>
              </a:solidFill>
              <a:latin typeface="Times New Roman" pitchFamily="18" charset="0"/>
              <a:cs typeface="Times New Roman" pitchFamily="18" charset="0"/>
            </a:endParaRPr>
          </a:p>
          <a:p>
            <a:pPr algn="just">
              <a:buNone/>
            </a:pP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2400277493"/>
              </p:ext>
            </p:extLst>
          </p:nvPr>
        </p:nvGraphicFramePr>
        <p:xfrm>
          <a:off x="152400" y="1447800"/>
          <a:ext cx="11963400" cy="4912548"/>
        </p:xfrm>
        <a:graphic>
          <a:graphicData uri="http://schemas.openxmlformats.org/drawingml/2006/table">
            <a:tbl>
              <a:tblPr firstRow="1" bandRow="1">
                <a:effectLst>
                  <a:innerShdw blurRad="63500" dist="50800" dir="16200000">
                    <a:prstClr val="black">
                      <a:alpha val="50000"/>
                    </a:prstClr>
                  </a:innerShdw>
                </a:effectLst>
                <a:tableStyleId>{93296810-A885-4BE3-A3E7-6D5BEEA58F35}</a:tableStyleId>
              </a:tblPr>
              <a:tblGrid>
                <a:gridCol w="2667000">
                  <a:extLst>
                    <a:ext uri="{9D8B030D-6E8A-4147-A177-3AD203B41FA5}">
                      <a16:colId xmlns:a16="http://schemas.microsoft.com/office/drawing/2014/main" val="20000"/>
                    </a:ext>
                  </a:extLst>
                </a:gridCol>
                <a:gridCol w="9296400">
                  <a:extLst>
                    <a:ext uri="{9D8B030D-6E8A-4147-A177-3AD203B41FA5}">
                      <a16:colId xmlns:a16="http://schemas.microsoft.com/office/drawing/2014/main" val="20001"/>
                    </a:ext>
                  </a:extLst>
                </a:gridCol>
              </a:tblGrid>
              <a:tr h="556448">
                <a:tc>
                  <a:txBody>
                    <a:bodyPr/>
                    <a:lstStyle/>
                    <a:p>
                      <a:pPr algn="ctr"/>
                      <a:r>
                        <a:rPr lang="en-US" sz="2200" b="1" dirty="0">
                          <a:latin typeface="Times New Roman" pitchFamily="18" charset="0"/>
                          <a:cs typeface="Times New Roman" pitchFamily="18" charset="0"/>
                        </a:rPr>
                        <a:t>Sources</a:t>
                      </a:r>
                      <a:endParaRPr lang="en-US" sz="2200" b="1" dirty="0">
                        <a:solidFill>
                          <a:schemeClr val="tx1"/>
                        </a:solidFill>
                        <a:latin typeface="Times New Roman" pitchFamily="18" charset="0"/>
                        <a:cs typeface="Times New Roman" pitchFamily="18" charset="0"/>
                      </a:endParaRPr>
                    </a:p>
                  </a:txBody>
                  <a:tcPr marL="121920" marR="121920">
                    <a:cell3D prstMaterial="dkEdge">
                      <a:bevel w="77470" h="12700" prst="softRound"/>
                      <a:lightRig rig="flood" dir="t"/>
                    </a:cell3D>
                  </a:tcPr>
                </a:tc>
                <a:tc>
                  <a:txBody>
                    <a:bodyPr/>
                    <a:lstStyle/>
                    <a:p>
                      <a:pPr algn="ctr"/>
                      <a:r>
                        <a:rPr lang="en-US" sz="2200" b="1" dirty="0">
                          <a:latin typeface="Times New Roman" pitchFamily="18" charset="0"/>
                          <a:cs typeface="Times New Roman" pitchFamily="18" charset="0"/>
                        </a:rPr>
                        <a:t>Description </a:t>
                      </a:r>
                      <a:endParaRPr lang="en-US" sz="2200" b="1" dirty="0">
                        <a:solidFill>
                          <a:schemeClr val="tx1"/>
                        </a:solidFill>
                        <a:latin typeface="Times New Roman" pitchFamily="18" charset="0"/>
                        <a:cs typeface="Times New Roman" pitchFamily="18" charset="0"/>
                      </a:endParaRPr>
                    </a:p>
                  </a:txBody>
                  <a:tcPr marL="121920" marR="121920">
                    <a:cell3D prstMaterial="dkEdge">
                      <a:bevel w="77470" h="12700" prst="softRound"/>
                      <a:lightRig rig="flood" dir="t"/>
                    </a:cell3D>
                  </a:tcPr>
                </a:tc>
                <a:extLst>
                  <a:ext uri="{0D108BD9-81ED-4DB2-BD59-A6C34878D82A}">
                    <a16:rowId xmlns:a16="http://schemas.microsoft.com/office/drawing/2014/main" val="10000"/>
                  </a:ext>
                </a:extLst>
              </a:tr>
              <a:tr h="1399354">
                <a:tc>
                  <a:txBody>
                    <a:bodyPr/>
                    <a:lstStyle/>
                    <a:p>
                      <a:r>
                        <a:rPr lang="en-US" sz="2200" b="1" dirty="0">
                          <a:latin typeface="Times New Roman" pitchFamily="18" charset="0"/>
                          <a:cs typeface="Times New Roman" pitchFamily="18" charset="0"/>
                        </a:rPr>
                        <a:t>Fees</a:t>
                      </a:r>
                      <a:endParaRPr lang="en-US" sz="2200" b="1" dirty="0">
                        <a:solidFill>
                          <a:schemeClr val="tx1"/>
                        </a:solidFill>
                        <a:latin typeface="Times New Roman" pitchFamily="18" charset="0"/>
                        <a:cs typeface="Times New Roman" pitchFamily="18" charset="0"/>
                      </a:endParaRPr>
                    </a:p>
                  </a:txBody>
                  <a:tcPr marL="121920" marR="121920">
                    <a:cell3D prstMaterial="dkEdge">
                      <a:bevel w="77470" h="12700" prst="softRound"/>
                      <a:lightRig rig="flood" dir="t"/>
                    </a:cell3D>
                    <a:solidFill>
                      <a:srgbClr val="FFC000"/>
                    </a:solidFill>
                  </a:tcPr>
                </a:tc>
                <a:tc>
                  <a:txBody>
                    <a:bodyPr/>
                    <a:lstStyle/>
                    <a:p>
                      <a:pPr algn="l"/>
                      <a:r>
                        <a:rPr lang="en-US" sz="2200" b="1" dirty="0">
                          <a:latin typeface="Times New Roman" pitchFamily="18" charset="0"/>
                          <a:cs typeface="Times New Roman" pitchFamily="18" charset="0"/>
                        </a:rPr>
                        <a:t>1)  It is charged by Public authorities for rendering a service to the citizens.</a:t>
                      </a:r>
                      <a:r>
                        <a:rPr lang="en-US" sz="2200" b="1" baseline="0" dirty="0">
                          <a:latin typeface="Times New Roman" pitchFamily="18" charset="0"/>
                          <a:cs typeface="Times New Roman" pitchFamily="18" charset="0"/>
                        </a:rPr>
                        <a:t> </a:t>
                      </a:r>
                    </a:p>
                    <a:p>
                      <a:pPr algn="l"/>
                      <a:r>
                        <a:rPr lang="en-US" sz="2200" b="1" dirty="0">
                          <a:latin typeface="Times New Roman" pitchFamily="18" charset="0"/>
                          <a:cs typeface="Times New Roman" pitchFamily="18" charset="0"/>
                        </a:rPr>
                        <a:t>2)  There is no compulsion to pay fees.</a:t>
                      </a:r>
                    </a:p>
                    <a:p>
                      <a:pPr algn="l"/>
                      <a:r>
                        <a:rPr lang="en-US" sz="2200" b="1" dirty="0">
                          <a:latin typeface="Times New Roman" pitchFamily="18" charset="0"/>
                          <a:cs typeface="Times New Roman" pitchFamily="18" charset="0"/>
                        </a:rPr>
                        <a:t>3)   The Government provides certain services and charges certain fees for them </a:t>
                      </a:r>
                    </a:p>
                    <a:p>
                      <a:pPr algn="l"/>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Eg</a:t>
                      </a:r>
                      <a:r>
                        <a:rPr lang="en-US" sz="2200" b="1" dirty="0">
                          <a:latin typeface="Times New Roman" pitchFamily="18" charset="0"/>
                          <a:cs typeface="Times New Roman" pitchFamily="18" charset="0"/>
                        </a:rPr>
                        <a:t>)</a:t>
                      </a:r>
                      <a:r>
                        <a:rPr lang="en-US" sz="2200" b="1" baseline="0" dirty="0">
                          <a:latin typeface="Times New Roman" pitchFamily="18" charset="0"/>
                          <a:cs typeface="Times New Roman" pitchFamily="18" charset="0"/>
                        </a:rPr>
                        <a:t> Fees are charged for issuing of passports, driving licenses etc., </a:t>
                      </a:r>
                      <a:endParaRPr lang="en-US" sz="2200" b="1" dirty="0">
                        <a:solidFill>
                          <a:schemeClr val="tx1"/>
                        </a:solidFill>
                        <a:latin typeface="Times New Roman" pitchFamily="18" charset="0"/>
                        <a:cs typeface="Times New Roman" pitchFamily="18" charset="0"/>
                      </a:endParaRPr>
                    </a:p>
                  </a:txBody>
                  <a:tcPr marL="121920" marR="121920">
                    <a:cell3D prstMaterial="dkEdge">
                      <a:bevel w="77470" h="12700" prst="softRound"/>
                      <a:lightRig rig="flood" dir="t"/>
                    </a:cell3D>
                    <a:solidFill>
                      <a:srgbClr val="FFC000"/>
                    </a:solidFill>
                  </a:tcPr>
                </a:tc>
                <a:extLst>
                  <a:ext uri="{0D108BD9-81ED-4DB2-BD59-A6C34878D82A}">
                    <a16:rowId xmlns:a16="http://schemas.microsoft.com/office/drawing/2014/main" val="10001"/>
                  </a:ext>
                </a:extLst>
              </a:tr>
              <a:tr h="1155700">
                <a:tc>
                  <a:txBody>
                    <a:bodyPr/>
                    <a:lstStyle/>
                    <a:p>
                      <a:r>
                        <a:rPr lang="en-US" sz="2200" b="1" dirty="0">
                          <a:latin typeface="Times New Roman" pitchFamily="18" charset="0"/>
                          <a:cs typeface="Times New Roman" pitchFamily="18" charset="0"/>
                        </a:rPr>
                        <a:t>Fine</a:t>
                      </a:r>
                      <a:endParaRPr lang="en-US" sz="2200" b="1" dirty="0">
                        <a:solidFill>
                          <a:schemeClr val="tx1"/>
                        </a:solidFill>
                        <a:latin typeface="Times New Roman" pitchFamily="18" charset="0"/>
                        <a:cs typeface="Times New Roman" pitchFamily="18" charset="0"/>
                      </a:endParaRPr>
                    </a:p>
                  </a:txBody>
                  <a:tcPr marL="121920" marR="121920">
                    <a:cell3D prstMaterial="dkEdge">
                      <a:bevel w="77470" h="12700" prst="softRound"/>
                      <a:lightRig rig="flood" dir="t"/>
                    </a:cell3D>
                  </a:tcPr>
                </a:tc>
                <a:tc>
                  <a:txBody>
                    <a:bodyPr/>
                    <a:lstStyle/>
                    <a:p>
                      <a:pPr marL="342900" indent="-342900" algn="l">
                        <a:buAutoNum type="arabicParenR"/>
                      </a:pPr>
                      <a:r>
                        <a:rPr lang="en-US" sz="2200" b="1" dirty="0">
                          <a:latin typeface="Times New Roman" pitchFamily="18" charset="0"/>
                          <a:cs typeface="Times New Roman" pitchFamily="18" charset="0"/>
                        </a:rPr>
                        <a:t>It is a </a:t>
                      </a:r>
                      <a:r>
                        <a:rPr lang="en-US" sz="2200" b="1" baseline="0" dirty="0">
                          <a:latin typeface="Times New Roman" pitchFamily="18" charset="0"/>
                          <a:cs typeface="Times New Roman" pitchFamily="18" charset="0"/>
                        </a:rPr>
                        <a:t> penalty imposed on an individual for violating the law. </a:t>
                      </a:r>
                    </a:p>
                    <a:p>
                      <a:pPr marL="342900" indent="-342900" algn="l">
                        <a:buNone/>
                      </a:pPr>
                      <a:r>
                        <a:rPr lang="en-US" sz="2200" b="1" baseline="0" dirty="0">
                          <a:latin typeface="Times New Roman" pitchFamily="18" charset="0"/>
                          <a:cs typeface="Times New Roman" pitchFamily="18" charset="0"/>
                        </a:rPr>
                        <a:t>      (</a:t>
                      </a:r>
                      <a:r>
                        <a:rPr lang="en-US" sz="2200" b="1" baseline="0" dirty="0" err="1">
                          <a:latin typeface="Times New Roman" pitchFamily="18" charset="0"/>
                          <a:cs typeface="Times New Roman" pitchFamily="18" charset="0"/>
                        </a:rPr>
                        <a:t>eg</a:t>
                      </a:r>
                      <a:r>
                        <a:rPr lang="en-US" sz="2200" b="1" baseline="0" dirty="0">
                          <a:latin typeface="Times New Roman" pitchFamily="18" charset="0"/>
                          <a:cs typeface="Times New Roman" pitchFamily="18" charset="0"/>
                        </a:rPr>
                        <a:t>) i) Violation of traffic rules </a:t>
                      </a:r>
                    </a:p>
                    <a:p>
                      <a:pPr marL="342900" indent="-342900" algn="l">
                        <a:buNone/>
                      </a:pPr>
                      <a:r>
                        <a:rPr lang="en-US" sz="2200" b="1" baseline="0" dirty="0">
                          <a:latin typeface="Times New Roman" pitchFamily="18" charset="0"/>
                          <a:cs typeface="Times New Roman" pitchFamily="18" charset="0"/>
                        </a:rPr>
                        <a:t>2)  Payment of taxes after the stipulated time  </a:t>
                      </a:r>
                      <a:endParaRPr lang="en-US" sz="2200" b="1" dirty="0">
                        <a:solidFill>
                          <a:schemeClr val="tx1"/>
                        </a:solidFill>
                        <a:latin typeface="Times New Roman" pitchFamily="18" charset="0"/>
                        <a:cs typeface="Times New Roman" pitchFamily="18" charset="0"/>
                      </a:endParaRPr>
                    </a:p>
                  </a:txBody>
                  <a:tcPr marL="121920" marR="121920">
                    <a:cell3D prstMaterial="dkEdge">
                      <a:bevel w="77470" h="12700" prst="softRound"/>
                      <a:lightRig rig="flood" dir="t"/>
                    </a:cell3D>
                  </a:tcPr>
                </a:tc>
                <a:extLst>
                  <a:ext uri="{0D108BD9-81ED-4DB2-BD59-A6C34878D82A}">
                    <a16:rowId xmlns:a16="http://schemas.microsoft.com/office/drawing/2014/main" val="10002"/>
                  </a:ext>
                </a:extLst>
              </a:tr>
              <a:tr h="796472">
                <a:tc>
                  <a:txBody>
                    <a:bodyPr/>
                    <a:lstStyle/>
                    <a:p>
                      <a:r>
                        <a:rPr lang="en-US" sz="2200" b="1" dirty="0">
                          <a:latin typeface="Times New Roman" pitchFamily="18" charset="0"/>
                          <a:cs typeface="Times New Roman" pitchFamily="18" charset="0"/>
                        </a:rPr>
                        <a:t>Earnings from Public Enterprises</a:t>
                      </a:r>
                      <a:endParaRPr lang="en-US" sz="2200" b="1" dirty="0">
                        <a:solidFill>
                          <a:schemeClr val="tx1"/>
                        </a:solidFill>
                        <a:latin typeface="Times New Roman" pitchFamily="18" charset="0"/>
                        <a:cs typeface="Times New Roman" pitchFamily="18" charset="0"/>
                      </a:endParaRPr>
                    </a:p>
                  </a:txBody>
                  <a:tcPr marL="121920" marR="121920">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00B050"/>
                    </a:solidFill>
                  </a:tcPr>
                </a:tc>
                <a:tc>
                  <a:txBody>
                    <a:bodyPr/>
                    <a:lstStyle/>
                    <a:p>
                      <a:pPr marL="342900" indent="-342900" algn="l">
                        <a:buAutoNum type="arabicParenR"/>
                      </a:pPr>
                      <a:r>
                        <a:rPr lang="en-US" sz="2200" b="1" dirty="0">
                          <a:latin typeface="Times New Roman" pitchFamily="18" charset="0"/>
                          <a:cs typeface="Times New Roman" pitchFamily="18" charset="0"/>
                        </a:rPr>
                        <a:t>Some of the public Sector enterprises make a good amount of profit </a:t>
                      </a:r>
                    </a:p>
                    <a:p>
                      <a:pPr marL="457200" indent="-457200" algn="l">
                        <a:buAutoNum type="arabicParenR" startAt="2"/>
                      </a:pPr>
                      <a:r>
                        <a:rPr lang="en-US" sz="2200" b="1" dirty="0">
                          <a:latin typeface="Times New Roman" pitchFamily="18" charset="0"/>
                          <a:cs typeface="Times New Roman" pitchFamily="18" charset="0"/>
                        </a:rPr>
                        <a:t>These profits gained by the Government can be utilized for public expenditure. </a:t>
                      </a:r>
                    </a:p>
                    <a:p>
                      <a:pPr marL="457200" indent="-457200" algn="l">
                        <a:buAutoNum type="arabicParenR" startAt="2"/>
                      </a:pPr>
                      <a:endParaRPr lang="en-US" sz="2200" b="1" dirty="0">
                        <a:solidFill>
                          <a:schemeClr val="tx1"/>
                        </a:solidFill>
                        <a:latin typeface="Times New Roman" pitchFamily="18" charset="0"/>
                        <a:cs typeface="Times New Roman" pitchFamily="18" charset="0"/>
                      </a:endParaRPr>
                    </a:p>
                  </a:txBody>
                  <a:tcPr marL="121920" marR="121920">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00B050"/>
                    </a:solidFill>
                  </a:tcPr>
                </a:tc>
                <a:extLst>
                  <a:ext uri="{0D108BD9-81ED-4DB2-BD59-A6C34878D82A}">
                    <a16:rowId xmlns:a16="http://schemas.microsoft.com/office/drawing/2014/main" val="10003"/>
                  </a:ext>
                </a:extLst>
              </a:tr>
            </a:tbl>
          </a:graphicData>
        </a:graphic>
      </p:graphicFrame>
      <p:sp>
        <p:nvSpPr>
          <p:cNvPr id="5" name="Right Arrow 4"/>
          <p:cNvSpPr/>
          <p:nvPr/>
        </p:nvSpPr>
        <p:spPr>
          <a:xfrm>
            <a:off x="-263184" y="76200"/>
            <a:ext cx="1253784" cy="6096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545" t="15171" r="12159" b="26826"/>
          <a:stretch/>
        </p:blipFill>
        <p:spPr bwMode="auto">
          <a:xfrm>
            <a:off x="10744200" y="6400466"/>
            <a:ext cx="1295400" cy="369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51834093"/>
      </p:ext>
    </p:extLst>
  </p:cSld>
  <p:clrMapOvr>
    <a:masterClrMapping/>
  </p:clrMapOvr>
  <mc:AlternateContent xmlns:mc="http://schemas.openxmlformats.org/markup-compatibility/2006" xmlns:p14="http://schemas.microsoft.com/office/powerpoint/2010/main">
    <mc:Choice Requires="p14">
      <p:transition spd="slow" p14:dur="2000" advTm="107971"/>
    </mc:Choice>
    <mc:Fallback xmlns="">
      <p:transition spd="slow" advTm="1079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67023548"/>
              </p:ext>
            </p:extLst>
          </p:nvPr>
        </p:nvGraphicFramePr>
        <p:xfrm>
          <a:off x="0" y="533400"/>
          <a:ext cx="12192000" cy="5867400"/>
        </p:xfrm>
        <a:graphic>
          <a:graphicData uri="http://schemas.openxmlformats.org/drawingml/2006/table">
            <a:tbl>
              <a:tblPr firstRow="1" bandRow="1">
                <a:effectLst>
                  <a:innerShdw blurRad="114300">
                    <a:prstClr val="black"/>
                  </a:innerShdw>
                </a:effectLst>
                <a:tableStyleId>{93296810-A885-4BE3-A3E7-6D5BEEA58F35}</a:tableStyleId>
              </a:tblPr>
              <a:tblGrid>
                <a:gridCol w="2696307">
                  <a:extLst>
                    <a:ext uri="{9D8B030D-6E8A-4147-A177-3AD203B41FA5}">
                      <a16:colId xmlns:a16="http://schemas.microsoft.com/office/drawing/2014/main" val="20000"/>
                    </a:ext>
                  </a:extLst>
                </a:gridCol>
                <a:gridCol w="9495693">
                  <a:extLst>
                    <a:ext uri="{9D8B030D-6E8A-4147-A177-3AD203B41FA5}">
                      <a16:colId xmlns:a16="http://schemas.microsoft.com/office/drawing/2014/main" val="20001"/>
                    </a:ext>
                  </a:extLst>
                </a:gridCol>
              </a:tblGrid>
              <a:tr h="617838">
                <a:tc>
                  <a:txBody>
                    <a:bodyPr/>
                    <a:lstStyle/>
                    <a:p>
                      <a:pPr algn="ctr"/>
                      <a:r>
                        <a:rPr lang="en-US" sz="3200" b="1" dirty="0">
                          <a:latin typeface="Times New Roman" pitchFamily="18" charset="0"/>
                          <a:cs typeface="Times New Roman" pitchFamily="18" charset="0"/>
                        </a:rPr>
                        <a:t>Sources</a:t>
                      </a:r>
                      <a:endParaRPr lang="en-US" sz="3200" b="1" dirty="0">
                        <a:solidFill>
                          <a:schemeClr val="tx1"/>
                        </a:solidFill>
                        <a:latin typeface="Times New Roman" pitchFamily="18" charset="0"/>
                        <a:cs typeface="Times New Roman" pitchFamily="18" charset="0"/>
                      </a:endParaRPr>
                    </a:p>
                  </a:txBody>
                  <a:tcPr marL="121920" marR="121920">
                    <a:cell3D prstMaterial="dkEdge">
                      <a:bevel w="77470" h="12700" prst="softRound"/>
                      <a:lightRig rig="flood" dir="t"/>
                    </a:cell3D>
                  </a:tcPr>
                </a:tc>
                <a:tc>
                  <a:txBody>
                    <a:bodyPr/>
                    <a:lstStyle/>
                    <a:p>
                      <a:pPr algn="ctr"/>
                      <a:r>
                        <a:rPr lang="en-US" sz="3200" b="1" dirty="0">
                          <a:latin typeface="Times New Roman" pitchFamily="18" charset="0"/>
                          <a:cs typeface="Times New Roman" pitchFamily="18" charset="0"/>
                        </a:rPr>
                        <a:t>Description </a:t>
                      </a:r>
                      <a:endParaRPr lang="en-US" sz="3200" b="1" dirty="0">
                        <a:solidFill>
                          <a:schemeClr val="tx1"/>
                        </a:solidFill>
                        <a:latin typeface="Times New Roman" pitchFamily="18" charset="0"/>
                        <a:cs typeface="Times New Roman" pitchFamily="18" charset="0"/>
                      </a:endParaRPr>
                    </a:p>
                  </a:txBody>
                  <a:tcPr marL="121920" marR="121920">
                    <a:cell3D prstMaterial="dkEdge">
                      <a:bevel h="50800" prst="divot"/>
                      <a:lightRig rig="flood" dir="t"/>
                    </a:cell3D>
                  </a:tcPr>
                </a:tc>
                <a:extLst>
                  <a:ext uri="{0D108BD9-81ED-4DB2-BD59-A6C34878D82A}">
                    <a16:rowId xmlns:a16="http://schemas.microsoft.com/office/drawing/2014/main" val="10000"/>
                  </a:ext>
                </a:extLst>
              </a:tr>
              <a:tr h="1604885">
                <a:tc>
                  <a:txBody>
                    <a:bodyPr/>
                    <a:lstStyle/>
                    <a:p>
                      <a:r>
                        <a:rPr lang="en-US" sz="2400" b="1" dirty="0">
                          <a:solidFill>
                            <a:schemeClr val="bg1"/>
                          </a:solidFill>
                          <a:latin typeface="Times New Roman" pitchFamily="18" charset="0"/>
                          <a:cs typeface="Times New Roman" pitchFamily="18" charset="0"/>
                        </a:rPr>
                        <a:t>Special</a:t>
                      </a:r>
                      <a:r>
                        <a:rPr lang="en-US" sz="2400" b="1" baseline="0" dirty="0">
                          <a:solidFill>
                            <a:schemeClr val="bg1"/>
                          </a:solidFill>
                          <a:latin typeface="Times New Roman" pitchFamily="18" charset="0"/>
                          <a:cs typeface="Times New Roman" pitchFamily="18" charset="0"/>
                        </a:rPr>
                        <a:t> Assessment of betterment levy</a:t>
                      </a:r>
                      <a:endParaRPr lang="en-US" sz="2400" b="1" dirty="0">
                        <a:solidFill>
                          <a:schemeClr val="bg1"/>
                        </a:solidFill>
                        <a:latin typeface="Times New Roman" pitchFamily="18" charset="0"/>
                        <a:cs typeface="Times New Roman" pitchFamily="18" charset="0"/>
                      </a:endParaRPr>
                    </a:p>
                  </a:txBody>
                  <a:tcPr marL="121920" marR="121920">
                    <a:cell3D prstMaterial="dkEdge">
                      <a:bevel w="77470" h="12700" prst="softRound"/>
                      <a:lightRig rig="flood" dir="t"/>
                    </a:cell3D>
                    <a:solidFill>
                      <a:srgbClr val="00B050"/>
                    </a:solidFill>
                  </a:tcPr>
                </a:tc>
                <a:tc>
                  <a:txBody>
                    <a:bodyPr/>
                    <a:lstStyle/>
                    <a:p>
                      <a:pPr marL="457200" indent="-457200" algn="l">
                        <a:buFont typeface="+mj-lt"/>
                        <a:buAutoNum type="arabicPeriod"/>
                      </a:pPr>
                      <a:r>
                        <a:rPr lang="en-US" sz="2400" b="1" dirty="0">
                          <a:solidFill>
                            <a:schemeClr val="bg1"/>
                          </a:solidFill>
                          <a:latin typeface="Times New Roman" pitchFamily="18" charset="0"/>
                          <a:cs typeface="Times New Roman" pitchFamily="18" charset="0"/>
                        </a:rPr>
                        <a:t>It is a special charge levied on certain members of the community                                                                                                                   who are benefited by the government projects.</a:t>
                      </a:r>
                    </a:p>
                    <a:p>
                      <a:pPr algn="l"/>
                      <a:r>
                        <a:rPr lang="en-US" sz="2400" b="1" baseline="0"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Eg</a:t>
                      </a:r>
                      <a:r>
                        <a:rPr lang="en-US" sz="2400" b="1" dirty="0">
                          <a:solidFill>
                            <a:schemeClr val="bg1"/>
                          </a:solidFill>
                          <a:latin typeface="Times New Roman" pitchFamily="18" charset="0"/>
                          <a:cs typeface="Times New Roman" pitchFamily="18" charset="0"/>
                        </a:rPr>
                        <a:t>. Due to the Public park or due to the construction of  road, people     in that locality experience that benefits .</a:t>
                      </a:r>
                    </a:p>
                  </a:txBody>
                  <a:tcPr marL="121920" marR="121920">
                    <a:cell3D prstMaterial="dkEdge">
                      <a:bevel h="50800" prst="divot"/>
                      <a:lightRig rig="flood" dir="t"/>
                    </a:cell3D>
                    <a:solidFill>
                      <a:srgbClr val="00B050"/>
                    </a:solidFill>
                  </a:tcPr>
                </a:tc>
                <a:extLst>
                  <a:ext uri="{0D108BD9-81ED-4DB2-BD59-A6C34878D82A}">
                    <a16:rowId xmlns:a16="http://schemas.microsoft.com/office/drawing/2014/main" val="10001"/>
                  </a:ext>
                </a:extLst>
              </a:tr>
              <a:tr h="2289632">
                <a:tc>
                  <a:txBody>
                    <a:bodyPr/>
                    <a:lstStyle/>
                    <a:p>
                      <a:pPr algn="l"/>
                      <a:r>
                        <a:rPr lang="en-US" sz="2400" b="1" dirty="0">
                          <a:latin typeface="Times New Roman" pitchFamily="18" charset="0"/>
                          <a:cs typeface="Times New Roman" pitchFamily="18" charset="0"/>
                        </a:rPr>
                        <a:t>Gifts</a:t>
                      </a:r>
                      <a:r>
                        <a:rPr lang="en-US" sz="2400" b="1" baseline="0" dirty="0">
                          <a:latin typeface="Times New Roman" pitchFamily="18" charset="0"/>
                          <a:cs typeface="Times New Roman" pitchFamily="18" charset="0"/>
                        </a:rPr>
                        <a:t>, Grants and Aids</a:t>
                      </a:r>
                      <a:endParaRPr lang="en-US" sz="2400" b="1" dirty="0">
                        <a:solidFill>
                          <a:schemeClr val="tx1"/>
                        </a:solidFill>
                        <a:latin typeface="Times New Roman" pitchFamily="18" charset="0"/>
                        <a:cs typeface="Times New Roman" pitchFamily="18" charset="0"/>
                      </a:endParaRPr>
                    </a:p>
                  </a:txBody>
                  <a:tcPr marL="121920" marR="121920">
                    <a:cell3D prstMaterial="dkEdge">
                      <a:bevel w="77470" h="12700" prst="softRound"/>
                      <a:lightRig rig="flood" dir="t"/>
                    </a:cell3D>
                    <a:solidFill>
                      <a:schemeClr val="tx1"/>
                    </a:solidFill>
                  </a:tcPr>
                </a:tc>
                <a:tc>
                  <a:txBody>
                    <a:bodyPr/>
                    <a:lstStyle/>
                    <a:p>
                      <a:pPr marL="457200" indent="-457200" algn="l">
                        <a:buFont typeface="+mj-lt"/>
                        <a:buAutoNum type="arabicPeriod"/>
                      </a:pPr>
                      <a:r>
                        <a:rPr lang="en-US" sz="2400" b="1" dirty="0">
                          <a:latin typeface="Times New Roman" pitchFamily="18" charset="0"/>
                          <a:cs typeface="Times New Roman" pitchFamily="18" charset="0"/>
                        </a:rPr>
                        <a:t>Grant from one Government to another is an important source of  revenue in modern days. </a:t>
                      </a:r>
                    </a:p>
                    <a:p>
                      <a:pPr marL="457200" indent="-457200" algn="l">
                        <a:buFont typeface="+mj-lt"/>
                        <a:buAutoNum type="arabicPeriod"/>
                      </a:pPr>
                      <a:r>
                        <a:rPr lang="en-US" sz="2400" b="1" dirty="0">
                          <a:latin typeface="Times New Roman" pitchFamily="18" charset="0"/>
                          <a:cs typeface="Times New Roman" pitchFamily="18" charset="0"/>
                        </a:rPr>
                        <a:t>Centre  → State  → Local Government </a:t>
                      </a:r>
                    </a:p>
                    <a:p>
                      <a:pPr marL="457200" indent="-457200" algn="l">
                        <a:buFont typeface="+mj-lt"/>
                        <a:buAutoNum type="arabicPeriod"/>
                      </a:pPr>
                      <a:r>
                        <a:rPr lang="en-US" sz="2400" b="1" dirty="0">
                          <a:latin typeface="Times New Roman" pitchFamily="18" charset="0"/>
                          <a:cs typeface="Times New Roman" pitchFamily="18" charset="0"/>
                        </a:rPr>
                        <a:t> Developing countries receive  military aid, food aid and   technological aid from other countries. </a:t>
                      </a:r>
                      <a:endParaRPr lang="en-US" sz="2400" b="1" dirty="0">
                        <a:solidFill>
                          <a:schemeClr val="tx1"/>
                        </a:solidFill>
                        <a:latin typeface="Times New Roman" pitchFamily="18" charset="0"/>
                        <a:cs typeface="Times New Roman" pitchFamily="18" charset="0"/>
                      </a:endParaRPr>
                    </a:p>
                  </a:txBody>
                  <a:tcPr marL="121920" marR="121920">
                    <a:cell3D prstMaterial="dkEdge">
                      <a:bevel h="50800" prst="divot"/>
                      <a:lightRig rig="flood" dir="t"/>
                    </a:cell3D>
                    <a:solidFill>
                      <a:schemeClr val="tx1"/>
                    </a:solidFill>
                  </a:tcPr>
                </a:tc>
                <a:extLst>
                  <a:ext uri="{0D108BD9-81ED-4DB2-BD59-A6C34878D82A}">
                    <a16:rowId xmlns:a16="http://schemas.microsoft.com/office/drawing/2014/main" val="10002"/>
                  </a:ext>
                </a:extLst>
              </a:tr>
              <a:tr h="1355045">
                <a:tc>
                  <a:txBody>
                    <a:bodyPr/>
                    <a:lstStyle/>
                    <a:p>
                      <a:pPr algn="l"/>
                      <a:r>
                        <a:rPr lang="en-US" sz="2400" b="1" dirty="0">
                          <a:latin typeface="Times New Roman" pitchFamily="18" charset="0"/>
                          <a:cs typeface="Times New Roman" pitchFamily="18" charset="0"/>
                        </a:rPr>
                        <a:t>Escheats</a:t>
                      </a:r>
                      <a:endParaRPr lang="en-US" sz="2400" b="1" dirty="0">
                        <a:solidFill>
                          <a:schemeClr val="tx1"/>
                        </a:solidFill>
                        <a:latin typeface="Times New Roman" pitchFamily="18" charset="0"/>
                        <a:cs typeface="Times New Roman" pitchFamily="18" charset="0"/>
                      </a:endParaRPr>
                    </a:p>
                  </a:txBody>
                  <a:tcPr marL="121920" marR="121920">
                    <a:cell3D prstMaterial="dkEdge">
                      <a:bevel w="77470" h="12700" prst="softRound"/>
                      <a:lightRig rig="flood" dir="t"/>
                    </a:cell3D>
                    <a:solidFill>
                      <a:srgbClr val="FFC000"/>
                    </a:solidFill>
                  </a:tcPr>
                </a:tc>
                <a:tc>
                  <a:txBody>
                    <a:bodyPr/>
                    <a:lstStyle/>
                    <a:p>
                      <a:pPr algn="l"/>
                      <a:r>
                        <a:rPr lang="en-US" sz="2400" b="1" dirty="0">
                          <a:latin typeface="Times New Roman" pitchFamily="18" charset="0"/>
                          <a:cs typeface="Times New Roman" pitchFamily="18" charset="0"/>
                        </a:rPr>
                        <a:t>It refers to the claim of the state to property of persons who die without legal heirs or documented will </a:t>
                      </a:r>
                      <a:endParaRPr lang="en-US" sz="2400" b="1" dirty="0">
                        <a:solidFill>
                          <a:schemeClr val="tx1"/>
                        </a:solidFill>
                        <a:latin typeface="Times New Roman" pitchFamily="18" charset="0"/>
                        <a:cs typeface="Times New Roman" pitchFamily="18" charset="0"/>
                      </a:endParaRPr>
                    </a:p>
                  </a:txBody>
                  <a:tcPr marL="121920" marR="121920">
                    <a:cell3D prstMaterial="dkEdge">
                      <a:bevel h="50800" prst="divot"/>
                      <a:lightRig rig="flood" dir="t"/>
                    </a:cell3D>
                    <a:solidFill>
                      <a:srgbClr val="FFC000"/>
                    </a:solidFill>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755192621"/>
      </p:ext>
    </p:extLst>
  </p:cSld>
  <p:clrMapOvr>
    <a:masterClrMapping/>
  </p:clrMapOvr>
  <mc:AlternateContent xmlns:mc="http://schemas.openxmlformats.org/markup-compatibility/2006" xmlns:p14="http://schemas.microsoft.com/office/powerpoint/2010/main">
    <mc:Choice Requires="p14">
      <p:transition spd="slow" p14:dur="2000" advTm="93850"/>
    </mc:Choice>
    <mc:Fallback xmlns="">
      <p:transition spd="slow" advTm="938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828800"/>
            <a:ext cx="3886200" cy="2990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962400"/>
            <a:ext cx="4214373" cy="273070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b="63218"/>
          <a:stretch/>
        </p:blipFill>
        <p:spPr bwMode="auto">
          <a:xfrm>
            <a:off x="381000" y="76200"/>
            <a:ext cx="4234948" cy="2743200"/>
          </a:xfrm>
          <a:prstGeom prst="rect">
            <a:avLst/>
          </a:prstGeom>
          <a:noFill/>
          <a:ln>
            <a:no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962400"/>
            <a:ext cx="4234948" cy="27432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descr="Debt Relief for 39 Countries on Track to Reach US$114 bill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76200"/>
            <a:ext cx="4234638" cy="273990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687460"/>
      </p:ext>
    </p:extLst>
  </p:cSld>
  <p:clrMapOvr>
    <a:masterClrMapping/>
  </p:clrMapOvr>
  <mc:AlternateContent xmlns:mc="http://schemas.openxmlformats.org/markup-compatibility/2006" xmlns:p14="http://schemas.microsoft.com/office/powerpoint/2010/main">
    <mc:Choice Requires="p14">
      <p:transition spd="slow" p14:dur="2000" advTm="6351"/>
    </mc:Choice>
    <mc:Fallback xmlns="">
      <p:transition spd="slow" advTm="6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p:cTn id="7" dur="500" fill="hold"/>
                                        <p:tgtEl>
                                          <p:spTgt spid="2056"/>
                                        </p:tgtEl>
                                        <p:attrNameLst>
                                          <p:attrName>ppt_w</p:attrName>
                                        </p:attrNameLst>
                                      </p:cBhvr>
                                      <p:tavLst>
                                        <p:tav tm="0">
                                          <p:val>
                                            <p:fltVal val="0"/>
                                          </p:val>
                                        </p:tav>
                                        <p:tav tm="100000">
                                          <p:val>
                                            <p:strVal val="#ppt_w"/>
                                          </p:val>
                                        </p:tav>
                                      </p:tavLst>
                                    </p:anim>
                                    <p:anim calcmode="lin" valueType="num">
                                      <p:cBhvr>
                                        <p:cTn id="8" dur="500" fill="hold"/>
                                        <p:tgtEl>
                                          <p:spTgt spid="2056"/>
                                        </p:tgtEl>
                                        <p:attrNameLst>
                                          <p:attrName>ppt_h</p:attrName>
                                        </p:attrNameLst>
                                      </p:cBhvr>
                                      <p:tavLst>
                                        <p:tav tm="0">
                                          <p:val>
                                            <p:fltVal val="0"/>
                                          </p:val>
                                        </p:tav>
                                        <p:tav tm="100000">
                                          <p:val>
                                            <p:strVal val="#ppt_h"/>
                                          </p:val>
                                        </p:tav>
                                      </p:tavLst>
                                    </p:anim>
                                    <p:animEffect transition="in" filter="fade">
                                      <p:cBhvr>
                                        <p:cTn id="9" dur="500"/>
                                        <p:tgtEl>
                                          <p:spTgt spid="2056"/>
                                        </p:tgtEl>
                                      </p:cBhvr>
                                    </p:animEffect>
                                  </p:childTnLst>
                                </p:cTn>
                              </p:par>
                              <p:par>
                                <p:cTn id="10" presetID="27" presetClass="emph" presetSubtype="0" fill="remove" nodeType="withEffect">
                                  <p:stCondLst>
                                    <p:cond delay="0"/>
                                  </p:stCondLst>
                                  <p:childTnLst>
                                    <p:animClr clrSpc="rgb" dir="cw">
                                      <p:cBhvr override="childStyle">
                                        <p:cTn id="11" dur="250" autoRev="1" fill="remove"/>
                                        <p:tgtEl>
                                          <p:spTgt spid="2056"/>
                                        </p:tgtEl>
                                        <p:attrNameLst>
                                          <p:attrName>style.color</p:attrName>
                                        </p:attrNameLst>
                                      </p:cBhvr>
                                      <p:to>
                                        <a:schemeClr val="bg1"/>
                                      </p:to>
                                    </p:animClr>
                                    <p:animClr clrSpc="rgb" dir="cw">
                                      <p:cBhvr>
                                        <p:cTn id="12" dur="250" autoRev="1" fill="remove"/>
                                        <p:tgtEl>
                                          <p:spTgt spid="2056"/>
                                        </p:tgtEl>
                                        <p:attrNameLst>
                                          <p:attrName>fillcolor</p:attrName>
                                        </p:attrNameLst>
                                      </p:cBhvr>
                                      <p:to>
                                        <a:schemeClr val="bg1"/>
                                      </p:to>
                                    </p:animClr>
                                    <p:set>
                                      <p:cBhvr>
                                        <p:cTn id="13" dur="250" autoRev="1" fill="remove"/>
                                        <p:tgtEl>
                                          <p:spTgt spid="2056"/>
                                        </p:tgtEl>
                                        <p:attrNameLst>
                                          <p:attrName>fill.type</p:attrName>
                                        </p:attrNameLst>
                                      </p:cBhvr>
                                      <p:to>
                                        <p:strVal val="solid"/>
                                      </p:to>
                                    </p:set>
                                    <p:set>
                                      <p:cBhvr>
                                        <p:cTn id="14" dur="250" autoRev="1" fill="remove"/>
                                        <p:tgtEl>
                                          <p:spTgt spid="2056"/>
                                        </p:tgtEl>
                                        <p:attrNameLst>
                                          <p:attrName>fill.on</p:attrName>
                                        </p:attrNameLst>
                                      </p:cBhvr>
                                      <p:to>
                                        <p:strVal val="true"/>
                                      </p:to>
                                    </p:set>
                                  </p:childTnLst>
                                </p:cTn>
                              </p:par>
                            </p:childTnLst>
                          </p:cTn>
                        </p:par>
                        <p:par>
                          <p:cTn id="15" fill="hold">
                            <p:stCondLst>
                              <p:cond delay="500"/>
                            </p:stCondLst>
                            <p:childTnLst>
                              <p:par>
                                <p:cTn id="16" presetID="1" presetClass="emph" presetSubtype="2" fill="hold" nodeType="afterEffect">
                                  <p:stCondLst>
                                    <p:cond delay="0"/>
                                  </p:stCondLst>
                                  <p:childTnLst>
                                    <p:animClr clrSpc="rgb" dir="cw">
                                      <p:cBhvr>
                                        <p:cTn id="17" dur="2000" fill="hold"/>
                                        <p:tgtEl>
                                          <p:spTgt spid="2053"/>
                                        </p:tgtEl>
                                        <p:attrNameLst>
                                          <p:attrName>fillcolor</p:attrName>
                                        </p:attrNameLst>
                                      </p:cBhvr>
                                      <p:to>
                                        <a:schemeClr val="accent2"/>
                                      </p:to>
                                    </p:animClr>
                                    <p:set>
                                      <p:cBhvr>
                                        <p:cTn id="18" dur="2000" fill="hold"/>
                                        <p:tgtEl>
                                          <p:spTgt spid="2053"/>
                                        </p:tgtEl>
                                        <p:attrNameLst>
                                          <p:attrName>fill.type</p:attrName>
                                        </p:attrNameLst>
                                      </p:cBhvr>
                                      <p:to>
                                        <p:strVal val="solid"/>
                                      </p:to>
                                    </p:set>
                                    <p:set>
                                      <p:cBhvr>
                                        <p:cTn id="19" dur="2000" fill="hold"/>
                                        <p:tgtEl>
                                          <p:spTgt spid="2053"/>
                                        </p:tgtEl>
                                        <p:attrNameLst>
                                          <p:attrName>fill.on</p:attrName>
                                        </p:attrNameLst>
                                      </p:cBhvr>
                                      <p:to>
                                        <p:strVal val="true"/>
                                      </p:to>
                                    </p:set>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2054"/>
                                        </p:tgtEl>
                                        <p:attrNameLst>
                                          <p:attrName>style.visibility</p:attrName>
                                        </p:attrNameLst>
                                      </p:cBhvr>
                                      <p:to>
                                        <p:strVal val="visible"/>
                                      </p:to>
                                    </p:set>
                                    <p:anim calcmode="lin" valueType="num">
                                      <p:cBhvr>
                                        <p:cTn id="23" dur="500" fill="hold"/>
                                        <p:tgtEl>
                                          <p:spTgt spid="2054"/>
                                        </p:tgtEl>
                                        <p:attrNameLst>
                                          <p:attrName>ppt_w</p:attrName>
                                        </p:attrNameLst>
                                      </p:cBhvr>
                                      <p:tavLst>
                                        <p:tav tm="0">
                                          <p:val>
                                            <p:fltVal val="0"/>
                                          </p:val>
                                        </p:tav>
                                        <p:tav tm="100000">
                                          <p:val>
                                            <p:strVal val="#ppt_w"/>
                                          </p:val>
                                        </p:tav>
                                      </p:tavLst>
                                    </p:anim>
                                    <p:anim calcmode="lin" valueType="num">
                                      <p:cBhvr>
                                        <p:cTn id="24" dur="500" fill="hold"/>
                                        <p:tgtEl>
                                          <p:spTgt spid="2054"/>
                                        </p:tgtEl>
                                        <p:attrNameLst>
                                          <p:attrName>ppt_h</p:attrName>
                                        </p:attrNameLst>
                                      </p:cBhvr>
                                      <p:tavLst>
                                        <p:tav tm="0">
                                          <p:val>
                                            <p:fltVal val="0"/>
                                          </p:val>
                                        </p:tav>
                                        <p:tav tm="100000">
                                          <p:val>
                                            <p:strVal val="#ppt_h"/>
                                          </p:val>
                                        </p:tav>
                                      </p:tavLst>
                                    </p:anim>
                                    <p:animEffect transition="in" filter="fade">
                                      <p:cBhvr>
                                        <p:cTn id="25" dur="500"/>
                                        <p:tgtEl>
                                          <p:spTgt spid="2054"/>
                                        </p:tgtEl>
                                      </p:cBhvr>
                                    </p:animEffect>
                                  </p:childTnLst>
                                </p:cTn>
                              </p:par>
                              <p:par>
                                <p:cTn id="26" presetID="53" presetClass="entr" presetSubtype="16" fill="hold" nodeType="withEffect">
                                  <p:stCondLst>
                                    <p:cond delay="0"/>
                                  </p:stCondLst>
                                  <p:childTnLst>
                                    <p:set>
                                      <p:cBhvr>
                                        <p:cTn id="27" dur="1" fill="hold">
                                          <p:stCondLst>
                                            <p:cond delay="0"/>
                                          </p:stCondLst>
                                        </p:cTn>
                                        <p:tgtEl>
                                          <p:spTgt spid="2055"/>
                                        </p:tgtEl>
                                        <p:attrNameLst>
                                          <p:attrName>style.visibility</p:attrName>
                                        </p:attrNameLst>
                                      </p:cBhvr>
                                      <p:to>
                                        <p:strVal val="visible"/>
                                      </p:to>
                                    </p:set>
                                    <p:anim calcmode="lin" valueType="num">
                                      <p:cBhvr>
                                        <p:cTn id="28" dur="500" fill="hold"/>
                                        <p:tgtEl>
                                          <p:spTgt spid="2055"/>
                                        </p:tgtEl>
                                        <p:attrNameLst>
                                          <p:attrName>ppt_w</p:attrName>
                                        </p:attrNameLst>
                                      </p:cBhvr>
                                      <p:tavLst>
                                        <p:tav tm="0">
                                          <p:val>
                                            <p:fltVal val="0"/>
                                          </p:val>
                                        </p:tav>
                                        <p:tav tm="100000">
                                          <p:val>
                                            <p:strVal val="#ppt_w"/>
                                          </p:val>
                                        </p:tav>
                                      </p:tavLst>
                                    </p:anim>
                                    <p:anim calcmode="lin" valueType="num">
                                      <p:cBhvr>
                                        <p:cTn id="29" dur="500" fill="hold"/>
                                        <p:tgtEl>
                                          <p:spTgt spid="2055"/>
                                        </p:tgtEl>
                                        <p:attrNameLst>
                                          <p:attrName>ppt_h</p:attrName>
                                        </p:attrNameLst>
                                      </p:cBhvr>
                                      <p:tavLst>
                                        <p:tav tm="0">
                                          <p:val>
                                            <p:fltVal val="0"/>
                                          </p:val>
                                        </p:tav>
                                        <p:tav tm="100000">
                                          <p:val>
                                            <p:strVal val="#ppt_h"/>
                                          </p:val>
                                        </p:tav>
                                      </p:tavLst>
                                    </p:anim>
                                    <p:animEffect transition="in" filter="fade">
                                      <p:cBhvr>
                                        <p:cTn id="30" dur="500"/>
                                        <p:tgtEl>
                                          <p:spTgt spid="2055"/>
                                        </p:tgtEl>
                                      </p:cBhvr>
                                    </p:animEffect>
                                  </p:childTnLst>
                                </p:cTn>
                              </p:par>
                              <p:par>
                                <p:cTn id="31" presetID="53" presetClass="entr" presetSubtype="16" fill="hold" nodeType="withEffect">
                                  <p:stCondLst>
                                    <p:cond delay="0"/>
                                  </p:stCondLst>
                                  <p:childTnLst>
                                    <p:set>
                                      <p:cBhvr>
                                        <p:cTn id="32" dur="1" fill="hold">
                                          <p:stCondLst>
                                            <p:cond delay="0"/>
                                          </p:stCondLst>
                                        </p:cTn>
                                        <p:tgtEl>
                                          <p:spTgt spid="2052"/>
                                        </p:tgtEl>
                                        <p:attrNameLst>
                                          <p:attrName>style.visibility</p:attrName>
                                        </p:attrNameLst>
                                      </p:cBhvr>
                                      <p:to>
                                        <p:strVal val="visible"/>
                                      </p:to>
                                    </p:set>
                                    <p:anim calcmode="lin" valueType="num">
                                      <p:cBhvr>
                                        <p:cTn id="33" dur="500" fill="hold"/>
                                        <p:tgtEl>
                                          <p:spTgt spid="2052"/>
                                        </p:tgtEl>
                                        <p:attrNameLst>
                                          <p:attrName>ppt_w</p:attrName>
                                        </p:attrNameLst>
                                      </p:cBhvr>
                                      <p:tavLst>
                                        <p:tav tm="0">
                                          <p:val>
                                            <p:fltVal val="0"/>
                                          </p:val>
                                        </p:tav>
                                        <p:tav tm="100000">
                                          <p:val>
                                            <p:strVal val="#ppt_w"/>
                                          </p:val>
                                        </p:tav>
                                      </p:tavLst>
                                    </p:anim>
                                    <p:anim calcmode="lin" valueType="num">
                                      <p:cBhvr>
                                        <p:cTn id="34" dur="500" fill="hold"/>
                                        <p:tgtEl>
                                          <p:spTgt spid="2052"/>
                                        </p:tgtEl>
                                        <p:attrNameLst>
                                          <p:attrName>ppt_h</p:attrName>
                                        </p:attrNameLst>
                                      </p:cBhvr>
                                      <p:tavLst>
                                        <p:tav tm="0">
                                          <p:val>
                                            <p:fltVal val="0"/>
                                          </p:val>
                                        </p:tav>
                                        <p:tav tm="100000">
                                          <p:val>
                                            <p:strVal val="#ppt_h"/>
                                          </p:val>
                                        </p:tav>
                                      </p:tavLst>
                                    </p:anim>
                                    <p:animEffect transition="in" filter="fade">
                                      <p:cBhvr>
                                        <p:cTn id="35" dur="500"/>
                                        <p:tgtEl>
                                          <p:spTgt spid="2052"/>
                                        </p:tgtEl>
                                      </p:cBhvr>
                                    </p:animEffect>
                                  </p:childTnLst>
                                </p:cTn>
                              </p:par>
                              <p:par>
                                <p:cTn id="36" presetID="53" presetClass="entr" presetSubtype="16" fill="hold" nodeType="withEffect">
                                  <p:stCondLst>
                                    <p:cond delay="0"/>
                                  </p:stCondLst>
                                  <p:childTnLst>
                                    <p:set>
                                      <p:cBhvr>
                                        <p:cTn id="37" dur="1" fill="hold">
                                          <p:stCondLst>
                                            <p:cond delay="0"/>
                                          </p:stCondLst>
                                        </p:cTn>
                                        <p:tgtEl>
                                          <p:spTgt spid="2059"/>
                                        </p:tgtEl>
                                        <p:attrNameLst>
                                          <p:attrName>style.visibility</p:attrName>
                                        </p:attrNameLst>
                                      </p:cBhvr>
                                      <p:to>
                                        <p:strVal val="visible"/>
                                      </p:to>
                                    </p:set>
                                    <p:anim calcmode="lin" valueType="num">
                                      <p:cBhvr>
                                        <p:cTn id="38" dur="500" fill="hold"/>
                                        <p:tgtEl>
                                          <p:spTgt spid="2059"/>
                                        </p:tgtEl>
                                        <p:attrNameLst>
                                          <p:attrName>ppt_w</p:attrName>
                                        </p:attrNameLst>
                                      </p:cBhvr>
                                      <p:tavLst>
                                        <p:tav tm="0">
                                          <p:val>
                                            <p:fltVal val="0"/>
                                          </p:val>
                                        </p:tav>
                                        <p:tav tm="100000">
                                          <p:val>
                                            <p:strVal val="#ppt_w"/>
                                          </p:val>
                                        </p:tav>
                                      </p:tavLst>
                                    </p:anim>
                                    <p:anim calcmode="lin" valueType="num">
                                      <p:cBhvr>
                                        <p:cTn id="39" dur="500" fill="hold"/>
                                        <p:tgtEl>
                                          <p:spTgt spid="2059"/>
                                        </p:tgtEl>
                                        <p:attrNameLst>
                                          <p:attrName>ppt_h</p:attrName>
                                        </p:attrNameLst>
                                      </p:cBhvr>
                                      <p:tavLst>
                                        <p:tav tm="0">
                                          <p:val>
                                            <p:fltVal val="0"/>
                                          </p:val>
                                        </p:tav>
                                        <p:tav tm="100000">
                                          <p:val>
                                            <p:strVal val="#ppt_h"/>
                                          </p:val>
                                        </p:tav>
                                      </p:tavLst>
                                    </p:anim>
                                    <p:animEffect transition="in" filter="fade">
                                      <p:cBhvr>
                                        <p:cTn id="40" dur="5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451"/>
          <a:stretch/>
        </p:blipFill>
        <p:spPr bwMode="auto">
          <a:xfrm>
            <a:off x="2362200" y="685800"/>
            <a:ext cx="7058891" cy="544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41616" y="685800"/>
            <a:ext cx="1253784" cy="609600"/>
          </a:xfrm>
          <a:prstGeom prst="rightArrow">
            <a:avLst/>
          </a:prstGeom>
          <a:gradFill flip="none" rotWithShape="1">
            <a:gsLst>
              <a:gs pos="0">
                <a:schemeClr val="accent5">
                  <a:tint val="98000"/>
                  <a:lumMod val="100000"/>
                </a:schemeClr>
              </a:gs>
              <a:gs pos="100000">
                <a:schemeClr val="accent5">
                  <a:shade val="88000"/>
                  <a:lumMod val="88000"/>
                </a:schemeClr>
              </a:gs>
            </a:gsLst>
            <a:path path="circle">
              <a:fillToRect t="100000" r="100000"/>
            </a:path>
            <a:tileRect l="-100000" b="-100000"/>
          </a:gradFill>
          <a:scene3d>
            <a:camera prst="orthographicFront">
              <a:rot lat="0" lon="0" rev="0"/>
            </a:camera>
            <a:lightRig rig="threePt" dir="tl">
              <a:rot lat="0" lon="0" rev="1200000"/>
            </a:lightRig>
          </a:scene3d>
          <a:sp3d>
            <a:bevelT w="38100" h="12700" prst="relaxedInset"/>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77278881"/>
      </p:ext>
    </p:extLst>
  </p:cSld>
  <p:clrMapOvr>
    <a:masterClrMapping/>
  </p:clrMapOvr>
  <mc:AlternateContent xmlns:mc="http://schemas.openxmlformats.org/markup-compatibility/2006" xmlns:p14="http://schemas.microsoft.com/office/powerpoint/2010/main">
    <mc:Choice Requires="p14">
      <p:transition spd="slow" p14:dur="2000" advTm="44161"/>
    </mc:Choice>
    <mc:Fallback xmlns="">
      <p:transition spd="slow" advTm="441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3" presetClass="entr" presetSubtype="16"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plus(in)">
                                      <p:cBhvr>
                                        <p:cTn id="11"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7620000" cy="743712"/>
          </a:xfrm>
        </p:spPr>
        <p:txBody>
          <a:bodyPr>
            <a:noAutofit/>
          </a:bodyPr>
          <a:lstStyle/>
          <a:p>
            <a:r>
              <a:rPr lang="en-US" sz="5400" b="1" dirty="0">
                <a:ln w="3175" cmpd="sng">
                  <a:solidFill>
                    <a:srgbClr val="FF0000"/>
                  </a:solidFill>
                </a:ln>
                <a:latin typeface="Algerian" pitchFamily="82" charset="0"/>
              </a:rPr>
              <a:t>Canons of Taxation </a:t>
            </a:r>
          </a:p>
        </p:txBody>
      </p:sp>
      <p:sp>
        <p:nvSpPr>
          <p:cNvPr id="3" name="Content Placeholder 2"/>
          <p:cNvSpPr>
            <a:spLocks noGrp="1"/>
          </p:cNvSpPr>
          <p:nvPr>
            <p:ph idx="1"/>
          </p:nvPr>
        </p:nvSpPr>
        <p:spPr>
          <a:xfrm>
            <a:off x="304800" y="-1066800"/>
            <a:ext cx="10972800" cy="4876800"/>
          </a:xfrm>
        </p:spPr>
        <p:txBody>
          <a:bodyPr>
            <a:normAutofit/>
          </a:bodyPr>
          <a:lstStyle/>
          <a:p>
            <a:pPr lvl="1" algn="ctr">
              <a:buNone/>
            </a:pPr>
            <a:r>
              <a:rPr lang="en-US" sz="1800" dirty="0"/>
              <a:t>	</a:t>
            </a:r>
            <a:r>
              <a:rPr lang="en-US" sz="2000" b="1" dirty="0">
                <a:solidFill>
                  <a:srgbClr val="FFFF00"/>
                </a:solidFill>
                <a:latin typeface="Aharoni" pitchFamily="2" charset="-79"/>
                <a:cs typeface="Aharoni" pitchFamily="2" charset="-79"/>
              </a:rPr>
              <a:t>The Characteristics or qualities which a good tax should   posses are described as canons of Taxation.  According to Adam smith there are 4 canons of Taxation. </a:t>
            </a:r>
          </a:p>
          <a:p>
            <a:pPr lvl="1">
              <a:buNone/>
            </a:pPr>
            <a:endParaRPr lang="en-US" sz="2400" b="1" dirty="0">
              <a:solidFill>
                <a:srgbClr val="FFFF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527383467"/>
              </p:ext>
            </p:extLst>
          </p:nvPr>
        </p:nvGraphicFramePr>
        <p:xfrm>
          <a:off x="152400" y="1524000"/>
          <a:ext cx="11811000" cy="5273040"/>
        </p:xfrm>
        <a:graphic>
          <a:graphicData uri="http://schemas.openxmlformats.org/drawingml/2006/table">
            <a:tbl>
              <a:tblPr firstRow="1" bandRow="1">
                <a:effectLst>
                  <a:innerShdw blurRad="63500" dist="50800" dir="8100000">
                    <a:prstClr val="black">
                      <a:alpha val="50000"/>
                    </a:prstClr>
                  </a:innerShdw>
                </a:effectLst>
                <a:tableStyleId>{93296810-A885-4BE3-A3E7-6D5BEEA58F35}</a:tableStyleId>
              </a:tblPr>
              <a:tblGrid>
                <a:gridCol w="2159574">
                  <a:extLst>
                    <a:ext uri="{9D8B030D-6E8A-4147-A177-3AD203B41FA5}">
                      <a16:colId xmlns:a16="http://schemas.microsoft.com/office/drawing/2014/main" val="20000"/>
                    </a:ext>
                  </a:extLst>
                </a:gridCol>
                <a:gridCol w="9651426">
                  <a:extLst>
                    <a:ext uri="{9D8B030D-6E8A-4147-A177-3AD203B41FA5}">
                      <a16:colId xmlns:a16="http://schemas.microsoft.com/office/drawing/2014/main" val="20001"/>
                    </a:ext>
                  </a:extLst>
                </a:gridCol>
              </a:tblGrid>
              <a:tr h="457200">
                <a:tc>
                  <a:txBody>
                    <a:bodyPr/>
                    <a:lstStyle/>
                    <a:p>
                      <a:pPr algn="ctr"/>
                      <a:r>
                        <a:rPr lang="en-US" sz="3200" b="1" dirty="0">
                          <a:solidFill>
                            <a:schemeClr val="bg1"/>
                          </a:solidFill>
                          <a:latin typeface="Times New Roman" pitchFamily="18" charset="0"/>
                          <a:cs typeface="Times New Roman" pitchFamily="18" charset="0"/>
                        </a:rPr>
                        <a:t>Canons</a:t>
                      </a:r>
                      <a:endParaRPr lang="en-US" sz="3600" b="1" dirty="0">
                        <a:solidFill>
                          <a:schemeClr val="bg1"/>
                        </a:solidFill>
                        <a:latin typeface="Times New Roman" pitchFamily="18" charset="0"/>
                        <a:cs typeface="Times New Roman" pitchFamily="18" charset="0"/>
                      </a:endParaRPr>
                    </a:p>
                  </a:txBody>
                  <a:tcPr marL="121920" marR="121920">
                    <a:cell3D prstMaterial="dkEdge">
                      <a:bevel prst="coolSlant"/>
                      <a:lightRig rig="flood" dir="t"/>
                    </a:cell3D>
                  </a:tcPr>
                </a:tc>
                <a:tc>
                  <a:txBody>
                    <a:bodyPr/>
                    <a:lstStyle/>
                    <a:p>
                      <a:pPr algn="ctr"/>
                      <a:r>
                        <a:rPr lang="en-US" sz="3200" b="1" dirty="0">
                          <a:solidFill>
                            <a:schemeClr val="bg1"/>
                          </a:solidFill>
                          <a:latin typeface="Times New Roman" pitchFamily="18" charset="0"/>
                          <a:cs typeface="Times New Roman" pitchFamily="18" charset="0"/>
                        </a:rPr>
                        <a:t>Description</a:t>
                      </a:r>
                      <a:r>
                        <a:rPr lang="en-US" sz="3600" b="1" dirty="0">
                          <a:solidFill>
                            <a:schemeClr val="bg1"/>
                          </a:solidFill>
                          <a:latin typeface="Times New Roman" pitchFamily="18" charset="0"/>
                          <a:cs typeface="Times New Roman" pitchFamily="18" charset="0"/>
                        </a:rPr>
                        <a:t> </a:t>
                      </a:r>
                    </a:p>
                  </a:txBody>
                  <a:tcPr marL="121920" marR="121920">
                    <a:cell3D prstMaterial="dkEdge">
                      <a:bevel prst="coolSlant"/>
                      <a:lightRig rig="flood" dir="t"/>
                    </a:cell3D>
                  </a:tcPr>
                </a:tc>
                <a:extLst>
                  <a:ext uri="{0D108BD9-81ED-4DB2-BD59-A6C34878D82A}">
                    <a16:rowId xmlns:a16="http://schemas.microsoft.com/office/drawing/2014/main" val="10000"/>
                  </a:ext>
                </a:extLst>
              </a:tr>
              <a:tr h="457200">
                <a:tc>
                  <a:txBody>
                    <a:bodyPr/>
                    <a:lstStyle/>
                    <a:p>
                      <a:pPr algn="ctr"/>
                      <a:r>
                        <a:rPr lang="en-US" sz="2000" b="1" dirty="0">
                          <a:solidFill>
                            <a:schemeClr val="bg1"/>
                          </a:solidFill>
                          <a:latin typeface="Times New Roman" pitchFamily="18" charset="0"/>
                          <a:cs typeface="Times New Roman" pitchFamily="18" charset="0"/>
                        </a:rPr>
                        <a:t>Ability</a:t>
                      </a:r>
                    </a:p>
                  </a:txBody>
                  <a:tcPr marL="121920" marR="121920">
                    <a:cell3D prstMaterial="dkEdge">
                      <a:bevel prst="coolSlant"/>
                      <a:lightRig rig="flood" dir="t"/>
                    </a:cell3D>
                    <a:solidFill>
                      <a:schemeClr val="accent5"/>
                    </a:solidFill>
                  </a:tcPr>
                </a:tc>
                <a:tc>
                  <a:txBody>
                    <a:bodyPr/>
                    <a:lstStyle/>
                    <a:p>
                      <a:r>
                        <a:rPr lang="en-US" sz="2000" b="1" dirty="0">
                          <a:solidFill>
                            <a:schemeClr val="bg1"/>
                          </a:solidFill>
                          <a:latin typeface="Times New Roman" pitchFamily="18" charset="0"/>
                          <a:cs typeface="Times New Roman" pitchFamily="18" charset="0"/>
                        </a:rPr>
                        <a:t>1)  The Government should impose the tax in such a way that the people have to pay              taxes  according to their ability</a:t>
                      </a:r>
                    </a:p>
                    <a:p>
                      <a:r>
                        <a:rPr lang="en-US" sz="2000" b="1" dirty="0">
                          <a:solidFill>
                            <a:schemeClr val="bg1"/>
                          </a:solidFill>
                          <a:latin typeface="Times New Roman" pitchFamily="18" charset="0"/>
                          <a:cs typeface="Times New Roman" pitchFamily="18" charset="0"/>
                        </a:rPr>
                        <a:t>2)  Rich person should pay more tax when compared to the middle</a:t>
                      </a:r>
                      <a:r>
                        <a:rPr lang="en-US" sz="2000" b="1" baseline="0" dirty="0">
                          <a:solidFill>
                            <a:schemeClr val="bg1"/>
                          </a:solidFill>
                          <a:latin typeface="Times New Roman" pitchFamily="18" charset="0"/>
                          <a:cs typeface="Times New Roman" pitchFamily="18" charset="0"/>
                        </a:rPr>
                        <a:t> class and poor     people</a:t>
                      </a:r>
                      <a:endParaRPr lang="en-US" sz="2000" b="1" dirty="0">
                        <a:solidFill>
                          <a:schemeClr val="bg1"/>
                        </a:solidFill>
                        <a:latin typeface="Times New Roman" pitchFamily="18" charset="0"/>
                        <a:cs typeface="Times New Roman" pitchFamily="18" charset="0"/>
                      </a:endParaRPr>
                    </a:p>
                  </a:txBody>
                  <a:tcPr marL="121920" marR="121920">
                    <a:cell3D prstMaterial="dkEdge">
                      <a:bevel prst="coolSlant"/>
                      <a:lightRig rig="flood" dir="t"/>
                    </a:cell3D>
                    <a:solidFill>
                      <a:schemeClr val="accent5"/>
                    </a:solidFill>
                  </a:tcPr>
                </a:tc>
                <a:extLst>
                  <a:ext uri="{0D108BD9-81ED-4DB2-BD59-A6C34878D82A}">
                    <a16:rowId xmlns:a16="http://schemas.microsoft.com/office/drawing/2014/main" val="10001"/>
                  </a:ext>
                </a:extLst>
              </a:tr>
              <a:tr h="457200">
                <a:tc>
                  <a:txBody>
                    <a:bodyPr/>
                    <a:lstStyle/>
                    <a:p>
                      <a:pPr algn="ctr"/>
                      <a:r>
                        <a:rPr lang="en-US" sz="2000" b="1" dirty="0">
                          <a:solidFill>
                            <a:schemeClr val="bg1"/>
                          </a:solidFill>
                          <a:latin typeface="Times New Roman" pitchFamily="18" charset="0"/>
                          <a:cs typeface="Times New Roman" pitchFamily="18" charset="0"/>
                        </a:rPr>
                        <a:t>Certainty</a:t>
                      </a:r>
                    </a:p>
                  </a:txBody>
                  <a:tcPr marL="121920" marR="121920">
                    <a:cell3D prstMaterial="dkEdge">
                      <a:bevel prst="coolSlant"/>
                      <a:lightRig rig="flood" dir="t"/>
                    </a:cell3D>
                    <a:solidFill>
                      <a:schemeClr val="accent3"/>
                    </a:solidFill>
                  </a:tcPr>
                </a:tc>
                <a:tc>
                  <a:txBody>
                    <a:bodyPr/>
                    <a:lstStyle/>
                    <a:p>
                      <a:r>
                        <a:rPr lang="en-US" sz="2000" b="1" dirty="0">
                          <a:solidFill>
                            <a:schemeClr val="bg1"/>
                          </a:solidFill>
                          <a:latin typeface="Times New Roman" pitchFamily="18" charset="0"/>
                          <a:cs typeface="Times New Roman" pitchFamily="18" charset="0"/>
                        </a:rPr>
                        <a:t>1)  The Government should ensure that there is no uncertainty regarding</a:t>
                      </a:r>
                      <a:r>
                        <a:rPr lang="en-US" sz="2000" b="1" baseline="0" dirty="0">
                          <a:solidFill>
                            <a:schemeClr val="bg1"/>
                          </a:solidFill>
                          <a:latin typeface="Times New Roman" pitchFamily="18" charset="0"/>
                          <a:cs typeface="Times New Roman" pitchFamily="18" charset="0"/>
                        </a:rPr>
                        <a:t> the rate of tax or the time of payment.</a:t>
                      </a:r>
                    </a:p>
                    <a:p>
                      <a:r>
                        <a:rPr lang="en-US" sz="2000" b="1" baseline="0" dirty="0">
                          <a:solidFill>
                            <a:schemeClr val="bg1"/>
                          </a:solidFill>
                          <a:latin typeface="Times New Roman" pitchFamily="18" charset="0"/>
                          <a:cs typeface="Times New Roman" pitchFamily="18" charset="0"/>
                        </a:rPr>
                        <a:t>2)  If the tax is collected arbitrarily then it will affect the efficiency of the people </a:t>
                      </a:r>
                      <a:endParaRPr lang="en-US" sz="2000" b="1" dirty="0">
                        <a:solidFill>
                          <a:schemeClr val="bg1"/>
                        </a:solidFill>
                        <a:latin typeface="Times New Roman" pitchFamily="18" charset="0"/>
                        <a:cs typeface="Times New Roman" pitchFamily="18" charset="0"/>
                      </a:endParaRPr>
                    </a:p>
                  </a:txBody>
                  <a:tcPr marL="121920" marR="121920">
                    <a:cell3D prstMaterial="dkEdge">
                      <a:bevel prst="coolSlant"/>
                      <a:lightRig rig="flood" dir="t"/>
                    </a:cell3D>
                    <a:solidFill>
                      <a:schemeClr val="accent3"/>
                    </a:solidFill>
                  </a:tcPr>
                </a:tc>
                <a:extLst>
                  <a:ext uri="{0D108BD9-81ED-4DB2-BD59-A6C34878D82A}">
                    <a16:rowId xmlns:a16="http://schemas.microsoft.com/office/drawing/2014/main" val="10002"/>
                  </a:ext>
                </a:extLst>
              </a:tr>
              <a:tr h="868680">
                <a:tc>
                  <a:txBody>
                    <a:bodyPr/>
                    <a:lstStyle/>
                    <a:p>
                      <a:pPr algn="ctr"/>
                      <a:r>
                        <a:rPr lang="en-US" sz="2000" b="1" dirty="0">
                          <a:solidFill>
                            <a:schemeClr val="bg1"/>
                          </a:solidFill>
                          <a:latin typeface="Times New Roman" pitchFamily="18" charset="0"/>
                          <a:cs typeface="Times New Roman" pitchFamily="18" charset="0"/>
                        </a:rPr>
                        <a:t>Convenience</a:t>
                      </a:r>
                    </a:p>
                  </a:txBody>
                  <a:tcPr marL="121920" marR="121920">
                    <a:cell3D prstMaterial="dkEdge">
                      <a:bevel prst="coolSlant"/>
                      <a:lightRig rig="flood" dir="t"/>
                    </a:cell3D>
                    <a:solidFill>
                      <a:schemeClr val="accent1"/>
                    </a:solidFill>
                  </a:tcPr>
                </a:tc>
                <a:tc>
                  <a:txBody>
                    <a:bodyPr/>
                    <a:lstStyle/>
                    <a:p>
                      <a:r>
                        <a:rPr lang="en-US" sz="2000" b="1" dirty="0">
                          <a:solidFill>
                            <a:schemeClr val="bg1"/>
                          </a:solidFill>
                          <a:latin typeface="Times New Roman" pitchFamily="18" charset="0"/>
                          <a:cs typeface="Times New Roman" pitchFamily="18" charset="0"/>
                        </a:rPr>
                        <a:t>1)  The method and time of tax collection should suit the convenience of  the people. </a:t>
                      </a:r>
                    </a:p>
                    <a:p>
                      <a:r>
                        <a:rPr lang="en-US" sz="2000" b="1" dirty="0">
                          <a:solidFill>
                            <a:schemeClr val="bg1"/>
                          </a:solidFill>
                          <a:latin typeface="Times New Roman" pitchFamily="18" charset="0"/>
                          <a:cs typeface="Times New Roman" pitchFamily="18" charset="0"/>
                        </a:rPr>
                        <a:t>2)  Steps should be taken by the Government for all the tax payers to pay the tax without  difficulty. </a:t>
                      </a:r>
                    </a:p>
                  </a:txBody>
                  <a:tcPr marL="121920" marR="121920">
                    <a:cell3D prstMaterial="dkEdge">
                      <a:bevel prst="coolSlant"/>
                      <a:lightRig rig="flood" dir="t"/>
                    </a:cell3D>
                    <a:solidFill>
                      <a:schemeClr val="accent1"/>
                    </a:solidFill>
                  </a:tcPr>
                </a:tc>
                <a:extLst>
                  <a:ext uri="{0D108BD9-81ED-4DB2-BD59-A6C34878D82A}">
                    <a16:rowId xmlns:a16="http://schemas.microsoft.com/office/drawing/2014/main" val="10003"/>
                  </a:ext>
                </a:extLst>
              </a:tr>
              <a:tr h="457200">
                <a:tc>
                  <a:txBody>
                    <a:bodyPr/>
                    <a:lstStyle/>
                    <a:p>
                      <a:pPr algn="ctr"/>
                      <a:r>
                        <a:rPr lang="en-US" sz="2000" b="1" dirty="0">
                          <a:solidFill>
                            <a:schemeClr val="bg1"/>
                          </a:solidFill>
                          <a:latin typeface="Times New Roman" pitchFamily="18" charset="0"/>
                          <a:cs typeface="Times New Roman" pitchFamily="18" charset="0"/>
                        </a:rPr>
                        <a:t>Economy</a:t>
                      </a:r>
                    </a:p>
                  </a:txBody>
                  <a:tcPr marL="121920" marR="121920">
                    <a:cell3D prstMaterial="dkEdge">
                      <a:bevel prst="coolSlant"/>
                      <a:lightRig rig="flood" dir="t"/>
                    </a:cell3D>
                    <a:solidFill>
                      <a:srgbClr val="FFFF00"/>
                    </a:solidFill>
                  </a:tcPr>
                </a:tc>
                <a:tc>
                  <a:txBody>
                    <a:bodyPr/>
                    <a:lstStyle/>
                    <a:p>
                      <a:r>
                        <a:rPr lang="en-US" sz="2000" b="1" dirty="0">
                          <a:solidFill>
                            <a:schemeClr val="bg1"/>
                          </a:solidFill>
                          <a:latin typeface="Times New Roman" pitchFamily="18" charset="0"/>
                          <a:cs typeface="Times New Roman" pitchFamily="18" charset="0"/>
                        </a:rPr>
                        <a:t>1)  The Government has to spend money for collecting taxes.</a:t>
                      </a:r>
                    </a:p>
                    <a:p>
                      <a:r>
                        <a:rPr lang="en-US" sz="2000" b="1" dirty="0">
                          <a:solidFill>
                            <a:schemeClr val="bg1"/>
                          </a:solidFill>
                          <a:latin typeface="Times New Roman" pitchFamily="18" charset="0"/>
                          <a:cs typeface="Times New Roman" pitchFamily="18" charset="0"/>
                        </a:rPr>
                        <a:t>For example salaries are given to the persons who are responsible for collecting  taxes. </a:t>
                      </a:r>
                    </a:p>
                    <a:p>
                      <a:r>
                        <a:rPr lang="en-US" sz="2000" b="1" dirty="0">
                          <a:solidFill>
                            <a:schemeClr val="bg1"/>
                          </a:solidFill>
                          <a:latin typeface="Times New Roman" pitchFamily="18" charset="0"/>
                          <a:cs typeface="Times New Roman" pitchFamily="18" charset="0"/>
                        </a:rPr>
                        <a:t>2)  According to smith, Government should impose those taxes whose collection costs are very</a:t>
                      </a:r>
                      <a:r>
                        <a:rPr lang="en-US" sz="2000" b="1" baseline="0" dirty="0">
                          <a:solidFill>
                            <a:schemeClr val="bg1"/>
                          </a:solidFill>
                          <a:latin typeface="Times New Roman" pitchFamily="18" charset="0"/>
                          <a:cs typeface="Times New Roman" pitchFamily="18" charset="0"/>
                        </a:rPr>
                        <a:t> less and cheap</a:t>
                      </a:r>
                      <a:endParaRPr lang="en-US" sz="2000" b="1" dirty="0">
                        <a:solidFill>
                          <a:schemeClr val="bg1"/>
                        </a:solidFill>
                        <a:latin typeface="Times New Roman" pitchFamily="18" charset="0"/>
                        <a:cs typeface="Times New Roman" pitchFamily="18" charset="0"/>
                      </a:endParaRPr>
                    </a:p>
                  </a:txBody>
                  <a:tcPr marL="121920" marR="121920">
                    <a:cell3D prstMaterial="dkEdge">
                      <a:bevel prst="coolSlant"/>
                      <a:lightRig rig="flood" dir="t"/>
                    </a:cell3D>
                    <a:solidFill>
                      <a:srgbClr val="FFFF00"/>
                    </a:solidFill>
                  </a:tcPr>
                </a:tc>
                <a:extLst>
                  <a:ext uri="{0D108BD9-81ED-4DB2-BD59-A6C34878D82A}">
                    <a16:rowId xmlns:a16="http://schemas.microsoft.com/office/drawing/2014/main" val="10004"/>
                  </a:ext>
                </a:extLst>
              </a:tr>
            </a:tbl>
          </a:graphicData>
        </a:graphic>
      </p:graphicFrame>
      <p:sp>
        <p:nvSpPr>
          <p:cNvPr id="5" name="Right Arrow 4"/>
          <p:cNvSpPr/>
          <p:nvPr/>
        </p:nvSpPr>
        <p:spPr>
          <a:xfrm>
            <a:off x="0" y="76200"/>
            <a:ext cx="1253784" cy="6096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32554945"/>
      </p:ext>
    </p:extLst>
  </p:cSld>
  <p:clrMapOvr>
    <a:masterClrMapping/>
  </p:clrMapOvr>
  <mc:AlternateContent xmlns:mc="http://schemas.openxmlformats.org/markup-compatibility/2006" xmlns:p14="http://schemas.microsoft.com/office/powerpoint/2010/main">
    <mc:Choice Requires="p14">
      <p:transition spd="slow" p14:dur="2000" advTm="148202"/>
    </mc:Choice>
    <mc:Fallback xmlns="">
      <p:transition spd="slow" advTm="1482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3"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plus(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28600"/>
            <a:ext cx="12039600" cy="1371599"/>
          </a:xfrm>
        </p:spPr>
        <p:txBody>
          <a:bodyPr>
            <a:noAutofit/>
          </a:bodyPr>
          <a:lstStyle/>
          <a:p>
            <a:pPr algn="ctr"/>
            <a:r>
              <a:rPr lang="en-US" sz="5400" b="1" u="sng" dirty="0">
                <a:ln w="3175" cmpd="sng">
                  <a:solidFill>
                    <a:srgbClr val="FF0000"/>
                  </a:solidFill>
                </a:ln>
                <a:effectLst>
                  <a:outerShdw blurRad="38100" dist="38100" dir="2700000" algn="tl">
                    <a:srgbClr val="000000">
                      <a:alpha val="43137"/>
                    </a:srgbClr>
                  </a:outerShdw>
                </a:effectLst>
                <a:latin typeface="Algerian" pitchFamily="82" charset="0"/>
              </a:rPr>
              <a:t>Direct Tax and Indirect Tax</a:t>
            </a:r>
          </a:p>
        </p:txBody>
      </p:sp>
      <p:sp>
        <p:nvSpPr>
          <p:cNvPr id="3" name="Subtitle 2"/>
          <p:cNvSpPr>
            <a:spLocks noGrp="1"/>
          </p:cNvSpPr>
          <p:nvPr>
            <p:ph type="subTitle" idx="1"/>
          </p:nvPr>
        </p:nvSpPr>
        <p:spPr>
          <a:xfrm>
            <a:off x="711200" y="1295400"/>
            <a:ext cx="10972800" cy="3962400"/>
          </a:xfrm>
        </p:spPr>
        <p:txBody>
          <a:bodyPr>
            <a:noAutofit/>
          </a:bodyPr>
          <a:lstStyle/>
          <a:p>
            <a:pPr algn="l"/>
            <a:r>
              <a:rPr lang="en-US" sz="3200" b="1" dirty="0">
                <a:ln>
                  <a:solidFill>
                    <a:schemeClr val="tx1"/>
                  </a:solidFill>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Direct Tax </a:t>
            </a:r>
          </a:p>
          <a:p>
            <a:pPr algn="l">
              <a:buClr>
                <a:srgbClr val="FF0000"/>
              </a:buClr>
              <a:buFont typeface="Wingdings" pitchFamily="2" charset="2"/>
              <a:buChar char="v"/>
            </a:pPr>
            <a:r>
              <a:rPr lang="en-US" sz="2400" b="1" dirty="0">
                <a:solidFill>
                  <a:srgbClr val="FFFF00"/>
                </a:solidFill>
                <a:latin typeface="Times New Roman" pitchFamily="18" charset="0"/>
                <a:cs typeface="Times New Roman" pitchFamily="18" charset="0"/>
              </a:rPr>
              <a:t>  	</a:t>
            </a:r>
            <a:r>
              <a:rPr lang="en-US" sz="2400" b="1" cap="none" dirty="0">
                <a:solidFill>
                  <a:srgbClr val="FFFF00"/>
                </a:solidFill>
                <a:latin typeface="Times New Roman" pitchFamily="18" charset="0"/>
                <a:cs typeface="Times New Roman" pitchFamily="18" charset="0"/>
              </a:rPr>
              <a:t>It is a tax levied on person’s income  and wealth and is 	paid 	directly to the 	government. </a:t>
            </a:r>
          </a:p>
          <a:p>
            <a:pPr algn="l">
              <a:buClr>
                <a:srgbClr val="FF0000"/>
              </a:buClr>
              <a:buFont typeface="Wingdings" pitchFamily="2" charset="2"/>
              <a:buChar char="v"/>
            </a:pPr>
            <a:r>
              <a:rPr lang="en-US" sz="2400" b="1" cap="none" dirty="0">
                <a:solidFill>
                  <a:srgbClr val="FFFF00"/>
                </a:solidFill>
                <a:latin typeface="Times New Roman" pitchFamily="18" charset="0"/>
                <a:cs typeface="Times New Roman" pitchFamily="18" charset="0"/>
              </a:rPr>
              <a:t>  	The burden of such tax cannot be  shifted.</a:t>
            </a:r>
          </a:p>
          <a:p>
            <a:pPr algn="l">
              <a:buClr>
                <a:srgbClr val="FF0000"/>
              </a:buClr>
              <a:buFont typeface="Wingdings" pitchFamily="2" charset="2"/>
              <a:buChar char="v"/>
            </a:pPr>
            <a:r>
              <a:rPr lang="en-US" sz="2400" b="1" cap="none" dirty="0">
                <a:solidFill>
                  <a:srgbClr val="FFFF00"/>
                </a:solidFill>
                <a:latin typeface="Times New Roman" pitchFamily="18" charset="0"/>
                <a:cs typeface="Times New Roman" pitchFamily="18" charset="0"/>
              </a:rPr>
              <a:t> 	The tax is progressive in nature. </a:t>
            </a:r>
          </a:p>
          <a:p>
            <a:pPr algn="l">
              <a:buClr>
                <a:srgbClr val="FF0000"/>
              </a:buClr>
              <a:buFont typeface="Wingdings" pitchFamily="2" charset="2"/>
              <a:buChar char="v"/>
            </a:pPr>
            <a:r>
              <a:rPr lang="en-US" sz="2400" b="1" cap="none" dirty="0">
                <a:solidFill>
                  <a:srgbClr val="FFFF00"/>
                </a:solidFill>
                <a:latin typeface="Times New Roman" pitchFamily="18" charset="0"/>
                <a:cs typeface="Times New Roman" pitchFamily="18" charset="0"/>
              </a:rPr>
              <a:t>  	It is levied according to the paying  capacity  of the 	person. (</a:t>
            </a:r>
            <a:r>
              <a:rPr lang="en-US" sz="2400" b="1" cap="none" dirty="0" err="1">
                <a:solidFill>
                  <a:srgbClr val="FFFF00"/>
                </a:solidFill>
                <a:latin typeface="Times New Roman" pitchFamily="18" charset="0"/>
                <a:cs typeface="Times New Roman" pitchFamily="18" charset="0"/>
              </a:rPr>
              <a:t>ie</a:t>
            </a:r>
            <a:r>
              <a:rPr lang="en-US" sz="2400" b="1" cap="none" dirty="0">
                <a:solidFill>
                  <a:srgbClr val="FFFF00"/>
                </a:solidFill>
                <a:latin typeface="Times New Roman" pitchFamily="18" charset="0"/>
                <a:cs typeface="Times New Roman" pitchFamily="18" charset="0"/>
              </a:rPr>
              <a:t>) more from the 	rich and  less from the 	poor 	people.</a:t>
            </a:r>
          </a:p>
          <a:p>
            <a:pPr algn="l">
              <a:buClr>
                <a:srgbClr val="FF0000"/>
              </a:buClr>
              <a:buFont typeface="Wingdings" pitchFamily="2" charset="2"/>
              <a:buChar char="v"/>
            </a:pPr>
            <a:r>
              <a:rPr lang="en-US" sz="2400" b="1" cap="none" dirty="0">
                <a:solidFill>
                  <a:srgbClr val="FFFF00"/>
                </a:solidFill>
                <a:latin typeface="Times New Roman" pitchFamily="18" charset="0"/>
                <a:cs typeface="Times New Roman" pitchFamily="18" charset="0"/>
              </a:rPr>
              <a:t> 	Taxes  are being recommended by the  Central Board of Direct Taxes (CBDT) 	which is under the Ministry of 	Finance, Government of India. </a:t>
            </a:r>
          </a:p>
          <a:p>
            <a:pPr algn="l">
              <a:buClr>
                <a:srgbClr val="FF0000"/>
              </a:buClr>
              <a:buFont typeface="Wingdings" pitchFamily="2" charset="2"/>
              <a:buChar char="v"/>
            </a:pPr>
            <a:r>
              <a:rPr lang="en-US" sz="2400" b="1" cap="none" dirty="0">
                <a:solidFill>
                  <a:srgbClr val="FFFF00"/>
                </a:solidFill>
                <a:latin typeface="Times New Roman" pitchFamily="18" charset="0"/>
                <a:cs typeface="Times New Roman" pitchFamily="18" charset="0"/>
              </a:rPr>
              <a:t>  	Income tax is the best example for direct tax.</a:t>
            </a:r>
          </a:p>
          <a:p>
            <a:pPr algn="l">
              <a:buFont typeface="Wingdings" pitchFamily="2" charset="2"/>
              <a:buChar char="v"/>
            </a:pPr>
            <a:endParaRPr lang="en-US" sz="2400" dirty="0">
              <a:solidFill>
                <a:schemeClr val="tx1"/>
              </a:solidFill>
              <a:latin typeface="+mj-lt"/>
            </a:endParaRPr>
          </a:p>
          <a:p>
            <a:pPr algn="l"/>
            <a:endParaRPr lang="en-US" sz="2400" dirty="0">
              <a:solidFill>
                <a:schemeClr val="tx1"/>
              </a:solidFill>
              <a:latin typeface="+mj-lt"/>
            </a:endParaRPr>
          </a:p>
          <a:p>
            <a:pPr algn="l"/>
            <a:endParaRPr lang="en-US" sz="2400" dirty="0">
              <a:latin typeface="+mj-lt"/>
            </a:endParaRPr>
          </a:p>
        </p:txBody>
      </p:sp>
      <p:sp>
        <p:nvSpPr>
          <p:cNvPr id="4" name="Right Arrow 3"/>
          <p:cNvSpPr/>
          <p:nvPr/>
        </p:nvSpPr>
        <p:spPr>
          <a:xfrm>
            <a:off x="0" y="381000"/>
            <a:ext cx="948984" cy="6096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32442697"/>
      </p:ext>
    </p:extLst>
  </p:cSld>
  <p:clrMapOvr>
    <a:masterClrMapping/>
  </p:clrMapOvr>
  <mc:AlternateContent xmlns:mc="http://schemas.openxmlformats.org/markup-compatibility/2006" xmlns:p14="http://schemas.microsoft.com/office/powerpoint/2010/main">
    <mc:Choice Requires="p14">
      <p:transition spd="slow" p14:dur="2000" advTm="71330"/>
    </mc:Choice>
    <mc:Fallback xmlns="">
      <p:transition spd="slow" advTm="713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0" end="0"/>
                                            </p:txEl>
                                          </p:spTgt>
                                        </p:tgtEl>
                                      </p:cBhvr>
                                    </p:animEffect>
                                  </p:childTnLst>
                                </p:cTn>
                              </p:par>
                              <p:par>
                                <p:cTn id="22" presetID="31" presetClass="entr" presetSubtype="0"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7" dur="1000"/>
                                        <p:tgtEl>
                                          <p:spTgt spid="3">
                                            <p:txEl>
                                              <p:pRg st="1" end="1"/>
                                            </p:txEl>
                                          </p:spTgt>
                                        </p:tgtEl>
                                      </p:cBhvr>
                                    </p:animEffect>
                                  </p:childTnLst>
                                </p:cTn>
                              </p:par>
                              <p:par>
                                <p:cTn id="28" presetID="31" presetClass="entr" presetSubtype="0" fill="hold"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3">
                                            <p:txEl>
                                              <p:pRg st="2" end="2"/>
                                            </p:txEl>
                                          </p:spTgt>
                                        </p:tgtEl>
                                      </p:cBhvr>
                                    </p:animEffect>
                                  </p:childTnLst>
                                </p:cTn>
                              </p:par>
                              <p:par>
                                <p:cTn id="34" presetID="31" presetClass="entr" presetSubtype="0" fill="hold"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3">
                                            <p:txEl>
                                              <p:pRg st="3" end="3"/>
                                            </p:txEl>
                                          </p:spTgt>
                                        </p:tgtEl>
                                      </p:cBhvr>
                                    </p:animEffect>
                                  </p:childTnLst>
                                </p:cTn>
                              </p:par>
                              <p:par>
                                <p:cTn id="40" presetID="31" presetClass="entr" presetSubtype="0" fill="hold"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4"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5" dur="1000"/>
                                        <p:tgtEl>
                                          <p:spTgt spid="3">
                                            <p:txEl>
                                              <p:pRg st="4" end="4"/>
                                            </p:txEl>
                                          </p:spTgt>
                                        </p:tgtEl>
                                      </p:cBhvr>
                                    </p:animEffect>
                                  </p:childTnLst>
                                </p:cTn>
                              </p:par>
                              <p:par>
                                <p:cTn id="46" presetID="31" presetClass="entr" presetSubtype="0" fill="hold" nodeType="with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p:cTn id="48"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9"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0"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1" dur="1000"/>
                                        <p:tgtEl>
                                          <p:spTgt spid="3">
                                            <p:txEl>
                                              <p:pRg st="5" end="5"/>
                                            </p:txEl>
                                          </p:spTgt>
                                        </p:tgtEl>
                                      </p:cBhvr>
                                    </p:animEffect>
                                  </p:childTnLst>
                                </p:cTn>
                              </p:par>
                              <p:par>
                                <p:cTn id="52" presetID="31" presetClass="entr" presetSubtype="0" fill="hold" nodeType="with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p:cTn id="54"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5"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6"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7"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122682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534450920"/>
      </p:ext>
    </p:extLst>
  </p:cSld>
  <p:clrMapOvr>
    <a:masterClrMapping/>
  </p:clrMapOvr>
  <mc:AlternateContent xmlns:mc="http://schemas.openxmlformats.org/markup-compatibility/2006" xmlns:p14="http://schemas.microsoft.com/office/powerpoint/2010/main">
    <mc:Choice Requires="p14">
      <p:transition spd="slow" p14:dur="2000" advTm="105743"/>
    </mc:Choice>
    <mc:Fallback xmlns="">
      <p:transition spd="slow" advTm="1057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975" y="0"/>
            <a:ext cx="10131425" cy="1456267"/>
          </a:xfrm>
        </p:spPr>
        <p:txBody>
          <a:bodyPr>
            <a:normAutofit/>
          </a:bodyPr>
          <a:lstStyle/>
          <a:p>
            <a:pPr algn="ctr"/>
            <a:r>
              <a:rPr lang="en-US" sz="5400" b="1" dirty="0">
                <a:ln w="3175" cmpd="sng">
                  <a:solidFill>
                    <a:srgbClr val="FF0000"/>
                  </a:solidFill>
                </a:ln>
                <a:latin typeface="Algerian" pitchFamily="82" charset="0"/>
              </a:rPr>
              <a:t>Merits of Direct Taxes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8322519"/>
              </p:ext>
            </p:extLst>
          </p:nvPr>
        </p:nvGraphicFramePr>
        <p:xfrm>
          <a:off x="609600" y="1341120"/>
          <a:ext cx="10972800" cy="4937760"/>
        </p:xfrm>
        <a:graphic>
          <a:graphicData uri="http://schemas.openxmlformats.org/drawingml/2006/table">
            <a:tbl>
              <a:tblPr firstRow="1" bandRow="1" bandCol="1">
                <a:effectLst>
                  <a:reflection blurRad="6350" stA="50000" endA="300" endPos="38500" dist="50800" dir="5400000" sy="-100000" algn="bl" rotWithShape="0"/>
                </a:effectLst>
                <a:tableStyleId>{BC89EF96-8CEA-46FF-86C4-4CE0E7609802}</a:tableStyleId>
              </a:tblPr>
              <a:tblGrid>
                <a:gridCol w="14224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6807200">
                  <a:extLst>
                    <a:ext uri="{9D8B030D-6E8A-4147-A177-3AD203B41FA5}">
                      <a16:colId xmlns:a16="http://schemas.microsoft.com/office/drawing/2014/main" val="20002"/>
                    </a:ext>
                  </a:extLst>
                </a:gridCol>
              </a:tblGrid>
              <a:tr h="152400">
                <a:tc>
                  <a:txBody>
                    <a:bodyPr/>
                    <a:lstStyle/>
                    <a:p>
                      <a:pPr algn="ctr"/>
                      <a:r>
                        <a:rPr lang="en-US" sz="3200" b="1" dirty="0">
                          <a:solidFill>
                            <a:srgbClr val="FFFF00"/>
                          </a:solidFill>
                          <a:latin typeface="Times New Roman" pitchFamily="18" charset="0"/>
                          <a:cs typeface="Times New Roman" pitchFamily="18" charset="0"/>
                        </a:rPr>
                        <a:t>S. No</a:t>
                      </a:r>
                    </a:p>
                  </a:txBody>
                  <a:tcPr marL="121920" marR="12192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tc>
                  <a:txBody>
                    <a:bodyPr/>
                    <a:lstStyle/>
                    <a:p>
                      <a:pPr algn="ctr"/>
                      <a:r>
                        <a:rPr lang="en-US" sz="3200" b="1" dirty="0">
                          <a:solidFill>
                            <a:srgbClr val="FFFF00"/>
                          </a:solidFill>
                          <a:latin typeface="Times New Roman" pitchFamily="18" charset="0"/>
                          <a:cs typeface="Times New Roman" pitchFamily="18" charset="0"/>
                        </a:rPr>
                        <a:t>Merits</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tc>
                  <a:txBody>
                    <a:bodyPr/>
                    <a:lstStyle/>
                    <a:p>
                      <a:pPr algn="ctr"/>
                      <a:r>
                        <a:rPr lang="en-US" sz="3200" b="1" dirty="0">
                          <a:solidFill>
                            <a:srgbClr val="FFFF00"/>
                          </a:solidFill>
                          <a:latin typeface="Times New Roman" pitchFamily="18" charset="0"/>
                          <a:cs typeface="Times New Roman" pitchFamily="18" charset="0"/>
                        </a:rPr>
                        <a:t>Description</a:t>
                      </a:r>
                    </a:p>
                  </a:txBody>
                  <a:tcPr marL="121920" marR="12192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extLst>
                  <a:ext uri="{0D108BD9-81ED-4DB2-BD59-A6C34878D82A}">
                    <a16:rowId xmlns:a16="http://schemas.microsoft.com/office/drawing/2014/main" val="10000"/>
                  </a:ext>
                </a:extLst>
              </a:tr>
              <a:tr h="990600">
                <a:tc>
                  <a:txBody>
                    <a:bodyPr/>
                    <a:lstStyle/>
                    <a:p>
                      <a:pPr algn="ctr"/>
                      <a:r>
                        <a:rPr lang="en-US" sz="2400" b="1" dirty="0">
                          <a:solidFill>
                            <a:srgbClr val="FFFF00"/>
                          </a:solidFill>
                          <a:latin typeface="Times New Roman" pitchFamily="18" charset="0"/>
                          <a:cs typeface="Times New Roman" pitchFamily="18" charset="0"/>
                        </a:rPr>
                        <a:t>1.</a:t>
                      </a:r>
                    </a:p>
                  </a:txBody>
                  <a:tcPr marL="121920" marR="12192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tc>
                  <a:txBody>
                    <a:bodyPr/>
                    <a:lstStyle/>
                    <a:p>
                      <a:r>
                        <a:rPr lang="en-US" sz="2400" b="1" dirty="0">
                          <a:solidFill>
                            <a:srgbClr val="FFFF00"/>
                          </a:solidFill>
                          <a:latin typeface="Times New Roman" pitchFamily="18" charset="0"/>
                          <a:cs typeface="Times New Roman" pitchFamily="18" charset="0"/>
                        </a:rPr>
                        <a:t>Equity</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tc>
                  <a:txBody>
                    <a:bodyPr/>
                    <a:lstStyle/>
                    <a:p>
                      <a:r>
                        <a:rPr lang="en-US" sz="2400" b="1" dirty="0">
                          <a:solidFill>
                            <a:srgbClr val="FFFF00"/>
                          </a:solidFill>
                          <a:latin typeface="Times New Roman" pitchFamily="18" charset="0"/>
                          <a:cs typeface="Times New Roman" pitchFamily="18" charset="0"/>
                        </a:rPr>
                        <a:t>Direct Taxes are progressive (</a:t>
                      </a:r>
                      <a:r>
                        <a:rPr lang="en-US" sz="2400" b="1" dirty="0" err="1">
                          <a:solidFill>
                            <a:srgbClr val="FFFF00"/>
                          </a:solidFill>
                          <a:latin typeface="Times New Roman" pitchFamily="18" charset="0"/>
                          <a:cs typeface="Times New Roman" pitchFamily="18" charset="0"/>
                        </a:rPr>
                        <a:t>ie</a:t>
                      </a:r>
                      <a:r>
                        <a:rPr lang="en-US" sz="2400" b="1" dirty="0">
                          <a:solidFill>
                            <a:srgbClr val="FFFF00"/>
                          </a:solidFill>
                          <a:latin typeface="Times New Roman" pitchFamily="18" charset="0"/>
                          <a:cs typeface="Times New Roman" pitchFamily="18" charset="0"/>
                        </a:rPr>
                        <a:t>) rate of tax varies according to tax.</a:t>
                      </a:r>
                    </a:p>
                    <a:p>
                      <a:r>
                        <a:rPr lang="en-US" sz="2400" b="1" dirty="0">
                          <a:solidFill>
                            <a:srgbClr val="FFFF00"/>
                          </a:solidFill>
                          <a:latin typeface="Times New Roman" pitchFamily="18" charset="0"/>
                          <a:cs typeface="Times New Roman" pitchFamily="18" charset="0"/>
                        </a:rPr>
                        <a:t>Ex. Income Tax satisfies the canon</a:t>
                      </a:r>
                      <a:r>
                        <a:rPr lang="en-US" sz="2400" b="1" baseline="0" dirty="0">
                          <a:solidFill>
                            <a:srgbClr val="FFFF00"/>
                          </a:solidFill>
                          <a:latin typeface="Times New Roman" pitchFamily="18" charset="0"/>
                          <a:cs typeface="Times New Roman" pitchFamily="18" charset="0"/>
                        </a:rPr>
                        <a:t> of Equity </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extLst>
                  <a:ext uri="{0D108BD9-81ED-4DB2-BD59-A6C34878D82A}">
                    <a16:rowId xmlns:a16="http://schemas.microsoft.com/office/drawing/2014/main" val="10001"/>
                  </a:ext>
                </a:extLst>
              </a:tr>
              <a:tr h="990600">
                <a:tc>
                  <a:txBody>
                    <a:bodyPr/>
                    <a:lstStyle/>
                    <a:p>
                      <a:pPr algn="ctr"/>
                      <a:r>
                        <a:rPr lang="en-US" sz="2400" b="1" dirty="0">
                          <a:solidFill>
                            <a:srgbClr val="FFFF00"/>
                          </a:solidFill>
                          <a:latin typeface="Times New Roman" pitchFamily="18" charset="0"/>
                          <a:cs typeface="Times New Roman" pitchFamily="18" charset="0"/>
                        </a:rPr>
                        <a:t>2.</a:t>
                      </a:r>
                    </a:p>
                  </a:txBody>
                  <a:tcPr marL="121920" marR="12192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tc>
                  <a:txBody>
                    <a:bodyPr/>
                    <a:lstStyle/>
                    <a:p>
                      <a:r>
                        <a:rPr lang="en-US" sz="2400" b="1" dirty="0">
                          <a:solidFill>
                            <a:srgbClr val="FFFF00"/>
                          </a:solidFill>
                          <a:latin typeface="Times New Roman" pitchFamily="18" charset="0"/>
                          <a:cs typeface="Times New Roman" pitchFamily="18" charset="0"/>
                        </a:rPr>
                        <a:t>Certainty</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tc>
                  <a:txBody>
                    <a:bodyPr/>
                    <a:lstStyle/>
                    <a:p>
                      <a:r>
                        <a:rPr lang="en-US" sz="2400" b="1" dirty="0">
                          <a:solidFill>
                            <a:srgbClr val="FFFF00"/>
                          </a:solidFill>
                          <a:latin typeface="Times New Roman" pitchFamily="18" charset="0"/>
                          <a:cs typeface="Times New Roman" pitchFamily="18" charset="0"/>
                        </a:rPr>
                        <a:t>Canon</a:t>
                      </a:r>
                      <a:r>
                        <a:rPr lang="en-US" sz="2400" b="1" baseline="0" dirty="0">
                          <a:solidFill>
                            <a:srgbClr val="FFFF00"/>
                          </a:solidFill>
                          <a:latin typeface="Times New Roman" pitchFamily="18" charset="0"/>
                          <a:cs typeface="Times New Roman" pitchFamily="18" charset="0"/>
                        </a:rPr>
                        <a:t> of Certainty can be ensured by taxes. </a:t>
                      </a:r>
                    </a:p>
                    <a:p>
                      <a:r>
                        <a:rPr lang="en-US" sz="2400" b="1" baseline="0" dirty="0">
                          <a:solidFill>
                            <a:srgbClr val="FFFF00"/>
                          </a:solidFill>
                          <a:latin typeface="Times New Roman" pitchFamily="18" charset="0"/>
                          <a:cs typeface="Times New Roman" pitchFamily="18" charset="0"/>
                        </a:rPr>
                        <a:t>Ex. An income tax payer knows when and at what rate he has to pay income tax.</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extLst>
                  <a:ext uri="{0D108BD9-81ED-4DB2-BD59-A6C34878D82A}">
                    <a16:rowId xmlns:a16="http://schemas.microsoft.com/office/drawing/2014/main" val="10002"/>
                  </a:ext>
                </a:extLst>
              </a:tr>
              <a:tr h="990600">
                <a:tc>
                  <a:txBody>
                    <a:bodyPr/>
                    <a:lstStyle/>
                    <a:p>
                      <a:pPr algn="ctr"/>
                      <a:r>
                        <a:rPr lang="en-US" sz="2400" b="1" dirty="0">
                          <a:solidFill>
                            <a:srgbClr val="FFFF00"/>
                          </a:solidFill>
                          <a:latin typeface="Times New Roman" pitchFamily="18" charset="0"/>
                          <a:cs typeface="Times New Roman" pitchFamily="18" charset="0"/>
                        </a:rPr>
                        <a:t>3.</a:t>
                      </a:r>
                    </a:p>
                  </a:txBody>
                  <a:tcPr marL="121920" marR="12192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tc>
                  <a:txBody>
                    <a:bodyPr/>
                    <a:lstStyle/>
                    <a:p>
                      <a:r>
                        <a:rPr lang="en-US" sz="2400" b="1" dirty="0">
                          <a:solidFill>
                            <a:srgbClr val="FFFF00"/>
                          </a:solidFill>
                          <a:latin typeface="Times New Roman" pitchFamily="18" charset="0"/>
                          <a:cs typeface="Times New Roman" pitchFamily="18" charset="0"/>
                        </a:rPr>
                        <a:t>Elasticity</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tc>
                  <a:txBody>
                    <a:bodyPr/>
                    <a:lstStyle/>
                    <a:p>
                      <a:r>
                        <a:rPr lang="en-US" sz="2400" b="1" dirty="0">
                          <a:solidFill>
                            <a:srgbClr val="FFFF00"/>
                          </a:solidFill>
                          <a:latin typeface="Times New Roman" pitchFamily="18" charset="0"/>
                          <a:cs typeface="Times New Roman" pitchFamily="18" charset="0"/>
                        </a:rPr>
                        <a:t>Canon of Elasticity also is ensured by the Direct Tax. It is income elastic in nature </a:t>
                      </a:r>
                    </a:p>
                  </a:txBody>
                  <a:tcPr marL="121920" marR="12192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extLst>
                  <a:ext uri="{0D108BD9-81ED-4DB2-BD59-A6C34878D82A}">
                    <a16:rowId xmlns:a16="http://schemas.microsoft.com/office/drawing/2014/main" val="10003"/>
                  </a:ext>
                </a:extLst>
              </a:tr>
              <a:tr h="990600">
                <a:tc>
                  <a:txBody>
                    <a:bodyPr/>
                    <a:lstStyle/>
                    <a:p>
                      <a:pPr algn="ctr"/>
                      <a:r>
                        <a:rPr lang="en-US" sz="2400" b="1" dirty="0">
                          <a:solidFill>
                            <a:srgbClr val="FFFF00"/>
                          </a:solidFill>
                          <a:latin typeface="Times New Roman" pitchFamily="18" charset="0"/>
                          <a:cs typeface="Times New Roman" pitchFamily="18" charset="0"/>
                        </a:rPr>
                        <a:t>4.</a:t>
                      </a:r>
                    </a:p>
                  </a:txBody>
                  <a:tcPr marL="121920" marR="12192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tc>
                  <a:txBody>
                    <a:bodyPr/>
                    <a:lstStyle/>
                    <a:p>
                      <a:r>
                        <a:rPr lang="en-US" sz="2400" b="1" dirty="0">
                          <a:solidFill>
                            <a:srgbClr val="FFFF00"/>
                          </a:solidFill>
                          <a:latin typeface="Times New Roman" pitchFamily="18" charset="0"/>
                          <a:cs typeface="Times New Roman" pitchFamily="18" charset="0"/>
                        </a:rPr>
                        <a:t>Economy</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tc>
                  <a:txBody>
                    <a:bodyPr/>
                    <a:lstStyle/>
                    <a:p>
                      <a:r>
                        <a:rPr lang="en-US" sz="2400" b="1" dirty="0">
                          <a:solidFill>
                            <a:srgbClr val="FFFF00"/>
                          </a:solidFill>
                          <a:latin typeface="Times New Roman" pitchFamily="18" charset="0"/>
                          <a:cs typeface="Times New Roman" pitchFamily="18" charset="0"/>
                        </a:rPr>
                        <a:t>The collection cost is relatively low. </a:t>
                      </a:r>
                    </a:p>
                    <a:p>
                      <a:r>
                        <a:rPr lang="en-US" sz="2400" b="1" dirty="0">
                          <a:solidFill>
                            <a:srgbClr val="FFFF00"/>
                          </a:solidFill>
                          <a:latin typeface="Times New Roman" pitchFamily="18" charset="0"/>
                          <a:cs typeface="Times New Roman" pitchFamily="18" charset="0"/>
                        </a:rPr>
                        <a:t>Tax payers pay the tax directly to the state.</a:t>
                      </a:r>
                      <a:r>
                        <a:rPr lang="en-US" sz="2400" b="1" baseline="0" dirty="0">
                          <a:solidFill>
                            <a:srgbClr val="FFFF00"/>
                          </a:solidFill>
                          <a:latin typeface="Times New Roman" pitchFamily="18" charset="0"/>
                          <a:cs typeface="Times New Roman" pitchFamily="18" charset="0"/>
                        </a:rPr>
                        <a:t> </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extLst>
                  <a:ext uri="{0D108BD9-81ED-4DB2-BD59-A6C34878D82A}">
                    <a16:rowId xmlns:a16="http://schemas.microsoft.com/office/drawing/2014/main" val="10004"/>
                  </a:ext>
                </a:extLst>
              </a:tr>
            </a:tbl>
          </a:graphicData>
        </a:graphic>
      </p:graphicFrame>
      <p:sp>
        <p:nvSpPr>
          <p:cNvPr id="5" name="Right Arrow 4"/>
          <p:cNvSpPr/>
          <p:nvPr/>
        </p:nvSpPr>
        <p:spPr>
          <a:xfrm>
            <a:off x="0" y="457200"/>
            <a:ext cx="1253784" cy="6096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51975658"/>
      </p:ext>
    </p:extLst>
  </p:cSld>
  <p:clrMapOvr>
    <a:masterClrMapping/>
  </p:clrMapOvr>
  <mc:AlternateContent xmlns:mc="http://schemas.openxmlformats.org/markup-compatibility/2006" xmlns:p14="http://schemas.microsoft.com/office/powerpoint/2010/main">
    <mc:Choice Requires="p14">
      <p:transition spd="slow" p14:dur="2000" advTm="126105"/>
    </mc:Choice>
    <mc:Fallback xmlns="">
      <p:transition spd="slow" advTm="1261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10131425" cy="1456267"/>
          </a:xfrm>
        </p:spPr>
        <p:txBody>
          <a:bodyPr>
            <a:normAutofit/>
          </a:bodyPr>
          <a:lstStyle/>
          <a:p>
            <a:pPr algn="ctr"/>
            <a:r>
              <a:rPr lang="en-US" sz="5400" b="1" dirty="0">
                <a:ln w="3175" cmpd="sng">
                  <a:solidFill>
                    <a:srgbClr val="FF0000"/>
                  </a:solidFill>
                </a:ln>
                <a:latin typeface="Algerian" pitchFamily="82" charset="0"/>
              </a:rPr>
              <a:t>Demerits of Direct Taxes</a:t>
            </a:r>
          </a:p>
        </p:txBody>
      </p:sp>
      <p:graphicFrame>
        <p:nvGraphicFramePr>
          <p:cNvPr id="4" name="Table 3"/>
          <p:cNvGraphicFramePr>
            <a:graphicFrameLocks noGrp="1"/>
          </p:cNvGraphicFramePr>
          <p:nvPr>
            <p:extLst>
              <p:ext uri="{D42A27DB-BD31-4B8C-83A1-F6EECF244321}">
                <p14:modId xmlns:p14="http://schemas.microsoft.com/office/powerpoint/2010/main" val="7858992"/>
              </p:ext>
            </p:extLst>
          </p:nvPr>
        </p:nvGraphicFramePr>
        <p:xfrm>
          <a:off x="609600" y="1143000"/>
          <a:ext cx="10972800" cy="5516880"/>
        </p:xfrm>
        <a:graphic>
          <a:graphicData uri="http://schemas.openxmlformats.org/drawingml/2006/table">
            <a:tbl>
              <a:tblPr firstRow="1" bandRow="1" bandCol="1">
                <a:effectLst>
                  <a:outerShdw blurRad="50800" dist="38100" dir="16200000" rotWithShape="0">
                    <a:prstClr val="black">
                      <a:alpha val="40000"/>
                    </a:prstClr>
                  </a:outerShdw>
                  <a:reflection blurRad="6350" stA="50000" endA="300" endPos="55500" dist="101600" dir="5400000" sy="-100000" algn="bl" rotWithShape="0"/>
                </a:effectLst>
                <a:tableStyleId>{5DA37D80-6434-44D0-A028-1B22A696006F}</a:tableStyleId>
              </a:tblPr>
              <a:tblGrid>
                <a:gridCol w="14224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6807200">
                  <a:extLst>
                    <a:ext uri="{9D8B030D-6E8A-4147-A177-3AD203B41FA5}">
                      <a16:colId xmlns:a16="http://schemas.microsoft.com/office/drawing/2014/main" val="20002"/>
                    </a:ext>
                  </a:extLst>
                </a:gridCol>
              </a:tblGrid>
              <a:tr h="457200">
                <a:tc>
                  <a:txBody>
                    <a:bodyPr/>
                    <a:lstStyle/>
                    <a:p>
                      <a:pPr algn="ctr"/>
                      <a:r>
                        <a:rPr lang="en-US" sz="3200" dirty="0">
                          <a:solidFill>
                            <a:srgbClr val="FFFF00"/>
                          </a:solidFill>
                          <a:latin typeface="Times New Roman" pitchFamily="18" charset="0"/>
                          <a:cs typeface="Times New Roman" pitchFamily="18" charset="0"/>
                        </a:rPr>
                        <a:t>S. No</a:t>
                      </a:r>
                    </a:p>
                  </a:txBody>
                  <a:tcPr marL="121920" marR="12192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r>
                        <a:rPr lang="en-US" sz="3200" dirty="0">
                          <a:solidFill>
                            <a:srgbClr val="FFFF00"/>
                          </a:solidFill>
                          <a:latin typeface="Times New Roman" pitchFamily="18" charset="0"/>
                          <a:cs typeface="Times New Roman" pitchFamily="18" charset="0"/>
                        </a:rPr>
                        <a:t>Demerits</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marL="457200" indent="-457200" algn="ctr">
                        <a:buClr>
                          <a:srgbClr val="FF0000"/>
                        </a:buClr>
                        <a:buFont typeface="Wingdings" pitchFamily="2" charset="2"/>
                        <a:buChar char="Ø"/>
                      </a:pPr>
                      <a:r>
                        <a:rPr lang="en-US" sz="3200" dirty="0">
                          <a:solidFill>
                            <a:srgbClr val="FFFF00"/>
                          </a:solidFill>
                          <a:latin typeface="Times New Roman" pitchFamily="18" charset="0"/>
                          <a:cs typeface="Times New Roman" pitchFamily="18" charset="0"/>
                        </a:rPr>
                        <a:t>Description</a:t>
                      </a:r>
                    </a:p>
                  </a:txBody>
                  <a:tcPr marL="121920" marR="12192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extLst>
                  <a:ext uri="{0D108BD9-81ED-4DB2-BD59-A6C34878D82A}">
                    <a16:rowId xmlns:a16="http://schemas.microsoft.com/office/drawing/2014/main" val="10000"/>
                  </a:ext>
                </a:extLst>
              </a:tr>
              <a:tr h="990600">
                <a:tc>
                  <a:txBody>
                    <a:bodyPr/>
                    <a:lstStyle/>
                    <a:p>
                      <a:pPr algn="ctr"/>
                      <a:r>
                        <a:rPr lang="en-US" sz="2500" dirty="0">
                          <a:solidFill>
                            <a:srgbClr val="FFFF00"/>
                          </a:solidFill>
                          <a:latin typeface="Times New Roman" pitchFamily="18" charset="0"/>
                          <a:cs typeface="Times New Roman" pitchFamily="18" charset="0"/>
                        </a:rPr>
                        <a:t>1.</a:t>
                      </a:r>
                    </a:p>
                  </a:txBody>
                  <a:tcPr marL="121920" marR="12192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r>
                        <a:rPr lang="en-US" sz="2500" dirty="0">
                          <a:solidFill>
                            <a:srgbClr val="FFFF00"/>
                          </a:solidFill>
                          <a:latin typeface="Times New Roman" pitchFamily="18" charset="0"/>
                          <a:cs typeface="Times New Roman" pitchFamily="18" charset="0"/>
                        </a:rPr>
                        <a:t>Unpopular</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marL="342900" indent="-342900">
                        <a:buClr>
                          <a:srgbClr val="FF0000"/>
                        </a:buClr>
                        <a:buFont typeface="Wingdings" pitchFamily="2" charset="2"/>
                        <a:buChar char="Ø"/>
                      </a:pPr>
                      <a:r>
                        <a:rPr lang="en-US" sz="2500" dirty="0">
                          <a:solidFill>
                            <a:srgbClr val="FFFF00"/>
                          </a:solidFill>
                          <a:latin typeface="Times New Roman" pitchFamily="18" charset="0"/>
                          <a:cs typeface="Times New Roman" pitchFamily="18" charset="0"/>
                        </a:rPr>
                        <a:t>  It is generally unpopular</a:t>
                      </a:r>
                    </a:p>
                    <a:p>
                      <a:pPr marL="342900" indent="-342900">
                        <a:buClr>
                          <a:srgbClr val="FF0000"/>
                        </a:buClr>
                        <a:buFont typeface="Wingdings" pitchFamily="2" charset="2"/>
                        <a:buChar char="Ø"/>
                      </a:pPr>
                      <a:r>
                        <a:rPr lang="en-US" sz="2500" dirty="0">
                          <a:solidFill>
                            <a:srgbClr val="FFFF00"/>
                          </a:solidFill>
                          <a:latin typeface="Times New Roman" pitchFamily="18" charset="0"/>
                          <a:cs typeface="Times New Roman" pitchFamily="18" charset="0"/>
                        </a:rPr>
                        <a:t>  It is inconvenient </a:t>
                      </a:r>
                    </a:p>
                    <a:p>
                      <a:pPr marL="342900" indent="-342900">
                        <a:buClr>
                          <a:srgbClr val="FF0000"/>
                        </a:buClr>
                        <a:buFont typeface="Wingdings" pitchFamily="2" charset="2"/>
                        <a:buChar char="Ø"/>
                      </a:pPr>
                      <a:r>
                        <a:rPr lang="en-US" sz="2500" baseline="0" dirty="0">
                          <a:solidFill>
                            <a:srgbClr val="FFFF00"/>
                          </a:solidFill>
                          <a:latin typeface="Times New Roman" pitchFamily="18" charset="0"/>
                          <a:cs typeface="Times New Roman" pitchFamily="18" charset="0"/>
                        </a:rPr>
                        <a:t> </a:t>
                      </a:r>
                      <a:r>
                        <a:rPr lang="en-US" sz="2500" dirty="0">
                          <a:solidFill>
                            <a:srgbClr val="FFFF00"/>
                          </a:solidFill>
                          <a:latin typeface="Times New Roman" pitchFamily="18" charset="0"/>
                          <a:cs typeface="Times New Roman" pitchFamily="18" charset="0"/>
                        </a:rPr>
                        <a:t> It is less flexible </a:t>
                      </a:r>
                    </a:p>
                  </a:txBody>
                  <a:tcPr marL="121920" marR="12192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extLst>
                  <a:ext uri="{0D108BD9-81ED-4DB2-BD59-A6C34878D82A}">
                    <a16:rowId xmlns:a16="http://schemas.microsoft.com/office/drawing/2014/main" val="10001"/>
                  </a:ext>
                </a:extLst>
              </a:tr>
              <a:tr h="990600">
                <a:tc>
                  <a:txBody>
                    <a:bodyPr/>
                    <a:lstStyle/>
                    <a:p>
                      <a:pPr algn="ctr"/>
                      <a:r>
                        <a:rPr lang="en-US" sz="2500" dirty="0">
                          <a:solidFill>
                            <a:srgbClr val="FFFF00"/>
                          </a:solidFill>
                          <a:latin typeface="Times New Roman" pitchFamily="18" charset="0"/>
                          <a:cs typeface="Times New Roman" pitchFamily="18" charset="0"/>
                        </a:rPr>
                        <a:t>2.</a:t>
                      </a:r>
                    </a:p>
                  </a:txBody>
                  <a:tcPr marL="121920" marR="12192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r>
                        <a:rPr lang="en-US" sz="2500" dirty="0">
                          <a:solidFill>
                            <a:srgbClr val="FFFF00"/>
                          </a:solidFill>
                          <a:latin typeface="Times New Roman" pitchFamily="18" charset="0"/>
                          <a:cs typeface="Times New Roman" pitchFamily="18" charset="0"/>
                        </a:rPr>
                        <a:t>Productivity affected</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marL="342900" indent="-342900">
                        <a:buClr>
                          <a:srgbClr val="FF0000"/>
                        </a:buClr>
                        <a:buFont typeface="Wingdings" pitchFamily="2" charset="2"/>
                        <a:buChar char="Ø"/>
                      </a:pPr>
                      <a:r>
                        <a:rPr lang="en-US" sz="2500" dirty="0">
                          <a:solidFill>
                            <a:srgbClr val="FFFF00"/>
                          </a:solidFill>
                          <a:latin typeface="Times New Roman" pitchFamily="18" charset="0"/>
                          <a:cs typeface="Times New Roman" pitchFamily="18" charset="0"/>
                        </a:rPr>
                        <a:t>  It adversely affect productivity </a:t>
                      </a:r>
                    </a:p>
                    <a:p>
                      <a:pPr marL="342900" indent="-342900">
                        <a:buClr>
                          <a:srgbClr val="FF0000"/>
                        </a:buClr>
                        <a:buFont typeface="Wingdings" pitchFamily="2" charset="2"/>
                        <a:buChar char="Ø"/>
                      </a:pPr>
                      <a:r>
                        <a:rPr lang="en-US" sz="2500" dirty="0">
                          <a:solidFill>
                            <a:srgbClr val="FFFF00"/>
                          </a:solidFill>
                          <a:latin typeface="Times New Roman" pitchFamily="18" charset="0"/>
                          <a:cs typeface="Times New Roman" pitchFamily="18" charset="0"/>
                        </a:rPr>
                        <a:t>  Citizens are not willing to earn more income                    because  in that case they have to pay more tax. </a:t>
                      </a:r>
                    </a:p>
                  </a:txBody>
                  <a:tcPr marL="121920" marR="12192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extLst>
                  <a:ext uri="{0D108BD9-81ED-4DB2-BD59-A6C34878D82A}">
                    <a16:rowId xmlns:a16="http://schemas.microsoft.com/office/drawing/2014/main" val="10002"/>
                  </a:ext>
                </a:extLst>
              </a:tr>
              <a:tr h="990600">
                <a:tc>
                  <a:txBody>
                    <a:bodyPr/>
                    <a:lstStyle/>
                    <a:p>
                      <a:pPr algn="ctr"/>
                      <a:r>
                        <a:rPr lang="en-US" sz="2500" dirty="0">
                          <a:solidFill>
                            <a:srgbClr val="FFFF00"/>
                          </a:solidFill>
                          <a:latin typeface="Times New Roman" pitchFamily="18" charset="0"/>
                          <a:cs typeface="Times New Roman" pitchFamily="18" charset="0"/>
                        </a:rPr>
                        <a:t>3.</a:t>
                      </a:r>
                    </a:p>
                  </a:txBody>
                  <a:tcPr marL="121920" marR="12192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r>
                        <a:rPr lang="en-US" sz="2500" dirty="0">
                          <a:solidFill>
                            <a:srgbClr val="FFFF00"/>
                          </a:solidFill>
                          <a:latin typeface="Times New Roman" pitchFamily="18" charset="0"/>
                          <a:cs typeface="Times New Roman" pitchFamily="18" charset="0"/>
                        </a:rPr>
                        <a:t>Inconvenient</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marL="342900" indent="-342900">
                        <a:buClr>
                          <a:srgbClr val="FF0000"/>
                        </a:buClr>
                        <a:buFont typeface="Wingdings" pitchFamily="2" charset="2"/>
                        <a:buChar char="Ø"/>
                      </a:pPr>
                      <a:r>
                        <a:rPr lang="en-US" sz="2500" dirty="0">
                          <a:solidFill>
                            <a:srgbClr val="FFFF00"/>
                          </a:solidFill>
                          <a:latin typeface="Times New Roman" pitchFamily="18" charset="0"/>
                          <a:cs typeface="Times New Roman" pitchFamily="18" charset="0"/>
                        </a:rPr>
                        <a:t>The tax payers find it inconvenient</a:t>
                      </a:r>
                      <a:r>
                        <a:rPr lang="en-US" sz="2500" baseline="0" dirty="0">
                          <a:solidFill>
                            <a:srgbClr val="FFFF00"/>
                          </a:solidFill>
                          <a:latin typeface="Times New Roman" pitchFamily="18" charset="0"/>
                          <a:cs typeface="Times New Roman" pitchFamily="18" charset="0"/>
                        </a:rPr>
                        <a:t> to maintain accounts, submit returns and pay tax in lump sum. </a:t>
                      </a:r>
                      <a:endParaRPr lang="en-US" sz="2500"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extLst>
                  <a:ext uri="{0D108BD9-81ED-4DB2-BD59-A6C34878D82A}">
                    <a16:rowId xmlns:a16="http://schemas.microsoft.com/office/drawing/2014/main" val="10003"/>
                  </a:ext>
                </a:extLst>
              </a:tr>
              <a:tr h="990600">
                <a:tc>
                  <a:txBody>
                    <a:bodyPr/>
                    <a:lstStyle/>
                    <a:p>
                      <a:pPr algn="ctr"/>
                      <a:r>
                        <a:rPr lang="en-US" sz="2500" dirty="0">
                          <a:solidFill>
                            <a:srgbClr val="FFFF00"/>
                          </a:solidFill>
                          <a:latin typeface="Times New Roman" pitchFamily="18" charset="0"/>
                          <a:cs typeface="Times New Roman" pitchFamily="18" charset="0"/>
                        </a:rPr>
                        <a:t>4.</a:t>
                      </a:r>
                    </a:p>
                  </a:txBody>
                  <a:tcPr marL="121920" marR="12192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r>
                        <a:rPr lang="en-US" sz="2500" dirty="0">
                          <a:solidFill>
                            <a:srgbClr val="FFFF00"/>
                          </a:solidFill>
                          <a:latin typeface="Times New Roman" pitchFamily="18" charset="0"/>
                          <a:cs typeface="Times New Roman" pitchFamily="18" charset="0"/>
                        </a:rPr>
                        <a:t>Tax Evasion</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marL="342900" indent="-342900">
                        <a:buClr>
                          <a:srgbClr val="FF0000"/>
                        </a:buClr>
                        <a:buFont typeface="Wingdings" pitchFamily="2" charset="2"/>
                        <a:buChar char="Ø"/>
                      </a:pPr>
                      <a:r>
                        <a:rPr lang="en-US" sz="2500" dirty="0">
                          <a:solidFill>
                            <a:srgbClr val="FFFF00"/>
                          </a:solidFill>
                          <a:latin typeface="Times New Roman" pitchFamily="18" charset="0"/>
                          <a:cs typeface="Times New Roman" pitchFamily="18" charset="0"/>
                        </a:rPr>
                        <a:t>The burden is so heavy that tax payers always try to evade taxes.</a:t>
                      </a:r>
                    </a:p>
                    <a:p>
                      <a:pPr marL="342900" indent="-342900">
                        <a:buClr>
                          <a:srgbClr val="FF0000"/>
                        </a:buClr>
                        <a:buFont typeface="Wingdings" pitchFamily="2" charset="2"/>
                        <a:buChar char="Ø"/>
                      </a:pPr>
                      <a:r>
                        <a:rPr lang="en-US" sz="2500" dirty="0">
                          <a:solidFill>
                            <a:srgbClr val="FFFF00"/>
                          </a:solidFill>
                          <a:latin typeface="Times New Roman" pitchFamily="18" charset="0"/>
                          <a:cs typeface="Times New Roman" pitchFamily="18" charset="0"/>
                        </a:rPr>
                        <a:t>This leads to the generation of black money</a:t>
                      </a:r>
                    </a:p>
                  </a:txBody>
                  <a:tcPr marL="121920" marR="12192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extLst>
                  <a:ext uri="{0D108BD9-81ED-4DB2-BD59-A6C34878D82A}">
                    <a16:rowId xmlns:a16="http://schemas.microsoft.com/office/drawing/2014/main" val="10004"/>
                  </a:ext>
                </a:extLst>
              </a:tr>
            </a:tbl>
          </a:graphicData>
        </a:graphic>
      </p:graphicFrame>
      <p:sp>
        <p:nvSpPr>
          <p:cNvPr id="5" name="Right Arrow 4"/>
          <p:cNvSpPr/>
          <p:nvPr/>
        </p:nvSpPr>
        <p:spPr>
          <a:xfrm>
            <a:off x="-34584" y="304800"/>
            <a:ext cx="1253784" cy="609600"/>
          </a:xfrm>
          <a:prstGeom prst="rightArrow">
            <a:avLst/>
          </a:prstGeom>
          <a:solidFill>
            <a:schemeClr val="bg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38300069"/>
      </p:ext>
    </p:extLst>
  </p:cSld>
  <p:clrMapOvr>
    <a:masterClrMapping/>
  </p:clrMapOvr>
  <mc:AlternateContent xmlns:mc="http://schemas.openxmlformats.org/markup-compatibility/2006" xmlns:p14="http://schemas.microsoft.com/office/powerpoint/2010/main">
    <mc:Choice Requires="p14">
      <p:transition spd="slow" p14:dur="2000" advTm="111258"/>
    </mc:Choice>
    <mc:Fallback xmlns="">
      <p:transition spd="slow" advTm="1112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228600"/>
            <a:ext cx="4267200" cy="944562"/>
          </a:xfrm>
        </p:spPr>
        <p:txBody>
          <a:bodyPr>
            <a:noAutofit/>
          </a:bodyPr>
          <a:lstStyle/>
          <a:p>
            <a:r>
              <a:rPr lang="en-US" sz="4400" b="1" u="sng" dirty="0">
                <a:ln w="3175" cmpd="sng">
                  <a:solidFill>
                    <a:schemeClr val="tx1"/>
                  </a:solidFill>
                </a:ln>
                <a:solidFill>
                  <a:srgbClr val="FF0000"/>
                </a:solidFill>
                <a:latin typeface="Algerian" pitchFamily="82" charset="0"/>
              </a:rPr>
              <a:t>Indirect</a:t>
            </a:r>
            <a:r>
              <a:rPr lang="en-US" sz="4400" b="1" u="sng" dirty="0">
                <a:solidFill>
                  <a:srgbClr val="FF0000"/>
                </a:solidFill>
                <a:latin typeface="Algerian" pitchFamily="82" charset="0"/>
              </a:rPr>
              <a:t> </a:t>
            </a:r>
            <a:r>
              <a:rPr lang="en-US" sz="4400" b="1" u="sng" dirty="0">
                <a:ln w="3175" cmpd="sng">
                  <a:solidFill>
                    <a:schemeClr val="tx1"/>
                  </a:solidFill>
                </a:ln>
                <a:solidFill>
                  <a:srgbClr val="FF0000"/>
                </a:solidFill>
                <a:latin typeface="Algerian" pitchFamily="82" charset="0"/>
              </a:rPr>
              <a:t>Tax</a:t>
            </a:r>
          </a:p>
        </p:txBody>
      </p:sp>
      <p:sp>
        <p:nvSpPr>
          <p:cNvPr id="3" name="Content Placeholder 2"/>
          <p:cNvSpPr>
            <a:spLocks noGrp="1"/>
          </p:cNvSpPr>
          <p:nvPr>
            <p:ph idx="1"/>
          </p:nvPr>
        </p:nvSpPr>
        <p:spPr>
          <a:xfrm>
            <a:off x="609600" y="1295401"/>
            <a:ext cx="10972800" cy="4724399"/>
          </a:xfrm>
        </p:spPr>
        <p:txBody>
          <a:bodyPr>
            <a:normAutofit lnSpcReduction="10000"/>
          </a:bodyPr>
          <a:lstStyle/>
          <a:p>
            <a:pPr>
              <a:buClr>
                <a:srgbClr val="FF0000"/>
              </a:buClr>
              <a:buFont typeface="Wingdings" pitchFamily="2" charset="2"/>
              <a:buChar char="Ø"/>
            </a:pPr>
            <a:r>
              <a:rPr lang="en-US" sz="2000" dirty="0">
                <a:solidFill>
                  <a:srgbClr val="FFFF00"/>
                </a:solidFill>
              </a:rPr>
              <a:t> 	</a:t>
            </a:r>
            <a:r>
              <a:rPr lang="en-US" sz="3600" dirty="0">
                <a:solidFill>
                  <a:srgbClr val="FFFF00"/>
                </a:solidFill>
              </a:rPr>
              <a:t>It is referred to as a tax charged on a person 				who purchases the goods and services and it is paid 	indirectly to the Government. </a:t>
            </a:r>
          </a:p>
          <a:p>
            <a:pPr>
              <a:buClr>
                <a:srgbClr val="FF0000"/>
              </a:buClr>
              <a:buFont typeface="Wingdings" pitchFamily="2" charset="2"/>
              <a:buChar char="Ø"/>
            </a:pPr>
            <a:endParaRPr lang="en-US" sz="3600" dirty="0">
              <a:solidFill>
                <a:srgbClr val="FFFF00"/>
              </a:solidFill>
            </a:endParaRPr>
          </a:p>
          <a:p>
            <a:pPr>
              <a:buClr>
                <a:srgbClr val="FF0000"/>
              </a:buClr>
              <a:buFont typeface="Wingdings" pitchFamily="2" charset="2"/>
              <a:buChar char="Ø"/>
            </a:pPr>
            <a:r>
              <a:rPr lang="en-US" sz="3600" dirty="0">
                <a:solidFill>
                  <a:srgbClr val="FFFF00"/>
                </a:solidFill>
              </a:rPr>
              <a:t> The tax burden can be easily shifted to another  		persons.</a:t>
            </a:r>
          </a:p>
          <a:p>
            <a:pPr>
              <a:buClr>
                <a:srgbClr val="FF0000"/>
              </a:buClr>
              <a:buFont typeface="Wingdings" pitchFamily="2" charset="2"/>
              <a:buChar char="Ø"/>
            </a:pPr>
            <a:endParaRPr lang="en-US" sz="3600" dirty="0">
              <a:solidFill>
                <a:srgbClr val="FFFF00"/>
              </a:solidFill>
            </a:endParaRPr>
          </a:p>
          <a:p>
            <a:pPr>
              <a:buClr>
                <a:srgbClr val="FF0000"/>
              </a:buClr>
              <a:buFont typeface="Wingdings" pitchFamily="2" charset="2"/>
              <a:buChar char="Ø"/>
            </a:pPr>
            <a:r>
              <a:rPr lang="en-US" sz="3600" dirty="0">
                <a:solidFill>
                  <a:srgbClr val="FFFF00"/>
                </a:solidFill>
              </a:rPr>
              <a:t> It is equally levied on all persons whether rich or poor</a:t>
            </a:r>
            <a:r>
              <a:rPr lang="en-US" dirty="0">
                <a:solidFill>
                  <a:srgbClr val="FFFF00"/>
                </a:solidFill>
              </a:rPr>
              <a:t>.</a:t>
            </a:r>
          </a:p>
        </p:txBody>
      </p:sp>
      <p:sp>
        <p:nvSpPr>
          <p:cNvPr id="5" name="Right Arrow 4"/>
          <p:cNvSpPr/>
          <p:nvPr/>
        </p:nvSpPr>
        <p:spPr>
          <a:xfrm>
            <a:off x="0" y="457200"/>
            <a:ext cx="1253784" cy="609600"/>
          </a:xfrm>
          <a:prstGeom prst="rightArrow">
            <a:avLst/>
          </a:prstGeom>
          <a:solidFill>
            <a:schemeClr val="bg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80280188"/>
      </p:ext>
    </p:extLst>
  </p:cSld>
  <p:clrMapOvr>
    <a:masterClrMapping/>
  </p:clrMapOvr>
  <mc:AlternateContent xmlns:mc="http://schemas.openxmlformats.org/markup-compatibility/2006" xmlns:p14="http://schemas.microsoft.com/office/powerpoint/2010/main">
    <mc:Choice Requires="p14">
      <p:transition spd="slow" p14:dur="2000" advTm="36370"/>
    </mc:Choice>
    <mc:Fallback xmlns="">
      <p:transition spd="slow" advTm="363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219670"/>
            <a:ext cx="8763000" cy="923330"/>
          </a:xfrm>
          <a:prstGeom prst="rect">
            <a:avLst/>
          </a:prstGeom>
        </p:spPr>
        <p:txBody>
          <a:bodyPr wrap="square">
            <a:spAutoFit/>
          </a:bodyPr>
          <a:lstStyle/>
          <a:p>
            <a:pPr algn="ctr">
              <a:buNone/>
            </a:pPr>
            <a:r>
              <a:rPr lang="en-US" sz="5400" b="1" dirty="0">
                <a:ln>
                  <a:solidFill>
                    <a:srgbClr val="FF0000"/>
                  </a:solidFill>
                </a:ln>
                <a:effectLst>
                  <a:outerShdw blurRad="38100" dist="38100" dir="2700000" algn="tl">
                    <a:srgbClr val="000000">
                      <a:alpha val="43137"/>
                    </a:srgbClr>
                  </a:outerShdw>
                </a:effectLst>
                <a:latin typeface="Algerian" pitchFamily="82" charset="0"/>
              </a:rPr>
              <a:t>Types of Indirect Taxes</a:t>
            </a:r>
          </a:p>
        </p:txBody>
      </p:sp>
      <p:graphicFrame>
        <p:nvGraphicFramePr>
          <p:cNvPr id="3" name="Table 2"/>
          <p:cNvGraphicFramePr>
            <a:graphicFrameLocks noGrp="1"/>
          </p:cNvGraphicFramePr>
          <p:nvPr>
            <p:extLst>
              <p:ext uri="{D42A27DB-BD31-4B8C-83A1-F6EECF244321}">
                <p14:modId xmlns:p14="http://schemas.microsoft.com/office/powerpoint/2010/main" val="1282384942"/>
              </p:ext>
            </p:extLst>
          </p:nvPr>
        </p:nvGraphicFramePr>
        <p:xfrm>
          <a:off x="304800" y="1371600"/>
          <a:ext cx="11658601" cy="5257800"/>
        </p:xfrm>
        <a:graphic>
          <a:graphicData uri="http://schemas.openxmlformats.org/drawingml/2006/table">
            <a:tbl>
              <a:tblPr firstRow="1" bandRow="1" bandCol="1">
                <a:tableStyleId>{8799B23B-EC83-4686-B30A-512413B5E67A}</a:tableStyleId>
              </a:tblPr>
              <a:tblGrid>
                <a:gridCol w="1088137">
                  <a:extLst>
                    <a:ext uri="{9D8B030D-6E8A-4147-A177-3AD203B41FA5}">
                      <a16:colId xmlns:a16="http://schemas.microsoft.com/office/drawing/2014/main" val="20000"/>
                    </a:ext>
                  </a:extLst>
                </a:gridCol>
                <a:gridCol w="2721863">
                  <a:extLst>
                    <a:ext uri="{9D8B030D-6E8A-4147-A177-3AD203B41FA5}">
                      <a16:colId xmlns:a16="http://schemas.microsoft.com/office/drawing/2014/main" val="20001"/>
                    </a:ext>
                  </a:extLst>
                </a:gridCol>
                <a:gridCol w="7848601">
                  <a:extLst>
                    <a:ext uri="{9D8B030D-6E8A-4147-A177-3AD203B41FA5}">
                      <a16:colId xmlns:a16="http://schemas.microsoft.com/office/drawing/2014/main" val="20002"/>
                    </a:ext>
                  </a:extLst>
                </a:gridCol>
              </a:tblGrid>
              <a:tr h="828675">
                <a:tc>
                  <a:txBody>
                    <a:bodyPr/>
                    <a:lstStyle/>
                    <a:p>
                      <a:pPr algn="ctr"/>
                      <a:r>
                        <a:rPr lang="en-US" sz="2400" b="1" dirty="0">
                          <a:solidFill>
                            <a:srgbClr val="FFFF00"/>
                          </a:solidFill>
                          <a:latin typeface="Times New Roman" pitchFamily="18" charset="0"/>
                          <a:cs typeface="Times New Roman" pitchFamily="18" charset="0"/>
                        </a:rPr>
                        <a:t>1.</a:t>
                      </a:r>
                    </a:p>
                  </a:txBody>
                  <a:tcPr marL="121920" marR="12192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lang="en-US" sz="2400" b="1" dirty="0">
                          <a:solidFill>
                            <a:srgbClr val="FFFF00"/>
                          </a:solidFill>
                          <a:latin typeface="Times New Roman" pitchFamily="18" charset="0"/>
                          <a:cs typeface="Times New Roman" pitchFamily="18" charset="0"/>
                        </a:rPr>
                        <a:t>Excise Duty</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457200" indent="-457200" algn="l">
                        <a:buClr>
                          <a:srgbClr val="FF0000"/>
                        </a:buClr>
                        <a:buFont typeface="Arial" pitchFamily="34" charset="0"/>
                        <a:buChar char="•"/>
                      </a:pPr>
                      <a:r>
                        <a:rPr lang="en-US" sz="2400" b="1" dirty="0">
                          <a:solidFill>
                            <a:srgbClr val="FFFF00"/>
                          </a:solidFill>
                          <a:latin typeface="Times New Roman" pitchFamily="18" charset="0"/>
                          <a:cs typeface="Times New Roman" pitchFamily="18" charset="0"/>
                        </a:rPr>
                        <a:t>Payable by the manufacture who</a:t>
                      </a:r>
                      <a:r>
                        <a:rPr lang="en-US" sz="2400" b="1" baseline="0" dirty="0">
                          <a:solidFill>
                            <a:srgbClr val="FFFF00"/>
                          </a:solidFill>
                          <a:latin typeface="Times New Roman" pitchFamily="18" charset="0"/>
                          <a:cs typeface="Times New Roman" pitchFamily="18" charset="0"/>
                        </a:rPr>
                        <a:t> shifts the tax burden to retailers and wholesalers. </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00150">
                <a:tc>
                  <a:txBody>
                    <a:bodyPr/>
                    <a:lstStyle/>
                    <a:p>
                      <a:pPr algn="ctr"/>
                      <a:r>
                        <a:rPr lang="en-US" sz="2400" b="1" dirty="0">
                          <a:solidFill>
                            <a:srgbClr val="FFFF00"/>
                          </a:solidFill>
                          <a:latin typeface="Times New Roman" pitchFamily="18" charset="0"/>
                          <a:cs typeface="Times New Roman" pitchFamily="18" charset="0"/>
                        </a:rPr>
                        <a:t>2.</a:t>
                      </a:r>
                    </a:p>
                  </a:txBody>
                  <a:tcPr marL="121920" marR="12192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lang="en-US" sz="2400" b="1" dirty="0">
                          <a:solidFill>
                            <a:srgbClr val="FFFF00"/>
                          </a:solidFill>
                          <a:latin typeface="Times New Roman" pitchFamily="18" charset="0"/>
                          <a:cs typeface="Times New Roman" pitchFamily="18" charset="0"/>
                        </a:rPr>
                        <a:t>Sales Tax</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457200" indent="-457200" algn="l">
                        <a:buClr>
                          <a:srgbClr val="FF0000"/>
                        </a:buClr>
                        <a:buFont typeface="Arial" pitchFamily="34" charset="0"/>
                        <a:buChar char="•"/>
                      </a:pPr>
                      <a:r>
                        <a:rPr lang="en-US" sz="2400" b="1" dirty="0">
                          <a:solidFill>
                            <a:srgbClr val="FFFF00"/>
                          </a:solidFill>
                          <a:latin typeface="Times New Roman" pitchFamily="18" charset="0"/>
                          <a:cs typeface="Times New Roman" pitchFamily="18" charset="0"/>
                        </a:rPr>
                        <a:t>Paid by a shop keeper or retailers</a:t>
                      </a:r>
                      <a:r>
                        <a:rPr lang="en-US" sz="2400" b="1" baseline="0" dirty="0">
                          <a:solidFill>
                            <a:srgbClr val="FFFF00"/>
                          </a:solidFill>
                          <a:latin typeface="Times New Roman" pitchFamily="18" charset="0"/>
                          <a:cs typeface="Times New Roman" pitchFamily="18" charset="0"/>
                        </a:rPr>
                        <a:t> who then shifts the burden to customers by charging sales tax on goods and services. </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00150">
                <a:tc>
                  <a:txBody>
                    <a:bodyPr/>
                    <a:lstStyle/>
                    <a:p>
                      <a:pPr algn="ctr"/>
                      <a:r>
                        <a:rPr lang="en-US" sz="2400" b="1" dirty="0">
                          <a:solidFill>
                            <a:srgbClr val="FFFF00"/>
                          </a:solidFill>
                          <a:latin typeface="Times New Roman" pitchFamily="18" charset="0"/>
                          <a:cs typeface="Times New Roman" pitchFamily="18" charset="0"/>
                        </a:rPr>
                        <a:t>3.</a:t>
                      </a:r>
                    </a:p>
                  </a:txBody>
                  <a:tcPr marL="121920" marR="12192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lang="en-US" sz="2400" b="1" dirty="0">
                          <a:solidFill>
                            <a:srgbClr val="FFFF00"/>
                          </a:solidFill>
                          <a:latin typeface="Times New Roman" pitchFamily="18" charset="0"/>
                          <a:cs typeface="Times New Roman" pitchFamily="18" charset="0"/>
                        </a:rPr>
                        <a:t>Custom Duty</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457200" indent="-457200" algn="l">
                        <a:buClr>
                          <a:srgbClr val="FF0000"/>
                        </a:buClr>
                        <a:buFont typeface="Arial" pitchFamily="34" charset="0"/>
                        <a:buChar char="•"/>
                      </a:pPr>
                      <a:r>
                        <a:rPr lang="en-US" sz="2400" b="1" dirty="0">
                          <a:solidFill>
                            <a:srgbClr val="FFFF00"/>
                          </a:solidFill>
                          <a:latin typeface="Times New Roman" pitchFamily="18" charset="0"/>
                          <a:cs typeface="Times New Roman" pitchFamily="18" charset="0"/>
                        </a:rPr>
                        <a:t>Tax levied on goods from outside the country, ultimately paid by consumers and retailers. </a:t>
                      </a:r>
                    </a:p>
                  </a:txBody>
                  <a:tcPr marL="121920" marR="12192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28675">
                <a:tc>
                  <a:txBody>
                    <a:bodyPr/>
                    <a:lstStyle/>
                    <a:p>
                      <a:pPr algn="ctr"/>
                      <a:r>
                        <a:rPr lang="en-US" sz="2400" b="1" dirty="0">
                          <a:solidFill>
                            <a:srgbClr val="FFFF00"/>
                          </a:solidFill>
                          <a:latin typeface="Times New Roman" pitchFamily="18" charset="0"/>
                          <a:cs typeface="Times New Roman" pitchFamily="18" charset="0"/>
                        </a:rPr>
                        <a:t>4.</a:t>
                      </a:r>
                    </a:p>
                  </a:txBody>
                  <a:tcPr marL="121920" marR="12192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lang="en-US" sz="2400" b="1" dirty="0">
                          <a:solidFill>
                            <a:srgbClr val="FFFF00"/>
                          </a:solidFill>
                          <a:latin typeface="Times New Roman" pitchFamily="18" charset="0"/>
                          <a:cs typeface="Times New Roman" pitchFamily="18" charset="0"/>
                        </a:rPr>
                        <a:t>Entertainment Tax</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457200" indent="-457200" algn="l">
                        <a:buClr>
                          <a:srgbClr val="FF0000"/>
                        </a:buClr>
                        <a:buFont typeface="Arial" pitchFamily="34" charset="0"/>
                        <a:buChar char="•"/>
                      </a:pPr>
                      <a:r>
                        <a:rPr lang="en-US" sz="2400" b="1" dirty="0">
                          <a:solidFill>
                            <a:srgbClr val="FFFF00"/>
                          </a:solidFill>
                          <a:latin typeface="Times New Roman" pitchFamily="18" charset="0"/>
                          <a:cs typeface="Times New Roman" pitchFamily="18" charset="0"/>
                        </a:rPr>
                        <a:t>Burden is on the Cinema theatre owners, who transfers the burden to Cinema </a:t>
                      </a:r>
                      <a:r>
                        <a:rPr lang="en-US" sz="2400" b="1" baseline="0" dirty="0">
                          <a:solidFill>
                            <a:srgbClr val="FFFF00"/>
                          </a:solidFill>
                          <a:latin typeface="Times New Roman" pitchFamily="18" charset="0"/>
                          <a:cs typeface="Times New Roman" pitchFamily="18" charset="0"/>
                        </a:rPr>
                        <a:t> goers. </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200150">
                <a:tc>
                  <a:txBody>
                    <a:bodyPr/>
                    <a:lstStyle/>
                    <a:p>
                      <a:pPr algn="ctr"/>
                      <a:r>
                        <a:rPr lang="en-US" sz="2400" b="1" dirty="0">
                          <a:solidFill>
                            <a:srgbClr val="FFFF00"/>
                          </a:solidFill>
                          <a:latin typeface="Times New Roman" pitchFamily="18" charset="0"/>
                          <a:cs typeface="Times New Roman" pitchFamily="18" charset="0"/>
                        </a:rPr>
                        <a:t>5.</a:t>
                      </a:r>
                    </a:p>
                  </a:txBody>
                  <a:tcPr marL="121920" marR="12192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lang="en-US" sz="2400" b="1" dirty="0">
                          <a:solidFill>
                            <a:srgbClr val="FFFF00"/>
                          </a:solidFill>
                          <a:latin typeface="Times New Roman" pitchFamily="18" charset="0"/>
                          <a:cs typeface="Times New Roman" pitchFamily="18" charset="0"/>
                        </a:rPr>
                        <a:t>Service Tax</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457200" indent="-457200" algn="l">
                        <a:buClr>
                          <a:srgbClr val="FF0000"/>
                        </a:buClr>
                        <a:buFont typeface="Arial" pitchFamily="34" charset="0"/>
                        <a:buChar char="•"/>
                      </a:pPr>
                      <a:r>
                        <a:rPr lang="en-US" sz="2400" b="1" dirty="0">
                          <a:solidFill>
                            <a:srgbClr val="FFFF00"/>
                          </a:solidFill>
                          <a:latin typeface="Times New Roman" pitchFamily="18" charset="0"/>
                          <a:cs typeface="Times New Roman" pitchFamily="18" charset="0"/>
                        </a:rPr>
                        <a:t>Charged</a:t>
                      </a:r>
                      <a:r>
                        <a:rPr lang="en-US" sz="2400" b="1" baseline="0" dirty="0">
                          <a:solidFill>
                            <a:srgbClr val="FFFF00"/>
                          </a:solidFill>
                          <a:latin typeface="Times New Roman" pitchFamily="18" charset="0"/>
                          <a:cs typeface="Times New Roman" pitchFamily="18" charset="0"/>
                        </a:rPr>
                        <a:t> on services like telephone bill, insurance premium such as food bill in a restaurant etc., </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Right Arrow 4"/>
          <p:cNvSpPr/>
          <p:nvPr/>
        </p:nvSpPr>
        <p:spPr>
          <a:xfrm>
            <a:off x="-34584" y="304800"/>
            <a:ext cx="1253784" cy="609600"/>
          </a:xfrm>
          <a:prstGeom prst="rightArrow">
            <a:avLst/>
          </a:prstGeom>
          <a:solidFill>
            <a:schemeClr val="bg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61407470"/>
      </p:ext>
    </p:extLst>
  </p:cSld>
  <p:clrMapOvr>
    <a:masterClrMapping/>
  </p:clrMapOvr>
  <mc:AlternateContent xmlns:mc="http://schemas.openxmlformats.org/markup-compatibility/2006" xmlns:p14="http://schemas.microsoft.com/office/powerpoint/2010/main">
    <mc:Choice Requires="p14">
      <p:transition spd="slow" p14:dur="2000" advTm="165042"/>
    </mc:Choice>
    <mc:Fallback xmlns="">
      <p:transition spd="slow" advTm="1650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9601201" cy="1220740"/>
          </a:xfrm>
        </p:spPr>
        <p:txBody>
          <a:bodyPr>
            <a:noAutofit/>
          </a:bodyPr>
          <a:lstStyle/>
          <a:p>
            <a:r>
              <a:rPr lang="en-US" sz="5400" b="1" dirty="0">
                <a:ln w="3175" cmpd="sng">
                  <a:solidFill>
                    <a:srgbClr val="FF0000"/>
                  </a:solidFill>
                </a:ln>
                <a:effectLst>
                  <a:outerShdw blurRad="38100" dist="38100" dir="2700000" algn="tl">
                    <a:srgbClr val="000000">
                      <a:alpha val="43137"/>
                    </a:srgbClr>
                  </a:outerShdw>
                </a:effectLst>
                <a:latin typeface="Algerian" pitchFamily="82" charset="0"/>
              </a:rPr>
              <a:t>Merits of Indirect Taxes</a:t>
            </a:r>
          </a:p>
        </p:txBody>
      </p:sp>
      <p:graphicFrame>
        <p:nvGraphicFramePr>
          <p:cNvPr id="4" name="Table 3"/>
          <p:cNvGraphicFramePr>
            <a:graphicFrameLocks noGrp="1"/>
          </p:cNvGraphicFramePr>
          <p:nvPr>
            <p:extLst>
              <p:ext uri="{D42A27DB-BD31-4B8C-83A1-F6EECF244321}">
                <p14:modId xmlns:p14="http://schemas.microsoft.com/office/powerpoint/2010/main" val="3956232523"/>
              </p:ext>
            </p:extLst>
          </p:nvPr>
        </p:nvGraphicFramePr>
        <p:xfrm>
          <a:off x="609600" y="1143000"/>
          <a:ext cx="10972800" cy="5410200"/>
        </p:xfrm>
        <a:graphic>
          <a:graphicData uri="http://schemas.openxmlformats.org/drawingml/2006/table">
            <a:tbl>
              <a:tblPr firstRow="1" bandRow="1" bandCol="1">
                <a:effectLst>
                  <a:innerShdw blurRad="114300">
                    <a:prstClr val="black"/>
                  </a:innerShdw>
                  <a:reflection blurRad="6350" stA="50000" endA="300" endPos="55500" dist="101600" dir="5400000" sy="-100000" algn="bl" rotWithShape="0"/>
                </a:effectLst>
                <a:tableStyleId>{BC89EF96-8CEA-46FF-86C4-4CE0E7609802}</a:tableStyleId>
              </a:tblPr>
              <a:tblGrid>
                <a:gridCol w="14224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6807200">
                  <a:extLst>
                    <a:ext uri="{9D8B030D-6E8A-4147-A177-3AD203B41FA5}">
                      <a16:colId xmlns:a16="http://schemas.microsoft.com/office/drawing/2014/main" val="20002"/>
                    </a:ext>
                  </a:extLst>
                </a:gridCol>
              </a:tblGrid>
              <a:tr h="457200">
                <a:tc>
                  <a:txBody>
                    <a:bodyPr/>
                    <a:lstStyle/>
                    <a:p>
                      <a:pPr algn="ctr"/>
                      <a:r>
                        <a:rPr lang="en-US" sz="3200" b="1" dirty="0">
                          <a:solidFill>
                            <a:srgbClr val="FFFF00"/>
                          </a:solidFill>
                          <a:latin typeface="Times New Roman" pitchFamily="18" charset="0"/>
                          <a:cs typeface="Times New Roman" pitchFamily="18" charset="0"/>
                        </a:rPr>
                        <a:t>S. No</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pPr algn="ctr"/>
                      <a:r>
                        <a:rPr lang="en-US" sz="3200" b="1" dirty="0">
                          <a:solidFill>
                            <a:srgbClr val="FFFF00"/>
                          </a:solidFill>
                          <a:latin typeface="Times New Roman" pitchFamily="18" charset="0"/>
                          <a:cs typeface="Times New Roman" pitchFamily="18" charset="0"/>
                        </a:rPr>
                        <a:t>Merits</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pPr algn="ctr"/>
                      <a:r>
                        <a:rPr lang="en-US" sz="3200" b="1" dirty="0">
                          <a:solidFill>
                            <a:srgbClr val="FFFF00"/>
                          </a:solidFill>
                          <a:latin typeface="Times New Roman" pitchFamily="18" charset="0"/>
                          <a:cs typeface="Times New Roman" pitchFamily="18" charset="0"/>
                        </a:rPr>
                        <a:t>Description</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extLst>
                  <a:ext uri="{0D108BD9-81ED-4DB2-BD59-A6C34878D82A}">
                    <a16:rowId xmlns:a16="http://schemas.microsoft.com/office/drawing/2014/main" val="10000"/>
                  </a:ext>
                </a:extLst>
              </a:tr>
              <a:tr h="990600">
                <a:tc>
                  <a:txBody>
                    <a:bodyPr/>
                    <a:lstStyle/>
                    <a:p>
                      <a:pPr algn="ctr"/>
                      <a:r>
                        <a:rPr lang="en-US" sz="2000" b="1" dirty="0">
                          <a:solidFill>
                            <a:srgbClr val="FFFF00"/>
                          </a:solidFill>
                          <a:latin typeface="Times New Roman" pitchFamily="18" charset="0"/>
                          <a:cs typeface="Times New Roman" pitchFamily="18" charset="0"/>
                        </a:rPr>
                        <a:t>1.</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r>
                        <a:rPr lang="en-US" sz="2000" b="1" dirty="0">
                          <a:solidFill>
                            <a:srgbClr val="FFFF00"/>
                          </a:solidFill>
                          <a:latin typeface="Times New Roman" pitchFamily="18" charset="0"/>
                          <a:cs typeface="Times New Roman" pitchFamily="18" charset="0"/>
                        </a:rPr>
                        <a:t>Wider</a:t>
                      </a:r>
                      <a:r>
                        <a:rPr lang="en-US" sz="2000" b="1" baseline="0" dirty="0">
                          <a:solidFill>
                            <a:srgbClr val="FFFF00"/>
                          </a:solidFill>
                          <a:latin typeface="Times New Roman" pitchFamily="18" charset="0"/>
                          <a:cs typeface="Times New Roman" pitchFamily="18" charset="0"/>
                        </a:rPr>
                        <a:t> </a:t>
                      </a:r>
                      <a:r>
                        <a:rPr lang="en-US" sz="2000" b="1" baseline="0" dirty="0" err="1">
                          <a:solidFill>
                            <a:srgbClr val="FFFF00"/>
                          </a:solidFill>
                          <a:latin typeface="Times New Roman" pitchFamily="18" charset="0"/>
                          <a:cs typeface="Times New Roman" pitchFamily="18" charset="0"/>
                        </a:rPr>
                        <a:t>Goverage</a:t>
                      </a:r>
                      <a:endParaRPr lang="en-US" sz="20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pPr marL="342900" indent="-342900">
                        <a:buClr>
                          <a:srgbClr val="FF0000"/>
                        </a:buClr>
                        <a:buFont typeface="Wingdings" pitchFamily="2" charset="2"/>
                        <a:buChar char="Ø"/>
                      </a:pPr>
                      <a:r>
                        <a:rPr lang="en-US" sz="2000" b="1" dirty="0">
                          <a:solidFill>
                            <a:srgbClr val="FFFF00"/>
                          </a:solidFill>
                          <a:latin typeface="Times New Roman" pitchFamily="18" charset="0"/>
                          <a:cs typeface="Times New Roman" pitchFamily="18" charset="0"/>
                        </a:rPr>
                        <a:t>All the Consumers, whether  they are rich</a:t>
                      </a:r>
                      <a:r>
                        <a:rPr lang="en-US" sz="2000" b="1" baseline="0" dirty="0">
                          <a:solidFill>
                            <a:srgbClr val="FFFF00"/>
                          </a:solidFill>
                          <a:latin typeface="Times New Roman" pitchFamily="18" charset="0"/>
                          <a:cs typeface="Times New Roman" pitchFamily="18" charset="0"/>
                        </a:rPr>
                        <a:t> or poor have to pay indirect taxes.</a:t>
                      </a:r>
                    </a:p>
                    <a:p>
                      <a:pPr marL="342900" indent="-342900">
                        <a:buClr>
                          <a:srgbClr val="FF0000"/>
                        </a:buClr>
                        <a:buFont typeface="Wingdings" pitchFamily="2" charset="2"/>
                        <a:buChar char="Ø"/>
                      </a:pPr>
                      <a:r>
                        <a:rPr lang="en-US" sz="2000" b="1" baseline="0" dirty="0">
                          <a:solidFill>
                            <a:srgbClr val="FFFF00"/>
                          </a:solidFill>
                          <a:latin typeface="Times New Roman" pitchFamily="18" charset="0"/>
                          <a:cs typeface="Times New Roman" pitchFamily="18" charset="0"/>
                        </a:rPr>
                        <a:t>Indirect taxes cover more people than the direct taxes.</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extLst>
                  <a:ext uri="{0D108BD9-81ED-4DB2-BD59-A6C34878D82A}">
                    <a16:rowId xmlns:a16="http://schemas.microsoft.com/office/drawing/2014/main" val="10001"/>
                  </a:ext>
                </a:extLst>
              </a:tr>
              <a:tr h="807720">
                <a:tc>
                  <a:txBody>
                    <a:bodyPr/>
                    <a:lstStyle/>
                    <a:p>
                      <a:pPr algn="ctr"/>
                      <a:r>
                        <a:rPr lang="en-US" sz="2000" b="1" dirty="0">
                          <a:solidFill>
                            <a:srgbClr val="FFFF00"/>
                          </a:solidFill>
                          <a:latin typeface="Times New Roman" pitchFamily="18" charset="0"/>
                          <a:cs typeface="Times New Roman" pitchFamily="18" charset="0"/>
                        </a:rPr>
                        <a:t>2.</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r>
                        <a:rPr lang="en-US" sz="2000" b="1" dirty="0">
                          <a:solidFill>
                            <a:srgbClr val="FFFF00"/>
                          </a:solidFill>
                          <a:latin typeface="Times New Roman" pitchFamily="18" charset="0"/>
                          <a:cs typeface="Times New Roman" pitchFamily="18" charset="0"/>
                        </a:rPr>
                        <a:t>Equitable</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pPr marL="342900" indent="-342900">
                        <a:buClr>
                          <a:srgbClr val="FF0000"/>
                        </a:buClr>
                        <a:buFont typeface="Wingdings" pitchFamily="2" charset="2"/>
                        <a:buChar char="Ø"/>
                      </a:pPr>
                      <a:r>
                        <a:rPr lang="en-US" sz="2000" b="1" baseline="0" dirty="0">
                          <a:solidFill>
                            <a:srgbClr val="FFFF00"/>
                          </a:solidFill>
                          <a:latin typeface="Times New Roman" pitchFamily="18" charset="0"/>
                          <a:cs typeface="Times New Roman" pitchFamily="18" charset="0"/>
                        </a:rPr>
                        <a:t>Indirect tax satisfy the canon of equity. </a:t>
                      </a:r>
                    </a:p>
                    <a:p>
                      <a:pPr marL="342900" indent="-342900">
                        <a:buClr>
                          <a:srgbClr val="FF0000"/>
                        </a:buClr>
                        <a:buFont typeface="Wingdings" pitchFamily="2" charset="2"/>
                        <a:buChar char="Ø"/>
                      </a:pPr>
                      <a:r>
                        <a:rPr lang="en-US" sz="2000" b="1" baseline="0" dirty="0">
                          <a:solidFill>
                            <a:srgbClr val="FFFF00"/>
                          </a:solidFill>
                          <a:latin typeface="Times New Roman" pitchFamily="18" charset="0"/>
                          <a:cs typeface="Times New Roman" pitchFamily="18" charset="0"/>
                        </a:rPr>
                        <a:t>Higher tax is imposed on luxuries used by rich people</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extLst>
                  <a:ext uri="{0D108BD9-81ED-4DB2-BD59-A6C34878D82A}">
                    <a16:rowId xmlns:a16="http://schemas.microsoft.com/office/drawing/2014/main" val="10002"/>
                  </a:ext>
                </a:extLst>
              </a:tr>
              <a:tr h="594360">
                <a:tc>
                  <a:txBody>
                    <a:bodyPr/>
                    <a:lstStyle/>
                    <a:p>
                      <a:pPr algn="ctr"/>
                      <a:r>
                        <a:rPr lang="en-US" sz="2000" b="1" dirty="0">
                          <a:solidFill>
                            <a:srgbClr val="FFFF00"/>
                          </a:solidFill>
                          <a:latin typeface="Times New Roman" pitchFamily="18" charset="0"/>
                          <a:cs typeface="Times New Roman" pitchFamily="18" charset="0"/>
                        </a:rPr>
                        <a:t>3.</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r>
                        <a:rPr lang="en-US" sz="2000" b="1" dirty="0">
                          <a:solidFill>
                            <a:srgbClr val="FFFF00"/>
                          </a:solidFill>
                          <a:latin typeface="Times New Roman" pitchFamily="18" charset="0"/>
                          <a:cs typeface="Times New Roman" pitchFamily="18" charset="0"/>
                        </a:rPr>
                        <a:t>Economical</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pPr marL="342900" indent="-342900">
                        <a:buClr>
                          <a:srgbClr val="FF0000"/>
                        </a:buClr>
                        <a:buFont typeface="Wingdings" pitchFamily="2" charset="2"/>
                        <a:buChar char="Ø"/>
                      </a:pPr>
                      <a:r>
                        <a:rPr lang="en-US" sz="2000" b="1" baseline="0" dirty="0">
                          <a:solidFill>
                            <a:srgbClr val="FFFF00"/>
                          </a:solidFill>
                          <a:latin typeface="Times New Roman" pitchFamily="18" charset="0"/>
                          <a:cs typeface="Times New Roman" pitchFamily="18" charset="0"/>
                        </a:rPr>
                        <a:t>collection  cost is less, as produces and retailers collect tax and pay to the Government </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extLst>
                  <a:ext uri="{0D108BD9-81ED-4DB2-BD59-A6C34878D82A}">
                    <a16:rowId xmlns:a16="http://schemas.microsoft.com/office/drawing/2014/main" val="10003"/>
                  </a:ext>
                </a:extLst>
              </a:tr>
              <a:tr h="990600">
                <a:tc>
                  <a:txBody>
                    <a:bodyPr/>
                    <a:lstStyle/>
                    <a:p>
                      <a:pPr algn="ctr"/>
                      <a:r>
                        <a:rPr lang="en-US" sz="2000" b="1" dirty="0">
                          <a:solidFill>
                            <a:srgbClr val="FFFF00"/>
                          </a:solidFill>
                          <a:latin typeface="Times New Roman" pitchFamily="18" charset="0"/>
                          <a:cs typeface="Times New Roman" pitchFamily="18" charset="0"/>
                        </a:rPr>
                        <a:t>4.</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r>
                        <a:rPr lang="en-US" sz="2000" b="1" dirty="0">
                          <a:solidFill>
                            <a:srgbClr val="FFFF00"/>
                          </a:solidFill>
                          <a:latin typeface="Times New Roman" pitchFamily="18" charset="0"/>
                          <a:cs typeface="Times New Roman" pitchFamily="18" charset="0"/>
                        </a:rPr>
                        <a:t>Checks harmful consumption</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pPr marL="342900" indent="-342900">
                        <a:buClr>
                          <a:srgbClr val="FF0000"/>
                        </a:buClr>
                        <a:buFont typeface="Wingdings" pitchFamily="2" charset="2"/>
                        <a:buChar char="Ø"/>
                      </a:pPr>
                      <a:r>
                        <a:rPr lang="en-US" sz="2000" b="1" baseline="0" dirty="0">
                          <a:solidFill>
                            <a:srgbClr val="FFFF00"/>
                          </a:solidFill>
                          <a:latin typeface="Times New Roman" pitchFamily="18" charset="0"/>
                          <a:cs typeface="Times New Roman" pitchFamily="18" charset="0"/>
                        </a:rPr>
                        <a:t>Taxes are imposed on those commodities which are harmful to health. </a:t>
                      </a:r>
                    </a:p>
                    <a:p>
                      <a:pPr marL="342900" indent="-342900">
                        <a:buClr>
                          <a:srgbClr val="FF0000"/>
                        </a:buClr>
                        <a:buFont typeface="Wingdings" pitchFamily="2" charset="2"/>
                        <a:buChar char="Ø"/>
                      </a:pPr>
                      <a:r>
                        <a:rPr lang="en-US" sz="2000" b="1" baseline="0" dirty="0" err="1">
                          <a:solidFill>
                            <a:srgbClr val="FFFF00"/>
                          </a:solidFill>
                          <a:latin typeface="Times New Roman" pitchFamily="18" charset="0"/>
                          <a:cs typeface="Times New Roman" pitchFamily="18" charset="0"/>
                        </a:rPr>
                        <a:t>Eg</a:t>
                      </a:r>
                      <a:r>
                        <a:rPr lang="en-US" sz="2000" b="1" baseline="0" dirty="0">
                          <a:solidFill>
                            <a:srgbClr val="FFFF00"/>
                          </a:solidFill>
                          <a:latin typeface="Times New Roman" pitchFamily="18" charset="0"/>
                          <a:cs typeface="Times New Roman" pitchFamily="18" charset="0"/>
                        </a:rPr>
                        <a:t> Tobacco, liquor etc.,</a:t>
                      </a:r>
                    </a:p>
                    <a:p>
                      <a:pPr marL="342900" indent="-342900">
                        <a:buClr>
                          <a:srgbClr val="FF0000"/>
                        </a:buClr>
                        <a:buFont typeface="Wingdings" pitchFamily="2" charset="2"/>
                        <a:buChar char="Ø"/>
                      </a:pPr>
                      <a:r>
                        <a:rPr lang="en-US" sz="2000" b="1" baseline="0" dirty="0">
                          <a:solidFill>
                            <a:srgbClr val="FFFF00"/>
                          </a:solidFill>
                          <a:latin typeface="Times New Roman" pitchFamily="18" charset="0"/>
                          <a:cs typeface="Times New Roman" pitchFamily="18" charset="0"/>
                        </a:rPr>
                        <a:t>It is also known as Sin taxes.</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extLst>
                  <a:ext uri="{0D108BD9-81ED-4DB2-BD59-A6C34878D82A}">
                    <a16:rowId xmlns:a16="http://schemas.microsoft.com/office/drawing/2014/main" val="10004"/>
                  </a:ext>
                </a:extLst>
              </a:tr>
              <a:tr h="990600">
                <a:tc>
                  <a:txBody>
                    <a:bodyPr/>
                    <a:lstStyle/>
                    <a:p>
                      <a:pPr algn="ctr"/>
                      <a:r>
                        <a:rPr lang="en-US" sz="2000" b="1" dirty="0">
                          <a:solidFill>
                            <a:srgbClr val="FFFF00"/>
                          </a:solidFill>
                          <a:latin typeface="Times New Roman" pitchFamily="18" charset="0"/>
                          <a:cs typeface="Times New Roman" pitchFamily="18" charset="0"/>
                        </a:rPr>
                        <a:t>5.</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r>
                        <a:rPr lang="en-US" sz="2000" b="1" dirty="0">
                          <a:solidFill>
                            <a:srgbClr val="FFFF00"/>
                          </a:solidFill>
                          <a:latin typeface="Times New Roman" pitchFamily="18" charset="0"/>
                          <a:cs typeface="Times New Roman" pitchFamily="18" charset="0"/>
                        </a:rPr>
                        <a:t>Convenient</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pPr marL="342900" indent="-342900">
                        <a:buClr>
                          <a:srgbClr val="FF0000"/>
                        </a:buClr>
                        <a:buFont typeface="Wingdings" pitchFamily="2" charset="2"/>
                        <a:buChar char="Ø"/>
                      </a:pPr>
                      <a:r>
                        <a:rPr lang="en-US" sz="2000" b="1" baseline="0" dirty="0">
                          <a:solidFill>
                            <a:srgbClr val="FFFF00"/>
                          </a:solidFill>
                          <a:latin typeface="Times New Roman" pitchFamily="18" charset="0"/>
                          <a:cs typeface="Times New Roman" pitchFamily="18" charset="0"/>
                        </a:rPr>
                        <a:t>It is levied on commodities and services.</a:t>
                      </a:r>
                    </a:p>
                    <a:p>
                      <a:pPr marL="342900" indent="-342900">
                        <a:buClr>
                          <a:srgbClr val="FF0000"/>
                        </a:buClr>
                        <a:buFont typeface="Wingdings" pitchFamily="2" charset="2"/>
                        <a:buChar char="Ø"/>
                      </a:pPr>
                      <a:r>
                        <a:rPr lang="en-US" sz="2000" b="1" baseline="0" dirty="0">
                          <a:solidFill>
                            <a:srgbClr val="FFFF00"/>
                          </a:solidFill>
                          <a:latin typeface="Times New Roman" pitchFamily="18" charset="0"/>
                          <a:cs typeface="Times New Roman" pitchFamily="18" charset="0"/>
                        </a:rPr>
                        <a:t>Consumers pay tax along with the price.</a:t>
                      </a:r>
                    </a:p>
                    <a:p>
                      <a:pPr marL="342900" indent="-342900">
                        <a:buClr>
                          <a:srgbClr val="FF0000"/>
                        </a:buClr>
                        <a:buFont typeface="Wingdings" pitchFamily="2" charset="2"/>
                        <a:buChar char="Ø"/>
                      </a:pPr>
                      <a:r>
                        <a:rPr lang="en-US" sz="2000" b="1" baseline="0" dirty="0">
                          <a:solidFill>
                            <a:srgbClr val="FFFF00"/>
                          </a:solidFill>
                          <a:latin typeface="Times New Roman" pitchFamily="18" charset="0"/>
                          <a:cs typeface="Times New Roman" pitchFamily="18" charset="0"/>
                        </a:rPr>
                        <a:t>They do not feel the burden of paying the tax. </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extLst>
                  <a:ext uri="{0D108BD9-81ED-4DB2-BD59-A6C34878D82A}">
                    <a16:rowId xmlns:a16="http://schemas.microsoft.com/office/drawing/2014/main" val="10005"/>
                  </a:ext>
                </a:extLst>
              </a:tr>
            </a:tbl>
          </a:graphicData>
        </a:graphic>
      </p:graphicFrame>
      <p:sp>
        <p:nvSpPr>
          <p:cNvPr id="5" name="Right Arrow 4"/>
          <p:cNvSpPr/>
          <p:nvPr/>
        </p:nvSpPr>
        <p:spPr>
          <a:xfrm>
            <a:off x="-34584" y="3048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lin ang="108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88787286"/>
      </p:ext>
    </p:extLst>
  </p:cSld>
  <p:clrMapOvr>
    <a:masterClrMapping/>
  </p:clrMapOvr>
  <mc:AlternateContent xmlns:mc="http://schemas.openxmlformats.org/markup-compatibility/2006" xmlns:p14="http://schemas.microsoft.com/office/powerpoint/2010/main">
    <mc:Choice Requires="p14">
      <p:transition spd="slow" p14:dur="2000" advTm="118869"/>
    </mc:Choice>
    <mc:Fallback xmlns="">
      <p:transition spd="slow" advTm="1188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10131425" cy="1456267"/>
          </a:xfrm>
        </p:spPr>
        <p:txBody>
          <a:bodyPr>
            <a:normAutofit/>
          </a:bodyPr>
          <a:lstStyle/>
          <a:p>
            <a:r>
              <a:rPr lang="en-US" sz="5400" b="1" u="sng" dirty="0">
                <a:ln w="3175" cmpd="sng">
                  <a:solidFill>
                    <a:srgbClr val="FF0000"/>
                  </a:solidFill>
                </a:ln>
                <a:latin typeface="Algerian" pitchFamily="82" charset="0"/>
              </a:rPr>
              <a:t>Demerits of Indirect Tax</a:t>
            </a:r>
          </a:p>
        </p:txBody>
      </p:sp>
      <p:graphicFrame>
        <p:nvGraphicFramePr>
          <p:cNvPr id="4" name="Table 3"/>
          <p:cNvGraphicFramePr>
            <a:graphicFrameLocks noGrp="1"/>
          </p:cNvGraphicFramePr>
          <p:nvPr>
            <p:extLst>
              <p:ext uri="{D42A27DB-BD31-4B8C-83A1-F6EECF244321}">
                <p14:modId xmlns:p14="http://schemas.microsoft.com/office/powerpoint/2010/main" val="3244080149"/>
              </p:ext>
            </p:extLst>
          </p:nvPr>
        </p:nvGraphicFramePr>
        <p:xfrm>
          <a:off x="152400" y="1143000"/>
          <a:ext cx="11887200" cy="5274556"/>
        </p:xfrm>
        <a:graphic>
          <a:graphicData uri="http://schemas.openxmlformats.org/drawingml/2006/table">
            <a:tbl>
              <a:tblPr firstRow="1" bandRow="1" bandCol="1">
                <a:tableStyleId>{8799B23B-EC83-4686-B30A-512413B5E67A}</a:tableStyleId>
              </a:tblPr>
              <a:tblGrid>
                <a:gridCol w="1331929">
                  <a:extLst>
                    <a:ext uri="{9D8B030D-6E8A-4147-A177-3AD203B41FA5}">
                      <a16:colId xmlns:a16="http://schemas.microsoft.com/office/drawing/2014/main" val="20000"/>
                    </a:ext>
                  </a:extLst>
                </a:gridCol>
                <a:gridCol w="2904226">
                  <a:extLst>
                    <a:ext uri="{9D8B030D-6E8A-4147-A177-3AD203B41FA5}">
                      <a16:colId xmlns:a16="http://schemas.microsoft.com/office/drawing/2014/main" val="20001"/>
                    </a:ext>
                  </a:extLst>
                </a:gridCol>
                <a:gridCol w="7651045">
                  <a:extLst>
                    <a:ext uri="{9D8B030D-6E8A-4147-A177-3AD203B41FA5}">
                      <a16:colId xmlns:a16="http://schemas.microsoft.com/office/drawing/2014/main" val="20002"/>
                    </a:ext>
                  </a:extLst>
                </a:gridCol>
              </a:tblGrid>
              <a:tr h="458042">
                <a:tc>
                  <a:txBody>
                    <a:bodyPr/>
                    <a:lstStyle/>
                    <a:p>
                      <a:pPr algn="ctr"/>
                      <a:r>
                        <a:rPr lang="en-US" sz="32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 No</a:t>
                      </a:r>
                      <a:endParaRPr lang="en-US" sz="32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32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Demerits</a:t>
                      </a:r>
                      <a:endParaRPr lang="en-US" sz="32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32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Description</a:t>
                      </a:r>
                      <a:endParaRPr lang="en-US" sz="32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30398">
                <a:tc>
                  <a:txBody>
                    <a:bodyPr/>
                    <a:lstStyle/>
                    <a:p>
                      <a:pPr algn="ctr"/>
                      <a:r>
                        <a:rPr lang="en-US" sz="2400" dirty="0">
                          <a:solidFill>
                            <a:srgbClr val="FFFF00"/>
                          </a:solidFill>
                          <a:latin typeface="Times New Roman" pitchFamily="18" charset="0"/>
                          <a:cs typeface="Times New Roman" pitchFamily="18" charset="0"/>
                        </a:rPr>
                        <a:t>1.</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400" dirty="0">
                          <a:solidFill>
                            <a:srgbClr val="FFFF00"/>
                          </a:solidFill>
                          <a:latin typeface="Times New Roman" pitchFamily="18" charset="0"/>
                          <a:cs typeface="Times New Roman" pitchFamily="18" charset="0"/>
                        </a:rPr>
                        <a:t>Highest Cost of Collection</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342900" indent="-342900">
                        <a:buClr>
                          <a:srgbClr val="FF0000"/>
                        </a:buClr>
                        <a:buFont typeface="Wingdings" pitchFamily="2" charset="2"/>
                        <a:buChar char="ü"/>
                      </a:pPr>
                      <a:r>
                        <a:rPr lang="en-US" sz="2400" baseline="0" dirty="0">
                          <a:solidFill>
                            <a:srgbClr val="FFFF00"/>
                          </a:solidFill>
                          <a:latin typeface="Times New Roman" pitchFamily="18" charset="0"/>
                          <a:cs typeface="Times New Roman" pitchFamily="18" charset="0"/>
                        </a:rPr>
                        <a:t>The Cost of Collection is higher than the direct taxes.</a:t>
                      </a:r>
                    </a:p>
                    <a:p>
                      <a:pPr marL="342900" indent="-342900">
                        <a:buClr>
                          <a:srgbClr val="FF0000"/>
                        </a:buClr>
                        <a:buFont typeface="Wingdings" pitchFamily="2" charset="2"/>
                        <a:buChar char="ü"/>
                      </a:pPr>
                      <a:r>
                        <a:rPr lang="en-US" sz="2400" baseline="0" dirty="0">
                          <a:solidFill>
                            <a:srgbClr val="FFFF00"/>
                          </a:solidFill>
                          <a:latin typeface="Times New Roman" pitchFamily="18" charset="0"/>
                          <a:cs typeface="Times New Roman" pitchFamily="18" charset="0"/>
                        </a:rPr>
                        <a:t>Huge money has to spend to collect the taxes.</a:t>
                      </a:r>
                      <a:endParaRPr lang="en-US" sz="2400" b="1" baseline="0"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0722">
                <a:tc>
                  <a:txBody>
                    <a:bodyPr/>
                    <a:lstStyle/>
                    <a:p>
                      <a:pPr algn="ctr"/>
                      <a:r>
                        <a:rPr lang="en-US" sz="2400" dirty="0">
                          <a:solidFill>
                            <a:srgbClr val="FFFF00"/>
                          </a:solidFill>
                          <a:latin typeface="Times New Roman" pitchFamily="18" charset="0"/>
                          <a:cs typeface="Times New Roman" pitchFamily="18" charset="0"/>
                        </a:rPr>
                        <a:t>2.</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400" dirty="0">
                          <a:solidFill>
                            <a:srgbClr val="FFFF00"/>
                          </a:solidFill>
                          <a:latin typeface="Times New Roman" pitchFamily="18" charset="0"/>
                          <a:cs typeface="Times New Roman" pitchFamily="18" charset="0"/>
                        </a:rPr>
                        <a:t>Inelastic</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342900" indent="-342900">
                        <a:buClr>
                          <a:srgbClr val="FF0000"/>
                        </a:buClr>
                        <a:buFont typeface="Wingdings" pitchFamily="2" charset="2"/>
                        <a:buChar char="ü"/>
                      </a:pPr>
                      <a:r>
                        <a:rPr lang="en-US" sz="2400" baseline="0" dirty="0">
                          <a:solidFill>
                            <a:srgbClr val="FFFF00"/>
                          </a:solidFill>
                          <a:latin typeface="Times New Roman" pitchFamily="18" charset="0"/>
                          <a:cs typeface="Times New Roman" pitchFamily="18" charset="0"/>
                        </a:rPr>
                        <a:t>It is less elastic compared to direct taxes.</a:t>
                      </a:r>
                      <a:endParaRPr lang="en-US" sz="2400" b="1" baseline="0"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30398">
                <a:tc>
                  <a:txBody>
                    <a:bodyPr/>
                    <a:lstStyle/>
                    <a:p>
                      <a:pPr algn="ctr"/>
                      <a:r>
                        <a:rPr lang="en-US" sz="2400" dirty="0">
                          <a:solidFill>
                            <a:srgbClr val="FFFF00"/>
                          </a:solidFill>
                          <a:latin typeface="Times New Roman" pitchFamily="18" charset="0"/>
                          <a:cs typeface="Times New Roman" pitchFamily="18" charset="0"/>
                        </a:rPr>
                        <a:t>3.</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400" dirty="0">
                          <a:solidFill>
                            <a:srgbClr val="FFFF00"/>
                          </a:solidFill>
                          <a:latin typeface="Times New Roman" pitchFamily="18" charset="0"/>
                          <a:cs typeface="Times New Roman" pitchFamily="18" charset="0"/>
                        </a:rPr>
                        <a:t>Regressive</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342900" indent="-342900">
                        <a:buClr>
                          <a:srgbClr val="FF0000"/>
                        </a:buClr>
                        <a:buFont typeface="Wingdings" pitchFamily="2" charset="2"/>
                        <a:buChar char="ü"/>
                      </a:pPr>
                      <a:r>
                        <a:rPr lang="en-US" sz="2400" baseline="0" dirty="0">
                          <a:solidFill>
                            <a:srgbClr val="FFFF00"/>
                          </a:solidFill>
                          <a:latin typeface="Times New Roman" pitchFamily="18" charset="0"/>
                          <a:cs typeface="Times New Roman" pitchFamily="18" charset="0"/>
                        </a:rPr>
                        <a:t>It is regressive in nature</a:t>
                      </a:r>
                    </a:p>
                    <a:p>
                      <a:pPr marL="342900" indent="-342900">
                        <a:buClr>
                          <a:srgbClr val="FF0000"/>
                        </a:buClr>
                        <a:buFont typeface="Wingdings" pitchFamily="2" charset="2"/>
                        <a:buChar char="ü"/>
                      </a:pPr>
                      <a:r>
                        <a:rPr lang="en-US" sz="2400" baseline="0" dirty="0">
                          <a:solidFill>
                            <a:srgbClr val="FFFF00"/>
                          </a:solidFill>
                          <a:latin typeface="Times New Roman" pitchFamily="18" charset="0"/>
                          <a:cs typeface="Times New Roman" pitchFamily="18" charset="0"/>
                        </a:rPr>
                        <a:t>Both rich and poor persons have to pay same amount of taxes irrespective of their income </a:t>
                      </a:r>
                      <a:endParaRPr lang="en-US" sz="2400" b="1" baseline="0"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01967">
                <a:tc>
                  <a:txBody>
                    <a:bodyPr/>
                    <a:lstStyle/>
                    <a:p>
                      <a:pPr algn="ctr"/>
                      <a:r>
                        <a:rPr lang="en-US" sz="2400" dirty="0">
                          <a:solidFill>
                            <a:srgbClr val="FFFF00"/>
                          </a:solidFill>
                          <a:latin typeface="Times New Roman" pitchFamily="18" charset="0"/>
                          <a:cs typeface="Times New Roman" pitchFamily="18" charset="0"/>
                        </a:rPr>
                        <a:t>4.</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400" dirty="0">
                          <a:solidFill>
                            <a:srgbClr val="FFFF00"/>
                          </a:solidFill>
                          <a:latin typeface="Times New Roman" pitchFamily="18" charset="0"/>
                          <a:cs typeface="Times New Roman" pitchFamily="18" charset="0"/>
                        </a:rPr>
                        <a:t>Uncertainty</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342900" indent="-342900">
                        <a:buClr>
                          <a:srgbClr val="FF0000"/>
                        </a:buClr>
                        <a:buFont typeface="Wingdings" pitchFamily="2" charset="2"/>
                        <a:buChar char="ü"/>
                      </a:pPr>
                      <a:r>
                        <a:rPr lang="en-US" sz="2400" baseline="0" dirty="0">
                          <a:solidFill>
                            <a:srgbClr val="FFFF00"/>
                          </a:solidFill>
                          <a:latin typeface="Times New Roman" pitchFamily="18" charset="0"/>
                          <a:cs typeface="Times New Roman" pitchFamily="18" charset="0"/>
                        </a:rPr>
                        <a:t>The rise in tax increase the price and reduces the demand for goods.</a:t>
                      </a:r>
                    </a:p>
                    <a:p>
                      <a:pPr marL="342900" indent="-342900">
                        <a:buClr>
                          <a:srgbClr val="FF0000"/>
                        </a:buClr>
                        <a:buFont typeface="Wingdings" pitchFamily="2" charset="2"/>
                        <a:buChar char="ü"/>
                      </a:pPr>
                      <a:r>
                        <a:rPr lang="en-US" sz="2400" baseline="0" dirty="0">
                          <a:solidFill>
                            <a:srgbClr val="FFFF00"/>
                          </a:solidFill>
                          <a:latin typeface="Times New Roman" pitchFamily="18" charset="0"/>
                          <a:cs typeface="Times New Roman" pitchFamily="18" charset="0"/>
                        </a:rPr>
                        <a:t>So the expected revenue from collection is uncertain.</a:t>
                      </a:r>
                      <a:endParaRPr lang="en-US" sz="2400" b="1" baseline="0"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30398">
                <a:tc>
                  <a:txBody>
                    <a:bodyPr/>
                    <a:lstStyle/>
                    <a:p>
                      <a:pPr algn="ctr"/>
                      <a:r>
                        <a:rPr lang="en-US" sz="2400" dirty="0">
                          <a:solidFill>
                            <a:srgbClr val="FFFF00"/>
                          </a:solidFill>
                          <a:latin typeface="Times New Roman" pitchFamily="18" charset="0"/>
                          <a:cs typeface="Times New Roman" pitchFamily="18" charset="0"/>
                        </a:rPr>
                        <a:t>5.</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400" dirty="0">
                          <a:solidFill>
                            <a:srgbClr val="FFFF00"/>
                          </a:solidFill>
                          <a:latin typeface="Times New Roman" pitchFamily="18" charset="0"/>
                          <a:cs typeface="Times New Roman" pitchFamily="18" charset="0"/>
                        </a:rPr>
                        <a:t>No Civic Consciousness</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342900" indent="-342900">
                        <a:buClr>
                          <a:srgbClr val="FF0000"/>
                        </a:buClr>
                        <a:buFont typeface="Wingdings" pitchFamily="2" charset="2"/>
                        <a:buChar char="ü"/>
                      </a:pPr>
                      <a:r>
                        <a:rPr lang="en-US" sz="2400" baseline="0" dirty="0">
                          <a:solidFill>
                            <a:srgbClr val="FFFF00"/>
                          </a:solidFill>
                          <a:latin typeface="Times New Roman" pitchFamily="18" charset="0"/>
                          <a:cs typeface="Times New Roman" pitchFamily="18" charset="0"/>
                        </a:rPr>
                        <a:t>Since the tax is hidden in price the Consumers are not aware of paying tax.</a:t>
                      </a:r>
                      <a:endParaRPr lang="en-US" sz="2400" b="1" baseline="0"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Right Arrow 4"/>
          <p:cNvSpPr/>
          <p:nvPr/>
        </p:nvSpPr>
        <p:spPr>
          <a:xfrm>
            <a:off x="-34584" y="304800"/>
            <a:ext cx="1253784" cy="609600"/>
          </a:xfrm>
          <a:prstGeom prst="rightArrow">
            <a:avLst/>
          </a:prstGeom>
          <a:solidFill>
            <a:schemeClr val="bg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61509405"/>
      </p:ext>
    </p:extLst>
  </p:cSld>
  <p:clrMapOvr>
    <a:masterClrMapping/>
  </p:clrMapOvr>
  <mc:AlternateContent xmlns:mc="http://schemas.openxmlformats.org/markup-compatibility/2006" xmlns:p14="http://schemas.microsoft.com/office/powerpoint/2010/main">
    <mc:Choice Requires="p14">
      <p:transition spd="slow" p14:dur="2000" advTm="139021"/>
    </mc:Choice>
    <mc:Fallback xmlns="">
      <p:transition spd="slow" advTm="1390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out)">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11887200" cy="5410200"/>
          </a:xfrm>
          <a:ln>
            <a:noFill/>
          </a:ln>
        </p:spPr>
        <p:txBody>
          <a:bodyPr>
            <a:normAutofit/>
          </a:bodyPr>
          <a:lstStyle/>
          <a:p>
            <a:pPr lvl="1">
              <a:buNone/>
            </a:pPr>
            <a:endParaRPr lang="en-US" sz="3200" b="1" dirty="0">
              <a:solidFill>
                <a:srgbClr val="FFFF00"/>
              </a:solidFill>
              <a:latin typeface="Times New Roman" pitchFamily="18" charset="0"/>
              <a:cs typeface="Times New Roman" pitchFamily="18" charset="0"/>
            </a:endParaRPr>
          </a:p>
          <a:p>
            <a:pPr marL="457200" lvl="1" indent="0" algn="ctr">
              <a:buNone/>
            </a:pPr>
            <a:r>
              <a:rPr lang="en-US" sz="3200" b="1" dirty="0">
                <a:solidFill>
                  <a:srgbClr val="FFFF00"/>
                </a:solidFill>
                <a:latin typeface="Times New Roman" pitchFamily="18" charset="0"/>
                <a:cs typeface="Times New Roman" pitchFamily="18" charset="0"/>
              </a:rPr>
              <a:t>	</a:t>
            </a:r>
            <a:r>
              <a:rPr lang="en-US" sz="4300" b="1" i="1" spc="300" dirty="0">
                <a:ln w="11430" cmpd="sng">
                  <a:solidFill>
                    <a:srgbClr val="FF0000"/>
                  </a:solidFill>
                  <a:prstDash val="solid"/>
                  <a:miter lim="800000"/>
                </a:ln>
                <a:solidFill>
                  <a:srgbClr val="FFFF00"/>
                </a:solidFill>
                <a:effectLst>
                  <a:glow rad="45500">
                    <a:schemeClr val="accent1">
                      <a:satMod val="220000"/>
                      <a:alpha val="35000"/>
                    </a:schemeClr>
                  </a:glow>
                </a:effectLst>
                <a:latin typeface="Times New Roman" pitchFamily="18" charset="0"/>
                <a:cs typeface="Times New Roman" pitchFamily="18" charset="0"/>
              </a:rPr>
              <a:t>The Old name for Fiscal Economics was 	</a:t>
            </a:r>
            <a:r>
              <a:rPr lang="en-US" sz="5400" b="1" i="1" spc="300" dirty="0">
                <a:ln w="11430" cmpd="sng">
                  <a:solidFill>
                    <a:srgbClr val="FF0000"/>
                  </a:solidFill>
                  <a:prstDash val="solid"/>
                  <a:miter lim="800000"/>
                </a:ln>
                <a:solidFill>
                  <a:srgbClr val="FFFF00"/>
                </a:solidFill>
                <a:effectLst>
                  <a:glow rad="45500">
                    <a:schemeClr val="accent1">
                      <a:satMod val="220000"/>
                      <a:alpha val="35000"/>
                    </a:schemeClr>
                  </a:glow>
                </a:effectLst>
                <a:latin typeface="Times New Roman" pitchFamily="18" charset="0"/>
                <a:cs typeface="Times New Roman" pitchFamily="18" charset="0"/>
              </a:rPr>
              <a:t>“Public  Finance”</a:t>
            </a:r>
          </a:p>
          <a:p>
            <a:pPr marL="457200" lvl="1" indent="0" algn="ctr">
              <a:buNone/>
            </a:pPr>
            <a:r>
              <a:rPr lang="en-US" sz="4300" b="1" i="1" spc="300" dirty="0">
                <a:ln w="11430" cmpd="sng">
                  <a:solidFill>
                    <a:srgbClr val="FF0000"/>
                  </a:solidFill>
                  <a:prstDash val="solid"/>
                  <a:miter lim="800000"/>
                </a:ln>
                <a:solidFill>
                  <a:srgbClr val="FFFF00"/>
                </a:solidFill>
                <a:effectLst>
                  <a:glow rad="45500">
                    <a:schemeClr val="accent1">
                      <a:satMod val="220000"/>
                      <a:alpha val="35000"/>
                    </a:schemeClr>
                  </a:glow>
                </a:effectLst>
                <a:latin typeface="Times New Roman" pitchFamily="18" charset="0"/>
                <a:cs typeface="Times New Roman" pitchFamily="18" charset="0"/>
              </a:rPr>
              <a:t>It is the study of finance related to 	government  entities. It revolves around 	the role of government  income and 	expenditure  in the economy. </a:t>
            </a:r>
          </a:p>
          <a:p>
            <a:pPr marL="457200" lvl="1" indent="0">
              <a:buNone/>
            </a:pPr>
            <a:endParaRPr lang="en-US" sz="3500" b="1" i="1" dirty="0">
              <a:solidFill>
                <a:srgbClr val="FFFF00"/>
              </a:solidFill>
              <a:latin typeface="Times New Roman" pitchFamily="18" charset="0"/>
              <a:cs typeface="Times New Roman" pitchFamily="18" charset="0"/>
            </a:endParaRPr>
          </a:p>
          <a:p>
            <a:pPr lvl="2">
              <a:buFont typeface="Wingdings" pitchFamily="2" charset="2"/>
              <a:buChar char="v"/>
            </a:pPr>
            <a:endParaRPr lang="en-US" sz="2500" b="1" dirty="0">
              <a:solidFill>
                <a:srgbClr val="FFFF00"/>
              </a:solidFill>
              <a:latin typeface="Times New Roman" pitchFamily="18" charset="0"/>
              <a:cs typeface="Times New Roman" pitchFamily="18" charset="0"/>
            </a:endParaRPr>
          </a:p>
          <a:p>
            <a:endParaRPr lang="en-US" dirty="0"/>
          </a:p>
        </p:txBody>
      </p:sp>
    </p:spTree>
    <p:custDataLst>
      <p:tags r:id="rId1"/>
    </p:custDataLst>
    <p:extLst>
      <p:ext uri="{BB962C8B-B14F-4D97-AF65-F5344CB8AC3E}">
        <p14:creationId xmlns:p14="http://schemas.microsoft.com/office/powerpoint/2010/main" val="1788257660"/>
      </p:ext>
    </p:extLst>
  </p:cSld>
  <p:clrMapOvr>
    <a:masterClrMapping/>
  </p:clrMapOvr>
  <mc:AlternateContent xmlns:mc="http://schemas.openxmlformats.org/markup-compatibility/2006" xmlns:p14="http://schemas.microsoft.com/office/powerpoint/2010/main">
    <mc:Choice Requires="p14">
      <p:transition spd="slow" p14:dur="2000" advTm="43672"/>
    </mc:Choice>
    <mc:Fallback xmlns="">
      <p:transition spd="slow" advTm="436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1" end="1"/>
                                            </p:txEl>
                                          </p:spTgt>
                                        </p:tgtEl>
                                      </p:cBhvr>
                                    </p:animEffect>
                                  </p:childTnLst>
                                </p:cTn>
                              </p:par>
                              <p:par>
                                <p:cTn id="15" presetID="25"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20"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srcRect t="1693" r="1190" b="1587"/>
          <a:stretch/>
        </p:blipFill>
        <p:spPr bwMode="auto">
          <a:xfrm>
            <a:off x="76200" y="116114"/>
            <a:ext cx="12046857" cy="6633029"/>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ustDataLst>
      <p:tags r:id="rId1"/>
    </p:custDataLst>
    <p:extLst>
      <p:ext uri="{BB962C8B-B14F-4D97-AF65-F5344CB8AC3E}">
        <p14:creationId xmlns:p14="http://schemas.microsoft.com/office/powerpoint/2010/main" val="4067138914"/>
      </p:ext>
    </p:extLst>
  </p:cSld>
  <p:clrMapOvr>
    <a:masterClrMapping/>
  </p:clrMapOvr>
  <mc:AlternateContent xmlns:mc="http://schemas.openxmlformats.org/markup-compatibility/2006" xmlns:p14="http://schemas.microsoft.com/office/powerpoint/2010/main">
    <mc:Choice Requires="p14">
      <p:transition spd="slow" p14:dur="2000" advTm="131626"/>
    </mc:Choice>
    <mc:Fallback xmlns="">
      <p:transition spd="slow" advTm="1316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8)">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0470"/>
            <a:ext cx="10131425" cy="1456267"/>
          </a:xfrm>
        </p:spPr>
        <p:txBody>
          <a:bodyPr>
            <a:normAutofit/>
          </a:bodyPr>
          <a:lstStyle/>
          <a:p>
            <a:pPr algn="ctr"/>
            <a:r>
              <a:rPr lang="en-US" sz="4800" b="1" dirty="0">
                <a:ln w="3175" cmpd="sng">
                  <a:solidFill>
                    <a:srgbClr val="FF0000"/>
                  </a:solidFill>
                </a:ln>
                <a:latin typeface="Algerian" pitchFamily="82" charset="0"/>
              </a:rPr>
              <a:t>GST  (Goods and Service Tax)</a:t>
            </a:r>
          </a:p>
        </p:txBody>
      </p:sp>
      <p:sp>
        <p:nvSpPr>
          <p:cNvPr id="3" name="Content Placeholder 2"/>
          <p:cNvSpPr>
            <a:spLocks noGrp="1"/>
          </p:cNvSpPr>
          <p:nvPr>
            <p:ph idx="1"/>
          </p:nvPr>
        </p:nvSpPr>
        <p:spPr>
          <a:xfrm>
            <a:off x="457200" y="1644397"/>
            <a:ext cx="7086600" cy="4604003"/>
          </a:xfrm>
        </p:spPr>
        <p:txBody>
          <a:bodyPr>
            <a:normAutofit fontScale="25000" lnSpcReduction="20000"/>
          </a:bodyPr>
          <a:lstStyle/>
          <a:p>
            <a:pPr>
              <a:buClr>
                <a:srgbClr val="FF0000"/>
              </a:buClr>
              <a:buFont typeface="Wingdings" pitchFamily="2" charset="2"/>
              <a:buChar char="v"/>
            </a:pPr>
            <a:r>
              <a:rPr lang="en-US" sz="8800" b="1" dirty="0">
                <a:solidFill>
                  <a:srgbClr val="FFFF00"/>
                </a:solidFill>
              </a:rPr>
              <a:t>GST is an Indirect Tax which has replaced many Indirect Taxes in India. </a:t>
            </a:r>
          </a:p>
          <a:p>
            <a:pPr>
              <a:buClr>
                <a:srgbClr val="FF0000"/>
              </a:buClr>
              <a:buFont typeface="Wingdings" pitchFamily="2" charset="2"/>
              <a:buChar char="v"/>
            </a:pPr>
            <a:r>
              <a:rPr lang="en-US" sz="8800" b="1" dirty="0">
                <a:solidFill>
                  <a:srgbClr val="FFFF00"/>
                </a:solidFill>
              </a:rPr>
              <a:t>It was passed in the parliament on 29</a:t>
            </a:r>
            <a:r>
              <a:rPr lang="en-US" sz="8800" b="1" baseline="30000" dirty="0">
                <a:solidFill>
                  <a:srgbClr val="FFFF00"/>
                </a:solidFill>
              </a:rPr>
              <a:t>th</a:t>
            </a:r>
            <a:r>
              <a:rPr lang="en-US" sz="8800" b="1" dirty="0">
                <a:solidFill>
                  <a:srgbClr val="FFFF00"/>
                </a:solidFill>
              </a:rPr>
              <a:t> March 2017.</a:t>
            </a:r>
          </a:p>
          <a:p>
            <a:pPr>
              <a:buClr>
                <a:srgbClr val="FF0000"/>
              </a:buClr>
              <a:buFont typeface="Wingdings" pitchFamily="2" charset="2"/>
              <a:buChar char="v"/>
            </a:pPr>
            <a:r>
              <a:rPr lang="en-US" sz="8800" b="1" dirty="0">
                <a:solidFill>
                  <a:srgbClr val="FFFF00"/>
                </a:solidFill>
              </a:rPr>
              <a:t>It came into effect on 1</a:t>
            </a:r>
            <a:r>
              <a:rPr lang="en-US" sz="8800" b="1" baseline="30000" dirty="0">
                <a:solidFill>
                  <a:srgbClr val="FFFF00"/>
                </a:solidFill>
              </a:rPr>
              <a:t>st</a:t>
            </a:r>
            <a:r>
              <a:rPr lang="en-US" sz="8800" b="1" dirty="0">
                <a:solidFill>
                  <a:srgbClr val="FFFF00"/>
                </a:solidFill>
              </a:rPr>
              <a:t> July 2017.</a:t>
            </a:r>
          </a:p>
          <a:p>
            <a:pPr>
              <a:buClr>
                <a:srgbClr val="FF0000"/>
              </a:buClr>
              <a:buFont typeface="Wingdings" pitchFamily="2" charset="2"/>
              <a:buChar char="v"/>
            </a:pPr>
            <a:r>
              <a:rPr lang="en-US" sz="8800" b="1" dirty="0">
                <a:solidFill>
                  <a:srgbClr val="FFFF00"/>
                </a:solidFill>
              </a:rPr>
              <a:t>GST is an indirect tax levied on the supply of goods and services. </a:t>
            </a:r>
          </a:p>
          <a:p>
            <a:pPr>
              <a:buClr>
                <a:srgbClr val="FF0000"/>
              </a:buClr>
              <a:buFont typeface="Wingdings" pitchFamily="2" charset="2"/>
              <a:buChar char="v"/>
            </a:pPr>
            <a:r>
              <a:rPr lang="en-US" sz="8800" b="1" dirty="0">
                <a:solidFill>
                  <a:srgbClr val="FFFF00"/>
                </a:solidFill>
              </a:rPr>
              <a:t>GST is one indirect tax for the entire country. </a:t>
            </a:r>
          </a:p>
          <a:p>
            <a:pPr>
              <a:buClr>
                <a:srgbClr val="FF0000"/>
              </a:buClr>
              <a:buFont typeface="Wingdings" pitchFamily="2" charset="2"/>
              <a:buChar char="v"/>
            </a:pPr>
            <a:r>
              <a:rPr lang="en-US" sz="8800" b="1" dirty="0">
                <a:solidFill>
                  <a:srgbClr val="FFFF00"/>
                </a:solidFill>
              </a:rPr>
              <a:t>In GST, the tax will be levied at the final point of sale.</a:t>
            </a:r>
          </a:p>
          <a:p>
            <a:pPr>
              <a:buClr>
                <a:srgbClr val="FF0000"/>
              </a:buClr>
              <a:buFont typeface="Wingdings" pitchFamily="2" charset="2"/>
              <a:buChar char="v"/>
            </a:pPr>
            <a:r>
              <a:rPr lang="en-US" sz="8800" b="1" dirty="0">
                <a:solidFill>
                  <a:srgbClr val="FFFF00"/>
                </a:solidFill>
              </a:rPr>
              <a:t>In case of intra -  state sales, central GST and State GST will be charged. </a:t>
            </a:r>
          </a:p>
          <a:p>
            <a:pPr>
              <a:buClr>
                <a:srgbClr val="FF0000"/>
              </a:buClr>
              <a:buFont typeface="Wingdings" pitchFamily="2" charset="2"/>
              <a:buChar char="v"/>
            </a:pPr>
            <a:r>
              <a:rPr lang="en-US" sz="8800" b="1" dirty="0">
                <a:solidFill>
                  <a:srgbClr val="FFFF00"/>
                </a:solidFill>
              </a:rPr>
              <a:t>Inter- State sales will be chargeable to Integrated GST.</a:t>
            </a:r>
          </a:p>
          <a:p>
            <a:pPr marL="0" indent="0">
              <a:buClr>
                <a:srgbClr val="FF0000"/>
              </a:buClr>
              <a:buNone/>
            </a:pPr>
            <a:r>
              <a:rPr lang="en-US" sz="8800" b="1" dirty="0">
                <a:ln>
                  <a:solidFill>
                    <a:schemeClr val="tx1"/>
                  </a:solidFill>
                </a:ln>
                <a:solidFill>
                  <a:srgbClr val="FF0000"/>
                </a:solidFill>
                <a:effectLst>
                  <a:outerShdw blurRad="38100" dist="38100" dir="2700000" algn="tl">
                    <a:srgbClr val="000000">
                      <a:alpha val="43137"/>
                    </a:srgbClr>
                  </a:outerShdw>
                </a:effectLst>
              </a:rPr>
              <a:t>DESTINATION BASED.</a:t>
            </a:r>
          </a:p>
          <a:p>
            <a:pPr>
              <a:buClr>
                <a:srgbClr val="FF0000"/>
              </a:buClr>
              <a:buFont typeface="Wingdings" pitchFamily="2" charset="2"/>
              <a:buChar char="v"/>
            </a:pPr>
            <a:r>
              <a:rPr lang="en-US" sz="8800" b="1" dirty="0">
                <a:solidFill>
                  <a:srgbClr val="FFFF00"/>
                </a:solidFill>
              </a:rPr>
              <a:t>	 If goods are manufactured in </a:t>
            </a:r>
            <a:r>
              <a:rPr lang="en-US" sz="8800" b="1" dirty="0" err="1">
                <a:solidFill>
                  <a:srgbClr val="FFFF00"/>
                </a:solidFill>
              </a:rPr>
              <a:t>Tamilnadu</a:t>
            </a:r>
            <a:r>
              <a:rPr lang="en-US" sz="8800" b="1" dirty="0">
                <a:solidFill>
                  <a:srgbClr val="FFFF00"/>
                </a:solidFill>
              </a:rPr>
              <a:t> and are sold in Karnataka, then the entire tax revenue will go to Karnataka and not </a:t>
            </a:r>
            <a:r>
              <a:rPr lang="en-US" sz="8800" b="1" dirty="0" err="1">
                <a:solidFill>
                  <a:srgbClr val="FFFF00"/>
                </a:solidFill>
              </a:rPr>
              <a:t>Tamilnadu</a:t>
            </a:r>
            <a:r>
              <a:rPr lang="en-US" sz="8800" b="1" dirty="0">
                <a:solidFill>
                  <a:srgbClr val="FFFF00"/>
                </a:solidFill>
              </a:rPr>
              <a:t>. </a:t>
            </a:r>
          </a:p>
          <a:p>
            <a:pPr>
              <a:buClr>
                <a:srgbClr val="FF0000"/>
              </a:buClr>
              <a:buFont typeface="Wingdings" pitchFamily="2" charset="2"/>
              <a:buChar char="v"/>
            </a:pPr>
            <a:endParaRPr lang="en-US" sz="2400"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415797"/>
            <a:ext cx="4343400" cy="4832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p:cNvSpPr/>
          <p:nvPr/>
        </p:nvSpPr>
        <p:spPr>
          <a:xfrm>
            <a:off x="-34584" y="304800"/>
            <a:ext cx="1253784" cy="609600"/>
          </a:xfrm>
          <a:prstGeom prst="rightArrow">
            <a:avLst/>
          </a:prstGeom>
          <a:solidFill>
            <a:schemeClr val="bg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2354482"/>
      </p:ext>
    </p:extLst>
  </p:cSld>
  <p:clrMapOvr>
    <a:masterClrMapping/>
  </p:clrMapOvr>
  <mc:AlternateContent xmlns:mc="http://schemas.openxmlformats.org/markup-compatibility/2006" xmlns:p14="http://schemas.microsoft.com/office/powerpoint/2010/main">
    <mc:Choice Requires="p14">
      <p:transition spd="slow" p14:dur="2000" advTm="89598"/>
    </mc:Choice>
    <mc:Fallback xmlns="">
      <p:transition spd="slow" advTm="895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34" presetClass="emph" presetSubtype="0"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2"/>
                                        </p:tgtEl>
                                        <p:attrNameLst>
                                          <p:attrName>ppt_x</p:attrName>
                                          <p:attrName>ppt_y</p:attrName>
                                        </p:attrNameLst>
                                      </p:cBhvr>
                                    </p:animMotion>
                                    <p:animRot by="1500000">
                                      <p:cBhvr>
                                        <p:cTn id="9" dur="125" fill="hold">
                                          <p:stCondLst>
                                            <p:cond delay="0"/>
                                          </p:stCondLst>
                                        </p:cTn>
                                        <p:tgtEl>
                                          <p:spTgt spid="2"/>
                                        </p:tgtEl>
                                        <p:attrNameLst>
                                          <p:attrName>r</p:attrName>
                                        </p:attrNameLst>
                                      </p:cBhvr>
                                    </p:animRot>
                                    <p:animRot by="-1500000">
                                      <p:cBhvr>
                                        <p:cTn id="10" dur="125" fill="hold">
                                          <p:stCondLst>
                                            <p:cond delay="125"/>
                                          </p:stCondLst>
                                        </p:cTn>
                                        <p:tgtEl>
                                          <p:spTgt spid="2"/>
                                        </p:tgtEl>
                                        <p:attrNameLst>
                                          <p:attrName>r</p:attrName>
                                        </p:attrNameLst>
                                      </p:cBhvr>
                                    </p:animRot>
                                    <p:animRot by="-1500000">
                                      <p:cBhvr>
                                        <p:cTn id="11" dur="125" fill="hold">
                                          <p:stCondLst>
                                            <p:cond delay="250"/>
                                          </p:stCondLst>
                                        </p:cTn>
                                        <p:tgtEl>
                                          <p:spTgt spid="2"/>
                                        </p:tgtEl>
                                        <p:attrNameLst>
                                          <p:attrName>r</p:attrName>
                                        </p:attrNameLst>
                                      </p:cBhvr>
                                    </p:animRot>
                                    <p:animRot by="1500000">
                                      <p:cBhvr>
                                        <p:cTn id="12" dur="125" fill="hold">
                                          <p:stCondLst>
                                            <p:cond delay="375"/>
                                          </p:stCondLst>
                                        </p:cTn>
                                        <p:tgtEl>
                                          <p:spTgt spid="2"/>
                                        </p:tgtEl>
                                        <p:attrNameLst>
                                          <p:attrName>r</p:attrName>
                                        </p:attrNameLst>
                                      </p:cBhvr>
                                    </p:animRot>
                                  </p:childTnLst>
                                </p:cTn>
                              </p:par>
                              <p:par>
                                <p:cTn id="13" presetID="2" presetClass="entr" presetSubtype="9"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additive="base">
                                        <p:cTn id="15" dur="500" fill="hold"/>
                                        <p:tgtEl>
                                          <p:spTgt spid="3074"/>
                                        </p:tgtEl>
                                        <p:attrNameLst>
                                          <p:attrName>ppt_x</p:attrName>
                                        </p:attrNameLst>
                                      </p:cBhvr>
                                      <p:tavLst>
                                        <p:tav tm="0">
                                          <p:val>
                                            <p:strVal val="0-#ppt_w/2"/>
                                          </p:val>
                                        </p:tav>
                                        <p:tav tm="100000">
                                          <p:val>
                                            <p:strVal val="#ppt_x"/>
                                          </p:val>
                                        </p:tav>
                                      </p:tavLst>
                                    </p:anim>
                                    <p:anim calcmode="lin" valueType="num">
                                      <p:cBhvr additive="base">
                                        <p:cTn id="16" dur="500" fill="hold"/>
                                        <p:tgtEl>
                                          <p:spTgt spid="3074"/>
                                        </p:tgtEl>
                                        <p:attrNameLst>
                                          <p:attrName>ppt_y</p:attrName>
                                        </p:attrNameLst>
                                      </p:cBhvr>
                                      <p:tavLst>
                                        <p:tav tm="0">
                                          <p:val>
                                            <p:strVal val="0-#ppt_h/2"/>
                                          </p:val>
                                        </p:tav>
                                        <p:tav tm="100000">
                                          <p:val>
                                            <p:strVal val="#ppt_y"/>
                                          </p:val>
                                        </p:tav>
                                      </p:tavLst>
                                    </p:anim>
                                  </p:childTnLst>
                                </p:cTn>
                              </p:par>
                              <p:par>
                                <p:cTn id="17" presetID="41" presetClass="entr" presetSubtype="0" fill="hold" nodeType="withEffect">
                                  <p:stCondLst>
                                    <p:cond delay="0"/>
                                  </p:stCondLst>
                                  <p:iterate type="lt">
                                    <p:tmPct val="10000"/>
                                  </p:iterate>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3">
                                            <p:txEl>
                                              <p:pRg st="0" end="0"/>
                                            </p:txEl>
                                          </p:spTgt>
                                        </p:tgtEl>
                                      </p:cBhvr>
                                    </p:animEffect>
                                  </p:childTnLst>
                                </p:cTn>
                              </p:par>
                              <p:par>
                                <p:cTn id="24" presetID="41" presetClass="entr" presetSubtype="0" fill="hold" nodeType="withEffect">
                                  <p:stCondLst>
                                    <p:cond delay="0"/>
                                  </p:stCondLst>
                                  <p:iterate type="lt">
                                    <p:tmPct val="10000"/>
                                  </p:iterate>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3">
                                            <p:txEl>
                                              <p:pRg st="1" end="1"/>
                                            </p:txEl>
                                          </p:spTgt>
                                        </p:tgtEl>
                                      </p:cBhvr>
                                    </p:animEffect>
                                  </p:childTnLst>
                                </p:cTn>
                              </p:par>
                              <p:par>
                                <p:cTn id="31" presetID="41" presetClass="entr" presetSubtype="0" fill="hold" nodeType="withEffect">
                                  <p:stCondLst>
                                    <p:cond delay="0"/>
                                  </p:stCondLst>
                                  <p:iterate type="lt">
                                    <p:tmPct val="10000"/>
                                  </p:iterate>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35"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3">
                                            <p:txEl>
                                              <p:pRg st="2" end="2"/>
                                            </p:txEl>
                                          </p:spTgt>
                                        </p:tgtEl>
                                      </p:cBhvr>
                                    </p:animEffect>
                                  </p:childTnLst>
                                </p:cTn>
                              </p:par>
                              <p:par>
                                <p:cTn id="38" presetID="41" presetClass="entr" presetSubtype="0" fill="hold" nodeType="withEffect">
                                  <p:stCondLst>
                                    <p:cond delay="0"/>
                                  </p:stCondLst>
                                  <p:iterate type="lt">
                                    <p:tmPct val="10000"/>
                                  </p:iterate>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p:cTn id="40" dur="5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42" dur="5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3">
                                            <p:txEl>
                                              <p:pRg st="3" end="3"/>
                                            </p:txEl>
                                          </p:spTgt>
                                        </p:tgtEl>
                                      </p:cBhvr>
                                    </p:animEffect>
                                  </p:childTnLst>
                                </p:cTn>
                              </p:par>
                              <p:par>
                                <p:cTn id="45" presetID="41" presetClass="entr" presetSubtype="0" fill="hold" nodeType="withEffect">
                                  <p:stCondLst>
                                    <p:cond delay="0"/>
                                  </p:stCondLst>
                                  <p:iterate type="lt">
                                    <p:tmPct val="10000"/>
                                  </p:iterate>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p:cTn id="47" dur="500" fill="hold"/>
                                        <p:tgtEl>
                                          <p:spTgt spid="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
                                            <p:txEl>
                                              <p:pRg st="4" end="4"/>
                                            </p:txEl>
                                          </p:spTgt>
                                        </p:tgtEl>
                                        <p:attrNameLst>
                                          <p:attrName>ppt_y</p:attrName>
                                        </p:attrNameLst>
                                      </p:cBhvr>
                                      <p:tavLst>
                                        <p:tav tm="0">
                                          <p:val>
                                            <p:strVal val="#ppt_y"/>
                                          </p:val>
                                        </p:tav>
                                        <p:tav tm="100000">
                                          <p:val>
                                            <p:strVal val="#ppt_y"/>
                                          </p:val>
                                        </p:tav>
                                      </p:tavLst>
                                    </p:anim>
                                    <p:anim calcmode="lin" valueType="num">
                                      <p:cBhvr>
                                        <p:cTn id="49" dur="500" fill="hold"/>
                                        <p:tgtEl>
                                          <p:spTgt spid="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
                                            <p:txEl>
                                              <p:pRg st="4" end="4"/>
                                            </p:txEl>
                                          </p:spTgt>
                                        </p:tgtEl>
                                      </p:cBhvr>
                                    </p:animEffect>
                                  </p:childTnLst>
                                </p:cTn>
                              </p:par>
                              <p:par>
                                <p:cTn id="52" presetID="41" presetClass="entr" presetSubtype="0" fill="hold" nodeType="withEffect">
                                  <p:stCondLst>
                                    <p:cond delay="0"/>
                                  </p:stCondLst>
                                  <p:iterate type="lt">
                                    <p:tmPct val="10000"/>
                                  </p:iterate>
                                  <p:childTnLst>
                                    <p:set>
                                      <p:cBhvr>
                                        <p:cTn id="53" dur="1" fill="hold">
                                          <p:stCondLst>
                                            <p:cond delay="0"/>
                                          </p:stCondLst>
                                        </p:cTn>
                                        <p:tgtEl>
                                          <p:spTgt spid="3">
                                            <p:txEl>
                                              <p:pRg st="5" end="5"/>
                                            </p:txEl>
                                          </p:spTgt>
                                        </p:tgtEl>
                                        <p:attrNameLst>
                                          <p:attrName>style.visibility</p:attrName>
                                        </p:attrNameLst>
                                      </p:cBhvr>
                                      <p:to>
                                        <p:strVal val="visible"/>
                                      </p:to>
                                    </p:set>
                                    <p:anim calcmode="lin" valueType="num">
                                      <p:cBhvr>
                                        <p:cTn id="54" dur="500" fill="hold"/>
                                        <p:tgtEl>
                                          <p:spTgt spid="3">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3">
                                            <p:txEl>
                                              <p:pRg st="5" end="5"/>
                                            </p:txEl>
                                          </p:spTgt>
                                        </p:tgtEl>
                                        <p:attrNameLst>
                                          <p:attrName>ppt_y</p:attrName>
                                        </p:attrNameLst>
                                      </p:cBhvr>
                                      <p:tavLst>
                                        <p:tav tm="0">
                                          <p:val>
                                            <p:strVal val="#ppt_y"/>
                                          </p:val>
                                        </p:tav>
                                        <p:tav tm="100000">
                                          <p:val>
                                            <p:strVal val="#ppt_y"/>
                                          </p:val>
                                        </p:tav>
                                      </p:tavLst>
                                    </p:anim>
                                    <p:anim calcmode="lin" valueType="num">
                                      <p:cBhvr>
                                        <p:cTn id="56" dur="500" fill="hold"/>
                                        <p:tgtEl>
                                          <p:spTgt spid="3">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3">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3">
                                            <p:txEl>
                                              <p:pRg st="5" end="5"/>
                                            </p:txEl>
                                          </p:spTgt>
                                        </p:tgtEl>
                                      </p:cBhvr>
                                    </p:animEffect>
                                  </p:childTnLst>
                                </p:cTn>
                              </p:par>
                              <p:par>
                                <p:cTn id="59" presetID="41" presetClass="entr" presetSubtype="0" fill="hold" nodeType="withEffect">
                                  <p:stCondLst>
                                    <p:cond delay="0"/>
                                  </p:stCondLst>
                                  <p:iterate type="lt">
                                    <p:tmPct val="10000"/>
                                  </p:iterate>
                                  <p:childTnLst>
                                    <p:set>
                                      <p:cBhvr>
                                        <p:cTn id="60" dur="1" fill="hold">
                                          <p:stCondLst>
                                            <p:cond delay="0"/>
                                          </p:stCondLst>
                                        </p:cTn>
                                        <p:tgtEl>
                                          <p:spTgt spid="3">
                                            <p:txEl>
                                              <p:pRg st="6" end="6"/>
                                            </p:txEl>
                                          </p:spTgt>
                                        </p:tgtEl>
                                        <p:attrNameLst>
                                          <p:attrName>style.visibility</p:attrName>
                                        </p:attrNameLst>
                                      </p:cBhvr>
                                      <p:to>
                                        <p:strVal val="visible"/>
                                      </p:to>
                                    </p:set>
                                    <p:anim calcmode="lin" valueType="num">
                                      <p:cBhvr>
                                        <p:cTn id="61" dur="500" fill="hold"/>
                                        <p:tgtEl>
                                          <p:spTgt spid="3">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3">
                                            <p:txEl>
                                              <p:pRg st="6" end="6"/>
                                            </p:txEl>
                                          </p:spTgt>
                                        </p:tgtEl>
                                        <p:attrNameLst>
                                          <p:attrName>ppt_y</p:attrName>
                                        </p:attrNameLst>
                                      </p:cBhvr>
                                      <p:tavLst>
                                        <p:tav tm="0">
                                          <p:val>
                                            <p:strVal val="#ppt_y"/>
                                          </p:val>
                                        </p:tav>
                                        <p:tav tm="100000">
                                          <p:val>
                                            <p:strVal val="#ppt_y"/>
                                          </p:val>
                                        </p:tav>
                                      </p:tavLst>
                                    </p:anim>
                                    <p:anim calcmode="lin" valueType="num">
                                      <p:cBhvr>
                                        <p:cTn id="63" dur="500" fill="hold"/>
                                        <p:tgtEl>
                                          <p:spTgt spid="3">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3">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3">
                                            <p:txEl>
                                              <p:pRg st="6" end="6"/>
                                            </p:txEl>
                                          </p:spTgt>
                                        </p:tgtEl>
                                      </p:cBhvr>
                                    </p:animEffect>
                                  </p:childTnLst>
                                </p:cTn>
                              </p:par>
                              <p:par>
                                <p:cTn id="66" presetID="41" presetClass="entr" presetSubtype="0" fill="hold" nodeType="withEffect">
                                  <p:stCondLst>
                                    <p:cond delay="0"/>
                                  </p:stCondLst>
                                  <p:iterate type="lt">
                                    <p:tmPct val="10000"/>
                                  </p:iterate>
                                  <p:childTnLst>
                                    <p:set>
                                      <p:cBhvr>
                                        <p:cTn id="67" dur="1" fill="hold">
                                          <p:stCondLst>
                                            <p:cond delay="0"/>
                                          </p:stCondLst>
                                        </p:cTn>
                                        <p:tgtEl>
                                          <p:spTgt spid="3">
                                            <p:txEl>
                                              <p:pRg st="7" end="7"/>
                                            </p:txEl>
                                          </p:spTgt>
                                        </p:tgtEl>
                                        <p:attrNameLst>
                                          <p:attrName>style.visibility</p:attrName>
                                        </p:attrNameLst>
                                      </p:cBhvr>
                                      <p:to>
                                        <p:strVal val="visible"/>
                                      </p:to>
                                    </p:set>
                                    <p:anim calcmode="lin" valueType="num">
                                      <p:cBhvr>
                                        <p:cTn id="68" dur="500" fill="hold"/>
                                        <p:tgtEl>
                                          <p:spTgt spid="3">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69" dur="500" fill="hold"/>
                                        <p:tgtEl>
                                          <p:spTgt spid="3">
                                            <p:txEl>
                                              <p:pRg st="7" end="7"/>
                                            </p:txEl>
                                          </p:spTgt>
                                        </p:tgtEl>
                                        <p:attrNameLst>
                                          <p:attrName>ppt_y</p:attrName>
                                        </p:attrNameLst>
                                      </p:cBhvr>
                                      <p:tavLst>
                                        <p:tav tm="0">
                                          <p:val>
                                            <p:strVal val="#ppt_y"/>
                                          </p:val>
                                        </p:tav>
                                        <p:tav tm="100000">
                                          <p:val>
                                            <p:strVal val="#ppt_y"/>
                                          </p:val>
                                        </p:tav>
                                      </p:tavLst>
                                    </p:anim>
                                    <p:anim calcmode="lin" valueType="num">
                                      <p:cBhvr>
                                        <p:cTn id="70" dur="500" fill="hold"/>
                                        <p:tgtEl>
                                          <p:spTgt spid="3">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1" dur="500" fill="hold"/>
                                        <p:tgtEl>
                                          <p:spTgt spid="3">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2" dur="500" tmFilter="0,0; .5, 1; 1, 1"/>
                                        <p:tgtEl>
                                          <p:spTgt spid="3">
                                            <p:txEl>
                                              <p:pRg st="7" end="7"/>
                                            </p:txEl>
                                          </p:spTgt>
                                        </p:tgtEl>
                                      </p:cBhvr>
                                    </p:animEffect>
                                  </p:childTnLst>
                                </p:cTn>
                              </p:par>
                              <p:par>
                                <p:cTn id="73" presetID="41" presetClass="entr" presetSubtype="0" fill="hold" nodeType="withEffect">
                                  <p:stCondLst>
                                    <p:cond delay="0"/>
                                  </p:stCondLst>
                                  <p:iterate type="lt">
                                    <p:tmPct val="10000"/>
                                  </p:iterate>
                                  <p:childTnLst>
                                    <p:set>
                                      <p:cBhvr>
                                        <p:cTn id="74" dur="1" fill="hold">
                                          <p:stCondLst>
                                            <p:cond delay="0"/>
                                          </p:stCondLst>
                                        </p:cTn>
                                        <p:tgtEl>
                                          <p:spTgt spid="3">
                                            <p:txEl>
                                              <p:pRg st="9" end="9"/>
                                            </p:txEl>
                                          </p:spTgt>
                                        </p:tgtEl>
                                        <p:attrNameLst>
                                          <p:attrName>style.visibility</p:attrName>
                                        </p:attrNameLst>
                                      </p:cBhvr>
                                      <p:to>
                                        <p:strVal val="visible"/>
                                      </p:to>
                                    </p:set>
                                    <p:anim calcmode="lin" valueType="num">
                                      <p:cBhvr>
                                        <p:cTn id="75" dur="500" fill="hold"/>
                                        <p:tgtEl>
                                          <p:spTgt spid="3">
                                            <p:txEl>
                                              <p:pRg st="9" end="9"/>
                                            </p:txEl>
                                          </p:spTgt>
                                        </p:tgtEl>
                                        <p:attrNameLst>
                                          <p:attrName>ppt_x</p:attrName>
                                        </p:attrNameLst>
                                      </p:cBhvr>
                                      <p:tavLst>
                                        <p:tav tm="0">
                                          <p:val>
                                            <p:strVal val="#ppt_x"/>
                                          </p:val>
                                        </p:tav>
                                        <p:tav tm="50000">
                                          <p:val>
                                            <p:strVal val="#ppt_x+.1"/>
                                          </p:val>
                                        </p:tav>
                                        <p:tav tm="100000">
                                          <p:val>
                                            <p:strVal val="#ppt_x"/>
                                          </p:val>
                                        </p:tav>
                                      </p:tavLst>
                                    </p:anim>
                                    <p:anim calcmode="lin" valueType="num">
                                      <p:cBhvr>
                                        <p:cTn id="76" dur="500" fill="hold"/>
                                        <p:tgtEl>
                                          <p:spTgt spid="3">
                                            <p:txEl>
                                              <p:pRg st="9" end="9"/>
                                            </p:txEl>
                                          </p:spTgt>
                                        </p:tgtEl>
                                        <p:attrNameLst>
                                          <p:attrName>ppt_y</p:attrName>
                                        </p:attrNameLst>
                                      </p:cBhvr>
                                      <p:tavLst>
                                        <p:tav tm="0">
                                          <p:val>
                                            <p:strVal val="#ppt_y"/>
                                          </p:val>
                                        </p:tav>
                                        <p:tav tm="100000">
                                          <p:val>
                                            <p:strVal val="#ppt_y"/>
                                          </p:val>
                                        </p:tav>
                                      </p:tavLst>
                                    </p:anim>
                                    <p:anim calcmode="lin" valueType="num">
                                      <p:cBhvr>
                                        <p:cTn id="77" dur="500" fill="hold"/>
                                        <p:tgtEl>
                                          <p:spTgt spid="3">
                                            <p:txEl>
                                              <p:pRg st="9" end="9"/>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8" dur="500" fill="hold"/>
                                        <p:tgtEl>
                                          <p:spTgt spid="3">
                                            <p:txEl>
                                              <p:pRg st="9" end="9"/>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9" dur="500" tmFilter="0,0; .5, 1; 1, 1"/>
                                        <p:tgtEl>
                                          <p:spTgt spid="3">
                                            <p:txEl>
                                              <p:pRg st="9" end="9"/>
                                            </p:txEl>
                                          </p:spTgt>
                                        </p:tgtEl>
                                      </p:cBhvr>
                                    </p:animEffect>
                                  </p:childTnLst>
                                </p:cTn>
                              </p:par>
                              <p:par>
                                <p:cTn id="80" presetID="41" presetClass="entr" presetSubtype="0" fill="hold" nodeType="withEffect">
                                  <p:stCondLst>
                                    <p:cond delay="0"/>
                                  </p:stCondLst>
                                  <p:iterate type="lt">
                                    <p:tmPct val="10000"/>
                                  </p:iterate>
                                  <p:childTnLst>
                                    <p:set>
                                      <p:cBhvr>
                                        <p:cTn id="81" dur="1" fill="hold">
                                          <p:stCondLst>
                                            <p:cond delay="0"/>
                                          </p:stCondLst>
                                        </p:cTn>
                                        <p:tgtEl>
                                          <p:spTgt spid="3">
                                            <p:txEl>
                                              <p:pRg st="8" end="8"/>
                                            </p:txEl>
                                          </p:spTgt>
                                        </p:tgtEl>
                                        <p:attrNameLst>
                                          <p:attrName>style.visibility</p:attrName>
                                        </p:attrNameLst>
                                      </p:cBhvr>
                                      <p:to>
                                        <p:strVal val="visible"/>
                                      </p:to>
                                    </p:set>
                                    <p:anim calcmode="lin" valueType="num">
                                      <p:cBhvr>
                                        <p:cTn id="82" dur="500" fill="hold"/>
                                        <p:tgtEl>
                                          <p:spTgt spid="3">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83" dur="500" fill="hold"/>
                                        <p:tgtEl>
                                          <p:spTgt spid="3">
                                            <p:txEl>
                                              <p:pRg st="8" end="8"/>
                                            </p:txEl>
                                          </p:spTgt>
                                        </p:tgtEl>
                                        <p:attrNameLst>
                                          <p:attrName>ppt_y</p:attrName>
                                        </p:attrNameLst>
                                      </p:cBhvr>
                                      <p:tavLst>
                                        <p:tav tm="0">
                                          <p:val>
                                            <p:strVal val="#ppt_y"/>
                                          </p:val>
                                        </p:tav>
                                        <p:tav tm="100000">
                                          <p:val>
                                            <p:strVal val="#ppt_y"/>
                                          </p:val>
                                        </p:tav>
                                      </p:tavLst>
                                    </p:anim>
                                    <p:anim calcmode="lin" valueType="num">
                                      <p:cBhvr>
                                        <p:cTn id="84" dur="500" fill="hold"/>
                                        <p:tgtEl>
                                          <p:spTgt spid="3">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5" dur="500" fill="hold"/>
                                        <p:tgtEl>
                                          <p:spTgt spid="3">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6" dur="500" tmFilter="0,0; .5, 1; 1, 1"/>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8467"/>
            <a:ext cx="10131425" cy="1456267"/>
          </a:xfrm>
        </p:spPr>
        <p:txBody>
          <a:bodyPr>
            <a:normAutofit/>
          </a:bodyPr>
          <a:lstStyle/>
          <a:p>
            <a:pPr algn="ctr"/>
            <a:r>
              <a:rPr lang="en-US" sz="6000" b="1" u="sng" dirty="0">
                <a:ln w="3175" cmpd="sng">
                  <a:solidFill>
                    <a:srgbClr val="FF0000"/>
                  </a:solidFill>
                </a:ln>
                <a:latin typeface="Algerian" pitchFamily="82" charset="0"/>
              </a:rPr>
              <a:t>Components of GST</a:t>
            </a:r>
          </a:p>
        </p:txBody>
      </p:sp>
      <p:graphicFrame>
        <p:nvGraphicFramePr>
          <p:cNvPr id="5" name="Table 4"/>
          <p:cNvGraphicFramePr>
            <a:graphicFrameLocks noGrp="1"/>
          </p:cNvGraphicFramePr>
          <p:nvPr>
            <p:extLst>
              <p:ext uri="{D42A27DB-BD31-4B8C-83A1-F6EECF244321}">
                <p14:modId xmlns:p14="http://schemas.microsoft.com/office/powerpoint/2010/main" val="1358907850"/>
              </p:ext>
            </p:extLst>
          </p:nvPr>
        </p:nvGraphicFramePr>
        <p:xfrm>
          <a:off x="304800" y="1661160"/>
          <a:ext cx="11734800" cy="4587240"/>
        </p:xfrm>
        <a:graphic>
          <a:graphicData uri="http://schemas.openxmlformats.org/drawingml/2006/table">
            <a:tbl>
              <a:tblPr firstRow="1" bandRow="1" bandCol="1">
                <a:tableStyleId>{8799B23B-EC83-4686-B30A-512413B5E67A}</a:tableStyleId>
              </a:tblPr>
              <a:tblGrid>
                <a:gridCol w="1521178">
                  <a:extLst>
                    <a:ext uri="{9D8B030D-6E8A-4147-A177-3AD203B41FA5}">
                      <a16:colId xmlns:a16="http://schemas.microsoft.com/office/drawing/2014/main" val="20000"/>
                    </a:ext>
                  </a:extLst>
                </a:gridCol>
                <a:gridCol w="4498622">
                  <a:extLst>
                    <a:ext uri="{9D8B030D-6E8A-4147-A177-3AD203B41FA5}">
                      <a16:colId xmlns:a16="http://schemas.microsoft.com/office/drawing/2014/main" val="20001"/>
                    </a:ext>
                  </a:extLst>
                </a:gridCol>
                <a:gridCol w="5715000">
                  <a:extLst>
                    <a:ext uri="{9D8B030D-6E8A-4147-A177-3AD203B41FA5}">
                      <a16:colId xmlns:a16="http://schemas.microsoft.com/office/drawing/2014/main" val="20002"/>
                    </a:ext>
                  </a:extLst>
                </a:gridCol>
              </a:tblGrid>
              <a:tr h="698058">
                <a:tc>
                  <a:txBody>
                    <a:bodyPr/>
                    <a:lstStyle/>
                    <a:p>
                      <a:pPr algn="ctr"/>
                      <a:r>
                        <a:rPr lang="en-US" sz="3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 No</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3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Types</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indent="0" algn="ctr">
                        <a:buClr>
                          <a:srgbClr val="FF0000"/>
                        </a:buClr>
                        <a:buFont typeface="Wingdings" pitchFamily="2" charset="2"/>
                        <a:buNone/>
                      </a:pPr>
                      <a:r>
                        <a:rPr lang="en-US" sz="3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Description</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96394">
                <a:tc>
                  <a:txBody>
                    <a:bodyPr/>
                    <a:lstStyle/>
                    <a:p>
                      <a:pPr algn="ctr"/>
                      <a:r>
                        <a:rPr lang="en-US" sz="2400" b="1" dirty="0">
                          <a:solidFill>
                            <a:srgbClr val="FFFF00"/>
                          </a:solidFill>
                          <a:latin typeface="Times New Roman" pitchFamily="18" charset="0"/>
                          <a:cs typeface="Times New Roman" pitchFamily="18" charset="0"/>
                        </a:rPr>
                        <a:t>1.</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400" b="1" dirty="0">
                          <a:solidFill>
                            <a:srgbClr val="FFFF00"/>
                          </a:solidFill>
                          <a:latin typeface="Times New Roman" pitchFamily="18" charset="0"/>
                          <a:cs typeface="Times New Roman" pitchFamily="18" charset="0"/>
                        </a:rPr>
                        <a:t>CGST </a:t>
                      </a:r>
                    </a:p>
                    <a:p>
                      <a:r>
                        <a:rPr lang="en-US" sz="2400" b="1" dirty="0">
                          <a:solidFill>
                            <a:srgbClr val="FFFF00"/>
                          </a:solidFill>
                          <a:latin typeface="Times New Roman" pitchFamily="18" charset="0"/>
                          <a:cs typeface="Times New Roman" pitchFamily="18" charset="0"/>
                        </a:rPr>
                        <a:t>(Central Goods and Service Tax)</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342900" indent="-342900">
                        <a:buClr>
                          <a:srgbClr val="FF0000"/>
                        </a:buClr>
                        <a:buFont typeface="Wingdings" pitchFamily="2" charset="2"/>
                        <a:buChar char="v"/>
                      </a:pPr>
                      <a:r>
                        <a:rPr lang="en-US" sz="2400" b="1" dirty="0">
                          <a:solidFill>
                            <a:srgbClr val="FFFF00"/>
                          </a:solidFill>
                          <a:latin typeface="Times New Roman" pitchFamily="18" charset="0"/>
                          <a:cs typeface="Times New Roman" pitchFamily="18" charset="0"/>
                        </a:rPr>
                        <a:t>Collected by the Central Government on an Intra State Sale.</a:t>
                      </a:r>
                    </a:p>
                    <a:p>
                      <a:pPr marL="342900" indent="-342900">
                        <a:buClr>
                          <a:srgbClr val="FF0000"/>
                        </a:buClr>
                        <a:buFont typeface="Wingdings" pitchFamily="2" charset="2"/>
                        <a:buChar char="v"/>
                      </a:pPr>
                      <a:r>
                        <a:rPr lang="en-US" sz="2400" b="1" baseline="0" dirty="0" err="1">
                          <a:solidFill>
                            <a:srgbClr val="FFFF00"/>
                          </a:solidFill>
                          <a:latin typeface="Times New Roman" pitchFamily="18" charset="0"/>
                          <a:cs typeface="Times New Roman" pitchFamily="18" charset="0"/>
                        </a:rPr>
                        <a:t>Eg</a:t>
                      </a:r>
                      <a:r>
                        <a:rPr lang="en-US" sz="2400" b="1" baseline="0" dirty="0">
                          <a:solidFill>
                            <a:srgbClr val="FFFF00"/>
                          </a:solidFill>
                          <a:latin typeface="Times New Roman" pitchFamily="18" charset="0"/>
                          <a:cs typeface="Times New Roman" pitchFamily="18" charset="0"/>
                        </a:rPr>
                        <a:t>. Within State /Union Territory </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96394">
                <a:tc>
                  <a:txBody>
                    <a:bodyPr/>
                    <a:lstStyle/>
                    <a:p>
                      <a:pPr algn="ctr"/>
                      <a:r>
                        <a:rPr lang="en-US" sz="2400" b="1" dirty="0">
                          <a:solidFill>
                            <a:srgbClr val="FFFF00"/>
                          </a:solidFill>
                          <a:latin typeface="Times New Roman" pitchFamily="18" charset="0"/>
                          <a:cs typeface="Times New Roman" pitchFamily="18" charset="0"/>
                        </a:rPr>
                        <a:t>2.</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400" b="1" dirty="0">
                          <a:solidFill>
                            <a:srgbClr val="FFFF00"/>
                          </a:solidFill>
                          <a:latin typeface="Times New Roman" pitchFamily="18" charset="0"/>
                          <a:cs typeface="Times New Roman" pitchFamily="18" charset="0"/>
                        </a:rPr>
                        <a:t>SGST </a:t>
                      </a:r>
                    </a:p>
                    <a:p>
                      <a:r>
                        <a:rPr lang="en-US" sz="2400" b="1" dirty="0">
                          <a:solidFill>
                            <a:srgbClr val="FFFF00"/>
                          </a:solidFill>
                          <a:latin typeface="Times New Roman" pitchFamily="18" charset="0"/>
                          <a:cs typeface="Times New Roman" pitchFamily="18" charset="0"/>
                        </a:rPr>
                        <a:t>(State Goods and Service Tax)</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342900" indent="-342900">
                        <a:buClr>
                          <a:srgbClr val="FF0000"/>
                        </a:buClr>
                        <a:buFont typeface="Wingdings" pitchFamily="2" charset="2"/>
                        <a:buChar char="v"/>
                      </a:pPr>
                      <a:r>
                        <a:rPr lang="en-US" sz="2400" b="1" baseline="0" dirty="0">
                          <a:solidFill>
                            <a:srgbClr val="FFFF00"/>
                          </a:solidFill>
                          <a:latin typeface="Times New Roman" pitchFamily="18" charset="0"/>
                          <a:cs typeface="Times New Roman" pitchFamily="18" charset="0"/>
                        </a:rPr>
                        <a:t>Collected by the State Government on an Intra State Sale.</a:t>
                      </a:r>
                    </a:p>
                    <a:p>
                      <a:pPr marL="342900" indent="-342900">
                        <a:buClr>
                          <a:srgbClr val="FF0000"/>
                        </a:buClr>
                        <a:buFont typeface="Wingdings" pitchFamily="2" charset="2"/>
                        <a:buChar char="v"/>
                      </a:pPr>
                      <a:r>
                        <a:rPr lang="en-US" sz="2400" b="1" baseline="0" dirty="0" err="1">
                          <a:solidFill>
                            <a:srgbClr val="FFFF00"/>
                          </a:solidFill>
                          <a:latin typeface="Times New Roman" pitchFamily="18" charset="0"/>
                          <a:cs typeface="Times New Roman" pitchFamily="18" charset="0"/>
                        </a:rPr>
                        <a:t>Eg</a:t>
                      </a:r>
                      <a:r>
                        <a:rPr lang="en-US" sz="2400" b="1" baseline="0" dirty="0">
                          <a:solidFill>
                            <a:srgbClr val="FFFF00"/>
                          </a:solidFill>
                          <a:latin typeface="Times New Roman" pitchFamily="18" charset="0"/>
                          <a:cs typeface="Times New Roman" pitchFamily="18" charset="0"/>
                        </a:rPr>
                        <a:t>. Within State/Union Territory </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96394">
                <a:tc>
                  <a:txBody>
                    <a:bodyPr/>
                    <a:lstStyle/>
                    <a:p>
                      <a:pPr algn="ctr"/>
                      <a:r>
                        <a:rPr lang="en-US" sz="2400" b="1" dirty="0">
                          <a:solidFill>
                            <a:srgbClr val="FFFF00"/>
                          </a:solidFill>
                          <a:latin typeface="Times New Roman" pitchFamily="18" charset="0"/>
                          <a:cs typeface="Times New Roman" pitchFamily="18" charset="0"/>
                        </a:rPr>
                        <a:t>3.</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400" b="1" dirty="0">
                          <a:solidFill>
                            <a:srgbClr val="FFFF00"/>
                          </a:solidFill>
                          <a:latin typeface="Times New Roman" pitchFamily="18" charset="0"/>
                          <a:cs typeface="Times New Roman" pitchFamily="18" charset="0"/>
                        </a:rPr>
                        <a:t>IGST</a:t>
                      </a:r>
                      <a:r>
                        <a:rPr lang="en-US" sz="2400" b="1" baseline="0" dirty="0">
                          <a:solidFill>
                            <a:srgbClr val="FFFF00"/>
                          </a:solidFill>
                          <a:latin typeface="Times New Roman" pitchFamily="18" charset="0"/>
                          <a:cs typeface="Times New Roman" pitchFamily="18" charset="0"/>
                        </a:rPr>
                        <a:t> </a:t>
                      </a:r>
                    </a:p>
                    <a:p>
                      <a:r>
                        <a:rPr lang="en-US" sz="2400" b="1" baseline="0" dirty="0">
                          <a:solidFill>
                            <a:srgbClr val="FFFF00"/>
                          </a:solidFill>
                          <a:latin typeface="Times New Roman" pitchFamily="18" charset="0"/>
                          <a:cs typeface="Times New Roman" pitchFamily="18" charset="0"/>
                        </a:rPr>
                        <a:t>(Integrated goods and service Tax)</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342900" indent="-342900">
                        <a:buClr>
                          <a:srgbClr val="FF0000"/>
                        </a:buClr>
                        <a:buFont typeface="Wingdings" pitchFamily="2" charset="2"/>
                        <a:buChar char="v"/>
                      </a:pPr>
                      <a:r>
                        <a:rPr lang="en-US" sz="2400" b="1" baseline="0" dirty="0">
                          <a:solidFill>
                            <a:srgbClr val="FFFF00"/>
                          </a:solidFill>
                          <a:latin typeface="Times New Roman" pitchFamily="18" charset="0"/>
                          <a:cs typeface="Times New Roman" pitchFamily="18" charset="0"/>
                        </a:rPr>
                        <a:t>Collected by the Central Government for Inter State Sale. </a:t>
                      </a:r>
                    </a:p>
                    <a:p>
                      <a:pPr marL="342900" indent="-342900">
                        <a:buClr>
                          <a:srgbClr val="FF0000"/>
                        </a:buClr>
                        <a:buFont typeface="Wingdings" pitchFamily="2" charset="2"/>
                        <a:buChar char="v"/>
                      </a:pPr>
                      <a:r>
                        <a:rPr lang="en-US" sz="2400" b="1" baseline="0" dirty="0" err="1">
                          <a:solidFill>
                            <a:srgbClr val="FFFF00"/>
                          </a:solidFill>
                          <a:latin typeface="Times New Roman" pitchFamily="18" charset="0"/>
                          <a:cs typeface="Times New Roman" pitchFamily="18" charset="0"/>
                        </a:rPr>
                        <a:t>Eg</a:t>
                      </a:r>
                      <a:r>
                        <a:rPr lang="en-US" sz="2400" b="1" baseline="0" dirty="0">
                          <a:solidFill>
                            <a:srgbClr val="FFFF00"/>
                          </a:solidFill>
                          <a:latin typeface="Times New Roman" pitchFamily="18" charset="0"/>
                          <a:cs typeface="Times New Roman" pitchFamily="18" charset="0"/>
                        </a:rPr>
                        <a:t>. Maharashtra to </a:t>
                      </a:r>
                      <a:r>
                        <a:rPr lang="en-US" sz="2400" b="1" baseline="0" dirty="0" err="1">
                          <a:solidFill>
                            <a:srgbClr val="FFFF00"/>
                          </a:solidFill>
                          <a:latin typeface="Times New Roman" pitchFamily="18" charset="0"/>
                          <a:cs typeface="Times New Roman" pitchFamily="18" charset="0"/>
                        </a:rPr>
                        <a:t>Tamilnadu</a:t>
                      </a:r>
                      <a:r>
                        <a:rPr lang="en-US" sz="2400" b="1" baseline="0" dirty="0">
                          <a:solidFill>
                            <a:srgbClr val="FFFF00"/>
                          </a:solidFill>
                          <a:latin typeface="Times New Roman" pitchFamily="18" charset="0"/>
                          <a:cs typeface="Times New Roman" pitchFamily="18" charset="0"/>
                        </a:rPr>
                        <a:t>. </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Right Arrow 3"/>
          <p:cNvSpPr/>
          <p:nvPr/>
        </p:nvSpPr>
        <p:spPr>
          <a:xfrm>
            <a:off x="-34584"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03795155"/>
      </p:ext>
    </p:extLst>
  </p:cSld>
  <p:clrMapOvr>
    <a:masterClrMapping/>
  </p:clrMapOvr>
  <mc:AlternateContent xmlns:mc="http://schemas.openxmlformats.org/markup-compatibility/2006" xmlns:p14="http://schemas.microsoft.com/office/powerpoint/2010/main">
    <mc:Choice Requires="p14">
      <p:transition spd="slow" p14:dur="2000" advTm="89937"/>
    </mc:Choice>
    <mc:Fallback xmlns="">
      <p:transition spd="slow" advTm="899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Scale>
                                      <p:cBhvr>
                                        <p:cTn id="21"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5"/>
                                        </p:tgtEl>
                                        <p:attrNameLst>
                                          <p:attrName>ppt_x</p:attrName>
                                          <p:attrName>ppt_y</p:attrName>
                                        </p:attrNameLst>
                                      </p:cBhvr>
                                    </p:animMotion>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52" t="4389"/>
          <a:stretch/>
        </p:blipFill>
        <p:spPr bwMode="auto">
          <a:xfrm>
            <a:off x="457200" y="1542144"/>
            <a:ext cx="11445501" cy="371565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0" y="457200"/>
            <a:ext cx="11658600" cy="707886"/>
          </a:xfrm>
          <a:prstGeom prst="rect">
            <a:avLst/>
          </a:prstGeom>
          <a:noFill/>
        </p:spPr>
        <p:txBody>
          <a:bodyPr wrap="square" rtlCol="0">
            <a:spAutoFit/>
          </a:bodyPr>
          <a:lstStyle/>
          <a:p>
            <a:r>
              <a:rPr lang="en-US" sz="4000" dirty="0">
                <a:ln>
                  <a:solidFill>
                    <a:srgbClr val="FF0000"/>
                  </a:solidFill>
                </a:ln>
                <a:latin typeface="Algerian" pitchFamily="82" charset="0"/>
              </a:rPr>
              <a:t>THE TAX STRUCTURE UNDER THE NEW REGIME</a:t>
            </a:r>
            <a:endParaRPr lang="en-US" dirty="0">
              <a:ln>
                <a:solidFill>
                  <a:srgbClr val="FF0000"/>
                </a:solidFill>
              </a:ln>
              <a:latin typeface="Algerian" pitchFamily="82" charset="0"/>
            </a:endParaRPr>
          </a:p>
        </p:txBody>
      </p:sp>
      <p:sp>
        <p:nvSpPr>
          <p:cNvPr id="4" name="Right Arrow 3"/>
          <p:cNvSpPr/>
          <p:nvPr/>
        </p:nvSpPr>
        <p:spPr>
          <a:xfrm>
            <a:off x="-228600" y="457200"/>
            <a:ext cx="9489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44010313"/>
      </p:ext>
    </p:extLst>
  </p:cSld>
  <p:clrMapOvr>
    <a:masterClrMapping/>
  </p:clrMapOvr>
  <mc:AlternateContent xmlns:mc="http://schemas.openxmlformats.org/markup-compatibility/2006" xmlns:p14="http://schemas.microsoft.com/office/powerpoint/2010/main">
    <mc:Choice Requires="p14">
      <p:transition spd="slow" p14:dur="2000" advTm="88744"/>
    </mc:Choice>
    <mc:Fallback xmlns="">
      <p:transition spd="slow" advTm="887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circle(in)">
                                      <p:cBhvr>
                                        <p:cTn id="19"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5" y="-152400"/>
            <a:ext cx="10131425" cy="1456267"/>
          </a:xfrm>
        </p:spPr>
        <p:txBody>
          <a:bodyPr>
            <a:noAutofit/>
          </a:bodyPr>
          <a:lstStyle/>
          <a:p>
            <a:r>
              <a:rPr lang="en-US" sz="4400" b="1" u="sng" dirty="0">
                <a:ln w="3175" cmpd="sng">
                  <a:solidFill>
                    <a:srgbClr val="FF0000"/>
                  </a:solidFill>
                </a:ln>
                <a:latin typeface="Algerian" pitchFamily="82" charset="0"/>
              </a:rPr>
              <a:t>Nature of Sales Tax, VAT and GST</a:t>
            </a:r>
          </a:p>
        </p:txBody>
      </p:sp>
      <p:sp>
        <p:nvSpPr>
          <p:cNvPr id="8" name="Content Placeholder 7"/>
          <p:cNvSpPr>
            <a:spLocks noGrp="1"/>
          </p:cNvSpPr>
          <p:nvPr>
            <p:ph idx="1"/>
          </p:nvPr>
        </p:nvSpPr>
        <p:spPr>
          <a:xfrm>
            <a:off x="914400" y="1493837"/>
            <a:ext cx="10972800" cy="4983163"/>
          </a:xfrm>
        </p:spPr>
        <p:txBody>
          <a:bodyPr>
            <a:normAutofit/>
          </a:bodyPr>
          <a:lstStyle/>
          <a:p>
            <a:pPr>
              <a:buNone/>
            </a:pPr>
            <a:endParaRPr lang="en-US" dirty="0"/>
          </a:p>
          <a:p>
            <a:pPr>
              <a:buNone/>
            </a:pPr>
            <a:endParaRPr lang="en-US" dirty="0"/>
          </a:p>
          <a:p>
            <a:pPr>
              <a:buNone/>
            </a:pPr>
            <a:endParaRPr lang="en-US" b="1" u="sng" dirty="0"/>
          </a:p>
          <a:p>
            <a:pPr>
              <a:buNone/>
            </a:pPr>
            <a:endParaRPr lang="en-US" b="1" u="sng" dirty="0"/>
          </a:p>
          <a:p>
            <a:pPr>
              <a:buNone/>
            </a:pPr>
            <a:r>
              <a:rPr lang="en-US" sz="3600" b="1" u="sng" dirty="0">
                <a:ln>
                  <a:solidFill>
                    <a:srgbClr val="FFFF00"/>
                  </a:solidFill>
                </a:ln>
                <a:solidFill>
                  <a:schemeClr val="bg2"/>
                </a:solidFill>
                <a:effectLst>
                  <a:outerShdw blurRad="38100" dist="38100" dir="2700000" algn="tl">
                    <a:srgbClr val="000000">
                      <a:alpha val="43137"/>
                    </a:srgbClr>
                  </a:outerShdw>
                </a:effectLst>
              </a:rPr>
              <a:t>Cascading Effect </a:t>
            </a:r>
            <a:r>
              <a:rPr lang="en-US" sz="2800" dirty="0">
                <a:solidFill>
                  <a:srgbClr val="FFFF00"/>
                </a:solidFill>
              </a:rPr>
              <a:t>:      It means a tax on tax. It is a situation wherein a 								 consumer has to bear the load of tax on tax 									 and  inflationary prices as a result. </a:t>
            </a:r>
          </a:p>
        </p:txBody>
      </p:sp>
      <p:graphicFrame>
        <p:nvGraphicFramePr>
          <p:cNvPr id="10" name="Table 9"/>
          <p:cNvGraphicFramePr>
            <a:graphicFrameLocks noGrp="1"/>
          </p:cNvGraphicFramePr>
          <p:nvPr>
            <p:extLst>
              <p:ext uri="{D42A27DB-BD31-4B8C-83A1-F6EECF244321}">
                <p14:modId xmlns:p14="http://schemas.microsoft.com/office/powerpoint/2010/main" val="3731667894"/>
              </p:ext>
            </p:extLst>
          </p:nvPr>
        </p:nvGraphicFramePr>
        <p:xfrm>
          <a:off x="1016000" y="1717040"/>
          <a:ext cx="10261599" cy="1635760"/>
        </p:xfrm>
        <a:graphic>
          <a:graphicData uri="http://schemas.openxmlformats.org/drawingml/2006/table">
            <a:tbl>
              <a:tblPr firstRow="1" bandRow="1">
                <a:tableStyleId>{9DCAF9ED-07DC-4A11-8D7F-57B35C25682E}</a:tableStyleId>
              </a:tblPr>
              <a:tblGrid>
                <a:gridCol w="3420533">
                  <a:extLst>
                    <a:ext uri="{9D8B030D-6E8A-4147-A177-3AD203B41FA5}">
                      <a16:colId xmlns:a16="http://schemas.microsoft.com/office/drawing/2014/main" val="20000"/>
                    </a:ext>
                  </a:extLst>
                </a:gridCol>
                <a:gridCol w="3420533">
                  <a:extLst>
                    <a:ext uri="{9D8B030D-6E8A-4147-A177-3AD203B41FA5}">
                      <a16:colId xmlns:a16="http://schemas.microsoft.com/office/drawing/2014/main" val="20001"/>
                    </a:ext>
                  </a:extLst>
                </a:gridCol>
                <a:gridCol w="3420533">
                  <a:extLst>
                    <a:ext uri="{9D8B030D-6E8A-4147-A177-3AD203B41FA5}">
                      <a16:colId xmlns:a16="http://schemas.microsoft.com/office/drawing/2014/main" val="20002"/>
                    </a:ext>
                  </a:extLst>
                </a:gridCol>
              </a:tblGrid>
              <a:tr h="812800">
                <a:tc>
                  <a:txBody>
                    <a:bodyPr/>
                    <a:lstStyle/>
                    <a:p>
                      <a:pPr algn="ctr"/>
                      <a:r>
                        <a:rPr lang="en-US" sz="2800" dirty="0"/>
                        <a:t>Sales Tax</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VAT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GST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12800">
                <a:tc>
                  <a:txBody>
                    <a:bodyPr/>
                    <a:lstStyle/>
                    <a:p>
                      <a:pPr algn="ctr"/>
                      <a:r>
                        <a:rPr lang="en-US" sz="2400" dirty="0"/>
                        <a:t>It is</a:t>
                      </a:r>
                      <a:r>
                        <a:rPr lang="en-US" sz="2400" baseline="0" dirty="0"/>
                        <a:t> a multipoint tax with Cascading effect</a:t>
                      </a:r>
                      <a:endParaRPr lang="en-US" sz="2400" b="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400" dirty="0"/>
                        <a:t>It was a multipoint tax without cascading effect</a:t>
                      </a:r>
                      <a:endParaRPr lang="en-US" sz="2400" b="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400" dirty="0"/>
                        <a:t>It is one point tax without cascading effect</a:t>
                      </a:r>
                      <a:endParaRPr lang="en-US" sz="2400" b="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1"/>
                  </a:ext>
                </a:extLst>
              </a:tr>
            </a:tbl>
          </a:graphicData>
        </a:graphic>
      </p:graphicFrame>
      <p:sp>
        <p:nvSpPr>
          <p:cNvPr id="5" name="Right Arrow 4"/>
          <p:cNvSpPr/>
          <p:nvPr/>
        </p:nvSpPr>
        <p:spPr>
          <a:xfrm>
            <a:off x="41616" y="381000"/>
            <a:ext cx="9489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47673397"/>
      </p:ext>
    </p:extLst>
  </p:cSld>
  <p:clrMapOvr>
    <a:masterClrMapping/>
  </p:clrMapOvr>
  <mc:AlternateContent xmlns:mc="http://schemas.openxmlformats.org/markup-compatibility/2006" xmlns:p14="http://schemas.microsoft.com/office/powerpoint/2010/main">
    <mc:Choice Requires="p14">
      <p:transition spd="slow" p14:dur="2000" advTm="60549"/>
    </mc:Choice>
    <mc:Fallback xmlns="">
      <p:transition spd="slow" advTm="605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down)">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8467"/>
            <a:ext cx="10131425" cy="1456267"/>
          </a:xfrm>
        </p:spPr>
        <p:txBody>
          <a:bodyPr>
            <a:normAutofit/>
          </a:bodyPr>
          <a:lstStyle/>
          <a:p>
            <a:pPr algn="ctr"/>
            <a:r>
              <a:rPr lang="en-US" sz="6000" b="1" dirty="0">
                <a:ln w="3175" cmpd="sng">
                  <a:solidFill>
                    <a:srgbClr val="FF0000"/>
                  </a:solidFill>
                </a:ln>
                <a:latin typeface="Algerian" pitchFamily="82" charset="0"/>
                <a:cs typeface="Times New Roman" pitchFamily="18" charset="0"/>
              </a:rPr>
              <a:t>Advantages</a:t>
            </a:r>
            <a:r>
              <a:rPr lang="en-US" sz="6000" b="1" i="1" u="sng" dirty="0">
                <a:ln w="3175" cmpd="sng">
                  <a:solidFill>
                    <a:srgbClr val="FF0000"/>
                  </a:solidFill>
                </a:ln>
                <a:latin typeface="Algerian" pitchFamily="82" charset="0"/>
              </a:rPr>
              <a:t> </a:t>
            </a:r>
            <a:r>
              <a:rPr lang="en-US" sz="6000" b="1" dirty="0">
                <a:ln w="3175" cmpd="sng">
                  <a:solidFill>
                    <a:srgbClr val="FF0000"/>
                  </a:solidFill>
                </a:ln>
                <a:latin typeface="Algerian" pitchFamily="82" charset="0"/>
              </a:rPr>
              <a:t>of GST</a:t>
            </a:r>
          </a:p>
        </p:txBody>
      </p:sp>
      <p:sp>
        <p:nvSpPr>
          <p:cNvPr id="3" name="Content Placeholder 2"/>
          <p:cNvSpPr>
            <a:spLocks noGrp="1"/>
          </p:cNvSpPr>
          <p:nvPr>
            <p:ph idx="1"/>
          </p:nvPr>
        </p:nvSpPr>
        <p:spPr>
          <a:xfrm>
            <a:off x="592308" y="1371600"/>
            <a:ext cx="11142492" cy="4800600"/>
          </a:xfrm>
        </p:spPr>
        <p:txBody>
          <a:bodyPr>
            <a:normAutofit/>
          </a:bodyPr>
          <a:lstStyle/>
          <a:p>
            <a:pPr>
              <a:buClr>
                <a:srgbClr val="FF0000"/>
              </a:buClr>
              <a:buFont typeface="Wingdings" pitchFamily="2" charset="2"/>
              <a:buChar char="ü"/>
            </a:pPr>
            <a:r>
              <a:rPr lang="en-US" sz="2800" b="1" dirty="0">
                <a:solidFill>
                  <a:srgbClr val="FFFF00"/>
                </a:solidFill>
              </a:rPr>
              <a:t>    GST will mainly remove the cascading 	effect on the sale of goods  		  and services.</a:t>
            </a:r>
          </a:p>
          <a:p>
            <a:pPr>
              <a:buClr>
                <a:srgbClr val="FF0000"/>
              </a:buClr>
              <a:buFont typeface="Wingdings" pitchFamily="2" charset="2"/>
              <a:buChar char="ü"/>
            </a:pPr>
            <a:r>
              <a:rPr lang="en-US" sz="2800" b="1" dirty="0">
                <a:solidFill>
                  <a:srgbClr val="FFFF00"/>
                </a:solidFill>
              </a:rPr>
              <a:t>    Removal of cascading effect will directly  impact the cost of goods. </a:t>
            </a:r>
          </a:p>
          <a:p>
            <a:pPr>
              <a:buClr>
                <a:srgbClr val="FF0000"/>
              </a:buClr>
              <a:buFont typeface="Wingdings" pitchFamily="2" charset="2"/>
              <a:buChar char="ü"/>
            </a:pPr>
            <a:r>
              <a:rPr lang="en-US" sz="2800" b="1" dirty="0">
                <a:solidFill>
                  <a:srgbClr val="FFFF00"/>
                </a:solidFill>
              </a:rPr>
              <a:t>    Since tax on tax is eliminated  here, the 	cost 	of goods decreases.</a:t>
            </a:r>
          </a:p>
          <a:p>
            <a:pPr>
              <a:buClr>
                <a:srgbClr val="FF0000"/>
              </a:buClr>
              <a:buFont typeface="Wingdings" pitchFamily="2" charset="2"/>
              <a:buChar char="ü"/>
            </a:pPr>
            <a:r>
              <a:rPr lang="en-US" sz="2800" b="1" dirty="0">
                <a:solidFill>
                  <a:srgbClr val="FFFF00"/>
                </a:solidFill>
              </a:rPr>
              <a:t>    GST is also technologically driven</a:t>
            </a:r>
          </a:p>
          <a:p>
            <a:pPr>
              <a:buClr>
                <a:srgbClr val="FF0000"/>
              </a:buClr>
              <a:buFont typeface="Wingdings" pitchFamily="2" charset="2"/>
              <a:buChar char="ü"/>
            </a:pPr>
            <a:r>
              <a:rPr lang="en-US" sz="2800" b="1" dirty="0">
                <a:solidFill>
                  <a:srgbClr val="FFFF00"/>
                </a:solidFill>
              </a:rPr>
              <a:t>    All activities like registration, return filling, application for refund and       	  response filling, application for refund and response to notice 	need      	  to be done online on the GST portal. </a:t>
            </a:r>
          </a:p>
          <a:p>
            <a:pPr>
              <a:buNone/>
            </a:pPr>
            <a:endParaRPr lang="en-US" sz="2800" b="1" dirty="0">
              <a:solidFill>
                <a:srgbClr val="FFFF00"/>
              </a:solidFill>
            </a:endParaRPr>
          </a:p>
        </p:txBody>
      </p:sp>
      <p:sp>
        <p:nvSpPr>
          <p:cNvPr id="4" name="Right Arrow 3"/>
          <p:cNvSpPr/>
          <p:nvPr/>
        </p:nvSpPr>
        <p:spPr>
          <a:xfrm>
            <a:off x="-34584"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1971684390"/>
      </p:ext>
    </p:extLst>
  </p:cSld>
  <p:clrMapOvr>
    <a:masterClrMapping/>
  </p:clrMapOvr>
  <mc:AlternateContent xmlns:mc="http://schemas.openxmlformats.org/markup-compatibility/2006" xmlns:p14="http://schemas.microsoft.com/office/powerpoint/2010/main">
    <mc:Choice Requires="p14">
      <p:transition spd="slow" p14:dur="2000" advTm="65929"/>
    </mc:Choice>
    <mc:Fallback xmlns="">
      <p:transition spd="slow" advTm="659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heel(1)">
                                      <p:cBhvr>
                                        <p:cTn id="19" dur="2000"/>
                                        <p:tgtEl>
                                          <p:spTgt spid="3">
                                            <p:txEl>
                                              <p:pRg st="0" end="0"/>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heel(1)">
                                      <p:cBhvr>
                                        <p:cTn id="22" dur="2000"/>
                                        <p:tgtEl>
                                          <p:spTgt spid="3">
                                            <p:txEl>
                                              <p:pRg st="1" end="1"/>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heel(1)">
                                      <p:cBhvr>
                                        <p:cTn id="25" dur="2000"/>
                                        <p:tgtEl>
                                          <p:spTgt spid="3">
                                            <p:txEl>
                                              <p:pRg st="2" end="2"/>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heel(1)">
                                      <p:cBhvr>
                                        <p:cTn id="28" dur="2000"/>
                                        <p:tgtEl>
                                          <p:spTgt spid="3">
                                            <p:txEl>
                                              <p:pRg st="3" end="3"/>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heel(1)">
                                      <p:cBhvr>
                                        <p:cTn id="31"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84" y="28575"/>
            <a:ext cx="12226584"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5801" y="-152400"/>
            <a:ext cx="10131425" cy="1456267"/>
          </a:xfrm>
        </p:spPr>
        <p:txBody>
          <a:bodyPr>
            <a:normAutofit/>
          </a:bodyPr>
          <a:lstStyle/>
          <a:p>
            <a:pPr algn="ctr"/>
            <a:r>
              <a:rPr lang="en-US" sz="5400" b="1" dirty="0">
                <a:ln w="3175" cmpd="sng">
                  <a:solidFill>
                    <a:srgbClr val="FF0000"/>
                  </a:solidFill>
                </a:ln>
                <a:effectLst>
                  <a:outerShdw blurRad="38100" dist="38100" dir="2700000" algn="tl">
                    <a:srgbClr val="000000">
                      <a:alpha val="43137"/>
                    </a:srgbClr>
                  </a:outerShdw>
                </a:effectLst>
                <a:latin typeface="Algerian" pitchFamily="82" charset="0"/>
              </a:rPr>
              <a:t>PUBLIC DEBT</a:t>
            </a:r>
          </a:p>
        </p:txBody>
      </p:sp>
      <p:sp>
        <p:nvSpPr>
          <p:cNvPr id="3" name="Content Placeholder 2"/>
          <p:cNvSpPr>
            <a:spLocks noGrp="1"/>
          </p:cNvSpPr>
          <p:nvPr>
            <p:ph idx="1"/>
          </p:nvPr>
        </p:nvSpPr>
        <p:spPr>
          <a:xfrm>
            <a:off x="609600" y="1066800"/>
            <a:ext cx="7620000" cy="5638799"/>
          </a:xfrm>
        </p:spPr>
        <p:txBody>
          <a:bodyPr>
            <a:normAutofit fontScale="77500" lnSpcReduction="20000"/>
          </a:bodyPr>
          <a:lstStyle/>
          <a:p>
            <a:pPr>
              <a:buNone/>
            </a:pPr>
            <a:r>
              <a:rPr lang="en-US" sz="4100" b="1" i="1" u="sng" dirty="0">
                <a:ln>
                  <a:solidFill>
                    <a:srgbClr val="FF0000"/>
                  </a:solidFill>
                </a:ln>
                <a:solidFill>
                  <a:srgbClr val="FFFF00"/>
                </a:solidFill>
                <a:effectLst>
                  <a:outerShdw blurRad="38100" dist="38100" dir="2700000" algn="tl">
                    <a:srgbClr val="000000">
                      <a:alpha val="43137"/>
                    </a:srgbClr>
                  </a:outerShdw>
                </a:effectLst>
                <a:latin typeface="Aharoni" pitchFamily="2" charset="-79"/>
                <a:cs typeface="Aharoni" pitchFamily="2" charset="-79"/>
              </a:rPr>
              <a:t>Meaning</a:t>
            </a:r>
            <a:r>
              <a:rPr lang="en-US" sz="4100" b="1" i="1" u="sng" dirty="0">
                <a:solidFill>
                  <a:srgbClr val="FFFF00"/>
                </a:solidFill>
                <a:effectLst>
                  <a:outerShdw blurRad="38100" dist="38100" dir="2700000" algn="tl">
                    <a:srgbClr val="000000">
                      <a:alpha val="43137"/>
                    </a:srgbClr>
                  </a:outerShdw>
                </a:effectLst>
                <a:latin typeface="Aharoni" pitchFamily="2" charset="-79"/>
                <a:cs typeface="Aharoni" pitchFamily="2" charset="-79"/>
              </a:rPr>
              <a:t> </a:t>
            </a:r>
          </a:p>
          <a:p>
            <a:pPr>
              <a:buFont typeface="Wingdings" pitchFamily="2" charset="2"/>
              <a:buChar char="v"/>
            </a:pPr>
            <a:r>
              <a:rPr lang="en-US" sz="3600" dirty="0">
                <a:solidFill>
                  <a:srgbClr val="FFFF00"/>
                </a:solidFill>
              </a:rPr>
              <a:t>  Public debt is the total amount borrowed by the  	Government of a country. </a:t>
            </a:r>
          </a:p>
          <a:p>
            <a:pPr>
              <a:buFont typeface="Wingdings" pitchFamily="2" charset="2"/>
              <a:buChar char="v"/>
            </a:pPr>
            <a:r>
              <a:rPr lang="en-US" sz="3600" dirty="0">
                <a:solidFill>
                  <a:srgbClr val="FFFF00"/>
                </a:solidFill>
              </a:rPr>
              <a:t>  Since 20</a:t>
            </a:r>
            <a:r>
              <a:rPr lang="en-US" sz="3600" baseline="30000" dirty="0">
                <a:solidFill>
                  <a:srgbClr val="FFFF00"/>
                </a:solidFill>
              </a:rPr>
              <a:t>th</a:t>
            </a:r>
            <a:r>
              <a:rPr lang="en-US" sz="3600" dirty="0">
                <a:solidFill>
                  <a:srgbClr val="FFFF00"/>
                </a:solidFill>
              </a:rPr>
              <a:t> Century there has been enormous 	increase in the responsibilities of the state. </a:t>
            </a:r>
          </a:p>
          <a:p>
            <a:pPr>
              <a:buFont typeface="Wingdings" pitchFamily="2" charset="2"/>
              <a:buChar char="v"/>
            </a:pPr>
            <a:r>
              <a:rPr lang="en-US" sz="3600" dirty="0">
                <a:solidFill>
                  <a:srgbClr val="FFFF00"/>
                </a:solidFill>
              </a:rPr>
              <a:t>  Hence the state has  to supplement the 	traditional  revenue sources with borrowing 	from individuals and institutions within and 	outside the country. </a:t>
            </a:r>
          </a:p>
          <a:p>
            <a:pPr>
              <a:buFont typeface="Wingdings" pitchFamily="2" charset="2"/>
              <a:buChar char="v"/>
            </a:pPr>
            <a:r>
              <a:rPr lang="en-US" sz="3600" dirty="0">
                <a:solidFill>
                  <a:srgbClr val="FFFF00"/>
                </a:solidFill>
              </a:rPr>
              <a:t>  This borrowing is more in under developed 	countries to finance development activity.</a:t>
            </a:r>
          </a:p>
          <a:p>
            <a:pPr>
              <a:buFont typeface="Wingdings" pitchFamily="2" charset="2"/>
              <a:buChar char="v"/>
            </a:pPr>
            <a:r>
              <a:rPr lang="en-US" sz="3600" dirty="0">
                <a:solidFill>
                  <a:srgbClr val="FFFF00"/>
                </a:solidFill>
              </a:rPr>
              <a:t>  The debt burden is a big problem and most of 	the countries are in a debt trap.</a:t>
            </a:r>
          </a:p>
          <a:p>
            <a:pPr>
              <a:buNone/>
            </a:pPr>
            <a:r>
              <a:rPr lang="en-US" dirty="0"/>
              <a:t>	</a:t>
            </a:r>
          </a:p>
        </p:txBody>
      </p:sp>
      <p:pic>
        <p:nvPicPr>
          <p:cNvPr id="5122" name="Picture 2"/>
          <p:cNvPicPr>
            <a:picLocks noChangeAspect="1" noChangeArrowheads="1"/>
          </p:cNvPicPr>
          <p:nvPr/>
        </p:nvPicPr>
        <p:blipFill>
          <a:blip r:embed="rId4"/>
          <a:srcRect/>
          <a:stretch>
            <a:fillRect/>
          </a:stretch>
        </p:blipFill>
        <p:spPr bwMode="auto">
          <a:xfrm>
            <a:off x="8382000" y="1066800"/>
            <a:ext cx="3746500" cy="5638800"/>
          </a:xfrm>
          <a:prstGeom prst="rect">
            <a:avLst/>
          </a:prstGeom>
          <a:noFill/>
          <a:ln w="9525">
            <a:noFill/>
            <a:miter lim="800000"/>
            <a:headEnd/>
            <a:tailEnd/>
          </a:ln>
          <a:effectLst/>
        </p:spPr>
      </p:pic>
      <p:sp>
        <p:nvSpPr>
          <p:cNvPr id="5" name="Right Arrow 4"/>
          <p:cNvSpPr/>
          <p:nvPr/>
        </p:nvSpPr>
        <p:spPr>
          <a:xfrm>
            <a:off x="-34584"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00053229"/>
      </p:ext>
    </p:extLst>
  </p:cSld>
  <p:clrMapOvr>
    <a:masterClrMapping/>
  </p:clrMapOvr>
  <mc:AlternateContent xmlns:mc="http://schemas.openxmlformats.org/markup-compatibility/2006" xmlns:p14="http://schemas.microsoft.com/office/powerpoint/2010/main">
    <mc:Choice Requires="p14">
      <p:transition spd="slow" p14:dur="2000" advTm="98901"/>
    </mc:Choice>
    <mc:Fallback xmlns="">
      <p:transition spd="slow" advTm="989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6" presetClass="entr" presetSubtype="16"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circle(in)">
                                      <p:cBhvr>
                                        <p:cTn id="17" dur="20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anim calcmode="lin" valueType="num">
                                      <p:cBhvr>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 presetClass="exit" presetSubtype="0" fill="hold" nodeType="afterEffect">
                                  <p:stCondLst>
                                    <p:cond delay="0"/>
                                  </p:stCondLst>
                                  <p:childTnLst>
                                    <p:set>
                                      <p:cBhvr>
                                        <p:cTn id="52" dur="1" fill="hold">
                                          <p:stCondLst>
                                            <p:cond delay="0"/>
                                          </p:stCondLst>
                                        </p:cTn>
                                        <p:tgtEl>
                                          <p:spTgt spid="92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75" y="-160867"/>
            <a:ext cx="10131425" cy="1456267"/>
          </a:xfrm>
        </p:spPr>
        <p:txBody>
          <a:bodyPr>
            <a:normAutofit/>
          </a:bodyPr>
          <a:lstStyle/>
          <a:p>
            <a:pPr algn="ctr"/>
            <a:r>
              <a:rPr lang="en-US" sz="5400" b="1" dirty="0">
                <a:ln w="3175" cmpd="sng">
                  <a:solidFill>
                    <a:srgbClr val="FF0000"/>
                  </a:solidFill>
                </a:ln>
                <a:latin typeface="Algerian" pitchFamily="82" charset="0"/>
              </a:rPr>
              <a:t>Definitions </a:t>
            </a:r>
          </a:p>
        </p:txBody>
      </p:sp>
      <p:sp>
        <p:nvSpPr>
          <p:cNvPr id="3" name="Content Placeholder 2"/>
          <p:cNvSpPr>
            <a:spLocks noGrp="1"/>
          </p:cNvSpPr>
          <p:nvPr>
            <p:ph idx="1"/>
          </p:nvPr>
        </p:nvSpPr>
        <p:spPr>
          <a:xfrm>
            <a:off x="381000" y="990600"/>
            <a:ext cx="11582400" cy="5867400"/>
          </a:xfrm>
        </p:spPr>
        <p:txBody>
          <a:bodyPr>
            <a:normAutofit fontScale="92500" lnSpcReduction="10000"/>
          </a:bodyPr>
          <a:lstStyle/>
          <a:p>
            <a:pPr algn="ctr">
              <a:buNone/>
            </a:pPr>
            <a:r>
              <a:rPr lang="en-US" i="1" dirty="0">
                <a:solidFill>
                  <a:srgbClr val="FFFF00"/>
                </a:solidFill>
              </a:rPr>
              <a:t>				</a:t>
            </a:r>
            <a:r>
              <a:rPr lang="en-US" sz="2200" i="1" dirty="0">
                <a:solidFill>
                  <a:srgbClr val="FFFF00"/>
                </a:solidFill>
              </a:rPr>
              <a:t>“</a:t>
            </a:r>
            <a:r>
              <a:rPr lang="en-US" sz="3000" i="1" dirty="0">
                <a:solidFill>
                  <a:srgbClr val="FFFF00"/>
                </a:solidFill>
              </a:rPr>
              <a:t>The debt is the form of promises by the Treasury to pay to the holders of these promises a principal sum and in most instances interest on the principal. Borrowing is resorted to in order to provide funds for financing a current deficit.” </a:t>
            </a:r>
            <a:endParaRPr lang="en-US" sz="2600" i="1" dirty="0">
              <a:solidFill>
                <a:srgbClr val="FFFF00"/>
              </a:solidFill>
            </a:endParaRPr>
          </a:p>
          <a:p>
            <a:pPr algn="ctr">
              <a:buNone/>
            </a:pPr>
            <a:r>
              <a:rPr lang="en-US" sz="2400" i="1" dirty="0">
                <a:solidFill>
                  <a:srgbClr val="FFFF00"/>
                </a:solidFill>
              </a:rPr>
              <a:t>													 </a:t>
            </a:r>
          </a:p>
          <a:p>
            <a:pPr algn="ctr">
              <a:buNone/>
            </a:pPr>
            <a:r>
              <a:rPr lang="en-US" sz="2400" i="1" dirty="0">
                <a:solidFill>
                  <a:srgbClr val="FFFF00"/>
                </a:solidFill>
              </a:rPr>
              <a:t>											</a:t>
            </a:r>
            <a:r>
              <a:rPr lang="en-US" sz="3000" i="1" dirty="0">
                <a:solidFill>
                  <a:srgbClr val="FFFF00"/>
                </a:solidFill>
              </a:rPr>
              <a:t>   – </a:t>
            </a:r>
            <a:r>
              <a:rPr lang="en-US" sz="3500" i="1" dirty="0">
                <a:solidFill>
                  <a:srgbClr val="FFFF00"/>
                </a:solidFill>
                <a:latin typeface="Blackadder ITC" pitchFamily="82" charset="0"/>
              </a:rPr>
              <a:t>Philip </a:t>
            </a:r>
            <a:r>
              <a:rPr lang="en-US" sz="3500" i="1" dirty="0" err="1">
                <a:solidFill>
                  <a:srgbClr val="FFFF00"/>
                </a:solidFill>
                <a:latin typeface="Blackadder ITC" pitchFamily="82" charset="0"/>
              </a:rPr>
              <a:t>E.Taylor</a:t>
            </a:r>
            <a:r>
              <a:rPr lang="en-US" sz="3500" i="1" dirty="0">
                <a:solidFill>
                  <a:srgbClr val="FFFF00"/>
                </a:solidFill>
                <a:latin typeface="Blackadder ITC" pitchFamily="82" charset="0"/>
              </a:rPr>
              <a:t> </a:t>
            </a:r>
          </a:p>
          <a:p>
            <a:endParaRPr lang="en-US" sz="2400" dirty="0">
              <a:solidFill>
                <a:srgbClr val="FFFF00"/>
              </a:solidFill>
            </a:endParaRPr>
          </a:p>
          <a:p>
            <a:pPr algn="just">
              <a:buNone/>
            </a:pPr>
            <a:r>
              <a:rPr lang="en-US" sz="2400" i="1" dirty="0">
                <a:solidFill>
                  <a:srgbClr val="FFFF00"/>
                </a:solidFill>
              </a:rPr>
              <a:t>				</a:t>
            </a:r>
            <a:r>
              <a:rPr lang="en-US" sz="3000" i="1" dirty="0">
                <a:solidFill>
                  <a:srgbClr val="FFFF00"/>
                </a:solidFill>
              </a:rPr>
              <a:t>“The receipt from the sale of financial instruments by the government to individuals or firms in the private sector, to induce the private sector to release manpower and real resources and to finance the purchase of these resources or to make welfare payments or subsidies”.</a:t>
            </a:r>
          </a:p>
          <a:p>
            <a:pPr algn="just">
              <a:buNone/>
            </a:pPr>
            <a:r>
              <a:rPr lang="en-US" sz="2400" i="1" dirty="0">
                <a:solidFill>
                  <a:srgbClr val="FFFF00"/>
                </a:solidFill>
              </a:rPr>
              <a:t>. </a:t>
            </a:r>
          </a:p>
          <a:p>
            <a:pPr>
              <a:buNone/>
            </a:pPr>
            <a:r>
              <a:rPr lang="en-US" sz="2400" i="1" dirty="0">
                <a:solidFill>
                  <a:srgbClr val="FFFF00"/>
                </a:solidFill>
              </a:rPr>
              <a:t>                                                                  						</a:t>
            </a:r>
            <a:r>
              <a:rPr lang="en-US" sz="3000" i="1" dirty="0">
                <a:solidFill>
                  <a:srgbClr val="FFFF00"/>
                </a:solidFill>
                <a:latin typeface="Freestyle Script" pitchFamily="66" charset="0"/>
              </a:rPr>
              <a:t>    </a:t>
            </a:r>
            <a:r>
              <a:rPr lang="en-US" sz="3900" i="1" dirty="0">
                <a:solidFill>
                  <a:srgbClr val="FFFF00"/>
                </a:solidFill>
                <a:latin typeface="Freestyle Script" pitchFamily="66" charset="0"/>
              </a:rPr>
              <a:t> – </a:t>
            </a:r>
            <a:r>
              <a:rPr lang="en-US" sz="4300" i="1" dirty="0">
                <a:solidFill>
                  <a:srgbClr val="FFFF00"/>
                </a:solidFill>
                <a:latin typeface="Freestyle Script" pitchFamily="66" charset="0"/>
              </a:rPr>
              <a:t>Carl </a:t>
            </a:r>
            <a:r>
              <a:rPr lang="en-US" sz="4300" i="1" dirty="0" err="1">
                <a:solidFill>
                  <a:srgbClr val="FFFF00"/>
                </a:solidFill>
                <a:latin typeface="Freestyle Script" pitchFamily="66" charset="0"/>
              </a:rPr>
              <a:t>S.Shoup</a:t>
            </a:r>
            <a:r>
              <a:rPr lang="en-US" sz="4300" i="1" dirty="0">
                <a:solidFill>
                  <a:srgbClr val="FFFF00"/>
                </a:solidFill>
                <a:latin typeface="Freestyle Script" pitchFamily="66" charset="0"/>
              </a:rPr>
              <a:t> </a:t>
            </a:r>
            <a:endParaRPr lang="en-US" sz="3000" dirty="0">
              <a:solidFill>
                <a:srgbClr val="FFFF00"/>
              </a:solidFill>
              <a:latin typeface="Freestyle Script" pitchFamily="66"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75" y="2505075"/>
            <a:ext cx="1381125"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1865" y="5410200"/>
            <a:ext cx="1314335"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4584"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1846861356"/>
      </p:ext>
    </p:extLst>
  </p:cSld>
  <p:clrMapOvr>
    <a:masterClrMapping/>
  </p:clrMapOvr>
  <mc:AlternateContent xmlns:mc="http://schemas.openxmlformats.org/markup-compatibility/2006" xmlns:p14="http://schemas.microsoft.com/office/powerpoint/2010/main">
    <mc:Choice Requires="p14">
      <p:transition spd="slow" p14:dur="2000" advTm="78842"/>
    </mc:Choice>
    <mc:Fallback xmlns="">
      <p:transition spd="slow" advTm="788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par>
                          <p:cTn id="26" fill="hold">
                            <p:stCondLst>
                              <p:cond delay="500"/>
                            </p:stCondLst>
                            <p:childTnLst>
                              <p:par>
                                <p:cTn id="27" presetID="10" presetClass="emph" presetSubtype="0" fill="hold" nodeType="afterEffect">
                                  <p:stCondLst>
                                    <p:cond delay="0"/>
                                  </p:stCondLst>
                                  <p:childTnLst>
                                    <p:anim calcmode="discrete" valueType="str">
                                      <p:cBhvr override="childStyle">
                                        <p:cTn id="28" dur="2000" fill="hold"/>
                                        <p:tgtEl>
                                          <p:spTgt spid="3">
                                            <p:txEl>
                                              <p:pRg st="2" end="2"/>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29" presetID="22" presetClass="entr" presetSubtype="4" fill="hold" nodeType="withEffect">
                                  <p:stCondLst>
                                    <p:cond delay="0"/>
                                  </p:stCondLst>
                                  <p:childTnLst>
                                    <p:set>
                                      <p:cBhvr>
                                        <p:cTn id="30" dur="1" fill="hold">
                                          <p:stCondLst>
                                            <p:cond delay="0"/>
                                          </p:stCondLst>
                                        </p:cTn>
                                        <p:tgtEl>
                                          <p:spTgt spid="5122"/>
                                        </p:tgtEl>
                                        <p:attrNameLst>
                                          <p:attrName>style.visibility</p:attrName>
                                        </p:attrNameLst>
                                      </p:cBhvr>
                                      <p:to>
                                        <p:strVal val="visible"/>
                                      </p:to>
                                    </p:set>
                                    <p:animEffect transition="in" filter="wipe(down)">
                                      <p:cBhvr>
                                        <p:cTn id="31" dur="500"/>
                                        <p:tgtEl>
                                          <p:spTgt spid="512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circle(in)">
                                      <p:cBhvr>
                                        <p:cTn id="36" dur="2000"/>
                                        <p:tgtEl>
                                          <p:spTgt spid="3">
                                            <p:txEl>
                                              <p:pRg st="4" end="4"/>
                                            </p:txEl>
                                          </p:spTgt>
                                        </p:tgtEl>
                                      </p:cBhvr>
                                    </p:animEffect>
                                  </p:childTnLst>
                                </p:cTn>
                              </p:par>
                              <p:par>
                                <p:cTn id="37" presetID="6" presetClass="entr" presetSubtype="16"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circle(in)">
                                      <p:cBhvr>
                                        <p:cTn id="39" dur="2000"/>
                                        <p:tgtEl>
                                          <p:spTgt spid="3">
                                            <p:txEl>
                                              <p:pRg st="5" end="5"/>
                                            </p:txEl>
                                          </p:spTgt>
                                        </p:tgtEl>
                                      </p:cBhvr>
                                    </p:animEffect>
                                  </p:childTnLst>
                                </p:cTn>
                              </p:par>
                              <p:par>
                                <p:cTn id="40" presetID="6" presetClass="entr" presetSubtype="16" fill="hold" nodeType="withEffect">
                                  <p:stCondLst>
                                    <p:cond delay="0"/>
                                  </p:stCondLst>
                                  <p:iterate type="lt">
                                    <p:tmPct val="0"/>
                                  </p:iterate>
                                  <p:childTnLst>
                                    <p:set>
                                      <p:cBhvr>
                                        <p:cTn id="41" dur="1" fill="hold">
                                          <p:stCondLst>
                                            <p:cond delay="0"/>
                                          </p:stCondLst>
                                        </p:cTn>
                                        <p:tgtEl>
                                          <p:spTgt spid="3">
                                            <p:txEl>
                                              <p:pRg st="6" end="6"/>
                                            </p:txEl>
                                          </p:spTgt>
                                        </p:tgtEl>
                                        <p:attrNameLst>
                                          <p:attrName>style.visibility</p:attrName>
                                        </p:attrNameLst>
                                      </p:cBhvr>
                                      <p:to>
                                        <p:strVal val="visible"/>
                                      </p:to>
                                    </p:set>
                                    <p:animEffect transition="in" filter="circle(in)">
                                      <p:cBhvr>
                                        <p:cTn id="42" dur="2000"/>
                                        <p:tgtEl>
                                          <p:spTgt spid="3">
                                            <p:txEl>
                                              <p:pRg st="6" end="6"/>
                                            </p:txEl>
                                          </p:spTgt>
                                        </p:tgtEl>
                                      </p:cBhvr>
                                    </p:animEffect>
                                  </p:childTnLst>
                                </p:cTn>
                              </p:par>
                              <p:par>
                                <p:cTn id="43" presetID="6" presetClass="entr" presetSubtype="16" fill="hold" nodeType="withEffect">
                                  <p:stCondLst>
                                    <p:cond delay="0"/>
                                  </p:stCondLst>
                                  <p:childTnLst>
                                    <p:set>
                                      <p:cBhvr>
                                        <p:cTn id="44" dur="1" fill="hold">
                                          <p:stCondLst>
                                            <p:cond delay="0"/>
                                          </p:stCondLst>
                                        </p:cTn>
                                        <p:tgtEl>
                                          <p:spTgt spid="5123"/>
                                        </p:tgtEl>
                                        <p:attrNameLst>
                                          <p:attrName>style.visibility</p:attrName>
                                        </p:attrNameLst>
                                      </p:cBhvr>
                                      <p:to>
                                        <p:strVal val="visible"/>
                                      </p:to>
                                    </p:set>
                                    <p:animEffect transition="in" filter="circle(in)">
                                      <p:cBhvr>
                                        <p:cTn id="45" dur="2000"/>
                                        <p:tgtEl>
                                          <p:spTgt spid="5123"/>
                                        </p:tgtEl>
                                      </p:cBhvr>
                                    </p:animEffect>
                                  </p:childTnLst>
                                </p:cTn>
                              </p:par>
                            </p:childTnLst>
                          </p:cTn>
                        </p:par>
                        <p:par>
                          <p:cTn id="46" fill="hold">
                            <p:stCondLst>
                              <p:cond delay="2000"/>
                            </p:stCondLst>
                            <p:childTnLst>
                              <p:par>
                                <p:cTn id="47" presetID="34" presetClass="emph" presetSubtype="0" fill="hold" nodeType="afterEffect">
                                  <p:stCondLst>
                                    <p:cond delay="0"/>
                                  </p:stCondLst>
                                  <p:iterate type="lt">
                                    <p:tmPct val="10000"/>
                                  </p:iterate>
                                  <p:childTnLst>
                                    <p:animMotion origin="layout" path="M 0.0 0.0 L 0.0 -0.07213" pathEditMode="relative" ptsTypes="">
                                      <p:cBhvr>
                                        <p:cTn id="48" dur="250" accel="50000" decel="50000" autoRev="1" fill="hold">
                                          <p:stCondLst>
                                            <p:cond delay="0"/>
                                          </p:stCondLst>
                                        </p:cTn>
                                        <p:tgtEl>
                                          <p:spTgt spid="3">
                                            <p:txEl>
                                              <p:pRg st="6" end="6"/>
                                            </p:txEl>
                                          </p:spTgt>
                                        </p:tgtEl>
                                        <p:attrNameLst>
                                          <p:attrName>ppt_x</p:attrName>
                                          <p:attrName>ppt_y</p:attrName>
                                        </p:attrNameLst>
                                      </p:cBhvr>
                                    </p:animMotion>
                                    <p:animRot by="1500000">
                                      <p:cBhvr>
                                        <p:cTn id="49" dur="125" fill="hold">
                                          <p:stCondLst>
                                            <p:cond delay="0"/>
                                          </p:stCondLst>
                                        </p:cTn>
                                        <p:tgtEl>
                                          <p:spTgt spid="3">
                                            <p:txEl>
                                              <p:pRg st="6" end="6"/>
                                            </p:txEl>
                                          </p:spTgt>
                                        </p:tgtEl>
                                        <p:attrNameLst>
                                          <p:attrName>r</p:attrName>
                                        </p:attrNameLst>
                                      </p:cBhvr>
                                    </p:animRot>
                                    <p:animRot by="-1500000">
                                      <p:cBhvr>
                                        <p:cTn id="50" dur="125" fill="hold">
                                          <p:stCondLst>
                                            <p:cond delay="125"/>
                                          </p:stCondLst>
                                        </p:cTn>
                                        <p:tgtEl>
                                          <p:spTgt spid="3">
                                            <p:txEl>
                                              <p:pRg st="6" end="6"/>
                                            </p:txEl>
                                          </p:spTgt>
                                        </p:tgtEl>
                                        <p:attrNameLst>
                                          <p:attrName>r</p:attrName>
                                        </p:attrNameLst>
                                      </p:cBhvr>
                                    </p:animRot>
                                    <p:animRot by="-1500000">
                                      <p:cBhvr>
                                        <p:cTn id="51" dur="125" fill="hold">
                                          <p:stCondLst>
                                            <p:cond delay="250"/>
                                          </p:stCondLst>
                                        </p:cTn>
                                        <p:tgtEl>
                                          <p:spTgt spid="3">
                                            <p:txEl>
                                              <p:pRg st="6" end="6"/>
                                            </p:txEl>
                                          </p:spTgt>
                                        </p:tgtEl>
                                        <p:attrNameLst>
                                          <p:attrName>r</p:attrName>
                                        </p:attrNameLst>
                                      </p:cBhvr>
                                    </p:animRot>
                                    <p:animRot by="1500000">
                                      <p:cBhvr>
                                        <p:cTn id="52" dur="125" fill="hold">
                                          <p:stCondLst>
                                            <p:cond delay="375"/>
                                          </p:stCondLst>
                                        </p:cTn>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75" y="-152400"/>
            <a:ext cx="10131425" cy="1456267"/>
          </a:xfrm>
        </p:spPr>
        <p:txBody>
          <a:bodyPr>
            <a:normAutofit/>
          </a:bodyPr>
          <a:lstStyle/>
          <a:p>
            <a:pPr algn="ctr"/>
            <a:r>
              <a:rPr lang="en-US" sz="5400" b="1" dirty="0">
                <a:ln w="3175" cmpd="sng">
                  <a:solidFill>
                    <a:srgbClr val="FF0000"/>
                  </a:solidFill>
                </a:ln>
                <a:latin typeface="Algerian" pitchFamily="82" charset="0"/>
              </a:rPr>
              <a:t>Types of Public Debt</a:t>
            </a:r>
          </a:p>
        </p:txBody>
      </p:sp>
      <p:sp>
        <p:nvSpPr>
          <p:cNvPr id="3" name="Content Placeholder 2"/>
          <p:cNvSpPr>
            <a:spLocks noGrp="1"/>
          </p:cNvSpPr>
          <p:nvPr>
            <p:ph idx="1"/>
          </p:nvPr>
        </p:nvSpPr>
        <p:spPr>
          <a:xfrm>
            <a:off x="685800" y="1989667"/>
            <a:ext cx="11201399" cy="3649133"/>
          </a:xfrm>
        </p:spPr>
        <p:txBody>
          <a:bodyPr>
            <a:noAutofit/>
          </a:bodyPr>
          <a:lstStyle/>
          <a:p>
            <a:pPr>
              <a:buNone/>
            </a:pPr>
            <a:r>
              <a:rPr lang="en-US" sz="3200" b="1" i="1" u="sng" dirty="0">
                <a:solidFill>
                  <a:srgbClr val="FF0000"/>
                </a:solidFill>
              </a:rPr>
              <a:t>Internal Public Debt</a:t>
            </a:r>
          </a:p>
          <a:p>
            <a:pPr>
              <a:buNone/>
            </a:pPr>
            <a:r>
              <a:rPr lang="en-US" sz="3200" dirty="0">
                <a:solidFill>
                  <a:srgbClr val="FFFF00"/>
                </a:solidFill>
              </a:rPr>
              <a:t>			An internal public debt is a loan taken by the Government from the citizens or from different institutions within the country.  It involves only transfer of wealth.  Main sources are selling bonds to individuals to private &amp; public banks </a:t>
            </a:r>
          </a:p>
          <a:p>
            <a:pPr>
              <a:buNone/>
            </a:pPr>
            <a:endParaRPr lang="en-US" sz="3200" dirty="0">
              <a:solidFill>
                <a:srgbClr val="FFFF00"/>
              </a:solidFill>
            </a:endParaRPr>
          </a:p>
          <a:p>
            <a:pPr>
              <a:buNone/>
            </a:pPr>
            <a:r>
              <a:rPr lang="en-US" sz="3200" b="1" i="1" u="sng" dirty="0">
                <a:solidFill>
                  <a:srgbClr val="FF0000"/>
                </a:solidFill>
              </a:rPr>
              <a:t>External  Public Debt</a:t>
            </a:r>
          </a:p>
          <a:p>
            <a:pPr>
              <a:buNone/>
            </a:pPr>
            <a:r>
              <a:rPr lang="en-US" sz="3200" dirty="0">
                <a:solidFill>
                  <a:srgbClr val="FFFF00"/>
                </a:solidFill>
              </a:rPr>
              <a:t>			An external public  debt is a loan taken from an international </a:t>
            </a:r>
            <a:r>
              <a:rPr lang="en-US" sz="3200" dirty="0" err="1">
                <a:solidFill>
                  <a:srgbClr val="FFFF00"/>
                </a:solidFill>
              </a:rPr>
              <a:t>organisations</a:t>
            </a:r>
            <a:r>
              <a:rPr lang="en-US" sz="3200" dirty="0">
                <a:solidFill>
                  <a:srgbClr val="FFFF00"/>
                </a:solidFill>
              </a:rPr>
              <a:t>. 	The main sources are IMF, world Bank, IDA and ADB etc., </a:t>
            </a:r>
          </a:p>
        </p:txBody>
      </p:sp>
      <p:sp>
        <p:nvSpPr>
          <p:cNvPr id="4" name="Right Arrow 3"/>
          <p:cNvSpPr/>
          <p:nvPr/>
        </p:nvSpPr>
        <p:spPr>
          <a:xfrm>
            <a:off x="-34584"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3333293973"/>
      </p:ext>
    </p:extLst>
  </p:cSld>
  <p:clrMapOvr>
    <a:masterClrMapping/>
  </p:clrMapOvr>
  <mc:AlternateContent xmlns:mc="http://schemas.openxmlformats.org/markup-compatibility/2006" xmlns:p14="http://schemas.microsoft.com/office/powerpoint/2010/main">
    <mc:Choice Requires="p14">
      <p:transition spd="slow" p14:dur="2000" advTm="78465"/>
    </mc:Choice>
    <mc:Fallback xmlns="">
      <p:transition spd="slow" advTm="784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60867"/>
            <a:ext cx="11122025" cy="1456267"/>
          </a:xfrm>
        </p:spPr>
        <p:txBody>
          <a:bodyPr>
            <a:normAutofit/>
          </a:bodyPr>
          <a:lstStyle/>
          <a:p>
            <a:r>
              <a:rPr lang="en-US" sz="4000" b="1" dirty="0">
                <a:ln w="3175" cmpd="sng">
                  <a:solidFill>
                    <a:srgbClr val="FF0000"/>
                  </a:solidFill>
                </a:ln>
                <a:latin typeface="Algerian" pitchFamily="82" charset="0"/>
              </a:rPr>
              <a:t>Causes for the increase in Public Debt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22817415"/>
              </p:ext>
            </p:extLst>
          </p:nvPr>
        </p:nvGraphicFramePr>
        <p:xfrm>
          <a:off x="228600" y="1012074"/>
          <a:ext cx="11734800" cy="5541126"/>
        </p:xfrm>
        <a:graphic>
          <a:graphicData uri="http://schemas.openxmlformats.org/drawingml/2006/table">
            <a:tbl>
              <a:tblPr firstRow="1" bandRow="1">
                <a:effectLst>
                  <a:outerShdw blurRad="152400" dist="317500" dir="5400000" sx="90000" sy="-19000" rotWithShape="0">
                    <a:prstClr val="black">
                      <a:alpha val="15000"/>
                    </a:prstClr>
                  </a:outerShdw>
                </a:effectLst>
                <a:tableStyleId>{BC89EF96-8CEA-46FF-86C4-4CE0E7609802}</a:tableStyleId>
              </a:tblPr>
              <a:tblGrid>
                <a:gridCol w="1195212">
                  <a:extLst>
                    <a:ext uri="{9D8B030D-6E8A-4147-A177-3AD203B41FA5}">
                      <a16:colId xmlns:a16="http://schemas.microsoft.com/office/drawing/2014/main" val="20000"/>
                    </a:ext>
                  </a:extLst>
                </a:gridCol>
                <a:gridCol w="3042355">
                  <a:extLst>
                    <a:ext uri="{9D8B030D-6E8A-4147-A177-3AD203B41FA5}">
                      <a16:colId xmlns:a16="http://schemas.microsoft.com/office/drawing/2014/main" val="20001"/>
                    </a:ext>
                  </a:extLst>
                </a:gridCol>
                <a:gridCol w="7497233">
                  <a:extLst>
                    <a:ext uri="{9D8B030D-6E8A-4147-A177-3AD203B41FA5}">
                      <a16:colId xmlns:a16="http://schemas.microsoft.com/office/drawing/2014/main" val="20002"/>
                    </a:ext>
                  </a:extLst>
                </a:gridCol>
              </a:tblGrid>
              <a:tr h="382281">
                <a:tc>
                  <a:txBody>
                    <a:bodyPr/>
                    <a:lstStyle/>
                    <a:p>
                      <a:pPr algn="ctr"/>
                      <a:r>
                        <a:rPr lang="en-US" sz="2800" dirty="0" err="1">
                          <a:solidFill>
                            <a:srgbClr val="FFFF00"/>
                          </a:solidFill>
                        </a:rPr>
                        <a:t>S.No</a:t>
                      </a:r>
                      <a:r>
                        <a:rPr lang="en-US" sz="2800" dirty="0">
                          <a:solidFill>
                            <a:srgbClr val="FFFF00"/>
                          </a:solidFill>
                        </a:rPr>
                        <a:t>.</a:t>
                      </a:r>
                      <a:endParaRPr lang="en-US" sz="2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ctr"/>
                      <a:r>
                        <a:rPr lang="en-US" sz="2800" dirty="0">
                          <a:solidFill>
                            <a:srgbClr val="FFFF00"/>
                          </a:solidFill>
                        </a:rPr>
                        <a:t>Causes</a:t>
                      </a:r>
                      <a:endParaRPr lang="en-US" sz="2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ctr"/>
                      <a:r>
                        <a:rPr lang="en-US" sz="2800" dirty="0">
                          <a:solidFill>
                            <a:srgbClr val="FFFF00"/>
                          </a:solidFill>
                        </a:rPr>
                        <a:t>Description </a:t>
                      </a:r>
                      <a:endParaRPr lang="en-US" sz="2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extLst>
                  <a:ext uri="{0D108BD9-81ED-4DB2-BD59-A6C34878D82A}">
                    <a16:rowId xmlns:a16="http://schemas.microsoft.com/office/drawing/2014/main" val="10000"/>
                  </a:ext>
                </a:extLst>
              </a:tr>
              <a:tr h="759922">
                <a:tc>
                  <a:txBody>
                    <a:bodyPr/>
                    <a:lstStyle/>
                    <a:p>
                      <a:pPr algn="ctr"/>
                      <a:r>
                        <a:rPr lang="en-US" sz="1800" dirty="0">
                          <a:solidFill>
                            <a:srgbClr val="FFFF00"/>
                          </a:solidFill>
                        </a:rPr>
                        <a:t>1.</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War and preparation of War.</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In Modern times, the preparation for war and nuclear </a:t>
                      </a:r>
                      <a:r>
                        <a:rPr lang="en-US" sz="1800" dirty="0" err="1">
                          <a:solidFill>
                            <a:srgbClr val="FFFF00"/>
                          </a:solidFill>
                        </a:rPr>
                        <a:t>defence</a:t>
                      </a:r>
                      <a:r>
                        <a:rPr lang="en-US" sz="1800" baseline="0" dirty="0">
                          <a:solidFill>
                            <a:srgbClr val="FFFF00"/>
                          </a:solidFill>
                        </a:rPr>
                        <a:t> </a:t>
                      </a:r>
                      <a:r>
                        <a:rPr lang="en-US" sz="1800" baseline="0" dirty="0" err="1">
                          <a:solidFill>
                            <a:srgbClr val="FFFF00"/>
                          </a:solidFill>
                        </a:rPr>
                        <a:t>programmes</a:t>
                      </a:r>
                      <a:r>
                        <a:rPr lang="en-US" sz="1800" baseline="0" dirty="0">
                          <a:solidFill>
                            <a:srgbClr val="FFFF00"/>
                          </a:solidFill>
                        </a:rPr>
                        <a:t> takes away the major share of the Governments  revenue. So it incurs debt. </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extLst>
                  <a:ext uri="{0D108BD9-81ED-4DB2-BD59-A6C34878D82A}">
                    <a16:rowId xmlns:a16="http://schemas.microsoft.com/office/drawing/2014/main" val="10001"/>
                  </a:ext>
                </a:extLst>
              </a:tr>
              <a:tr h="759922">
                <a:tc>
                  <a:txBody>
                    <a:bodyPr/>
                    <a:lstStyle/>
                    <a:p>
                      <a:pPr algn="ctr"/>
                      <a:r>
                        <a:rPr lang="en-US" sz="1800" dirty="0">
                          <a:solidFill>
                            <a:srgbClr val="FFFF00"/>
                          </a:solidFill>
                        </a:rPr>
                        <a:t>2.</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Social obligation</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Many social Obligations, like health, sanitation, education,</a:t>
                      </a:r>
                      <a:r>
                        <a:rPr lang="en-US" sz="1800" baseline="0" dirty="0">
                          <a:solidFill>
                            <a:srgbClr val="FFFF00"/>
                          </a:solidFill>
                        </a:rPr>
                        <a:t> insurance, transport and communication etc are undertaken by the Government. To finance these, the state is incurring heavy debt</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extLst>
                  <a:ext uri="{0D108BD9-81ED-4DB2-BD59-A6C34878D82A}">
                    <a16:rowId xmlns:a16="http://schemas.microsoft.com/office/drawing/2014/main" val="10002"/>
                  </a:ext>
                </a:extLst>
              </a:tr>
              <a:tr h="911594">
                <a:tc>
                  <a:txBody>
                    <a:bodyPr/>
                    <a:lstStyle/>
                    <a:p>
                      <a:pPr algn="ctr"/>
                      <a:r>
                        <a:rPr lang="en-US" sz="1800" dirty="0">
                          <a:solidFill>
                            <a:srgbClr val="FFFF00"/>
                          </a:solidFill>
                        </a:rPr>
                        <a:t>3.</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Economic development and deficit</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Projects like railway construction, power projects,</a:t>
                      </a:r>
                      <a:r>
                        <a:rPr lang="en-US" sz="1800" baseline="0" dirty="0">
                          <a:solidFill>
                            <a:srgbClr val="FFFF00"/>
                          </a:solidFill>
                        </a:rPr>
                        <a:t> irrigation projects, heavy industries are undertaken by the </a:t>
                      </a:r>
                      <a:r>
                        <a:rPr lang="en-US" sz="1800" baseline="0" dirty="0" err="1">
                          <a:solidFill>
                            <a:srgbClr val="FFFF00"/>
                          </a:solidFill>
                        </a:rPr>
                        <a:t>Govt</a:t>
                      </a:r>
                      <a:r>
                        <a:rPr lang="en-US" sz="1800" baseline="0" dirty="0">
                          <a:solidFill>
                            <a:srgbClr val="FFFF00"/>
                          </a:solidFill>
                        </a:rPr>
                        <a:t> for development process . Due to heavy expenditure, the Government always faces deficit  budget. Such deficit is adjusted only through borrowing </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extLst>
                  <a:ext uri="{0D108BD9-81ED-4DB2-BD59-A6C34878D82A}">
                    <a16:rowId xmlns:a16="http://schemas.microsoft.com/office/drawing/2014/main" val="10003"/>
                  </a:ext>
                </a:extLst>
              </a:tr>
              <a:tr h="759922">
                <a:tc>
                  <a:txBody>
                    <a:bodyPr/>
                    <a:lstStyle/>
                    <a:p>
                      <a:pPr algn="ctr"/>
                      <a:r>
                        <a:rPr lang="en-US" sz="1800" dirty="0">
                          <a:solidFill>
                            <a:srgbClr val="FFFF00"/>
                          </a:solidFill>
                        </a:rPr>
                        <a:t>4.</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Employment</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To solve the unemployment</a:t>
                      </a:r>
                      <a:r>
                        <a:rPr lang="en-US" sz="1800" baseline="0" dirty="0">
                          <a:solidFill>
                            <a:srgbClr val="FFFF00"/>
                          </a:solidFill>
                        </a:rPr>
                        <a:t> problem and to fight recession the Government has to make huge expenditure  and thereby borrows money.</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extLst>
                  <a:ext uri="{0D108BD9-81ED-4DB2-BD59-A6C34878D82A}">
                    <a16:rowId xmlns:a16="http://schemas.microsoft.com/office/drawing/2014/main" val="10004"/>
                  </a:ext>
                </a:extLst>
              </a:tr>
              <a:tr h="543234">
                <a:tc>
                  <a:txBody>
                    <a:bodyPr/>
                    <a:lstStyle/>
                    <a:p>
                      <a:pPr algn="ctr"/>
                      <a:r>
                        <a:rPr lang="en-US" sz="1800" dirty="0">
                          <a:solidFill>
                            <a:srgbClr val="FFFF00"/>
                          </a:solidFill>
                        </a:rPr>
                        <a:t>5.</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Controlling Inflation</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The Government can withdraw excess money from circulation by raising public debt and prevent inflation. </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extLst>
                  <a:ext uri="{0D108BD9-81ED-4DB2-BD59-A6C34878D82A}">
                    <a16:rowId xmlns:a16="http://schemas.microsoft.com/office/drawing/2014/main" val="10005"/>
                  </a:ext>
                </a:extLst>
              </a:tr>
              <a:tr h="759922">
                <a:tc>
                  <a:txBody>
                    <a:bodyPr/>
                    <a:lstStyle/>
                    <a:p>
                      <a:pPr algn="ctr"/>
                      <a:r>
                        <a:rPr lang="en-US" sz="1800" dirty="0">
                          <a:solidFill>
                            <a:srgbClr val="FFFF00"/>
                          </a:solidFill>
                        </a:rPr>
                        <a:t>6.</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Fighting Depression</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During depression private investment </a:t>
                      </a:r>
                      <a:r>
                        <a:rPr lang="en-US" sz="1800" baseline="0" dirty="0">
                          <a:solidFill>
                            <a:srgbClr val="FFFF00"/>
                          </a:solidFill>
                        </a:rPr>
                        <a:t> lacks. The </a:t>
                      </a:r>
                      <a:r>
                        <a:rPr lang="en-US" sz="1800" baseline="0" dirty="0" err="1">
                          <a:solidFill>
                            <a:srgbClr val="FFFF00"/>
                          </a:solidFill>
                        </a:rPr>
                        <a:t>Govt</a:t>
                      </a:r>
                      <a:r>
                        <a:rPr lang="en-US" sz="1800" baseline="0" dirty="0">
                          <a:solidFill>
                            <a:srgbClr val="FFFF00"/>
                          </a:solidFill>
                        </a:rPr>
                        <a:t> borrows from internal and external sources and face the public spending. </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extLst>
                  <a:ext uri="{0D108BD9-81ED-4DB2-BD59-A6C34878D82A}">
                    <a16:rowId xmlns:a16="http://schemas.microsoft.com/office/drawing/2014/main" val="10006"/>
                  </a:ext>
                </a:extLst>
              </a:tr>
            </a:tbl>
          </a:graphicData>
        </a:graphic>
      </p:graphicFrame>
      <p:sp>
        <p:nvSpPr>
          <p:cNvPr id="5" name="Right Arrow 4"/>
          <p:cNvSpPr/>
          <p:nvPr/>
        </p:nvSpPr>
        <p:spPr>
          <a:xfrm>
            <a:off x="-34584" y="2286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381767419"/>
      </p:ext>
    </p:extLst>
  </p:cSld>
  <p:clrMapOvr>
    <a:masterClrMapping/>
  </p:clrMapOvr>
  <mc:AlternateContent xmlns:mc="http://schemas.openxmlformats.org/markup-compatibility/2006" xmlns:p14="http://schemas.microsoft.com/office/powerpoint/2010/main">
    <mc:Choice Requires="p14">
      <p:transition spd="slow" p14:dur="2000" advTm="168917"/>
    </mc:Choice>
    <mc:Fallback xmlns="">
      <p:transition spd="slow" advTm="1689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Scale>
                                      <p:cBhvr>
                                        <p:cTn id="2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4"/>
                                        </p:tgtEl>
                                        <p:attrNameLst>
                                          <p:attrName>ppt_x</p:attrName>
                                          <p:attrName>ppt_y</p:attrName>
                                        </p:attrNameLst>
                                      </p:cBhvr>
                                    </p:animMotion>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11734800" cy="6172200"/>
          </a:xfrm>
        </p:spPr>
        <p:txBody>
          <a:bodyPr>
            <a:normAutofit fontScale="92500" lnSpcReduction="20000"/>
          </a:bodyPr>
          <a:lstStyle/>
          <a:p>
            <a:pPr>
              <a:buNone/>
            </a:pPr>
            <a:r>
              <a:rPr lang="en-US" sz="3500" b="1" dirty="0">
                <a:solidFill>
                  <a:srgbClr val="FFFF00"/>
                </a:solidFill>
              </a:rPr>
              <a:t>“Incomings may be scant; but yet, no failures there, </a:t>
            </a:r>
          </a:p>
          <a:p>
            <a:pPr>
              <a:buNone/>
            </a:pPr>
            <a:r>
              <a:rPr lang="en-US" sz="3500" b="1" dirty="0">
                <a:solidFill>
                  <a:srgbClr val="FFFF00"/>
                </a:solidFill>
              </a:rPr>
              <a:t> If in expenditure you rightly learn to spare”.</a:t>
            </a:r>
          </a:p>
          <a:p>
            <a:pPr>
              <a:buNone/>
            </a:pPr>
            <a:r>
              <a:rPr lang="en-US" sz="2400" dirty="0">
                <a:latin typeface="Times New Roman" pitchFamily="18" charset="0"/>
                <a:cs typeface="Times New Roman" pitchFamily="18" charset="0"/>
              </a:rPr>
              <a:t>																</a:t>
            </a:r>
            <a:endParaRPr lang="en-US" sz="3000" dirty="0">
              <a:latin typeface="Cooper Black" pitchFamily="18" charset="0"/>
              <a:cs typeface="Times New Roman" pitchFamily="18" charset="0"/>
            </a:endParaRPr>
          </a:p>
          <a:p>
            <a:pPr>
              <a:buNone/>
            </a:pPr>
            <a:r>
              <a:rPr lang="ta-IN" sz="3000" b="1" dirty="0"/>
              <a:t>ஆகாறு </a:t>
            </a:r>
            <a:r>
              <a:rPr lang="en-US" sz="3000" b="1" dirty="0"/>
              <a:t> </a:t>
            </a:r>
            <a:r>
              <a:rPr lang="ta-IN" sz="3000" b="1" dirty="0"/>
              <a:t>அளவிட்டி</a:t>
            </a:r>
            <a:r>
              <a:rPr lang="en-US" sz="3000" b="1" dirty="0"/>
              <a:t> </a:t>
            </a:r>
            <a:r>
              <a:rPr lang="ta-IN" sz="3000" b="1" dirty="0"/>
              <a:t> தாயினுங்  </a:t>
            </a:r>
            <a:r>
              <a:rPr lang="en-US" sz="3000" b="1" dirty="0"/>
              <a:t> </a:t>
            </a:r>
            <a:r>
              <a:rPr lang="ta-IN" sz="3000" b="1" dirty="0"/>
              <a:t>கேடில்லை </a:t>
            </a:r>
          </a:p>
          <a:p>
            <a:pPr>
              <a:buNone/>
            </a:pPr>
            <a:r>
              <a:rPr lang="ta-IN" sz="3000" b="1" dirty="0"/>
              <a:t>போகாறு </a:t>
            </a:r>
            <a:r>
              <a:rPr lang="en-US" sz="3000" b="1" dirty="0"/>
              <a:t> </a:t>
            </a:r>
            <a:r>
              <a:rPr lang="ta-IN" sz="3000" b="1" dirty="0"/>
              <a:t>அகலாக் </a:t>
            </a:r>
            <a:r>
              <a:rPr lang="en-US" sz="3000" b="1" dirty="0"/>
              <a:t> </a:t>
            </a:r>
            <a:r>
              <a:rPr lang="ta-IN" sz="3000" b="1" dirty="0"/>
              <a:t>கடை </a:t>
            </a:r>
            <a:endParaRPr lang="en-US" sz="3000" b="1" dirty="0"/>
          </a:p>
          <a:p>
            <a:pPr>
              <a:buNone/>
            </a:pPr>
            <a:endParaRPr lang="en-US" sz="2600" b="1" dirty="0"/>
          </a:p>
          <a:p>
            <a:pPr>
              <a:buNone/>
            </a:pPr>
            <a:r>
              <a:rPr lang="en-US" sz="3500" b="1" i="1" dirty="0">
                <a:latin typeface="Times New Roman" pitchFamily="18" charset="0"/>
                <a:cs typeface="Times New Roman" pitchFamily="18" charset="0"/>
              </a:rPr>
              <a:t>English Meaning</a:t>
            </a:r>
          </a:p>
          <a:p>
            <a:pPr>
              <a:buNone/>
            </a:pPr>
            <a:r>
              <a:rPr lang="en-US" sz="3500" dirty="0">
                <a:latin typeface="Times New Roman" pitchFamily="18" charset="0"/>
                <a:cs typeface="Times New Roman" pitchFamily="18" charset="0"/>
              </a:rPr>
              <a:t>			</a:t>
            </a:r>
            <a:r>
              <a:rPr lang="en-US" sz="3900" b="1" dirty="0">
                <a:solidFill>
                  <a:srgbClr val="FFFF00"/>
                </a:solidFill>
                <a:latin typeface="Times New Roman" pitchFamily="18" charset="0"/>
                <a:cs typeface="Times New Roman" pitchFamily="18" charset="0"/>
              </a:rPr>
              <a:t>Even though the income be small, it will not cause his ruin, if his outgoings be not larger than his income. </a:t>
            </a:r>
          </a:p>
          <a:p>
            <a:pPr>
              <a:buNone/>
            </a:pPr>
            <a:r>
              <a:rPr lang="en-US" sz="3500" b="1" i="1" dirty="0">
                <a:latin typeface="Times New Roman" pitchFamily="18" charset="0"/>
                <a:cs typeface="Times New Roman" pitchFamily="18" charset="0"/>
              </a:rPr>
              <a:t>Tamil Meaning </a:t>
            </a:r>
          </a:p>
          <a:p>
            <a:pPr>
              <a:buNone/>
            </a:pPr>
            <a:r>
              <a:rPr lang="en-US" sz="2100" dirty="0"/>
              <a:t>				</a:t>
            </a:r>
            <a:r>
              <a:rPr lang="ta-IN" sz="3300" dirty="0">
                <a:solidFill>
                  <a:srgbClr val="FFFF00"/>
                </a:solidFill>
              </a:rPr>
              <a:t>வருமானம் அளவில் சிறிது என்றாலும் செலவினம் பெரிதாகாத போது கேடு இல்லை </a:t>
            </a:r>
            <a:endParaRPr lang="en-US" sz="2800" dirty="0">
              <a:solidFill>
                <a:srgbClr val="FFFF00"/>
              </a:solidFill>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371" r="19919" b="6731"/>
          <a:stretch/>
        </p:blipFill>
        <p:spPr bwMode="auto">
          <a:xfrm>
            <a:off x="9144000" y="1295400"/>
            <a:ext cx="16764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152400" y="838200"/>
            <a:ext cx="10744200" cy="281940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743200" y="-8930"/>
            <a:ext cx="7848600" cy="923330"/>
          </a:xfrm>
          <a:prstGeom prst="rect">
            <a:avLst/>
          </a:prstGeom>
          <a:noFill/>
        </p:spPr>
        <p:txBody>
          <a:bodyPr wrap="square" rtlCol="0">
            <a:spAutoFit/>
          </a:bodyPr>
          <a:lstStyle/>
          <a:p>
            <a:r>
              <a:rPr lang="en-US" sz="5400" b="1" dirty="0">
                <a:ln>
                  <a:solidFill>
                    <a:srgbClr val="FF0000"/>
                  </a:solidFill>
                </a:ln>
                <a:effectLst>
                  <a:outerShdw blurRad="38100" dist="38100" dir="2700000" algn="tl">
                    <a:srgbClr val="000000">
                      <a:alpha val="43137"/>
                    </a:srgbClr>
                  </a:outerShdw>
                </a:effectLst>
                <a:latin typeface="Algerian" pitchFamily="82" charset="0"/>
              </a:rPr>
              <a:t>THIRUKURAL NO : 478</a:t>
            </a:r>
          </a:p>
        </p:txBody>
      </p:sp>
      <p:sp>
        <p:nvSpPr>
          <p:cNvPr id="5" name="Right Arrow 4"/>
          <p:cNvSpPr/>
          <p:nvPr/>
        </p:nvSpPr>
        <p:spPr>
          <a:xfrm>
            <a:off x="0" y="152400"/>
            <a:ext cx="1143000" cy="457200"/>
          </a:xfrm>
          <a:prstGeom prst="rightArrow">
            <a:avLst/>
          </a:prstGeom>
          <a:blipFill>
            <a:blip r:embed="rId4"/>
            <a:tile tx="0" ty="0" sx="100000" sy="100000" flip="none" algn="tl"/>
          </a:bli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8" name="AutoShape 4" descr="22 Best Thiruvalluvar images | 1080p wallpaper, Wallpaper free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ustDataLst>
      <p:tags r:id="rId1"/>
    </p:custDataLst>
    <p:extLst>
      <p:ext uri="{BB962C8B-B14F-4D97-AF65-F5344CB8AC3E}">
        <p14:creationId xmlns:p14="http://schemas.microsoft.com/office/powerpoint/2010/main" val="4075147780"/>
      </p:ext>
    </p:extLst>
  </p:cSld>
  <p:clrMapOvr>
    <a:masterClrMapping/>
  </p:clrMapOvr>
  <mc:AlternateContent xmlns:mc="http://schemas.openxmlformats.org/markup-compatibility/2006" xmlns:p14="http://schemas.microsoft.com/office/powerpoint/2010/main">
    <mc:Choice Requires="p14">
      <p:transition spd="slow" p14:dur="2000" advTm="86067"/>
    </mc:Choice>
    <mc:Fallback xmlns="">
      <p:transition spd="slow" advTm="860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barn(inVertical)">
                                      <p:cBhvr>
                                        <p:cTn id="30" dur="500"/>
                                        <p:tgtEl>
                                          <p:spTgt spid="3">
                                            <p:txEl>
                                              <p:pRg st="3" end="3"/>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500"/>
                                        <p:tgtEl>
                                          <p:spTgt spid="3">
                                            <p:txEl>
                                              <p:pRg st="4" end="4"/>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8194"/>
                                        </p:tgtEl>
                                        <p:attrNameLst>
                                          <p:attrName>style.visibility</p:attrName>
                                        </p:attrNameLst>
                                      </p:cBhvr>
                                      <p:to>
                                        <p:strVal val="visible"/>
                                      </p:to>
                                    </p:set>
                                    <p:anim calcmode="lin" valueType="num">
                                      <p:cBhvr>
                                        <p:cTn id="36" dur="500" fill="hold"/>
                                        <p:tgtEl>
                                          <p:spTgt spid="8194"/>
                                        </p:tgtEl>
                                        <p:attrNameLst>
                                          <p:attrName>ppt_w</p:attrName>
                                        </p:attrNameLst>
                                      </p:cBhvr>
                                      <p:tavLst>
                                        <p:tav tm="0">
                                          <p:val>
                                            <p:fltVal val="0"/>
                                          </p:val>
                                        </p:tav>
                                        <p:tav tm="100000">
                                          <p:val>
                                            <p:strVal val="#ppt_w"/>
                                          </p:val>
                                        </p:tav>
                                      </p:tavLst>
                                    </p:anim>
                                    <p:anim calcmode="lin" valueType="num">
                                      <p:cBhvr>
                                        <p:cTn id="37" dur="500" fill="hold"/>
                                        <p:tgtEl>
                                          <p:spTgt spid="8194"/>
                                        </p:tgtEl>
                                        <p:attrNameLst>
                                          <p:attrName>ppt_h</p:attrName>
                                        </p:attrNameLst>
                                      </p:cBhvr>
                                      <p:tavLst>
                                        <p:tav tm="0">
                                          <p:val>
                                            <p:fltVal val="0"/>
                                          </p:val>
                                        </p:tav>
                                        <p:tav tm="100000">
                                          <p:val>
                                            <p:strVal val="#ppt_h"/>
                                          </p:val>
                                        </p:tav>
                                      </p:tavLst>
                                    </p:anim>
                                    <p:animEffect transition="in" filter="fade">
                                      <p:cBhvr>
                                        <p:cTn id="38" dur="500"/>
                                        <p:tgtEl>
                                          <p:spTgt spid="819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3">
                                            <p:txEl>
                                              <p:pRg st="6" end="6"/>
                                            </p:txEl>
                                          </p:spTgt>
                                        </p:tgtEl>
                                      </p:cBhvr>
                                    </p:animEffect>
                                  </p:childTnLst>
                                </p:cTn>
                              </p:par>
                              <p:par>
                                <p:cTn id="46" presetID="53" presetClass="entr" presetSubtype="16" fill="hold" nodeType="with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 calcmode="lin" valueType="num">
                                      <p:cBhvr>
                                        <p:cTn id="48"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9"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0" dur="500"/>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p:cTn id="55"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7" dur="500"/>
                                        <p:tgtEl>
                                          <p:spTgt spid="3">
                                            <p:txEl>
                                              <p:pRg st="8" end="8"/>
                                            </p:txEl>
                                          </p:spTgt>
                                        </p:tgtEl>
                                      </p:cBhvr>
                                    </p:animEffect>
                                  </p:childTnLst>
                                </p:cTn>
                              </p:par>
                              <p:par>
                                <p:cTn id="58" presetID="53" presetClass="entr" presetSubtype="16" fill="hold" nodeType="with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 calcmode="lin" valueType="num">
                                      <p:cBhvr>
                                        <p:cTn id="60"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1"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6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68"/>
            <a:ext cx="11125199" cy="685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9302723"/>
      </p:ext>
    </p:extLst>
  </p:cSld>
  <p:clrMapOvr>
    <a:masterClrMapping/>
  </p:clrMapOvr>
  <p:transition spd="slow" advTm="43409">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800" decel="100000"/>
                                        <p:tgtEl>
                                          <p:spTgt spid="8194"/>
                                        </p:tgtEl>
                                      </p:cBhvr>
                                    </p:animEffect>
                                    <p:anim calcmode="lin" valueType="num">
                                      <p:cBhvr>
                                        <p:cTn id="8" dur="800" decel="100000" fill="hold"/>
                                        <p:tgtEl>
                                          <p:spTgt spid="8194"/>
                                        </p:tgtEl>
                                        <p:attrNameLst>
                                          <p:attrName>style.rotation</p:attrName>
                                        </p:attrNameLst>
                                      </p:cBhvr>
                                      <p:tavLst>
                                        <p:tav tm="0">
                                          <p:val>
                                            <p:fltVal val="-90"/>
                                          </p:val>
                                        </p:tav>
                                        <p:tav tm="100000">
                                          <p:val>
                                            <p:fltVal val="0"/>
                                          </p:val>
                                        </p:tav>
                                      </p:tavLst>
                                    </p:anim>
                                    <p:anim calcmode="lin" valueType="num">
                                      <p:cBhvr>
                                        <p:cTn id="9" dur="800" decel="100000" fill="hold"/>
                                        <p:tgtEl>
                                          <p:spTgt spid="8194"/>
                                        </p:tgtEl>
                                        <p:attrNameLst>
                                          <p:attrName>ppt_x</p:attrName>
                                        </p:attrNameLst>
                                      </p:cBhvr>
                                      <p:tavLst>
                                        <p:tav tm="0">
                                          <p:val>
                                            <p:strVal val="#ppt_x+0.4"/>
                                          </p:val>
                                        </p:tav>
                                        <p:tav tm="100000">
                                          <p:val>
                                            <p:strVal val="#ppt_x-0.05"/>
                                          </p:val>
                                        </p:tav>
                                      </p:tavLst>
                                    </p:anim>
                                    <p:anim calcmode="lin" valueType="num">
                                      <p:cBhvr>
                                        <p:cTn id="10" dur="800" decel="100000" fill="hold"/>
                                        <p:tgtEl>
                                          <p:spTgt spid="819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19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19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375" y="-381000"/>
            <a:ext cx="10131425" cy="1456267"/>
          </a:xfrm>
        </p:spPr>
        <p:txBody>
          <a:bodyPr>
            <a:noAutofit/>
          </a:bodyPr>
          <a:lstStyle/>
          <a:p>
            <a:r>
              <a:rPr lang="en-US" b="1" dirty="0">
                <a:ln w="3175" cmpd="sng">
                  <a:solidFill>
                    <a:srgbClr val="FF0000"/>
                  </a:solidFill>
                </a:ln>
                <a:latin typeface="Algerian" pitchFamily="82" charset="0"/>
              </a:rPr>
              <a:t>Methods of Redemption of Public Debt</a:t>
            </a:r>
          </a:p>
        </p:txBody>
      </p:sp>
      <p:sp>
        <p:nvSpPr>
          <p:cNvPr id="3" name="Content Placeholder 2"/>
          <p:cNvSpPr>
            <a:spLocks noGrp="1"/>
          </p:cNvSpPr>
          <p:nvPr>
            <p:ph idx="1"/>
          </p:nvPr>
        </p:nvSpPr>
        <p:spPr>
          <a:xfrm>
            <a:off x="457200" y="1143000"/>
            <a:ext cx="12115800" cy="5638800"/>
          </a:xfrm>
        </p:spPr>
        <p:txBody>
          <a:bodyPr>
            <a:normAutofit fontScale="25000" lnSpcReduction="20000"/>
          </a:bodyPr>
          <a:lstStyle/>
          <a:p>
            <a:pPr>
              <a:buNone/>
            </a:pPr>
            <a:r>
              <a:rPr lang="en-US" dirty="0"/>
              <a:t>	</a:t>
            </a:r>
            <a:r>
              <a:rPr lang="en-US" sz="8000" b="1" dirty="0">
                <a:solidFill>
                  <a:srgbClr val="FFFF00"/>
                </a:solidFill>
                <a:latin typeface="Times New Roman" pitchFamily="18" charset="0"/>
                <a:cs typeface="Times New Roman" pitchFamily="18" charset="0"/>
              </a:rPr>
              <a:t>The Process of repaying a public debt is called Redemption of Public Debt.</a:t>
            </a:r>
          </a:p>
          <a:p>
            <a:pPr>
              <a:buNone/>
            </a:pPr>
            <a:r>
              <a:rPr lang="en-US" sz="8000" b="1" dirty="0">
                <a:solidFill>
                  <a:srgbClr val="FFFF00"/>
                </a:solidFill>
                <a:latin typeface="Times New Roman" pitchFamily="18" charset="0"/>
                <a:cs typeface="Times New Roman" pitchFamily="18" charset="0"/>
              </a:rPr>
              <a:t>The following methods are adopted for debt redemption </a:t>
            </a:r>
          </a:p>
          <a:p>
            <a:pPr marL="514350" indent="-514350">
              <a:buAutoNum type="arabicParenR"/>
            </a:pPr>
            <a:r>
              <a:rPr lang="en-US" sz="9600" b="1" i="1" u="sng" dirty="0">
                <a:solidFill>
                  <a:srgbClr val="FF0000"/>
                </a:solidFill>
                <a:latin typeface="Times New Roman" pitchFamily="18" charset="0"/>
                <a:cs typeface="Times New Roman" pitchFamily="18" charset="0"/>
              </a:rPr>
              <a:t>Sinking Fund </a:t>
            </a:r>
          </a:p>
          <a:p>
            <a:pPr marL="514350" indent="-514350">
              <a:buNone/>
            </a:pPr>
            <a:r>
              <a:rPr lang="en-US" sz="8000" b="1" dirty="0">
                <a:solidFill>
                  <a:srgbClr val="FFFF00"/>
                </a:solidFill>
                <a:latin typeface="Times New Roman" pitchFamily="18" charset="0"/>
                <a:cs typeface="Times New Roman" pitchFamily="18" charset="0"/>
              </a:rPr>
              <a:t>	       a) The Government credits every year a fixed amount of money to this fund.</a:t>
            </a:r>
          </a:p>
          <a:p>
            <a:pPr marL="514350" indent="-514350">
              <a:buNone/>
            </a:pPr>
            <a:r>
              <a:rPr lang="en-US" sz="8000" b="1" dirty="0">
                <a:solidFill>
                  <a:srgbClr val="FFFF00"/>
                </a:solidFill>
                <a:latin typeface="Times New Roman" pitchFamily="18" charset="0"/>
                <a:cs typeface="Times New Roman" pitchFamily="18" charset="0"/>
              </a:rPr>
              <a:t>         	b) By the time the debt matures, the fund accumulates enough to pay off the principal and the     		  	     interest. </a:t>
            </a:r>
          </a:p>
          <a:p>
            <a:pPr marL="514350" indent="-514350">
              <a:buAutoNum type="arabicParenR" startAt="2"/>
            </a:pPr>
            <a:r>
              <a:rPr lang="en-US" sz="9600" b="1" i="1" u="sng" dirty="0">
                <a:solidFill>
                  <a:srgbClr val="FF0000"/>
                </a:solidFill>
                <a:latin typeface="Times New Roman" pitchFamily="18" charset="0"/>
                <a:cs typeface="Times New Roman" pitchFamily="18" charset="0"/>
              </a:rPr>
              <a:t>Conversion </a:t>
            </a:r>
          </a:p>
          <a:p>
            <a:pPr marL="514350" indent="-514350">
              <a:buNone/>
            </a:pPr>
            <a:r>
              <a:rPr lang="en-US" sz="8000" b="1" dirty="0">
                <a:solidFill>
                  <a:srgbClr val="FFFF00"/>
                </a:solidFill>
                <a:latin typeface="Times New Roman" pitchFamily="18" charset="0"/>
                <a:cs typeface="Times New Roman" pitchFamily="18" charset="0"/>
              </a:rPr>
              <a:t>		a) It means that an old loan is converted into a new loan. </a:t>
            </a:r>
          </a:p>
          <a:p>
            <a:pPr marL="514350" indent="-514350">
              <a:buNone/>
            </a:pPr>
            <a:r>
              <a:rPr lang="en-US" sz="8000" b="1" dirty="0">
                <a:solidFill>
                  <a:srgbClr val="FFFF00"/>
                </a:solidFill>
                <a:latin typeface="Times New Roman" pitchFamily="18" charset="0"/>
                <a:cs typeface="Times New Roman" pitchFamily="18" charset="0"/>
              </a:rPr>
              <a:t>		b) High interest Public debt is converted into a low interest Public debt. </a:t>
            </a:r>
          </a:p>
          <a:p>
            <a:pPr marL="514350" indent="-514350">
              <a:buNone/>
            </a:pPr>
            <a:r>
              <a:rPr lang="en-US" sz="8000" b="1" dirty="0">
                <a:solidFill>
                  <a:srgbClr val="FFFF00"/>
                </a:solidFill>
                <a:latin typeface="Times New Roman" pitchFamily="18" charset="0"/>
                <a:cs typeface="Times New Roman" pitchFamily="18" charset="0"/>
              </a:rPr>
              <a:t>		c) Conversion relaxes the debt burden. </a:t>
            </a:r>
          </a:p>
          <a:p>
            <a:pPr marL="514350" indent="-514350">
              <a:buAutoNum type="arabicParenR" startAt="3"/>
            </a:pPr>
            <a:r>
              <a:rPr lang="en-US" sz="9600" b="1" i="1" u="sng" dirty="0">
                <a:solidFill>
                  <a:srgbClr val="FF0000"/>
                </a:solidFill>
                <a:latin typeface="Times New Roman" pitchFamily="18" charset="0"/>
                <a:cs typeface="Times New Roman" pitchFamily="18" charset="0"/>
              </a:rPr>
              <a:t>Budgetary Surplus </a:t>
            </a:r>
          </a:p>
          <a:p>
            <a:pPr marL="514350" indent="-514350">
              <a:buNone/>
            </a:pPr>
            <a:r>
              <a:rPr lang="en-US" sz="8000" b="1" dirty="0">
                <a:solidFill>
                  <a:srgbClr val="FFFF00"/>
                </a:solidFill>
                <a:latin typeface="Times New Roman" pitchFamily="18" charset="0"/>
                <a:cs typeface="Times New Roman" pitchFamily="18" charset="0"/>
              </a:rPr>
              <a:t>		a) When the Government presents surplus budget, it can  be utilized for repaying the debt.</a:t>
            </a:r>
          </a:p>
          <a:p>
            <a:pPr marL="514350" indent="-514350">
              <a:buNone/>
            </a:pPr>
            <a:r>
              <a:rPr lang="en-US" sz="8000" b="1" dirty="0">
                <a:solidFill>
                  <a:srgbClr val="FFFF00"/>
                </a:solidFill>
                <a:latin typeface="Times New Roman" pitchFamily="18" charset="0"/>
                <a:cs typeface="Times New Roman" pitchFamily="18" charset="0"/>
              </a:rPr>
              <a:t>		b) When revenue is more than the expenditure surplus occurs. </a:t>
            </a:r>
          </a:p>
          <a:p>
            <a:pPr marL="514350" indent="-514350">
              <a:buAutoNum type="arabicParenR" startAt="4"/>
            </a:pPr>
            <a:r>
              <a:rPr lang="en-US" sz="9600" b="1" i="1" u="sng" dirty="0">
                <a:solidFill>
                  <a:srgbClr val="FF0000"/>
                </a:solidFill>
                <a:latin typeface="Times New Roman" pitchFamily="18" charset="0"/>
                <a:cs typeface="Times New Roman" pitchFamily="18" charset="0"/>
              </a:rPr>
              <a:t>Terminal Annuity </a:t>
            </a:r>
          </a:p>
          <a:p>
            <a:pPr marL="514350" indent="-514350">
              <a:buNone/>
            </a:pPr>
            <a:r>
              <a:rPr lang="en-US" sz="8000" b="1" i="1" dirty="0">
                <a:solidFill>
                  <a:srgbClr val="FFFF00"/>
                </a:solidFill>
                <a:latin typeface="Times New Roman" pitchFamily="18" charset="0"/>
                <a:cs typeface="Times New Roman" pitchFamily="18" charset="0"/>
              </a:rPr>
              <a:t>	</a:t>
            </a:r>
            <a:r>
              <a:rPr lang="en-US" sz="8000" b="1" dirty="0">
                <a:solidFill>
                  <a:srgbClr val="FFFF00"/>
                </a:solidFill>
                <a:latin typeface="Times New Roman" pitchFamily="18" charset="0"/>
                <a:cs typeface="Times New Roman" pitchFamily="18" charset="0"/>
              </a:rPr>
              <a:t>	a) This is the easiest way of paying debt. </a:t>
            </a:r>
          </a:p>
          <a:p>
            <a:pPr marL="514350" indent="-514350">
              <a:buNone/>
            </a:pPr>
            <a:r>
              <a:rPr lang="en-US" sz="8000" b="1" dirty="0">
                <a:solidFill>
                  <a:srgbClr val="FFFF00"/>
                </a:solidFill>
                <a:latin typeface="Times New Roman" pitchFamily="18" charset="0"/>
                <a:cs typeface="Times New Roman" pitchFamily="18" charset="0"/>
              </a:rPr>
              <a:t>		b) The Government pays off the public debt on the terminal annuity in equal annual installments. </a:t>
            </a:r>
          </a:p>
          <a:p>
            <a:pPr marL="514350" indent="-514350">
              <a:buNone/>
            </a:pPr>
            <a:endParaRPr lang="en-US" sz="7200" b="1" dirty="0">
              <a:solidFill>
                <a:srgbClr val="FFFF00"/>
              </a:solidFill>
              <a:latin typeface="Times New Roman" pitchFamily="18" charset="0"/>
              <a:cs typeface="Times New Roman" pitchFamily="18" charset="0"/>
            </a:endParaRPr>
          </a:p>
        </p:txBody>
      </p:sp>
      <p:sp>
        <p:nvSpPr>
          <p:cNvPr id="4" name="Right Arrow 3"/>
          <p:cNvSpPr/>
          <p:nvPr/>
        </p:nvSpPr>
        <p:spPr>
          <a:xfrm>
            <a:off x="-34584" y="762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2448878979"/>
      </p:ext>
    </p:extLst>
  </p:cSld>
  <p:clrMapOvr>
    <a:masterClrMapping/>
  </p:clrMapOvr>
  <mc:AlternateContent xmlns:mc="http://schemas.openxmlformats.org/markup-compatibility/2006" xmlns:p14="http://schemas.microsoft.com/office/powerpoint/2010/main">
    <mc:Choice Requires="p14">
      <p:transition spd="slow" p14:dur="2000" advTm="156650"/>
    </mc:Choice>
    <mc:Fallback xmlns="">
      <p:transition spd="slow" advTm="1566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down)">
                                      <p:cBhvr>
                                        <p:cTn id="21" dur="500"/>
                                        <p:tgtEl>
                                          <p:spTgt spid="3">
                                            <p:txEl>
                                              <p:pRg st="0" end="0"/>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down)">
                                      <p:cBhvr>
                                        <p:cTn id="33" dur="500"/>
                                        <p:tgtEl>
                                          <p:spTgt spid="3">
                                            <p:txEl>
                                              <p:pRg st="4" end="4"/>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down)">
                                      <p:cBhvr>
                                        <p:cTn id="36" dur="500"/>
                                        <p:tgtEl>
                                          <p:spTgt spid="3">
                                            <p:txEl>
                                              <p:pRg st="5" end="5"/>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down)">
                                      <p:cBhvr>
                                        <p:cTn id="39" dur="500"/>
                                        <p:tgtEl>
                                          <p:spTgt spid="3">
                                            <p:txEl>
                                              <p:pRg st="6" end="6"/>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par>
                                <p:cTn id="43" presetID="2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wipe(down)">
                                      <p:cBhvr>
                                        <p:cTn id="45" dur="500"/>
                                        <p:tgtEl>
                                          <p:spTgt spid="3">
                                            <p:txEl>
                                              <p:pRg st="8" end="8"/>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wipe(down)">
                                      <p:cBhvr>
                                        <p:cTn id="48" dur="500"/>
                                        <p:tgtEl>
                                          <p:spTgt spid="3">
                                            <p:txEl>
                                              <p:pRg st="9" end="9"/>
                                            </p:txEl>
                                          </p:spTgt>
                                        </p:tgtEl>
                                      </p:cBhvr>
                                    </p:animEffect>
                                  </p:childTnLst>
                                </p:cTn>
                              </p:par>
                              <p:par>
                                <p:cTn id="49" presetID="22" presetClass="entr" presetSubtype="4"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wipe(down)">
                                      <p:cBhvr>
                                        <p:cTn id="51" dur="500"/>
                                        <p:tgtEl>
                                          <p:spTgt spid="3">
                                            <p:txEl>
                                              <p:pRg st="10" end="10"/>
                                            </p:txEl>
                                          </p:spTgt>
                                        </p:tgtEl>
                                      </p:cBhvr>
                                    </p:animEffect>
                                  </p:childTnLst>
                                </p:cTn>
                              </p:par>
                              <p:par>
                                <p:cTn id="52" presetID="22" presetClass="entr" presetSubtype="4" fill="hold" nodeType="withEffect">
                                  <p:stCondLst>
                                    <p:cond delay="0"/>
                                  </p:stCondLst>
                                  <p:childTnLst>
                                    <p:set>
                                      <p:cBhvr>
                                        <p:cTn id="53" dur="1" fill="hold">
                                          <p:stCondLst>
                                            <p:cond delay="0"/>
                                          </p:stCondLst>
                                        </p:cTn>
                                        <p:tgtEl>
                                          <p:spTgt spid="3">
                                            <p:txEl>
                                              <p:pRg st="11" end="11"/>
                                            </p:txEl>
                                          </p:spTgt>
                                        </p:tgtEl>
                                        <p:attrNameLst>
                                          <p:attrName>style.visibility</p:attrName>
                                        </p:attrNameLst>
                                      </p:cBhvr>
                                      <p:to>
                                        <p:strVal val="visible"/>
                                      </p:to>
                                    </p:set>
                                    <p:animEffect transition="in" filter="wipe(down)">
                                      <p:cBhvr>
                                        <p:cTn id="54" dur="500"/>
                                        <p:tgtEl>
                                          <p:spTgt spid="3">
                                            <p:txEl>
                                              <p:pRg st="11" end="11"/>
                                            </p:txEl>
                                          </p:spTgt>
                                        </p:tgtEl>
                                      </p:cBhvr>
                                    </p:animEffect>
                                  </p:childTnLst>
                                </p:cTn>
                              </p:par>
                              <p:par>
                                <p:cTn id="55" presetID="22" presetClass="entr" presetSubtype="4" fill="hold" nodeType="with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wipe(down)">
                                      <p:cBhvr>
                                        <p:cTn id="57" dur="500"/>
                                        <p:tgtEl>
                                          <p:spTgt spid="3">
                                            <p:txEl>
                                              <p:pRg st="12" end="12"/>
                                            </p:txEl>
                                          </p:spTgt>
                                        </p:tgtEl>
                                      </p:cBhvr>
                                    </p:animEffect>
                                  </p:childTnLst>
                                </p:cTn>
                              </p:par>
                              <p:par>
                                <p:cTn id="58" presetID="22" presetClass="entr" presetSubtype="4" fill="hold" nodeType="withEffect">
                                  <p:stCondLst>
                                    <p:cond delay="0"/>
                                  </p:stCondLst>
                                  <p:childTnLst>
                                    <p:set>
                                      <p:cBhvr>
                                        <p:cTn id="59" dur="1" fill="hold">
                                          <p:stCondLst>
                                            <p:cond delay="0"/>
                                          </p:stCondLst>
                                        </p:cTn>
                                        <p:tgtEl>
                                          <p:spTgt spid="3">
                                            <p:txEl>
                                              <p:pRg st="13" end="13"/>
                                            </p:txEl>
                                          </p:spTgt>
                                        </p:tgtEl>
                                        <p:attrNameLst>
                                          <p:attrName>style.visibility</p:attrName>
                                        </p:attrNameLst>
                                      </p:cBhvr>
                                      <p:to>
                                        <p:strVal val="visible"/>
                                      </p:to>
                                    </p:set>
                                    <p:animEffect transition="in" filter="wipe(down)">
                                      <p:cBhvr>
                                        <p:cTn id="60" dur="500"/>
                                        <p:tgtEl>
                                          <p:spTgt spid="3">
                                            <p:txEl>
                                              <p:pRg st="13" end="13"/>
                                            </p:txEl>
                                          </p:spTgt>
                                        </p:tgtEl>
                                      </p:cBhvr>
                                    </p:animEffect>
                                  </p:childTnLst>
                                </p:cTn>
                              </p:par>
                              <p:par>
                                <p:cTn id="61" presetID="22" presetClass="entr" presetSubtype="4" fill="hold" nodeType="with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animEffect transition="in" filter="wipe(down)">
                                      <p:cBhvr>
                                        <p:cTn id="63"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04801"/>
            <a:ext cx="11277600" cy="5821363"/>
          </a:xfrm>
        </p:spPr>
        <p:txBody>
          <a:bodyPr>
            <a:normAutofit fontScale="70000" lnSpcReduction="20000"/>
          </a:bodyPr>
          <a:lstStyle/>
          <a:p>
            <a:pPr marL="514350" indent="-514350">
              <a:buNone/>
            </a:pPr>
            <a:r>
              <a:rPr lang="en-US" sz="2600" b="1" i="1" dirty="0">
                <a:latin typeface="Times New Roman" pitchFamily="18" charset="0"/>
                <a:cs typeface="Times New Roman" pitchFamily="18" charset="0"/>
              </a:rPr>
              <a:t>5)</a:t>
            </a:r>
            <a:r>
              <a:rPr lang="en-US" sz="2600" b="1" i="1" dirty="0">
                <a:solidFill>
                  <a:srgbClr val="FFFF00"/>
                </a:solidFill>
                <a:latin typeface="Times New Roman" pitchFamily="18" charset="0"/>
                <a:cs typeface="Times New Roman" pitchFamily="18" charset="0"/>
              </a:rPr>
              <a:t>	</a:t>
            </a:r>
            <a:r>
              <a:rPr lang="en-US" sz="3100" b="1" i="1" u="sng" dirty="0">
                <a:solidFill>
                  <a:srgbClr val="FF0000"/>
                </a:solidFill>
                <a:latin typeface="Times New Roman" pitchFamily="18" charset="0"/>
                <a:cs typeface="Times New Roman" pitchFamily="18" charset="0"/>
              </a:rPr>
              <a:t>Repudiation </a:t>
            </a:r>
          </a:p>
          <a:p>
            <a:pPr marL="514350" indent="-514350">
              <a:buNone/>
            </a:pPr>
            <a:r>
              <a:rPr lang="en-US" sz="3100" i="1" dirty="0">
                <a:solidFill>
                  <a:srgbClr val="FFFF00"/>
                </a:solidFill>
                <a:latin typeface="Times New Roman" pitchFamily="18" charset="0"/>
                <a:cs typeface="Times New Roman" pitchFamily="18" charset="0"/>
              </a:rPr>
              <a:t>	</a:t>
            </a:r>
            <a:r>
              <a:rPr lang="en-US" sz="3100" dirty="0">
                <a:solidFill>
                  <a:srgbClr val="FFFF00"/>
                </a:solidFill>
                <a:latin typeface="Times New Roman" pitchFamily="18" charset="0"/>
                <a:cs typeface="Times New Roman" pitchFamily="18" charset="0"/>
              </a:rPr>
              <a:t>	a) It is the easiest way for the Government to get rid of the burden of payment of  a  loan.</a:t>
            </a:r>
          </a:p>
          <a:p>
            <a:pPr marL="514350" indent="-514350">
              <a:buNone/>
            </a:pPr>
            <a:r>
              <a:rPr lang="en-US" sz="3100" dirty="0">
                <a:solidFill>
                  <a:srgbClr val="FFFF00"/>
                </a:solidFill>
                <a:latin typeface="Times New Roman" pitchFamily="18" charset="0"/>
                <a:cs typeface="Times New Roman" pitchFamily="18" charset="0"/>
              </a:rPr>
              <a:t>		b) The Government does not recognize its obligation to repay the loan.</a:t>
            </a:r>
          </a:p>
          <a:p>
            <a:pPr marL="514350" indent="-514350">
              <a:buNone/>
            </a:pPr>
            <a:r>
              <a:rPr lang="en-US" sz="3100" dirty="0">
                <a:solidFill>
                  <a:srgbClr val="FFFF00"/>
                </a:solidFill>
                <a:latin typeface="Times New Roman" pitchFamily="18" charset="0"/>
                <a:cs typeface="Times New Roman" pitchFamily="18" charset="0"/>
              </a:rPr>
              <a:t>		c)  It is not certainly paying off a loan but destroying. </a:t>
            </a:r>
          </a:p>
          <a:p>
            <a:pPr marL="514350" indent="-514350">
              <a:buNone/>
            </a:pPr>
            <a:endParaRPr lang="en-US" sz="3100" dirty="0">
              <a:solidFill>
                <a:srgbClr val="FFFF00"/>
              </a:solidFill>
              <a:latin typeface="Times New Roman" pitchFamily="18" charset="0"/>
              <a:cs typeface="Times New Roman" pitchFamily="18" charset="0"/>
            </a:endParaRPr>
          </a:p>
          <a:p>
            <a:pPr marL="514350" indent="-514350">
              <a:buAutoNum type="arabicParenR" startAt="6"/>
            </a:pPr>
            <a:r>
              <a:rPr lang="en-US" sz="3100" b="1" i="1" u="sng" dirty="0">
                <a:solidFill>
                  <a:srgbClr val="FF0000"/>
                </a:solidFill>
                <a:latin typeface="Times New Roman" pitchFamily="18" charset="0"/>
                <a:cs typeface="Times New Roman" pitchFamily="18" charset="0"/>
              </a:rPr>
              <a:t>Reduction in Rate of Interest </a:t>
            </a:r>
          </a:p>
          <a:p>
            <a:pPr marL="514350" indent="-514350">
              <a:buNone/>
            </a:pPr>
            <a:r>
              <a:rPr lang="en-US" sz="3100" dirty="0">
                <a:solidFill>
                  <a:srgbClr val="FFFF00"/>
                </a:solidFill>
                <a:latin typeface="Times New Roman" pitchFamily="18" charset="0"/>
                <a:cs typeface="Times New Roman" pitchFamily="18" charset="0"/>
              </a:rPr>
              <a:t>		a) It is the compulsory reduction in the rate of interest, during the time of financial crisis. </a:t>
            </a:r>
          </a:p>
          <a:p>
            <a:pPr marL="514350" indent="-514350">
              <a:buNone/>
            </a:pPr>
            <a:endParaRPr lang="en-US" sz="3100" dirty="0">
              <a:solidFill>
                <a:srgbClr val="FFFF00"/>
              </a:solidFill>
              <a:latin typeface="Times New Roman" pitchFamily="18" charset="0"/>
              <a:cs typeface="Times New Roman" pitchFamily="18" charset="0"/>
            </a:endParaRPr>
          </a:p>
          <a:p>
            <a:pPr marL="514350" indent="-514350">
              <a:buAutoNum type="arabicParenR" startAt="7"/>
            </a:pPr>
            <a:r>
              <a:rPr lang="en-US" sz="3100" b="1" i="1" u="sng" dirty="0">
                <a:solidFill>
                  <a:srgbClr val="FF0000"/>
                </a:solidFill>
                <a:latin typeface="Times New Roman" pitchFamily="18" charset="0"/>
                <a:cs typeface="Times New Roman" pitchFamily="18" charset="0"/>
              </a:rPr>
              <a:t>Capital Levy</a:t>
            </a:r>
          </a:p>
          <a:p>
            <a:pPr marL="914400" lvl="1" indent="-514350">
              <a:buNone/>
            </a:pPr>
            <a:r>
              <a:rPr lang="en-US" sz="3100" dirty="0">
                <a:solidFill>
                  <a:srgbClr val="FFFF00"/>
                </a:solidFill>
                <a:latin typeface="Times New Roman" pitchFamily="18" charset="0"/>
                <a:cs typeface="Times New Roman" pitchFamily="18" charset="0"/>
              </a:rPr>
              <a:t>	a)  The </a:t>
            </a:r>
            <a:r>
              <a:rPr lang="en-US" sz="3100" dirty="0" err="1">
                <a:solidFill>
                  <a:srgbClr val="FFFF00"/>
                </a:solidFill>
                <a:latin typeface="Times New Roman" pitchFamily="18" charset="0"/>
                <a:cs typeface="Times New Roman" pitchFamily="18" charset="0"/>
              </a:rPr>
              <a:t>Govt</a:t>
            </a:r>
            <a:r>
              <a:rPr lang="en-US" sz="3100" dirty="0">
                <a:solidFill>
                  <a:srgbClr val="FFFF00"/>
                </a:solidFill>
                <a:latin typeface="Times New Roman" pitchFamily="18" charset="0"/>
                <a:cs typeface="Times New Roman" pitchFamily="18" charset="0"/>
              </a:rPr>
              <a:t> imposes levy on the capital assets </a:t>
            </a:r>
            <a:r>
              <a:rPr lang="en-US" sz="3100" dirty="0" err="1">
                <a:solidFill>
                  <a:srgbClr val="FFFF00"/>
                </a:solidFill>
                <a:latin typeface="Times New Roman" pitchFamily="18" charset="0"/>
                <a:cs typeface="Times New Roman" pitchFamily="18" charset="0"/>
              </a:rPr>
              <a:t>croned</a:t>
            </a:r>
            <a:r>
              <a:rPr lang="en-US" sz="3100" dirty="0">
                <a:solidFill>
                  <a:srgbClr val="FFFF00"/>
                </a:solidFill>
                <a:latin typeface="Times New Roman" pitchFamily="18" charset="0"/>
                <a:cs typeface="Times New Roman" pitchFamily="18" charset="0"/>
              </a:rPr>
              <a:t> by an individual or any institution,          	it is called capital levy. </a:t>
            </a:r>
          </a:p>
          <a:p>
            <a:pPr marL="914400" lvl="1" indent="-514350">
              <a:buNone/>
            </a:pPr>
            <a:r>
              <a:rPr lang="en-US" sz="3100" dirty="0">
                <a:solidFill>
                  <a:srgbClr val="FFFF00"/>
                </a:solidFill>
                <a:latin typeface="Times New Roman" pitchFamily="18" charset="0"/>
                <a:cs typeface="Times New Roman" pitchFamily="18" charset="0"/>
              </a:rPr>
              <a:t>	b)  The fund so collected is used by the Government to repay war time debt obligation. </a:t>
            </a:r>
          </a:p>
          <a:p>
            <a:pPr marL="914400" lvl="1" indent="-514350">
              <a:buNone/>
            </a:pPr>
            <a:r>
              <a:rPr lang="en-US" sz="3100" dirty="0">
                <a:solidFill>
                  <a:srgbClr val="FFFF00"/>
                </a:solidFill>
                <a:latin typeface="Times New Roman" pitchFamily="18" charset="0"/>
                <a:cs typeface="Times New Roman" pitchFamily="18" charset="0"/>
              </a:rPr>
              <a:t>	c)  This is the most controversial method of debt repayment. </a:t>
            </a:r>
          </a:p>
        </p:txBody>
      </p:sp>
    </p:spTree>
    <p:custDataLst>
      <p:tags r:id="rId1"/>
    </p:custDataLst>
    <p:extLst>
      <p:ext uri="{BB962C8B-B14F-4D97-AF65-F5344CB8AC3E}">
        <p14:creationId xmlns:p14="http://schemas.microsoft.com/office/powerpoint/2010/main" val="1725100551"/>
      </p:ext>
    </p:extLst>
  </p:cSld>
  <p:clrMapOvr>
    <a:masterClrMapping/>
  </p:clrMapOvr>
  <mc:AlternateContent xmlns:mc="http://schemas.openxmlformats.org/markup-compatibility/2006" xmlns:p14="http://schemas.microsoft.com/office/powerpoint/2010/main">
    <mc:Choice Requires="p14">
      <p:transition spd="slow" p14:dur="2000" advTm="130470"/>
    </mc:Choice>
    <mc:Fallback xmlns="">
      <p:transition spd="slow" advTm="1304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arn(inVertical)">
                                      <p:cBhvr>
                                        <p:cTn id="25" dur="500"/>
                                        <p:tgtEl>
                                          <p:spTgt spid="3">
                                            <p:txEl>
                                              <p:pRg st="8" end="8"/>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arn(inVertical)">
                                      <p:cBhvr>
                                        <p:cTn id="28" dur="500"/>
                                        <p:tgtEl>
                                          <p:spTgt spid="3">
                                            <p:txEl>
                                              <p:pRg st="9" end="9"/>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barn(inVertical)">
                                      <p:cBhvr>
                                        <p:cTn id="31" dur="500"/>
                                        <p:tgtEl>
                                          <p:spTgt spid="3">
                                            <p:txEl>
                                              <p:pRg st="10" end="10"/>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barn(inVertical)">
                                      <p:cBhvr>
                                        <p:cTn id="3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84" y="143933"/>
            <a:ext cx="12226584" cy="1456267"/>
          </a:xfrm>
        </p:spPr>
        <p:txBody>
          <a:bodyPr>
            <a:normAutofit fontScale="90000"/>
          </a:bodyPr>
          <a:lstStyle/>
          <a:p>
            <a:pPr algn="ctr"/>
            <a:r>
              <a:rPr lang="en-US" sz="6700" b="1" dirty="0">
                <a:ln w="3175" cmpd="sng">
                  <a:solidFill>
                    <a:srgbClr val="FF0000"/>
                  </a:solidFill>
                </a:ln>
                <a:effectLst>
                  <a:outerShdw blurRad="38100" dist="38100" dir="2700000" algn="tl">
                    <a:srgbClr val="000000">
                      <a:alpha val="43137"/>
                    </a:srgbClr>
                  </a:outerShdw>
                </a:effectLst>
                <a:latin typeface="Algerian" pitchFamily="82" charset="0"/>
              </a:rPr>
              <a:t>Budget </a:t>
            </a:r>
            <a:br>
              <a:rPr lang="en-US" sz="6000" b="1" dirty="0">
                <a:ln w="3175" cmpd="sng">
                  <a:solidFill>
                    <a:srgbClr val="FF0000"/>
                  </a:solidFill>
                </a:ln>
                <a:effectLst>
                  <a:outerShdw blurRad="38100" dist="38100" dir="2700000" algn="tl">
                    <a:srgbClr val="000000">
                      <a:alpha val="43137"/>
                    </a:srgbClr>
                  </a:outerShdw>
                </a:effectLst>
                <a:latin typeface="Algerian" pitchFamily="82" charset="0"/>
              </a:rPr>
            </a:br>
            <a:r>
              <a:rPr lang="en-US" sz="6000" b="1" dirty="0">
                <a:ln w="3175" cmpd="sng">
                  <a:solidFill>
                    <a:schemeClr val="tx1"/>
                  </a:solidFill>
                </a:ln>
                <a:solidFill>
                  <a:schemeClr val="accent5"/>
                </a:solidFill>
                <a:effectLst>
                  <a:outerShdw blurRad="38100" dist="38100" dir="2700000" algn="tl">
                    <a:srgbClr val="000000">
                      <a:alpha val="43137"/>
                    </a:srgbClr>
                  </a:outerShdw>
                </a:effectLst>
                <a:latin typeface="Algerian" pitchFamily="82" charset="0"/>
              </a:rPr>
              <a:t> </a:t>
            </a:r>
            <a:r>
              <a:rPr lang="en-US" sz="5300" b="1" dirty="0">
                <a:ln w="3175" cmpd="sng">
                  <a:solidFill>
                    <a:schemeClr val="tx1"/>
                  </a:solidFill>
                </a:ln>
                <a:solidFill>
                  <a:srgbClr val="FF0000"/>
                </a:solidFill>
                <a:effectLst>
                  <a:outerShdw blurRad="38100" dist="38100" dir="2700000" algn="tl">
                    <a:srgbClr val="000000">
                      <a:alpha val="43137"/>
                    </a:srgbClr>
                  </a:outerShdw>
                </a:effectLst>
                <a:latin typeface="Algerian" pitchFamily="82" charset="0"/>
              </a:rPr>
              <a:t>meaning</a:t>
            </a:r>
          </a:p>
        </p:txBody>
      </p:sp>
      <p:sp>
        <p:nvSpPr>
          <p:cNvPr id="3" name="Content Placeholder 2"/>
          <p:cNvSpPr>
            <a:spLocks noGrp="1"/>
          </p:cNvSpPr>
          <p:nvPr>
            <p:ph idx="1"/>
          </p:nvPr>
        </p:nvSpPr>
        <p:spPr>
          <a:xfrm>
            <a:off x="609600" y="2675467"/>
            <a:ext cx="6324600" cy="3649133"/>
          </a:xfrm>
        </p:spPr>
        <p:txBody>
          <a:bodyPr>
            <a:noAutofit/>
          </a:bodyPr>
          <a:lstStyle/>
          <a:p>
            <a:pPr>
              <a:buClr>
                <a:srgbClr val="FF0000"/>
              </a:buClr>
              <a:buFont typeface="Wingdings" pitchFamily="2" charset="2"/>
              <a:buChar char="v"/>
            </a:pPr>
            <a:r>
              <a:rPr lang="en-US" sz="2800" b="1" dirty="0">
                <a:solidFill>
                  <a:srgbClr val="FFFF00"/>
                </a:solidFill>
                <a:latin typeface="Times New Roman" pitchFamily="18" charset="0"/>
                <a:cs typeface="Times New Roman" pitchFamily="18" charset="0"/>
              </a:rPr>
              <a:t>  The Word  ‘Budget’ is originated  	from  the French word. 	‘</a:t>
            </a:r>
            <a:r>
              <a:rPr lang="en-US" sz="2800" b="1" dirty="0" err="1">
                <a:solidFill>
                  <a:srgbClr val="FFFF00"/>
                </a:solidFill>
                <a:latin typeface="Times New Roman" pitchFamily="18" charset="0"/>
                <a:cs typeface="Times New Roman" pitchFamily="18" charset="0"/>
              </a:rPr>
              <a:t>Bougett</a:t>
            </a:r>
            <a:r>
              <a:rPr lang="en-US" sz="2800" b="1" dirty="0">
                <a:solidFill>
                  <a:srgbClr val="FFFF00"/>
                </a:solidFill>
                <a:latin typeface="Times New Roman" pitchFamily="18" charset="0"/>
                <a:cs typeface="Times New Roman" pitchFamily="18" charset="0"/>
              </a:rPr>
              <a:t>’  		which refers to a “small leather bag”. </a:t>
            </a:r>
          </a:p>
          <a:p>
            <a:pPr>
              <a:buClr>
                <a:srgbClr val="FF0000"/>
              </a:buClr>
              <a:buFont typeface="Wingdings" pitchFamily="2" charset="2"/>
              <a:buChar char="v"/>
            </a:pPr>
            <a:endParaRPr lang="en-US" sz="2800" b="1" dirty="0">
              <a:solidFill>
                <a:srgbClr val="FFFF00"/>
              </a:solidFill>
              <a:latin typeface="Times New Roman" pitchFamily="18" charset="0"/>
              <a:cs typeface="Times New Roman" pitchFamily="18" charset="0"/>
            </a:endParaRPr>
          </a:p>
          <a:p>
            <a:pPr>
              <a:buClr>
                <a:srgbClr val="FF0000"/>
              </a:buClr>
              <a:buFont typeface="Wingdings" pitchFamily="2" charset="2"/>
              <a:buChar char="v"/>
            </a:pPr>
            <a:r>
              <a:rPr lang="en-US" sz="2800" b="1" dirty="0">
                <a:solidFill>
                  <a:srgbClr val="FFFF00"/>
                </a:solidFill>
                <a:latin typeface="Times New Roman" pitchFamily="18" charset="0"/>
                <a:cs typeface="Times New Roman" pitchFamily="18" charset="0"/>
              </a:rPr>
              <a:t>   It is an annual financial statement    	 which shows the estimated   	  	 	   	 income and expenditure of the 	 	    	 Government for the 	 	    		   			 forthcoming financial year. </a:t>
            </a:r>
          </a:p>
          <a:p>
            <a:pPr>
              <a:buClr>
                <a:srgbClr val="FF0000"/>
              </a:buClr>
              <a:buFont typeface="Wingdings" pitchFamily="2" charset="2"/>
              <a:buChar char="v"/>
            </a:pPr>
            <a:endParaRPr lang="en-US" sz="2800" b="1" i="1" u="sng" dirty="0">
              <a:solidFill>
                <a:srgbClr val="FFFF00"/>
              </a:solidFill>
              <a:latin typeface="+mj-lt"/>
            </a:endParaRPr>
          </a:p>
          <a:p>
            <a:pPr>
              <a:buClr>
                <a:srgbClr val="FF0000"/>
              </a:buClr>
              <a:buFont typeface="Wingdings" pitchFamily="2" charset="2"/>
              <a:buChar char="v"/>
            </a:pPr>
            <a:endParaRPr lang="en-US" sz="2800" b="1" i="1" u="sng" dirty="0">
              <a:solidFill>
                <a:srgbClr val="FFFF00"/>
              </a:solidFill>
              <a:latin typeface="+mj-lt"/>
            </a:endParaRP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019009"/>
            <a:ext cx="5133975" cy="415319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a:off x="-34584" y="2286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823540211"/>
      </p:ext>
    </p:extLst>
  </p:cSld>
  <p:clrMapOvr>
    <a:masterClrMapping/>
  </p:clrMapOvr>
  <mc:AlternateContent xmlns:mc="http://schemas.openxmlformats.org/markup-compatibility/2006" xmlns:p14="http://schemas.microsoft.com/office/powerpoint/2010/main">
    <mc:Choice Requires="p14">
      <p:transition spd="slow" p14:dur="2000" advTm="42892"/>
    </mc:Choice>
    <mc:Fallback xmlns="">
      <p:transition spd="slow" advTm="428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2" fill="hold" nodeType="clickEffect">
                                  <p:stCondLst>
                                    <p:cond delay="0"/>
                                  </p:stCondLst>
                                  <p:childTnLst>
                                    <p:set>
                                      <p:cBhvr>
                                        <p:cTn id="22" dur="1" fill="hold">
                                          <p:stCondLst>
                                            <p:cond delay="0"/>
                                          </p:stCondLst>
                                        </p:cTn>
                                        <p:tgtEl>
                                          <p:spTgt spid="6148"/>
                                        </p:tgtEl>
                                        <p:attrNameLst>
                                          <p:attrName>style.visibility</p:attrName>
                                        </p:attrNameLst>
                                      </p:cBhvr>
                                      <p:to>
                                        <p:strVal val="visible"/>
                                      </p:to>
                                    </p:set>
                                    <p:animEffect transition="in" filter="wheel(2)">
                                      <p:cBhvr>
                                        <p:cTn id="23" dur="2000"/>
                                        <p:tgtEl>
                                          <p:spTgt spid="6148"/>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heel(1)">
                                      <p:cBhvr>
                                        <p:cTn id="26" dur="2000"/>
                                        <p:tgtEl>
                                          <p:spTgt spid="3">
                                            <p:txEl>
                                              <p:pRg st="0" end="0"/>
                                            </p:txEl>
                                          </p:spTgt>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heel(1)">
                                      <p:cBhvr>
                                        <p:cTn id="29"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15800" cy="1456267"/>
          </a:xfrm>
        </p:spPr>
        <p:txBody>
          <a:bodyPr>
            <a:noAutofit/>
          </a:bodyPr>
          <a:lstStyle/>
          <a:p>
            <a:pPr algn="ctr"/>
            <a:r>
              <a:rPr lang="en-US" sz="6000" b="1" dirty="0">
                <a:ln w="3175" cmpd="sng">
                  <a:solidFill>
                    <a:srgbClr val="FF0000"/>
                  </a:solidFill>
                </a:ln>
                <a:effectLst>
                  <a:outerShdw blurRad="38100" dist="38100" dir="2700000" algn="tl">
                    <a:srgbClr val="000000">
                      <a:alpha val="43137"/>
                    </a:srgbClr>
                  </a:outerShdw>
                </a:effectLst>
                <a:latin typeface="Algerian" pitchFamily="82" charset="0"/>
              </a:rPr>
              <a:t>Budget </a:t>
            </a:r>
            <a:br>
              <a:rPr lang="en-US" sz="4800" b="1" dirty="0">
                <a:ln w="3175" cmpd="sng">
                  <a:solidFill>
                    <a:srgbClr val="FF0000"/>
                  </a:solidFill>
                </a:ln>
                <a:effectLst>
                  <a:outerShdw blurRad="38100" dist="38100" dir="2700000" algn="tl">
                    <a:srgbClr val="000000">
                      <a:alpha val="43137"/>
                    </a:srgbClr>
                  </a:outerShdw>
                </a:effectLst>
                <a:latin typeface="Algerian" pitchFamily="82" charset="0"/>
              </a:rPr>
            </a:br>
            <a:r>
              <a:rPr lang="en-US" sz="4800" b="1" dirty="0">
                <a:ln w="3175" cmpd="sng">
                  <a:solidFill>
                    <a:schemeClr val="tx1"/>
                  </a:solidFill>
                </a:ln>
                <a:solidFill>
                  <a:schemeClr val="accent5"/>
                </a:solidFill>
                <a:effectLst>
                  <a:outerShdw blurRad="38100" dist="38100" dir="2700000" algn="tl">
                    <a:srgbClr val="000000">
                      <a:alpha val="43137"/>
                    </a:srgbClr>
                  </a:outerShdw>
                </a:effectLst>
                <a:latin typeface="Algerian" pitchFamily="82" charset="0"/>
              </a:rPr>
              <a:t>definition</a:t>
            </a:r>
            <a:endParaRPr lang="en-US" sz="6000" dirty="0"/>
          </a:p>
        </p:txBody>
      </p:sp>
      <p:sp>
        <p:nvSpPr>
          <p:cNvPr id="3" name="Content Placeholder 2"/>
          <p:cNvSpPr>
            <a:spLocks noGrp="1"/>
          </p:cNvSpPr>
          <p:nvPr>
            <p:ph idx="1"/>
          </p:nvPr>
        </p:nvSpPr>
        <p:spPr>
          <a:xfrm>
            <a:off x="304800" y="1371600"/>
            <a:ext cx="11506199" cy="5562600"/>
          </a:xfrm>
        </p:spPr>
        <p:txBody>
          <a:bodyPr>
            <a:normAutofit/>
          </a:bodyPr>
          <a:lstStyle/>
          <a:p>
            <a:pPr>
              <a:buNone/>
            </a:pPr>
            <a:r>
              <a:rPr lang="en-US" sz="3800" i="1" dirty="0">
                <a:solidFill>
                  <a:srgbClr val="FFFF00"/>
                </a:solidFill>
              </a:rPr>
              <a:t>			</a:t>
            </a:r>
            <a:r>
              <a:rPr lang="en-US" sz="3200" i="1" dirty="0">
                <a:solidFill>
                  <a:srgbClr val="FFFF00"/>
                </a:solidFill>
                <a:latin typeface="Times New Roman" pitchFamily="18" charset="0"/>
                <a:cs typeface="Times New Roman" pitchFamily="18" charset="0"/>
              </a:rPr>
              <a:t>“It is a document containing a preliminary approved plan of public revenue and expenditure”. </a:t>
            </a:r>
          </a:p>
          <a:p>
            <a:pPr>
              <a:buNone/>
            </a:pPr>
            <a:r>
              <a:rPr lang="en-US" sz="3200" b="1" i="1" dirty="0">
                <a:solidFill>
                  <a:srgbClr val="FFFF00"/>
                </a:solidFill>
              </a:rPr>
              <a:t>								</a:t>
            </a:r>
            <a:r>
              <a:rPr lang="en-US" sz="3200" b="1" i="1" dirty="0">
                <a:solidFill>
                  <a:srgbClr val="FFFF00"/>
                </a:solidFill>
                <a:latin typeface="Blackadder ITC" pitchFamily="82" charset="0"/>
              </a:rPr>
              <a:t>									  </a:t>
            </a:r>
            <a:r>
              <a:rPr lang="en-US" sz="4400" b="1" i="1" dirty="0">
                <a:ln>
                  <a:solidFill>
                    <a:schemeClr val="accent6">
                      <a:lumMod val="75000"/>
                    </a:schemeClr>
                  </a:solidFill>
                </a:ln>
                <a:solidFill>
                  <a:srgbClr val="FFFF00"/>
                </a:solidFill>
                <a:latin typeface="Blackadder ITC" pitchFamily="82" charset="0"/>
              </a:rPr>
              <a:t>-</a:t>
            </a:r>
            <a:r>
              <a:rPr lang="en-US" sz="4400" b="1" i="1" dirty="0" err="1">
                <a:ln>
                  <a:solidFill>
                    <a:schemeClr val="accent6">
                      <a:lumMod val="75000"/>
                    </a:schemeClr>
                  </a:solidFill>
                </a:ln>
                <a:solidFill>
                  <a:srgbClr val="FFFF00"/>
                </a:solidFill>
                <a:latin typeface="Blackadder ITC" pitchFamily="82" charset="0"/>
              </a:rPr>
              <a:t>Reney</a:t>
            </a:r>
            <a:r>
              <a:rPr lang="en-US" sz="4400" b="1" i="1" dirty="0">
                <a:ln>
                  <a:solidFill>
                    <a:schemeClr val="accent6">
                      <a:lumMod val="75000"/>
                    </a:schemeClr>
                  </a:solidFill>
                </a:ln>
                <a:solidFill>
                  <a:srgbClr val="FFFF00"/>
                </a:solidFill>
                <a:latin typeface="Blackadder ITC" pitchFamily="82" charset="0"/>
              </a:rPr>
              <a:t> </a:t>
            </a:r>
            <a:r>
              <a:rPr lang="en-US" sz="4400" b="1" i="1" dirty="0" err="1">
                <a:ln>
                  <a:solidFill>
                    <a:schemeClr val="accent6">
                      <a:lumMod val="75000"/>
                    </a:schemeClr>
                  </a:solidFill>
                </a:ln>
                <a:solidFill>
                  <a:srgbClr val="FFFF00"/>
                </a:solidFill>
                <a:latin typeface="Blackadder ITC" pitchFamily="82" charset="0"/>
              </a:rPr>
              <a:t>Stourn</a:t>
            </a:r>
            <a:r>
              <a:rPr lang="en-US" sz="4400" b="1" i="1" dirty="0">
                <a:ln>
                  <a:solidFill>
                    <a:schemeClr val="accent6">
                      <a:lumMod val="75000"/>
                    </a:schemeClr>
                  </a:solidFill>
                </a:ln>
                <a:solidFill>
                  <a:srgbClr val="FFFF00"/>
                </a:solidFill>
                <a:latin typeface="Blackadder ITC" pitchFamily="82" charset="0"/>
              </a:rPr>
              <a:t>. </a:t>
            </a:r>
          </a:p>
          <a:p>
            <a:pPr>
              <a:buNone/>
            </a:pPr>
            <a:r>
              <a:rPr lang="en-US" sz="3200" i="1" dirty="0">
                <a:solidFill>
                  <a:srgbClr val="FFFF00"/>
                </a:solidFill>
              </a:rPr>
              <a:t>			</a:t>
            </a:r>
            <a:r>
              <a:rPr lang="en-US" sz="3200" i="1" dirty="0">
                <a:solidFill>
                  <a:srgbClr val="FFFF00"/>
                </a:solidFill>
                <a:latin typeface="Times New Roman" pitchFamily="18" charset="0"/>
                <a:cs typeface="Times New Roman" pitchFamily="18" charset="0"/>
              </a:rPr>
              <a:t>“The budget has come to mean the financial arrangements of a given period, with the usual implication that they have been submitted to the legislature for approval”. </a:t>
            </a:r>
          </a:p>
          <a:p>
            <a:pPr>
              <a:buNone/>
            </a:pPr>
            <a:r>
              <a:rPr lang="en-US" sz="3200" b="1" i="1" dirty="0">
                <a:solidFill>
                  <a:srgbClr val="FFFF00"/>
                </a:solidFill>
              </a:rPr>
              <a:t>															</a:t>
            </a:r>
            <a:r>
              <a:rPr lang="en-US" sz="3900" b="1" i="1" dirty="0">
                <a:solidFill>
                  <a:srgbClr val="FFFF00"/>
                </a:solidFill>
              </a:rPr>
              <a:t>		</a:t>
            </a:r>
            <a:r>
              <a:rPr lang="en-US" sz="3900" b="1" i="1" dirty="0">
                <a:ln>
                  <a:solidFill>
                    <a:srgbClr val="FF0000"/>
                  </a:solidFill>
                </a:ln>
                <a:solidFill>
                  <a:srgbClr val="FFFF00"/>
                </a:solidFill>
              </a:rPr>
              <a:t> </a:t>
            </a:r>
            <a:r>
              <a:rPr lang="en-US" sz="3900" b="1" i="1" dirty="0">
                <a:ln>
                  <a:solidFill>
                    <a:srgbClr val="FF0000"/>
                  </a:solidFill>
                </a:ln>
                <a:solidFill>
                  <a:srgbClr val="FFFF00"/>
                </a:solidFill>
                <a:latin typeface="Brush Script MT" pitchFamily="66" charset="0"/>
              </a:rPr>
              <a:t>- </a:t>
            </a:r>
            <a:r>
              <a:rPr lang="en-US" sz="3900" b="1" i="1" dirty="0" err="1">
                <a:ln>
                  <a:solidFill>
                    <a:srgbClr val="FF0000"/>
                  </a:solidFill>
                </a:ln>
                <a:solidFill>
                  <a:srgbClr val="FFFF00"/>
                </a:solidFill>
                <a:latin typeface="Brush Script MT" pitchFamily="66" charset="0"/>
              </a:rPr>
              <a:t>Bastabale</a:t>
            </a:r>
            <a:r>
              <a:rPr lang="en-US" sz="3900" b="1" i="1" dirty="0">
                <a:ln>
                  <a:solidFill>
                    <a:srgbClr val="FF0000"/>
                  </a:solidFill>
                </a:ln>
                <a:solidFill>
                  <a:srgbClr val="FFFF00"/>
                </a:solidFill>
                <a:latin typeface="Brush Script MT" pitchFamily="66" charset="0"/>
              </a:rPr>
              <a:t> </a:t>
            </a:r>
            <a:endParaRPr lang="en-US" sz="3900" b="1" i="1" dirty="0">
              <a:solidFill>
                <a:srgbClr val="FFFF00"/>
              </a:solidFill>
            </a:endParaRPr>
          </a:p>
          <a:p>
            <a:pPr>
              <a:buNone/>
            </a:pPr>
            <a:r>
              <a:rPr lang="en-US" sz="3900" b="1" i="1" dirty="0">
                <a:solidFill>
                  <a:srgbClr val="FFFF00"/>
                </a:solidFill>
              </a:rPr>
              <a:t>																		</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0" y="4953000"/>
            <a:ext cx="1317916" cy="165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34584" y="2286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2999352589"/>
      </p:ext>
    </p:extLst>
  </p:cSld>
  <p:clrMapOvr>
    <a:masterClrMapping/>
  </p:clrMapOvr>
  <mc:AlternateContent xmlns:mc="http://schemas.openxmlformats.org/markup-compatibility/2006" xmlns:p14="http://schemas.microsoft.com/office/powerpoint/2010/main">
    <mc:Choice Requires="p14">
      <p:transition spd="slow" p14:dur="2000" advTm="52897"/>
    </mc:Choice>
    <mc:Fallback xmlns="">
      <p:transition spd="slow" advTm="528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barn(inVertical)">
                                      <p:cBhvr>
                                        <p:cTn id="30" dur="500"/>
                                        <p:tgtEl>
                                          <p:spTgt spid="3">
                                            <p:txEl>
                                              <p:pRg st="3" end="3"/>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500"/>
                                        <p:tgtEl>
                                          <p:spTgt spid="3">
                                            <p:txEl>
                                              <p:pRg st="4" end="4"/>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7170"/>
                                        </p:tgtEl>
                                        <p:attrNameLst>
                                          <p:attrName>style.visibility</p:attrName>
                                        </p:attrNameLst>
                                      </p:cBhvr>
                                      <p:to>
                                        <p:strVal val="visible"/>
                                      </p:to>
                                    </p:set>
                                    <p:animEffect transition="in" filter="barn(inVertical)">
                                      <p:cBhvr>
                                        <p:cTn id="36"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54085"/>
            <a:ext cx="8434388" cy="60229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59714770"/>
      </p:ext>
    </p:extLst>
  </p:cSld>
  <p:clrMapOvr>
    <a:masterClrMapping/>
  </p:clrMapOvr>
  <mc:AlternateContent xmlns:mc="http://schemas.openxmlformats.org/markup-compatibility/2006" xmlns:p14="http://schemas.microsoft.com/office/powerpoint/2010/main">
    <mc:Choice Requires="p14">
      <p:transition spd="slow" p14:dur="2000" advTm="62534"/>
    </mc:Choice>
    <mc:Fallback xmlns="">
      <p:transition spd="slow" advTm="625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style.rotation</p:attrName>
                                        </p:attrNameLst>
                                      </p:cBhvr>
                                      <p:tavLst>
                                        <p:tav tm="0">
                                          <p:val>
                                            <p:fltVal val="720"/>
                                          </p:val>
                                        </p:tav>
                                        <p:tav tm="100000">
                                          <p:val>
                                            <p:fltVal val="0"/>
                                          </p:val>
                                        </p:tav>
                                      </p:tavLst>
                                    </p:anim>
                                    <p:anim calcmode="lin" valueType="num">
                                      <p:cBhvr>
                                        <p:cTn id="9" dur="2000" fill="hold"/>
                                        <p:tgtEl>
                                          <p:spTgt spid="2050"/>
                                        </p:tgtEl>
                                        <p:attrNameLst>
                                          <p:attrName>ppt_h</p:attrName>
                                        </p:attrNameLst>
                                      </p:cBhvr>
                                      <p:tavLst>
                                        <p:tav tm="0">
                                          <p:val>
                                            <p:fltVal val="0"/>
                                          </p:val>
                                        </p:tav>
                                        <p:tav tm="100000">
                                          <p:val>
                                            <p:strVal val="#ppt_h"/>
                                          </p:val>
                                        </p:tav>
                                      </p:tavLst>
                                    </p:anim>
                                    <p:anim calcmode="lin" valueType="num">
                                      <p:cBhvr>
                                        <p:cTn id="10" dur="2000" fill="hold"/>
                                        <p:tgtEl>
                                          <p:spTgt spid="205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0999"/>
            <a:ext cx="10363200" cy="1142999"/>
          </a:xfrm>
        </p:spPr>
        <p:txBody>
          <a:bodyPr>
            <a:normAutofit/>
          </a:bodyPr>
          <a:lstStyle/>
          <a:p>
            <a:pPr algn="ctr"/>
            <a:r>
              <a:rPr lang="en-US" b="1" u="sng" dirty="0">
                <a:ln w="3175" cmpd="sng">
                  <a:solidFill>
                    <a:srgbClr val="FF0000"/>
                  </a:solidFill>
                </a:ln>
                <a:effectLst>
                  <a:outerShdw blurRad="38100" dist="38100" dir="2700000" algn="tl">
                    <a:srgbClr val="000000">
                      <a:alpha val="43137"/>
                    </a:srgbClr>
                  </a:outerShdw>
                </a:effectLst>
                <a:latin typeface="Algerian" pitchFamily="82" charset="0"/>
              </a:rPr>
              <a:t>Types of Budget</a:t>
            </a:r>
          </a:p>
        </p:txBody>
      </p:sp>
      <p:graphicFrame>
        <p:nvGraphicFramePr>
          <p:cNvPr id="4" name="Table 3"/>
          <p:cNvGraphicFramePr>
            <a:graphicFrameLocks noGrp="1"/>
          </p:cNvGraphicFramePr>
          <p:nvPr>
            <p:extLst>
              <p:ext uri="{D42A27DB-BD31-4B8C-83A1-F6EECF244321}">
                <p14:modId xmlns:p14="http://schemas.microsoft.com/office/powerpoint/2010/main" val="1086028401"/>
              </p:ext>
            </p:extLst>
          </p:nvPr>
        </p:nvGraphicFramePr>
        <p:xfrm>
          <a:off x="152400" y="701040"/>
          <a:ext cx="11811000" cy="6080760"/>
        </p:xfrm>
        <a:graphic>
          <a:graphicData uri="http://schemas.openxmlformats.org/drawingml/2006/table">
            <a:tbl>
              <a:tblPr firstRow="1" bandRow="1">
                <a:effectLst>
                  <a:innerShdw blurRad="63500" dist="50800" dir="16200000">
                    <a:prstClr val="black">
                      <a:alpha val="50000"/>
                    </a:prstClr>
                  </a:innerShdw>
                  <a:reflection blurRad="6350" stA="50000" endA="300" endPos="55500" dist="50800" dir="5400000" sy="-100000" algn="bl" rotWithShape="0"/>
                </a:effectLst>
                <a:tableStyleId>{BC89EF96-8CEA-46FF-86C4-4CE0E7609802}</a:tableStyleId>
              </a:tblPr>
              <a:tblGrid>
                <a:gridCol w="1524000">
                  <a:extLst>
                    <a:ext uri="{9D8B030D-6E8A-4147-A177-3AD203B41FA5}">
                      <a16:colId xmlns:a16="http://schemas.microsoft.com/office/drawing/2014/main" val="20000"/>
                    </a:ext>
                  </a:extLst>
                </a:gridCol>
                <a:gridCol w="3455147">
                  <a:extLst>
                    <a:ext uri="{9D8B030D-6E8A-4147-A177-3AD203B41FA5}">
                      <a16:colId xmlns:a16="http://schemas.microsoft.com/office/drawing/2014/main" val="20001"/>
                    </a:ext>
                  </a:extLst>
                </a:gridCol>
                <a:gridCol w="6831853">
                  <a:extLst>
                    <a:ext uri="{9D8B030D-6E8A-4147-A177-3AD203B41FA5}">
                      <a16:colId xmlns:a16="http://schemas.microsoft.com/office/drawing/2014/main" val="20002"/>
                    </a:ext>
                  </a:extLst>
                </a:gridCol>
              </a:tblGrid>
              <a:tr h="685800">
                <a:tc>
                  <a:txBody>
                    <a:bodyPr/>
                    <a:lstStyle/>
                    <a:p>
                      <a:pPr algn="ctr"/>
                      <a:r>
                        <a:rPr lang="en-US" sz="3600" b="1" dirty="0">
                          <a:solidFill>
                            <a:srgbClr val="FFFF00"/>
                          </a:solidFill>
                        </a:rPr>
                        <a:t>S. No.</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algn="ctr"/>
                      <a:r>
                        <a:rPr lang="en-US" sz="3600" b="1" dirty="0">
                          <a:solidFill>
                            <a:srgbClr val="FFFF00"/>
                          </a:solidFill>
                        </a:rPr>
                        <a:t>Types</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indent="0" algn="ctr">
                        <a:buFont typeface="Arial" pitchFamily="34" charset="0"/>
                        <a:buNone/>
                      </a:pPr>
                      <a:r>
                        <a:rPr lang="en-US" sz="3600" b="1" dirty="0">
                          <a:solidFill>
                            <a:srgbClr val="FFFF00"/>
                          </a:solidFill>
                        </a:rPr>
                        <a:t>Description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0"/>
                  </a:ext>
                </a:extLst>
              </a:tr>
              <a:tr h="685800">
                <a:tc>
                  <a:txBody>
                    <a:bodyPr/>
                    <a:lstStyle/>
                    <a:p>
                      <a:pPr algn="ctr"/>
                      <a:r>
                        <a:rPr lang="en-US" sz="2400" b="1" dirty="0">
                          <a:solidFill>
                            <a:srgbClr val="FFFF00"/>
                          </a:solidFill>
                        </a:rPr>
                        <a:t>1.</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algn="l"/>
                      <a:r>
                        <a:rPr lang="en-US" sz="2400" b="1" dirty="0">
                          <a:solidFill>
                            <a:srgbClr val="FFFF00"/>
                          </a:solidFill>
                        </a:rPr>
                        <a:t>Revenue Budget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342900" indent="-342900" algn="l">
                        <a:buFont typeface="Arial" pitchFamily="34" charset="0"/>
                        <a:buChar char="•"/>
                      </a:pPr>
                      <a:r>
                        <a:rPr lang="en-US" sz="2400" b="1" dirty="0">
                          <a:solidFill>
                            <a:srgbClr val="FFFF00"/>
                          </a:solidFill>
                        </a:rPr>
                        <a:t>It consists of Revenue receipts and Revenue expenditure.</a:t>
                      </a:r>
                    </a:p>
                    <a:p>
                      <a:pPr marL="342900" indent="-342900" algn="l">
                        <a:buFont typeface="Arial" pitchFamily="34" charset="0"/>
                        <a:buChar char="•"/>
                      </a:pPr>
                      <a:r>
                        <a:rPr lang="en-US" sz="2400" b="1" dirty="0">
                          <a:solidFill>
                            <a:srgbClr val="FFFF00"/>
                          </a:solidFill>
                        </a:rPr>
                        <a:t>Revenue Receipts – Tax &amp; Non Tax</a:t>
                      </a:r>
                    </a:p>
                    <a:p>
                      <a:pPr marL="342900" indent="-342900" algn="l">
                        <a:buFont typeface="Arial" pitchFamily="34" charset="0"/>
                        <a:buChar char="•"/>
                      </a:pPr>
                      <a:r>
                        <a:rPr lang="en-US" sz="2400" b="1" dirty="0">
                          <a:solidFill>
                            <a:srgbClr val="FFFF00"/>
                          </a:solidFill>
                        </a:rPr>
                        <a:t>Revenue Expenditure – Plan &amp; Non plan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1"/>
                  </a:ext>
                </a:extLst>
              </a:tr>
              <a:tr h="685800">
                <a:tc>
                  <a:txBody>
                    <a:bodyPr/>
                    <a:lstStyle/>
                    <a:p>
                      <a:pPr algn="ctr"/>
                      <a:r>
                        <a:rPr lang="en-US" sz="2400" b="1" dirty="0">
                          <a:solidFill>
                            <a:srgbClr val="FFFF00"/>
                          </a:solidFill>
                        </a:rPr>
                        <a:t>2.</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algn="l"/>
                      <a:r>
                        <a:rPr lang="en-US" sz="2400" b="1" dirty="0">
                          <a:solidFill>
                            <a:srgbClr val="FFFF00"/>
                          </a:solidFill>
                        </a:rPr>
                        <a:t>Capital Budget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342900" indent="-342900" algn="l">
                        <a:buFont typeface="Arial" pitchFamily="34" charset="0"/>
                        <a:buChar char="•"/>
                      </a:pPr>
                      <a:r>
                        <a:rPr lang="en-US" sz="2400" b="1" dirty="0">
                          <a:solidFill>
                            <a:srgbClr val="FFFF00"/>
                          </a:solidFill>
                        </a:rPr>
                        <a:t>It consists</a:t>
                      </a:r>
                      <a:r>
                        <a:rPr lang="en-US" sz="2400" b="1" baseline="0" dirty="0">
                          <a:solidFill>
                            <a:srgbClr val="FFFF00"/>
                          </a:solidFill>
                        </a:rPr>
                        <a:t> of capital receipts and Capital expenditure. </a:t>
                      </a:r>
                    </a:p>
                    <a:p>
                      <a:pPr marL="342900" indent="-342900" algn="l">
                        <a:buFont typeface="Arial" pitchFamily="34" charset="0"/>
                        <a:buChar char="•"/>
                      </a:pPr>
                      <a:r>
                        <a:rPr lang="en-US" sz="2400" b="1" baseline="0" dirty="0">
                          <a:solidFill>
                            <a:srgbClr val="FFFF00"/>
                          </a:solidFill>
                        </a:rPr>
                        <a:t>Main Sources of capital receipts are loans, advances etc.,</a:t>
                      </a:r>
                    </a:p>
                    <a:p>
                      <a:pPr marL="342900" indent="-342900" algn="l">
                        <a:buFont typeface="Arial" pitchFamily="34" charset="0"/>
                        <a:buChar char="•"/>
                      </a:pPr>
                      <a:r>
                        <a:rPr lang="en-US" sz="2400" b="1" baseline="0" dirty="0">
                          <a:solidFill>
                            <a:srgbClr val="FFFF00"/>
                          </a:solidFill>
                        </a:rPr>
                        <a:t>Capital expenditure – Plan &amp; Non Plan</a:t>
                      </a:r>
                      <a:endParaRPr lang="en-US" sz="24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2"/>
                  </a:ext>
                </a:extLst>
              </a:tr>
              <a:tr h="685800">
                <a:tc>
                  <a:txBody>
                    <a:bodyPr/>
                    <a:lstStyle/>
                    <a:p>
                      <a:pPr algn="ctr"/>
                      <a:r>
                        <a:rPr lang="en-US" sz="2400" b="1" dirty="0">
                          <a:solidFill>
                            <a:srgbClr val="FFFF00"/>
                          </a:solidFill>
                        </a:rPr>
                        <a:t>3.</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algn="l"/>
                      <a:r>
                        <a:rPr lang="en-US" sz="2400" b="1" dirty="0">
                          <a:solidFill>
                            <a:srgbClr val="FFFF00"/>
                          </a:solidFill>
                        </a:rPr>
                        <a:t>Supplementary Budget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342900" indent="-342900" algn="l">
                        <a:buFont typeface="Arial" pitchFamily="34" charset="0"/>
                        <a:buChar char="•"/>
                      </a:pPr>
                      <a:r>
                        <a:rPr lang="en-US" sz="2400" b="1" dirty="0">
                          <a:solidFill>
                            <a:srgbClr val="FFFF00"/>
                          </a:solidFill>
                        </a:rPr>
                        <a:t>During the time of war and natural calamities like Tsunami,</a:t>
                      </a:r>
                      <a:r>
                        <a:rPr lang="en-US" sz="2400" b="1" baseline="0" dirty="0">
                          <a:solidFill>
                            <a:srgbClr val="FFFF00"/>
                          </a:solidFill>
                        </a:rPr>
                        <a:t> flood etc. the allotted expenditure are not always enough. Under these circumstances, a supplementary budget can be presented by the Government </a:t>
                      </a:r>
                      <a:endParaRPr lang="en-US" sz="24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3"/>
                  </a:ext>
                </a:extLst>
              </a:tr>
            </a:tbl>
          </a:graphicData>
        </a:graphic>
      </p:graphicFrame>
      <p:sp>
        <p:nvSpPr>
          <p:cNvPr id="5" name="Right Arrow 4"/>
          <p:cNvSpPr/>
          <p:nvPr/>
        </p:nvSpPr>
        <p:spPr>
          <a:xfrm>
            <a:off x="-34584" y="2286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1879689426"/>
      </p:ext>
    </p:extLst>
  </p:cSld>
  <p:clrMapOvr>
    <a:masterClrMapping/>
  </p:clrMapOvr>
  <mc:AlternateContent xmlns:mc="http://schemas.openxmlformats.org/markup-compatibility/2006" xmlns:p14="http://schemas.microsoft.com/office/powerpoint/2010/main">
    <mc:Choice Requires="p14">
      <p:transition spd="slow" p14:dur="2000" advTm="99343"/>
    </mc:Choice>
    <mc:Fallback xmlns="">
      <p:transition spd="slow" advTm="993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67047947"/>
              </p:ext>
            </p:extLst>
          </p:nvPr>
        </p:nvGraphicFramePr>
        <p:xfrm>
          <a:off x="228600" y="137160"/>
          <a:ext cx="11811000" cy="6644640"/>
        </p:xfrm>
        <a:graphic>
          <a:graphicData uri="http://schemas.openxmlformats.org/drawingml/2006/table">
            <a:tbl>
              <a:tblPr firstRow="1" bandRow="1">
                <a:effectLst>
                  <a:innerShdw blurRad="63500" dist="50800" dir="5400000">
                    <a:prstClr val="black">
                      <a:alpha val="50000"/>
                    </a:prstClr>
                  </a:innerShdw>
                </a:effectLst>
                <a:tableStyleId>{BC89EF96-8CEA-46FF-86C4-4CE0E7609802}</a:tableStyleId>
              </a:tblPr>
              <a:tblGrid>
                <a:gridCol w="926353">
                  <a:extLst>
                    <a:ext uri="{9D8B030D-6E8A-4147-A177-3AD203B41FA5}">
                      <a16:colId xmlns:a16="http://schemas.microsoft.com/office/drawing/2014/main" val="20000"/>
                    </a:ext>
                  </a:extLst>
                </a:gridCol>
                <a:gridCol w="2084294">
                  <a:extLst>
                    <a:ext uri="{9D8B030D-6E8A-4147-A177-3AD203B41FA5}">
                      <a16:colId xmlns:a16="http://schemas.microsoft.com/office/drawing/2014/main" val="20001"/>
                    </a:ext>
                  </a:extLst>
                </a:gridCol>
                <a:gridCol w="8800353">
                  <a:extLst>
                    <a:ext uri="{9D8B030D-6E8A-4147-A177-3AD203B41FA5}">
                      <a16:colId xmlns:a16="http://schemas.microsoft.com/office/drawing/2014/main" val="20002"/>
                    </a:ext>
                  </a:extLst>
                </a:gridCol>
              </a:tblGrid>
              <a:tr h="2519214">
                <a:tc>
                  <a:txBody>
                    <a:bodyPr/>
                    <a:lstStyle/>
                    <a:p>
                      <a:pPr algn="l"/>
                      <a:r>
                        <a:rPr lang="en-US" sz="2200" b="1" dirty="0">
                          <a:solidFill>
                            <a:srgbClr val="FFFF00"/>
                          </a:solidFill>
                        </a:rPr>
                        <a:t>4.</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algn="l"/>
                      <a:r>
                        <a:rPr lang="en-US" sz="2200" b="1" dirty="0">
                          <a:solidFill>
                            <a:srgbClr val="FFFF00"/>
                          </a:solidFill>
                        </a:rPr>
                        <a:t>Vote - on -  Account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marL="342900" indent="-342900" algn="l">
                        <a:buFont typeface="Arial" pitchFamily="34" charset="0"/>
                        <a:buChar char="•"/>
                      </a:pPr>
                      <a:r>
                        <a:rPr lang="en-US" sz="2200" b="1" dirty="0">
                          <a:solidFill>
                            <a:srgbClr val="FFFF00"/>
                          </a:solidFill>
                        </a:rPr>
                        <a:t>Usually budget are presented in the middle of the year. </a:t>
                      </a:r>
                    </a:p>
                    <a:p>
                      <a:pPr marL="342900" indent="-342900" algn="l">
                        <a:buFont typeface="Arial" pitchFamily="34" charset="0"/>
                        <a:buChar char="•"/>
                      </a:pPr>
                      <a:r>
                        <a:rPr lang="en-US" sz="2200" b="1" dirty="0">
                          <a:solidFill>
                            <a:srgbClr val="FFFF00"/>
                          </a:solidFill>
                        </a:rPr>
                        <a:t>The reason may be political in Nature </a:t>
                      </a:r>
                    </a:p>
                    <a:p>
                      <a:pPr marL="342900" indent="-342900" algn="l">
                        <a:buFont typeface="Arial" pitchFamily="34" charset="0"/>
                        <a:buChar char="•"/>
                      </a:pPr>
                      <a:r>
                        <a:rPr lang="en-US" sz="2200" b="1" dirty="0">
                          <a:solidFill>
                            <a:srgbClr val="FFFF00"/>
                          </a:solidFill>
                        </a:rPr>
                        <a:t>The existing Government may or may not continue for the year.</a:t>
                      </a:r>
                    </a:p>
                    <a:p>
                      <a:pPr marL="342900" indent="-342900" algn="l">
                        <a:buFont typeface="Arial" pitchFamily="34" charset="0"/>
                        <a:buChar char="•"/>
                      </a:pPr>
                      <a:r>
                        <a:rPr lang="en-US" sz="2200" b="1" dirty="0">
                          <a:solidFill>
                            <a:srgbClr val="FFFF00"/>
                          </a:solidFill>
                        </a:rPr>
                        <a:t>On account of the fact that</a:t>
                      </a:r>
                      <a:r>
                        <a:rPr lang="en-US" sz="2200" b="1" baseline="0" dirty="0">
                          <a:solidFill>
                            <a:srgbClr val="FFFF00"/>
                          </a:solidFill>
                        </a:rPr>
                        <a:t> elections are due then the Government places a ‘lame duck budget’. This is called Vote on Budget. </a:t>
                      </a:r>
                    </a:p>
                    <a:p>
                      <a:pPr marL="342900" indent="-342900" algn="l">
                        <a:buFont typeface="Arial" pitchFamily="34" charset="0"/>
                        <a:buChar char="•"/>
                      </a:pPr>
                      <a:r>
                        <a:rPr lang="en-US" sz="2200" b="1" dirty="0">
                          <a:solidFill>
                            <a:srgbClr val="FFFF00"/>
                          </a:solidFill>
                        </a:rPr>
                        <a:t>The Government gets permission from the parliament to incur expenditure on necessary items. (from both the houses) </a:t>
                      </a:r>
                    </a:p>
                    <a:p>
                      <a:pPr marL="342900" indent="-342900" algn="l">
                        <a:buFont typeface="Arial" pitchFamily="34" charset="0"/>
                        <a:buChar char="•"/>
                      </a:pPr>
                      <a:r>
                        <a:rPr lang="en-US" sz="2200" b="1" dirty="0">
                          <a:solidFill>
                            <a:srgbClr val="FFFF00"/>
                          </a:solidFill>
                        </a:rPr>
                        <a:t>The budget is sanctioned for not more than two months..</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extLst>
                  <a:ext uri="{0D108BD9-81ED-4DB2-BD59-A6C34878D82A}">
                    <a16:rowId xmlns:a16="http://schemas.microsoft.com/office/drawing/2014/main" val="10000"/>
                  </a:ext>
                </a:extLst>
              </a:tr>
              <a:tr h="1605653">
                <a:tc>
                  <a:txBody>
                    <a:bodyPr/>
                    <a:lstStyle/>
                    <a:p>
                      <a:pPr algn="l"/>
                      <a:r>
                        <a:rPr lang="en-US" sz="2200" b="1" dirty="0">
                          <a:solidFill>
                            <a:srgbClr val="FFFF00"/>
                          </a:solidFill>
                        </a:rPr>
                        <a:t>5.</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algn="l"/>
                      <a:r>
                        <a:rPr lang="en-US" sz="2200" b="1" dirty="0">
                          <a:solidFill>
                            <a:srgbClr val="FFFF00"/>
                          </a:solidFill>
                        </a:rPr>
                        <a:t>Zero</a:t>
                      </a:r>
                      <a:r>
                        <a:rPr lang="en-US" sz="2200" b="1" baseline="0" dirty="0">
                          <a:solidFill>
                            <a:srgbClr val="FFFF00"/>
                          </a:solidFill>
                        </a:rPr>
                        <a:t> base Budget</a:t>
                      </a:r>
                      <a:endParaRPr lang="en-US" sz="22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marL="342900" indent="-342900" algn="l">
                        <a:buFont typeface="Arial" pitchFamily="34" charset="0"/>
                        <a:buChar char="•"/>
                      </a:pPr>
                      <a:r>
                        <a:rPr lang="en-US" sz="2200" b="1" dirty="0">
                          <a:solidFill>
                            <a:srgbClr val="FFFF00"/>
                          </a:solidFill>
                        </a:rPr>
                        <a:t>The Indian Government presented this in 1987 – 88</a:t>
                      </a:r>
                    </a:p>
                    <a:p>
                      <a:pPr marL="342900" indent="-342900" algn="l">
                        <a:buFont typeface="Arial" pitchFamily="34" charset="0"/>
                        <a:buChar char="•"/>
                      </a:pPr>
                      <a:r>
                        <a:rPr lang="en-US" sz="2200" b="1" dirty="0">
                          <a:solidFill>
                            <a:srgbClr val="FFFF00"/>
                          </a:solidFill>
                        </a:rPr>
                        <a:t>It</a:t>
                      </a:r>
                      <a:r>
                        <a:rPr lang="en-US" sz="2200" b="1" baseline="0" dirty="0">
                          <a:solidFill>
                            <a:srgbClr val="FFFF00"/>
                          </a:solidFill>
                        </a:rPr>
                        <a:t> was initiated in the Department of science and Technology in 1983.</a:t>
                      </a:r>
                    </a:p>
                    <a:p>
                      <a:pPr marL="342900" indent="-342900" algn="l">
                        <a:buFont typeface="Arial" pitchFamily="34" charset="0"/>
                        <a:buChar char="•"/>
                      </a:pPr>
                      <a:r>
                        <a:rPr lang="en-US" sz="2200" b="1" baseline="0" dirty="0">
                          <a:solidFill>
                            <a:srgbClr val="FFFF00"/>
                          </a:solidFill>
                        </a:rPr>
                        <a:t>It is a method of budgeting in which all expenses must be justified for each new period. </a:t>
                      </a:r>
                    </a:p>
                    <a:p>
                      <a:pPr marL="342900" indent="-342900" algn="l">
                        <a:buFont typeface="Arial" pitchFamily="34" charset="0"/>
                        <a:buChar char="•"/>
                      </a:pPr>
                      <a:r>
                        <a:rPr lang="en-US" sz="2200" b="1" baseline="0" dirty="0">
                          <a:solidFill>
                            <a:srgbClr val="FFFF00"/>
                          </a:solidFill>
                        </a:rPr>
                        <a:t>Every function is analyzed for its needs and costs </a:t>
                      </a:r>
                      <a:endParaRPr lang="en-US" sz="22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extLst>
                  <a:ext uri="{0D108BD9-81ED-4DB2-BD59-A6C34878D82A}">
                    <a16:rowId xmlns:a16="http://schemas.microsoft.com/office/drawing/2014/main" val="10001"/>
                  </a:ext>
                </a:extLst>
              </a:tr>
              <a:tr h="1910173">
                <a:tc>
                  <a:txBody>
                    <a:bodyPr/>
                    <a:lstStyle/>
                    <a:p>
                      <a:pPr algn="l"/>
                      <a:r>
                        <a:rPr lang="en-US" sz="2200" b="1" dirty="0">
                          <a:solidFill>
                            <a:srgbClr val="FFFF00"/>
                          </a:solidFill>
                        </a:rPr>
                        <a:t>6.</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algn="l"/>
                      <a:r>
                        <a:rPr lang="en-US" sz="2200" b="1" dirty="0">
                          <a:solidFill>
                            <a:srgbClr val="FFFF00"/>
                          </a:solidFill>
                        </a:rPr>
                        <a:t>Performance Budget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marL="342900" indent="-342900" algn="l">
                        <a:buFont typeface="Arial" pitchFamily="34" charset="0"/>
                        <a:buChar char="•"/>
                      </a:pPr>
                      <a:r>
                        <a:rPr lang="en-US" sz="2200" b="1" dirty="0">
                          <a:solidFill>
                            <a:srgbClr val="FFFF00"/>
                          </a:solidFill>
                        </a:rPr>
                        <a:t> When the outcome of any activity is taken as the base of any budget such budget is known as performance budget </a:t>
                      </a:r>
                    </a:p>
                    <a:p>
                      <a:pPr marL="342900" indent="-342900" algn="l">
                        <a:buFont typeface="Arial" pitchFamily="34" charset="0"/>
                        <a:buChar char="•"/>
                      </a:pPr>
                      <a:r>
                        <a:rPr lang="en-US" sz="2200" b="1" dirty="0">
                          <a:solidFill>
                            <a:srgbClr val="FFFF00"/>
                          </a:solidFill>
                        </a:rPr>
                        <a:t>It was made first by USA</a:t>
                      </a:r>
                    </a:p>
                    <a:p>
                      <a:pPr marL="342900" indent="-342900" algn="l">
                        <a:buFont typeface="Arial" pitchFamily="34" charset="0"/>
                        <a:buChar char="•"/>
                      </a:pPr>
                      <a:r>
                        <a:rPr lang="en-US" sz="2200" b="1" dirty="0">
                          <a:solidFill>
                            <a:srgbClr val="FFFF00"/>
                          </a:solidFill>
                        </a:rPr>
                        <a:t>The Government should tell ’What is done’ how much done’ for the betterment of the people. </a:t>
                      </a:r>
                    </a:p>
                    <a:p>
                      <a:pPr marL="342900" indent="-342900" algn="l">
                        <a:buFont typeface="Arial" pitchFamily="34" charset="0"/>
                        <a:buChar char="•"/>
                      </a:pPr>
                      <a:r>
                        <a:rPr lang="en-US" sz="2200" b="1" dirty="0">
                          <a:solidFill>
                            <a:srgbClr val="FFFF00"/>
                          </a:solidFill>
                        </a:rPr>
                        <a:t>It is also known as ‘outcome budget’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1907476151"/>
      </p:ext>
    </p:extLst>
  </p:cSld>
  <p:clrMapOvr>
    <a:masterClrMapping/>
  </p:clrMapOvr>
  <mc:AlternateContent xmlns:mc="http://schemas.openxmlformats.org/markup-compatibility/2006" xmlns:p14="http://schemas.microsoft.com/office/powerpoint/2010/main">
    <mc:Choice Requires="p14">
      <p:transition spd="slow" p14:dur="2000" advTm="157344"/>
    </mc:Choice>
    <mc:Fallback xmlns="">
      <p:transition spd="slow" advTm="1573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495800" y="990600"/>
            <a:ext cx="2590800" cy="533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bg1"/>
                  </a:solidFill>
                </a:ln>
                <a:solidFill>
                  <a:srgbClr val="FF0000"/>
                </a:solidFill>
              </a:rPr>
              <a:t>BUDGE</a:t>
            </a:r>
            <a:r>
              <a:rPr lang="en-US" sz="4800" dirty="0">
                <a:ln>
                  <a:solidFill>
                    <a:schemeClr val="bg1"/>
                  </a:solidFill>
                </a:ln>
                <a:solidFill>
                  <a:srgbClr val="FF0000"/>
                </a:solidFill>
              </a:rPr>
              <a:t>T</a:t>
            </a:r>
            <a:endParaRPr lang="en-US" sz="1600" dirty="0">
              <a:ln>
                <a:solidFill>
                  <a:schemeClr val="bg1"/>
                </a:solidFill>
              </a:ln>
              <a:solidFill>
                <a:srgbClr val="FF0000"/>
              </a:solidFill>
            </a:endParaRPr>
          </a:p>
        </p:txBody>
      </p:sp>
      <p:sp>
        <p:nvSpPr>
          <p:cNvPr id="9" name="Rounded Rectangle 8"/>
          <p:cNvSpPr/>
          <p:nvPr/>
        </p:nvSpPr>
        <p:spPr>
          <a:xfrm>
            <a:off x="228600" y="2590800"/>
            <a:ext cx="5127171" cy="1447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a:p>
            <a:pPr algn="ctr"/>
            <a:r>
              <a:rPr lang="en-US" sz="2800" b="1" dirty="0">
                <a:ln>
                  <a:solidFill>
                    <a:schemeClr val="bg1"/>
                  </a:solidFill>
                </a:ln>
                <a:solidFill>
                  <a:srgbClr val="FF0000"/>
                </a:solidFill>
              </a:rPr>
              <a:t>BALANCED</a:t>
            </a:r>
          </a:p>
          <a:p>
            <a:pPr algn="ctr"/>
            <a:r>
              <a:rPr lang="en-US" sz="2000" b="1" dirty="0">
                <a:solidFill>
                  <a:srgbClr val="FF0000"/>
                </a:solidFill>
              </a:rPr>
              <a:t>It is a situation in which  estimated revenue of the Government during the  Year is equal to its anticipated expenditure </a:t>
            </a:r>
          </a:p>
          <a:p>
            <a:pPr algn="ctr"/>
            <a:endParaRPr lang="en-US" sz="1600" dirty="0"/>
          </a:p>
        </p:txBody>
      </p:sp>
      <p:sp>
        <p:nvSpPr>
          <p:cNvPr id="22" name="Rounded Rectangle 21"/>
          <p:cNvSpPr/>
          <p:nvPr/>
        </p:nvSpPr>
        <p:spPr>
          <a:xfrm>
            <a:off x="6324600" y="2590800"/>
            <a:ext cx="5486400" cy="1447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a:p>
            <a:pPr algn="ctr"/>
            <a:endParaRPr lang="en-US" sz="2400" b="1" dirty="0">
              <a:solidFill>
                <a:srgbClr val="FF0000"/>
              </a:solidFill>
            </a:endParaRPr>
          </a:p>
          <a:p>
            <a:pPr algn="ctr"/>
            <a:r>
              <a:rPr lang="en-US" sz="2800" b="1" dirty="0">
                <a:ln>
                  <a:solidFill>
                    <a:schemeClr val="bg1"/>
                  </a:solidFill>
                </a:ln>
                <a:solidFill>
                  <a:srgbClr val="FF0000"/>
                </a:solidFill>
              </a:rPr>
              <a:t>UNBALANCED</a:t>
            </a:r>
          </a:p>
          <a:p>
            <a:pPr algn="ctr"/>
            <a:r>
              <a:rPr lang="en-US" sz="2000" b="1" dirty="0">
                <a:solidFill>
                  <a:srgbClr val="FF0000"/>
                </a:solidFill>
              </a:rPr>
              <a:t>The Budget in which revenue and expenditure are not equal to each other is known as unbalanced budget </a:t>
            </a:r>
          </a:p>
          <a:p>
            <a:endParaRPr lang="en-US" sz="2400" b="1" dirty="0">
              <a:solidFill>
                <a:srgbClr val="FF0000"/>
              </a:solidFill>
            </a:endParaRPr>
          </a:p>
          <a:p>
            <a:pPr>
              <a:buNone/>
            </a:pPr>
            <a:endParaRPr lang="en-US" sz="1600" dirty="0"/>
          </a:p>
        </p:txBody>
      </p:sp>
      <p:sp>
        <p:nvSpPr>
          <p:cNvPr id="11" name="Rounded Rectangle 10"/>
          <p:cNvSpPr/>
          <p:nvPr/>
        </p:nvSpPr>
        <p:spPr>
          <a:xfrm>
            <a:off x="2286000" y="5334000"/>
            <a:ext cx="4800600" cy="1447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	</a:t>
            </a:r>
            <a:r>
              <a:rPr lang="en-US" sz="2800" b="1" dirty="0">
                <a:ln>
                  <a:solidFill>
                    <a:schemeClr val="bg1"/>
                  </a:solidFill>
                </a:ln>
                <a:solidFill>
                  <a:srgbClr val="FF0000"/>
                </a:solidFill>
              </a:rPr>
              <a:t>SURPLUS</a:t>
            </a:r>
          </a:p>
          <a:p>
            <a:pPr algn="ctr"/>
            <a:r>
              <a:rPr lang="en-US" sz="2000" b="1" dirty="0">
                <a:solidFill>
                  <a:srgbClr val="FF0000"/>
                </a:solidFill>
              </a:rPr>
              <a:t>The estimated revenues of the year are greater than anticipated expenditure </a:t>
            </a:r>
          </a:p>
        </p:txBody>
      </p:sp>
      <p:sp>
        <p:nvSpPr>
          <p:cNvPr id="13" name="Rounded Rectangle 12"/>
          <p:cNvSpPr/>
          <p:nvPr/>
        </p:nvSpPr>
        <p:spPr>
          <a:xfrm>
            <a:off x="7315200" y="5410200"/>
            <a:ext cx="4800600" cy="1447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a:solidFill>
                    <a:schemeClr val="bg1"/>
                  </a:solidFill>
                </a:ln>
                <a:solidFill>
                  <a:srgbClr val="FF0000"/>
                </a:solidFill>
              </a:rPr>
              <a:t>DEFICIT</a:t>
            </a:r>
          </a:p>
          <a:p>
            <a:pPr algn="ctr"/>
            <a:r>
              <a:rPr lang="en-US" sz="2000" b="1" dirty="0">
                <a:solidFill>
                  <a:srgbClr val="FF0000"/>
                </a:solidFill>
              </a:rPr>
              <a:t>The estimated Government expenditure is more than expected revenue</a:t>
            </a:r>
          </a:p>
        </p:txBody>
      </p:sp>
      <p:cxnSp>
        <p:nvCxnSpPr>
          <p:cNvPr id="33" name="Straight Arrow Connector 32"/>
          <p:cNvCxnSpPr/>
          <p:nvPr/>
        </p:nvCxnSpPr>
        <p:spPr>
          <a:xfrm>
            <a:off x="2792185" y="1905000"/>
            <a:ext cx="1" cy="685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792185" y="1905000"/>
            <a:ext cx="627561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791200" y="1524000"/>
            <a:ext cx="0" cy="381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876800" y="4572000"/>
            <a:ext cx="48768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753600" y="4572000"/>
            <a:ext cx="0" cy="838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4876800" y="4572000"/>
            <a:ext cx="0" cy="838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458200" y="4038600"/>
            <a:ext cx="0" cy="533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9067800" y="1905000"/>
            <a:ext cx="1" cy="685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2133600" y="76200"/>
            <a:ext cx="13716000" cy="646331"/>
          </a:xfrm>
          <a:prstGeom prst="rect">
            <a:avLst/>
          </a:prstGeom>
          <a:noFill/>
        </p:spPr>
        <p:txBody>
          <a:bodyPr wrap="square" rtlCol="0">
            <a:spAutoFit/>
          </a:bodyPr>
          <a:lstStyle/>
          <a:p>
            <a:r>
              <a:rPr lang="en-US" sz="3600" b="1" dirty="0">
                <a:ln>
                  <a:solidFill>
                    <a:srgbClr val="FF0000"/>
                  </a:solidFill>
                </a:ln>
                <a:latin typeface="Algerian" pitchFamily="82" charset="0"/>
              </a:rPr>
              <a:t>BALANCED VS  UNBALANCED BUDGET</a:t>
            </a:r>
          </a:p>
        </p:txBody>
      </p:sp>
      <p:sp>
        <p:nvSpPr>
          <p:cNvPr id="63" name="Right Arrow 62"/>
          <p:cNvSpPr/>
          <p:nvPr/>
        </p:nvSpPr>
        <p:spPr>
          <a:xfrm>
            <a:off x="-34584" y="2286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3240150627"/>
      </p:ext>
    </p:extLst>
  </p:cSld>
  <p:clrMapOvr>
    <a:masterClrMapping/>
  </p:clrMapOvr>
  <mc:AlternateContent xmlns:mc="http://schemas.openxmlformats.org/markup-compatibility/2006" xmlns:p14="http://schemas.microsoft.com/office/powerpoint/2010/main">
    <mc:Choice Requires="p14">
      <p:transition spd="slow" p14:dur="2000" advTm="91113"/>
    </mc:Choice>
    <mc:Fallback xmlns="">
      <p:transition spd="slow" advTm="911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heel(1)">
                                      <p:cBhvr>
                                        <p:cTn id="20" dur="2000"/>
                                        <p:tgtEl>
                                          <p:spTgt spid="22"/>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2000"/>
                                        <p:tgtEl>
                                          <p:spTgt spid="11"/>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par>
                                <p:cTn id="27" presetID="21" presetClass="entr" presetSubtype="1"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heel(1)">
                                      <p:cBhvr>
                                        <p:cTn id="29" dur="2000"/>
                                        <p:tgtEl>
                                          <p:spTgt spid="33"/>
                                        </p:tgtEl>
                                      </p:cBhvr>
                                    </p:animEffect>
                                  </p:childTnLst>
                                </p:cTn>
                              </p:par>
                              <p:par>
                                <p:cTn id="30" presetID="21" presetClass="entr" presetSubtype="1"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heel(1)">
                                      <p:cBhvr>
                                        <p:cTn id="32" dur="2000"/>
                                        <p:tgtEl>
                                          <p:spTgt spid="43"/>
                                        </p:tgtEl>
                                      </p:cBhvr>
                                    </p:animEffect>
                                  </p:childTnLst>
                                </p:cTn>
                              </p:par>
                              <p:par>
                                <p:cTn id="33" presetID="21" presetClass="entr" presetSubtype="1"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heel(1)">
                                      <p:cBhvr>
                                        <p:cTn id="35" dur="2000"/>
                                        <p:tgtEl>
                                          <p:spTgt spid="48"/>
                                        </p:tgtEl>
                                      </p:cBhvr>
                                    </p:animEffect>
                                  </p:childTnLst>
                                </p:cTn>
                              </p:par>
                              <p:par>
                                <p:cTn id="36" presetID="21" presetClass="entr" presetSubtype="1" fill="hold"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heel(1)">
                                      <p:cBhvr>
                                        <p:cTn id="38" dur="2000"/>
                                        <p:tgtEl>
                                          <p:spTgt spid="49"/>
                                        </p:tgtEl>
                                      </p:cBhvr>
                                    </p:animEffect>
                                  </p:childTnLst>
                                </p:cTn>
                              </p:par>
                              <p:par>
                                <p:cTn id="39" presetID="21" presetClass="entr" presetSubtype="1"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wheel(1)">
                                      <p:cBhvr>
                                        <p:cTn id="41" dur="2000"/>
                                        <p:tgtEl>
                                          <p:spTgt spid="50"/>
                                        </p:tgtEl>
                                      </p:cBhvr>
                                    </p:animEffect>
                                  </p:childTnLst>
                                </p:cTn>
                              </p:par>
                              <p:par>
                                <p:cTn id="42" presetID="21" presetClass="entr" presetSubtype="1" fill="hold"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wheel(1)">
                                      <p:cBhvr>
                                        <p:cTn id="44" dur="2000"/>
                                        <p:tgtEl>
                                          <p:spTgt spid="52"/>
                                        </p:tgtEl>
                                      </p:cBhvr>
                                    </p:animEffect>
                                  </p:childTnLst>
                                </p:cTn>
                              </p:par>
                              <p:par>
                                <p:cTn id="45" presetID="21" presetClass="entr" presetSubtype="1"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heel(1)">
                                      <p:cBhvr>
                                        <p:cTn id="47" dur="2000"/>
                                        <p:tgtEl>
                                          <p:spTgt spid="54"/>
                                        </p:tgtEl>
                                      </p:cBhvr>
                                    </p:animEffect>
                                  </p:childTnLst>
                                </p:cTn>
                              </p:par>
                              <p:par>
                                <p:cTn id="48" presetID="21" presetClass="entr" presetSubtype="1" fill="hold"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wheel(1)">
                                      <p:cBhvr>
                                        <p:cTn id="50" dur="2000"/>
                                        <p:tgtEl>
                                          <p:spTgt spid="59"/>
                                        </p:tgtEl>
                                      </p:cBhvr>
                                    </p:animEffect>
                                  </p:childTnLst>
                                </p:cTn>
                              </p:par>
                              <p:par>
                                <p:cTn id="51" presetID="21" presetClass="entr" presetSubtype="1"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wheel(1)">
                                      <p:cBhvr>
                                        <p:cTn id="53" dur="2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2" grpId="0" animBg="1"/>
      <p:bldP spid="11" grpId="0" animBg="1"/>
      <p:bldP spid="13" grpId="0" animBg="1"/>
      <p:bldP spid="60" grpId="0"/>
      <p:bldP spid="6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3"/>
          <a:srcRect/>
          <a:stretch>
            <a:fillRect/>
          </a:stretch>
        </p:blipFill>
        <p:spPr bwMode="auto">
          <a:xfrm>
            <a:off x="406400" y="381001"/>
            <a:ext cx="11480800" cy="5867399"/>
          </a:xfrm>
          <a:prstGeom prst="rect">
            <a:avLst/>
          </a:prstGeom>
          <a:ln w="228600" cap="sq" cmpd="thickThin">
            <a:solidFill>
              <a:srgbClr val="000000"/>
            </a:solidFill>
            <a:prstDash val="solid"/>
            <a:miter lim="800000"/>
          </a:ln>
          <a:effectLst>
            <a:innerShdw blurRad="76200">
              <a:srgbClr val="000000"/>
            </a:innerShdw>
          </a:effectLst>
        </p:spPr>
      </p:pic>
    </p:spTree>
    <p:custDataLst>
      <p:tags r:id="rId1"/>
    </p:custDataLst>
    <p:extLst>
      <p:ext uri="{BB962C8B-B14F-4D97-AF65-F5344CB8AC3E}">
        <p14:creationId xmlns:p14="http://schemas.microsoft.com/office/powerpoint/2010/main" val="716966756"/>
      </p:ext>
    </p:extLst>
  </p:cSld>
  <p:clrMapOvr>
    <a:masterClrMapping/>
  </p:clrMapOvr>
  <mc:AlternateContent xmlns:mc="http://schemas.openxmlformats.org/markup-compatibility/2006" xmlns:p14="http://schemas.microsoft.com/office/powerpoint/2010/main">
    <mc:Choice Requires="p14">
      <p:transition spd="slow" p14:dur="2000" advTm="39795"/>
    </mc:Choice>
    <mc:Fallback xmlns="">
      <p:transition spd="slow" advTm="397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1000" fill="hold"/>
                                        <p:tgtEl>
                                          <p:spTgt spid="1027"/>
                                        </p:tgtEl>
                                        <p:attrNameLst>
                                          <p:attrName>ppt_w</p:attrName>
                                        </p:attrNameLst>
                                      </p:cBhvr>
                                      <p:tavLst>
                                        <p:tav tm="0">
                                          <p:val>
                                            <p:fltVal val="0"/>
                                          </p:val>
                                        </p:tav>
                                        <p:tav tm="100000">
                                          <p:val>
                                            <p:strVal val="#ppt_w"/>
                                          </p:val>
                                        </p:tav>
                                      </p:tavLst>
                                    </p:anim>
                                    <p:anim calcmode="lin" valueType="num">
                                      <p:cBhvr>
                                        <p:cTn id="8" dur="1000" fill="hold"/>
                                        <p:tgtEl>
                                          <p:spTgt spid="1027"/>
                                        </p:tgtEl>
                                        <p:attrNameLst>
                                          <p:attrName>ppt_h</p:attrName>
                                        </p:attrNameLst>
                                      </p:cBhvr>
                                      <p:tavLst>
                                        <p:tav tm="0">
                                          <p:val>
                                            <p:fltVal val="0"/>
                                          </p:val>
                                        </p:tav>
                                        <p:tav tm="100000">
                                          <p:val>
                                            <p:strVal val="#ppt_h"/>
                                          </p:val>
                                        </p:tav>
                                      </p:tavLst>
                                    </p:anim>
                                    <p:anim calcmode="lin" valueType="num">
                                      <p:cBhvr>
                                        <p:cTn id="9" dur="1000" fill="hold"/>
                                        <p:tgtEl>
                                          <p:spTgt spid="1027"/>
                                        </p:tgtEl>
                                        <p:attrNameLst>
                                          <p:attrName>style.rotation</p:attrName>
                                        </p:attrNameLst>
                                      </p:cBhvr>
                                      <p:tavLst>
                                        <p:tav tm="0">
                                          <p:val>
                                            <p:fltVal val="90"/>
                                          </p:val>
                                        </p:tav>
                                        <p:tav tm="100000">
                                          <p:val>
                                            <p:fltVal val="0"/>
                                          </p:val>
                                        </p:tav>
                                      </p:tavLst>
                                    </p:anim>
                                    <p:animEffect transition="in" filter="fade">
                                      <p:cBhvr>
                                        <p:cTn id="10"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3775" y="143933"/>
            <a:ext cx="10131425" cy="1456267"/>
          </a:xfrm>
        </p:spPr>
        <p:txBody>
          <a:bodyPr>
            <a:normAutofit/>
          </a:bodyPr>
          <a:lstStyle/>
          <a:p>
            <a:pPr algn="ctr"/>
            <a:r>
              <a:rPr lang="en-US" sz="5400" b="1" dirty="0">
                <a:ln w="3175" cmpd="sng">
                  <a:solidFill>
                    <a:srgbClr val="FF0000"/>
                  </a:solidFill>
                </a:ln>
                <a:effectLst>
                  <a:outerShdw blurRad="38100" dist="38100" dir="2700000" algn="tl">
                    <a:srgbClr val="000000">
                      <a:alpha val="43137"/>
                    </a:srgbClr>
                  </a:outerShdw>
                </a:effectLst>
                <a:latin typeface="Algerian" pitchFamily="82" charset="0"/>
              </a:rPr>
              <a:t>Learning</a:t>
            </a:r>
            <a:r>
              <a:rPr lang="en-US" sz="6600" b="1" dirty="0">
                <a:ln w="3175" cmpd="sng">
                  <a:solidFill>
                    <a:srgbClr val="FF0000"/>
                  </a:solidFill>
                </a:ln>
                <a:effectLst>
                  <a:outerShdw blurRad="38100" dist="38100" dir="2700000" algn="tl">
                    <a:srgbClr val="000000">
                      <a:alpha val="43137"/>
                    </a:srgbClr>
                  </a:outerShdw>
                </a:effectLst>
                <a:latin typeface="Algerian" pitchFamily="82" charset="0"/>
              </a:rPr>
              <a:t> </a:t>
            </a:r>
            <a:r>
              <a:rPr lang="en-US" sz="5400" b="1" dirty="0">
                <a:ln w="3175" cmpd="sng">
                  <a:solidFill>
                    <a:srgbClr val="FF0000"/>
                  </a:solidFill>
                </a:ln>
                <a:effectLst>
                  <a:outerShdw blurRad="38100" dist="38100" dir="2700000" algn="tl">
                    <a:srgbClr val="000000">
                      <a:alpha val="43137"/>
                    </a:srgbClr>
                  </a:outerShdw>
                </a:effectLst>
                <a:latin typeface="Algerian" pitchFamily="82" charset="0"/>
              </a:rPr>
              <a:t>Objectives</a:t>
            </a:r>
            <a:endParaRPr lang="en-US" sz="6600" b="1" dirty="0">
              <a:ln w="3175" cmpd="sng">
                <a:solidFill>
                  <a:srgbClr val="FF0000"/>
                </a:solidFill>
              </a:ln>
              <a:effectLst>
                <a:outerShdw blurRad="38100" dist="38100" dir="2700000" algn="tl">
                  <a:srgbClr val="000000">
                    <a:alpha val="43137"/>
                  </a:srgbClr>
                </a:outerShdw>
              </a:effectLst>
              <a:latin typeface="Algerian" pitchFamily="82" charset="0"/>
            </a:endParaRPr>
          </a:p>
        </p:txBody>
      </p:sp>
      <p:sp>
        <p:nvSpPr>
          <p:cNvPr id="3" name="Content Placeholder 2"/>
          <p:cNvSpPr>
            <a:spLocks noGrp="1"/>
          </p:cNvSpPr>
          <p:nvPr>
            <p:ph idx="1"/>
          </p:nvPr>
        </p:nvSpPr>
        <p:spPr>
          <a:xfrm>
            <a:off x="609600" y="1935480"/>
            <a:ext cx="11353800" cy="3550920"/>
          </a:xfrm>
        </p:spPr>
        <p:txBody>
          <a:bodyPr>
            <a:noAutofit/>
          </a:bodyPr>
          <a:lstStyle/>
          <a:p>
            <a:pPr>
              <a:buFont typeface="Wingdings" pitchFamily="2" charset="2"/>
              <a:buChar char="v"/>
            </a:pPr>
            <a:r>
              <a:rPr lang="en-US" sz="2800" b="1" dirty="0">
                <a:solidFill>
                  <a:srgbClr val="FFFF00"/>
                </a:solidFill>
              </a:rPr>
              <a:t> </a:t>
            </a:r>
            <a:r>
              <a:rPr lang="en-US" sz="4000" b="1" dirty="0">
                <a:solidFill>
                  <a:srgbClr val="FFFF00"/>
                </a:solidFill>
              </a:rPr>
              <a:t>To understand the meaning and subject 	matter of 	Public Finance.</a:t>
            </a:r>
          </a:p>
          <a:p>
            <a:pPr>
              <a:buFont typeface="Wingdings" pitchFamily="2" charset="2"/>
              <a:buChar char="v"/>
            </a:pPr>
            <a:endParaRPr lang="en-US" sz="4000" b="1" dirty="0">
              <a:solidFill>
                <a:srgbClr val="FFFF00"/>
              </a:solidFill>
            </a:endParaRPr>
          </a:p>
          <a:p>
            <a:pPr>
              <a:buFont typeface="Wingdings" pitchFamily="2" charset="2"/>
              <a:buChar char="v"/>
            </a:pPr>
            <a:r>
              <a:rPr lang="en-US" sz="4000" b="1" dirty="0">
                <a:solidFill>
                  <a:srgbClr val="FFFF00"/>
                </a:solidFill>
              </a:rPr>
              <a:t> To understand the direct and indirect taxes. </a:t>
            </a:r>
          </a:p>
          <a:p>
            <a:pPr>
              <a:buFont typeface="Wingdings" pitchFamily="2" charset="2"/>
              <a:buChar char="v"/>
            </a:pPr>
            <a:endParaRPr lang="en-US" sz="4000" b="1" dirty="0">
              <a:solidFill>
                <a:srgbClr val="FFFF00"/>
              </a:solidFill>
            </a:endParaRPr>
          </a:p>
          <a:p>
            <a:pPr>
              <a:buFont typeface="Wingdings" pitchFamily="2" charset="2"/>
              <a:buChar char="v"/>
            </a:pPr>
            <a:r>
              <a:rPr lang="en-US" sz="4000" b="1" dirty="0">
                <a:solidFill>
                  <a:srgbClr val="FFFF00"/>
                </a:solidFill>
              </a:rPr>
              <a:t> To describe the functions of finance 	commission.</a:t>
            </a:r>
          </a:p>
        </p:txBody>
      </p:sp>
      <p:sp>
        <p:nvSpPr>
          <p:cNvPr id="6" name="Right Arrow 5"/>
          <p:cNvSpPr/>
          <p:nvPr/>
        </p:nvSpPr>
        <p:spPr>
          <a:xfrm>
            <a:off x="0" y="685800"/>
            <a:ext cx="1143000" cy="4572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20670879"/>
      </p:ext>
    </p:extLst>
  </p:cSld>
  <p:clrMapOvr>
    <a:masterClrMapping/>
  </p:clrMapOvr>
  <mc:AlternateContent xmlns:mc="http://schemas.openxmlformats.org/markup-compatibility/2006" xmlns:p14="http://schemas.microsoft.com/office/powerpoint/2010/main">
    <mc:Choice Requires="p14">
      <p:transition spd="slow" p14:dur="2000" advTm="25488"/>
    </mc:Choice>
    <mc:Fallback xmlns="">
      <p:transition spd="slow" advTm="254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400" y="3429000"/>
            <a:ext cx="48006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6175" y="1447800"/>
            <a:ext cx="10131425" cy="3649133"/>
          </a:xfrm>
        </p:spPr>
        <p:txBody>
          <a:bodyPr>
            <a:normAutofit lnSpcReduction="10000"/>
          </a:bodyPr>
          <a:lstStyle/>
          <a:p>
            <a:pPr>
              <a:buNone/>
            </a:pPr>
            <a:r>
              <a:rPr lang="en-US" dirty="0"/>
              <a:t>				</a:t>
            </a:r>
            <a:r>
              <a:rPr lang="en-US" sz="2800" b="1" dirty="0">
                <a:solidFill>
                  <a:srgbClr val="FFFF00"/>
                </a:solidFill>
              </a:rPr>
              <a:t>It refers to the system through which the budget is prepared, enacted and executed. </a:t>
            </a:r>
          </a:p>
          <a:p>
            <a:pPr>
              <a:buNone/>
            </a:pPr>
            <a:r>
              <a:rPr lang="en-US" sz="2800" b="1" dirty="0">
                <a:solidFill>
                  <a:srgbClr val="FFFF00"/>
                </a:solidFill>
              </a:rPr>
              <a:t>	It is 3 in number. </a:t>
            </a:r>
          </a:p>
          <a:p>
            <a:pPr>
              <a:buNone/>
            </a:pPr>
            <a:r>
              <a:rPr lang="en-US" sz="2800" b="1" dirty="0">
                <a:solidFill>
                  <a:srgbClr val="FFFF00"/>
                </a:solidFill>
              </a:rPr>
              <a:t>			They are </a:t>
            </a:r>
          </a:p>
          <a:p>
            <a:pPr>
              <a:buNone/>
            </a:pPr>
            <a:r>
              <a:rPr lang="en-US" sz="2800" b="1" dirty="0">
                <a:solidFill>
                  <a:srgbClr val="FFFF00"/>
                </a:solidFill>
              </a:rPr>
              <a:t>				</a:t>
            </a:r>
            <a:r>
              <a:rPr lang="en-US" sz="2800" b="1" dirty="0">
                <a:solidFill>
                  <a:srgbClr val="FFFF00"/>
                </a:solidFill>
                <a:effectLst>
                  <a:outerShdw blurRad="38100" dist="38100" dir="2700000" algn="tl">
                    <a:srgbClr val="000000">
                      <a:alpha val="43137"/>
                    </a:srgbClr>
                  </a:outerShdw>
                </a:effectLst>
              </a:rPr>
              <a:t>1)	Preparation of the Budget</a:t>
            </a:r>
          </a:p>
          <a:p>
            <a:pPr>
              <a:buNone/>
            </a:pPr>
            <a:r>
              <a:rPr lang="en-US" sz="2800" b="1" dirty="0">
                <a:solidFill>
                  <a:srgbClr val="FFFF00"/>
                </a:solidFill>
                <a:effectLst>
                  <a:outerShdw blurRad="38100" dist="38100" dir="2700000" algn="tl">
                    <a:srgbClr val="000000">
                      <a:alpha val="43137"/>
                    </a:srgbClr>
                  </a:outerShdw>
                </a:effectLst>
              </a:rPr>
              <a:t>				2)	Presentation of the Budget</a:t>
            </a:r>
          </a:p>
          <a:p>
            <a:pPr>
              <a:buNone/>
            </a:pPr>
            <a:r>
              <a:rPr lang="en-US" sz="2800" b="1" dirty="0">
                <a:solidFill>
                  <a:srgbClr val="FFFF00"/>
                </a:solidFill>
                <a:effectLst>
                  <a:outerShdw blurRad="38100" dist="38100" dir="2700000" algn="tl">
                    <a:srgbClr val="000000">
                      <a:alpha val="43137"/>
                    </a:srgbClr>
                  </a:outerShdw>
                </a:effectLst>
              </a:rPr>
              <a:t>				3)	Execution of the Budget </a:t>
            </a:r>
          </a:p>
        </p:txBody>
      </p:sp>
      <p:sp>
        <p:nvSpPr>
          <p:cNvPr id="2" name="Title 1"/>
          <p:cNvSpPr>
            <a:spLocks noGrp="1"/>
          </p:cNvSpPr>
          <p:nvPr>
            <p:ph type="title"/>
          </p:nvPr>
        </p:nvSpPr>
        <p:spPr>
          <a:xfrm>
            <a:off x="1905000" y="-8467"/>
            <a:ext cx="10131425" cy="1456267"/>
          </a:xfrm>
        </p:spPr>
        <p:txBody>
          <a:bodyPr>
            <a:normAutofit/>
          </a:bodyPr>
          <a:lstStyle/>
          <a:p>
            <a:r>
              <a:rPr lang="en-US" sz="5400" b="1" u="sng" dirty="0">
                <a:ln w="3175" cmpd="sng">
                  <a:solidFill>
                    <a:srgbClr val="FF0000"/>
                  </a:solidFill>
                </a:ln>
                <a:latin typeface="Algerian" pitchFamily="82" charset="0"/>
              </a:rPr>
              <a:t>Budgetary Procedure </a:t>
            </a:r>
          </a:p>
        </p:txBody>
      </p:sp>
      <p:sp>
        <p:nvSpPr>
          <p:cNvPr id="5" name="Right Arrow 4"/>
          <p:cNvSpPr/>
          <p:nvPr/>
        </p:nvSpPr>
        <p:spPr>
          <a:xfrm>
            <a:off x="-34584"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2964777632"/>
      </p:ext>
    </p:extLst>
  </p:cSld>
  <p:clrMapOvr>
    <a:masterClrMapping/>
  </p:clrMapOvr>
  <mc:AlternateContent xmlns:mc="http://schemas.openxmlformats.org/markup-compatibility/2006" xmlns:p14="http://schemas.microsoft.com/office/powerpoint/2010/main">
    <mc:Choice Requires="p14">
      <p:transition spd="slow" p14:dur="2000" advTm="43440"/>
    </mc:Choice>
    <mc:Fallback xmlns="">
      <p:transition spd="slow" advTm="434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arn(inVertical)">
                                      <p:cBhvr>
                                        <p:cTn id="33" dur="500"/>
                                        <p:tgtEl>
                                          <p:spTgt spid="3">
                                            <p:txEl>
                                              <p:pRg st="5" end="5"/>
                                            </p:txEl>
                                          </p:spTgt>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P spid="2" grpId="0"/>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841" y="0"/>
            <a:ext cx="51869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323950"/>
            <a:ext cx="5181600" cy="34753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76200"/>
            <a:ext cx="5181600" cy="31715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7370503"/>
      </p:ext>
    </p:extLst>
  </p:cSld>
  <p:clrMapOvr>
    <a:masterClrMapping/>
  </p:clrMapOvr>
  <mc:AlternateContent xmlns:mc="http://schemas.openxmlformats.org/markup-compatibility/2006" xmlns:p14="http://schemas.microsoft.com/office/powerpoint/2010/main">
    <mc:Choice Requires="p14">
      <p:transition spd="slow" p14:dur="2000" advTm="69023"/>
    </mc:Choice>
    <mc:Fallback xmlns="">
      <p:transition spd="slow" advTm="69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par>
                                <p:cTn id="10" presetID="31"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1000" fill="hold"/>
                                        <p:tgtEl>
                                          <p:spTgt spid="3076"/>
                                        </p:tgtEl>
                                        <p:attrNameLst>
                                          <p:attrName>ppt_w</p:attrName>
                                        </p:attrNameLst>
                                      </p:cBhvr>
                                      <p:tavLst>
                                        <p:tav tm="0">
                                          <p:val>
                                            <p:fltVal val="0"/>
                                          </p:val>
                                        </p:tav>
                                        <p:tav tm="100000">
                                          <p:val>
                                            <p:strVal val="#ppt_w"/>
                                          </p:val>
                                        </p:tav>
                                      </p:tavLst>
                                    </p:anim>
                                    <p:anim calcmode="lin" valueType="num">
                                      <p:cBhvr>
                                        <p:cTn id="13" dur="1000" fill="hold"/>
                                        <p:tgtEl>
                                          <p:spTgt spid="3076"/>
                                        </p:tgtEl>
                                        <p:attrNameLst>
                                          <p:attrName>ppt_h</p:attrName>
                                        </p:attrNameLst>
                                      </p:cBhvr>
                                      <p:tavLst>
                                        <p:tav tm="0">
                                          <p:val>
                                            <p:fltVal val="0"/>
                                          </p:val>
                                        </p:tav>
                                        <p:tav tm="100000">
                                          <p:val>
                                            <p:strVal val="#ppt_h"/>
                                          </p:val>
                                        </p:tav>
                                      </p:tavLst>
                                    </p:anim>
                                    <p:anim calcmode="lin" valueType="num">
                                      <p:cBhvr>
                                        <p:cTn id="14" dur="1000" fill="hold"/>
                                        <p:tgtEl>
                                          <p:spTgt spid="3076"/>
                                        </p:tgtEl>
                                        <p:attrNameLst>
                                          <p:attrName>style.rotation</p:attrName>
                                        </p:attrNameLst>
                                      </p:cBhvr>
                                      <p:tavLst>
                                        <p:tav tm="0">
                                          <p:val>
                                            <p:fltVal val="90"/>
                                          </p:val>
                                        </p:tav>
                                        <p:tav tm="100000">
                                          <p:val>
                                            <p:fltVal val="0"/>
                                          </p:val>
                                        </p:tav>
                                      </p:tavLst>
                                    </p:anim>
                                    <p:animEffect transition="in" filter="fade">
                                      <p:cBhvr>
                                        <p:cTn id="15" dur="1000"/>
                                        <p:tgtEl>
                                          <p:spTgt spid="3076"/>
                                        </p:tgtEl>
                                      </p:cBhvr>
                                    </p:animEffect>
                                  </p:childTnLst>
                                </p:cTn>
                              </p:par>
                              <p:par>
                                <p:cTn id="16" presetID="25" presetClass="entr" presetSubtype="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 calcmode="lin" valueType="num">
                                      <p:cBhvr>
                                        <p:cTn id="18" dur="500" decel="50000" fill="hold">
                                          <p:stCondLst>
                                            <p:cond delay="0"/>
                                          </p:stCondLst>
                                        </p:cTn>
                                        <p:tgtEl>
                                          <p:spTgt spid="3075"/>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3075"/>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3075"/>
                                        </p:tgtEl>
                                        <p:attrNameLst>
                                          <p:attrName>ppt_w</p:attrName>
                                        </p:attrNameLst>
                                      </p:cBhvr>
                                      <p:tavLst>
                                        <p:tav tm="0">
                                          <p:val>
                                            <p:strVal val="#ppt_w*.05"/>
                                          </p:val>
                                        </p:tav>
                                        <p:tav tm="100000">
                                          <p:val>
                                            <p:strVal val="#ppt_w"/>
                                          </p:val>
                                        </p:tav>
                                      </p:tavLst>
                                    </p:anim>
                                    <p:anim calcmode="lin" valueType="num">
                                      <p:cBhvr>
                                        <p:cTn id="21" dur="1000" fill="hold"/>
                                        <p:tgtEl>
                                          <p:spTgt spid="3075"/>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3075"/>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3075"/>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3075"/>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609398107"/>
              </p:ext>
            </p:extLst>
          </p:nvPr>
        </p:nvGraphicFramePr>
        <p:xfrm>
          <a:off x="76200" y="117814"/>
          <a:ext cx="12039600" cy="6663986"/>
        </p:xfrm>
        <a:graphic>
          <a:graphicData uri="http://schemas.openxmlformats.org/drawingml/2006/table">
            <a:tbl>
              <a:tblPr firstRow="1" bandRow="1">
                <a:tableStyleId>{72833802-FEF1-4C79-8D5D-14CF1EAF98D9}</a:tableStyleId>
              </a:tblPr>
              <a:tblGrid>
                <a:gridCol w="6019800">
                  <a:extLst>
                    <a:ext uri="{9D8B030D-6E8A-4147-A177-3AD203B41FA5}">
                      <a16:colId xmlns:a16="http://schemas.microsoft.com/office/drawing/2014/main" val="20000"/>
                    </a:ext>
                  </a:extLst>
                </a:gridCol>
                <a:gridCol w="6019800">
                  <a:extLst>
                    <a:ext uri="{9D8B030D-6E8A-4147-A177-3AD203B41FA5}">
                      <a16:colId xmlns:a16="http://schemas.microsoft.com/office/drawing/2014/main" val="20001"/>
                    </a:ext>
                  </a:extLst>
                </a:gridCol>
              </a:tblGrid>
              <a:tr h="598466">
                <a:tc>
                  <a:txBody>
                    <a:bodyPr/>
                    <a:lstStyle/>
                    <a:p>
                      <a:pPr marL="0" indent="0" algn="ctr">
                        <a:buClr>
                          <a:srgbClr val="FF0000"/>
                        </a:buClr>
                        <a:buFont typeface="Arial" pitchFamily="34" charset="0"/>
                        <a:buNone/>
                      </a:pPr>
                      <a:r>
                        <a:rPr lang="en-US" sz="2800" b="1" dirty="0">
                          <a:solidFill>
                            <a:srgbClr val="FFFF00"/>
                          </a:solidFill>
                        </a:rPr>
                        <a:t> Preparation</a:t>
                      </a:r>
                      <a:r>
                        <a:rPr lang="en-US" sz="2800" b="1" baseline="0" dirty="0">
                          <a:solidFill>
                            <a:srgbClr val="FFFF00"/>
                          </a:solidFill>
                        </a:rPr>
                        <a:t> </a:t>
                      </a:r>
                      <a:r>
                        <a:rPr lang="en-US" sz="2800" b="1" dirty="0">
                          <a:solidFill>
                            <a:srgbClr val="FFFF00"/>
                          </a:solidFill>
                        </a:rPr>
                        <a:t>of the Budget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Clr>
                          <a:srgbClr val="FF0000"/>
                        </a:buClr>
                        <a:buFont typeface="Arial" pitchFamily="34" charset="0"/>
                        <a:buNone/>
                      </a:pPr>
                      <a:r>
                        <a:rPr lang="en-US" sz="2800" b="1" dirty="0">
                          <a:solidFill>
                            <a:srgbClr val="FFFF00"/>
                          </a:solidFill>
                        </a:rPr>
                        <a:t>Presentation of the Budget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88236">
                <a:tc>
                  <a:txBody>
                    <a:bodyPr/>
                    <a:lstStyle/>
                    <a:p>
                      <a:pPr marL="342900" indent="-342900" algn="l">
                        <a:buClr>
                          <a:srgbClr val="FF0000"/>
                        </a:buClr>
                        <a:buFont typeface="Arial" pitchFamily="34" charset="0"/>
                        <a:buChar char="•"/>
                      </a:pPr>
                      <a:r>
                        <a:rPr lang="en-US" sz="2000" b="1" dirty="0">
                          <a:solidFill>
                            <a:srgbClr val="FFFF00"/>
                          </a:solidFill>
                        </a:rPr>
                        <a:t>The Ministry of Finance preparers the budget</a:t>
                      </a:r>
                      <a:r>
                        <a:rPr lang="en-US" sz="2000" b="1" baseline="0" dirty="0">
                          <a:solidFill>
                            <a:srgbClr val="FFFF00"/>
                          </a:solidFill>
                        </a:rPr>
                        <a:t> every year (Centre level)</a:t>
                      </a:r>
                      <a:endParaRPr lang="en-US" sz="20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Clr>
                          <a:srgbClr val="FF0000"/>
                        </a:buClr>
                        <a:buFont typeface="Arial" pitchFamily="34" charset="0"/>
                        <a:buChar char="•"/>
                      </a:pPr>
                      <a:r>
                        <a:rPr lang="en-US" sz="2000" b="1" dirty="0">
                          <a:solidFill>
                            <a:srgbClr val="FFFF00"/>
                          </a:solidFill>
                        </a:rPr>
                        <a:t>The  </a:t>
                      </a:r>
                      <a:r>
                        <a:rPr lang="en-US" sz="2000" b="1" dirty="0" err="1">
                          <a:solidFill>
                            <a:srgbClr val="FFFF00"/>
                          </a:solidFill>
                        </a:rPr>
                        <a:t>Hon’ble</a:t>
                      </a:r>
                      <a:r>
                        <a:rPr lang="en-US" sz="2000" b="1" dirty="0">
                          <a:solidFill>
                            <a:srgbClr val="FFFF00"/>
                          </a:solidFill>
                        </a:rPr>
                        <a:t> Minister of Finance places the Union budget before parliament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8236">
                <a:tc>
                  <a:txBody>
                    <a:bodyPr/>
                    <a:lstStyle/>
                    <a:p>
                      <a:pPr marL="342900" indent="-342900" algn="l">
                        <a:buClr>
                          <a:srgbClr val="FF0000"/>
                        </a:buClr>
                        <a:buFont typeface="Arial" pitchFamily="34" charset="0"/>
                        <a:buChar char="•"/>
                      </a:pPr>
                      <a:r>
                        <a:rPr lang="en-US" sz="2000" b="1" dirty="0">
                          <a:solidFill>
                            <a:srgbClr val="FFFF00"/>
                          </a:solidFill>
                        </a:rPr>
                        <a:t>The finance department is responsible for Annual</a:t>
                      </a:r>
                      <a:r>
                        <a:rPr lang="en-US" sz="2000" b="1" baseline="0" dirty="0">
                          <a:solidFill>
                            <a:srgbClr val="FFFF00"/>
                          </a:solidFill>
                        </a:rPr>
                        <a:t> State Budget</a:t>
                      </a:r>
                      <a:endParaRPr lang="en-US" sz="20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Clr>
                          <a:srgbClr val="FF0000"/>
                        </a:buClr>
                        <a:buFont typeface="Arial" pitchFamily="34" charset="0"/>
                        <a:buChar char="•"/>
                      </a:pPr>
                      <a:r>
                        <a:rPr lang="en-US" sz="2000" b="1" dirty="0">
                          <a:solidFill>
                            <a:srgbClr val="FFFF00"/>
                          </a:solidFill>
                        </a:rPr>
                        <a:t>The Finance Minister of respective state </a:t>
                      </a:r>
                      <a:r>
                        <a:rPr lang="en-US" sz="2000" b="1" dirty="0" err="1">
                          <a:solidFill>
                            <a:srgbClr val="FFFF00"/>
                          </a:solidFill>
                        </a:rPr>
                        <a:t>Govts</a:t>
                      </a:r>
                      <a:r>
                        <a:rPr lang="en-US" sz="2000" b="1" dirty="0">
                          <a:solidFill>
                            <a:srgbClr val="FFFF00"/>
                          </a:solidFill>
                        </a:rPr>
                        <a:t> Places the state</a:t>
                      </a:r>
                      <a:r>
                        <a:rPr lang="en-US" sz="2000" b="1" baseline="0" dirty="0">
                          <a:solidFill>
                            <a:srgbClr val="FFFF00"/>
                          </a:solidFill>
                        </a:rPr>
                        <a:t> budget before the state Legislative</a:t>
                      </a:r>
                      <a:endParaRPr lang="en-US" sz="20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87468">
                <a:tc rowSpan="4">
                  <a:txBody>
                    <a:bodyPr/>
                    <a:lstStyle/>
                    <a:p>
                      <a:pPr marL="342900" indent="-342900" algn="l">
                        <a:buClr>
                          <a:srgbClr val="FF0000"/>
                        </a:buClr>
                        <a:buFont typeface="Arial" pitchFamily="34" charset="0"/>
                        <a:buChar char="•"/>
                      </a:pPr>
                      <a:r>
                        <a:rPr lang="en-US" sz="2000" b="1" dirty="0">
                          <a:solidFill>
                            <a:srgbClr val="FFFF00"/>
                          </a:solidFill>
                        </a:rPr>
                        <a:t>While preparing the following points are taken into account.</a:t>
                      </a:r>
                    </a:p>
                    <a:p>
                      <a:pPr marL="342900" indent="-342900" algn="l">
                        <a:buClr>
                          <a:srgbClr val="FF0000"/>
                        </a:buClr>
                        <a:buFont typeface="Arial" pitchFamily="34" charset="0"/>
                        <a:buChar char="•"/>
                      </a:pPr>
                      <a:r>
                        <a:rPr lang="en-US" sz="2000" b="1" baseline="0" dirty="0">
                          <a:solidFill>
                            <a:srgbClr val="FFFF00"/>
                          </a:solidFill>
                        </a:rPr>
                        <a:t>Macro Economic targets to be achieved within a plan period. </a:t>
                      </a:r>
                    </a:p>
                    <a:p>
                      <a:pPr marL="342900" indent="-342900" algn="l">
                        <a:buClr>
                          <a:srgbClr val="FF0000"/>
                        </a:buClr>
                        <a:buFont typeface="Arial" pitchFamily="34" charset="0"/>
                        <a:buChar char="•"/>
                      </a:pPr>
                      <a:r>
                        <a:rPr lang="en-US" sz="2000" b="1" baseline="0" dirty="0">
                          <a:solidFill>
                            <a:srgbClr val="FFFF00"/>
                          </a:solidFill>
                        </a:rPr>
                        <a:t>The basic strategy of the budget.</a:t>
                      </a:r>
                    </a:p>
                    <a:p>
                      <a:pPr marL="342900" indent="-342900" algn="l">
                        <a:buClr>
                          <a:srgbClr val="FF0000"/>
                        </a:buClr>
                        <a:buFont typeface="Arial" pitchFamily="34" charset="0"/>
                        <a:buChar char="•"/>
                      </a:pPr>
                      <a:r>
                        <a:rPr lang="en-US" sz="2000" b="1" baseline="0" dirty="0">
                          <a:solidFill>
                            <a:srgbClr val="FFFF00"/>
                          </a:solidFill>
                        </a:rPr>
                        <a:t>Financial requirement of different projects. </a:t>
                      </a:r>
                    </a:p>
                    <a:p>
                      <a:pPr marL="342900" indent="-342900" algn="l">
                        <a:buClr>
                          <a:srgbClr val="FF0000"/>
                        </a:buClr>
                        <a:buFont typeface="Arial" pitchFamily="34" charset="0"/>
                        <a:buChar char="•"/>
                      </a:pPr>
                      <a:r>
                        <a:rPr lang="en-US" sz="2000" b="1" baseline="0" dirty="0">
                          <a:solidFill>
                            <a:srgbClr val="FFFF00"/>
                          </a:solidFill>
                        </a:rPr>
                        <a:t>Estimates of revenue expenditure </a:t>
                      </a:r>
                    </a:p>
                    <a:p>
                      <a:pPr marL="342900" indent="-342900" algn="l">
                        <a:buClr>
                          <a:srgbClr val="FF0000"/>
                        </a:buClr>
                        <a:buFont typeface="Arial" pitchFamily="34" charset="0"/>
                        <a:buChar char="•"/>
                      </a:pPr>
                      <a:r>
                        <a:rPr lang="en-US" sz="2000" b="1" baseline="0" dirty="0">
                          <a:solidFill>
                            <a:srgbClr val="FFFF00"/>
                          </a:solidFill>
                        </a:rPr>
                        <a:t>Estimates of Capital expenditure </a:t>
                      </a:r>
                    </a:p>
                    <a:p>
                      <a:pPr marL="342900" indent="-342900" algn="l">
                        <a:buClr>
                          <a:srgbClr val="FF0000"/>
                        </a:buClr>
                        <a:buFont typeface="Arial" pitchFamily="34" charset="0"/>
                        <a:buChar char="•"/>
                      </a:pPr>
                      <a:r>
                        <a:rPr lang="en-US" sz="2000" b="1" baseline="0" dirty="0">
                          <a:solidFill>
                            <a:srgbClr val="FFFF00"/>
                          </a:solidFill>
                        </a:rPr>
                        <a:t>Estimates of revenue receipts </a:t>
                      </a:r>
                    </a:p>
                    <a:p>
                      <a:pPr marL="342900" indent="-342900" algn="l">
                        <a:buClr>
                          <a:srgbClr val="FF0000"/>
                        </a:buClr>
                        <a:buFont typeface="Arial" pitchFamily="34" charset="0"/>
                        <a:buChar char="•"/>
                      </a:pPr>
                      <a:r>
                        <a:rPr lang="en-US" sz="2000" b="1" baseline="0" dirty="0">
                          <a:solidFill>
                            <a:srgbClr val="FFFF00"/>
                          </a:solidFill>
                        </a:rPr>
                        <a:t>Estimates of Capital receipts</a:t>
                      </a:r>
                    </a:p>
                    <a:p>
                      <a:pPr marL="342900" indent="-342900" algn="l">
                        <a:buClr>
                          <a:srgbClr val="FF0000"/>
                        </a:buClr>
                        <a:buFont typeface="Arial" pitchFamily="34" charset="0"/>
                        <a:buChar char="•"/>
                      </a:pPr>
                      <a:r>
                        <a:rPr lang="en-US" sz="2000" b="1" baseline="0" dirty="0">
                          <a:solidFill>
                            <a:srgbClr val="FFFF00"/>
                          </a:solidFill>
                        </a:rPr>
                        <a:t>Estimates of gap between revenue receipts &amp; revenue expenditure </a:t>
                      </a:r>
                    </a:p>
                    <a:p>
                      <a:pPr marL="342900" indent="-342900" algn="l">
                        <a:buClr>
                          <a:srgbClr val="FF0000"/>
                        </a:buClr>
                        <a:buFont typeface="Arial" pitchFamily="34" charset="0"/>
                        <a:buChar char="•"/>
                      </a:pPr>
                      <a:r>
                        <a:rPr lang="en-US" sz="2000" b="1" baseline="0" dirty="0">
                          <a:solidFill>
                            <a:srgbClr val="FFFF00"/>
                          </a:solidFill>
                        </a:rPr>
                        <a:t>Estimates of fiscal &amp; deficit primary deficit and revenue deficit </a:t>
                      </a:r>
                    </a:p>
                    <a:p>
                      <a:pPr marL="342900" indent="-342900" algn="l">
                        <a:buClr>
                          <a:srgbClr val="FF0000"/>
                        </a:buClr>
                        <a:buFont typeface="Arial" pitchFamily="34" charset="0"/>
                        <a:buChar char="•"/>
                      </a:pPr>
                      <a:endParaRPr lang="en-US" sz="20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Clr>
                          <a:srgbClr val="FF0000"/>
                        </a:buClr>
                        <a:buFont typeface="Arial" pitchFamily="34" charset="0"/>
                        <a:buChar char="•"/>
                      </a:pPr>
                      <a:r>
                        <a:rPr lang="en-US" sz="2000" b="1" dirty="0">
                          <a:solidFill>
                            <a:srgbClr val="FFFF00"/>
                          </a:solidFill>
                        </a:rPr>
                        <a:t>According to our</a:t>
                      </a:r>
                      <a:r>
                        <a:rPr lang="en-US" sz="2000" b="1" baseline="0" dirty="0">
                          <a:solidFill>
                            <a:srgbClr val="FFFF00"/>
                          </a:solidFill>
                        </a:rPr>
                        <a:t> constitution all the money bills are first placed before the </a:t>
                      </a:r>
                      <a:r>
                        <a:rPr lang="en-US" sz="2000" b="1" baseline="0" dirty="0" err="1">
                          <a:solidFill>
                            <a:srgbClr val="FFFF00"/>
                          </a:solidFill>
                        </a:rPr>
                        <a:t>Lok</a:t>
                      </a:r>
                      <a:r>
                        <a:rPr lang="en-US" sz="2000" b="1" baseline="0" dirty="0">
                          <a:solidFill>
                            <a:srgbClr val="FFFF00"/>
                          </a:solidFill>
                        </a:rPr>
                        <a:t> </a:t>
                      </a:r>
                      <a:r>
                        <a:rPr lang="en-US" sz="2000" b="1" baseline="0" dirty="0" err="1">
                          <a:solidFill>
                            <a:srgbClr val="FFFF00"/>
                          </a:solidFill>
                        </a:rPr>
                        <a:t>Sabha</a:t>
                      </a:r>
                      <a:r>
                        <a:rPr lang="en-US" sz="2000" b="1" baseline="0" dirty="0">
                          <a:solidFill>
                            <a:srgbClr val="FFFF00"/>
                          </a:solidFill>
                        </a:rPr>
                        <a:t> at the centre and before </a:t>
                      </a:r>
                      <a:r>
                        <a:rPr lang="en-US" sz="2000" b="1" baseline="0" dirty="0" err="1">
                          <a:solidFill>
                            <a:srgbClr val="FFFF00"/>
                          </a:solidFill>
                        </a:rPr>
                        <a:t>Vidhan</a:t>
                      </a:r>
                      <a:r>
                        <a:rPr lang="en-US" sz="2000" b="1" baseline="0" dirty="0">
                          <a:solidFill>
                            <a:srgbClr val="FFFF00"/>
                          </a:solidFill>
                        </a:rPr>
                        <a:t> </a:t>
                      </a:r>
                      <a:r>
                        <a:rPr lang="en-US" sz="2000" b="1" baseline="0" dirty="0" err="1">
                          <a:solidFill>
                            <a:srgbClr val="FFFF00"/>
                          </a:solidFill>
                        </a:rPr>
                        <a:t>Sabha</a:t>
                      </a:r>
                      <a:r>
                        <a:rPr lang="en-US" sz="2000" b="1" baseline="0" dirty="0">
                          <a:solidFill>
                            <a:srgbClr val="FFFF00"/>
                          </a:solidFill>
                        </a:rPr>
                        <a:t> at the State level</a:t>
                      </a:r>
                      <a:endParaRPr lang="en-US" sz="20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88236">
                <a:tc vMerge="1">
                  <a:txBody>
                    <a:bodyPr/>
                    <a:lstStyle/>
                    <a:p>
                      <a:pPr algn="l"/>
                      <a:endParaRPr lang="en-US" sz="1600" b="0" dirty="0"/>
                    </a:p>
                  </a:txBody>
                  <a:tcPr/>
                </a:tc>
                <a:tc>
                  <a:txBody>
                    <a:bodyPr/>
                    <a:lstStyle/>
                    <a:p>
                      <a:pPr marL="342900" indent="-342900" algn="l">
                        <a:buClr>
                          <a:srgbClr val="FF0000"/>
                        </a:buClr>
                        <a:buFont typeface="Arial" pitchFamily="34" charset="0"/>
                        <a:buChar char="•"/>
                      </a:pPr>
                      <a:r>
                        <a:rPr lang="en-US" sz="2000" b="1" dirty="0">
                          <a:solidFill>
                            <a:srgbClr val="FFFF00"/>
                          </a:solidFill>
                        </a:rPr>
                        <a:t>The demands of various tax proposals are included</a:t>
                      </a:r>
                      <a:r>
                        <a:rPr lang="en-US" sz="2000" b="1" baseline="0" dirty="0">
                          <a:solidFill>
                            <a:srgbClr val="FFFF00"/>
                          </a:solidFill>
                        </a:rPr>
                        <a:t> in the budget. </a:t>
                      </a:r>
                      <a:endParaRPr lang="en-US" sz="20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87468">
                <a:tc vMerge="1">
                  <a:txBody>
                    <a:bodyPr/>
                    <a:lstStyle/>
                    <a:p>
                      <a:pPr algn="l"/>
                      <a:endParaRPr lang="en-US" sz="1600" b="0" dirty="0"/>
                    </a:p>
                  </a:txBody>
                  <a:tcPr/>
                </a:tc>
                <a:tc>
                  <a:txBody>
                    <a:bodyPr/>
                    <a:lstStyle/>
                    <a:p>
                      <a:pPr marL="342900" indent="-342900" algn="l">
                        <a:buClr>
                          <a:srgbClr val="FF0000"/>
                        </a:buClr>
                        <a:buFont typeface="Arial" pitchFamily="34" charset="0"/>
                        <a:buChar char="•"/>
                      </a:pPr>
                      <a:r>
                        <a:rPr lang="en-US" sz="2000" b="1" dirty="0">
                          <a:solidFill>
                            <a:srgbClr val="FFFF00"/>
                          </a:solidFill>
                        </a:rPr>
                        <a:t>After the finance bill is passed an</a:t>
                      </a:r>
                      <a:r>
                        <a:rPr lang="en-US" sz="2000" b="1" baseline="0" dirty="0">
                          <a:solidFill>
                            <a:srgbClr val="FFFF00"/>
                          </a:solidFill>
                        </a:rPr>
                        <a:t> appropriation bill is presented to give legal effect to the voted demands and to </a:t>
                      </a:r>
                      <a:r>
                        <a:rPr lang="en-US" sz="2000" b="1" baseline="0" dirty="0" err="1">
                          <a:solidFill>
                            <a:srgbClr val="FFFF00"/>
                          </a:solidFill>
                        </a:rPr>
                        <a:t>authorise</a:t>
                      </a:r>
                      <a:r>
                        <a:rPr lang="en-US" sz="2000" b="1" baseline="0" dirty="0">
                          <a:solidFill>
                            <a:srgbClr val="FFFF00"/>
                          </a:solidFill>
                        </a:rPr>
                        <a:t> the expenditure as per the budget. </a:t>
                      </a:r>
                      <a:endParaRPr lang="en-US" sz="20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535134">
                <a:tc vMerge="1">
                  <a:txBody>
                    <a:bodyPr/>
                    <a:lstStyle/>
                    <a:p>
                      <a:pPr algn="l"/>
                      <a:endParaRPr lang="en-US" sz="1600" b="0" dirty="0"/>
                    </a:p>
                  </a:txBody>
                  <a:tcPr/>
                </a:tc>
                <a:tc>
                  <a:txBody>
                    <a:bodyPr/>
                    <a:lstStyle/>
                    <a:p>
                      <a:pPr marL="342900" indent="-342900" algn="l">
                        <a:buClr>
                          <a:srgbClr val="FF0000"/>
                        </a:buClr>
                        <a:buFont typeface="Arial" pitchFamily="34" charset="0"/>
                        <a:buChar char="•"/>
                      </a:pPr>
                      <a:r>
                        <a:rPr lang="en-US" sz="2000" b="1" dirty="0">
                          <a:solidFill>
                            <a:srgbClr val="FFFF00"/>
                          </a:solidFill>
                        </a:rPr>
                        <a:t>In this way budget are enacted in India.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2832382616"/>
      </p:ext>
    </p:extLst>
  </p:cSld>
  <p:clrMapOvr>
    <a:masterClrMapping/>
  </p:clrMapOvr>
  <mc:AlternateContent xmlns:mc="http://schemas.openxmlformats.org/markup-compatibility/2006" xmlns:p14="http://schemas.microsoft.com/office/powerpoint/2010/main">
    <mc:Choice Requires="p14">
      <p:transition spd="slow" p14:dur="2000" advTm="157518"/>
    </mc:Choice>
    <mc:Fallback xmlns="">
      <p:transition spd="slow" advTm="1575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95400" y="4724400"/>
            <a:ext cx="48768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295400" y="2743200"/>
            <a:ext cx="48768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1189037"/>
            <a:ext cx="12496800" cy="5059363"/>
          </a:xfrm>
        </p:spPr>
        <p:txBody>
          <a:bodyPr>
            <a:noAutofit/>
          </a:bodyPr>
          <a:lstStyle/>
          <a:p>
            <a:pPr>
              <a:buNone/>
            </a:pPr>
            <a:r>
              <a:rPr lang="en-US" sz="1600" dirty="0">
                <a:solidFill>
                  <a:srgbClr val="FFFF00"/>
                </a:solidFill>
              </a:rPr>
              <a:t>	</a:t>
            </a:r>
            <a:r>
              <a:rPr lang="en-US" sz="2400" b="1" dirty="0">
                <a:solidFill>
                  <a:srgbClr val="FFFF00"/>
                </a:solidFill>
              </a:rPr>
              <a:t>1)  The budget is mainly executed by different departments of the Government. </a:t>
            </a:r>
          </a:p>
          <a:p>
            <a:pPr>
              <a:buNone/>
            </a:pPr>
            <a:r>
              <a:rPr lang="en-US" sz="2400" b="1" dirty="0">
                <a:solidFill>
                  <a:srgbClr val="FFFF00"/>
                </a:solidFill>
              </a:rPr>
              <a:t>	2)  Proper execution of the budget is essential for the efficient utilization of the allocated funds</a:t>
            </a:r>
            <a:r>
              <a:rPr lang="en-US" b="1" dirty="0">
                <a:solidFill>
                  <a:srgbClr val="FFFF00"/>
                </a:solidFill>
              </a:rPr>
              <a:t>. </a:t>
            </a:r>
            <a:endParaRPr lang="en-US" sz="1600" b="1" dirty="0">
              <a:solidFill>
                <a:srgbClr val="FFFF00"/>
              </a:solidFill>
            </a:endParaRPr>
          </a:p>
          <a:p>
            <a:pPr algn="ctr">
              <a:buNone/>
            </a:pPr>
            <a:r>
              <a:rPr lang="en-US" sz="2400" b="1" i="1" u="sng" dirty="0">
                <a:ln>
                  <a:solidFill>
                    <a:srgbClr val="FFFF00"/>
                  </a:solidFill>
                </a:ln>
                <a:solidFill>
                  <a:srgbClr val="FFFF00"/>
                </a:solidFill>
              </a:rPr>
              <a:t>Parliamentary Control over the Budget</a:t>
            </a:r>
            <a:endParaRPr lang="en-US" sz="2800" b="1" i="1" u="sng" dirty="0">
              <a:ln>
                <a:solidFill>
                  <a:srgbClr val="FFFF00"/>
                </a:solidFill>
              </a:ln>
              <a:solidFill>
                <a:srgbClr val="FFFF00"/>
              </a:solidFill>
            </a:endParaRPr>
          </a:p>
          <a:p>
            <a:pPr>
              <a:buNone/>
            </a:pPr>
            <a:r>
              <a:rPr lang="en-US" sz="2400" b="1" dirty="0">
                <a:solidFill>
                  <a:srgbClr val="FFFF00"/>
                </a:solidFill>
              </a:rPr>
              <a:t>		In India all the Government accounts are maintained in 3 parts.</a:t>
            </a:r>
          </a:p>
          <a:p>
            <a:pPr>
              <a:buNone/>
            </a:pPr>
            <a:r>
              <a:rPr lang="en-US" sz="2400" b="1" dirty="0">
                <a:solidFill>
                  <a:srgbClr val="FFFF00"/>
                </a:solidFill>
              </a:rPr>
              <a:t>				</a:t>
            </a:r>
            <a:r>
              <a:rPr lang="en-US" sz="2400" b="1" dirty="0">
                <a:solidFill>
                  <a:srgbClr val="FFFF00"/>
                </a:solidFill>
                <a:effectLst>
                  <a:outerShdw blurRad="38100" dist="38100" dir="2700000" algn="tl">
                    <a:srgbClr val="000000">
                      <a:alpha val="43137"/>
                    </a:srgbClr>
                  </a:outerShdw>
                </a:effectLst>
              </a:rPr>
              <a:t>1) Consolidated Fund</a:t>
            </a:r>
          </a:p>
          <a:p>
            <a:pPr>
              <a:buNone/>
            </a:pPr>
            <a:r>
              <a:rPr lang="en-US" sz="2400" b="1" dirty="0">
                <a:solidFill>
                  <a:srgbClr val="FFFF00"/>
                </a:solidFill>
                <a:effectLst>
                  <a:outerShdw blurRad="38100" dist="38100" dir="2700000" algn="tl">
                    <a:srgbClr val="000000">
                      <a:alpha val="43137"/>
                    </a:srgbClr>
                  </a:outerShdw>
                </a:effectLst>
              </a:rPr>
              <a:t>				2) Contingency Fund </a:t>
            </a:r>
          </a:p>
          <a:p>
            <a:pPr>
              <a:buNone/>
            </a:pPr>
            <a:r>
              <a:rPr lang="en-US" sz="2400" b="1" dirty="0">
                <a:solidFill>
                  <a:srgbClr val="FFFF00"/>
                </a:solidFill>
                <a:effectLst>
                  <a:outerShdw blurRad="38100" dist="38100" dir="2700000" algn="tl">
                    <a:srgbClr val="000000">
                      <a:alpha val="43137"/>
                    </a:srgbClr>
                  </a:outerShdw>
                </a:effectLst>
              </a:rPr>
              <a:t>				3) Public Accounts </a:t>
            </a:r>
          </a:p>
          <a:p>
            <a:pPr algn="ctr">
              <a:buNone/>
            </a:pPr>
            <a:r>
              <a:rPr lang="en-US" sz="2400" b="1" dirty="0">
                <a:solidFill>
                  <a:srgbClr val="FFFF00"/>
                </a:solidFill>
              </a:rPr>
              <a:t>           </a:t>
            </a:r>
            <a:r>
              <a:rPr lang="en-US" sz="2400" b="1" i="1" u="sng" dirty="0">
                <a:ln>
                  <a:solidFill>
                    <a:srgbClr val="FFFF00"/>
                  </a:solidFill>
                </a:ln>
                <a:solidFill>
                  <a:srgbClr val="FFFF00"/>
                </a:solidFill>
              </a:rPr>
              <a:t>Two parliament Committees</a:t>
            </a:r>
          </a:p>
          <a:p>
            <a:pPr>
              <a:buNone/>
            </a:pPr>
            <a:r>
              <a:rPr lang="en-US" b="1" dirty="0">
                <a:solidFill>
                  <a:srgbClr val="FFFF00"/>
                </a:solidFill>
              </a:rPr>
              <a:t>				</a:t>
            </a:r>
            <a:r>
              <a:rPr lang="en-US" sz="2400" b="1" dirty="0">
                <a:solidFill>
                  <a:srgbClr val="FFFF00"/>
                </a:solidFill>
                <a:effectLst>
                  <a:outerShdw blurRad="38100" dist="38100" dir="2700000" algn="tl">
                    <a:srgbClr val="000000">
                      <a:alpha val="43137"/>
                    </a:srgbClr>
                  </a:outerShdw>
                </a:effectLst>
              </a:rPr>
              <a:t>1)  The Public Accounts Committee </a:t>
            </a:r>
          </a:p>
          <a:p>
            <a:pPr>
              <a:buNone/>
            </a:pPr>
            <a:r>
              <a:rPr lang="en-US" sz="2400" b="1" dirty="0">
                <a:solidFill>
                  <a:srgbClr val="FFFF00"/>
                </a:solidFill>
                <a:effectLst>
                  <a:outerShdw blurRad="38100" dist="38100" dir="2700000" algn="tl">
                    <a:srgbClr val="000000">
                      <a:alpha val="43137"/>
                    </a:srgbClr>
                  </a:outerShdw>
                </a:effectLst>
              </a:rPr>
              <a:t>				2)  The Estimates committee</a:t>
            </a:r>
          </a:p>
          <a:p>
            <a:pPr>
              <a:buNone/>
            </a:pPr>
            <a:r>
              <a:rPr lang="en-US" sz="2400" b="1" dirty="0">
                <a:solidFill>
                  <a:srgbClr val="FFFF00"/>
                </a:solidFill>
              </a:rPr>
              <a:t>            These committees keep a constant vigil on the expenditure so that no ministry exceeds  the  amount sanctioned to it. </a:t>
            </a:r>
          </a:p>
          <a:p>
            <a:pPr>
              <a:buNone/>
            </a:pPr>
            <a:endParaRPr lang="en-US" sz="1600" b="1" dirty="0">
              <a:solidFill>
                <a:srgbClr val="FFFF00"/>
              </a:solidFill>
            </a:endParaRPr>
          </a:p>
        </p:txBody>
      </p:sp>
      <p:sp>
        <p:nvSpPr>
          <p:cNvPr id="2" name="Title 1"/>
          <p:cNvSpPr>
            <a:spLocks noGrp="1"/>
          </p:cNvSpPr>
          <p:nvPr>
            <p:ph type="title"/>
          </p:nvPr>
        </p:nvSpPr>
        <p:spPr>
          <a:xfrm>
            <a:off x="2822575" y="-465667"/>
            <a:ext cx="10131425" cy="1456267"/>
          </a:xfrm>
        </p:spPr>
        <p:txBody>
          <a:bodyPr>
            <a:normAutofit/>
          </a:bodyPr>
          <a:lstStyle/>
          <a:p>
            <a:r>
              <a:rPr lang="en-US" sz="4000" b="1" u="sng" dirty="0">
                <a:ln w="3175" cmpd="sng">
                  <a:solidFill>
                    <a:srgbClr val="FF0000"/>
                  </a:solidFill>
                </a:ln>
                <a:effectLst>
                  <a:outerShdw blurRad="38100" dist="38100" dir="2700000" algn="tl">
                    <a:srgbClr val="000000">
                      <a:alpha val="43137"/>
                    </a:srgbClr>
                  </a:outerShdw>
                </a:effectLst>
                <a:latin typeface="Algerian" pitchFamily="82" charset="0"/>
              </a:rPr>
              <a:t>Execution of the Budget</a:t>
            </a:r>
          </a:p>
        </p:txBody>
      </p:sp>
      <p:sp>
        <p:nvSpPr>
          <p:cNvPr id="7" name="Right Arrow 6"/>
          <p:cNvSpPr/>
          <p:nvPr/>
        </p:nvSpPr>
        <p:spPr>
          <a:xfrm>
            <a:off x="-34584" y="-762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3719205684"/>
      </p:ext>
    </p:extLst>
  </p:cSld>
  <p:clrMapOvr>
    <a:masterClrMapping/>
  </p:clrMapOvr>
  <mc:AlternateContent xmlns:mc="http://schemas.openxmlformats.org/markup-compatibility/2006" xmlns:p14="http://schemas.microsoft.com/office/powerpoint/2010/main">
    <mc:Choice Requires="p14">
      <p:transition spd="slow" p14:dur="2000" advTm="108026"/>
    </mc:Choice>
    <mc:Fallback xmlns="">
      <p:transition spd="slow" advTm="1080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barn(inVertical)">
                                      <p:cBhvr>
                                        <p:cTn id="26" dur="500"/>
                                        <p:tgtEl>
                                          <p:spTgt spid="3">
                                            <p:txEl>
                                              <p:pRg st="0" end="0"/>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barn(inVertical)">
                                      <p:cBhvr>
                                        <p:cTn id="29" dur="500"/>
                                        <p:tgtEl>
                                          <p:spTgt spid="3">
                                            <p:txEl>
                                              <p:pRg st="1" end="1"/>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arn(inVertical)">
                                      <p:cBhvr>
                                        <p:cTn id="32" dur="500"/>
                                        <p:tgtEl>
                                          <p:spTgt spid="3">
                                            <p:txEl>
                                              <p:pRg st="2" end="2"/>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barn(inVertical)">
                                      <p:cBhvr>
                                        <p:cTn id="35" dur="500"/>
                                        <p:tgtEl>
                                          <p:spTgt spid="3">
                                            <p:txEl>
                                              <p:pRg st="3" end="3"/>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barn(inVertical)">
                                      <p:cBhvr>
                                        <p:cTn id="38" dur="500"/>
                                        <p:tgtEl>
                                          <p:spTgt spid="3">
                                            <p:txEl>
                                              <p:pRg st="4" end="4"/>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barn(inVertical)">
                                      <p:cBhvr>
                                        <p:cTn id="41" dur="500"/>
                                        <p:tgtEl>
                                          <p:spTgt spid="3">
                                            <p:txEl>
                                              <p:pRg st="5" end="5"/>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arn(inVertical)">
                                      <p:cBhvr>
                                        <p:cTn id="47" dur="500"/>
                                        <p:tgtEl>
                                          <p:spTgt spid="3">
                                            <p:txEl>
                                              <p:pRg st="7" end="7"/>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barn(inVertical)">
                                      <p:cBhvr>
                                        <p:cTn id="50" dur="500"/>
                                        <p:tgtEl>
                                          <p:spTgt spid="3">
                                            <p:txEl>
                                              <p:pRg st="8" end="8"/>
                                            </p:txEl>
                                          </p:spTgt>
                                        </p:tgtEl>
                                      </p:cBhvr>
                                    </p:animEffect>
                                  </p:childTnLst>
                                </p:cTn>
                              </p:par>
                              <p:par>
                                <p:cTn id="51" presetID="16" presetClass="entr" presetSubtype="21"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barn(inVertical)">
                                      <p:cBhvr>
                                        <p:cTn id="53" dur="500"/>
                                        <p:tgtEl>
                                          <p:spTgt spid="3">
                                            <p:txEl>
                                              <p:pRg st="9" end="9"/>
                                            </p:txEl>
                                          </p:spTgt>
                                        </p:tgtEl>
                                      </p:cBhvr>
                                    </p:animEffect>
                                  </p:childTnLst>
                                </p:cTn>
                              </p:par>
                              <p:par>
                                <p:cTn id="54" presetID="16" presetClass="entr" presetSubtype="21" fill="hold" nodeType="with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Effect transition="in" filter="barn(inVertical)">
                                      <p:cBhvr>
                                        <p:cTn id="5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2" grpId="0"/>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12192000" cy="1532467"/>
          </a:xfrm>
        </p:spPr>
        <p:txBody>
          <a:bodyPr>
            <a:normAutofit/>
          </a:bodyPr>
          <a:lstStyle/>
          <a:p>
            <a:pPr algn="ctr"/>
            <a:r>
              <a:rPr lang="en-US" sz="5400" b="1" u="sng" dirty="0">
                <a:ln w="3175" cmpd="sng">
                  <a:solidFill>
                    <a:srgbClr val="FF0000"/>
                  </a:solidFill>
                </a:ln>
                <a:latin typeface="Algerian" pitchFamily="82" charset="0"/>
              </a:rPr>
              <a:t>Budgetary Deficit</a:t>
            </a:r>
          </a:p>
        </p:txBody>
      </p:sp>
      <p:sp>
        <p:nvSpPr>
          <p:cNvPr id="3" name="Content Placeholder 2"/>
          <p:cNvSpPr>
            <a:spLocks noGrp="1"/>
          </p:cNvSpPr>
          <p:nvPr>
            <p:ph idx="1"/>
          </p:nvPr>
        </p:nvSpPr>
        <p:spPr>
          <a:xfrm>
            <a:off x="304800" y="762000"/>
            <a:ext cx="11582400" cy="1447800"/>
          </a:xfrm>
        </p:spPr>
        <p:txBody>
          <a:bodyPr>
            <a:normAutofit/>
          </a:bodyPr>
          <a:lstStyle/>
          <a:p>
            <a:pPr algn="just">
              <a:buNone/>
            </a:pPr>
            <a:r>
              <a:rPr lang="en-US" sz="2400" dirty="0"/>
              <a:t>			</a:t>
            </a:r>
            <a:r>
              <a:rPr lang="en-US" sz="2400" b="1" dirty="0">
                <a:solidFill>
                  <a:srgbClr val="FFFF00"/>
                </a:solidFill>
              </a:rPr>
              <a:t>It is a situation where budget receipts are less than budget expenditure. This situation is also known as Government deficit. It is divided into 4 types Revenue Deficit, Budget deficit, Fiscal Deficit and Primary Deficit. </a:t>
            </a:r>
          </a:p>
        </p:txBody>
      </p:sp>
      <p:graphicFrame>
        <p:nvGraphicFramePr>
          <p:cNvPr id="8" name="Table 7"/>
          <p:cNvGraphicFramePr>
            <a:graphicFrameLocks noGrp="1"/>
          </p:cNvGraphicFramePr>
          <p:nvPr>
            <p:extLst>
              <p:ext uri="{D42A27DB-BD31-4B8C-83A1-F6EECF244321}">
                <p14:modId xmlns:p14="http://schemas.microsoft.com/office/powerpoint/2010/main" val="1964670153"/>
              </p:ext>
            </p:extLst>
          </p:nvPr>
        </p:nvGraphicFramePr>
        <p:xfrm>
          <a:off x="609600" y="2453640"/>
          <a:ext cx="2489200" cy="3840480"/>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20000"/>
                    </a:ext>
                  </a:extLst>
                </a:gridCol>
              </a:tblGrid>
              <a:tr h="152400">
                <a:tc>
                  <a:txBody>
                    <a:bodyPr/>
                    <a:lstStyle/>
                    <a:p>
                      <a:pPr algn="ctr"/>
                      <a:r>
                        <a:rPr lang="en-US" sz="2400" dirty="0"/>
                        <a:t>REVENUE</a:t>
                      </a:r>
                    </a:p>
                  </a:txBody>
                  <a:tcPr/>
                </a:tc>
                <a:extLst>
                  <a:ext uri="{0D108BD9-81ED-4DB2-BD59-A6C34878D82A}">
                    <a16:rowId xmlns:a16="http://schemas.microsoft.com/office/drawing/2014/main" val="10000"/>
                  </a:ext>
                </a:extLst>
              </a:tr>
              <a:tr h="2880360">
                <a:tc>
                  <a:txBody>
                    <a:bodyPr/>
                    <a:lstStyle/>
                    <a:p>
                      <a:pPr algn="ctr"/>
                      <a:r>
                        <a:rPr lang="en-US" sz="2400" b="1" dirty="0"/>
                        <a:t>Total</a:t>
                      </a:r>
                      <a:r>
                        <a:rPr lang="en-US" sz="2400" b="1" baseline="0" dirty="0"/>
                        <a:t> Revenue </a:t>
                      </a:r>
                    </a:p>
                    <a:p>
                      <a:pPr algn="ctr"/>
                      <a:r>
                        <a:rPr lang="en-US" sz="2400" b="1" baseline="0" dirty="0"/>
                        <a:t>RD = RE – RR</a:t>
                      </a:r>
                    </a:p>
                    <a:p>
                      <a:pPr algn="ctr"/>
                      <a:r>
                        <a:rPr lang="en-US" sz="2400" b="1" baseline="0" dirty="0"/>
                        <a:t>Total Revenue </a:t>
                      </a:r>
                    </a:p>
                    <a:p>
                      <a:pPr algn="ctr"/>
                      <a:r>
                        <a:rPr lang="en-US" sz="2400" b="1" baseline="0" dirty="0"/>
                        <a:t>= </a:t>
                      </a:r>
                    </a:p>
                    <a:p>
                      <a:pPr algn="ctr"/>
                      <a:r>
                        <a:rPr lang="en-US" sz="2400" b="1" baseline="0" dirty="0"/>
                        <a:t>Total Revenue Expenditure </a:t>
                      </a:r>
                    </a:p>
                    <a:p>
                      <a:pPr algn="ctr"/>
                      <a:r>
                        <a:rPr lang="en-US" sz="2400" b="1" baseline="0" dirty="0"/>
                        <a:t>             – </a:t>
                      </a:r>
                    </a:p>
                    <a:p>
                      <a:pPr algn="ctr"/>
                      <a:r>
                        <a:rPr lang="en-US" sz="2400" b="1" baseline="0" dirty="0"/>
                        <a:t>Total Revenue Receipts</a:t>
                      </a:r>
                      <a:endParaRPr lang="en-US" sz="2400" b="1" dirty="0"/>
                    </a:p>
                  </a:txBody>
                  <a:tcPr/>
                </a:tc>
                <a:extLst>
                  <a:ext uri="{0D108BD9-81ED-4DB2-BD59-A6C34878D82A}">
                    <a16:rowId xmlns:a16="http://schemas.microsoft.com/office/drawing/2014/main" val="1000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428123617"/>
              </p:ext>
            </p:extLst>
          </p:nvPr>
        </p:nvGraphicFramePr>
        <p:xfrm>
          <a:off x="3530600" y="2438400"/>
          <a:ext cx="2489200" cy="3886200"/>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20000"/>
                    </a:ext>
                  </a:extLst>
                </a:gridCol>
              </a:tblGrid>
              <a:tr h="473971">
                <a:tc>
                  <a:txBody>
                    <a:bodyPr/>
                    <a:lstStyle/>
                    <a:p>
                      <a:pPr algn="ctr"/>
                      <a:r>
                        <a:rPr lang="en-US" sz="2400" dirty="0"/>
                        <a:t>BUDGET</a:t>
                      </a:r>
                    </a:p>
                  </a:txBody>
                  <a:tcPr/>
                </a:tc>
                <a:extLst>
                  <a:ext uri="{0D108BD9-81ED-4DB2-BD59-A6C34878D82A}">
                    <a16:rowId xmlns:a16="http://schemas.microsoft.com/office/drawing/2014/main" val="10000"/>
                  </a:ext>
                </a:extLst>
              </a:tr>
              <a:tr h="3412229">
                <a:tc>
                  <a:txBody>
                    <a:bodyPr/>
                    <a:lstStyle/>
                    <a:p>
                      <a:pPr algn="ctr"/>
                      <a:r>
                        <a:rPr lang="en-US" sz="2400" b="1" dirty="0"/>
                        <a:t>Budget</a:t>
                      </a:r>
                      <a:r>
                        <a:rPr lang="en-US" sz="2400" b="1" baseline="0" dirty="0"/>
                        <a:t> Deficit</a:t>
                      </a:r>
                    </a:p>
                    <a:p>
                      <a:pPr algn="ctr"/>
                      <a:r>
                        <a:rPr lang="en-US" sz="2400" b="1" baseline="0" dirty="0"/>
                        <a:t> = </a:t>
                      </a:r>
                    </a:p>
                    <a:p>
                      <a:pPr algn="ctr"/>
                      <a:r>
                        <a:rPr lang="en-US" sz="2400" b="1" baseline="0" dirty="0"/>
                        <a:t>Total Expenditure – </a:t>
                      </a:r>
                    </a:p>
                    <a:p>
                      <a:pPr algn="ctr"/>
                      <a:r>
                        <a:rPr lang="en-US" sz="2400" b="1" baseline="0" dirty="0"/>
                        <a:t>Total Revenue</a:t>
                      </a:r>
                      <a:endParaRPr lang="en-US" sz="2400" b="1" dirty="0"/>
                    </a:p>
                  </a:txBody>
                  <a:tcPr/>
                </a:tc>
                <a:extLst>
                  <a:ext uri="{0D108BD9-81ED-4DB2-BD59-A6C34878D82A}">
                    <a16:rowId xmlns:a16="http://schemas.microsoft.com/office/drawing/2014/main" val="1000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594953741"/>
              </p:ext>
            </p:extLst>
          </p:nvPr>
        </p:nvGraphicFramePr>
        <p:xfrm>
          <a:off x="6629400" y="2438400"/>
          <a:ext cx="2362200" cy="388620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20000"/>
                    </a:ext>
                  </a:extLst>
                </a:gridCol>
              </a:tblGrid>
              <a:tr h="533400">
                <a:tc>
                  <a:txBody>
                    <a:bodyPr/>
                    <a:lstStyle/>
                    <a:p>
                      <a:pPr algn="ctr"/>
                      <a:r>
                        <a:rPr lang="en-US" sz="2400" dirty="0"/>
                        <a:t>FISCAL</a:t>
                      </a:r>
                      <a:endParaRPr lang="en-US" dirty="0"/>
                    </a:p>
                  </a:txBody>
                  <a:tcPr/>
                </a:tc>
                <a:extLst>
                  <a:ext uri="{0D108BD9-81ED-4DB2-BD59-A6C34878D82A}">
                    <a16:rowId xmlns:a16="http://schemas.microsoft.com/office/drawing/2014/main" val="10000"/>
                  </a:ext>
                </a:extLst>
              </a:tr>
              <a:tr h="3352800">
                <a:tc>
                  <a:txBody>
                    <a:bodyPr/>
                    <a:lstStyle/>
                    <a:p>
                      <a:pPr algn="ctr"/>
                      <a:r>
                        <a:rPr lang="en-US" sz="2000" b="1" dirty="0"/>
                        <a:t>FISCAL DEFICIT</a:t>
                      </a:r>
                    </a:p>
                    <a:p>
                      <a:pPr algn="ctr"/>
                      <a:r>
                        <a:rPr lang="en-US" sz="2000" b="1" dirty="0"/>
                        <a:t> = </a:t>
                      </a:r>
                    </a:p>
                    <a:p>
                      <a:pPr algn="ctr"/>
                      <a:r>
                        <a:rPr lang="en-US" sz="2000" b="1" dirty="0"/>
                        <a:t>BUDGET DEFICIT </a:t>
                      </a:r>
                    </a:p>
                    <a:p>
                      <a:pPr algn="ctr"/>
                      <a:r>
                        <a:rPr lang="en-US" sz="2000" b="1" dirty="0"/>
                        <a:t>+</a:t>
                      </a:r>
                    </a:p>
                    <a:p>
                      <a:pPr algn="ctr"/>
                      <a:r>
                        <a:rPr lang="en-US" sz="2000" b="1" dirty="0"/>
                        <a:t> GOVERNMENTS MARKET</a:t>
                      </a:r>
                      <a:r>
                        <a:rPr lang="en-US" sz="2000" b="1" baseline="0" dirty="0"/>
                        <a:t> BORROWINGS AND LIABILITIES</a:t>
                      </a:r>
                      <a:endParaRPr lang="en-US" sz="2000" b="1" dirty="0"/>
                    </a:p>
                  </a:txBody>
                  <a:tcPr/>
                </a:tc>
                <a:extLst>
                  <a:ext uri="{0D108BD9-81ED-4DB2-BD59-A6C34878D82A}">
                    <a16:rowId xmlns:a16="http://schemas.microsoft.com/office/drawing/2014/main" val="10001"/>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768967369"/>
              </p:ext>
            </p:extLst>
          </p:nvPr>
        </p:nvGraphicFramePr>
        <p:xfrm>
          <a:off x="9448800" y="2438400"/>
          <a:ext cx="2344057" cy="3886200"/>
        </p:xfrm>
        <a:graphic>
          <a:graphicData uri="http://schemas.openxmlformats.org/drawingml/2006/table">
            <a:tbl>
              <a:tblPr firstRow="1" bandRow="1">
                <a:tableStyleId>{5C22544A-7EE6-4342-B048-85BDC9FD1C3A}</a:tableStyleId>
              </a:tblPr>
              <a:tblGrid>
                <a:gridCol w="2344057">
                  <a:extLst>
                    <a:ext uri="{9D8B030D-6E8A-4147-A177-3AD203B41FA5}">
                      <a16:colId xmlns:a16="http://schemas.microsoft.com/office/drawing/2014/main" val="20000"/>
                    </a:ext>
                  </a:extLst>
                </a:gridCol>
              </a:tblGrid>
              <a:tr h="533400">
                <a:tc>
                  <a:txBody>
                    <a:bodyPr/>
                    <a:lstStyle/>
                    <a:p>
                      <a:pPr algn="ctr"/>
                      <a:r>
                        <a:rPr lang="en-US" sz="2800" dirty="0"/>
                        <a:t>PRIMARY</a:t>
                      </a:r>
                    </a:p>
                  </a:txBody>
                  <a:tcPr/>
                </a:tc>
                <a:extLst>
                  <a:ext uri="{0D108BD9-81ED-4DB2-BD59-A6C34878D82A}">
                    <a16:rowId xmlns:a16="http://schemas.microsoft.com/office/drawing/2014/main" val="10000"/>
                  </a:ext>
                </a:extLst>
              </a:tr>
              <a:tr h="3352800">
                <a:tc>
                  <a:txBody>
                    <a:bodyPr/>
                    <a:lstStyle/>
                    <a:p>
                      <a:pPr algn="ctr"/>
                      <a:r>
                        <a:rPr lang="en-US" sz="2400" b="1" dirty="0"/>
                        <a:t>Primary Deficit</a:t>
                      </a:r>
                    </a:p>
                    <a:p>
                      <a:pPr algn="ctr"/>
                      <a:r>
                        <a:rPr lang="en-US" sz="2400" b="1" dirty="0"/>
                        <a:t> =</a:t>
                      </a:r>
                    </a:p>
                    <a:p>
                      <a:pPr algn="ctr"/>
                      <a:r>
                        <a:rPr lang="en-US" sz="2400" b="1" dirty="0"/>
                        <a:t> Fiscal Deficit </a:t>
                      </a:r>
                    </a:p>
                    <a:p>
                      <a:pPr algn="ctr"/>
                      <a:r>
                        <a:rPr lang="en-US" sz="2400" b="1" dirty="0"/>
                        <a:t>– </a:t>
                      </a:r>
                    </a:p>
                    <a:p>
                      <a:pPr algn="ctr"/>
                      <a:r>
                        <a:rPr lang="en-US" sz="2400" b="1" dirty="0"/>
                        <a:t>Interest</a:t>
                      </a:r>
                      <a:r>
                        <a:rPr lang="en-US" sz="2400" b="1" baseline="0" dirty="0"/>
                        <a:t> Payment (IP)</a:t>
                      </a:r>
                      <a:endParaRPr lang="en-US" sz="2400" b="1" dirty="0"/>
                    </a:p>
                  </a:txBody>
                  <a:tcPr/>
                </a:tc>
                <a:extLst>
                  <a:ext uri="{0D108BD9-81ED-4DB2-BD59-A6C34878D82A}">
                    <a16:rowId xmlns:a16="http://schemas.microsoft.com/office/drawing/2014/main" val="10001"/>
                  </a:ext>
                </a:extLst>
              </a:tr>
            </a:tbl>
          </a:graphicData>
        </a:graphic>
      </p:graphicFrame>
      <p:sp>
        <p:nvSpPr>
          <p:cNvPr id="12" name="Right Arrow 11"/>
          <p:cNvSpPr/>
          <p:nvPr/>
        </p:nvSpPr>
        <p:spPr>
          <a:xfrm>
            <a:off x="-34584" y="762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4058191807"/>
      </p:ext>
    </p:extLst>
  </p:cSld>
  <p:clrMapOvr>
    <a:masterClrMapping/>
  </p:clrMapOvr>
  <mc:AlternateContent xmlns:mc="http://schemas.openxmlformats.org/markup-compatibility/2006" xmlns:p14="http://schemas.microsoft.com/office/powerpoint/2010/main">
    <mc:Choice Requires="p14">
      <p:transition spd="slow" p14:dur="2000" advTm="111276"/>
    </mc:Choice>
    <mc:Fallback xmlns="">
      <p:transition spd="slow" advTm="1112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Scale>
                                      <p:cBhvr>
                                        <p:cTn id="23"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3">
                                            <p:txEl>
                                              <p:pRg st="0" end="0"/>
                                            </p:txEl>
                                          </p:spTgt>
                                        </p:tgtEl>
                                        <p:attrNameLst>
                                          <p:attrName>ppt_x</p:attrName>
                                          <p:attrName>ppt_y</p:attrName>
                                        </p:attrNameLst>
                                      </p:cBhvr>
                                    </p:animMotion>
                                    <p:animEffect transition="in" filter="fade">
                                      <p:cBhvr>
                                        <p:cTn id="25" dur="1000"/>
                                        <p:tgtEl>
                                          <p:spTgt spid="3">
                                            <p:txEl>
                                              <p:pRg st="0" end="0"/>
                                            </p:txEl>
                                          </p:spTgt>
                                        </p:tgtEl>
                                      </p:cBhvr>
                                    </p:animEffect>
                                  </p:childTnLst>
                                </p:cTn>
                              </p:par>
                              <p:par>
                                <p:cTn id="26" presetID="35"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anim calcmode="lin" valueType="num">
                                      <p:cBhvr>
                                        <p:cTn id="29" dur="2000" fill="hold"/>
                                        <p:tgtEl>
                                          <p:spTgt spid="8"/>
                                        </p:tgtEl>
                                        <p:attrNameLst>
                                          <p:attrName>style.rotation</p:attrName>
                                        </p:attrNameLst>
                                      </p:cBhvr>
                                      <p:tavLst>
                                        <p:tav tm="0">
                                          <p:val>
                                            <p:fltVal val="720"/>
                                          </p:val>
                                        </p:tav>
                                        <p:tav tm="100000">
                                          <p:val>
                                            <p:fltVal val="0"/>
                                          </p:val>
                                        </p:tav>
                                      </p:tavLst>
                                    </p:anim>
                                    <p:anim calcmode="lin" valueType="num">
                                      <p:cBhvr>
                                        <p:cTn id="30" dur="2000" fill="hold"/>
                                        <p:tgtEl>
                                          <p:spTgt spid="8"/>
                                        </p:tgtEl>
                                        <p:attrNameLst>
                                          <p:attrName>ppt_h</p:attrName>
                                        </p:attrNameLst>
                                      </p:cBhvr>
                                      <p:tavLst>
                                        <p:tav tm="0">
                                          <p:val>
                                            <p:fltVal val="0"/>
                                          </p:val>
                                        </p:tav>
                                        <p:tav tm="100000">
                                          <p:val>
                                            <p:strVal val="#ppt_h"/>
                                          </p:val>
                                        </p:tav>
                                      </p:tavLst>
                                    </p:anim>
                                    <p:anim calcmode="lin" valueType="num">
                                      <p:cBhvr>
                                        <p:cTn id="31" dur="2000" fill="hold"/>
                                        <p:tgtEl>
                                          <p:spTgt spid="8"/>
                                        </p:tgtEl>
                                        <p:attrNameLst>
                                          <p:attrName>ppt_w</p:attrName>
                                        </p:attrNameLst>
                                      </p:cBhvr>
                                      <p:tavLst>
                                        <p:tav tm="0">
                                          <p:val>
                                            <p:fltVal val="0"/>
                                          </p:val>
                                        </p:tav>
                                        <p:tav tm="100000">
                                          <p:val>
                                            <p:strVal val="#ppt_w"/>
                                          </p:val>
                                        </p:tav>
                                      </p:tavLst>
                                    </p:anim>
                                  </p:childTnLst>
                                </p:cTn>
                              </p:par>
                              <p:par>
                                <p:cTn id="32" presetID="35"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000"/>
                                        <p:tgtEl>
                                          <p:spTgt spid="9"/>
                                        </p:tgtEl>
                                      </p:cBhvr>
                                    </p:animEffect>
                                    <p:anim calcmode="lin" valueType="num">
                                      <p:cBhvr>
                                        <p:cTn id="35" dur="2000" fill="hold"/>
                                        <p:tgtEl>
                                          <p:spTgt spid="9"/>
                                        </p:tgtEl>
                                        <p:attrNameLst>
                                          <p:attrName>style.rotation</p:attrName>
                                        </p:attrNameLst>
                                      </p:cBhvr>
                                      <p:tavLst>
                                        <p:tav tm="0">
                                          <p:val>
                                            <p:fltVal val="720"/>
                                          </p:val>
                                        </p:tav>
                                        <p:tav tm="100000">
                                          <p:val>
                                            <p:fltVal val="0"/>
                                          </p:val>
                                        </p:tav>
                                      </p:tavLst>
                                    </p:anim>
                                    <p:anim calcmode="lin" valueType="num">
                                      <p:cBhvr>
                                        <p:cTn id="36" dur="2000" fill="hold"/>
                                        <p:tgtEl>
                                          <p:spTgt spid="9"/>
                                        </p:tgtEl>
                                        <p:attrNameLst>
                                          <p:attrName>ppt_h</p:attrName>
                                        </p:attrNameLst>
                                      </p:cBhvr>
                                      <p:tavLst>
                                        <p:tav tm="0">
                                          <p:val>
                                            <p:fltVal val="0"/>
                                          </p:val>
                                        </p:tav>
                                        <p:tav tm="100000">
                                          <p:val>
                                            <p:strVal val="#ppt_h"/>
                                          </p:val>
                                        </p:tav>
                                      </p:tavLst>
                                    </p:anim>
                                    <p:anim calcmode="lin" valueType="num">
                                      <p:cBhvr>
                                        <p:cTn id="37" dur="2000" fill="hold"/>
                                        <p:tgtEl>
                                          <p:spTgt spid="9"/>
                                        </p:tgtEl>
                                        <p:attrNameLst>
                                          <p:attrName>ppt_w</p:attrName>
                                        </p:attrNameLst>
                                      </p:cBhvr>
                                      <p:tavLst>
                                        <p:tav tm="0">
                                          <p:val>
                                            <p:fltVal val="0"/>
                                          </p:val>
                                        </p:tav>
                                        <p:tav tm="100000">
                                          <p:val>
                                            <p:strVal val="#ppt_w"/>
                                          </p:val>
                                        </p:tav>
                                      </p:tavLst>
                                    </p:anim>
                                  </p:childTnLst>
                                </p:cTn>
                              </p:par>
                              <p:par>
                                <p:cTn id="38" presetID="35"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000"/>
                                        <p:tgtEl>
                                          <p:spTgt spid="10"/>
                                        </p:tgtEl>
                                      </p:cBhvr>
                                    </p:animEffect>
                                    <p:anim calcmode="lin" valueType="num">
                                      <p:cBhvr>
                                        <p:cTn id="41" dur="2000" fill="hold"/>
                                        <p:tgtEl>
                                          <p:spTgt spid="10"/>
                                        </p:tgtEl>
                                        <p:attrNameLst>
                                          <p:attrName>style.rotation</p:attrName>
                                        </p:attrNameLst>
                                      </p:cBhvr>
                                      <p:tavLst>
                                        <p:tav tm="0">
                                          <p:val>
                                            <p:fltVal val="720"/>
                                          </p:val>
                                        </p:tav>
                                        <p:tav tm="100000">
                                          <p:val>
                                            <p:fltVal val="0"/>
                                          </p:val>
                                        </p:tav>
                                      </p:tavLst>
                                    </p:anim>
                                    <p:anim calcmode="lin" valueType="num">
                                      <p:cBhvr>
                                        <p:cTn id="42" dur="2000" fill="hold"/>
                                        <p:tgtEl>
                                          <p:spTgt spid="10"/>
                                        </p:tgtEl>
                                        <p:attrNameLst>
                                          <p:attrName>ppt_h</p:attrName>
                                        </p:attrNameLst>
                                      </p:cBhvr>
                                      <p:tavLst>
                                        <p:tav tm="0">
                                          <p:val>
                                            <p:fltVal val="0"/>
                                          </p:val>
                                        </p:tav>
                                        <p:tav tm="100000">
                                          <p:val>
                                            <p:strVal val="#ppt_h"/>
                                          </p:val>
                                        </p:tav>
                                      </p:tavLst>
                                    </p:anim>
                                    <p:anim calcmode="lin" valueType="num">
                                      <p:cBhvr>
                                        <p:cTn id="43" dur="2000" fill="hold"/>
                                        <p:tgtEl>
                                          <p:spTgt spid="10"/>
                                        </p:tgtEl>
                                        <p:attrNameLst>
                                          <p:attrName>ppt_w</p:attrName>
                                        </p:attrNameLst>
                                      </p:cBhvr>
                                      <p:tavLst>
                                        <p:tav tm="0">
                                          <p:val>
                                            <p:fltVal val="0"/>
                                          </p:val>
                                        </p:tav>
                                        <p:tav tm="100000">
                                          <p:val>
                                            <p:strVal val="#ppt_w"/>
                                          </p:val>
                                        </p:tav>
                                      </p:tavLst>
                                    </p:anim>
                                  </p:childTnLst>
                                </p:cTn>
                              </p:par>
                              <p:par>
                                <p:cTn id="44" presetID="35"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000"/>
                                        <p:tgtEl>
                                          <p:spTgt spid="11"/>
                                        </p:tgtEl>
                                      </p:cBhvr>
                                    </p:animEffect>
                                    <p:anim calcmode="lin" valueType="num">
                                      <p:cBhvr>
                                        <p:cTn id="47" dur="2000" fill="hold"/>
                                        <p:tgtEl>
                                          <p:spTgt spid="11"/>
                                        </p:tgtEl>
                                        <p:attrNameLst>
                                          <p:attrName>style.rotation</p:attrName>
                                        </p:attrNameLst>
                                      </p:cBhvr>
                                      <p:tavLst>
                                        <p:tav tm="0">
                                          <p:val>
                                            <p:fltVal val="720"/>
                                          </p:val>
                                        </p:tav>
                                        <p:tav tm="100000">
                                          <p:val>
                                            <p:fltVal val="0"/>
                                          </p:val>
                                        </p:tav>
                                      </p:tavLst>
                                    </p:anim>
                                    <p:anim calcmode="lin" valueType="num">
                                      <p:cBhvr>
                                        <p:cTn id="48" dur="2000" fill="hold"/>
                                        <p:tgtEl>
                                          <p:spTgt spid="11"/>
                                        </p:tgtEl>
                                        <p:attrNameLst>
                                          <p:attrName>ppt_h</p:attrName>
                                        </p:attrNameLst>
                                      </p:cBhvr>
                                      <p:tavLst>
                                        <p:tav tm="0">
                                          <p:val>
                                            <p:fltVal val="0"/>
                                          </p:val>
                                        </p:tav>
                                        <p:tav tm="100000">
                                          <p:val>
                                            <p:strVal val="#ppt_h"/>
                                          </p:val>
                                        </p:tav>
                                      </p:tavLst>
                                    </p:anim>
                                    <p:anim calcmode="lin" valueType="num">
                                      <p:cBhvr>
                                        <p:cTn id="49" dur="2000" fill="hold"/>
                                        <p:tgtEl>
                                          <p:spTgt spid="1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0"/>
            <a:ext cx="10972800" cy="944562"/>
          </a:xfrm>
        </p:spPr>
        <p:txBody>
          <a:bodyPr>
            <a:normAutofit/>
          </a:bodyPr>
          <a:lstStyle/>
          <a:p>
            <a:r>
              <a:rPr lang="en-US" sz="5400" b="1" u="sng" dirty="0">
                <a:ln w="3175" cmpd="sng">
                  <a:solidFill>
                    <a:srgbClr val="FF0000"/>
                  </a:solidFill>
                </a:ln>
                <a:latin typeface="Algerian" pitchFamily="82" charset="0"/>
              </a:rPr>
              <a:t>Federal Finance</a:t>
            </a:r>
          </a:p>
        </p:txBody>
      </p:sp>
      <p:sp>
        <p:nvSpPr>
          <p:cNvPr id="3" name="Content Placeholder 2"/>
          <p:cNvSpPr>
            <a:spLocks noGrp="1"/>
          </p:cNvSpPr>
          <p:nvPr>
            <p:ph idx="1"/>
          </p:nvPr>
        </p:nvSpPr>
        <p:spPr>
          <a:xfrm>
            <a:off x="609600" y="-30163"/>
            <a:ext cx="10972800" cy="4983163"/>
          </a:xfrm>
        </p:spPr>
        <p:txBody>
          <a:bodyPr/>
          <a:lstStyle/>
          <a:p>
            <a:pPr>
              <a:buClr>
                <a:srgbClr val="FF0000"/>
              </a:buClr>
              <a:buFont typeface="Wingdings" pitchFamily="2" charset="2"/>
              <a:buChar char="Ø"/>
            </a:pPr>
            <a:r>
              <a:rPr lang="en-US" sz="2400" b="1" dirty="0">
                <a:solidFill>
                  <a:srgbClr val="FFFF00"/>
                </a:solidFill>
              </a:rPr>
              <a:t>   Federal finance refers to the system of assigning the source of revenue to the   	     	 central as well as state Government for the efficient discharge of their 	  			 respective functions. </a:t>
            </a:r>
          </a:p>
          <a:p>
            <a:pPr>
              <a:buClr>
                <a:srgbClr val="FF0000"/>
              </a:buClr>
              <a:buFont typeface="Wingdings" pitchFamily="2" charset="2"/>
              <a:buChar char="Ø"/>
            </a:pPr>
            <a:r>
              <a:rPr lang="en-US" sz="2000" dirty="0"/>
              <a:t> 	 </a:t>
            </a:r>
            <a:r>
              <a:rPr lang="en-US" sz="2400" b="1" dirty="0">
                <a:solidFill>
                  <a:srgbClr val="FFFF00"/>
                </a:solidFill>
              </a:rPr>
              <a:t>Clear cut division is made regarding the allocation of resources of revenue 	 		 between the central and state authorities. </a:t>
            </a:r>
          </a:p>
          <a:p>
            <a:pPr>
              <a:buClr>
                <a:srgbClr val="FF0000"/>
              </a:buClr>
              <a:buFont typeface="Wingdings" pitchFamily="2" charset="2"/>
              <a:buChar char="Ø"/>
            </a:pPr>
            <a:r>
              <a:rPr lang="en-US" sz="2400" b="1" dirty="0">
                <a:solidFill>
                  <a:srgbClr val="FFFF00"/>
                </a:solidFill>
              </a:rPr>
              <a:t>   There are three lists enumerated in the seventh schedule of constitution. </a:t>
            </a:r>
          </a:p>
          <a:p>
            <a:pPr>
              <a:buFont typeface="Arial" charset="0"/>
              <a:buChar char="•"/>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410753208"/>
              </p:ext>
            </p:extLst>
          </p:nvPr>
        </p:nvGraphicFramePr>
        <p:xfrm>
          <a:off x="457200" y="3992880"/>
          <a:ext cx="11506200" cy="1950720"/>
        </p:xfrm>
        <a:graphic>
          <a:graphicData uri="http://schemas.openxmlformats.org/drawingml/2006/table">
            <a:tbl>
              <a:tblPr firstRow="1" bandRow="1">
                <a:tableStyleId>{BC89EF96-8CEA-46FF-86C4-4CE0E7609802}</a:tableStyleId>
              </a:tblPr>
              <a:tblGrid>
                <a:gridCol w="2605177">
                  <a:extLst>
                    <a:ext uri="{9D8B030D-6E8A-4147-A177-3AD203B41FA5}">
                      <a16:colId xmlns:a16="http://schemas.microsoft.com/office/drawing/2014/main" val="20000"/>
                    </a:ext>
                  </a:extLst>
                </a:gridCol>
                <a:gridCol w="8901023">
                  <a:extLst>
                    <a:ext uri="{9D8B030D-6E8A-4147-A177-3AD203B41FA5}">
                      <a16:colId xmlns:a16="http://schemas.microsoft.com/office/drawing/2014/main" val="20001"/>
                    </a:ext>
                  </a:extLst>
                </a:gridCol>
              </a:tblGrid>
              <a:tr h="563880">
                <a:tc>
                  <a:txBody>
                    <a:bodyPr/>
                    <a:lstStyle/>
                    <a:p>
                      <a:r>
                        <a:rPr lang="en-US" sz="2200" dirty="0">
                          <a:solidFill>
                            <a:srgbClr val="FFFF00"/>
                          </a:solidFill>
                        </a:rPr>
                        <a:t>The Union</a:t>
                      </a:r>
                      <a:r>
                        <a:rPr lang="en-US" sz="2200" baseline="0" dirty="0">
                          <a:solidFill>
                            <a:srgbClr val="FFFF00"/>
                          </a:solidFill>
                        </a:rPr>
                        <a:t> List</a:t>
                      </a:r>
                      <a:endParaRPr lang="en-US" sz="2200" b="1" dirty="0">
                        <a:solidFill>
                          <a:srgbClr val="FFFF00"/>
                        </a:solidFill>
                      </a:endParaRPr>
                    </a:p>
                  </a:txBody>
                  <a:tcPr marL="121920" marR="121920"/>
                </a:tc>
                <a:tc>
                  <a:txBody>
                    <a:bodyPr/>
                    <a:lstStyle/>
                    <a:p>
                      <a:r>
                        <a:rPr lang="en-US" sz="2200" dirty="0">
                          <a:solidFill>
                            <a:srgbClr val="FFFF00"/>
                          </a:solidFill>
                        </a:rPr>
                        <a:t>It consist of 100 subjects of national importance such as </a:t>
                      </a:r>
                      <a:r>
                        <a:rPr lang="en-US" sz="2200" dirty="0" err="1">
                          <a:solidFill>
                            <a:srgbClr val="FFFF00"/>
                          </a:solidFill>
                        </a:rPr>
                        <a:t>Defence</a:t>
                      </a:r>
                      <a:r>
                        <a:rPr lang="en-US" sz="2200" dirty="0">
                          <a:solidFill>
                            <a:srgbClr val="FFFF00"/>
                          </a:solidFill>
                        </a:rPr>
                        <a:t>, Railways, post and Telegraph</a:t>
                      </a:r>
                      <a:r>
                        <a:rPr lang="en-US" sz="2200" baseline="0" dirty="0">
                          <a:solidFill>
                            <a:srgbClr val="FFFF00"/>
                          </a:solidFill>
                        </a:rPr>
                        <a:t> etc., </a:t>
                      </a:r>
                      <a:endParaRPr lang="en-US" sz="2200" b="1" dirty="0">
                        <a:solidFill>
                          <a:srgbClr val="FFFF00"/>
                        </a:solidFill>
                      </a:endParaRPr>
                    </a:p>
                  </a:txBody>
                  <a:tcPr marL="121920" marR="121920"/>
                </a:tc>
                <a:extLst>
                  <a:ext uri="{0D108BD9-81ED-4DB2-BD59-A6C34878D82A}">
                    <a16:rowId xmlns:a16="http://schemas.microsoft.com/office/drawing/2014/main" val="10000"/>
                  </a:ext>
                </a:extLst>
              </a:tr>
              <a:tr h="381000">
                <a:tc>
                  <a:txBody>
                    <a:bodyPr/>
                    <a:lstStyle/>
                    <a:p>
                      <a:r>
                        <a:rPr lang="en-US" sz="2200" b="1" dirty="0">
                          <a:solidFill>
                            <a:srgbClr val="FFFF00"/>
                          </a:solidFill>
                        </a:rPr>
                        <a:t>The State List</a:t>
                      </a:r>
                    </a:p>
                  </a:txBody>
                  <a:tcPr marL="121920" marR="121920"/>
                </a:tc>
                <a:tc>
                  <a:txBody>
                    <a:bodyPr/>
                    <a:lstStyle/>
                    <a:p>
                      <a:r>
                        <a:rPr lang="en-US" sz="2200" b="1" dirty="0">
                          <a:solidFill>
                            <a:srgbClr val="FFFF00"/>
                          </a:solidFill>
                        </a:rPr>
                        <a:t>It consists of 61 subjects of local interest such as public health, Police etc.,</a:t>
                      </a:r>
                    </a:p>
                  </a:txBody>
                  <a:tcPr marL="121920" marR="121920"/>
                </a:tc>
                <a:extLst>
                  <a:ext uri="{0D108BD9-81ED-4DB2-BD59-A6C34878D82A}">
                    <a16:rowId xmlns:a16="http://schemas.microsoft.com/office/drawing/2014/main" val="10001"/>
                  </a:ext>
                </a:extLst>
              </a:tr>
              <a:tr h="762000">
                <a:tc>
                  <a:txBody>
                    <a:bodyPr/>
                    <a:lstStyle/>
                    <a:p>
                      <a:r>
                        <a:rPr lang="en-US" sz="2200" b="1" dirty="0">
                          <a:solidFill>
                            <a:srgbClr val="FFFF00"/>
                          </a:solidFill>
                        </a:rPr>
                        <a:t>The Concurrent List</a:t>
                      </a:r>
                    </a:p>
                  </a:txBody>
                  <a:tcPr marL="121920" marR="121920"/>
                </a:tc>
                <a:tc>
                  <a:txBody>
                    <a:bodyPr/>
                    <a:lstStyle/>
                    <a:p>
                      <a:r>
                        <a:rPr lang="en-US" sz="2200" b="1" dirty="0">
                          <a:solidFill>
                            <a:srgbClr val="FFFF00"/>
                          </a:solidFill>
                        </a:rPr>
                        <a:t>It has 52 subjects important to both the union and the  state such as electricity, Trade union, Economic and Social Planning</a:t>
                      </a:r>
                      <a:r>
                        <a:rPr lang="en-US" sz="2200" b="1" baseline="0" dirty="0">
                          <a:solidFill>
                            <a:srgbClr val="FFFF00"/>
                          </a:solidFill>
                        </a:rPr>
                        <a:t> etc., </a:t>
                      </a:r>
                      <a:endParaRPr lang="en-US" sz="2200" b="1" dirty="0">
                        <a:solidFill>
                          <a:srgbClr val="FFFF00"/>
                        </a:solidFill>
                      </a:endParaRPr>
                    </a:p>
                  </a:txBody>
                  <a:tcPr marL="121920" marR="121920"/>
                </a:tc>
                <a:extLst>
                  <a:ext uri="{0D108BD9-81ED-4DB2-BD59-A6C34878D82A}">
                    <a16:rowId xmlns:a16="http://schemas.microsoft.com/office/drawing/2014/main" val="10002"/>
                  </a:ext>
                </a:extLst>
              </a:tr>
            </a:tbl>
          </a:graphicData>
        </a:graphic>
      </p:graphicFrame>
      <p:sp>
        <p:nvSpPr>
          <p:cNvPr id="5" name="Right Arrow 4"/>
          <p:cNvSpPr/>
          <p:nvPr/>
        </p:nvSpPr>
        <p:spPr>
          <a:xfrm>
            <a:off x="-34584" y="762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3067246207"/>
      </p:ext>
    </p:extLst>
  </p:cSld>
  <p:clrMapOvr>
    <a:masterClrMapping/>
  </p:clrMapOvr>
  <mc:AlternateContent xmlns:mc="http://schemas.openxmlformats.org/markup-compatibility/2006" xmlns:p14="http://schemas.microsoft.com/office/powerpoint/2010/main">
    <mc:Choice Requires="p14">
      <p:transition spd="slow" p14:dur="2000" advTm="119094"/>
    </mc:Choice>
    <mc:Fallback xmlns="">
      <p:transition spd="slow" advTm="1190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6" presetClass="entr" presetSubtype="21"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a:off x="-1" y="0"/>
            <a:ext cx="1981200" cy="6858000"/>
          </a:xfrm>
          <a:solidFill>
            <a:srgbClr val="002060"/>
          </a:solidFill>
        </p:spPr>
        <p:txBody>
          <a:bodyPr vert="vert">
            <a:noAutofit/>
          </a:bodyPr>
          <a:lstStyle/>
          <a:p>
            <a:pPr algn="ctr"/>
            <a:r>
              <a:rPr lang="en-US" sz="3200" b="1" u="sng" dirty="0">
                <a:ln w="3175" cmpd="sng">
                  <a:solidFill>
                    <a:srgbClr val="FF0000"/>
                  </a:solidFill>
                </a:ln>
                <a:latin typeface="Algerian" pitchFamily="82" charset="0"/>
              </a:rPr>
              <a:t>Central  -  State </a:t>
            </a:r>
            <a:br>
              <a:rPr lang="en-US" sz="3200" b="1" u="sng" dirty="0">
                <a:ln w="3175" cmpd="sng">
                  <a:solidFill>
                    <a:srgbClr val="FF0000"/>
                  </a:solidFill>
                </a:ln>
                <a:latin typeface="Algerian" pitchFamily="82" charset="0"/>
              </a:rPr>
            </a:br>
            <a:r>
              <a:rPr lang="en-US" sz="3200" b="1" u="sng" dirty="0">
                <a:ln w="3175" cmpd="sng">
                  <a:solidFill>
                    <a:srgbClr val="FF0000"/>
                  </a:solidFill>
                </a:ln>
                <a:latin typeface="Algerian" pitchFamily="82" charset="0"/>
              </a:rPr>
              <a:t> Financial  Relationship </a:t>
            </a:r>
            <a:br>
              <a:rPr lang="en-US" sz="3200" b="1" u="sng" dirty="0">
                <a:ln w="3175" cmpd="sng">
                  <a:solidFill>
                    <a:srgbClr val="FF0000"/>
                  </a:solidFill>
                </a:ln>
                <a:latin typeface="Algerian" pitchFamily="82" charset="0"/>
              </a:rPr>
            </a:br>
            <a:r>
              <a:rPr lang="en-US" sz="3200" b="1" u="sng" dirty="0">
                <a:ln w="3175" cmpd="sng">
                  <a:solidFill>
                    <a:srgbClr val="FF0000"/>
                  </a:solidFill>
                </a:ln>
                <a:latin typeface="Algerian" pitchFamily="82" charset="0"/>
              </a:rPr>
              <a:t>Union  Source </a:t>
            </a:r>
          </a:p>
        </p:txBody>
      </p:sp>
      <p:sp>
        <p:nvSpPr>
          <p:cNvPr id="3" name="Content Placeholder 2"/>
          <p:cNvSpPr>
            <a:spLocks noGrp="1"/>
          </p:cNvSpPr>
          <p:nvPr>
            <p:ph idx="1"/>
          </p:nvPr>
        </p:nvSpPr>
        <p:spPr>
          <a:xfrm>
            <a:off x="2057400" y="990600"/>
            <a:ext cx="10972800" cy="4678363"/>
          </a:xfrm>
        </p:spPr>
        <p:txBody>
          <a:bodyPr>
            <a:normAutofit fontScale="25000" lnSpcReduction="20000"/>
          </a:bodyPr>
          <a:lstStyle/>
          <a:p>
            <a:endParaRPr lang="en-US" dirty="0"/>
          </a:p>
          <a:p>
            <a:pPr>
              <a:buNone/>
            </a:pPr>
            <a:r>
              <a:rPr lang="en-US" sz="7200" b="1" dirty="0">
                <a:solidFill>
                  <a:srgbClr val="FFFF00"/>
                </a:solidFill>
              </a:rPr>
              <a:t>1</a:t>
            </a:r>
            <a:r>
              <a:rPr lang="en-US" sz="7200" b="1" dirty="0">
                <a:solidFill>
                  <a:srgbClr val="FFFF00"/>
                </a:solidFill>
                <a:latin typeface="+mj-lt"/>
              </a:rPr>
              <a:t>. 	   Corporation tax </a:t>
            </a:r>
          </a:p>
          <a:p>
            <a:pPr>
              <a:buNone/>
            </a:pPr>
            <a:r>
              <a:rPr lang="en-US" sz="7200" b="1" dirty="0">
                <a:solidFill>
                  <a:srgbClr val="FFFF00"/>
                </a:solidFill>
                <a:latin typeface="+mj-lt"/>
              </a:rPr>
              <a:t>2. 	   Currency, coinage and legal tender, foreign exchange. </a:t>
            </a:r>
          </a:p>
          <a:p>
            <a:pPr>
              <a:buNone/>
            </a:pPr>
            <a:r>
              <a:rPr lang="en-US" sz="7200" b="1" dirty="0">
                <a:solidFill>
                  <a:srgbClr val="FFFF00"/>
                </a:solidFill>
                <a:latin typeface="+mj-lt"/>
              </a:rPr>
              <a:t>3. 	   Duties of customs including export duties. </a:t>
            </a:r>
          </a:p>
          <a:p>
            <a:pPr>
              <a:buNone/>
            </a:pPr>
            <a:r>
              <a:rPr lang="en-US" sz="7200" b="1" dirty="0">
                <a:solidFill>
                  <a:srgbClr val="FFFF00"/>
                </a:solidFill>
                <a:latin typeface="+mj-lt"/>
              </a:rPr>
              <a:t>4. 	   Duties of excise on tobacco and certain goods manufactured or produced in India. </a:t>
            </a:r>
          </a:p>
          <a:p>
            <a:pPr>
              <a:buNone/>
            </a:pPr>
            <a:r>
              <a:rPr lang="en-US" sz="7200" b="1" dirty="0">
                <a:solidFill>
                  <a:srgbClr val="FFFF00"/>
                </a:solidFill>
                <a:latin typeface="+mj-lt"/>
              </a:rPr>
              <a:t>5. 	   Estate duty in respect of property other than agricultural land. </a:t>
            </a:r>
          </a:p>
          <a:p>
            <a:pPr>
              <a:buNone/>
            </a:pPr>
            <a:r>
              <a:rPr lang="en-US" sz="7200" b="1" dirty="0">
                <a:solidFill>
                  <a:srgbClr val="FFFF00"/>
                </a:solidFill>
                <a:latin typeface="+mj-lt"/>
              </a:rPr>
              <a:t>6. 	   Fees in respect of any of the matters in the Union List, but not including any fees taken in any Court. </a:t>
            </a:r>
          </a:p>
          <a:p>
            <a:pPr>
              <a:buNone/>
            </a:pPr>
            <a:r>
              <a:rPr lang="en-US" sz="7200" b="1" dirty="0">
                <a:solidFill>
                  <a:srgbClr val="FFFF00"/>
                </a:solidFill>
                <a:latin typeface="+mj-lt"/>
              </a:rPr>
              <a:t>7. 	   Foreign Loans. </a:t>
            </a:r>
          </a:p>
          <a:p>
            <a:pPr>
              <a:buNone/>
            </a:pPr>
            <a:r>
              <a:rPr lang="en-US" sz="7200" b="1" dirty="0">
                <a:solidFill>
                  <a:srgbClr val="FFFF00"/>
                </a:solidFill>
                <a:latin typeface="+mj-lt"/>
              </a:rPr>
              <a:t>8. 	   Lotteries organized by the Government of India or the Government of a State. </a:t>
            </a:r>
          </a:p>
          <a:p>
            <a:pPr>
              <a:buNone/>
            </a:pPr>
            <a:r>
              <a:rPr lang="en-US" sz="7200" b="1" dirty="0">
                <a:solidFill>
                  <a:srgbClr val="FFFF00"/>
                </a:solidFill>
                <a:latin typeface="+mj-lt"/>
              </a:rPr>
              <a:t>9. 	   Post Office Savings Bank. </a:t>
            </a:r>
          </a:p>
          <a:p>
            <a:pPr>
              <a:buNone/>
            </a:pPr>
            <a:r>
              <a:rPr lang="en-US" sz="7200" b="1" dirty="0">
                <a:solidFill>
                  <a:srgbClr val="FFFF00"/>
                </a:solidFill>
                <a:latin typeface="+mj-lt"/>
              </a:rPr>
              <a:t>10. 	Posts and Telegraphs, telephones, wireless, Broadcasting and other forms of communication. </a:t>
            </a:r>
          </a:p>
          <a:p>
            <a:pPr>
              <a:buNone/>
            </a:pPr>
            <a:r>
              <a:rPr lang="en-US" sz="7200" b="1" dirty="0">
                <a:solidFill>
                  <a:srgbClr val="FFFF00"/>
                </a:solidFill>
                <a:latin typeface="+mj-lt"/>
              </a:rPr>
              <a:t>11. 	Property of the Union. </a:t>
            </a:r>
          </a:p>
          <a:p>
            <a:pPr>
              <a:buNone/>
            </a:pPr>
            <a:r>
              <a:rPr lang="en-US" sz="7200" b="1" dirty="0">
                <a:solidFill>
                  <a:srgbClr val="FFFF00"/>
                </a:solidFill>
                <a:latin typeface="+mj-lt"/>
              </a:rPr>
              <a:t>12. 	Public Debt of the Union. </a:t>
            </a:r>
          </a:p>
          <a:p>
            <a:pPr>
              <a:buNone/>
            </a:pPr>
            <a:r>
              <a:rPr lang="en-US" sz="7200" b="1" dirty="0">
                <a:solidFill>
                  <a:srgbClr val="FFFF00"/>
                </a:solidFill>
                <a:latin typeface="+mj-lt"/>
              </a:rPr>
              <a:t>13. 	Railways. </a:t>
            </a:r>
          </a:p>
          <a:p>
            <a:pPr>
              <a:buNone/>
            </a:pPr>
            <a:r>
              <a:rPr lang="en-US" sz="7200" b="1" dirty="0">
                <a:solidFill>
                  <a:srgbClr val="FFFF00"/>
                </a:solidFill>
                <a:latin typeface="+mj-lt"/>
              </a:rPr>
              <a:t>14. 	Rates of stamp duty in respect of Bills of Exchange, </a:t>
            </a:r>
            <a:r>
              <a:rPr lang="en-US" sz="7200" b="1" dirty="0" err="1">
                <a:solidFill>
                  <a:srgbClr val="FFFF00"/>
                </a:solidFill>
                <a:latin typeface="+mj-lt"/>
              </a:rPr>
              <a:t>Cheques</a:t>
            </a:r>
            <a:r>
              <a:rPr lang="en-US" sz="7200" b="1" dirty="0">
                <a:solidFill>
                  <a:srgbClr val="FFFF00"/>
                </a:solidFill>
                <a:latin typeface="+mj-lt"/>
              </a:rPr>
              <a:t>, Promissory Notes, etc. </a:t>
            </a:r>
          </a:p>
          <a:p>
            <a:pPr>
              <a:buNone/>
            </a:pPr>
            <a:r>
              <a:rPr lang="en-US" sz="7200" b="1" dirty="0">
                <a:solidFill>
                  <a:srgbClr val="FFFF00"/>
                </a:solidFill>
                <a:latin typeface="+mj-lt"/>
              </a:rPr>
              <a:t>15. 	Reserve Bank of India. </a:t>
            </a:r>
          </a:p>
          <a:p>
            <a:pPr>
              <a:buNone/>
            </a:pPr>
            <a:r>
              <a:rPr lang="en-US" sz="7200" b="1" dirty="0">
                <a:solidFill>
                  <a:srgbClr val="FFFF00"/>
                </a:solidFill>
                <a:latin typeface="+mj-lt"/>
              </a:rPr>
              <a:t>16. 	Taxes on income other than agricultural income. </a:t>
            </a:r>
          </a:p>
          <a:p>
            <a:pPr>
              <a:buNone/>
            </a:pPr>
            <a:r>
              <a:rPr lang="en-US" sz="7200" b="1" dirty="0">
                <a:solidFill>
                  <a:srgbClr val="FFFF00"/>
                </a:solidFill>
                <a:latin typeface="+mj-lt"/>
              </a:rPr>
              <a:t>17. 	Taxes on the capital value of the assets, exclusive of agricultural land of individuals and companies. </a:t>
            </a:r>
          </a:p>
          <a:p>
            <a:pPr>
              <a:buNone/>
            </a:pPr>
            <a:r>
              <a:rPr lang="en-US" sz="7200" b="1" dirty="0">
                <a:solidFill>
                  <a:srgbClr val="FFFF00"/>
                </a:solidFill>
                <a:latin typeface="+mj-lt"/>
              </a:rPr>
              <a:t>18. 	Taxes other than stamp duties on transactions in stock exchanges and future markets. </a:t>
            </a:r>
          </a:p>
          <a:p>
            <a:pPr>
              <a:buNone/>
            </a:pPr>
            <a:r>
              <a:rPr lang="en-US" sz="7200" b="1" dirty="0">
                <a:solidFill>
                  <a:srgbClr val="FFFF00"/>
                </a:solidFill>
                <a:latin typeface="+mj-lt"/>
              </a:rPr>
              <a:t>19. 	Taxes on the sale or purchase of newspapers and on advertisements published therein. </a:t>
            </a:r>
          </a:p>
          <a:p>
            <a:pPr>
              <a:buNone/>
            </a:pPr>
            <a:r>
              <a:rPr lang="en-US" sz="7200" b="1" dirty="0">
                <a:solidFill>
                  <a:srgbClr val="FFFF00"/>
                </a:solidFill>
                <a:latin typeface="+mj-lt"/>
              </a:rPr>
              <a:t>20.   Terminal taxes on goods or passengers, carried by railways, sea or air.</a:t>
            </a:r>
          </a:p>
        </p:txBody>
      </p:sp>
    </p:spTree>
    <p:custDataLst>
      <p:tags r:id="rId1"/>
    </p:custDataLst>
    <p:extLst>
      <p:ext uri="{BB962C8B-B14F-4D97-AF65-F5344CB8AC3E}">
        <p14:creationId xmlns:p14="http://schemas.microsoft.com/office/powerpoint/2010/main" val="3737915730"/>
      </p:ext>
    </p:extLst>
  </p:cSld>
  <p:clrMapOvr>
    <a:masterClrMapping/>
  </p:clrMapOvr>
  <mc:AlternateContent xmlns:mc="http://schemas.openxmlformats.org/markup-compatibility/2006" xmlns:p14="http://schemas.microsoft.com/office/powerpoint/2010/main">
    <mc:Choice Requires="p14">
      <p:transition spd="slow" p14:dur="2000" advTm="129372"/>
    </mc:Choice>
    <mc:Fallback xmlns="">
      <p:transition spd="slow" advTm="1293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anim calcmode="lin" valueType="num">
                                      <p:cBhvr>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1000"/>
                                        <p:tgtEl>
                                          <p:spTgt spid="3">
                                            <p:txEl>
                                              <p:pRg st="6" end="6"/>
                                            </p:txEl>
                                          </p:spTgt>
                                        </p:tgtEl>
                                      </p:cBhvr>
                                    </p:animEffect>
                                    <p:anim calcmode="lin" valueType="num">
                                      <p:cBhvr>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1000"/>
                                        <p:tgtEl>
                                          <p:spTgt spid="3">
                                            <p:txEl>
                                              <p:pRg st="7" end="7"/>
                                            </p:txEl>
                                          </p:spTgt>
                                        </p:tgtEl>
                                      </p:cBhvr>
                                    </p:animEffect>
                                    <p:anim calcmode="lin" valueType="num">
                                      <p:cBhvr>
                                        <p:cTn id="4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1000"/>
                                        <p:tgtEl>
                                          <p:spTgt spid="3">
                                            <p:txEl>
                                              <p:pRg st="8" end="8"/>
                                            </p:txEl>
                                          </p:spTgt>
                                        </p:tgtEl>
                                      </p:cBhvr>
                                    </p:animEffect>
                                    <p:anim calcmode="lin" valueType="num">
                                      <p:cBhvr>
                                        <p:cTn id="5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fade">
                                      <p:cBhvr>
                                        <p:cTn id="55" dur="1000"/>
                                        <p:tgtEl>
                                          <p:spTgt spid="3">
                                            <p:txEl>
                                              <p:pRg st="9" end="9"/>
                                            </p:txEl>
                                          </p:spTgt>
                                        </p:tgtEl>
                                      </p:cBhvr>
                                    </p:animEffect>
                                    <p:anim calcmode="lin" valueType="num">
                                      <p:cBhvr>
                                        <p:cTn id="5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
                                            <p:txEl>
                                              <p:pRg st="10" end="10"/>
                                            </p:txEl>
                                          </p:spTgt>
                                        </p:tgtEl>
                                        <p:attrNameLst>
                                          <p:attrName>style.visibility</p:attrName>
                                        </p:attrNameLst>
                                      </p:cBhvr>
                                      <p:to>
                                        <p:strVal val="visible"/>
                                      </p:to>
                                    </p:set>
                                    <p:animEffect transition="in" filter="fade">
                                      <p:cBhvr>
                                        <p:cTn id="60" dur="1000"/>
                                        <p:tgtEl>
                                          <p:spTgt spid="3">
                                            <p:txEl>
                                              <p:pRg st="10" end="10"/>
                                            </p:txEl>
                                          </p:spTgt>
                                        </p:tgtEl>
                                      </p:cBhvr>
                                    </p:animEffect>
                                    <p:anim calcmode="lin" valueType="num">
                                      <p:cBhvr>
                                        <p:cTn id="6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
                                            <p:txEl>
                                              <p:pRg st="11" end="11"/>
                                            </p:txEl>
                                          </p:spTgt>
                                        </p:tgtEl>
                                        <p:attrNameLst>
                                          <p:attrName>style.visibility</p:attrName>
                                        </p:attrNameLst>
                                      </p:cBhvr>
                                      <p:to>
                                        <p:strVal val="visible"/>
                                      </p:to>
                                    </p:set>
                                    <p:animEffect transition="in" filter="fade">
                                      <p:cBhvr>
                                        <p:cTn id="65" dur="1000"/>
                                        <p:tgtEl>
                                          <p:spTgt spid="3">
                                            <p:txEl>
                                              <p:pRg st="11" end="11"/>
                                            </p:txEl>
                                          </p:spTgt>
                                        </p:tgtEl>
                                      </p:cBhvr>
                                    </p:animEffect>
                                    <p:anim calcmode="lin" valueType="num">
                                      <p:cBhvr>
                                        <p:cTn id="6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3">
                                            <p:txEl>
                                              <p:pRg st="12" end="12"/>
                                            </p:txEl>
                                          </p:spTgt>
                                        </p:tgtEl>
                                        <p:attrNameLst>
                                          <p:attrName>style.visibility</p:attrName>
                                        </p:attrNameLst>
                                      </p:cBhvr>
                                      <p:to>
                                        <p:strVal val="visible"/>
                                      </p:to>
                                    </p:set>
                                    <p:animEffect transition="in" filter="fade">
                                      <p:cBhvr>
                                        <p:cTn id="70" dur="1000"/>
                                        <p:tgtEl>
                                          <p:spTgt spid="3">
                                            <p:txEl>
                                              <p:pRg st="12" end="12"/>
                                            </p:txEl>
                                          </p:spTgt>
                                        </p:tgtEl>
                                      </p:cBhvr>
                                    </p:animEffect>
                                    <p:anim calcmode="lin" valueType="num">
                                      <p:cBhvr>
                                        <p:cTn id="71"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3">
                                            <p:txEl>
                                              <p:pRg st="13" end="13"/>
                                            </p:txEl>
                                          </p:spTgt>
                                        </p:tgtEl>
                                        <p:attrNameLst>
                                          <p:attrName>style.visibility</p:attrName>
                                        </p:attrNameLst>
                                      </p:cBhvr>
                                      <p:to>
                                        <p:strVal val="visible"/>
                                      </p:to>
                                    </p:set>
                                    <p:animEffect transition="in" filter="fade">
                                      <p:cBhvr>
                                        <p:cTn id="75" dur="1000"/>
                                        <p:tgtEl>
                                          <p:spTgt spid="3">
                                            <p:txEl>
                                              <p:pRg st="13" end="13"/>
                                            </p:txEl>
                                          </p:spTgt>
                                        </p:tgtEl>
                                      </p:cBhvr>
                                    </p:animEffect>
                                    <p:anim calcmode="lin" valueType="num">
                                      <p:cBhvr>
                                        <p:cTn id="76"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7"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3">
                                            <p:txEl>
                                              <p:pRg st="14" end="14"/>
                                            </p:txEl>
                                          </p:spTgt>
                                        </p:tgtEl>
                                        <p:attrNameLst>
                                          <p:attrName>style.visibility</p:attrName>
                                        </p:attrNameLst>
                                      </p:cBhvr>
                                      <p:to>
                                        <p:strVal val="visible"/>
                                      </p:to>
                                    </p:set>
                                    <p:animEffect transition="in" filter="fade">
                                      <p:cBhvr>
                                        <p:cTn id="80" dur="1000"/>
                                        <p:tgtEl>
                                          <p:spTgt spid="3">
                                            <p:txEl>
                                              <p:pRg st="14" end="14"/>
                                            </p:txEl>
                                          </p:spTgt>
                                        </p:tgtEl>
                                      </p:cBhvr>
                                    </p:animEffect>
                                    <p:anim calcmode="lin" valueType="num">
                                      <p:cBhvr>
                                        <p:cTn id="81"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82" dur="1000" fill="hold"/>
                                        <p:tgtEl>
                                          <p:spTgt spid="3">
                                            <p:txEl>
                                              <p:pRg st="14" end="14"/>
                                            </p:txEl>
                                          </p:spTgt>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3">
                                            <p:txEl>
                                              <p:pRg st="15" end="15"/>
                                            </p:txEl>
                                          </p:spTgt>
                                        </p:tgtEl>
                                        <p:attrNameLst>
                                          <p:attrName>style.visibility</p:attrName>
                                        </p:attrNameLst>
                                      </p:cBhvr>
                                      <p:to>
                                        <p:strVal val="visible"/>
                                      </p:to>
                                    </p:set>
                                    <p:animEffect transition="in" filter="fade">
                                      <p:cBhvr>
                                        <p:cTn id="85" dur="1000"/>
                                        <p:tgtEl>
                                          <p:spTgt spid="3">
                                            <p:txEl>
                                              <p:pRg st="15" end="15"/>
                                            </p:txEl>
                                          </p:spTgt>
                                        </p:tgtEl>
                                      </p:cBhvr>
                                    </p:animEffect>
                                    <p:anim calcmode="lin" valueType="num">
                                      <p:cBhvr>
                                        <p:cTn id="86"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87" dur="1000" fill="hold"/>
                                        <p:tgtEl>
                                          <p:spTgt spid="3">
                                            <p:txEl>
                                              <p:pRg st="15" end="15"/>
                                            </p:txEl>
                                          </p:spTgt>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
                                            <p:txEl>
                                              <p:pRg st="16" end="16"/>
                                            </p:txEl>
                                          </p:spTgt>
                                        </p:tgtEl>
                                        <p:attrNameLst>
                                          <p:attrName>style.visibility</p:attrName>
                                        </p:attrNameLst>
                                      </p:cBhvr>
                                      <p:to>
                                        <p:strVal val="visible"/>
                                      </p:to>
                                    </p:set>
                                    <p:animEffect transition="in" filter="fade">
                                      <p:cBhvr>
                                        <p:cTn id="90" dur="1000"/>
                                        <p:tgtEl>
                                          <p:spTgt spid="3">
                                            <p:txEl>
                                              <p:pRg st="16" end="16"/>
                                            </p:txEl>
                                          </p:spTgt>
                                        </p:tgtEl>
                                      </p:cBhvr>
                                    </p:animEffect>
                                    <p:anim calcmode="lin" valueType="num">
                                      <p:cBhvr>
                                        <p:cTn id="91"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92" dur="1000" fill="hold"/>
                                        <p:tgtEl>
                                          <p:spTgt spid="3">
                                            <p:txEl>
                                              <p:pRg st="16" end="16"/>
                                            </p:txEl>
                                          </p:spTgt>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3">
                                            <p:txEl>
                                              <p:pRg st="17" end="17"/>
                                            </p:txEl>
                                          </p:spTgt>
                                        </p:tgtEl>
                                        <p:attrNameLst>
                                          <p:attrName>style.visibility</p:attrName>
                                        </p:attrNameLst>
                                      </p:cBhvr>
                                      <p:to>
                                        <p:strVal val="visible"/>
                                      </p:to>
                                    </p:set>
                                    <p:animEffect transition="in" filter="fade">
                                      <p:cBhvr>
                                        <p:cTn id="95" dur="1000"/>
                                        <p:tgtEl>
                                          <p:spTgt spid="3">
                                            <p:txEl>
                                              <p:pRg st="17" end="17"/>
                                            </p:txEl>
                                          </p:spTgt>
                                        </p:tgtEl>
                                      </p:cBhvr>
                                    </p:animEffect>
                                    <p:anim calcmode="lin" valueType="num">
                                      <p:cBhvr>
                                        <p:cTn id="96" dur="1000" fill="hold"/>
                                        <p:tgtEl>
                                          <p:spTgt spid="3">
                                            <p:txEl>
                                              <p:pRg st="17" end="17"/>
                                            </p:txEl>
                                          </p:spTgt>
                                        </p:tgtEl>
                                        <p:attrNameLst>
                                          <p:attrName>ppt_x</p:attrName>
                                        </p:attrNameLst>
                                      </p:cBhvr>
                                      <p:tavLst>
                                        <p:tav tm="0">
                                          <p:val>
                                            <p:strVal val="#ppt_x"/>
                                          </p:val>
                                        </p:tav>
                                        <p:tav tm="100000">
                                          <p:val>
                                            <p:strVal val="#ppt_x"/>
                                          </p:val>
                                        </p:tav>
                                      </p:tavLst>
                                    </p:anim>
                                    <p:anim calcmode="lin" valueType="num">
                                      <p:cBhvr>
                                        <p:cTn id="97" dur="1000" fill="hold"/>
                                        <p:tgtEl>
                                          <p:spTgt spid="3">
                                            <p:txEl>
                                              <p:pRg st="17" end="17"/>
                                            </p:txEl>
                                          </p:spTgt>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3">
                                            <p:txEl>
                                              <p:pRg st="18" end="18"/>
                                            </p:txEl>
                                          </p:spTgt>
                                        </p:tgtEl>
                                        <p:attrNameLst>
                                          <p:attrName>style.visibility</p:attrName>
                                        </p:attrNameLst>
                                      </p:cBhvr>
                                      <p:to>
                                        <p:strVal val="visible"/>
                                      </p:to>
                                    </p:set>
                                    <p:animEffect transition="in" filter="fade">
                                      <p:cBhvr>
                                        <p:cTn id="100" dur="1000"/>
                                        <p:tgtEl>
                                          <p:spTgt spid="3">
                                            <p:txEl>
                                              <p:pRg st="18" end="18"/>
                                            </p:txEl>
                                          </p:spTgt>
                                        </p:tgtEl>
                                      </p:cBhvr>
                                    </p:animEffect>
                                    <p:anim calcmode="lin" valueType="num">
                                      <p:cBhvr>
                                        <p:cTn id="101" dur="1000" fill="hold"/>
                                        <p:tgtEl>
                                          <p:spTgt spid="3">
                                            <p:txEl>
                                              <p:pRg st="18" end="18"/>
                                            </p:txEl>
                                          </p:spTgt>
                                        </p:tgtEl>
                                        <p:attrNameLst>
                                          <p:attrName>ppt_x</p:attrName>
                                        </p:attrNameLst>
                                      </p:cBhvr>
                                      <p:tavLst>
                                        <p:tav tm="0">
                                          <p:val>
                                            <p:strVal val="#ppt_x"/>
                                          </p:val>
                                        </p:tav>
                                        <p:tav tm="100000">
                                          <p:val>
                                            <p:strVal val="#ppt_x"/>
                                          </p:val>
                                        </p:tav>
                                      </p:tavLst>
                                    </p:anim>
                                    <p:anim calcmode="lin" valueType="num">
                                      <p:cBhvr>
                                        <p:cTn id="102" dur="1000" fill="hold"/>
                                        <p:tgtEl>
                                          <p:spTgt spid="3">
                                            <p:txEl>
                                              <p:pRg st="18" end="18"/>
                                            </p:txEl>
                                          </p:spTgt>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3">
                                            <p:txEl>
                                              <p:pRg st="19" end="19"/>
                                            </p:txEl>
                                          </p:spTgt>
                                        </p:tgtEl>
                                        <p:attrNameLst>
                                          <p:attrName>style.visibility</p:attrName>
                                        </p:attrNameLst>
                                      </p:cBhvr>
                                      <p:to>
                                        <p:strVal val="visible"/>
                                      </p:to>
                                    </p:set>
                                    <p:animEffect transition="in" filter="fade">
                                      <p:cBhvr>
                                        <p:cTn id="105" dur="1000"/>
                                        <p:tgtEl>
                                          <p:spTgt spid="3">
                                            <p:txEl>
                                              <p:pRg st="19" end="19"/>
                                            </p:txEl>
                                          </p:spTgt>
                                        </p:tgtEl>
                                      </p:cBhvr>
                                    </p:animEffect>
                                    <p:anim calcmode="lin" valueType="num">
                                      <p:cBhvr>
                                        <p:cTn id="106" dur="1000" fill="hold"/>
                                        <p:tgtEl>
                                          <p:spTgt spid="3">
                                            <p:txEl>
                                              <p:pRg st="19" end="19"/>
                                            </p:txEl>
                                          </p:spTgt>
                                        </p:tgtEl>
                                        <p:attrNameLst>
                                          <p:attrName>ppt_x</p:attrName>
                                        </p:attrNameLst>
                                      </p:cBhvr>
                                      <p:tavLst>
                                        <p:tav tm="0">
                                          <p:val>
                                            <p:strVal val="#ppt_x"/>
                                          </p:val>
                                        </p:tav>
                                        <p:tav tm="100000">
                                          <p:val>
                                            <p:strVal val="#ppt_x"/>
                                          </p:val>
                                        </p:tav>
                                      </p:tavLst>
                                    </p:anim>
                                    <p:anim calcmode="lin" valueType="num">
                                      <p:cBhvr>
                                        <p:cTn id="107" dur="1000" fill="hold"/>
                                        <p:tgtEl>
                                          <p:spTgt spid="3">
                                            <p:txEl>
                                              <p:pRg st="19" end="19"/>
                                            </p:txEl>
                                          </p:spTgt>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3">
                                            <p:txEl>
                                              <p:pRg st="20" end="20"/>
                                            </p:txEl>
                                          </p:spTgt>
                                        </p:tgtEl>
                                        <p:attrNameLst>
                                          <p:attrName>style.visibility</p:attrName>
                                        </p:attrNameLst>
                                      </p:cBhvr>
                                      <p:to>
                                        <p:strVal val="visible"/>
                                      </p:to>
                                    </p:set>
                                    <p:animEffect transition="in" filter="fade">
                                      <p:cBhvr>
                                        <p:cTn id="110" dur="1000"/>
                                        <p:tgtEl>
                                          <p:spTgt spid="3">
                                            <p:txEl>
                                              <p:pRg st="20" end="20"/>
                                            </p:txEl>
                                          </p:spTgt>
                                        </p:tgtEl>
                                      </p:cBhvr>
                                    </p:animEffect>
                                    <p:anim calcmode="lin" valueType="num">
                                      <p:cBhvr>
                                        <p:cTn id="111" dur="1000" fill="hold"/>
                                        <p:tgtEl>
                                          <p:spTgt spid="3">
                                            <p:txEl>
                                              <p:pRg st="20" end="20"/>
                                            </p:txEl>
                                          </p:spTgt>
                                        </p:tgtEl>
                                        <p:attrNameLst>
                                          <p:attrName>ppt_x</p:attrName>
                                        </p:attrNameLst>
                                      </p:cBhvr>
                                      <p:tavLst>
                                        <p:tav tm="0">
                                          <p:val>
                                            <p:strVal val="#ppt_x"/>
                                          </p:val>
                                        </p:tav>
                                        <p:tav tm="100000">
                                          <p:val>
                                            <p:strVal val="#ppt_x"/>
                                          </p:val>
                                        </p:tav>
                                      </p:tavLst>
                                    </p:anim>
                                    <p:anim calcmode="lin" valueType="num">
                                      <p:cBhvr>
                                        <p:cTn id="112" dur="1000" fill="hold"/>
                                        <p:tgtEl>
                                          <p:spTgt spid="3">
                                            <p:txEl>
                                              <p:pRg st="20" end="2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95400" cy="6858000"/>
          </a:xfrm>
          <a:solidFill>
            <a:srgbClr val="002060"/>
          </a:solidFill>
        </p:spPr>
        <p:txBody>
          <a:bodyPr vert="vert270">
            <a:normAutofit/>
          </a:bodyPr>
          <a:lstStyle/>
          <a:p>
            <a:pPr algn="ctr"/>
            <a:r>
              <a:rPr lang="en-US" sz="4800" b="1" u="sng"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lgerian" pitchFamily="82" charset="0"/>
              </a:rPr>
              <a:t>STATE  SOURCE</a:t>
            </a:r>
          </a:p>
        </p:txBody>
      </p:sp>
      <p:sp>
        <p:nvSpPr>
          <p:cNvPr id="3" name="Content Placeholder 2"/>
          <p:cNvSpPr>
            <a:spLocks noGrp="1"/>
          </p:cNvSpPr>
          <p:nvPr>
            <p:ph idx="1"/>
          </p:nvPr>
        </p:nvSpPr>
        <p:spPr>
          <a:xfrm>
            <a:off x="1447800" y="914400"/>
            <a:ext cx="10972800" cy="4906963"/>
          </a:xfrm>
        </p:spPr>
        <p:txBody>
          <a:bodyPr>
            <a:normAutofit fontScale="25000" lnSpcReduction="20000"/>
          </a:bodyPr>
          <a:lstStyle/>
          <a:p>
            <a:endParaRPr lang="en-US" dirty="0"/>
          </a:p>
          <a:p>
            <a:pPr>
              <a:buNone/>
            </a:pPr>
            <a:r>
              <a:rPr lang="en-US" sz="7200" b="1" dirty="0">
                <a:solidFill>
                  <a:srgbClr val="FFFF00"/>
                </a:solidFill>
                <a:latin typeface="+mj-lt"/>
              </a:rPr>
              <a:t>1.	   Capitation tax </a:t>
            </a:r>
          </a:p>
          <a:p>
            <a:pPr>
              <a:buNone/>
            </a:pPr>
            <a:r>
              <a:rPr lang="en-US" sz="7200" b="1" dirty="0">
                <a:solidFill>
                  <a:srgbClr val="FFFF00"/>
                </a:solidFill>
                <a:latin typeface="+mj-lt"/>
              </a:rPr>
              <a:t>2.	   Duties in respect of succession to agricultural land. </a:t>
            </a:r>
          </a:p>
          <a:p>
            <a:pPr>
              <a:buNone/>
            </a:pPr>
            <a:r>
              <a:rPr lang="en-US" sz="7200" b="1" dirty="0">
                <a:solidFill>
                  <a:srgbClr val="FFFF00"/>
                </a:solidFill>
                <a:latin typeface="+mj-lt"/>
              </a:rPr>
              <a:t>3.	   Duties of excise on certain goods produced or manufactured in the State, such as alcoholic liquids, opium, etc. </a:t>
            </a:r>
          </a:p>
          <a:p>
            <a:pPr>
              <a:buNone/>
            </a:pPr>
            <a:r>
              <a:rPr lang="en-US" sz="7200" b="1" dirty="0">
                <a:solidFill>
                  <a:srgbClr val="FFFF00"/>
                </a:solidFill>
                <a:latin typeface="+mj-lt"/>
              </a:rPr>
              <a:t>4.	   Estate duty in respect of agricultural land. </a:t>
            </a:r>
          </a:p>
          <a:p>
            <a:pPr>
              <a:buNone/>
            </a:pPr>
            <a:r>
              <a:rPr lang="en-US" sz="7200" b="1" dirty="0">
                <a:solidFill>
                  <a:srgbClr val="FFFF00"/>
                </a:solidFill>
                <a:latin typeface="+mj-lt"/>
              </a:rPr>
              <a:t>5. 	   Fees in respect of any of the matters in the State List, but not including fees taken in any Court. </a:t>
            </a:r>
          </a:p>
          <a:p>
            <a:pPr>
              <a:buNone/>
            </a:pPr>
            <a:r>
              <a:rPr lang="en-US" sz="7200" b="1" dirty="0">
                <a:solidFill>
                  <a:srgbClr val="FFFF00"/>
                </a:solidFill>
                <a:latin typeface="+mj-lt"/>
              </a:rPr>
              <a:t>6.	   Land Revenue. </a:t>
            </a:r>
          </a:p>
          <a:p>
            <a:pPr>
              <a:buNone/>
            </a:pPr>
            <a:r>
              <a:rPr lang="en-US" sz="7200" b="1" dirty="0">
                <a:solidFill>
                  <a:srgbClr val="FFFF00"/>
                </a:solidFill>
                <a:latin typeface="+mj-lt"/>
              </a:rPr>
              <a:t>7.    	Rates of stamp duty in respect of documents other than those specified in the Union List. </a:t>
            </a:r>
          </a:p>
          <a:p>
            <a:pPr>
              <a:buNone/>
            </a:pPr>
            <a:r>
              <a:rPr lang="en-US" sz="7200" b="1" dirty="0">
                <a:solidFill>
                  <a:srgbClr val="FFFF00"/>
                </a:solidFill>
                <a:latin typeface="+mj-lt"/>
              </a:rPr>
              <a:t>8. 	   Taxes on agricultural income. </a:t>
            </a:r>
          </a:p>
          <a:p>
            <a:pPr>
              <a:buNone/>
            </a:pPr>
            <a:r>
              <a:rPr lang="en-US" sz="7200" b="1" dirty="0">
                <a:solidFill>
                  <a:srgbClr val="FFFF00"/>
                </a:solidFill>
                <a:latin typeface="+mj-lt"/>
              </a:rPr>
              <a:t>9. 	   Taxes on land and buildings. </a:t>
            </a:r>
          </a:p>
          <a:p>
            <a:pPr>
              <a:buNone/>
            </a:pPr>
            <a:r>
              <a:rPr lang="en-US" sz="7200" b="1" dirty="0">
                <a:solidFill>
                  <a:srgbClr val="FFFF00"/>
                </a:solidFill>
                <a:latin typeface="+mj-lt"/>
              </a:rPr>
              <a:t>10. 	Taxes on mineral rights, subject to limitations impose by Parliament relating to mineral development. </a:t>
            </a:r>
          </a:p>
          <a:p>
            <a:pPr>
              <a:buNone/>
            </a:pPr>
            <a:r>
              <a:rPr lang="en-US" sz="7200" b="1" dirty="0">
                <a:solidFill>
                  <a:srgbClr val="FFFF00"/>
                </a:solidFill>
                <a:latin typeface="+mj-lt"/>
              </a:rPr>
              <a:t>11.   Taxes on the consumption or sale of electricity. </a:t>
            </a:r>
          </a:p>
          <a:p>
            <a:pPr>
              <a:buNone/>
            </a:pPr>
            <a:r>
              <a:rPr lang="en-US" sz="7200" b="1" dirty="0">
                <a:solidFill>
                  <a:srgbClr val="FFFF00"/>
                </a:solidFill>
                <a:latin typeface="+mj-lt"/>
              </a:rPr>
              <a:t>12.	   Taxes on the entry of goods into a local area for consumption, use or sale therein. </a:t>
            </a:r>
          </a:p>
          <a:p>
            <a:pPr>
              <a:buNone/>
            </a:pPr>
            <a:r>
              <a:rPr lang="en-US" sz="7200" b="1" dirty="0">
                <a:solidFill>
                  <a:srgbClr val="FFFF00"/>
                </a:solidFill>
                <a:latin typeface="+mj-lt"/>
              </a:rPr>
              <a:t>13.   Taxes on the sale and purchase of goods other than newspapers. </a:t>
            </a:r>
          </a:p>
          <a:p>
            <a:pPr>
              <a:buNone/>
            </a:pPr>
            <a:r>
              <a:rPr lang="en-US" sz="7200" b="1" dirty="0">
                <a:solidFill>
                  <a:srgbClr val="FFFF00"/>
                </a:solidFill>
                <a:latin typeface="+mj-lt"/>
              </a:rPr>
              <a:t>14. 	Taxes on the advertisements other than those published in newspapers. </a:t>
            </a:r>
          </a:p>
          <a:p>
            <a:pPr>
              <a:buNone/>
            </a:pPr>
            <a:r>
              <a:rPr lang="en-US" sz="7200" b="1" dirty="0">
                <a:solidFill>
                  <a:srgbClr val="FFFF00"/>
                </a:solidFill>
                <a:latin typeface="+mj-lt"/>
              </a:rPr>
              <a:t>15. 	Taxes on goods and passengers carried by road or on inland waterways. </a:t>
            </a:r>
          </a:p>
          <a:p>
            <a:pPr>
              <a:buNone/>
            </a:pPr>
            <a:r>
              <a:rPr lang="en-US" sz="7200" b="1" dirty="0">
                <a:solidFill>
                  <a:srgbClr val="FFFF00"/>
                </a:solidFill>
                <a:latin typeface="+mj-lt"/>
              </a:rPr>
              <a:t>16. 	Taxes on vehicles. </a:t>
            </a:r>
          </a:p>
          <a:p>
            <a:pPr>
              <a:buNone/>
            </a:pPr>
            <a:r>
              <a:rPr lang="en-US" sz="7200" b="1" dirty="0">
                <a:solidFill>
                  <a:srgbClr val="FFFF00"/>
                </a:solidFill>
                <a:latin typeface="+mj-lt"/>
              </a:rPr>
              <a:t>17. 	Taxes on animals and boats. </a:t>
            </a:r>
          </a:p>
          <a:p>
            <a:pPr>
              <a:buNone/>
            </a:pPr>
            <a:r>
              <a:rPr lang="en-US" sz="7200" b="1" dirty="0">
                <a:solidFill>
                  <a:srgbClr val="FFFF00"/>
                </a:solidFill>
                <a:latin typeface="+mj-lt"/>
              </a:rPr>
              <a:t>18. 	Taxes on professions, trades, callings and employments. </a:t>
            </a:r>
          </a:p>
          <a:p>
            <a:pPr>
              <a:buNone/>
            </a:pPr>
            <a:r>
              <a:rPr lang="en-US" sz="7200" b="1" dirty="0">
                <a:solidFill>
                  <a:srgbClr val="FFFF00"/>
                </a:solidFill>
                <a:latin typeface="+mj-lt"/>
              </a:rPr>
              <a:t>19. 	Taxes on luxuries, including taxes on entertainments, amusements, betting and gambling. </a:t>
            </a:r>
            <a:endParaRPr lang="en-US" sz="5600" b="1" dirty="0">
              <a:solidFill>
                <a:srgbClr val="FFFF00"/>
              </a:solidFill>
              <a:latin typeface="+mj-lt"/>
            </a:endParaRPr>
          </a:p>
          <a:p>
            <a:pPr>
              <a:buNone/>
            </a:pPr>
            <a:r>
              <a:rPr lang="en-US" sz="7200" b="1" dirty="0">
                <a:solidFill>
                  <a:srgbClr val="FFFF00"/>
                </a:solidFill>
                <a:latin typeface="+mj-lt"/>
              </a:rPr>
              <a:t>20. 	Tolls. </a:t>
            </a:r>
          </a:p>
        </p:txBody>
      </p:sp>
    </p:spTree>
    <p:custDataLst>
      <p:tags r:id="rId1"/>
    </p:custDataLst>
    <p:extLst>
      <p:ext uri="{BB962C8B-B14F-4D97-AF65-F5344CB8AC3E}">
        <p14:creationId xmlns:p14="http://schemas.microsoft.com/office/powerpoint/2010/main" val="577377246"/>
      </p:ext>
    </p:extLst>
  </p:cSld>
  <p:clrMapOvr>
    <a:masterClrMapping/>
  </p:clrMapOvr>
  <mc:AlternateContent xmlns:mc="http://schemas.openxmlformats.org/markup-compatibility/2006" xmlns:p14="http://schemas.microsoft.com/office/powerpoint/2010/main">
    <mc:Choice Requires="p14">
      <p:transition spd="slow" p14:dur="2000" advTm="134594"/>
    </mc:Choice>
    <mc:Fallback xmlns="">
      <p:transition spd="slow" advTm="1345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7"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8"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9" dur="1000"/>
                                        <p:tgtEl>
                                          <p:spTgt spid="3">
                                            <p:txEl>
                                              <p:pRg st="1" end="1"/>
                                            </p:txEl>
                                          </p:spTgt>
                                        </p:tgtEl>
                                      </p:cBhvr>
                                    </p:animEffect>
                                  </p:childTnLst>
                                </p:cTn>
                              </p:par>
                              <p:par>
                                <p:cTn id="20" presetID="31"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2" end="2"/>
                                            </p:txEl>
                                          </p:spTgt>
                                        </p:tgtEl>
                                      </p:cBhvr>
                                    </p:animEffect>
                                  </p:childTnLst>
                                </p:cTn>
                              </p:par>
                              <p:par>
                                <p:cTn id="26" presetID="31"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3" end="3"/>
                                            </p:txEl>
                                          </p:spTgt>
                                        </p:tgtEl>
                                      </p:cBhvr>
                                    </p:animEffect>
                                  </p:childTnLst>
                                </p:cTn>
                              </p:par>
                              <p:par>
                                <p:cTn id="32" presetID="31"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p:cTn id="34"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5"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6"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7" dur="1000"/>
                                        <p:tgtEl>
                                          <p:spTgt spid="3">
                                            <p:txEl>
                                              <p:pRg st="4" end="4"/>
                                            </p:txEl>
                                          </p:spTgt>
                                        </p:tgtEl>
                                      </p:cBhvr>
                                    </p:animEffect>
                                  </p:childTnLst>
                                </p:cTn>
                              </p:par>
                              <p:par>
                                <p:cTn id="38" presetID="31" presetClass="entr" presetSubtype="0" fill="hold"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p:cTn id="40"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1"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2"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3" dur="1000"/>
                                        <p:tgtEl>
                                          <p:spTgt spid="3">
                                            <p:txEl>
                                              <p:pRg st="5" end="5"/>
                                            </p:txEl>
                                          </p:spTgt>
                                        </p:tgtEl>
                                      </p:cBhvr>
                                    </p:animEffect>
                                  </p:childTnLst>
                                </p:cTn>
                              </p:par>
                              <p:par>
                                <p:cTn id="44" presetID="31" presetClass="entr" presetSubtype="0" fill="hold" nodeType="with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 calcmode="lin" valueType="num">
                                      <p:cBhvr>
                                        <p:cTn id="46"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7"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8"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9" dur="1000"/>
                                        <p:tgtEl>
                                          <p:spTgt spid="3">
                                            <p:txEl>
                                              <p:pRg st="6" end="6"/>
                                            </p:txEl>
                                          </p:spTgt>
                                        </p:tgtEl>
                                      </p:cBhvr>
                                    </p:animEffect>
                                  </p:childTnLst>
                                </p:cTn>
                              </p:par>
                              <p:par>
                                <p:cTn id="50" presetID="31" presetClass="entr" presetSubtype="0" fill="hold" nodeType="with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 calcmode="lin" valueType="num">
                                      <p:cBhvr>
                                        <p:cTn id="52"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3"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4"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55" dur="1000"/>
                                        <p:tgtEl>
                                          <p:spTgt spid="3">
                                            <p:txEl>
                                              <p:pRg st="7" end="7"/>
                                            </p:txEl>
                                          </p:spTgt>
                                        </p:tgtEl>
                                      </p:cBhvr>
                                    </p:animEffect>
                                  </p:childTnLst>
                                </p:cTn>
                              </p:par>
                              <p:par>
                                <p:cTn id="56" presetID="31" presetClass="entr" presetSubtype="0" fill="hold" nodeType="with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 calcmode="lin" valueType="num">
                                      <p:cBhvr>
                                        <p:cTn id="58"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9"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60"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61" dur="1000"/>
                                        <p:tgtEl>
                                          <p:spTgt spid="3">
                                            <p:txEl>
                                              <p:pRg st="8" end="8"/>
                                            </p:txEl>
                                          </p:spTgt>
                                        </p:tgtEl>
                                      </p:cBhvr>
                                    </p:animEffect>
                                  </p:childTnLst>
                                </p:cTn>
                              </p:par>
                              <p:par>
                                <p:cTn id="62" presetID="31" presetClass="entr" presetSubtype="0" fill="hold" nodeType="withEffect">
                                  <p:stCondLst>
                                    <p:cond delay="0"/>
                                  </p:stCondLst>
                                  <p:childTnLst>
                                    <p:set>
                                      <p:cBhvr>
                                        <p:cTn id="63" dur="1" fill="hold">
                                          <p:stCondLst>
                                            <p:cond delay="0"/>
                                          </p:stCondLst>
                                        </p:cTn>
                                        <p:tgtEl>
                                          <p:spTgt spid="3">
                                            <p:txEl>
                                              <p:pRg st="9" end="9"/>
                                            </p:txEl>
                                          </p:spTgt>
                                        </p:tgtEl>
                                        <p:attrNameLst>
                                          <p:attrName>style.visibility</p:attrName>
                                        </p:attrNameLst>
                                      </p:cBhvr>
                                      <p:to>
                                        <p:strVal val="visible"/>
                                      </p:to>
                                    </p:set>
                                    <p:anim calcmode="lin" valueType="num">
                                      <p:cBhvr>
                                        <p:cTn id="64"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5"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66"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67" dur="1000"/>
                                        <p:tgtEl>
                                          <p:spTgt spid="3">
                                            <p:txEl>
                                              <p:pRg st="9" end="9"/>
                                            </p:txEl>
                                          </p:spTgt>
                                        </p:tgtEl>
                                      </p:cBhvr>
                                    </p:animEffect>
                                  </p:childTnLst>
                                </p:cTn>
                              </p:par>
                              <p:par>
                                <p:cTn id="68" presetID="31" presetClass="entr" presetSubtype="0" fill="hold" nodeType="with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 calcmode="lin" valueType="num">
                                      <p:cBhvr>
                                        <p:cTn id="70"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1"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72"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73" dur="1000"/>
                                        <p:tgtEl>
                                          <p:spTgt spid="3">
                                            <p:txEl>
                                              <p:pRg st="10" end="10"/>
                                            </p:txEl>
                                          </p:spTgt>
                                        </p:tgtEl>
                                      </p:cBhvr>
                                    </p:animEffect>
                                  </p:childTnLst>
                                </p:cTn>
                              </p:par>
                              <p:par>
                                <p:cTn id="74" presetID="31" presetClass="entr" presetSubtype="0" fill="hold" nodeType="withEffect">
                                  <p:stCondLst>
                                    <p:cond delay="0"/>
                                  </p:stCondLst>
                                  <p:childTnLst>
                                    <p:set>
                                      <p:cBhvr>
                                        <p:cTn id="75" dur="1" fill="hold">
                                          <p:stCondLst>
                                            <p:cond delay="0"/>
                                          </p:stCondLst>
                                        </p:cTn>
                                        <p:tgtEl>
                                          <p:spTgt spid="3">
                                            <p:txEl>
                                              <p:pRg st="11" end="11"/>
                                            </p:txEl>
                                          </p:spTgt>
                                        </p:tgtEl>
                                        <p:attrNameLst>
                                          <p:attrName>style.visibility</p:attrName>
                                        </p:attrNameLst>
                                      </p:cBhvr>
                                      <p:to>
                                        <p:strVal val="visible"/>
                                      </p:to>
                                    </p:set>
                                    <p:anim calcmode="lin" valueType="num">
                                      <p:cBhvr>
                                        <p:cTn id="76" dur="10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77" dur="1000" fill="hold"/>
                                        <p:tgtEl>
                                          <p:spTgt spid="3">
                                            <p:txEl>
                                              <p:pRg st="11" end="11"/>
                                            </p:txEl>
                                          </p:spTgt>
                                        </p:tgtEl>
                                        <p:attrNameLst>
                                          <p:attrName>ppt_h</p:attrName>
                                        </p:attrNameLst>
                                      </p:cBhvr>
                                      <p:tavLst>
                                        <p:tav tm="0">
                                          <p:val>
                                            <p:fltVal val="0"/>
                                          </p:val>
                                        </p:tav>
                                        <p:tav tm="100000">
                                          <p:val>
                                            <p:strVal val="#ppt_h"/>
                                          </p:val>
                                        </p:tav>
                                      </p:tavLst>
                                    </p:anim>
                                    <p:anim calcmode="lin" valueType="num">
                                      <p:cBhvr>
                                        <p:cTn id="78" dur="1000" fill="hold"/>
                                        <p:tgtEl>
                                          <p:spTgt spid="3">
                                            <p:txEl>
                                              <p:pRg st="11" end="11"/>
                                            </p:txEl>
                                          </p:spTgt>
                                        </p:tgtEl>
                                        <p:attrNameLst>
                                          <p:attrName>style.rotation</p:attrName>
                                        </p:attrNameLst>
                                      </p:cBhvr>
                                      <p:tavLst>
                                        <p:tav tm="0">
                                          <p:val>
                                            <p:fltVal val="90"/>
                                          </p:val>
                                        </p:tav>
                                        <p:tav tm="100000">
                                          <p:val>
                                            <p:fltVal val="0"/>
                                          </p:val>
                                        </p:tav>
                                      </p:tavLst>
                                    </p:anim>
                                    <p:animEffect transition="in" filter="fade">
                                      <p:cBhvr>
                                        <p:cTn id="79" dur="1000"/>
                                        <p:tgtEl>
                                          <p:spTgt spid="3">
                                            <p:txEl>
                                              <p:pRg st="11" end="11"/>
                                            </p:txEl>
                                          </p:spTgt>
                                        </p:tgtEl>
                                      </p:cBhvr>
                                    </p:animEffect>
                                  </p:childTnLst>
                                </p:cTn>
                              </p:par>
                              <p:par>
                                <p:cTn id="80" presetID="31" presetClass="entr" presetSubtype="0" fill="hold" nodeType="withEffect">
                                  <p:stCondLst>
                                    <p:cond delay="0"/>
                                  </p:stCondLst>
                                  <p:childTnLst>
                                    <p:set>
                                      <p:cBhvr>
                                        <p:cTn id="81" dur="1" fill="hold">
                                          <p:stCondLst>
                                            <p:cond delay="0"/>
                                          </p:stCondLst>
                                        </p:cTn>
                                        <p:tgtEl>
                                          <p:spTgt spid="3">
                                            <p:txEl>
                                              <p:pRg st="12" end="12"/>
                                            </p:txEl>
                                          </p:spTgt>
                                        </p:tgtEl>
                                        <p:attrNameLst>
                                          <p:attrName>style.visibility</p:attrName>
                                        </p:attrNameLst>
                                      </p:cBhvr>
                                      <p:to>
                                        <p:strVal val="visible"/>
                                      </p:to>
                                    </p:set>
                                    <p:anim calcmode="lin" valueType="num">
                                      <p:cBhvr>
                                        <p:cTn id="82" dur="10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83" dur="1000" fill="hold"/>
                                        <p:tgtEl>
                                          <p:spTgt spid="3">
                                            <p:txEl>
                                              <p:pRg st="12" end="12"/>
                                            </p:txEl>
                                          </p:spTgt>
                                        </p:tgtEl>
                                        <p:attrNameLst>
                                          <p:attrName>ppt_h</p:attrName>
                                        </p:attrNameLst>
                                      </p:cBhvr>
                                      <p:tavLst>
                                        <p:tav tm="0">
                                          <p:val>
                                            <p:fltVal val="0"/>
                                          </p:val>
                                        </p:tav>
                                        <p:tav tm="100000">
                                          <p:val>
                                            <p:strVal val="#ppt_h"/>
                                          </p:val>
                                        </p:tav>
                                      </p:tavLst>
                                    </p:anim>
                                    <p:anim calcmode="lin" valueType="num">
                                      <p:cBhvr>
                                        <p:cTn id="84" dur="1000" fill="hold"/>
                                        <p:tgtEl>
                                          <p:spTgt spid="3">
                                            <p:txEl>
                                              <p:pRg st="12" end="12"/>
                                            </p:txEl>
                                          </p:spTgt>
                                        </p:tgtEl>
                                        <p:attrNameLst>
                                          <p:attrName>style.rotation</p:attrName>
                                        </p:attrNameLst>
                                      </p:cBhvr>
                                      <p:tavLst>
                                        <p:tav tm="0">
                                          <p:val>
                                            <p:fltVal val="90"/>
                                          </p:val>
                                        </p:tav>
                                        <p:tav tm="100000">
                                          <p:val>
                                            <p:fltVal val="0"/>
                                          </p:val>
                                        </p:tav>
                                      </p:tavLst>
                                    </p:anim>
                                    <p:animEffect transition="in" filter="fade">
                                      <p:cBhvr>
                                        <p:cTn id="85" dur="1000"/>
                                        <p:tgtEl>
                                          <p:spTgt spid="3">
                                            <p:txEl>
                                              <p:pRg st="12" end="12"/>
                                            </p:txEl>
                                          </p:spTgt>
                                        </p:tgtEl>
                                      </p:cBhvr>
                                    </p:animEffect>
                                  </p:childTnLst>
                                </p:cTn>
                              </p:par>
                              <p:par>
                                <p:cTn id="86" presetID="31" presetClass="entr" presetSubtype="0" fill="hold" nodeType="withEffect">
                                  <p:stCondLst>
                                    <p:cond delay="0"/>
                                  </p:stCondLst>
                                  <p:childTnLst>
                                    <p:set>
                                      <p:cBhvr>
                                        <p:cTn id="87" dur="1" fill="hold">
                                          <p:stCondLst>
                                            <p:cond delay="0"/>
                                          </p:stCondLst>
                                        </p:cTn>
                                        <p:tgtEl>
                                          <p:spTgt spid="3">
                                            <p:txEl>
                                              <p:pRg st="13" end="13"/>
                                            </p:txEl>
                                          </p:spTgt>
                                        </p:tgtEl>
                                        <p:attrNameLst>
                                          <p:attrName>style.visibility</p:attrName>
                                        </p:attrNameLst>
                                      </p:cBhvr>
                                      <p:to>
                                        <p:strVal val="visible"/>
                                      </p:to>
                                    </p:set>
                                    <p:anim calcmode="lin" valueType="num">
                                      <p:cBhvr>
                                        <p:cTn id="88" dur="10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89" dur="1000" fill="hold"/>
                                        <p:tgtEl>
                                          <p:spTgt spid="3">
                                            <p:txEl>
                                              <p:pRg st="13" end="13"/>
                                            </p:txEl>
                                          </p:spTgt>
                                        </p:tgtEl>
                                        <p:attrNameLst>
                                          <p:attrName>ppt_h</p:attrName>
                                        </p:attrNameLst>
                                      </p:cBhvr>
                                      <p:tavLst>
                                        <p:tav tm="0">
                                          <p:val>
                                            <p:fltVal val="0"/>
                                          </p:val>
                                        </p:tav>
                                        <p:tav tm="100000">
                                          <p:val>
                                            <p:strVal val="#ppt_h"/>
                                          </p:val>
                                        </p:tav>
                                      </p:tavLst>
                                    </p:anim>
                                    <p:anim calcmode="lin" valueType="num">
                                      <p:cBhvr>
                                        <p:cTn id="90" dur="1000" fill="hold"/>
                                        <p:tgtEl>
                                          <p:spTgt spid="3">
                                            <p:txEl>
                                              <p:pRg st="13" end="13"/>
                                            </p:txEl>
                                          </p:spTgt>
                                        </p:tgtEl>
                                        <p:attrNameLst>
                                          <p:attrName>style.rotation</p:attrName>
                                        </p:attrNameLst>
                                      </p:cBhvr>
                                      <p:tavLst>
                                        <p:tav tm="0">
                                          <p:val>
                                            <p:fltVal val="90"/>
                                          </p:val>
                                        </p:tav>
                                        <p:tav tm="100000">
                                          <p:val>
                                            <p:fltVal val="0"/>
                                          </p:val>
                                        </p:tav>
                                      </p:tavLst>
                                    </p:anim>
                                    <p:animEffect transition="in" filter="fade">
                                      <p:cBhvr>
                                        <p:cTn id="91" dur="1000"/>
                                        <p:tgtEl>
                                          <p:spTgt spid="3">
                                            <p:txEl>
                                              <p:pRg st="13" end="13"/>
                                            </p:txEl>
                                          </p:spTgt>
                                        </p:tgtEl>
                                      </p:cBhvr>
                                    </p:animEffect>
                                  </p:childTnLst>
                                </p:cTn>
                              </p:par>
                              <p:par>
                                <p:cTn id="92" presetID="31" presetClass="entr" presetSubtype="0" fill="hold" nodeType="withEffect">
                                  <p:stCondLst>
                                    <p:cond delay="0"/>
                                  </p:stCondLst>
                                  <p:childTnLst>
                                    <p:set>
                                      <p:cBhvr>
                                        <p:cTn id="93" dur="1" fill="hold">
                                          <p:stCondLst>
                                            <p:cond delay="0"/>
                                          </p:stCondLst>
                                        </p:cTn>
                                        <p:tgtEl>
                                          <p:spTgt spid="3">
                                            <p:txEl>
                                              <p:pRg st="14" end="14"/>
                                            </p:txEl>
                                          </p:spTgt>
                                        </p:tgtEl>
                                        <p:attrNameLst>
                                          <p:attrName>style.visibility</p:attrName>
                                        </p:attrNameLst>
                                      </p:cBhvr>
                                      <p:to>
                                        <p:strVal val="visible"/>
                                      </p:to>
                                    </p:set>
                                    <p:anim calcmode="lin" valueType="num">
                                      <p:cBhvr>
                                        <p:cTn id="94" dur="1000" fill="hold"/>
                                        <p:tgtEl>
                                          <p:spTgt spid="3">
                                            <p:txEl>
                                              <p:pRg st="14" end="14"/>
                                            </p:txEl>
                                          </p:spTgt>
                                        </p:tgtEl>
                                        <p:attrNameLst>
                                          <p:attrName>ppt_w</p:attrName>
                                        </p:attrNameLst>
                                      </p:cBhvr>
                                      <p:tavLst>
                                        <p:tav tm="0">
                                          <p:val>
                                            <p:fltVal val="0"/>
                                          </p:val>
                                        </p:tav>
                                        <p:tav tm="100000">
                                          <p:val>
                                            <p:strVal val="#ppt_w"/>
                                          </p:val>
                                        </p:tav>
                                      </p:tavLst>
                                    </p:anim>
                                    <p:anim calcmode="lin" valueType="num">
                                      <p:cBhvr>
                                        <p:cTn id="95" dur="1000" fill="hold"/>
                                        <p:tgtEl>
                                          <p:spTgt spid="3">
                                            <p:txEl>
                                              <p:pRg st="14" end="14"/>
                                            </p:txEl>
                                          </p:spTgt>
                                        </p:tgtEl>
                                        <p:attrNameLst>
                                          <p:attrName>ppt_h</p:attrName>
                                        </p:attrNameLst>
                                      </p:cBhvr>
                                      <p:tavLst>
                                        <p:tav tm="0">
                                          <p:val>
                                            <p:fltVal val="0"/>
                                          </p:val>
                                        </p:tav>
                                        <p:tav tm="100000">
                                          <p:val>
                                            <p:strVal val="#ppt_h"/>
                                          </p:val>
                                        </p:tav>
                                      </p:tavLst>
                                    </p:anim>
                                    <p:anim calcmode="lin" valueType="num">
                                      <p:cBhvr>
                                        <p:cTn id="96" dur="1000" fill="hold"/>
                                        <p:tgtEl>
                                          <p:spTgt spid="3">
                                            <p:txEl>
                                              <p:pRg st="14" end="14"/>
                                            </p:txEl>
                                          </p:spTgt>
                                        </p:tgtEl>
                                        <p:attrNameLst>
                                          <p:attrName>style.rotation</p:attrName>
                                        </p:attrNameLst>
                                      </p:cBhvr>
                                      <p:tavLst>
                                        <p:tav tm="0">
                                          <p:val>
                                            <p:fltVal val="90"/>
                                          </p:val>
                                        </p:tav>
                                        <p:tav tm="100000">
                                          <p:val>
                                            <p:fltVal val="0"/>
                                          </p:val>
                                        </p:tav>
                                      </p:tavLst>
                                    </p:anim>
                                    <p:animEffect transition="in" filter="fade">
                                      <p:cBhvr>
                                        <p:cTn id="97" dur="1000"/>
                                        <p:tgtEl>
                                          <p:spTgt spid="3">
                                            <p:txEl>
                                              <p:pRg st="14" end="14"/>
                                            </p:txEl>
                                          </p:spTgt>
                                        </p:tgtEl>
                                      </p:cBhvr>
                                    </p:animEffect>
                                  </p:childTnLst>
                                </p:cTn>
                              </p:par>
                              <p:par>
                                <p:cTn id="98" presetID="31" presetClass="entr" presetSubtype="0" fill="hold" nodeType="withEffect">
                                  <p:stCondLst>
                                    <p:cond delay="0"/>
                                  </p:stCondLst>
                                  <p:childTnLst>
                                    <p:set>
                                      <p:cBhvr>
                                        <p:cTn id="99" dur="1" fill="hold">
                                          <p:stCondLst>
                                            <p:cond delay="0"/>
                                          </p:stCondLst>
                                        </p:cTn>
                                        <p:tgtEl>
                                          <p:spTgt spid="3">
                                            <p:txEl>
                                              <p:pRg st="15" end="15"/>
                                            </p:txEl>
                                          </p:spTgt>
                                        </p:tgtEl>
                                        <p:attrNameLst>
                                          <p:attrName>style.visibility</p:attrName>
                                        </p:attrNameLst>
                                      </p:cBhvr>
                                      <p:to>
                                        <p:strVal val="visible"/>
                                      </p:to>
                                    </p:set>
                                    <p:anim calcmode="lin" valueType="num">
                                      <p:cBhvr>
                                        <p:cTn id="100" dur="1000" fill="hold"/>
                                        <p:tgtEl>
                                          <p:spTgt spid="3">
                                            <p:txEl>
                                              <p:pRg st="15" end="15"/>
                                            </p:txEl>
                                          </p:spTgt>
                                        </p:tgtEl>
                                        <p:attrNameLst>
                                          <p:attrName>ppt_w</p:attrName>
                                        </p:attrNameLst>
                                      </p:cBhvr>
                                      <p:tavLst>
                                        <p:tav tm="0">
                                          <p:val>
                                            <p:fltVal val="0"/>
                                          </p:val>
                                        </p:tav>
                                        <p:tav tm="100000">
                                          <p:val>
                                            <p:strVal val="#ppt_w"/>
                                          </p:val>
                                        </p:tav>
                                      </p:tavLst>
                                    </p:anim>
                                    <p:anim calcmode="lin" valueType="num">
                                      <p:cBhvr>
                                        <p:cTn id="101" dur="1000" fill="hold"/>
                                        <p:tgtEl>
                                          <p:spTgt spid="3">
                                            <p:txEl>
                                              <p:pRg st="15" end="15"/>
                                            </p:txEl>
                                          </p:spTgt>
                                        </p:tgtEl>
                                        <p:attrNameLst>
                                          <p:attrName>ppt_h</p:attrName>
                                        </p:attrNameLst>
                                      </p:cBhvr>
                                      <p:tavLst>
                                        <p:tav tm="0">
                                          <p:val>
                                            <p:fltVal val="0"/>
                                          </p:val>
                                        </p:tav>
                                        <p:tav tm="100000">
                                          <p:val>
                                            <p:strVal val="#ppt_h"/>
                                          </p:val>
                                        </p:tav>
                                      </p:tavLst>
                                    </p:anim>
                                    <p:anim calcmode="lin" valueType="num">
                                      <p:cBhvr>
                                        <p:cTn id="102" dur="1000" fill="hold"/>
                                        <p:tgtEl>
                                          <p:spTgt spid="3">
                                            <p:txEl>
                                              <p:pRg st="15" end="15"/>
                                            </p:txEl>
                                          </p:spTgt>
                                        </p:tgtEl>
                                        <p:attrNameLst>
                                          <p:attrName>style.rotation</p:attrName>
                                        </p:attrNameLst>
                                      </p:cBhvr>
                                      <p:tavLst>
                                        <p:tav tm="0">
                                          <p:val>
                                            <p:fltVal val="90"/>
                                          </p:val>
                                        </p:tav>
                                        <p:tav tm="100000">
                                          <p:val>
                                            <p:fltVal val="0"/>
                                          </p:val>
                                        </p:tav>
                                      </p:tavLst>
                                    </p:anim>
                                    <p:animEffect transition="in" filter="fade">
                                      <p:cBhvr>
                                        <p:cTn id="103" dur="1000"/>
                                        <p:tgtEl>
                                          <p:spTgt spid="3">
                                            <p:txEl>
                                              <p:pRg st="15" end="15"/>
                                            </p:txEl>
                                          </p:spTgt>
                                        </p:tgtEl>
                                      </p:cBhvr>
                                    </p:animEffect>
                                  </p:childTnLst>
                                </p:cTn>
                              </p:par>
                              <p:par>
                                <p:cTn id="104" presetID="31" presetClass="entr" presetSubtype="0" fill="hold" nodeType="withEffect">
                                  <p:stCondLst>
                                    <p:cond delay="0"/>
                                  </p:stCondLst>
                                  <p:childTnLst>
                                    <p:set>
                                      <p:cBhvr>
                                        <p:cTn id="105" dur="1" fill="hold">
                                          <p:stCondLst>
                                            <p:cond delay="0"/>
                                          </p:stCondLst>
                                        </p:cTn>
                                        <p:tgtEl>
                                          <p:spTgt spid="3">
                                            <p:txEl>
                                              <p:pRg st="16" end="16"/>
                                            </p:txEl>
                                          </p:spTgt>
                                        </p:tgtEl>
                                        <p:attrNameLst>
                                          <p:attrName>style.visibility</p:attrName>
                                        </p:attrNameLst>
                                      </p:cBhvr>
                                      <p:to>
                                        <p:strVal val="visible"/>
                                      </p:to>
                                    </p:set>
                                    <p:anim calcmode="lin" valueType="num">
                                      <p:cBhvr>
                                        <p:cTn id="106" dur="1000" fill="hold"/>
                                        <p:tgtEl>
                                          <p:spTgt spid="3">
                                            <p:txEl>
                                              <p:pRg st="16" end="16"/>
                                            </p:txEl>
                                          </p:spTgt>
                                        </p:tgtEl>
                                        <p:attrNameLst>
                                          <p:attrName>ppt_w</p:attrName>
                                        </p:attrNameLst>
                                      </p:cBhvr>
                                      <p:tavLst>
                                        <p:tav tm="0">
                                          <p:val>
                                            <p:fltVal val="0"/>
                                          </p:val>
                                        </p:tav>
                                        <p:tav tm="100000">
                                          <p:val>
                                            <p:strVal val="#ppt_w"/>
                                          </p:val>
                                        </p:tav>
                                      </p:tavLst>
                                    </p:anim>
                                    <p:anim calcmode="lin" valueType="num">
                                      <p:cBhvr>
                                        <p:cTn id="107" dur="1000" fill="hold"/>
                                        <p:tgtEl>
                                          <p:spTgt spid="3">
                                            <p:txEl>
                                              <p:pRg st="16" end="16"/>
                                            </p:txEl>
                                          </p:spTgt>
                                        </p:tgtEl>
                                        <p:attrNameLst>
                                          <p:attrName>ppt_h</p:attrName>
                                        </p:attrNameLst>
                                      </p:cBhvr>
                                      <p:tavLst>
                                        <p:tav tm="0">
                                          <p:val>
                                            <p:fltVal val="0"/>
                                          </p:val>
                                        </p:tav>
                                        <p:tav tm="100000">
                                          <p:val>
                                            <p:strVal val="#ppt_h"/>
                                          </p:val>
                                        </p:tav>
                                      </p:tavLst>
                                    </p:anim>
                                    <p:anim calcmode="lin" valueType="num">
                                      <p:cBhvr>
                                        <p:cTn id="108" dur="1000" fill="hold"/>
                                        <p:tgtEl>
                                          <p:spTgt spid="3">
                                            <p:txEl>
                                              <p:pRg st="16" end="16"/>
                                            </p:txEl>
                                          </p:spTgt>
                                        </p:tgtEl>
                                        <p:attrNameLst>
                                          <p:attrName>style.rotation</p:attrName>
                                        </p:attrNameLst>
                                      </p:cBhvr>
                                      <p:tavLst>
                                        <p:tav tm="0">
                                          <p:val>
                                            <p:fltVal val="90"/>
                                          </p:val>
                                        </p:tav>
                                        <p:tav tm="100000">
                                          <p:val>
                                            <p:fltVal val="0"/>
                                          </p:val>
                                        </p:tav>
                                      </p:tavLst>
                                    </p:anim>
                                    <p:animEffect transition="in" filter="fade">
                                      <p:cBhvr>
                                        <p:cTn id="109" dur="1000"/>
                                        <p:tgtEl>
                                          <p:spTgt spid="3">
                                            <p:txEl>
                                              <p:pRg st="16" end="16"/>
                                            </p:txEl>
                                          </p:spTgt>
                                        </p:tgtEl>
                                      </p:cBhvr>
                                    </p:animEffect>
                                  </p:childTnLst>
                                </p:cTn>
                              </p:par>
                              <p:par>
                                <p:cTn id="110" presetID="31" presetClass="entr" presetSubtype="0" fill="hold" nodeType="withEffect">
                                  <p:stCondLst>
                                    <p:cond delay="0"/>
                                  </p:stCondLst>
                                  <p:childTnLst>
                                    <p:set>
                                      <p:cBhvr>
                                        <p:cTn id="111" dur="1" fill="hold">
                                          <p:stCondLst>
                                            <p:cond delay="0"/>
                                          </p:stCondLst>
                                        </p:cTn>
                                        <p:tgtEl>
                                          <p:spTgt spid="3">
                                            <p:txEl>
                                              <p:pRg st="17" end="17"/>
                                            </p:txEl>
                                          </p:spTgt>
                                        </p:tgtEl>
                                        <p:attrNameLst>
                                          <p:attrName>style.visibility</p:attrName>
                                        </p:attrNameLst>
                                      </p:cBhvr>
                                      <p:to>
                                        <p:strVal val="visible"/>
                                      </p:to>
                                    </p:set>
                                    <p:anim calcmode="lin" valueType="num">
                                      <p:cBhvr>
                                        <p:cTn id="112" dur="1000" fill="hold"/>
                                        <p:tgtEl>
                                          <p:spTgt spid="3">
                                            <p:txEl>
                                              <p:pRg st="17" end="17"/>
                                            </p:txEl>
                                          </p:spTgt>
                                        </p:tgtEl>
                                        <p:attrNameLst>
                                          <p:attrName>ppt_w</p:attrName>
                                        </p:attrNameLst>
                                      </p:cBhvr>
                                      <p:tavLst>
                                        <p:tav tm="0">
                                          <p:val>
                                            <p:fltVal val="0"/>
                                          </p:val>
                                        </p:tav>
                                        <p:tav tm="100000">
                                          <p:val>
                                            <p:strVal val="#ppt_w"/>
                                          </p:val>
                                        </p:tav>
                                      </p:tavLst>
                                    </p:anim>
                                    <p:anim calcmode="lin" valueType="num">
                                      <p:cBhvr>
                                        <p:cTn id="113" dur="1000" fill="hold"/>
                                        <p:tgtEl>
                                          <p:spTgt spid="3">
                                            <p:txEl>
                                              <p:pRg st="17" end="17"/>
                                            </p:txEl>
                                          </p:spTgt>
                                        </p:tgtEl>
                                        <p:attrNameLst>
                                          <p:attrName>ppt_h</p:attrName>
                                        </p:attrNameLst>
                                      </p:cBhvr>
                                      <p:tavLst>
                                        <p:tav tm="0">
                                          <p:val>
                                            <p:fltVal val="0"/>
                                          </p:val>
                                        </p:tav>
                                        <p:tav tm="100000">
                                          <p:val>
                                            <p:strVal val="#ppt_h"/>
                                          </p:val>
                                        </p:tav>
                                      </p:tavLst>
                                    </p:anim>
                                    <p:anim calcmode="lin" valueType="num">
                                      <p:cBhvr>
                                        <p:cTn id="114" dur="1000" fill="hold"/>
                                        <p:tgtEl>
                                          <p:spTgt spid="3">
                                            <p:txEl>
                                              <p:pRg st="17" end="17"/>
                                            </p:txEl>
                                          </p:spTgt>
                                        </p:tgtEl>
                                        <p:attrNameLst>
                                          <p:attrName>style.rotation</p:attrName>
                                        </p:attrNameLst>
                                      </p:cBhvr>
                                      <p:tavLst>
                                        <p:tav tm="0">
                                          <p:val>
                                            <p:fltVal val="90"/>
                                          </p:val>
                                        </p:tav>
                                        <p:tav tm="100000">
                                          <p:val>
                                            <p:fltVal val="0"/>
                                          </p:val>
                                        </p:tav>
                                      </p:tavLst>
                                    </p:anim>
                                    <p:animEffect transition="in" filter="fade">
                                      <p:cBhvr>
                                        <p:cTn id="115" dur="1000"/>
                                        <p:tgtEl>
                                          <p:spTgt spid="3">
                                            <p:txEl>
                                              <p:pRg st="17" end="17"/>
                                            </p:txEl>
                                          </p:spTgt>
                                        </p:tgtEl>
                                      </p:cBhvr>
                                    </p:animEffect>
                                  </p:childTnLst>
                                </p:cTn>
                              </p:par>
                              <p:par>
                                <p:cTn id="116" presetID="31" presetClass="entr" presetSubtype="0" fill="hold" nodeType="withEffect">
                                  <p:stCondLst>
                                    <p:cond delay="0"/>
                                  </p:stCondLst>
                                  <p:childTnLst>
                                    <p:set>
                                      <p:cBhvr>
                                        <p:cTn id="117" dur="1" fill="hold">
                                          <p:stCondLst>
                                            <p:cond delay="0"/>
                                          </p:stCondLst>
                                        </p:cTn>
                                        <p:tgtEl>
                                          <p:spTgt spid="3">
                                            <p:txEl>
                                              <p:pRg st="18" end="18"/>
                                            </p:txEl>
                                          </p:spTgt>
                                        </p:tgtEl>
                                        <p:attrNameLst>
                                          <p:attrName>style.visibility</p:attrName>
                                        </p:attrNameLst>
                                      </p:cBhvr>
                                      <p:to>
                                        <p:strVal val="visible"/>
                                      </p:to>
                                    </p:set>
                                    <p:anim calcmode="lin" valueType="num">
                                      <p:cBhvr>
                                        <p:cTn id="118" dur="1000" fill="hold"/>
                                        <p:tgtEl>
                                          <p:spTgt spid="3">
                                            <p:txEl>
                                              <p:pRg st="18" end="18"/>
                                            </p:txEl>
                                          </p:spTgt>
                                        </p:tgtEl>
                                        <p:attrNameLst>
                                          <p:attrName>ppt_w</p:attrName>
                                        </p:attrNameLst>
                                      </p:cBhvr>
                                      <p:tavLst>
                                        <p:tav tm="0">
                                          <p:val>
                                            <p:fltVal val="0"/>
                                          </p:val>
                                        </p:tav>
                                        <p:tav tm="100000">
                                          <p:val>
                                            <p:strVal val="#ppt_w"/>
                                          </p:val>
                                        </p:tav>
                                      </p:tavLst>
                                    </p:anim>
                                    <p:anim calcmode="lin" valueType="num">
                                      <p:cBhvr>
                                        <p:cTn id="119" dur="1000" fill="hold"/>
                                        <p:tgtEl>
                                          <p:spTgt spid="3">
                                            <p:txEl>
                                              <p:pRg st="18" end="18"/>
                                            </p:txEl>
                                          </p:spTgt>
                                        </p:tgtEl>
                                        <p:attrNameLst>
                                          <p:attrName>ppt_h</p:attrName>
                                        </p:attrNameLst>
                                      </p:cBhvr>
                                      <p:tavLst>
                                        <p:tav tm="0">
                                          <p:val>
                                            <p:fltVal val="0"/>
                                          </p:val>
                                        </p:tav>
                                        <p:tav tm="100000">
                                          <p:val>
                                            <p:strVal val="#ppt_h"/>
                                          </p:val>
                                        </p:tav>
                                      </p:tavLst>
                                    </p:anim>
                                    <p:anim calcmode="lin" valueType="num">
                                      <p:cBhvr>
                                        <p:cTn id="120" dur="1000" fill="hold"/>
                                        <p:tgtEl>
                                          <p:spTgt spid="3">
                                            <p:txEl>
                                              <p:pRg st="18" end="18"/>
                                            </p:txEl>
                                          </p:spTgt>
                                        </p:tgtEl>
                                        <p:attrNameLst>
                                          <p:attrName>style.rotation</p:attrName>
                                        </p:attrNameLst>
                                      </p:cBhvr>
                                      <p:tavLst>
                                        <p:tav tm="0">
                                          <p:val>
                                            <p:fltVal val="90"/>
                                          </p:val>
                                        </p:tav>
                                        <p:tav tm="100000">
                                          <p:val>
                                            <p:fltVal val="0"/>
                                          </p:val>
                                        </p:tav>
                                      </p:tavLst>
                                    </p:anim>
                                    <p:animEffect transition="in" filter="fade">
                                      <p:cBhvr>
                                        <p:cTn id="121" dur="1000"/>
                                        <p:tgtEl>
                                          <p:spTgt spid="3">
                                            <p:txEl>
                                              <p:pRg st="18" end="18"/>
                                            </p:txEl>
                                          </p:spTgt>
                                        </p:tgtEl>
                                      </p:cBhvr>
                                    </p:animEffect>
                                  </p:childTnLst>
                                </p:cTn>
                              </p:par>
                              <p:par>
                                <p:cTn id="122" presetID="31" presetClass="entr" presetSubtype="0" fill="hold" nodeType="withEffect">
                                  <p:stCondLst>
                                    <p:cond delay="0"/>
                                  </p:stCondLst>
                                  <p:childTnLst>
                                    <p:set>
                                      <p:cBhvr>
                                        <p:cTn id="123" dur="1" fill="hold">
                                          <p:stCondLst>
                                            <p:cond delay="0"/>
                                          </p:stCondLst>
                                        </p:cTn>
                                        <p:tgtEl>
                                          <p:spTgt spid="3">
                                            <p:txEl>
                                              <p:pRg st="19" end="19"/>
                                            </p:txEl>
                                          </p:spTgt>
                                        </p:tgtEl>
                                        <p:attrNameLst>
                                          <p:attrName>style.visibility</p:attrName>
                                        </p:attrNameLst>
                                      </p:cBhvr>
                                      <p:to>
                                        <p:strVal val="visible"/>
                                      </p:to>
                                    </p:set>
                                    <p:anim calcmode="lin" valueType="num">
                                      <p:cBhvr>
                                        <p:cTn id="124" dur="1000" fill="hold"/>
                                        <p:tgtEl>
                                          <p:spTgt spid="3">
                                            <p:txEl>
                                              <p:pRg st="19" end="19"/>
                                            </p:txEl>
                                          </p:spTgt>
                                        </p:tgtEl>
                                        <p:attrNameLst>
                                          <p:attrName>ppt_w</p:attrName>
                                        </p:attrNameLst>
                                      </p:cBhvr>
                                      <p:tavLst>
                                        <p:tav tm="0">
                                          <p:val>
                                            <p:fltVal val="0"/>
                                          </p:val>
                                        </p:tav>
                                        <p:tav tm="100000">
                                          <p:val>
                                            <p:strVal val="#ppt_w"/>
                                          </p:val>
                                        </p:tav>
                                      </p:tavLst>
                                    </p:anim>
                                    <p:anim calcmode="lin" valueType="num">
                                      <p:cBhvr>
                                        <p:cTn id="125" dur="1000" fill="hold"/>
                                        <p:tgtEl>
                                          <p:spTgt spid="3">
                                            <p:txEl>
                                              <p:pRg st="19" end="19"/>
                                            </p:txEl>
                                          </p:spTgt>
                                        </p:tgtEl>
                                        <p:attrNameLst>
                                          <p:attrName>ppt_h</p:attrName>
                                        </p:attrNameLst>
                                      </p:cBhvr>
                                      <p:tavLst>
                                        <p:tav tm="0">
                                          <p:val>
                                            <p:fltVal val="0"/>
                                          </p:val>
                                        </p:tav>
                                        <p:tav tm="100000">
                                          <p:val>
                                            <p:strVal val="#ppt_h"/>
                                          </p:val>
                                        </p:tav>
                                      </p:tavLst>
                                    </p:anim>
                                    <p:anim calcmode="lin" valueType="num">
                                      <p:cBhvr>
                                        <p:cTn id="126" dur="1000" fill="hold"/>
                                        <p:tgtEl>
                                          <p:spTgt spid="3">
                                            <p:txEl>
                                              <p:pRg st="19" end="19"/>
                                            </p:txEl>
                                          </p:spTgt>
                                        </p:tgtEl>
                                        <p:attrNameLst>
                                          <p:attrName>style.rotation</p:attrName>
                                        </p:attrNameLst>
                                      </p:cBhvr>
                                      <p:tavLst>
                                        <p:tav tm="0">
                                          <p:val>
                                            <p:fltVal val="90"/>
                                          </p:val>
                                        </p:tav>
                                        <p:tav tm="100000">
                                          <p:val>
                                            <p:fltVal val="0"/>
                                          </p:val>
                                        </p:tav>
                                      </p:tavLst>
                                    </p:anim>
                                    <p:animEffect transition="in" filter="fade">
                                      <p:cBhvr>
                                        <p:cTn id="127" dur="1000"/>
                                        <p:tgtEl>
                                          <p:spTgt spid="3">
                                            <p:txEl>
                                              <p:pRg st="19" end="19"/>
                                            </p:txEl>
                                          </p:spTgt>
                                        </p:tgtEl>
                                      </p:cBhvr>
                                    </p:animEffect>
                                  </p:childTnLst>
                                </p:cTn>
                              </p:par>
                              <p:par>
                                <p:cTn id="128" presetID="31" presetClass="entr" presetSubtype="0" fill="hold" nodeType="withEffect">
                                  <p:stCondLst>
                                    <p:cond delay="0"/>
                                  </p:stCondLst>
                                  <p:childTnLst>
                                    <p:set>
                                      <p:cBhvr>
                                        <p:cTn id="129" dur="1" fill="hold">
                                          <p:stCondLst>
                                            <p:cond delay="0"/>
                                          </p:stCondLst>
                                        </p:cTn>
                                        <p:tgtEl>
                                          <p:spTgt spid="3">
                                            <p:txEl>
                                              <p:pRg st="20" end="20"/>
                                            </p:txEl>
                                          </p:spTgt>
                                        </p:tgtEl>
                                        <p:attrNameLst>
                                          <p:attrName>style.visibility</p:attrName>
                                        </p:attrNameLst>
                                      </p:cBhvr>
                                      <p:to>
                                        <p:strVal val="visible"/>
                                      </p:to>
                                    </p:set>
                                    <p:anim calcmode="lin" valueType="num">
                                      <p:cBhvr>
                                        <p:cTn id="130" dur="1000" fill="hold"/>
                                        <p:tgtEl>
                                          <p:spTgt spid="3">
                                            <p:txEl>
                                              <p:pRg st="20" end="20"/>
                                            </p:txEl>
                                          </p:spTgt>
                                        </p:tgtEl>
                                        <p:attrNameLst>
                                          <p:attrName>ppt_w</p:attrName>
                                        </p:attrNameLst>
                                      </p:cBhvr>
                                      <p:tavLst>
                                        <p:tav tm="0">
                                          <p:val>
                                            <p:fltVal val="0"/>
                                          </p:val>
                                        </p:tav>
                                        <p:tav tm="100000">
                                          <p:val>
                                            <p:strVal val="#ppt_w"/>
                                          </p:val>
                                        </p:tav>
                                      </p:tavLst>
                                    </p:anim>
                                    <p:anim calcmode="lin" valueType="num">
                                      <p:cBhvr>
                                        <p:cTn id="131" dur="1000" fill="hold"/>
                                        <p:tgtEl>
                                          <p:spTgt spid="3">
                                            <p:txEl>
                                              <p:pRg st="20" end="20"/>
                                            </p:txEl>
                                          </p:spTgt>
                                        </p:tgtEl>
                                        <p:attrNameLst>
                                          <p:attrName>ppt_h</p:attrName>
                                        </p:attrNameLst>
                                      </p:cBhvr>
                                      <p:tavLst>
                                        <p:tav tm="0">
                                          <p:val>
                                            <p:fltVal val="0"/>
                                          </p:val>
                                        </p:tav>
                                        <p:tav tm="100000">
                                          <p:val>
                                            <p:strVal val="#ppt_h"/>
                                          </p:val>
                                        </p:tav>
                                      </p:tavLst>
                                    </p:anim>
                                    <p:anim calcmode="lin" valueType="num">
                                      <p:cBhvr>
                                        <p:cTn id="132" dur="1000" fill="hold"/>
                                        <p:tgtEl>
                                          <p:spTgt spid="3">
                                            <p:txEl>
                                              <p:pRg st="20" end="20"/>
                                            </p:txEl>
                                          </p:spTgt>
                                        </p:tgtEl>
                                        <p:attrNameLst>
                                          <p:attrName>style.rotation</p:attrName>
                                        </p:attrNameLst>
                                      </p:cBhvr>
                                      <p:tavLst>
                                        <p:tav tm="0">
                                          <p:val>
                                            <p:fltVal val="90"/>
                                          </p:val>
                                        </p:tav>
                                        <p:tav tm="100000">
                                          <p:val>
                                            <p:fltVal val="0"/>
                                          </p:val>
                                        </p:tav>
                                      </p:tavLst>
                                    </p:anim>
                                    <p:animEffect transition="in" filter="fade">
                                      <p:cBhvr>
                                        <p:cTn id="133" dur="1000"/>
                                        <p:tgtEl>
                                          <p:spTgt spid="3">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82675"/>
            <a:ext cx="10972800" cy="4537125"/>
          </a:xfrm>
        </p:spPr>
        <p:txBody>
          <a:bodyPr>
            <a:normAutofit/>
          </a:bodyPr>
          <a:lstStyle/>
          <a:p>
            <a:pPr>
              <a:buNone/>
            </a:pPr>
            <a:r>
              <a:rPr lang="en-US" sz="2400" b="1" dirty="0">
                <a:solidFill>
                  <a:srgbClr val="FFFF00"/>
                </a:solidFill>
              </a:rPr>
              <a:t>1. 	Duties in respect of succession to property other than agricultural land. </a:t>
            </a:r>
          </a:p>
          <a:p>
            <a:pPr>
              <a:buNone/>
            </a:pPr>
            <a:r>
              <a:rPr lang="en-US" sz="2400" b="1" dirty="0">
                <a:solidFill>
                  <a:srgbClr val="FFFF00"/>
                </a:solidFill>
              </a:rPr>
              <a:t>2. 	Estate duty in respect of property other than agricultural land. </a:t>
            </a:r>
          </a:p>
          <a:p>
            <a:pPr>
              <a:buNone/>
            </a:pPr>
            <a:r>
              <a:rPr lang="en-US" sz="2400" b="1" dirty="0">
                <a:solidFill>
                  <a:srgbClr val="FFFF00"/>
                </a:solidFill>
              </a:rPr>
              <a:t>3. 	Taxes on railway fares and freights. </a:t>
            </a:r>
          </a:p>
          <a:p>
            <a:pPr>
              <a:buNone/>
            </a:pPr>
            <a:r>
              <a:rPr lang="en-US" sz="2400" b="1" dirty="0">
                <a:solidFill>
                  <a:srgbClr val="FFFF00"/>
                </a:solidFill>
              </a:rPr>
              <a:t>4. 	Taxes other than stamp duties on transactions in stock exchanges and future 	markets. </a:t>
            </a:r>
          </a:p>
          <a:p>
            <a:pPr>
              <a:buNone/>
            </a:pPr>
            <a:r>
              <a:rPr lang="en-US" sz="2400" b="1" dirty="0">
                <a:solidFill>
                  <a:srgbClr val="FFFF00"/>
                </a:solidFill>
              </a:rPr>
              <a:t>5. 	Taxes on the sale or purchase of newspapers and on advertisements published 	therein </a:t>
            </a:r>
          </a:p>
          <a:p>
            <a:pPr>
              <a:buNone/>
            </a:pPr>
            <a:r>
              <a:rPr lang="en-US" sz="2400" b="1" dirty="0">
                <a:solidFill>
                  <a:srgbClr val="FFFF00"/>
                </a:solidFill>
              </a:rPr>
              <a:t>6. 	Terminal taxes on goods or passengers carried by railways, sea or air. </a:t>
            </a:r>
          </a:p>
          <a:p>
            <a:pPr>
              <a:buNone/>
            </a:pPr>
            <a:r>
              <a:rPr lang="en-US" sz="2400" b="1" dirty="0">
                <a:solidFill>
                  <a:srgbClr val="FFFF00"/>
                </a:solidFill>
              </a:rPr>
              <a:t>7. 	Taxes on the sale or purchase of goods other than newspapers where such sale or 	purchase taxes place in the course of Inter – State trade or Commerce.</a:t>
            </a:r>
          </a:p>
        </p:txBody>
      </p:sp>
      <p:sp>
        <p:nvSpPr>
          <p:cNvPr id="4" name="TextBox 3"/>
          <p:cNvSpPr txBox="1"/>
          <p:nvPr/>
        </p:nvSpPr>
        <p:spPr>
          <a:xfrm>
            <a:off x="838200" y="76200"/>
            <a:ext cx="10515600" cy="2308324"/>
          </a:xfrm>
          <a:prstGeom prst="rect">
            <a:avLst/>
          </a:prstGeom>
          <a:noFill/>
        </p:spPr>
        <p:txBody>
          <a:bodyPr wrap="square" rtlCol="0">
            <a:spAutoFit/>
          </a:bodyPr>
          <a:lstStyle/>
          <a:p>
            <a:pPr algn="ctr">
              <a:buNone/>
            </a:pPr>
            <a:r>
              <a:rPr lang="en-US" sz="3600" b="1" u="sng" dirty="0">
                <a:ln>
                  <a:solidFill>
                    <a:srgbClr val="FF0000"/>
                  </a:solidFill>
                </a:ln>
                <a:latin typeface="Algerian" pitchFamily="82" charset="0"/>
              </a:rPr>
              <a:t>Taxes  levied  and  collected  by  the  Union  but  assigned  to  the  States.</a:t>
            </a:r>
          </a:p>
          <a:p>
            <a:endParaRPr lang="en-US" sz="3600" dirty="0">
              <a:ln>
                <a:solidFill>
                  <a:srgbClr val="FF0000"/>
                </a:solidFill>
              </a:ln>
            </a:endParaRPr>
          </a:p>
          <a:p>
            <a:endParaRPr lang="en-US" sz="3600" dirty="0"/>
          </a:p>
        </p:txBody>
      </p:sp>
      <p:sp>
        <p:nvSpPr>
          <p:cNvPr id="5" name="Right Arrow 4"/>
          <p:cNvSpPr/>
          <p:nvPr/>
        </p:nvSpPr>
        <p:spPr>
          <a:xfrm>
            <a:off x="-152400" y="3048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863840776"/>
      </p:ext>
    </p:extLst>
  </p:cSld>
  <p:clrMapOvr>
    <a:masterClrMapping/>
  </p:clrMapOvr>
  <mc:AlternateContent xmlns:mc="http://schemas.openxmlformats.org/markup-compatibility/2006" xmlns:p14="http://schemas.microsoft.com/office/powerpoint/2010/main">
    <mc:Choice Requires="p14">
      <p:transition spd="slow" p14:dur="2000" advTm="67738"/>
    </mc:Choice>
    <mc:Fallback xmlns="">
      <p:transition spd="slow" advTm="677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down)">
                                      <p:cBhvr>
                                        <p:cTn id="31" dur="500"/>
                                        <p:tgtEl>
                                          <p:spTgt spid="3">
                                            <p:txEl>
                                              <p:pRg st="4" end="4"/>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down)">
                                      <p:cBhvr>
                                        <p:cTn id="34" dur="500"/>
                                        <p:tgtEl>
                                          <p:spTgt spid="3">
                                            <p:txEl>
                                              <p:pRg st="5" end="5"/>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65236"/>
            <a:ext cx="10972800" cy="4297364"/>
          </a:xfrm>
        </p:spPr>
        <p:txBody>
          <a:bodyPr>
            <a:normAutofit/>
          </a:bodyPr>
          <a:lstStyle/>
          <a:p>
            <a:pPr>
              <a:buClr>
                <a:srgbClr val="FF0000"/>
              </a:buClr>
              <a:buFont typeface="Wingdings" pitchFamily="2" charset="2"/>
              <a:buChar char="ü"/>
            </a:pPr>
            <a:r>
              <a:rPr lang="en-US" sz="2400" b="1" dirty="0">
                <a:solidFill>
                  <a:srgbClr val="FFFF00"/>
                </a:solidFill>
                <a:latin typeface="+mj-lt"/>
              </a:rPr>
              <a:t>   Stamp duties and duties of excise on medicinal and toilet preparation (those 	mentioned in the Union List) shall be levied by the Government of India but shall be 	collected. </a:t>
            </a:r>
          </a:p>
          <a:p>
            <a:pPr>
              <a:buClr>
                <a:srgbClr val="FF0000"/>
              </a:buClr>
              <a:buFont typeface="Wingdings" pitchFamily="2" charset="2"/>
              <a:buChar char="ü"/>
            </a:pPr>
            <a:r>
              <a:rPr lang="en-US" sz="2400" b="1" dirty="0">
                <a:solidFill>
                  <a:srgbClr val="FFFF00"/>
                </a:solidFill>
                <a:latin typeface="+mj-lt"/>
              </a:rPr>
              <a:t>   In the case where such duties are </a:t>
            </a:r>
            <a:r>
              <a:rPr lang="en-US" sz="2400" b="1" dirty="0" err="1">
                <a:solidFill>
                  <a:srgbClr val="FFFF00"/>
                </a:solidFill>
                <a:latin typeface="+mj-lt"/>
              </a:rPr>
              <a:t>leviable</a:t>
            </a:r>
            <a:r>
              <a:rPr lang="en-US" sz="2400" b="1" dirty="0">
                <a:solidFill>
                  <a:srgbClr val="FFFF00"/>
                </a:solidFill>
                <a:latin typeface="+mj-lt"/>
              </a:rPr>
              <a:t>  within any Union territory, by the 	Government of India. </a:t>
            </a:r>
          </a:p>
          <a:p>
            <a:pPr>
              <a:buClr>
                <a:srgbClr val="FF0000"/>
              </a:buClr>
              <a:buFont typeface="Wingdings" pitchFamily="2" charset="2"/>
              <a:buChar char="ü"/>
            </a:pPr>
            <a:r>
              <a:rPr lang="en-US" sz="2400" b="1" dirty="0">
                <a:solidFill>
                  <a:srgbClr val="FFFF00"/>
                </a:solidFill>
                <a:latin typeface="+mj-lt"/>
              </a:rPr>
              <a:t>   In other cases, by the States within which  such duties are respectively </a:t>
            </a:r>
            <a:r>
              <a:rPr lang="en-US" sz="2400" b="1" dirty="0" err="1">
                <a:solidFill>
                  <a:srgbClr val="FFFF00"/>
                </a:solidFill>
                <a:latin typeface="+mj-lt"/>
              </a:rPr>
              <a:t>leviable</a:t>
            </a:r>
            <a:r>
              <a:rPr lang="en-US" sz="2400" b="1" dirty="0">
                <a:solidFill>
                  <a:srgbClr val="FFFF00"/>
                </a:solidFill>
                <a:latin typeface="+mj-lt"/>
              </a:rPr>
              <a:t>.</a:t>
            </a:r>
          </a:p>
        </p:txBody>
      </p:sp>
      <p:sp>
        <p:nvSpPr>
          <p:cNvPr id="2" name="TextBox 1"/>
          <p:cNvSpPr txBox="1"/>
          <p:nvPr/>
        </p:nvSpPr>
        <p:spPr>
          <a:xfrm>
            <a:off x="228600" y="426184"/>
            <a:ext cx="11713029" cy="1631216"/>
          </a:xfrm>
          <a:prstGeom prst="rect">
            <a:avLst/>
          </a:prstGeom>
          <a:noFill/>
        </p:spPr>
        <p:txBody>
          <a:bodyPr wrap="square" rtlCol="0">
            <a:spAutoFit/>
          </a:bodyPr>
          <a:lstStyle/>
          <a:p>
            <a:pPr algn="ctr"/>
            <a:r>
              <a:rPr lang="en-US" sz="3600" b="1" u="sng" dirty="0">
                <a:ln>
                  <a:solidFill>
                    <a:srgbClr val="FF0000"/>
                  </a:solidFill>
                </a:ln>
                <a:latin typeface="Algerian" pitchFamily="82" charset="0"/>
              </a:rPr>
              <a:t>Duties levied  by the Union but collected </a:t>
            </a:r>
          </a:p>
          <a:p>
            <a:pPr algn="ctr"/>
            <a:r>
              <a:rPr lang="en-US" sz="3600" b="1" u="sng" dirty="0">
                <a:ln>
                  <a:solidFill>
                    <a:srgbClr val="FF0000"/>
                  </a:solidFill>
                </a:ln>
                <a:latin typeface="Algerian" pitchFamily="82" charset="0"/>
              </a:rPr>
              <a:t>and appropriated by the States</a:t>
            </a:r>
            <a:r>
              <a:rPr lang="en-US" sz="2400" b="1" i="1" u="sng" dirty="0"/>
              <a:t>. </a:t>
            </a:r>
          </a:p>
          <a:p>
            <a:pPr algn="ctr"/>
            <a:endParaRPr lang="en-US" sz="2400" dirty="0">
              <a:latin typeface="Algerian" pitchFamily="82" charset="0"/>
            </a:endParaRPr>
          </a:p>
        </p:txBody>
      </p:sp>
      <p:sp>
        <p:nvSpPr>
          <p:cNvPr id="4" name="Right Arrow 3"/>
          <p:cNvSpPr/>
          <p:nvPr/>
        </p:nvSpPr>
        <p:spPr>
          <a:xfrm>
            <a:off x="-263184" y="5334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2088084373"/>
      </p:ext>
    </p:extLst>
  </p:cSld>
  <p:clrMapOvr>
    <a:masterClrMapping/>
  </p:clrMapOvr>
  <mc:AlternateContent xmlns:mc="http://schemas.openxmlformats.org/markup-compatibility/2006" xmlns:p14="http://schemas.microsoft.com/office/powerpoint/2010/main">
    <mc:Choice Requires="p14">
      <p:transition spd="slow" p14:dur="2000" advTm="37661"/>
    </mc:Choice>
    <mc:Fallback xmlns="">
      <p:transition spd="slow" advTm="376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wd">
                                    <p:tmPct val="10000"/>
                                  </p:iterate>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circle(in)">
                                      <p:cBhvr>
                                        <p:cTn id="23" dur="2000"/>
                                        <p:tgtEl>
                                          <p:spTgt spid="3">
                                            <p:txEl>
                                              <p:pRg st="0" end="0"/>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circle(in)">
                                      <p:cBhvr>
                                        <p:cTn id="26" dur="2000"/>
                                        <p:tgtEl>
                                          <p:spTgt spid="3">
                                            <p:txEl>
                                              <p:pRg st="1" end="1"/>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circle(in)">
                                      <p:cBhvr>
                                        <p:cTn id="29"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76200"/>
            <a:ext cx="4953000" cy="1456267"/>
          </a:xfrm>
        </p:spPr>
        <p:txBody>
          <a:bodyPr>
            <a:noAutofit/>
          </a:bodyPr>
          <a:lstStyle/>
          <a:p>
            <a:r>
              <a:rPr lang="en-US" sz="5400" b="1" dirty="0">
                <a:ln w="3175" cmpd="sng">
                  <a:solidFill>
                    <a:srgbClr val="FF0000"/>
                  </a:solidFill>
                </a:ln>
                <a:solidFill>
                  <a:schemeClr val="tx1"/>
                </a:solidFill>
                <a:latin typeface="Algerian" pitchFamily="82" charset="0"/>
              </a:rPr>
              <a:t>Introduction </a:t>
            </a:r>
          </a:p>
        </p:txBody>
      </p:sp>
      <p:sp>
        <p:nvSpPr>
          <p:cNvPr id="3" name="Content Placeholder 2"/>
          <p:cNvSpPr>
            <a:spLocks noGrp="1"/>
          </p:cNvSpPr>
          <p:nvPr>
            <p:ph idx="1"/>
          </p:nvPr>
        </p:nvSpPr>
        <p:spPr>
          <a:xfrm>
            <a:off x="685801" y="1447800"/>
            <a:ext cx="10131425" cy="4648199"/>
          </a:xfrm>
        </p:spPr>
        <p:txBody>
          <a:bodyPr>
            <a:normAutofit lnSpcReduction="10000"/>
          </a:bodyPr>
          <a:lstStyle/>
          <a:p>
            <a:pPr>
              <a:buFont typeface="Wingdings" pitchFamily="2" charset="2"/>
              <a:buChar char="ü"/>
            </a:pPr>
            <a:r>
              <a:rPr lang="en-US" sz="2600" b="1" dirty="0">
                <a:solidFill>
                  <a:srgbClr val="FFFF00"/>
                </a:solidFill>
              </a:rPr>
              <a:t>  The term  “Fiscal Economics” is a new one; the old  and 	popular          	term is “Public Finance”</a:t>
            </a:r>
          </a:p>
          <a:p>
            <a:pPr>
              <a:buFont typeface="Wingdings" pitchFamily="2" charset="2"/>
              <a:buChar char="ü"/>
            </a:pPr>
            <a:r>
              <a:rPr lang="en-US" sz="2600" b="1" dirty="0">
                <a:solidFill>
                  <a:srgbClr val="FFFF00"/>
                </a:solidFill>
              </a:rPr>
              <a:t>  It is related to the financing of the state activities  and the financial    	operation of the Government  treasury. </a:t>
            </a:r>
          </a:p>
          <a:p>
            <a:pPr>
              <a:buFont typeface="Wingdings" pitchFamily="2" charset="2"/>
              <a:buChar char="ü"/>
            </a:pPr>
            <a:r>
              <a:rPr lang="en-US" sz="2600" b="1" dirty="0">
                <a:solidFill>
                  <a:srgbClr val="FFFF00"/>
                </a:solidFill>
              </a:rPr>
              <a:t>  It is derived  from the Greek word which means 	‘Basket’</a:t>
            </a:r>
          </a:p>
          <a:p>
            <a:pPr>
              <a:buFont typeface="Wingdings" pitchFamily="2" charset="2"/>
              <a:buChar char="ü"/>
            </a:pPr>
            <a:r>
              <a:rPr lang="en-US" sz="2600" b="1" dirty="0">
                <a:solidFill>
                  <a:srgbClr val="FFFF00"/>
                </a:solidFill>
              </a:rPr>
              <a:t>	The Modern State is a welfare state.</a:t>
            </a:r>
          </a:p>
          <a:p>
            <a:pPr>
              <a:buFont typeface="Wingdings" pitchFamily="2" charset="2"/>
              <a:buChar char="ü"/>
            </a:pPr>
            <a:r>
              <a:rPr lang="en-US" sz="2600" b="1" dirty="0">
                <a:solidFill>
                  <a:srgbClr val="FFFF00"/>
                </a:solidFill>
              </a:rPr>
              <a:t>	The state activities  have increased extensively and intensively.</a:t>
            </a:r>
          </a:p>
          <a:p>
            <a:pPr>
              <a:buFont typeface="Wingdings" pitchFamily="2" charset="2"/>
              <a:buChar char="ü"/>
            </a:pPr>
            <a:r>
              <a:rPr lang="en-US" sz="2600" b="1" dirty="0">
                <a:solidFill>
                  <a:srgbClr val="FFFF00"/>
                </a:solidFill>
              </a:rPr>
              <a:t>	To perform these activities the state needs funds.</a:t>
            </a:r>
          </a:p>
          <a:p>
            <a:pPr>
              <a:buFont typeface="Wingdings" pitchFamily="2" charset="2"/>
              <a:buChar char="ü"/>
            </a:pPr>
            <a:r>
              <a:rPr lang="en-US" sz="2600" b="1" dirty="0">
                <a:solidFill>
                  <a:srgbClr val="FFFF00"/>
                </a:solidFill>
              </a:rPr>
              <a:t>	This chapter deals with Public Revenue, Public  Expenditure, 	Public Debt, Budget, Federal Finance and Local Finance.</a:t>
            </a:r>
          </a:p>
        </p:txBody>
      </p:sp>
      <p:sp>
        <p:nvSpPr>
          <p:cNvPr id="4" name="Right Arrow 3"/>
          <p:cNvSpPr/>
          <p:nvPr/>
        </p:nvSpPr>
        <p:spPr>
          <a:xfrm>
            <a:off x="0" y="533400"/>
            <a:ext cx="1143000" cy="4572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35625226"/>
      </p:ext>
    </p:extLst>
  </p:cSld>
  <p:clrMapOvr>
    <a:masterClrMapping/>
  </p:clrMapOvr>
  <mc:AlternateContent xmlns:mc="http://schemas.openxmlformats.org/markup-compatibility/2006" xmlns:p14="http://schemas.microsoft.com/office/powerpoint/2010/main">
    <mc:Choice Requires="p14">
      <p:transition spd="slow" p14:dur="2000" advTm="63502"/>
    </mc:Choice>
    <mc:Fallback xmlns="">
      <p:transition spd="slow" advTm="635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down)">
                                      <p:cBhvr>
                                        <p:cTn id="29" dur="500"/>
                                        <p:tgtEl>
                                          <p:spTgt spid="3">
                                            <p:txEl>
                                              <p:pRg st="4" end="4"/>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down)">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72533"/>
            <a:ext cx="11506199" cy="1456267"/>
          </a:xfrm>
        </p:spPr>
        <p:txBody>
          <a:bodyPr>
            <a:noAutofit/>
          </a:bodyPr>
          <a:lstStyle/>
          <a:p>
            <a:pPr algn="ctr"/>
            <a:r>
              <a:rPr lang="en-US" sz="4000" dirty="0">
                <a:ln w="3175" cmpd="sng">
                  <a:solidFill>
                    <a:srgbClr val="FF0000"/>
                  </a:solidFill>
                </a:ln>
                <a:latin typeface="Algerian" pitchFamily="82" charset="0"/>
              </a:rPr>
              <a:t>Taxes which are levied and collected by the union and distributed between </a:t>
            </a:r>
            <a:br>
              <a:rPr lang="en-US" sz="4000" dirty="0">
                <a:ln w="3175" cmpd="sng">
                  <a:solidFill>
                    <a:srgbClr val="FF0000"/>
                  </a:solidFill>
                </a:ln>
                <a:latin typeface="Algerian" pitchFamily="82" charset="0"/>
              </a:rPr>
            </a:br>
            <a:r>
              <a:rPr lang="en-US" sz="4000" dirty="0">
                <a:ln w="3175" cmpd="sng">
                  <a:solidFill>
                    <a:srgbClr val="FF0000"/>
                  </a:solidFill>
                </a:ln>
                <a:latin typeface="Algerian" pitchFamily="82" charset="0"/>
              </a:rPr>
              <a:t>union and states</a:t>
            </a:r>
          </a:p>
        </p:txBody>
      </p:sp>
      <p:sp>
        <p:nvSpPr>
          <p:cNvPr id="3" name="Content Placeholder 2"/>
          <p:cNvSpPr>
            <a:spLocks noGrp="1"/>
          </p:cNvSpPr>
          <p:nvPr>
            <p:ph idx="1"/>
          </p:nvPr>
        </p:nvSpPr>
        <p:spPr>
          <a:xfrm>
            <a:off x="685801" y="1905000"/>
            <a:ext cx="11201399" cy="3649133"/>
          </a:xfrm>
        </p:spPr>
        <p:txBody>
          <a:bodyPr>
            <a:normAutofit/>
          </a:bodyPr>
          <a:lstStyle/>
          <a:p>
            <a:pPr>
              <a:buClr>
                <a:srgbClr val="FF0000"/>
              </a:buClr>
              <a:buFont typeface="Wingdings" pitchFamily="2" charset="2"/>
              <a:buChar char="ü"/>
            </a:pPr>
            <a:r>
              <a:rPr lang="en-US" sz="3200" b="1" dirty="0">
                <a:solidFill>
                  <a:srgbClr val="FFFF00"/>
                </a:solidFill>
              </a:rPr>
              <a:t>    Taxes on income other than agricultural income.</a:t>
            </a:r>
          </a:p>
          <a:p>
            <a:pPr>
              <a:buClr>
                <a:srgbClr val="FF0000"/>
              </a:buClr>
              <a:buFont typeface="Wingdings" pitchFamily="2" charset="2"/>
              <a:buChar char="ü"/>
            </a:pPr>
            <a:r>
              <a:rPr lang="en-US" sz="3200" b="1" dirty="0">
                <a:solidFill>
                  <a:srgbClr val="FFFF00"/>
                </a:solidFill>
              </a:rPr>
              <a:t>    Union duties of excise on medicinal and toilet preparations   		   as are mentioned in the Union list and collected by the 	    			   Government of India.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
            <a:ext cx="1427163" cy="79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68501857"/>
      </p:ext>
    </p:extLst>
  </p:cSld>
  <p:clrMapOvr>
    <a:masterClrMapping/>
  </p:clrMapOvr>
  <mc:AlternateContent xmlns:mc="http://schemas.openxmlformats.org/markup-compatibility/2006" xmlns:p14="http://schemas.microsoft.com/office/powerpoint/2010/main">
    <mc:Choice Requires="p14">
      <p:transition spd="slow" p14:dur="2000" advTm="63714"/>
    </mc:Choice>
    <mc:Fallback xmlns="">
      <p:transition spd="slow" advTm="637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par>
                          <p:cTn id="14" fill="hold">
                            <p:stCondLst>
                              <p:cond delay="3000"/>
                            </p:stCondLst>
                            <p:childTnLst>
                              <p:par>
                                <p:cTn id="15" presetID="15" presetClass="entr" presetSubtype="0" fill="hold"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575" y="-76200"/>
            <a:ext cx="10131425" cy="1456267"/>
          </a:xfrm>
        </p:spPr>
        <p:txBody>
          <a:bodyPr>
            <a:normAutofit/>
          </a:bodyPr>
          <a:lstStyle/>
          <a:p>
            <a:r>
              <a:rPr lang="en-US" sz="4800" b="1" u="sng" dirty="0">
                <a:ln w="3175" cmpd="sng">
                  <a:solidFill>
                    <a:srgbClr val="FF0000"/>
                  </a:solidFill>
                </a:ln>
                <a:effectLst>
                  <a:outerShdw blurRad="38100" dist="38100" dir="2700000" algn="tl">
                    <a:srgbClr val="000000">
                      <a:alpha val="43137"/>
                    </a:srgbClr>
                  </a:outerShdw>
                </a:effectLst>
                <a:latin typeface="Algerian" pitchFamily="82" charset="0"/>
              </a:rPr>
              <a:t>Principles of Federal Finance</a:t>
            </a:r>
          </a:p>
        </p:txBody>
      </p:sp>
      <p:sp>
        <p:nvSpPr>
          <p:cNvPr id="3" name="Content Placeholder 2"/>
          <p:cNvSpPr>
            <a:spLocks noGrp="1"/>
          </p:cNvSpPr>
          <p:nvPr>
            <p:ph idx="1"/>
          </p:nvPr>
        </p:nvSpPr>
        <p:spPr>
          <a:xfrm>
            <a:off x="3048000" y="1600200"/>
            <a:ext cx="6934199" cy="5257800"/>
          </a:xfrm>
        </p:spPr>
        <p:txBody>
          <a:bodyPr>
            <a:normAutofit/>
          </a:bodyPr>
          <a:lstStyle/>
          <a:p>
            <a:pPr marL="514350" indent="-514350">
              <a:buClr>
                <a:srgbClr val="FF0000"/>
              </a:buClr>
              <a:buAutoNum type="arabicParenR"/>
            </a:pPr>
            <a:r>
              <a:rPr lang="en-US" sz="2800" b="1" dirty="0">
                <a:solidFill>
                  <a:srgbClr val="FFFF00"/>
                </a:solidFill>
              </a:rPr>
              <a:t>Principle of Independence</a:t>
            </a:r>
          </a:p>
          <a:p>
            <a:pPr marL="514350" indent="-514350">
              <a:buClr>
                <a:srgbClr val="FF0000"/>
              </a:buClr>
              <a:buAutoNum type="arabicParenR"/>
            </a:pPr>
            <a:r>
              <a:rPr lang="en-US" sz="2800" b="1" dirty="0">
                <a:solidFill>
                  <a:srgbClr val="FFFF00"/>
                </a:solidFill>
              </a:rPr>
              <a:t>Principle of Equity </a:t>
            </a:r>
          </a:p>
          <a:p>
            <a:pPr marL="514350" indent="-514350">
              <a:buClr>
                <a:srgbClr val="FF0000"/>
              </a:buClr>
              <a:buAutoNum type="arabicParenR"/>
            </a:pPr>
            <a:r>
              <a:rPr lang="en-US" sz="2800" b="1" dirty="0">
                <a:solidFill>
                  <a:srgbClr val="FFFF00"/>
                </a:solidFill>
              </a:rPr>
              <a:t>Principle of uniformity</a:t>
            </a:r>
          </a:p>
          <a:p>
            <a:pPr marL="514350" indent="-514350">
              <a:buClr>
                <a:srgbClr val="FF0000"/>
              </a:buClr>
              <a:buAutoNum type="arabicParenR"/>
            </a:pPr>
            <a:r>
              <a:rPr lang="en-US" sz="2800" b="1" dirty="0">
                <a:solidFill>
                  <a:srgbClr val="FFFF00"/>
                </a:solidFill>
              </a:rPr>
              <a:t>Principle of Adequacy </a:t>
            </a:r>
          </a:p>
          <a:p>
            <a:pPr marL="514350" indent="-514350">
              <a:buClr>
                <a:srgbClr val="FF0000"/>
              </a:buClr>
              <a:buAutoNum type="arabicParenR"/>
            </a:pPr>
            <a:r>
              <a:rPr lang="en-US" sz="2800" b="1" dirty="0">
                <a:solidFill>
                  <a:srgbClr val="FFFF00"/>
                </a:solidFill>
              </a:rPr>
              <a:t>Principle of Fiscal Access</a:t>
            </a:r>
          </a:p>
          <a:p>
            <a:pPr marL="514350" indent="-514350">
              <a:buClr>
                <a:srgbClr val="FF0000"/>
              </a:buClr>
              <a:buAutoNum type="arabicParenR"/>
            </a:pPr>
            <a:r>
              <a:rPr lang="en-US" sz="2800" b="1" dirty="0">
                <a:solidFill>
                  <a:srgbClr val="FFFF00"/>
                </a:solidFill>
              </a:rPr>
              <a:t>Principle of Integration and Co-ordination</a:t>
            </a:r>
          </a:p>
          <a:p>
            <a:pPr marL="514350" indent="-514350">
              <a:buClr>
                <a:srgbClr val="FF0000"/>
              </a:buClr>
              <a:buAutoNum type="arabicParenR"/>
            </a:pPr>
            <a:r>
              <a:rPr lang="en-US" sz="2800" b="1" dirty="0">
                <a:solidFill>
                  <a:srgbClr val="FFFF00"/>
                </a:solidFill>
              </a:rPr>
              <a:t>Principle of Efficiency</a:t>
            </a:r>
          </a:p>
          <a:p>
            <a:pPr marL="514350" indent="-514350">
              <a:buClr>
                <a:srgbClr val="FF0000"/>
              </a:buClr>
              <a:buAutoNum type="arabicParenR"/>
            </a:pPr>
            <a:r>
              <a:rPr lang="en-US" sz="2800" b="1" dirty="0">
                <a:solidFill>
                  <a:srgbClr val="FFFF00"/>
                </a:solidFill>
              </a:rPr>
              <a:t>Principle of Administrative Economy</a:t>
            </a:r>
          </a:p>
          <a:p>
            <a:pPr marL="514350" indent="-514350">
              <a:buClr>
                <a:srgbClr val="FF0000"/>
              </a:buClr>
              <a:buAutoNum type="arabicParenR"/>
            </a:pPr>
            <a:r>
              <a:rPr lang="en-US" sz="2800" b="1" dirty="0">
                <a:solidFill>
                  <a:srgbClr val="FFFF00"/>
                </a:solidFill>
              </a:rPr>
              <a:t>Principle of Accountability  </a:t>
            </a:r>
          </a:p>
          <a:p>
            <a:pPr marL="514350" indent="-514350">
              <a:buAutoNum type="arabicParenR"/>
            </a:pPr>
            <a:endParaRPr lang="en-US" dirty="0"/>
          </a:p>
          <a:p>
            <a:pPr marL="514350" indent="-514350">
              <a:buAutoNum type="arabicParenR"/>
            </a:pPr>
            <a:endParaRPr lang="en-US" dirty="0"/>
          </a:p>
        </p:txBody>
      </p:sp>
      <p:sp>
        <p:nvSpPr>
          <p:cNvPr id="4" name="Right Arrow 3"/>
          <p:cNvSpPr/>
          <p:nvPr/>
        </p:nvSpPr>
        <p:spPr>
          <a:xfrm>
            <a:off x="-228600"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3388089673"/>
      </p:ext>
    </p:extLst>
  </p:cSld>
  <p:clrMapOvr>
    <a:masterClrMapping/>
  </p:clrMapOvr>
  <mc:AlternateContent xmlns:mc="http://schemas.openxmlformats.org/markup-compatibility/2006" xmlns:p14="http://schemas.microsoft.com/office/powerpoint/2010/main">
    <mc:Choice Requires="p14">
      <p:transition spd="slow" p14:dur="2000" advTm="43220"/>
    </mc:Choice>
    <mc:Fallback xmlns="">
      <p:transition spd="slow" advTm="432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3"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3)">
                                      <p:cBhvr>
                                        <p:cTn id="14" dur="2000"/>
                                        <p:tgtEl>
                                          <p:spTgt spid="2"/>
                                        </p:tgtEl>
                                      </p:cBhvr>
                                    </p:animEffect>
                                  </p:childTnLst>
                                </p:cTn>
                              </p:par>
                            </p:childTnLst>
                          </p:cTn>
                        </p:par>
                        <p:par>
                          <p:cTn id="15" fill="hold">
                            <p:stCondLst>
                              <p:cond delay="2000"/>
                            </p:stCondLst>
                            <p:childTnLst>
                              <p:par>
                                <p:cTn id="16" presetID="53" presetClass="entr" presetSubtype="528"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3">
                                            <p:txEl>
                                              <p:pRg st="0" end="0"/>
                                            </p:txEl>
                                          </p:spTgt>
                                        </p:tgtEl>
                                      </p:cBhvr>
                                    </p:animEffect>
                                    <p:anim calcmode="lin" valueType="num">
                                      <p:cBhvr>
                                        <p:cTn id="21"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22" dur="5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par>
                          <p:cTn id="23" fill="hold">
                            <p:stCondLst>
                              <p:cond delay="2500"/>
                            </p:stCondLst>
                            <p:childTnLst>
                              <p:par>
                                <p:cTn id="24" presetID="53" presetClass="entr" presetSubtype="528"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3">
                                            <p:txEl>
                                              <p:pRg st="1" end="1"/>
                                            </p:txEl>
                                          </p:spTgt>
                                        </p:tgtEl>
                                      </p:cBhvr>
                                    </p:animEffect>
                                    <p:anim calcmode="lin" valueType="num">
                                      <p:cBhvr>
                                        <p:cTn id="29" dur="5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30" dur="500" fill="hold"/>
                                        <p:tgtEl>
                                          <p:spTgt spid="3">
                                            <p:txEl>
                                              <p:pRg st="1" end="1"/>
                                            </p:txEl>
                                          </p:spTgt>
                                        </p:tgtEl>
                                        <p:attrNameLst>
                                          <p:attrName>ppt_y</p:attrName>
                                        </p:attrNameLst>
                                      </p:cBhvr>
                                      <p:tavLst>
                                        <p:tav tm="0">
                                          <p:val>
                                            <p:fltVal val="0.5"/>
                                          </p:val>
                                        </p:tav>
                                        <p:tav tm="100000">
                                          <p:val>
                                            <p:strVal val="#ppt_y"/>
                                          </p:val>
                                        </p:tav>
                                      </p:tavLst>
                                    </p:anim>
                                  </p:childTnLst>
                                </p:cTn>
                              </p:par>
                            </p:childTnLst>
                          </p:cTn>
                        </p:par>
                        <p:par>
                          <p:cTn id="31" fill="hold">
                            <p:stCondLst>
                              <p:cond delay="3000"/>
                            </p:stCondLst>
                            <p:childTnLst>
                              <p:par>
                                <p:cTn id="32" presetID="53" presetClass="entr" presetSubtype="528" fill="hold" grpId="0"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 calcmode="lin" valueType="num">
                                      <p:cBhvr>
                                        <p:cTn id="3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3">
                                            <p:txEl>
                                              <p:pRg st="2" end="2"/>
                                            </p:txEl>
                                          </p:spTgt>
                                        </p:tgtEl>
                                      </p:cBhvr>
                                    </p:animEffect>
                                    <p:anim calcmode="lin" valueType="num">
                                      <p:cBhvr>
                                        <p:cTn id="37" dur="500" fill="hold"/>
                                        <p:tgtEl>
                                          <p:spTgt spid="3">
                                            <p:txEl>
                                              <p:pRg st="2" end="2"/>
                                            </p:txEl>
                                          </p:spTgt>
                                        </p:tgtEl>
                                        <p:attrNameLst>
                                          <p:attrName>ppt_x</p:attrName>
                                        </p:attrNameLst>
                                      </p:cBhvr>
                                      <p:tavLst>
                                        <p:tav tm="0">
                                          <p:val>
                                            <p:fltVal val="0.5"/>
                                          </p:val>
                                        </p:tav>
                                        <p:tav tm="100000">
                                          <p:val>
                                            <p:strVal val="#ppt_x"/>
                                          </p:val>
                                        </p:tav>
                                      </p:tavLst>
                                    </p:anim>
                                    <p:anim calcmode="lin" valueType="num">
                                      <p:cBhvr>
                                        <p:cTn id="38" dur="500" fill="hold"/>
                                        <p:tgtEl>
                                          <p:spTgt spid="3">
                                            <p:txEl>
                                              <p:pRg st="2" end="2"/>
                                            </p:txEl>
                                          </p:spTgt>
                                        </p:tgtEl>
                                        <p:attrNameLst>
                                          <p:attrName>ppt_y</p:attrName>
                                        </p:attrNameLst>
                                      </p:cBhvr>
                                      <p:tavLst>
                                        <p:tav tm="0">
                                          <p:val>
                                            <p:fltVal val="0.5"/>
                                          </p:val>
                                        </p:tav>
                                        <p:tav tm="100000">
                                          <p:val>
                                            <p:strVal val="#ppt_y"/>
                                          </p:val>
                                        </p:tav>
                                      </p:tavLst>
                                    </p:anim>
                                  </p:childTnLst>
                                </p:cTn>
                              </p:par>
                            </p:childTnLst>
                          </p:cTn>
                        </p:par>
                        <p:par>
                          <p:cTn id="39" fill="hold">
                            <p:stCondLst>
                              <p:cond delay="3500"/>
                            </p:stCondLst>
                            <p:childTnLst>
                              <p:par>
                                <p:cTn id="40" presetID="53" presetClass="entr" presetSubtype="528" fill="hold" grpId="0" nodeType="after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p:cTn id="4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4" dur="500"/>
                                        <p:tgtEl>
                                          <p:spTgt spid="3">
                                            <p:txEl>
                                              <p:pRg st="3" end="3"/>
                                            </p:txEl>
                                          </p:spTgt>
                                        </p:tgtEl>
                                      </p:cBhvr>
                                    </p:animEffect>
                                    <p:anim calcmode="lin" valueType="num">
                                      <p:cBhvr>
                                        <p:cTn id="45" dur="500" fill="hold"/>
                                        <p:tgtEl>
                                          <p:spTgt spid="3">
                                            <p:txEl>
                                              <p:pRg st="3" end="3"/>
                                            </p:txEl>
                                          </p:spTgt>
                                        </p:tgtEl>
                                        <p:attrNameLst>
                                          <p:attrName>ppt_x</p:attrName>
                                        </p:attrNameLst>
                                      </p:cBhvr>
                                      <p:tavLst>
                                        <p:tav tm="0">
                                          <p:val>
                                            <p:fltVal val="0.5"/>
                                          </p:val>
                                        </p:tav>
                                        <p:tav tm="100000">
                                          <p:val>
                                            <p:strVal val="#ppt_x"/>
                                          </p:val>
                                        </p:tav>
                                      </p:tavLst>
                                    </p:anim>
                                    <p:anim calcmode="lin" valueType="num">
                                      <p:cBhvr>
                                        <p:cTn id="46" dur="500" fill="hold"/>
                                        <p:tgtEl>
                                          <p:spTgt spid="3">
                                            <p:txEl>
                                              <p:pRg st="3" end="3"/>
                                            </p:txEl>
                                          </p:spTgt>
                                        </p:tgtEl>
                                        <p:attrNameLst>
                                          <p:attrName>ppt_y</p:attrName>
                                        </p:attrNameLst>
                                      </p:cBhvr>
                                      <p:tavLst>
                                        <p:tav tm="0">
                                          <p:val>
                                            <p:fltVal val="0.5"/>
                                          </p:val>
                                        </p:tav>
                                        <p:tav tm="100000">
                                          <p:val>
                                            <p:strVal val="#ppt_y"/>
                                          </p:val>
                                        </p:tav>
                                      </p:tavLst>
                                    </p:anim>
                                  </p:childTnLst>
                                </p:cTn>
                              </p:par>
                            </p:childTnLst>
                          </p:cTn>
                        </p:par>
                        <p:par>
                          <p:cTn id="47" fill="hold">
                            <p:stCondLst>
                              <p:cond delay="4000"/>
                            </p:stCondLst>
                            <p:childTnLst>
                              <p:par>
                                <p:cTn id="48" presetID="53" presetClass="entr" presetSubtype="528" fill="hold" grpId="0" nodeType="after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 calcmode="lin" valueType="num">
                                      <p:cBhvr>
                                        <p:cTn id="5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52" dur="500"/>
                                        <p:tgtEl>
                                          <p:spTgt spid="3">
                                            <p:txEl>
                                              <p:pRg st="4" end="4"/>
                                            </p:txEl>
                                          </p:spTgt>
                                        </p:tgtEl>
                                      </p:cBhvr>
                                    </p:animEffect>
                                    <p:anim calcmode="lin" valueType="num">
                                      <p:cBhvr>
                                        <p:cTn id="53" dur="500" fill="hold"/>
                                        <p:tgtEl>
                                          <p:spTgt spid="3">
                                            <p:txEl>
                                              <p:pRg st="4" end="4"/>
                                            </p:txEl>
                                          </p:spTgt>
                                        </p:tgtEl>
                                        <p:attrNameLst>
                                          <p:attrName>ppt_x</p:attrName>
                                        </p:attrNameLst>
                                      </p:cBhvr>
                                      <p:tavLst>
                                        <p:tav tm="0">
                                          <p:val>
                                            <p:fltVal val="0.5"/>
                                          </p:val>
                                        </p:tav>
                                        <p:tav tm="100000">
                                          <p:val>
                                            <p:strVal val="#ppt_x"/>
                                          </p:val>
                                        </p:tav>
                                      </p:tavLst>
                                    </p:anim>
                                    <p:anim calcmode="lin" valueType="num">
                                      <p:cBhvr>
                                        <p:cTn id="54" dur="500" fill="hold"/>
                                        <p:tgtEl>
                                          <p:spTgt spid="3">
                                            <p:txEl>
                                              <p:pRg st="4" end="4"/>
                                            </p:txEl>
                                          </p:spTgt>
                                        </p:tgtEl>
                                        <p:attrNameLst>
                                          <p:attrName>ppt_y</p:attrName>
                                        </p:attrNameLst>
                                      </p:cBhvr>
                                      <p:tavLst>
                                        <p:tav tm="0">
                                          <p:val>
                                            <p:fltVal val="0.5"/>
                                          </p:val>
                                        </p:tav>
                                        <p:tav tm="100000">
                                          <p:val>
                                            <p:strVal val="#ppt_y"/>
                                          </p:val>
                                        </p:tav>
                                      </p:tavLst>
                                    </p:anim>
                                  </p:childTnLst>
                                </p:cTn>
                              </p:par>
                            </p:childTnLst>
                          </p:cTn>
                        </p:par>
                        <p:par>
                          <p:cTn id="55" fill="hold">
                            <p:stCondLst>
                              <p:cond delay="4500"/>
                            </p:stCondLst>
                            <p:childTnLst>
                              <p:par>
                                <p:cTn id="56" presetID="53" presetClass="entr" presetSubtype="528" fill="hold" grpId="0" nodeType="after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 calcmode="lin" valueType="num">
                                      <p:cBhvr>
                                        <p:cTn id="5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60" dur="500"/>
                                        <p:tgtEl>
                                          <p:spTgt spid="3">
                                            <p:txEl>
                                              <p:pRg st="5" end="5"/>
                                            </p:txEl>
                                          </p:spTgt>
                                        </p:tgtEl>
                                      </p:cBhvr>
                                    </p:animEffect>
                                    <p:anim calcmode="lin" valueType="num">
                                      <p:cBhvr>
                                        <p:cTn id="61" dur="500" fill="hold"/>
                                        <p:tgtEl>
                                          <p:spTgt spid="3">
                                            <p:txEl>
                                              <p:pRg st="5" end="5"/>
                                            </p:txEl>
                                          </p:spTgt>
                                        </p:tgtEl>
                                        <p:attrNameLst>
                                          <p:attrName>ppt_x</p:attrName>
                                        </p:attrNameLst>
                                      </p:cBhvr>
                                      <p:tavLst>
                                        <p:tav tm="0">
                                          <p:val>
                                            <p:fltVal val="0.5"/>
                                          </p:val>
                                        </p:tav>
                                        <p:tav tm="100000">
                                          <p:val>
                                            <p:strVal val="#ppt_x"/>
                                          </p:val>
                                        </p:tav>
                                      </p:tavLst>
                                    </p:anim>
                                    <p:anim calcmode="lin" valueType="num">
                                      <p:cBhvr>
                                        <p:cTn id="62" dur="500" fill="hold"/>
                                        <p:tgtEl>
                                          <p:spTgt spid="3">
                                            <p:txEl>
                                              <p:pRg st="5" end="5"/>
                                            </p:txEl>
                                          </p:spTgt>
                                        </p:tgtEl>
                                        <p:attrNameLst>
                                          <p:attrName>ppt_y</p:attrName>
                                        </p:attrNameLst>
                                      </p:cBhvr>
                                      <p:tavLst>
                                        <p:tav tm="0">
                                          <p:val>
                                            <p:fltVal val="0.5"/>
                                          </p:val>
                                        </p:tav>
                                        <p:tav tm="100000">
                                          <p:val>
                                            <p:strVal val="#ppt_y"/>
                                          </p:val>
                                        </p:tav>
                                      </p:tavLst>
                                    </p:anim>
                                  </p:childTnLst>
                                </p:cTn>
                              </p:par>
                            </p:childTnLst>
                          </p:cTn>
                        </p:par>
                        <p:par>
                          <p:cTn id="63" fill="hold">
                            <p:stCondLst>
                              <p:cond delay="5000"/>
                            </p:stCondLst>
                            <p:childTnLst>
                              <p:par>
                                <p:cTn id="64" presetID="53" presetClass="entr" presetSubtype="528" fill="hold" grpId="0" nodeType="afterEffect">
                                  <p:stCondLst>
                                    <p:cond delay="0"/>
                                  </p:stCondLst>
                                  <p:childTnLst>
                                    <p:set>
                                      <p:cBhvr>
                                        <p:cTn id="65" dur="1" fill="hold">
                                          <p:stCondLst>
                                            <p:cond delay="0"/>
                                          </p:stCondLst>
                                        </p:cTn>
                                        <p:tgtEl>
                                          <p:spTgt spid="3">
                                            <p:txEl>
                                              <p:pRg st="6" end="6"/>
                                            </p:txEl>
                                          </p:spTgt>
                                        </p:tgtEl>
                                        <p:attrNameLst>
                                          <p:attrName>style.visibility</p:attrName>
                                        </p:attrNameLst>
                                      </p:cBhvr>
                                      <p:to>
                                        <p:strVal val="visible"/>
                                      </p:to>
                                    </p:set>
                                    <p:anim calcmode="lin" valueType="num">
                                      <p:cBhvr>
                                        <p:cTn id="66"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7"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68" dur="500"/>
                                        <p:tgtEl>
                                          <p:spTgt spid="3">
                                            <p:txEl>
                                              <p:pRg st="6" end="6"/>
                                            </p:txEl>
                                          </p:spTgt>
                                        </p:tgtEl>
                                      </p:cBhvr>
                                    </p:animEffect>
                                    <p:anim calcmode="lin" valueType="num">
                                      <p:cBhvr>
                                        <p:cTn id="69" dur="500" fill="hold"/>
                                        <p:tgtEl>
                                          <p:spTgt spid="3">
                                            <p:txEl>
                                              <p:pRg st="6" end="6"/>
                                            </p:txEl>
                                          </p:spTgt>
                                        </p:tgtEl>
                                        <p:attrNameLst>
                                          <p:attrName>ppt_x</p:attrName>
                                        </p:attrNameLst>
                                      </p:cBhvr>
                                      <p:tavLst>
                                        <p:tav tm="0">
                                          <p:val>
                                            <p:fltVal val="0.5"/>
                                          </p:val>
                                        </p:tav>
                                        <p:tav tm="100000">
                                          <p:val>
                                            <p:strVal val="#ppt_x"/>
                                          </p:val>
                                        </p:tav>
                                      </p:tavLst>
                                    </p:anim>
                                    <p:anim calcmode="lin" valueType="num">
                                      <p:cBhvr>
                                        <p:cTn id="70" dur="500" fill="hold"/>
                                        <p:tgtEl>
                                          <p:spTgt spid="3">
                                            <p:txEl>
                                              <p:pRg st="6" end="6"/>
                                            </p:txEl>
                                          </p:spTgt>
                                        </p:tgtEl>
                                        <p:attrNameLst>
                                          <p:attrName>ppt_y</p:attrName>
                                        </p:attrNameLst>
                                      </p:cBhvr>
                                      <p:tavLst>
                                        <p:tav tm="0">
                                          <p:val>
                                            <p:fltVal val="0.5"/>
                                          </p:val>
                                        </p:tav>
                                        <p:tav tm="100000">
                                          <p:val>
                                            <p:strVal val="#ppt_y"/>
                                          </p:val>
                                        </p:tav>
                                      </p:tavLst>
                                    </p:anim>
                                  </p:childTnLst>
                                </p:cTn>
                              </p:par>
                            </p:childTnLst>
                          </p:cTn>
                        </p:par>
                        <p:par>
                          <p:cTn id="71" fill="hold">
                            <p:stCondLst>
                              <p:cond delay="5500"/>
                            </p:stCondLst>
                            <p:childTnLst>
                              <p:par>
                                <p:cTn id="72" presetID="53" presetClass="entr" presetSubtype="528" fill="hold" grpId="0" nodeType="afterEffect">
                                  <p:stCondLst>
                                    <p:cond delay="0"/>
                                  </p:stCondLst>
                                  <p:childTnLst>
                                    <p:set>
                                      <p:cBhvr>
                                        <p:cTn id="73" dur="1" fill="hold">
                                          <p:stCondLst>
                                            <p:cond delay="0"/>
                                          </p:stCondLst>
                                        </p:cTn>
                                        <p:tgtEl>
                                          <p:spTgt spid="3">
                                            <p:txEl>
                                              <p:pRg st="7" end="7"/>
                                            </p:txEl>
                                          </p:spTgt>
                                        </p:tgtEl>
                                        <p:attrNameLst>
                                          <p:attrName>style.visibility</p:attrName>
                                        </p:attrNameLst>
                                      </p:cBhvr>
                                      <p:to>
                                        <p:strVal val="visible"/>
                                      </p:to>
                                    </p:set>
                                    <p:anim calcmode="lin" valueType="num">
                                      <p:cBhvr>
                                        <p:cTn id="74"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75"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76" dur="500"/>
                                        <p:tgtEl>
                                          <p:spTgt spid="3">
                                            <p:txEl>
                                              <p:pRg st="7" end="7"/>
                                            </p:txEl>
                                          </p:spTgt>
                                        </p:tgtEl>
                                      </p:cBhvr>
                                    </p:animEffect>
                                    <p:anim calcmode="lin" valueType="num">
                                      <p:cBhvr>
                                        <p:cTn id="77" dur="500" fill="hold"/>
                                        <p:tgtEl>
                                          <p:spTgt spid="3">
                                            <p:txEl>
                                              <p:pRg st="7" end="7"/>
                                            </p:txEl>
                                          </p:spTgt>
                                        </p:tgtEl>
                                        <p:attrNameLst>
                                          <p:attrName>ppt_x</p:attrName>
                                        </p:attrNameLst>
                                      </p:cBhvr>
                                      <p:tavLst>
                                        <p:tav tm="0">
                                          <p:val>
                                            <p:fltVal val="0.5"/>
                                          </p:val>
                                        </p:tav>
                                        <p:tav tm="100000">
                                          <p:val>
                                            <p:strVal val="#ppt_x"/>
                                          </p:val>
                                        </p:tav>
                                      </p:tavLst>
                                    </p:anim>
                                    <p:anim calcmode="lin" valueType="num">
                                      <p:cBhvr>
                                        <p:cTn id="78" dur="500" fill="hold"/>
                                        <p:tgtEl>
                                          <p:spTgt spid="3">
                                            <p:txEl>
                                              <p:pRg st="7" end="7"/>
                                            </p:txEl>
                                          </p:spTgt>
                                        </p:tgtEl>
                                        <p:attrNameLst>
                                          <p:attrName>ppt_y</p:attrName>
                                        </p:attrNameLst>
                                      </p:cBhvr>
                                      <p:tavLst>
                                        <p:tav tm="0">
                                          <p:val>
                                            <p:fltVal val="0.5"/>
                                          </p:val>
                                        </p:tav>
                                        <p:tav tm="100000">
                                          <p:val>
                                            <p:strVal val="#ppt_y"/>
                                          </p:val>
                                        </p:tav>
                                      </p:tavLst>
                                    </p:anim>
                                  </p:childTnLst>
                                </p:cTn>
                              </p:par>
                            </p:childTnLst>
                          </p:cTn>
                        </p:par>
                        <p:par>
                          <p:cTn id="79" fill="hold">
                            <p:stCondLst>
                              <p:cond delay="6000"/>
                            </p:stCondLst>
                            <p:childTnLst>
                              <p:par>
                                <p:cTn id="80" presetID="53" presetClass="entr" presetSubtype="528" fill="hold" grpId="0" nodeType="afterEffect">
                                  <p:stCondLst>
                                    <p:cond delay="0"/>
                                  </p:stCondLst>
                                  <p:childTnLst>
                                    <p:set>
                                      <p:cBhvr>
                                        <p:cTn id="81" dur="1" fill="hold">
                                          <p:stCondLst>
                                            <p:cond delay="0"/>
                                          </p:stCondLst>
                                        </p:cTn>
                                        <p:tgtEl>
                                          <p:spTgt spid="3">
                                            <p:txEl>
                                              <p:pRg st="8" end="8"/>
                                            </p:txEl>
                                          </p:spTgt>
                                        </p:tgtEl>
                                        <p:attrNameLst>
                                          <p:attrName>style.visibility</p:attrName>
                                        </p:attrNameLst>
                                      </p:cBhvr>
                                      <p:to>
                                        <p:strVal val="visible"/>
                                      </p:to>
                                    </p:set>
                                    <p:anim calcmode="lin" valueType="num">
                                      <p:cBhvr>
                                        <p:cTn id="82"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83"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84" dur="500"/>
                                        <p:tgtEl>
                                          <p:spTgt spid="3">
                                            <p:txEl>
                                              <p:pRg st="8" end="8"/>
                                            </p:txEl>
                                          </p:spTgt>
                                        </p:tgtEl>
                                      </p:cBhvr>
                                    </p:animEffect>
                                    <p:anim calcmode="lin" valueType="num">
                                      <p:cBhvr>
                                        <p:cTn id="85" dur="500" fill="hold"/>
                                        <p:tgtEl>
                                          <p:spTgt spid="3">
                                            <p:txEl>
                                              <p:pRg st="8" end="8"/>
                                            </p:txEl>
                                          </p:spTgt>
                                        </p:tgtEl>
                                        <p:attrNameLst>
                                          <p:attrName>ppt_x</p:attrName>
                                        </p:attrNameLst>
                                      </p:cBhvr>
                                      <p:tavLst>
                                        <p:tav tm="0">
                                          <p:val>
                                            <p:fltVal val="0.5"/>
                                          </p:val>
                                        </p:tav>
                                        <p:tav tm="100000">
                                          <p:val>
                                            <p:strVal val="#ppt_x"/>
                                          </p:val>
                                        </p:tav>
                                      </p:tavLst>
                                    </p:anim>
                                    <p:anim calcmode="lin" valueType="num">
                                      <p:cBhvr>
                                        <p:cTn id="86" dur="500" fill="hold"/>
                                        <p:tgtEl>
                                          <p:spTgt spid="3">
                                            <p:txEl>
                                              <p:pRg st="8" end="8"/>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65667"/>
            <a:ext cx="9521825" cy="1456267"/>
          </a:xfrm>
        </p:spPr>
        <p:txBody>
          <a:bodyPr>
            <a:normAutofit/>
          </a:bodyPr>
          <a:lstStyle/>
          <a:p>
            <a:r>
              <a:rPr lang="en-US" sz="4000" b="1" dirty="0">
                <a:ln w="3175" cmpd="sng">
                  <a:solidFill>
                    <a:srgbClr val="FF0000"/>
                  </a:solidFill>
                </a:ln>
                <a:latin typeface="Algerian" pitchFamily="82" charset="0"/>
              </a:rPr>
              <a:t>Principles  of  Federal  Finance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84642649"/>
              </p:ext>
            </p:extLst>
          </p:nvPr>
        </p:nvGraphicFramePr>
        <p:xfrm>
          <a:off x="152400" y="594360"/>
          <a:ext cx="11887200" cy="6187440"/>
        </p:xfrm>
        <a:graphic>
          <a:graphicData uri="http://schemas.openxmlformats.org/drawingml/2006/table">
            <a:tbl>
              <a:tblPr firstRow="1" bandRow="1">
                <a:tableStyleId>{BC89EF96-8CEA-46FF-86C4-4CE0E7609802}</a:tableStyleId>
              </a:tblPr>
              <a:tblGrid>
                <a:gridCol w="1066800">
                  <a:extLst>
                    <a:ext uri="{9D8B030D-6E8A-4147-A177-3AD203B41FA5}">
                      <a16:colId xmlns:a16="http://schemas.microsoft.com/office/drawing/2014/main" val="20000"/>
                    </a:ext>
                  </a:extLst>
                </a:gridCol>
                <a:gridCol w="3996266">
                  <a:extLst>
                    <a:ext uri="{9D8B030D-6E8A-4147-A177-3AD203B41FA5}">
                      <a16:colId xmlns:a16="http://schemas.microsoft.com/office/drawing/2014/main" val="20001"/>
                    </a:ext>
                  </a:extLst>
                </a:gridCol>
                <a:gridCol w="6824134">
                  <a:extLst>
                    <a:ext uri="{9D8B030D-6E8A-4147-A177-3AD203B41FA5}">
                      <a16:colId xmlns:a16="http://schemas.microsoft.com/office/drawing/2014/main" val="20002"/>
                    </a:ext>
                  </a:extLst>
                </a:gridCol>
              </a:tblGrid>
              <a:tr h="467226">
                <a:tc>
                  <a:txBody>
                    <a:bodyPr/>
                    <a:lstStyle/>
                    <a:p>
                      <a:pPr algn="ctr"/>
                      <a:r>
                        <a:rPr lang="en-US" sz="2800" b="1" dirty="0">
                          <a:solidFill>
                            <a:srgbClr val="FFFF00"/>
                          </a:solidFill>
                        </a:rPr>
                        <a:t>S. No</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FFFF00"/>
                          </a:solidFill>
                        </a:rPr>
                        <a:t>Principles</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Arial" pitchFamily="34" charset="0"/>
                        <a:buNone/>
                      </a:pPr>
                      <a:r>
                        <a:rPr lang="en-US" sz="2800" b="1" dirty="0">
                          <a:solidFill>
                            <a:srgbClr val="FFFF00"/>
                          </a:solidFill>
                        </a:rPr>
                        <a:t>Description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54117">
                <a:tc>
                  <a:txBody>
                    <a:bodyPr/>
                    <a:lstStyle/>
                    <a:p>
                      <a:pPr algn="ctr"/>
                      <a:r>
                        <a:rPr lang="en-US" sz="1800" b="1" dirty="0">
                          <a:solidFill>
                            <a:srgbClr val="FFFF00"/>
                          </a:solidFill>
                        </a:rPr>
                        <a:t>1.</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dirty="0">
                          <a:solidFill>
                            <a:srgbClr val="FFFF00"/>
                          </a:solidFill>
                        </a:rPr>
                        <a:t>Independence</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itchFamily="34" charset="0"/>
                        <a:buChar char="•"/>
                      </a:pPr>
                      <a:r>
                        <a:rPr lang="en-US" sz="1800" b="1" dirty="0">
                          <a:solidFill>
                            <a:srgbClr val="FFFF00"/>
                          </a:solidFill>
                        </a:rPr>
                        <a:t>The Government Should be autonomous</a:t>
                      </a:r>
                      <a:r>
                        <a:rPr lang="en-US" sz="1800" b="1" baseline="0" dirty="0">
                          <a:solidFill>
                            <a:srgbClr val="FFFF00"/>
                          </a:solidFill>
                        </a:rPr>
                        <a:t> and free</a:t>
                      </a:r>
                    </a:p>
                    <a:p>
                      <a:pPr marL="285750" indent="-285750" algn="l">
                        <a:buFont typeface="Arial" pitchFamily="34" charset="0"/>
                        <a:buChar char="•"/>
                      </a:pPr>
                      <a:r>
                        <a:rPr lang="en-US" sz="1800" b="1" dirty="0">
                          <a:solidFill>
                            <a:srgbClr val="FFFF00"/>
                          </a:solidFill>
                        </a:rPr>
                        <a:t>It means each Government should have separate sources of revenue, authority  to levy taxes, to borrow money and to meet the expenditure.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67226">
                <a:tc>
                  <a:txBody>
                    <a:bodyPr/>
                    <a:lstStyle/>
                    <a:p>
                      <a:pPr algn="ctr"/>
                      <a:r>
                        <a:rPr lang="en-US" sz="1800" b="1" dirty="0">
                          <a:solidFill>
                            <a:srgbClr val="FFFF00"/>
                          </a:solidFill>
                        </a:rPr>
                        <a:t>2.</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dirty="0">
                          <a:solidFill>
                            <a:srgbClr val="FFFF00"/>
                          </a:solidFill>
                        </a:rPr>
                        <a:t>Equity</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itchFamily="34" charset="0"/>
                        <a:buChar char="•"/>
                      </a:pPr>
                      <a:r>
                        <a:rPr lang="en-US" sz="1800" b="1" dirty="0">
                          <a:solidFill>
                            <a:srgbClr val="FFFF00"/>
                          </a:solidFill>
                        </a:rPr>
                        <a:t>The resources (Revenue)</a:t>
                      </a:r>
                      <a:r>
                        <a:rPr lang="en-US" sz="1800" b="1" baseline="0" dirty="0">
                          <a:solidFill>
                            <a:srgbClr val="FFFF00"/>
                          </a:solidFill>
                        </a:rPr>
                        <a:t> should be distributed among the different states so that each state receives  a fair share of revenue</a:t>
                      </a:r>
                      <a:endParaRPr lang="en-US" sz="18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54117">
                <a:tc>
                  <a:txBody>
                    <a:bodyPr/>
                    <a:lstStyle/>
                    <a:p>
                      <a:pPr algn="ctr"/>
                      <a:r>
                        <a:rPr lang="en-US" sz="1800" b="1" dirty="0">
                          <a:solidFill>
                            <a:srgbClr val="FFFF00"/>
                          </a:solidFill>
                        </a:rPr>
                        <a:t>3.</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dirty="0">
                          <a:solidFill>
                            <a:srgbClr val="FFFF00"/>
                          </a:solidFill>
                        </a:rPr>
                        <a:t>Uniformity</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itchFamily="34" charset="0"/>
                        <a:buChar char="•"/>
                      </a:pPr>
                      <a:r>
                        <a:rPr lang="en-US" sz="1800" b="1" dirty="0">
                          <a:solidFill>
                            <a:srgbClr val="FFFF00"/>
                          </a:solidFill>
                        </a:rPr>
                        <a:t>Each State Should contribute equal tax payments for federal finance. </a:t>
                      </a:r>
                    </a:p>
                    <a:p>
                      <a:pPr marL="285750" indent="-285750" algn="l">
                        <a:buFont typeface="Arial" pitchFamily="34" charset="0"/>
                        <a:buChar char="•"/>
                      </a:pPr>
                      <a:r>
                        <a:rPr lang="en-US" sz="1800" b="1" dirty="0">
                          <a:solidFill>
                            <a:srgbClr val="FFFF00"/>
                          </a:solidFill>
                        </a:rPr>
                        <a:t>This cannot be followed in practice  because the taxable capacity of each unit is not of the same.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41007">
                <a:tc>
                  <a:txBody>
                    <a:bodyPr/>
                    <a:lstStyle/>
                    <a:p>
                      <a:pPr algn="ctr"/>
                      <a:r>
                        <a:rPr lang="en-US" sz="1800" b="1" dirty="0">
                          <a:solidFill>
                            <a:srgbClr val="FFFF00"/>
                          </a:solidFill>
                        </a:rPr>
                        <a:t>4.</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dirty="0">
                          <a:solidFill>
                            <a:srgbClr val="FFFF00"/>
                          </a:solidFill>
                        </a:rPr>
                        <a:t>Adequacy  of  Resources</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itchFamily="34" charset="0"/>
                        <a:buChar char="•"/>
                      </a:pPr>
                      <a:r>
                        <a:rPr lang="en-US" sz="1800" b="1" dirty="0">
                          <a:solidFill>
                            <a:srgbClr val="FFFF00"/>
                          </a:solidFill>
                        </a:rPr>
                        <a:t>It means that the central and state should be adequate to carry out its functions effectively. </a:t>
                      </a:r>
                    </a:p>
                    <a:p>
                      <a:pPr marL="285750" indent="-285750" algn="l">
                        <a:buFont typeface="Arial" pitchFamily="34" charset="0"/>
                        <a:buChar char="•"/>
                      </a:pPr>
                      <a:r>
                        <a:rPr lang="en-US" sz="1800" b="1" dirty="0">
                          <a:solidFill>
                            <a:srgbClr val="FFFF00"/>
                          </a:solidFill>
                        </a:rPr>
                        <a:t>Adequacy must be decided with reference to both current as well as future needs. </a:t>
                      </a:r>
                    </a:p>
                    <a:p>
                      <a:pPr marL="285750" indent="-285750" algn="l">
                        <a:buFont typeface="Arial" pitchFamily="34" charset="0"/>
                        <a:buChar char="•"/>
                      </a:pPr>
                      <a:r>
                        <a:rPr lang="en-US" sz="1800" b="1" dirty="0">
                          <a:solidFill>
                            <a:srgbClr val="FFFF00"/>
                          </a:solidFill>
                        </a:rPr>
                        <a:t>The resources should be elastic in order to</a:t>
                      </a:r>
                      <a:r>
                        <a:rPr lang="en-US" sz="1800" b="1" baseline="0" dirty="0">
                          <a:solidFill>
                            <a:srgbClr val="FFFF00"/>
                          </a:solidFill>
                        </a:rPr>
                        <a:t> meet the growing needs and unforeseen expenditure like war, floods etc., </a:t>
                      </a:r>
                      <a:endParaRPr lang="en-US" sz="18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67226">
                <a:tc>
                  <a:txBody>
                    <a:bodyPr/>
                    <a:lstStyle/>
                    <a:p>
                      <a:pPr algn="ctr"/>
                      <a:r>
                        <a:rPr lang="en-US" sz="1800" b="1" dirty="0">
                          <a:solidFill>
                            <a:srgbClr val="FFFF00"/>
                          </a:solidFill>
                        </a:rPr>
                        <a:t>5.</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dirty="0">
                          <a:solidFill>
                            <a:srgbClr val="FFFF00"/>
                          </a:solidFill>
                        </a:rPr>
                        <a:t>Fiscal Access</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itchFamily="34" charset="0"/>
                        <a:buChar char="•"/>
                      </a:pPr>
                      <a:r>
                        <a:rPr lang="en-US" sz="1800" b="1" dirty="0">
                          <a:solidFill>
                            <a:srgbClr val="FFFF00"/>
                          </a:solidFill>
                        </a:rPr>
                        <a:t>There should be possibility for the central and state Government to develop new source of revenue within their prescribed fields to meet the growing financial needs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Right Arrow 4"/>
          <p:cNvSpPr/>
          <p:nvPr/>
        </p:nvSpPr>
        <p:spPr>
          <a:xfrm>
            <a:off x="-76200" y="0"/>
            <a:ext cx="1066800" cy="5334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2820247119"/>
      </p:ext>
    </p:extLst>
  </p:cSld>
  <p:clrMapOvr>
    <a:masterClrMapping/>
  </p:clrMapOvr>
  <mc:AlternateContent xmlns:mc="http://schemas.openxmlformats.org/markup-compatibility/2006" xmlns:p14="http://schemas.microsoft.com/office/powerpoint/2010/main">
    <mc:Choice Requires="p14">
      <p:transition spd="slow" p14:dur="2000" advTm="153695"/>
    </mc:Choice>
    <mc:Fallback xmlns="">
      <p:transition spd="slow" advTm="1536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62244162"/>
              </p:ext>
            </p:extLst>
          </p:nvPr>
        </p:nvGraphicFramePr>
        <p:xfrm>
          <a:off x="152400" y="228600"/>
          <a:ext cx="11810999" cy="7600950"/>
        </p:xfrm>
        <a:graphic>
          <a:graphicData uri="http://schemas.openxmlformats.org/drawingml/2006/table">
            <a:tbl>
              <a:tblPr firstRow="1" bandRow="1">
                <a:tableStyleId>{BC89EF96-8CEA-46FF-86C4-4CE0E7609802}</a:tableStyleId>
              </a:tblPr>
              <a:tblGrid>
                <a:gridCol w="1093611">
                  <a:extLst>
                    <a:ext uri="{9D8B030D-6E8A-4147-A177-3AD203B41FA5}">
                      <a16:colId xmlns:a16="http://schemas.microsoft.com/office/drawing/2014/main" val="20000"/>
                    </a:ext>
                  </a:extLst>
                </a:gridCol>
                <a:gridCol w="3937000">
                  <a:extLst>
                    <a:ext uri="{9D8B030D-6E8A-4147-A177-3AD203B41FA5}">
                      <a16:colId xmlns:a16="http://schemas.microsoft.com/office/drawing/2014/main" val="20001"/>
                    </a:ext>
                  </a:extLst>
                </a:gridCol>
                <a:gridCol w="6780388">
                  <a:extLst>
                    <a:ext uri="{9D8B030D-6E8A-4147-A177-3AD203B41FA5}">
                      <a16:colId xmlns:a16="http://schemas.microsoft.com/office/drawing/2014/main" val="20002"/>
                    </a:ext>
                  </a:extLst>
                </a:gridCol>
              </a:tblGrid>
              <a:tr h="1807978">
                <a:tc>
                  <a:txBody>
                    <a:bodyPr/>
                    <a:lstStyle/>
                    <a:p>
                      <a:pPr algn="ctr"/>
                      <a:r>
                        <a:rPr lang="en-US" sz="2200" b="1" dirty="0">
                          <a:solidFill>
                            <a:srgbClr val="FFFF00"/>
                          </a:solidFill>
                        </a:rPr>
                        <a:t>6</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200" b="1" dirty="0">
                          <a:solidFill>
                            <a:srgbClr val="FFFF00"/>
                          </a:solidFill>
                        </a:rPr>
                        <a:t>Integration and Co-ordination</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Font typeface="Arial" pitchFamily="34" charset="0"/>
                        <a:buChar char="•"/>
                      </a:pPr>
                      <a:r>
                        <a:rPr lang="en-US" sz="2200" b="1" dirty="0">
                          <a:solidFill>
                            <a:srgbClr val="FFFF00"/>
                          </a:solidFill>
                        </a:rPr>
                        <a:t>It should be well integrated</a:t>
                      </a:r>
                    </a:p>
                    <a:p>
                      <a:pPr marL="342900" indent="-342900" algn="l">
                        <a:buFont typeface="Arial" pitchFamily="34" charset="0"/>
                        <a:buChar char="•"/>
                      </a:pPr>
                      <a:r>
                        <a:rPr lang="en-US" sz="2200" b="1" dirty="0">
                          <a:solidFill>
                            <a:srgbClr val="FFFF00"/>
                          </a:solidFill>
                        </a:rPr>
                        <a:t>There should be perfect Co-ordination among different layers of the financial system </a:t>
                      </a:r>
                    </a:p>
                    <a:p>
                      <a:pPr marL="342900" indent="-342900" algn="l">
                        <a:buFont typeface="Arial" pitchFamily="34" charset="0"/>
                        <a:buChar char="•"/>
                      </a:pPr>
                      <a:r>
                        <a:rPr lang="en-US" sz="2200" b="1" dirty="0">
                          <a:solidFill>
                            <a:srgbClr val="FFFF00"/>
                          </a:solidFill>
                        </a:rPr>
                        <a:t>This should be done  to promote the overall economic development of the country.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66850">
                <a:tc>
                  <a:txBody>
                    <a:bodyPr/>
                    <a:lstStyle/>
                    <a:p>
                      <a:pPr algn="ctr"/>
                      <a:r>
                        <a:rPr lang="en-US" sz="2200" b="1" dirty="0">
                          <a:solidFill>
                            <a:srgbClr val="FFFF00"/>
                          </a:solidFill>
                        </a:rPr>
                        <a:t>7</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200" b="1" dirty="0">
                          <a:solidFill>
                            <a:srgbClr val="FFFF00"/>
                          </a:solidFill>
                        </a:rPr>
                        <a:t>Efficiency</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Font typeface="Arial" pitchFamily="34" charset="0"/>
                        <a:buChar char="•"/>
                      </a:pPr>
                      <a:r>
                        <a:rPr lang="en-US" sz="2200" b="1" dirty="0">
                          <a:solidFill>
                            <a:srgbClr val="FFFF00"/>
                          </a:solidFill>
                        </a:rPr>
                        <a:t>The Financial system should be well organized and efficiently administered.</a:t>
                      </a:r>
                    </a:p>
                    <a:p>
                      <a:pPr marL="342900" indent="-342900" algn="l">
                        <a:buFont typeface="Arial" pitchFamily="34" charset="0"/>
                        <a:buChar char="•"/>
                      </a:pPr>
                      <a:r>
                        <a:rPr lang="en-US" sz="2200" b="1" dirty="0">
                          <a:solidFill>
                            <a:srgbClr val="FFFF00"/>
                          </a:solidFill>
                        </a:rPr>
                        <a:t>There should be no scope for evasion and fraud. </a:t>
                      </a:r>
                    </a:p>
                    <a:p>
                      <a:pPr marL="342900" indent="-342900" algn="l">
                        <a:buFont typeface="Arial" pitchFamily="34" charset="0"/>
                        <a:buChar char="•"/>
                      </a:pPr>
                      <a:r>
                        <a:rPr lang="en-US" sz="2200" b="1" dirty="0">
                          <a:solidFill>
                            <a:srgbClr val="FFFF00"/>
                          </a:solidFill>
                        </a:rPr>
                        <a:t>Double taxation</a:t>
                      </a:r>
                      <a:r>
                        <a:rPr lang="en-US" sz="2200" b="1" baseline="0" dirty="0">
                          <a:solidFill>
                            <a:srgbClr val="FFFF00"/>
                          </a:solidFill>
                        </a:rPr>
                        <a:t> should be avoided</a:t>
                      </a:r>
                      <a:r>
                        <a:rPr lang="en-US" sz="2200" b="1" dirty="0">
                          <a:solidFill>
                            <a:srgbClr val="FFFF00"/>
                          </a:solidFill>
                        </a:rPr>
                        <a:t>.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466850">
                <a:tc>
                  <a:txBody>
                    <a:bodyPr/>
                    <a:lstStyle/>
                    <a:p>
                      <a:pPr algn="ctr"/>
                      <a:r>
                        <a:rPr lang="en-US" sz="2200" b="1" dirty="0">
                          <a:solidFill>
                            <a:srgbClr val="FFFF00"/>
                          </a:solidFill>
                        </a:rPr>
                        <a:t>8</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200" b="1" dirty="0">
                          <a:solidFill>
                            <a:srgbClr val="FFFF00"/>
                          </a:solidFill>
                        </a:rPr>
                        <a:t>Administrative Economy</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Font typeface="Arial" pitchFamily="34" charset="0"/>
                        <a:buChar char="•"/>
                      </a:pPr>
                      <a:r>
                        <a:rPr lang="en-US" sz="2200" b="1" dirty="0">
                          <a:solidFill>
                            <a:srgbClr val="FFFF00"/>
                          </a:solidFill>
                        </a:rPr>
                        <a:t>It is the very important criteria</a:t>
                      </a:r>
                    </a:p>
                    <a:p>
                      <a:pPr marL="342900" indent="-342900" algn="l">
                        <a:buFont typeface="Arial" pitchFamily="34" charset="0"/>
                        <a:buChar char="•"/>
                      </a:pPr>
                      <a:r>
                        <a:rPr lang="en-US" sz="2200" b="1" dirty="0">
                          <a:solidFill>
                            <a:srgbClr val="FFFF00"/>
                          </a:solidFill>
                        </a:rPr>
                        <a:t>The Cost of Collection should be at the minimum level and the major portion of the revenue should be made available for the other expenditure of the Government.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25722">
                <a:tc>
                  <a:txBody>
                    <a:bodyPr/>
                    <a:lstStyle/>
                    <a:p>
                      <a:pPr algn="ctr"/>
                      <a:r>
                        <a:rPr lang="en-US" sz="2200" b="1" dirty="0">
                          <a:solidFill>
                            <a:srgbClr val="FFFF00"/>
                          </a:solidFill>
                        </a:rPr>
                        <a:t>9</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200" b="1" dirty="0">
                          <a:solidFill>
                            <a:srgbClr val="FFFF00"/>
                          </a:solidFill>
                        </a:rPr>
                        <a:t>Accountability</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Font typeface="Arial" pitchFamily="34" charset="0"/>
                        <a:buChar char="•"/>
                      </a:pPr>
                      <a:r>
                        <a:rPr lang="en-US" sz="2200" b="1" dirty="0">
                          <a:solidFill>
                            <a:srgbClr val="FFFF00"/>
                          </a:solidFill>
                        </a:rPr>
                        <a:t>Each Government should be accountable to its own legislature for its financial decision. </a:t>
                      </a:r>
                    </a:p>
                    <a:p>
                      <a:pPr marL="0" indent="0" algn="l">
                        <a:buFont typeface="Arial" pitchFamily="34" charset="0"/>
                        <a:buNone/>
                      </a:pPr>
                      <a:r>
                        <a:rPr lang="en-US" sz="2200" b="1" dirty="0">
                          <a:solidFill>
                            <a:srgbClr val="FFFF00"/>
                          </a:solidFill>
                        </a:rPr>
                        <a:t>     (</a:t>
                      </a:r>
                      <a:r>
                        <a:rPr lang="en-US" sz="2200" b="1" dirty="0" err="1">
                          <a:solidFill>
                            <a:srgbClr val="FFFF00"/>
                          </a:solidFill>
                        </a:rPr>
                        <a:t>i.e</a:t>
                      </a:r>
                      <a:r>
                        <a:rPr lang="en-US" sz="2200" b="1" dirty="0">
                          <a:solidFill>
                            <a:srgbClr val="FFFF00"/>
                          </a:solidFill>
                        </a:rPr>
                        <a:t>) Central to the parliament</a:t>
                      </a:r>
                      <a:r>
                        <a:rPr lang="en-US" sz="2200" b="1" baseline="0" dirty="0">
                          <a:solidFill>
                            <a:srgbClr val="FFFF00"/>
                          </a:solidFill>
                        </a:rPr>
                        <a:t> .</a:t>
                      </a:r>
                    </a:p>
                    <a:p>
                      <a:pPr marL="0" indent="0" algn="l">
                        <a:buFont typeface="Arial" pitchFamily="34" charset="0"/>
                        <a:buNone/>
                      </a:pPr>
                      <a:r>
                        <a:rPr lang="en-US" sz="2200" b="1" baseline="0" dirty="0">
                          <a:solidFill>
                            <a:srgbClr val="FFFF00"/>
                          </a:solidFill>
                        </a:rPr>
                        <a:t>              State to the  Assembly. </a:t>
                      </a:r>
                      <a:endParaRPr lang="en-US" sz="22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125722">
                <a:tc>
                  <a:txBody>
                    <a:bodyPr/>
                    <a:lstStyle/>
                    <a:p>
                      <a:pPr algn="ctr"/>
                      <a:r>
                        <a:rPr lang="en-US" sz="2200" b="1" dirty="0">
                          <a:solidFill>
                            <a:srgbClr val="FFFF00"/>
                          </a:solidFill>
                        </a:rPr>
                        <a:t>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22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 typeface="Arial" pitchFamily="34" charset="0"/>
                        <a:buNone/>
                      </a:pPr>
                      <a:endParaRPr lang="en-US" sz="22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828581374"/>
      </p:ext>
    </p:extLst>
  </p:cSld>
  <p:clrMapOvr>
    <a:masterClrMapping/>
  </p:clrMapOvr>
  <mc:AlternateContent xmlns:mc="http://schemas.openxmlformats.org/markup-compatibility/2006" xmlns:p14="http://schemas.microsoft.com/office/powerpoint/2010/main">
    <mc:Choice Requires="p14">
      <p:transition spd="slow" p14:dur="2000" advTm="89566"/>
    </mc:Choice>
    <mc:Fallback xmlns="">
      <p:transition spd="slow" advTm="895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375" y="0"/>
            <a:ext cx="10131425" cy="1456267"/>
          </a:xfrm>
        </p:spPr>
        <p:txBody>
          <a:bodyPr>
            <a:normAutofit/>
          </a:bodyPr>
          <a:lstStyle/>
          <a:p>
            <a:r>
              <a:rPr lang="en-US" sz="4800" b="1" u="sng" dirty="0">
                <a:ln w="3175" cmpd="sng">
                  <a:solidFill>
                    <a:srgbClr val="FF0000"/>
                  </a:solidFill>
                </a:ln>
                <a:latin typeface="Algerian" pitchFamily="82" charset="0"/>
              </a:rPr>
              <a:t>History of Finance Commission</a:t>
            </a:r>
          </a:p>
        </p:txBody>
      </p:sp>
      <p:sp>
        <p:nvSpPr>
          <p:cNvPr id="3" name="Content Placeholder 2"/>
          <p:cNvSpPr>
            <a:spLocks noGrp="1"/>
          </p:cNvSpPr>
          <p:nvPr>
            <p:ph idx="1"/>
          </p:nvPr>
        </p:nvSpPr>
        <p:spPr>
          <a:xfrm>
            <a:off x="685801" y="1524001"/>
            <a:ext cx="11048999" cy="4267200"/>
          </a:xfrm>
        </p:spPr>
        <p:txBody>
          <a:bodyPr>
            <a:normAutofit/>
          </a:bodyPr>
          <a:lstStyle/>
          <a:p>
            <a:pPr marL="342900" indent="-342900">
              <a:buClr>
                <a:srgbClr val="FF0000"/>
              </a:buClr>
              <a:buFont typeface="+mj-lt"/>
              <a:buAutoNum type="arabicPeriod"/>
            </a:pPr>
            <a:r>
              <a:rPr lang="en-US" sz="3000" b="1" dirty="0">
                <a:solidFill>
                  <a:srgbClr val="FFFF00"/>
                </a:solidFill>
              </a:rPr>
              <a:t>  It was set up in 1951, by the President of India to define the fiscal 	 relationship framework between the  centre and the state.</a:t>
            </a:r>
          </a:p>
          <a:p>
            <a:pPr marL="514350" indent="-514350">
              <a:buClr>
                <a:srgbClr val="FF0000"/>
              </a:buClr>
              <a:buFont typeface="+mj-lt"/>
              <a:buAutoNum type="arabicPeriod"/>
            </a:pPr>
            <a:r>
              <a:rPr lang="en-US" sz="3000" b="1" dirty="0">
                <a:solidFill>
                  <a:srgbClr val="FFFF00"/>
                </a:solidFill>
              </a:rPr>
              <a:t>It reduces financial imbalance between the </a:t>
            </a:r>
            <a:r>
              <a:rPr lang="en-US" sz="3000" b="1" dirty="0" err="1">
                <a:solidFill>
                  <a:srgbClr val="FFFF00"/>
                </a:solidFill>
              </a:rPr>
              <a:t>centre</a:t>
            </a:r>
            <a:r>
              <a:rPr lang="en-US" sz="3000" b="1" dirty="0">
                <a:solidFill>
                  <a:srgbClr val="FFFF00"/>
                </a:solidFill>
              </a:rPr>
              <a:t> and the state. </a:t>
            </a:r>
          </a:p>
          <a:p>
            <a:pPr marL="514350" indent="-514350">
              <a:buClr>
                <a:srgbClr val="FF0000"/>
              </a:buClr>
              <a:buFont typeface="+mj-lt"/>
              <a:buAutoNum type="arabicPeriod"/>
            </a:pPr>
            <a:r>
              <a:rPr lang="en-US" sz="3000" b="1" dirty="0">
                <a:solidFill>
                  <a:srgbClr val="FFFF00"/>
                </a:solidFill>
              </a:rPr>
              <a:t>It is a temporary body. It is set up once in 5 years.</a:t>
            </a:r>
          </a:p>
          <a:p>
            <a:pPr marL="514350" indent="-514350">
              <a:buClr>
                <a:srgbClr val="FF0000"/>
              </a:buClr>
              <a:buFont typeface="+mj-lt"/>
              <a:buAutoNum type="arabicPeriod"/>
            </a:pPr>
            <a:r>
              <a:rPr lang="en-US" sz="3000" b="1" dirty="0">
                <a:solidFill>
                  <a:srgbClr val="FFFF00"/>
                </a:solidFill>
              </a:rPr>
              <a:t>The 14</a:t>
            </a:r>
            <a:r>
              <a:rPr lang="en-US" sz="3000" b="1" baseline="30000" dirty="0">
                <a:solidFill>
                  <a:srgbClr val="FFFF00"/>
                </a:solidFill>
              </a:rPr>
              <a:t>th</a:t>
            </a:r>
            <a:r>
              <a:rPr lang="en-US" sz="3000" b="1" dirty="0">
                <a:solidFill>
                  <a:srgbClr val="FFFF00"/>
                </a:solidFill>
              </a:rPr>
              <a:t> Finance commission was set up in 2013. </a:t>
            </a:r>
          </a:p>
          <a:p>
            <a:pPr marL="514350" indent="-514350">
              <a:buClr>
                <a:srgbClr val="FF0000"/>
              </a:buClr>
              <a:buFont typeface="+mj-lt"/>
              <a:buAutoNum type="arabicPeriod"/>
            </a:pPr>
            <a:r>
              <a:rPr lang="en-US" sz="3000" b="1" dirty="0">
                <a:solidFill>
                  <a:srgbClr val="FFFF00"/>
                </a:solidFill>
              </a:rPr>
              <a:t>The 15</a:t>
            </a:r>
            <a:r>
              <a:rPr lang="en-US" sz="3000" b="1" baseline="30000" dirty="0">
                <a:solidFill>
                  <a:srgbClr val="FFFF00"/>
                </a:solidFill>
              </a:rPr>
              <a:t>th</a:t>
            </a:r>
            <a:r>
              <a:rPr lang="en-US" sz="3000" b="1" dirty="0">
                <a:solidFill>
                  <a:srgbClr val="FFFF00"/>
                </a:solidFill>
              </a:rPr>
              <a:t> Finance Commission was set up in 2017.</a:t>
            </a:r>
          </a:p>
          <a:p>
            <a:pPr marL="514350" indent="-514350">
              <a:buClr>
                <a:srgbClr val="FF0000"/>
              </a:buClr>
              <a:buFont typeface="+mj-lt"/>
              <a:buAutoNum type="arabicPeriod"/>
            </a:pPr>
            <a:r>
              <a:rPr lang="en-US" sz="3000" b="1" dirty="0">
                <a:solidFill>
                  <a:srgbClr val="FFFF00"/>
                </a:solidFill>
              </a:rPr>
              <a:t>Its recommendations will be implemented starting 1</a:t>
            </a:r>
            <a:r>
              <a:rPr lang="en-US" sz="3000" b="1" baseline="30000" dirty="0">
                <a:solidFill>
                  <a:srgbClr val="FFFF00"/>
                </a:solidFill>
              </a:rPr>
              <a:t>st</a:t>
            </a:r>
            <a:r>
              <a:rPr lang="en-US" sz="3000" b="1" dirty="0">
                <a:solidFill>
                  <a:srgbClr val="FFFF00"/>
                </a:solidFill>
              </a:rPr>
              <a:t> 	April 2020.</a:t>
            </a:r>
          </a:p>
          <a:p>
            <a:pPr>
              <a:buClr>
                <a:srgbClr val="FF0000"/>
              </a:buClr>
              <a:buNone/>
            </a:pPr>
            <a:endParaRPr lang="en-US" dirty="0"/>
          </a:p>
        </p:txBody>
      </p:sp>
      <p:sp>
        <p:nvSpPr>
          <p:cNvPr id="4" name="Right Arrow 3"/>
          <p:cNvSpPr/>
          <p:nvPr/>
        </p:nvSpPr>
        <p:spPr>
          <a:xfrm>
            <a:off x="-228600"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276122455"/>
      </p:ext>
    </p:extLst>
  </p:cSld>
  <p:clrMapOvr>
    <a:masterClrMapping/>
  </p:clrMapOvr>
  <mc:AlternateContent xmlns:mc="http://schemas.openxmlformats.org/markup-compatibility/2006" xmlns:p14="http://schemas.microsoft.com/office/powerpoint/2010/main">
    <mc:Choice Requires="p14">
      <p:transition spd="slow" p14:dur="2000" advTm="59951"/>
    </mc:Choice>
    <mc:Fallback xmlns="">
      <p:transition spd="slow" advTm="599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4)">
                                      <p:cBhvr>
                                        <p:cTn id="14" dur="2000"/>
                                        <p:tgtEl>
                                          <p:spTgt spid="2"/>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3">
                                            <p:txEl>
                                              <p:pRg st="0" end="0"/>
                                            </p:txEl>
                                          </p:spTgt>
                                        </p:tgtEl>
                                      </p:cBhvr>
                                    </p:animEffect>
                                  </p:childTnLst>
                                </p:cTn>
                              </p:par>
                            </p:childTnLst>
                          </p:cTn>
                        </p:par>
                        <p:par>
                          <p:cTn id="21" fill="hold">
                            <p:stCondLst>
                              <p:cond delay="2500"/>
                            </p:stCondLst>
                            <p:childTnLst>
                              <p:par>
                                <p:cTn id="22" presetID="53" presetClass="entr" presetSubtype="16"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par>
                          <p:cTn id="27" fill="hold">
                            <p:stCondLst>
                              <p:cond delay="3000"/>
                            </p:stCondLst>
                            <p:childTnLst>
                              <p:par>
                                <p:cTn id="28" presetID="53" presetClass="entr" presetSubtype="16"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2" dur="500"/>
                                        <p:tgtEl>
                                          <p:spTgt spid="3">
                                            <p:txEl>
                                              <p:pRg st="2" end="2"/>
                                            </p:txEl>
                                          </p:spTgt>
                                        </p:tgtEl>
                                      </p:cBhvr>
                                    </p:animEffect>
                                  </p:childTnLst>
                                </p:cTn>
                              </p:par>
                            </p:childTnLst>
                          </p:cTn>
                        </p:par>
                        <p:par>
                          <p:cTn id="33" fill="hold">
                            <p:stCondLst>
                              <p:cond delay="3500"/>
                            </p:stCondLst>
                            <p:childTnLst>
                              <p:par>
                                <p:cTn id="34" presetID="53" presetClass="entr" presetSubtype="16" fill="hold" grpId="0"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8" dur="500"/>
                                        <p:tgtEl>
                                          <p:spTgt spid="3">
                                            <p:txEl>
                                              <p:pRg st="3" end="3"/>
                                            </p:txEl>
                                          </p:spTgt>
                                        </p:tgtEl>
                                      </p:cBhvr>
                                    </p:animEffect>
                                  </p:childTnLst>
                                </p:cTn>
                              </p:par>
                            </p:childTnLst>
                          </p:cTn>
                        </p:par>
                        <p:par>
                          <p:cTn id="39" fill="hold">
                            <p:stCondLst>
                              <p:cond delay="4000"/>
                            </p:stCondLst>
                            <p:childTnLst>
                              <p:par>
                                <p:cTn id="40" presetID="53" presetClass="entr" presetSubtype="16" fill="hold" grpId="0" nodeType="after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par>
                          <p:cTn id="45" fill="hold">
                            <p:stCondLst>
                              <p:cond delay="4500"/>
                            </p:stCondLst>
                            <p:childTnLst>
                              <p:par>
                                <p:cTn id="46" presetID="53" presetClass="entr" presetSubtype="16" fill="hold" grpId="0" nodeType="after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p:cTn id="4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9613254" cy="67488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36882421"/>
      </p:ext>
    </p:extLst>
  </p:cSld>
  <p:clrMapOvr>
    <a:masterClrMapping/>
  </p:clrMapOvr>
  <mc:AlternateContent xmlns:mc="http://schemas.openxmlformats.org/markup-compatibility/2006" xmlns:p14="http://schemas.microsoft.com/office/powerpoint/2010/main">
    <mc:Choice Requires="p14">
      <p:transition spd="slow" p14:dur="2000" advTm="43424"/>
    </mc:Choice>
    <mc:Fallback xmlns="">
      <p:transition spd="slow" advTm="43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anim calcmode="lin" valueType="num">
                                      <p:cBhvr>
                                        <p:cTn id="8" dur="2000" fill="hold"/>
                                        <p:tgtEl>
                                          <p:spTgt spid="4098"/>
                                        </p:tgtEl>
                                        <p:attrNameLst>
                                          <p:attrName>style.rotation</p:attrName>
                                        </p:attrNameLst>
                                      </p:cBhvr>
                                      <p:tavLst>
                                        <p:tav tm="0">
                                          <p:val>
                                            <p:fltVal val="720"/>
                                          </p:val>
                                        </p:tav>
                                        <p:tav tm="100000">
                                          <p:val>
                                            <p:fltVal val="0"/>
                                          </p:val>
                                        </p:tav>
                                      </p:tavLst>
                                    </p:anim>
                                    <p:anim calcmode="lin" valueType="num">
                                      <p:cBhvr>
                                        <p:cTn id="9" dur="2000" fill="hold"/>
                                        <p:tgtEl>
                                          <p:spTgt spid="4098"/>
                                        </p:tgtEl>
                                        <p:attrNameLst>
                                          <p:attrName>ppt_h</p:attrName>
                                        </p:attrNameLst>
                                      </p:cBhvr>
                                      <p:tavLst>
                                        <p:tav tm="0">
                                          <p:val>
                                            <p:fltVal val="0"/>
                                          </p:val>
                                        </p:tav>
                                        <p:tav tm="100000">
                                          <p:val>
                                            <p:strVal val="#ppt_h"/>
                                          </p:val>
                                        </p:tav>
                                      </p:tavLst>
                                    </p:anim>
                                    <p:anim calcmode="lin" valueType="num">
                                      <p:cBhvr>
                                        <p:cTn id="10" dur="2000" fill="hold"/>
                                        <p:tgtEl>
                                          <p:spTgt spid="409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12496800" cy="1456267"/>
          </a:xfrm>
        </p:spPr>
        <p:txBody>
          <a:bodyPr>
            <a:noAutofit/>
          </a:bodyPr>
          <a:lstStyle/>
          <a:p>
            <a:pPr algn="ctr"/>
            <a:r>
              <a:rPr lang="en-US" sz="4000" b="1" u="sng" dirty="0">
                <a:ln w="3175" cmpd="sng">
                  <a:solidFill>
                    <a:srgbClr val="FF0000"/>
                  </a:solidFill>
                </a:ln>
                <a:latin typeface="Algerian" pitchFamily="82" charset="0"/>
              </a:rPr>
              <a:t>Functions of Finance Commission of India</a:t>
            </a:r>
          </a:p>
        </p:txBody>
      </p:sp>
      <p:sp>
        <p:nvSpPr>
          <p:cNvPr id="3" name="Content Placeholder 2"/>
          <p:cNvSpPr>
            <a:spLocks noGrp="1"/>
          </p:cNvSpPr>
          <p:nvPr>
            <p:ph idx="1"/>
          </p:nvPr>
        </p:nvSpPr>
        <p:spPr>
          <a:xfrm>
            <a:off x="685801" y="609600"/>
            <a:ext cx="10896599" cy="3649133"/>
          </a:xfrm>
        </p:spPr>
        <p:txBody>
          <a:bodyPr>
            <a:normAutofit/>
          </a:bodyPr>
          <a:lstStyle/>
          <a:p>
            <a:pPr marL="457200" indent="-457200">
              <a:buClr>
                <a:srgbClr val="FF0000"/>
              </a:buClr>
              <a:buFont typeface="+mj-lt"/>
              <a:buAutoNum type="arabicPeriod"/>
            </a:pPr>
            <a:r>
              <a:rPr lang="en-US" sz="2400" b="1" dirty="0">
                <a:solidFill>
                  <a:srgbClr val="FFFF00"/>
                </a:solidFill>
              </a:rPr>
              <a:t>The Distribution between the union and the states of the 	net proceeds of the taxes, which may be divided between them</a:t>
            </a:r>
          </a:p>
          <a:p>
            <a:pPr marL="457200" indent="-457200">
              <a:buClr>
                <a:srgbClr val="FF0000"/>
              </a:buClr>
              <a:buFont typeface="+mj-lt"/>
              <a:buAutoNum type="arabicPeriod"/>
            </a:pPr>
            <a:r>
              <a:rPr lang="en-US" sz="2400" b="1" dirty="0">
                <a:solidFill>
                  <a:srgbClr val="FFFF00"/>
                </a:solidFill>
              </a:rPr>
              <a:t>To </a:t>
            </a:r>
            <a:r>
              <a:rPr lang="en-US" sz="2400" b="1" dirty="0" err="1">
                <a:solidFill>
                  <a:srgbClr val="FFFF00"/>
                </a:solidFill>
              </a:rPr>
              <a:t>determin</a:t>
            </a:r>
            <a:r>
              <a:rPr lang="en-US" sz="2400" b="1" dirty="0">
                <a:solidFill>
                  <a:srgbClr val="FFFF00"/>
                </a:solidFill>
              </a:rPr>
              <a:t> the quantum of grants-in-aid to be given by the centre to states.</a:t>
            </a:r>
          </a:p>
          <a:p>
            <a:pPr marL="457200" indent="-457200">
              <a:buClr>
                <a:srgbClr val="FF0000"/>
              </a:buClr>
              <a:buFont typeface="+mj-lt"/>
              <a:buAutoNum type="arabicPeriod"/>
            </a:pPr>
            <a:r>
              <a:rPr lang="en-US" sz="2400" b="1" dirty="0">
                <a:solidFill>
                  <a:srgbClr val="FFFF00"/>
                </a:solidFill>
              </a:rPr>
              <a:t>Any other matter referred to the commission by the president of India in the interest of sound finance. Several issues like debt relief, financing  of calamity relief of states, additional excise duty have been referred to the commission invoking this clause. </a:t>
            </a:r>
          </a:p>
        </p:txBody>
      </p:sp>
      <p:sp>
        <p:nvSpPr>
          <p:cNvPr id="4" name="Right Arrow 3"/>
          <p:cNvSpPr/>
          <p:nvPr/>
        </p:nvSpPr>
        <p:spPr>
          <a:xfrm>
            <a:off x="-415584" y="1524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412" y="3733800"/>
            <a:ext cx="3305175"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85574301"/>
      </p:ext>
    </p:extLst>
  </p:cSld>
  <p:clrMapOvr>
    <a:masterClrMapping/>
  </p:clrMapOvr>
  <mc:AlternateContent xmlns:mc="http://schemas.openxmlformats.org/markup-compatibility/2006" xmlns:p14="http://schemas.microsoft.com/office/powerpoint/2010/main">
    <mc:Choice Requires="p14">
      <p:transition spd="slow" p14:dur="2000" advTm="70557"/>
    </mc:Choice>
    <mc:Fallback xmlns="">
      <p:transition spd="slow" advTm="705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down)">
                                      <p:cBhvr>
                                        <p:cTn id="21" dur="500"/>
                                        <p:tgtEl>
                                          <p:spTgt spid="3">
                                            <p:txEl>
                                              <p:pRg st="0" end="0"/>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par>
                          <p:cTn id="28" fill="hold">
                            <p:stCondLst>
                              <p:cond delay="500"/>
                            </p:stCondLst>
                            <p:childTnLst>
                              <p:par>
                                <p:cTn id="29" presetID="21" presetClass="entr" presetSubtype="4" fill="hold" nodeType="afterEffect">
                                  <p:stCondLst>
                                    <p:cond delay="0"/>
                                  </p:stCondLst>
                                  <p:childTnLst>
                                    <p:set>
                                      <p:cBhvr>
                                        <p:cTn id="30" dur="1" fill="hold">
                                          <p:stCondLst>
                                            <p:cond delay="0"/>
                                          </p:stCondLst>
                                        </p:cTn>
                                        <p:tgtEl>
                                          <p:spTgt spid="5122"/>
                                        </p:tgtEl>
                                        <p:attrNameLst>
                                          <p:attrName>style.visibility</p:attrName>
                                        </p:attrNameLst>
                                      </p:cBhvr>
                                      <p:to>
                                        <p:strVal val="visible"/>
                                      </p:to>
                                    </p:set>
                                    <p:animEffect transition="in" filter="wheel(4)">
                                      <p:cBhvr>
                                        <p:cTn id="31"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313267"/>
            <a:ext cx="4525282" cy="1456267"/>
          </a:xfrm>
        </p:spPr>
        <p:txBody>
          <a:bodyPr>
            <a:normAutofit/>
          </a:bodyPr>
          <a:lstStyle/>
          <a:p>
            <a:r>
              <a:rPr lang="en-US" sz="4400" b="1" u="sng" dirty="0">
                <a:ln w="3175" cmpd="sng">
                  <a:solidFill>
                    <a:srgbClr val="FF0000"/>
                  </a:solidFill>
                </a:ln>
                <a:latin typeface="Algerian" pitchFamily="82" charset="0"/>
              </a:rPr>
              <a:t>Local  Finance</a:t>
            </a:r>
          </a:p>
        </p:txBody>
      </p:sp>
      <p:sp>
        <p:nvSpPr>
          <p:cNvPr id="3" name="Content Placeholder 2"/>
          <p:cNvSpPr>
            <a:spLocks noGrp="1"/>
          </p:cNvSpPr>
          <p:nvPr>
            <p:ph idx="1"/>
          </p:nvPr>
        </p:nvSpPr>
        <p:spPr>
          <a:xfrm>
            <a:off x="762000" y="838200"/>
            <a:ext cx="10972800" cy="3048000"/>
          </a:xfrm>
        </p:spPr>
        <p:txBody>
          <a:bodyPr>
            <a:normAutofit fontScale="92500" lnSpcReduction="20000"/>
          </a:bodyPr>
          <a:lstStyle/>
          <a:p>
            <a:pPr>
              <a:buNone/>
            </a:pPr>
            <a:r>
              <a:rPr lang="en-US" sz="2400" dirty="0"/>
              <a:t>	</a:t>
            </a:r>
            <a:r>
              <a:rPr lang="en-US" sz="1800" dirty="0"/>
              <a:t>			</a:t>
            </a:r>
            <a:r>
              <a:rPr lang="en-US" sz="2400" b="1" dirty="0">
                <a:solidFill>
                  <a:srgbClr val="FFFF00"/>
                </a:solidFill>
              </a:rPr>
              <a:t>It refers to the finance of local bodies in India. The four main local bodies which are functioning today in our country </a:t>
            </a:r>
          </a:p>
          <a:p>
            <a:pPr>
              <a:buNone/>
            </a:pPr>
            <a:r>
              <a:rPr lang="en-US" sz="2400" dirty="0"/>
              <a:t>								</a:t>
            </a:r>
            <a:r>
              <a:rPr lang="en-US" sz="2400" dirty="0">
                <a:solidFill>
                  <a:srgbClr val="FF0000"/>
                </a:solidFill>
              </a:rPr>
              <a:t>	1.</a:t>
            </a:r>
            <a:r>
              <a:rPr lang="en-US" sz="2400" dirty="0"/>
              <a:t>	</a:t>
            </a:r>
            <a:r>
              <a:rPr lang="en-US" sz="2400" b="1" dirty="0">
                <a:solidFill>
                  <a:srgbClr val="FFFF00"/>
                </a:solidFill>
              </a:rPr>
              <a:t>Village </a:t>
            </a:r>
            <a:r>
              <a:rPr lang="en-US" sz="2400" b="1" dirty="0" err="1">
                <a:solidFill>
                  <a:srgbClr val="FFFF00"/>
                </a:solidFill>
              </a:rPr>
              <a:t>Panchayats</a:t>
            </a:r>
            <a:endParaRPr lang="en-US" sz="2400" b="1" dirty="0">
              <a:solidFill>
                <a:srgbClr val="FFFF00"/>
              </a:solidFill>
            </a:endParaRPr>
          </a:p>
          <a:p>
            <a:pPr marL="0" indent="0">
              <a:buNone/>
            </a:pPr>
            <a:r>
              <a:rPr lang="en-US" sz="1400" b="1" dirty="0">
                <a:solidFill>
                  <a:srgbClr val="FFFF00"/>
                </a:solidFill>
              </a:rPr>
              <a:t>							</a:t>
            </a:r>
            <a:r>
              <a:rPr lang="en-US" sz="1400" b="1" dirty="0">
                <a:solidFill>
                  <a:srgbClr val="FF0000"/>
                </a:solidFill>
              </a:rPr>
              <a:t>	</a:t>
            </a:r>
            <a:r>
              <a:rPr lang="en-US" sz="2400" b="1" dirty="0">
                <a:solidFill>
                  <a:srgbClr val="FF0000"/>
                </a:solidFill>
              </a:rPr>
              <a:t>2.</a:t>
            </a:r>
            <a:r>
              <a:rPr lang="en-US" sz="2400" b="1" dirty="0">
                <a:solidFill>
                  <a:srgbClr val="FFFF00"/>
                </a:solidFill>
              </a:rPr>
              <a:t>	District Board or </a:t>
            </a:r>
            <a:r>
              <a:rPr lang="en-US" sz="2400" b="1" dirty="0" err="1">
                <a:solidFill>
                  <a:srgbClr val="FFFF00"/>
                </a:solidFill>
              </a:rPr>
              <a:t>Zilla</a:t>
            </a:r>
            <a:r>
              <a:rPr lang="en-US" sz="2400" b="1" dirty="0">
                <a:solidFill>
                  <a:srgbClr val="FFFF00"/>
                </a:solidFill>
              </a:rPr>
              <a:t> </a:t>
            </a:r>
            <a:r>
              <a:rPr lang="en-US" sz="2400" b="1" dirty="0" err="1">
                <a:solidFill>
                  <a:srgbClr val="FFFF00"/>
                </a:solidFill>
              </a:rPr>
              <a:t>Parishads</a:t>
            </a:r>
            <a:endParaRPr lang="en-US" sz="2400" b="1" dirty="0">
              <a:solidFill>
                <a:srgbClr val="FFFF00"/>
              </a:solidFill>
            </a:endParaRPr>
          </a:p>
          <a:p>
            <a:pPr marL="0" indent="0">
              <a:buNone/>
            </a:pPr>
            <a:r>
              <a:rPr lang="en-US" sz="2400" b="1" dirty="0">
                <a:solidFill>
                  <a:srgbClr val="FFFF00"/>
                </a:solidFill>
              </a:rPr>
              <a:t>							</a:t>
            </a:r>
            <a:r>
              <a:rPr lang="en-US" sz="2400" b="1" dirty="0">
                <a:solidFill>
                  <a:srgbClr val="FF0000"/>
                </a:solidFill>
              </a:rPr>
              <a:t>	3.</a:t>
            </a:r>
            <a:r>
              <a:rPr lang="en-US" sz="2400" b="1" dirty="0">
                <a:solidFill>
                  <a:srgbClr val="FFFF00"/>
                </a:solidFill>
              </a:rPr>
              <a:t>	Municipalities </a:t>
            </a:r>
          </a:p>
          <a:p>
            <a:pPr marL="0" indent="0">
              <a:buNone/>
            </a:pPr>
            <a:r>
              <a:rPr lang="en-US" sz="2400" b="1" dirty="0">
                <a:solidFill>
                  <a:srgbClr val="FFFF00"/>
                </a:solidFill>
              </a:rPr>
              <a:t>							</a:t>
            </a:r>
            <a:r>
              <a:rPr lang="en-US" sz="2400" b="1" dirty="0">
                <a:solidFill>
                  <a:srgbClr val="FF0000"/>
                </a:solidFill>
              </a:rPr>
              <a:t>	4.</a:t>
            </a:r>
            <a:r>
              <a:rPr lang="en-US" sz="2400" b="1" dirty="0">
                <a:solidFill>
                  <a:srgbClr val="FFFF00"/>
                </a:solidFill>
              </a:rPr>
              <a:t>	Municipal Corporations </a:t>
            </a:r>
          </a:p>
          <a:p>
            <a:pPr algn="ctr">
              <a:buNone/>
            </a:pPr>
            <a:r>
              <a:rPr lang="en-US" sz="3500" b="1" u="sng" dirty="0">
                <a:ln w="18000">
                  <a:solidFill>
                    <a:schemeClr val="tx1"/>
                  </a:solidFill>
                  <a:prstDash val="solid"/>
                  <a:miter lim="800000"/>
                </a:ln>
                <a:noFill/>
                <a:effectLst>
                  <a:outerShdw blurRad="25500" dist="23000" dir="7020000" algn="tl">
                    <a:srgbClr val="000000">
                      <a:alpha val="50000"/>
                    </a:srgbClr>
                  </a:outerShdw>
                </a:effectLst>
                <a:latin typeface="Aharoni" pitchFamily="2" charset="-79"/>
                <a:cs typeface="Aharoni" pitchFamily="2" charset="-79"/>
              </a:rPr>
              <a:t>VILLAGE  PANCHAYAT</a:t>
            </a:r>
          </a:p>
          <a:p>
            <a:pPr>
              <a:buNone/>
            </a:pP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803377823"/>
              </p:ext>
            </p:extLst>
          </p:nvPr>
        </p:nvGraphicFramePr>
        <p:xfrm>
          <a:off x="152400" y="3581400"/>
          <a:ext cx="11887200" cy="3357880"/>
        </p:xfrm>
        <a:graphic>
          <a:graphicData uri="http://schemas.openxmlformats.org/drawingml/2006/table">
            <a:tbl>
              <a:tblPr firstRow="1" bandRow="1">
                <a:tableStyleId>{BC89EF96-8CEA-46FF-86C4-4CE0E7609802}</a:tableStyleId>
              </a:tblPr>
              <a:tblGrid>
                <a:gridCol w="39624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gridCol w="3962400">
                  <a:extLst>
                    <a:ext uri="{9D8B030D-6E8A-4147-A177-3AD203B41FA5}">
                      <a16:colId xmlns:a16="http://schemas.microsoft.com/office/drawing/2014/main" val="20002"/>
                    </a:ext>
                  </a:extLst>
                </a:gridCol>
              </a:tblGrid>
              <a:tr h="523240">
                <a:tc>
                  <a:txBody>
                    <a:bodyPr/>
                    <a:lstStyle/>
                    <a:p>
                      <a:pPr algn="ctr"/>
                      <a:r>
                        <a:rPr lang="en-US" sz="2400" b="1" dirty="0">
                          <a:solidFill>
                            <a:srgbClr val="FFFF00"/>
                          </a:solidFill>
                        </a:rPr>
                        <a:t>Establishment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Arial" pitchFamily="34" charset="0"/>
                        <a:buNone/>
                      </a:pPr>
                      <a:r>
                        <a:rPr lang="en-US" sz="2400" b="1" dirty="0">
                          <a:solidFill>
                            <a:srgbClr val="FFFF00"/>
                          </a:solidFill>
                        </a:rPr>
                        <a:t>Functions</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Arial" pitchFamily="34" charset="0"/>
                        <a:buNone/>
                      </a:pPr>
                      <a:r>
                        <a:rPr lang="en-US" sz="2400" b="1" dirty="0">
                          <a:solidFill>
                            <a:srgbClr val="FFFF00"/>
                          </a:solidFill>
                        </a:rPr>
                        <a:t>Sources</a:t>
                      </a:r>
                      <a:r>
                        <a:rPr lang="en-US" sz="2400" b="1" baseline="0" dirty="0">
                          <a:solidFill>
                            <a:srgbClr val="FFFF00"/>
                          </a:solidFill>
                        </a:rPr>
                        <a:t> of Revenue </a:t>
                      </a:r>
                      <a:endParaRPr lang="en-US" sz="24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23240">
                <a:tc>
                  <a:txBody>
                    <a:bodyPr/>
                    <a:lstStyle/>
                    <a:p>
                      <a:pPr marL="285750" indent="-285750" algn="l">
                        <a:buFont typeface="Arial" pitchFamily="34" charset="0"/>
                        <a:buChar char="•"/>
                      </a:pPr>
                      <a:r>
                        <a:rPr lang="en-US" sz="1800" b="1" dirty="0">
                          <a:solidFill>
                            <a:srgbClr val="FFFF00"/>
                          </a:solidFill>
                        </a:rPr>
                        <a:t>The Jurisdiction of </a:t>
                      </a:r>
                      <a:r>
                        <a:rPr lang="en-US" sz="1800" b="1" dirty="0" err="1">
                          <a:solidFill>
                            <a:srgbClr val="FFFF00"/>
                          </a:solidFill>
                        </a:rPr>
                        <a:t>Panchayat</a:t>
                      </a:r>
                      <a:r>
                        <a:rPr lang="en-US" sz="1800" b="1" dirty="0">
                          <a:solidFill>
                            <a:srgbClr val="FFFF00"/>
                          </a:solidFill>
                        </a:rPr>
                        <a:t> is usually confined to one village.</a:t>
                      </a:r>
                    </a:p>
                    <a:p>
                      <a:pPr marL="285750" indent="-285750" algn="l">
                        <a:buFont typeface="Arial" pitchFamily="34" charset="0"/>
                        <a:buChar char="•"/>
                      </a:pPr>
                      <a:r>
                        <a:rPr lang="en-US" sz="1800" b="1" dirty="0">
                          <a:solidFill>
                            <a:srgbClr val="FFFF00"/>
                          </a:solidFill>
                        </a:rPr>
                        <a:t>In some cases two or more small villages are  grouped under one </a:t>
                      </a:r>
                      <a:r>
                        <a:rPr lang="en-US" sz="1800" b="1" dirty="0" err="1">
                          <a:solidFill>
                            <a:srgbClr val="FFFF00"/>
                          </a:solidFill>
                        </a:rPr>
                        <a:t>Panchayat</a:t>
                      </a:r>
                      <a:r>
                        <a:rPr lang="en-US" sz="1800" b="1" baseline="0" dirty="0">
                          <a:solidFill>
                            <a:srgbClr val="FFFF00"/>
                          </a:solidFill>
                        </a:rPr>
                        <a:t> </a:t>
                      </a:r>
                    </a:p>
                    <a:p>
                      <a:pPr marL="285750" indent="-285750" algn="l">
                        <a:buFont typeface="Arial" pitchFamily="34" charset="0"/>
                        <a:buChar char="•"/>
                      </a:pPr>
                      <a:r>
                        <a:rPr lang="en-US" sz="1800" b="1" dirty="0" err="1">
                          <a:solidFill>
                            <a:srgbClr val="FFFF00"/>
                          </a:solidFill>
                        </a:rPr>
                        <a:t>Panchayat</a:t>
                      </a:r>
                      <a:r>
                        <a:rPr lang="en-US" sz="1800" b="1" dirty="0">
                          <a:solidFill>
                            <a:srgbClr val="FFFF00"/>
                          </a:solidFill>
                        </a:rPr>
                        <a:t> Raj is the  avowed policy of most states in India</a:t>
                      </a:r>
                      <a:r>
                        <a:rPr lang="en-US" sz="1800" b="1" baseline="0" dirty="0">
                          <a:solidFill>
                            <a:srgbClr val="FFFF00"/>
                          </a:solidFill>
                        </a:rPr>
                        <a:t> </a:t>
                      </a:r>
                      <a:endParaRPr lang="en-US" sz="1800" b="1" dirty="0">
                        <a:solidFill>
                          <a:srgbClr val="FFFF00"/>
                        </a:solidFill>
                      </a:endParaRPr>
                    </a:p>
                    <a:p>
                      <a:pPr algn="l"/>
                      <a:endParaRPr lang="en-US" sz="18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itchFamily="34" charset="0"/>
                        <a:buChar char="•"/>
                      </a:pPr>
                      <a:r>
                        <a:rPr lang="en-US" sz="1800" b="1" dirty="0">
                          <a:solidFill>
                            <a:srgbClr val="FFFF00"/>
                          </a:solidFill>
                        </a:rPr>
                        <a:t>The Functions range over a wide area including civil, economic and so</a:t>
                      </a:r>
                      <a:r>
                        <a:rPr lang="en-US" sz="1800" b="1" baseline="0" dirty="0">
                          <a:solidFill>
                            <a:srgbClr val="FFFF00"/>
                          </a:solidFill>
                        </a:rPr>
                        <a:t> on.</a:t>
                      </a:r>
                      <a:endParaRPr lang="en-US" sz="1800" b="1" dirty="0">
                        <a:solidFill>
                          <a:srgbClr val="FFFF00"/>
                        </a:solidFill>
                      </a:endParaRPr>
                    </a:p>
                    <a:p>
                      <a:pPr marL="285750" indent="-285750" algn="l">
                        <a:buFont typeface="Arial" pitchFamily="34" charset="0"/>
                        <a:buChar char="•"/>
                      </a:pPr>
                      <a:r>
                        <a:rPr lang="en-US" sz="1800" b="1" dirty="0">
                          <a:solidFill>
                            <a:srgbClr val="FFFF00"/>
                          </a:solidFill>
                        </a:rPr>
                        <a:t> Roads, Primary schools, , Village dispensaries  are managed by </a:t>
                      </a:r>
                      <a:r>
                        <a:rPr lang="en-US" sz="1800" b="1" dirty="0" err="1">
                          <a:solidFill>
                            <a:srgbClr val="FFFF00"/>
                          </a:solidFill>
                        </a:rPr>
                        <a:t>Panchayat</a:t>
                      </a:r>
                      <a:r>
                        <a:rPr lang="en-US" sz="1800" b="1" dirty="0">
                          <a:solidFill>
                            <a:srgbClr val="FFFF00"/>
                          </a:solidFill>
                        </a:rPr>
                        <a:t> </a:t>
                      </a:r>
                    </a:p>
                    <a:p>
                      <a:pPr marL="285750" indent="-285750" algn="l">
                        <a:buFont typeface="Arial" pitchFamily="34" charset="0"/>
                        <a:buChar char="•"/>
                      </a:pPr>
                      <a:r>
                        <a:rPr lang="en-US" sz="1800" b="1" dirty="0">
                          <a:solidFill>
                            <a:srgbClr val="FFFF00"/>
                          </a:solidFill>
                        </a:rPr>
                        <a:t>Supply of water, both for drinking and irrigation, farming, marketing, storage  comes under this category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Font typeface="Arial" pitchFamily="34" charset="0"/>
                        <a:buChar char="•"/>
                      </a:pPr>
                      <a:r>
                        <a:rPr lang="en-US" sz="1800" b="1" dirty="0">
                          <a:solidFill>
                            <a:srgbClr val="FFFF00"/>
                          </a:solidFill>
                        </a:rPr>
                        <a:t>General property</a:t>
                      </a:r>
                      <a:r>
                        <a:rPr lang="en-US" sz="1800" b="1" baseline="0" dirty="0">
                          <a:solidFill>
                            <a:srgbClr val="FFFF00"/>
                          </a:solidFill>
                        </a:rPr>
                        <a:t> tax</a:t>
                      </a:r>
                      <a:endParaRPr lang="en-US" sz="1800" b="1" dirty="0">
                        <a:solidFill>
                          <a:srgbClr val="FFFF00"/>
                        </a:solidFill>
                      </a:endParaRPr>
                    </a:p>
                    <a:p>
                      <a:pPr marL="342900" indent="-342900" algn="l">
                        <a:buFont typeface="Arial" pitchFamily="34" charset="0"/>
                        <a:buChar char="•"/>
                      </a:pPr>
                      <a:r>
                        <a:rPr lang="en-US" sz="1800" b="1" dirty="0">
                          <a:solidFill>
                            <a:srgbClr val="FFFF00"/>
                          </a:solidFill>
                        </a:rPr>
                        <a:t>Taxes on land </a:t>
                      </a:r>
                    </a:p>
                    <a:p>
                      <a:pPr marL="342900" indent="-342900" algn="l">
                        <a:buFont typeface="Arial" pitchFamily="34" charset="0"/>
                        <a:buChar char="•"/>
                      </a:pPr>
                      <a:r>
                        <a:rPr lang="en-US" sz="1800" b="1" dirty="0">
                          <a:solidFill>
                            <a:srgbClr val="FFFF00"/>
                          </a:solidFill>
                        </a:rPr>
                        <a:t>Profession tax</a:t>
                      </a:r>
                    </a:p>
                    <a:p>
                      <a:pPr marL="342900" indent="-342900" algn="l">
                        <a:buFont typeface="Arial" pitchFamily="34" charset="0"/>
                        <a:buChar char="•"/>
                      </a:pPr>
                      <a:r>
                        <a:rPr lang="en-US" sz="1800" b="1" dirty="0">
                          <a:solidFill>
                            <a:srgbClr val="FFFF00"/>
                          </a:solidFill>
                        </a:rPr>
                        <a:t>Tax on animals and vehicles .</a:t>
                      </a:r>
                    </a:p>
                    <a:p>
                      <a:pPr marL="342900" indent="-342900" algn="l">
                        <a:buFont typeface="Arial" pitchFamily="34" charset="0"/>
                        <a:buChar char="•"/>
                      </a:pPr>
                      <a:r>
                        <a:rPr lang="en-US" sz="1800" b="1" dirty="0">
                          <a:solidFill>
                            <a:srgbClr val="FFFF00"/>
                          </a:solidFill>
                        </a:rPr>
                        <a:t>Other taxes include service tax, theatre tax,  pilgrim tax, tax on marriage, tax on birth &amp; death and </a:t>
                      </a:r>
                      <a:r>
                        <a:rPr lang="en-US" sz="1800" b="1" dirty="0" err="1">
                          <a:solidFill>
                            <a:srgbClr val="FFFF00"/>
                          </a:solidFill>
                        </a:rPr>
                        <a:t>labour</a:t>
                      </a:r>
                      <a:r>
                        <a:rPr lang="en-US" sz="1800" b="1" dirty="0">
                          <a:solidFill>
                            <a:srgbClr val="FFFF00"/>
                          </a:solidFill>
                        </a:rPr>
                        <a:t> tax. </a:t>
                      </a:r>
                    </a:p>
                    <a:p>
                      <a:pPr marL="342900" indent="-342900" algn="l">
                        <a:buFont typeface="Arial" pitchFamily="34" charset="0"/>
                        <a:buChar char="•"/>
                      </a:pPr>
                      <a:r>
                        <a:rPr lang="en-US" sz="1800" b="1" dirty="0">
                          <a:solidFill>
                            <a:srgbClr val="FFFF00"/>
                          </a:solidFill>
                        </a:rPr>
                        <a:t>Taxes are levied by the </a:t>
                      </a:r>
                      <a:r>
                        <a:rPr lang="en-US" sz="1800" b="1" dirty="0" err="1">
                          <a:solidFill>
                            <a:srgbClr val="FFFF00"/>
                          </a:solidFill>
                        </a:rPr>
                        <a:t>panchayat</a:t>
                      </a:r>
                      <a:r>
                        <a:rPr lang="en-US" sz="1800" b="1" dirty="0">
                          <a:solidFill>
                            <a:srgbClr val="FFFF00"/>
                          </a:solidFill>
                        </a:rPr>
                        <a:t> only.</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Right Arrow 4"/>
          <p:cNvSpPr/>
          <p:nvPr/>
        </p:nvSpPr>
        <p:spPr>
          <a:xfrm>
            <a:off x="0" y="1524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3442912393"/>
      </p:ext>
    </p:extLst>
  </p:cSld>
  <p:clrMapOvr>
    <a:masterClrMapping/>
  </p:clrMapOvr>
  <mc:AlternateContent xmlns:mc="http://schemas.openxmlformats.org/markup-compatibility/2006" xmlns:p14="http://schemas.microsoft.com/office/powerpoint/2010/main">
    <mc:Choice Requires="p14">
      <p:transition spd="slow" p14:dur="2000" advTm="157168"/>
    </mc:Choice>
    <mc:Fallback xmlns="">
      <p:transition spd="slow" advTm="1571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par>
                          <p:cTn id="19" fill="hold">
                            <p:stCondLst>
                              <p:cond delay="1000"/>
                            </p:stCondLst>
                            <p:childTnLst>
                              <p:par>
                                <p:cTn id="20" presetID="22" presetClass="entr" presetSubtype="4"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par>
                          <p:cTn id="23" fill="hold">
                            <p:stCondLst>
                              <p:cond delay="1500"/>
                            </p:stCondLst>
                            <p:childTnLst>
                              <p:par>
                                <p:cTn id="24" presetID="22" presetClass="entr" presetSubtype="4"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down)">
                                      <p:cBhvr>
                                        <p:cTn id="26" dur="500"/>
                                        <p:tgtEl>
                                          <p:spTgt spid="3">
                                            <p:txEl>
                                              <p:pRg st="2" end="2"/>
                                            </p:txEl>
                                          </p:spTgt>
                                        </p:tgtEl>
                                      </p:cBhvr>
                                    </p:animEffect>
                                  </p:child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par>
                          <p:cTn id="31" fill="hold">
                            <p:stCondLst>
                              <p:cond delay="2500"/>
                            </p:stCondLst>
                            <p:childTnLst>
                              <p:par>
                                <p:cTn id="32" presetID="22" presetClass="entr" presetSubtype="4" fill="hold" grpId="0" nodeType="after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ipe(down)">
                                      <p:cBhvr>
                                        <p:cTn id="34" dur="500"/>
                                        <p:tgtEl>
                                          <p:spTgt spid="3">
                                            <p:txEl>
                                              <p:pRg st="4" end="4"/>
                                            </p:txEl>
                                          </p:spTgt>
                                        </p:tgtEl>
                                      </p:cBhvr>
                                    </p:animEffect>
                                  </p:childTnLst>
                                </p:cTn>
                              </p:par>
                            </p:childTnLst>
                          </p:cTn>
                        </p:par>
                        <p:par>
                          <p:cTn id="35" fill="hold">
                            <p:stCondLst>
                              <p:cond delay="3000"/>
                            </p:stCondLst>
                            <p:childTnLst>
                              <p:par>
                                <p:cTn id="36" presetID="22" presetClass="entr" presetSubtype="4" fill="hold" grpId="0"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down)">
                                      <p:cBhvr>
                                        <p:cTn id="38" dur="500"/>
                                        <p:tgtEl>
                                          <p:spTgt spid="3">
                                            <p:txEl>
                                              <p:pRg st="5" end="5"/>
                                            </p:txEl>
                                          </p:spTgt>
                                        </p:tgtEl>
                                      </p:cBhvr>
                                    </p:animEffect>
                                  </p:childTnLst>
                                </p:cTn>
                              </p:par>
                            </p:childTnLst>
                          </p:cTn>
                        </p:par>
                        <p:par>
                          <p:cTn id="39" fill="hold">
                            <p:stCondLst>
                              <p:cond delay="3500"/>
                            </p:stCondLst>
                            <p:childTnLst>
                              <p:par>
                                <p:cTn id="40" presetID="16" presetClass="entr" presetSubtype="21"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276" y="213301"/>
            <a:ext cx="4293124" cy="321569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876" y="228600"/>
            <a:ext cx="4293124" cy="321569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3876" y="3352800"/>
            <a:ext cx="4293124" cy="328569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3429000"/>
            <a:ext cx="4267200" cy="319628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28600" y="973140"/>
            <a:ext cx="1015663" cy="3352800"/>
          </a:xfrm>
          <a:prstGeom prst="rect">
            <a:avLst/>
          </a:prstGeom>
          <a:noFill/>
        </p:spPr>
        <p:txBody>
          <a:bodyPr vert="vert270"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lackadder ITC" pitchFamily="82" charset="0"/>
              </a:rPr>
              <a:t>Pictures</a:t>
            </a:r>
          </a:p>
        </p:txBody>
      </p:sp>
      <p:sp>
        <p:nvSpPr>
          <p:cNvPr id="3" name="TextBox 2"/>
          <p:cNvSpPr txBox="1"/>
          <p:nvPr/>
        </p:nvSpPr>
        <p:spPr>
          <a:xfrm rot="10800000">
            <a:off x="10530006" y="1836449"/>
            <a:ext cx="1661993" cy="2849851"/>
          </a:xfrm>
          <a:prstGeom prst="rect">
            <a:avLst/>
          </a:prstGeom>
          <a:noFill/>
        </p:spPr>
        <p:txBody>
          <a:bodyPr vert="vert"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effectLst>
                  <a:outerShdw blurRad="50800" dist="39000" dir="5460000" algn="tl">
                    <a:srgbClr val="000000">
                      <a:alpha val="38000"/>
                    </a:srgbClr>
                  </a:outerShdw>
                </a:effectLst>
                <a:latin typeface="Algerian" pitchFamily="82" charset="0"/>
              </a:rPr>
              <a:t>Village </a:t>
            </a:r>
            <a:r>
              <a:rPr lang="en-US" sz="3200" b="1" dirty="0" err="1">
                <a:ln w="11430"/>
                <a:effectLst>
                  <a:outerShdw blurRad="50800" dist="39000" dir="5460000" algn="tl">
                    <a:srgbClr val="000000">
                      <a:alpha val="38000"/>
                    </a:srgbClr>
                  </a:outerShdw>
                </a:effectLst>
                <a:latin typeface="Algerian" pitchFamily="82" charset="0"/>
              </a:rPr>
              <a:t>Panchayat</a:t>
            </a:r>
            <a:r>
              <a:rPr lang="en-US" sz="3200" b="1" dirty="0">
                <a:ln w="11430"/>
                <a:effectLst>
                  <a:outerShdw blurRad="50800" dist="39000" dir="5460000" algn="tl">
                    <a:srgbClr val="000000">
                      <a:alpha val="38000"/>
                    </a:srgbClr>
                  </a:outerShdw>
                </a:effectLst>
                <a:latin typeface="Algerian" pitchFamily="82" charset="0"/>
              </a:rPr>
              <a:t> Offices</a:t>
            </a:r>
          </a:p>
        </p:txBody>
      </p:sp>
    </p:spTree>
    <p:extLst>
      <p:ext uri="{BB962C8B-B14F-4D97-AF65-F5344CB8AC3E}">
        <p14:creationId xmlns:p14="http://schemas.microsoft.com/office/powerpoint/2010/main" val="3329340689"/>
      </p:ext>
    </p:extLst>
  </p:cSld>
  <p:clrMapOvr>
    <a:masterClrMapping/>
  </p:clrMapOvr>
  <mc:AlternateContent xmlns:mc="http://schemas.openxmlformats.org/markup-compatibility/2006" xmlns:p14="http://schemas.microsoft.com/office/powerpoint/2010/main">
    <mc:Choice Requires="p14">
      <p:transition spd="slow" p14:dur="2000" advTm="12801"/>
    </mc:Choice>
    <mc:Fallback xmlns="">
      <p:transition spd="slow" advTm="12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52" presetClass="entr" presetSubtype="0"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Scale>
                                      <p:cBhvr>
                                        <p:cTn id="15" dur="1000" decel="50000" fill="hold">
                                          <p:stCondLst>
                                            <p:cond delay="0"/>
                                          </p:stCondLst>
                                        </p:cTn>
                                        <p:tgtEl>
                                          <p:spTgt spid="61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6146"/>
                                        </p:tgtEl>
                                        <p:attrNameLst>
                                          <p:attrName>ppt_x</p:attrName>
                                          <p:attrName>ppt_y</p:attrName>
                                        </p:attrNameLst>
                                      </p:cBhvr>
                                    </p:animMotion>
                                    <p:animEffect transition="in" filter="fade">
                                      <p:cBhvr>
                                        <p:cTn id="17" dur="1000"/>
                                        <p:tgtEl>
                                          <p:spTgt spid="6146"/>
                                        </p:tgtEl>
                                      </p:cBhvr>
                                    </p:animEffect>
                                  </p:childTnLst>
                                </p:cTn>
                              </p:par>
                              <p:par>
                                <p:cTn id="18" presetID="25" presetClass="entr" presetSubtype="0" fill="hold" nodeType="withEffect">
                                  <p:stCondLst>
                                    <p:cond delay="0"/>
                                  </p:stCondLst>
                                  <p:childTnLst>
                                    <p:set>
                                      <p:cBhvr>
                                        <p:cTn id="19" dur="1" fill="hold">
                                          <p:stCondLst>
                                            <p:cond delay="0"/>
                                          </p:stCondLst>
                                        </p:cTn>
                                        <p:tgtEl>
                                          <p:spTgt spid="6147"/>
                                        </p:tgtEl>
                                        <p:attrNameLst>
                                          <p:attrName>style.visibility</p:attrName>
                                        </p:attrNameLst>
                                      </p:cBhvr>
                                      <p:to>
                                        <p:strVal val="visible"/>
                                      </p:to>
                                    </p:set>
                                    <p:anim calcmode="lin" valueType="num">
                                      <p:cBhvr>
                                        <p:cTn id="20" dur="500" decel="50000" fill="hold">
                                          <p:stCondLst>
                                            <p:cond delay="0"/>
                                          </p:stCondLst>
                                        </p:cTn>
                                        <p:tgtEl>
                                          <p:spTgt spid="6147"/>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6147"/>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6147"/>
                                        </p:tgtEl>
                                        <p:attrNameLst>
                                          <p:attrName>ppt_w</p:attrName>
                                        </p:attrNameLst>
                                      </p:cBhvr>
                                      <p:tavLst>
                                        <p:tav tm="0">
                                          <p:val>
                                            <p:strVal val="#ppt_w*.05"/>
                                          </p:val>
                                        </p:tav>
                                        <p:tav tm="100000">
                                          <p:val>
                                            <p:strVal val="#ppt_w"/>
                                          </p:val>
                                        </p:tav>
                                      </p:tavLst>
                                    </p:anim>
                                    <p:anim calcmode="lin" valueType="num">
                                      <p:cBhvr>
                                        <p:cTn id="23" dur="1000" fill="hold"/>
                                        <p:tgtEl>
                                          <p:spTgt spid="6147"/>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6147"/>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6147"/>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6147"/>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6147"/>
                                        </p:tgtEl>
                                      </p:cBhvr>
                                    </p:animEffect>
                                  </p:childTnLst>
                                </p:cTn>
                              </p:par>
                              <p:par>
                                <p:cTn id="28" presetID="15" presetClass="entr" presetSubtype="0" fill="hold" nodeType="withEffect">
                                  <p:stCondLst>
                                    <p:cond delay="0"/>
                                  </p:stCondLst>
                                  <p:childTnLst>
                                    <p:set>
                                      <p:cBhvr>
                                        <p:cTn id="29" dur="1" fill="hold">
                                          <p:stCondLst>
                                            <p:cond delay="0"/>
                                          </p:stCondLst>
                                        </p:cTn>
                                        <p:tgtEl>
                                          <p:spTgt spid="6148"/>
                                        </p:tgtEl>
                                        <p:attrNameLst>
                                          <p:attrName>style.visibility</p:attrName>
                                        </p:attrNameLst>
                                      </p:cBhvr>
                                      <p:to>
                                        <p:strVal val="visible"/>
                                      </p:to>
                                    </p:set>
                                    <p:anim calcmode="lin" valueType="num">
                                      <p:cBhvr>
                                        <p:cTn id="30" dur="1000" fill="hold"/>
                                        <p:tgtEl>
                                          <p:spTgt spid="6148"/>
                                        </p:tgtEl>
                                        <p:attrNameLst>
                                          <p:attrName>ppt_w</p:attrName>
                                        </p:attrNameLst>
                                      </p:cBhvr>
                                      <p:tavLst>
                                        <p:tav tm="0">
                                          <p:val>
                                            <p:fltVal val="0"/>
                                          </p:val>
                                        </p:tav>
                                        <p:tav tm="100000">
                                          <p:val>
                                            <p:strVal val="#ppt_w"/>
                                          </p:val>
                                        </p:tav>
                                      </p:tavLst>
                                    </p:anim>
                                    <p:anim calcmode="lin" valueType="num">
                                      <p:cBhvr>
                                        <p:cTn id="31" dur="1000" fill="hold"/>
                                        <p:tgtEl>
                                          <p:spTgt spid="6148"/>
                                        </p:tgtEl>
                                        <p:attrNameLst>
                                          <p:attrName>ppt_h</p:attrName>
                                        </p:attrNameLst>
                                      </p:cBhvr>
                                      <p:tavLst>
                                        <p:tav tm="0">
                                          <p:val>
                                            <p:fltVal val="0"/>
                                          </p:val>
                                        </p:tav>
                                        <p:tav tm="100000">
                                          <p:val>
                                            <p:strVal val="#ppt_h"/>
                                          </p:val>
                                        </p:tav>
                                      </p:tavLst>
                                    </p:anim>
                                    <p:anim calcmode="lin" valueType="num">
                                      <p:cBhvr>
                                        <p:cTn id="32" dur="1000" fill="hold"/>
                                        <p:tgtEl>
                                          <p:spTgt spid="6148"/>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6148"/>
                                        </p:tgtEl>
                                        <p:attrNameLst>
                                          <p:attrName>ppt_y</p:attrName>
                                        </p:attrNameLst>
                                      </p:cBhvr>
                                      <p:tavLst>
                                        <p:tav tm="0" fmla="#ppt_y+(sin(-2*pi*(1-$))*-#ppt_x+cos(-2*pi*(1-$))*(1-#ppt_y))*(1-$)">
                                          <p:val>
                                            <p:fltVal val="0"/>
                                          </p:val>
                                        </p:tav>
                                        <p:tav tm="100000">
                                          <p:val>
                                            <p:fltVal val="1"/>
                                          </p:val>
                                        </p:tav>
                                      </p:tavLst>
                                    </p:anim>
                                  </p:childTnLst>
                                </p:cTn>
                              </p:par>
                              <p:par>
                                <p:cTn id="34" presetID="35" presetClass="entr" presetSubtype="0" fill="hold" nodeType="withEffect">
                                  <p:stCondLst>
                                    <p:cond delay="0"/>
                                  </p:stCondLst>
                                  <p:childTnLst>
                                    <p:set>
                                      <p:cBhvr>
                                        <p:cTn id="35" dur="1" fill="hold">
                                          <p:stCondLst>
                                            <p:cond delay="0"/>
                                          </p:stCondLst>
                                        </p:cTn>
                                        <p:tgtEl>
                                          <p:spTgt spid="6149"/>
                                        </p:tgtEl>
                                        <p:attrNameLst>
                                          <p:attrName>style.visibility</p:attrName>
                                        </p:attrNameLst>
                                      </p:cBhvr>
                                      <p:to>
                                        <p:strVal val="visible"/>
                                      </p:to>
                                    </p:set>
                                    <p:animEffect transition="in" filter="fade">
                                      <p:cBhvr>
                                        <p:cTn id="36" dur="2000"/>
                                        <p:tgtEl>
                                          <p:spTgt spid="6149"/>
                                        </p:tgtEl>
                                      </p:cBhvr>
                                    </p:animEffect>
                                    <p:anim calcmode="lin" valueType="num">
                                      <p:cBhvr>
                                        <p:cTn id="37" dur="2000" fill="hold"/>
                                        <p:tgtEl>
                                          <p:spTgt spid="6149"/>
                                        </p:tgtEl>
                                        <p:attrNameLst>
                                          <p:attrName>style.rotation</p:attrName>
                                        </p:attrNameLst>
                                      </p:cBhvr>
                                      <p:tavLst>
                                        <p:tav tm="0">
                                          <p:val>
                                            <p:fltVal val="720"/>
                                          </p:val>
                                        </p:tav>
                                        <p:tav tm="100000">
                                          <p:val>
                                            <p:fltVal val="0"/>
                                          </p:val>
                                        </p:tav>
                                      </p:tavLst>
                                    </p:anim>
                                    <p:anim calcmode="lin" valueType="num">
                                      <p:cBhvr>
                                        <p:cTn id="38" dur="2000" fill="hold"/>
                                        <p:tgtEl>
                                          <p:spTgt spid="6149"/>
                                        </p:tgtEl>
                                        <p:attrNameLst>
                                          <p:attrName>ppt_h</p:attrName>
                                        </p:attrNameLst>
                                      </p:cBhvr>
                                      <p:tavLst>
                                        <p:tav tm="0">
                                          <p:val>
                                            <p:fltVal val="0"/>
                                          </p:val>
                                        </p:tav>
                                        <p:tav tm="100000">
                                          <p:val>
                                            <p:strVal val="#ppt_h"/>
                                          </p:val>
                                        </p:tav>
                                      </p:tavLst>
                                    </p:anim>
                                    <p:anim calcmode="lin" valueType="num">
                                      <p:cBhvr>
                                        <p:cTn id="39" dur="2000" fill="hold"/>
                                        <p:tgtEl>
                                          <p:spTgt spid="6149"/>
                                        </p:tgtEl>
                                        <p:attrNameLst>
                                          <p:attrName>ppt_w</p:attrName>
                                        </p:attrNameLst>
                                      </p:cBhvr>
                                      <p:tavLst>
                                        <p:tav tm="0">
                                          <p:val>
                                            <p:fltVal val="0"/>
                                          </p:val>
                                        </p:tav>
                                        <p:tav tm="100000">
                                          <p:val>
                                            <p:strVal val="#ppt_w"/>
                                          </p:val>
                                        </p:tav>
                                      </p:tavLst>
                                    </p:anim>
                                  </p:childTnLst>
                                </p:cTn>
                              </p:par>
                              <p:par>
                                <p:cTn id="40" presetID="43"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
                                        <p:tgtEl>
                                          <p:spTgt spid="3"/>
                                        </p:tgtEl>
                                      </p:cBhvr>
                                    </p:animEffect>
                                    <p:anim calcmode="lin" valueType="num">
                                      <p:cBhvr>
                                        <p:cTn id="43" dur="400" fill="hold"/>
                                        <p:tgtEl>
                                          <p:spTgt spid="3"/>
                                        </p:tgtEl>
                                        <p:attrNameLst>
                                          <p:attrName>ppt_x</p:attrName>
                                        </p:attrNameLst>
                                      </p:cBhvr>
                                      <p:tavLst>
                                        <p:tav tm="0">
                                          <p:val>
                                            <p:strVal val="#ppt_x"/>
                                          </p:val>
                                        </p:tav>
                                        <p:tav tm="100000">
                                          <p:val>
                                            <p:strVal val="#ppt_x"/>
                                          </p:val>
                                        </p:tav>
                                      </p:tavLst>
                                    </p:anim>
                                    <p:anim calcmode="lin" valueType="num">
                                      <p:cBhvr>
                                        <p:cTn id="44" dur="400" fill="hold"/>
                                        <p:tgtEl>
                                          <p:spTgt spid="3"/>
                                        </p:tgtEl>
                                        <p:attrNameLst>
                                          <p:attrName>ppt_y</p:attrName>
                                        </p:attrNameLst>
                                      </p:cBhvr>
                                      <p:tavLst>
                                        <p:tav tm="0">
                                          <p:val>
                                            <p:strVal val="#ppt_y+0.31"/>
                                          </p:val>
                                        </p:tav>
                                        <p:tav tm="100000">
                                          <p:val>
                                            <p:strVal val="#ppt_y+0.31"/>
                                          </p:val>
                                        </p:tav>
                                      </p:tavLst>
                                    </p:anim>
                                    <p:anim calcmode="lin" valueType="num">
                                      <p:cBhvr>
                                        <p:cTn id="45"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9029"/>
            <a:ext cx="10131425" cy="1456267"/>
          </a:xfrm>
        </p:spPr>
        <p:txBody>
          <a:bodyPr>
            <a:normAutofit/>
          </a:bodyPr>
          <a:lstStyle/>
          <a:p>
            <a:r>
              <a:rPr lang="en-US" sz="4000" b="1" dirty="0">
                <a:ln w="3175" cmpd="sng">
                  <a:solidFill>
                    <a:srgbClr val="FF0000"/>
                  </a:solidFill>
                </a:ln>
                <a:latin typeface="Algerian" pitchFamily="82" charset="0"/>
              </a:rPr>
              <a:t>District  Board  or  </a:t>
            </a:r>
            <a:r>
              <a:rPr lang="en-US" sz="4000" b="1" dirty="0" err="1">
                <a:ln w="3175" cmpd="sng">
                  <a:solidFill>
                    <a:srgbClr val="FF0000"/>
                  </a:solidFill>
                </a:ln>
                <a:latin typeface="Algerian" pitchFamily="82" charset="0"/>
              </a:rPr>
              <a:t>Zila</a:t>
            </a:r>
            <a:r>
              <a:rPr lang="en-US" sz="4000" b="1" dirty="0">
                <a:ln w="3175" cmpd="sng">
                  <a:solidFill>
                    <a:srgbClr val="FF0000"/>
                  </a:solidFill>
                </a:ln>
                <a:latin typeface="Algerian" pitchFamily="82" charset="0"/>
              </a:rPr>
              <a:t>  </a:t>
            </a:r>
            <a:r>
              <a:rPr lang="en-US" sz="4000" b="1" dirty="0" err="1">
                <a:ln w="3175" cmpd="sng">
                  <a:solidFill>
                    <a:srgbClr val="FF0000"/>
                  </a:solidFill>
                </a:ln>
                <a:latin typeface="Algerian" pitchFamily="82" charset="0"/>
              </a:rPr>
              <a:t>Parishads</a:t>
            </a:r>
            <a:endParaRPr lang="en-US" sz="4000" b="1" dirty="0">
              <a:ln w="3175" cmpd="sng">
                <a:solidFill>
                  <a:srgbClr val="FF0000"/>
                </a:solidFill>
              </a:ln>
              <a:latin typeface="Algerian" pitchFamily="82"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976541674"/>
              </p:ext>
            </p:extLst>
          </p:nvPr>
        </p:nvGraphicFramePr>
        <p:xfrm>
          <a:off x="609600" y="1676400"/>
          <a:ext cx="10972800" cy="3962400"/>
        </p:xfrm>
        <a:graphic>
          <a:graphicData uri="http://schemas.openxmlformats.org/drawingml/2006/table">
            <a:tbl>
              <a:tblPr firstRow="1" bandRow="1">
                <a:tableStyleId>{5DA37D80-6434-44D0-A028-1B22A696006F}</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523240">
                <a:tc>
                  <a:txBody>
                    <a:bodyPr/>
                    <a:lstStyle/>
                    <a:p>
                      <a:pPr marL="0" indent="0" algn="ctr">
                        <a:buFont typeface="Arial" pitchFamily="34" charset="0"/>
                        <a:buNone/>
                      </a:pPr>
                      <a:r>
                        <a:rPr lang="en-US" sz="2800" dirty="0">
                          <a:solidFill>
                            <a:srgbClr val="FFFF00"/>
                          </a:solidFill>
                        </a:rPr>
                        <a:t>Establishment</a:t>
                      </a:r>
                    </a:p>
                  </a:txBody>
                  <a:tcPr marL="121920" marR="121920"/>
                </a:tc>
                <a:tc>
                  <a:txBody>
                    <a:bodyPr/>
                    <a:lstStyle/>
                    <a:p>
                      <a:pPr marL="0" indent="0" algn="ctr">
                        <a:buFont typeface="Arial" pitchFamily="34" charset="0"/>
                        <a:buNone/>
                      </a:pPr>
                      <a:r>
                        <a:rPr lang="en-US" sz="2800" dirty="0">
                          <a:solidFill>
                            <a:srgbClr val="FFFF00"/>
                          </a:solidFill>
                        </a:rPr>
                        <a:t>Functions</a:t>
                      </a:r>
                    </a:p>
                  </a:txBody>
                  <a:tcPr marL="121920" marR="121920"/>
                </a:tc>
                <a:tc>
                  <a:txBody>
                    <a:bodyPr/>
                    <a:lstStyle/>
                    <a:p>
                      <a:pPr marL="0" indent="0" algn="ctr">
                        <a:buFont typeface="Arial" pitchFamily="34" charset="0"/>
                        <a:buNone/>
                      </a:pPr>
                      <a:r>
                        <a:rPr lang="en-US" sz="2800" dirty="0">
                          <a:solidFill>
                            <a:srgbClr val="FFFF00"/>
                          </a:solidFill>
                        </a:rPr>
                        <a:t>Sources</a:t>
                      </a:r>
                      <a:r>
                        <a:rPr lang="en-US" sz="2800" baseline="0" dirty="0">
                          <a:solidFill>
                            <a:srgbClr val="FFFF00"/>
                          </a:solidFill>
                        </a:rPr>
                        <a:t> of Revenue </a:t>
                      </a:r>
                      <a:endParaRPr lang="en-US" sz="2800" dirty="0">
                        <a:solidFill>
                          <a:srgbClr val="FFFF00"/>
                        </a:solidFill>
                      </a:endParaRPr>
                    </a:p>
                  </a:txBody>
                  <a:tcPr marL="121920" marR="121920"/>
                </a:tc>
                <a:extLst>
                  <a:ext uri="{0D108BD9-81ED-4DB2-BD59-A6C34878D82A}">
                    <a16:rowId xmlns:a16="http://schemas.microsoft.com/office/drawing/2014/main" val="10000"/>
                  </a:ext>
                </a:extLst>
              </a:tr>
              <a:tr h="3439160">
                <a:tc>
                  <a:txBody>
                    <a:bodyPr/>
                    <a:lstStyle/>
                    <a:p>
                      <a:pPr marL="342900" indent="-342900" algn="l">
                        <a:buFont typeface="Arial" pitchFamily="34" charset="0"/>
                        <a:buChar char="•"/>
                      </a:pPr>
                      <a:r>
                        <a:rPr lang="en-US" sz="2400" dirty="0">
                          <a:solidFill>
                            <a:srgbClr val="FFFF00"/>
                          </a:solidFill>
                        </a:rPr>
                        <a:t>It was established at     district level </a:t>
                      </a:r>
                    </a:p>
                    <a:p>
                      <a:pPr marL="342900" indent="-342900" algn="l">
                        <a:buFont typeface="Arial" pitchFamily="34" charset="0"/>
                        <a:buChar char="•"/>
                      </a:pPr>
                      <a:r>
                        <a:rPr lang="en-US" sz="2400" dirty="0">
                          <a:solidFill>
                            <a:srgbClr val="FFFF00"/>
                          </a:solidFill>
                        </a:rPr>
                        <a:t>The territorial jurisdiction of a district board is generally a revenue district </a:t>
                      </a:r>
                    </a:p>
                  </a:txBody>
                  <a:tcPr marL="121920" marR="121920"/>
                </a:tc>
                <a:tc>
                  <a:txBody>
                    <a:bodyPr/>
                    <a:lstStyle/>
                    <a:p>
                      <a:pPr marL="342900" indent="-342900" algn="l">
                        <a:buFont typeface="Arial" pitchFamily="34" charset="0"/>
                        <a:buChar char="•"/>
                      </a:pPr>
                      <a:r>
                        <a:rPr lang="en-US" sz="2400" dirty="0">
                          <a:solidFill>
                            <a:srgbClr val="FFFF00"/>
                          </a:solidFill>
                        </a:rPr>
                        <a:t>It is a co-</a:t>
                      </a:r>
                      <a:r>
                        <a:rPr lang="en-US" sz="2400" dirty="0" err="1">
                          <a:solidFill>
                            <a:srgbClr val="FFFF00"/>
                          </a:solidFill>
                        </a:rPr>
                        <a:t>ordinating</a:t>
                      </a:r>
                      <a:r>
                        <a:rPr lang="en-US" sz="2400" dirty="0">
                          <a:solidFill>
                            <a:srgbClr val="FFFF00"/>
                          </a:solidFill>
                        </a:rPr>
                        <a:t> body which exercises general supervision over the working of </a:t>
                      </a:r>
                      <a:r>
                        <a:rPr lang="en-US" sz="2400" dirty="0" err="1">
                          <a:solidFill>
                            <a:srgbClr val="FFFF00"/>
                          </a:solidFill>
                        </a:rPr>
                        <a:t>panchayat</a:t>
                      </a:r>
                      <a:r>
                        <a:rPr lang="en-US" sz="2400" dirty="0">
                          <a:solidFill>
                            <a:srgbClr val="FFFF00"/>
                          </a:solidFill>
                        </a:rPr>
                        <a:t>  </a:t>
                      </a:r>
                      <a:r>
                        <a:rPr lang="en-US" sz="2400" dirty="0" err="1">
                          <a:solidFill>
                            <a:srgbClr val="FFFF00"/>
                          </a:solidFill>
                        </a:rPr>
                        <a:t>samities</a:t>
                      </a:r>
                      <a:r>
                        <a:rPr lang="en-US" sz="2400" dirty="0">
                          <a:solidFill>
                            <a:srgbClr val="FFFF00"/>
                          </a:solidFill>
                        </a:rPr>
                        <a:t> and advices them on implementation of Development schemes </a:t>
                      </a:r>
                    </a:p>
                  </a:txBody>
                  <a:tcPr marL="121920" marR="121920"/>
                </a:tc>
                <a:tc>
                  <a:txBody>
                    <a:bodyPr/>
                    <a:lstStyle/>
                    <a:p>
                      <a:pPr marL="342900" indent="-342900" algn="l">
                        <a:buFont typeface="Arial" pitchFamily="34" charset="0"/>
                        <a:buChar char="•"/>
                      </a:pPr>
                      <a:r>
                        <a:rPr lang="en-US" sz="2400" dirty="0">
                          <a:solidFill>
                            <a:srgbClr val="FFFF00"/>
                          </a:solidFill>
                        </a:rPr>
                        <a:t>Grants-in-aid</a:t>
                      </a:r>
                    </a:p>
                    <a:p>
                      <a:pPr marL="342900" indent="-342900" algn="l">
                        <a:buFont typeface="Arial" pitchFamily="34" charset="0"/>
                        <a:buChar char="•"/>
                      </a:pPr>
                      <a:r>
                        <a:rPr lang="en-US" sz="2400" dirty="0">
                          <a:solidFill>
                            <a:srgbClr val="FFFF00"/>
                          </a:solidFill>
                        </a:rPr>
                        <a:t> Land </a:t>
                      </a:r>
                      <a:r>
                        <a:rPr lang="en-US" sz="2400" dirty="0" err="1">
                          <a:solidFill>
                            <a:srgbClr val="FFFF00"/>
                          </a:solidFill>
                        </a:rPr>
                        <a:t>Cesses</a:t>
                      </a:r>
                      <a:endParaRPr lang="en-US" sz="2400" dirty="0">
                        <a:solidFill>
                          <a:srgbClr val="FFFF00"/>
                        </a:solidFill>
                      </a:endParaRPr>
                    </a:p>
                    <a:p>
                      <a:pPr marL="342900" indent="-342900" algn="l">
                        <a:buFont typeface="Arial" pitchFamily="34" charset="0"/>
                        <a:buChar char="•"/>
                      </a:pPr>
                      <a:r>
                        <a:rPr lang="en-US" sz="2400" dirty="0">
                          <a:solidFill>
                            <a:srgbClr val="FFFF00"/>
                          </a:solidFill>
                        </a:rPr>
                        <a:t> Toll, fees etc.,</a:t>
                      </a:r>
                    </a:p>
                    <a:p>
                      <a:pPr marL="342900" indent="-342900" algn="l">
                        <a:buFont typeface="Arial" pitchFamily="34" charset="0"/>
                        <a:buChar char="•"/>
                      </a:pPr>
                      <a:r>
                        <a:rPr lang="en-US" sz="2400" dirty="0">
                          <a:solidFill>
                            <a:srgbClr val="FFFF00"/>
                          </a:solidFill>
                        </a:rPr>
                        <a:t>Income from property &amp; loans </a:t>
                      </a:r>
                    </a:p>
                    <a:p>
                      <a:pPr marL="342900" indent="-342900" algn="l">
                        <a:buFont typeface="Arial" pitchFamily="34" charset="0"/>
                        <a:buChar char="•"/>
                      </a:pPr>
                      <a:r>
                        <a:rPr lang="en-US" sz="2400" dirty="0">
                          <a:solidFill>
                            <a:srgbClr val="FFFF00"/>
                          </a:solidFill>
                        </a:rPr>
                        <a:t>Income from fairs and exhibitions</a:t>
                      </a:r>
                    </a:p>
                    <a:p>
                      <a:pPr marL="342900" indent="-342900" algn="l">
                        <a:buFont typeface="Arial" pitchFamily="34" charset="0"/>
                        <a:buChar char="•"/>
                      </a:pPr>
                      <a:r>
                        <a:rPr lang="en-US" sz="2400" dirty="0">
                          <a:solidFill>
                            <a:srgbClr val="FFFF00"/>
                          </a:solidFill>
                        </a:rPr>
                        <a:t>Property Tax </a:t>
                      </a:r>
                    </a:p>
                  </a:txBody>
                  <a:tcPr marL="121920" marR="121920"/>
                </a:tc>
                <a:extLst>
                  <a:ext uri="{0D108BD9-81ED-4DB2-BD59-A6C34878D82A}">
                    <a16:rowId xmlns:a16="http://schemas.microsoft.com/office/drawing/2014/main" val="10001"/>
                  </a:ext>
                </a:extLst>
              </a:tr>
            </a:tbl>
          </a:graphicData>
        </a:graphic>
      </p:graphicFrame>
      <p:sp>
        <p:nvSpPr>
          <p:cNvPr id="4" name="Right Arrow 3"/>
          <p:cNvSpPr/>
          <p:nvPr/>
        </p:nvSpPr>
        <p:spPr>
          <a:xfrm>
            <a:off x="-228600"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1190074708"/>
      </p:ext>
    </p:extLst>
  </p:cSld>
  <p:clrMapOvr>
    <a:masterClrMapping/>
  </p:clrMapOvr>
  <mc:AlternateContent xmlns:mc="http://schemas.openxmlformats.org/markup-compatibility/2006" xmlns:p14="http://schemas.microsoft.com/office/powerpoint/2010/main">
    <mc:Choice Requires="p14">
      <p:transition spd="slow" p14:dur="2000" advTm="69842"/>
    </mc:Choice>
    <mc:Fallback xmlns="">
      <p:transition spd="slow" advTm="698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11353800" cy="1456267"/>
          </a:xfrm>
        </p:spPr>
        <p:txBody>
          <a:bodyPr>
            <a:noAutofit/>
          </a:bodyPr>
          <a:lstStyle/>
          <a:p>
            <a:pPr algn="ctr"/>
            <a:r>
              <a:rPr lang="en-US" sz="5400" b="1" dirty="0">
                <a:ln w="3175" cmpd="sng">
                  <a:solidFill>
                    <a:srgbClr val="FF0000"/>
                  </a:solidFill>
                </a:ln>
                <a:latin typeface="Algerian" pitchFamily="82" charset="0"/>
              </a:rPr>
              <a:t>Meaning – Public Finance</a:t>
            </a:r>
          </a:p>
        </p:txBody>
      </p:sp>
      <p:sp>
        <p:nvSpPr>
          <p:cNvPr id="3" name="Content Placeholder 2"/>
          <p:cNvSpPr>
            <a:spLocks noGrp="1"/>
          </p:cNvSpPr>
          <p:nvPr>
            <p:ph idx="1"/>
          </p:nvPr>
        </p:nvSpPr>
        <p:spPr>
          <a:xfrm>
            <a:off x="6096000" y="1371600"/>
            <a:ext cx="5638800" cy="4724400"/>
          </a:xfrm>
        </p:spPr>
        <p:txBody>
          <a:bodyPr>
            <a:noAutofit/>
          </a:bodyPr>
          <a:lstStyle/>
          <a:p>
            <a:pPr lvl="1">
              <a:buFont typeface="Wingdings" pitchFamily="2" charset="2"/>
              <a:buChar char="Ø"/>
            </a:pPr>
            <a:r>
              <a:rPr lang="en-US" sz="2800" b="1" dirty="0">
                <a:solidFill>
                  <a:srgbClr val="FFFF00"/>
                </a:solidFill>
              </a:rPr>
              <a:t>  Public Finance is a study of the 	financial 	aspects of 	Government. </a:t>
            </a:r>
          </a:p>
          <a:p>
            <a:pPr lvl="1">
              <a:buFont typeface="Wingdings" pitchFamily="2" charset="2"/>
              <a:buChar char="Ø"/>
            </a:pPr>
            <a:r>
              <a:rPr lang="en-US" sz="2800" b="1" dirty="0">
                <a:solidFill>
                  <a:srgbClr val="FFFF00"/>
                </a:solidFill>
              </a:rPr>
              <a:t>  It is concerned with the 	revenue and  expenditure    	of the public authorities. 	and with adjustments  of 	the one to the other. </a:t>
            </a:r>
          </a:p>
        </p:txBody>
      </p:sp>
      <p:sp>
        <p:nvSpPr>
          <p:cNvPr id="4" name="Right Arrow 3"/>
          <p:cNvSpPr/>
          <p:nvPr/>
        </p:nvSpPr>
        <p:spPr>
          <a:xfrm>
            <a:off x="0" y="685800"/>
            <a:ext cx="1143000" cy="4572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847088"/>
            <a:ext cx="4114800" cy="409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48352276"/>
      </p:ext>
    </p:extLst>
  </p:cSld>
  <p:clrMapOvr>
    <a:masterClrMapping/>
  </p:clrMapOvr>
  <mc:AlternateContent xmlns:mc="http://schemas.openxmlformats.org/markup-compatibility/2006" xmlns:p14="http://schemas.microsoft.com/office/powerpoint/2010/main">
    <mc:Choice Requires="p14">
      <p:transition spd="slow" p14:dur="2000" advTm="42284"/>
    </mc:Choice>
    <mc:Fallback xmlns="">
      <p:transition spd="slow" advTm="422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nodeType="clickEffect">
                                  <p:stCondLst>
                                    <p:cond delay="0"/>
                                  </p:stCondLst>
                                  <p:childTnLst>
                                    <p:set>
                                      <p:cBhvr>
                                        <p:cTn id="28" dur="1" fill="hold">
                                          <p:stCondLst>
                                            <p:cond delay="0"/>
                                          </p:stCondLst>
                                        </p:cTn>
                                        <p:tgtEl>
                                          <p:spTgt spid="5122"/>
                                        </p:tgtEl>
                                        <p:attrNameLst>
                                          <p:attrName>style.visibility</p:attrName>
                                        </p:attrNameLst>
                                      </p:cBhvr>
                                      <p:to>
                                        <p:strVal val="visible"/>
                                      </p:to>
                                    </p:set>
                                    <p:anim calcmode="lin" valueType="num">
                                      <p:cBhvr>
                                        <p:cTn id="29" dur="1000" fill="hold"/>
                                        <p:tgtEl>
                                          <p:spTgt spid="5122"/>
                                        </p:tgtEl>
                                        <p:attrNameLst>
                                          <p:attrName>ppt_w</p:attrName>
                                        </p:attrNameLst>
                                      </p:cBhvr>
                                      <p:tavLst>
                                        <p:tav tm="0">
                                          <p:val>
                                            <p:fltVal val="0"/>
                                          </p:val>
                                        </p:tav>
                                        <p:tav tm="100000">
                                          <p:val>
                                            <p:strVal val="#ppt_w"/>
                                          </p:val>
                                        </p:tav>
                                      </p:tavLst>
                                    </p:anim>
                                    <p:anim calcmode="lin" valueType="num">
                                      <p:cBhvr>
                                        <p:cTn id="30" dur="1000" fill="hold"/>
                                        <p:tgtEl>
                                          <p:spTgt spid="5122"/>
                                        </p:tgtEl>
                                        <p:attrNameLst>
                                          <p:attrName>ppt_h</p:attrName>
                                        </p:attrNameLst>
                                      </p:cBhvr>
                                      <p:tavLst>
                                        <p:tav tm="0">
                                          <p:val>
                                            <p:fltVal val="0"/>
                                          </p:val>
                                        </p:tav>
                                        <p:tav tm="100000">
                                          <p:val>
                                            <p:strVal val="#ppt_h"/>
                                          </p:val>
                                        </p:tav>
                                      </p:tavLst>
                                    </p:anim>
                                    <p:anim calcmode="lin" valueType="num">
                                      <p:cBhvr>
                                        <p:cTn id="31" dur="1000" fill="hold"/>
                                        <p:tgtEl>
                                          <p:spTgt spid="5122"/>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5122"/>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 calcmode="lin" valueType="num">
                                      <p:cBhvr>
                                        <p:cTn id="3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39" presetID="15" presetClass="entr" presetSubtype="0" fill="hold" grpId="0"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 calcmode="lin" valueType="num">
                                      <p:cBhvr>
                                        <p:cTn id="4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086" y="1066800"/>
            <a:ext cx="6015037" cy="431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159654" y="5802868"/>
            <a:ext cx="3536546" cy="584775"/>
          </a:xfrm>
          <a:prstGeom prst="rect">
            <a:avLst/>
          </a:prstGeom>
        </p:spPr>
        <p:txBody>
          <a:bodyPr wrap="none">
            <a:spAutoFit/>
          </a:bodyPr>
          <a:lstStyle/>
          <a:p>
            <a:r>
              <a:rPr lang="en-US" sz="3200" b="1" dirty="0">
                <a:ln w="3175" cmpd="sng">
                  <a:solidFill>
                    <a:srgbClr val="FF0000"/>
                  </a:solidFill>
                </a:ln>
                <a:latin typeface="Algerian" pitchFamily="82" charset="0"/>
              </a:rPr>
              <a:t>District  Board </a:t>
            </a:r>
            <a:endParaRPr lang="en-US" sz="3200" dirty="0"/>
          </a:p>
        </p:txBody>
      </p:sp>
    </p:spTree>
    <p:custDataLst>
      <p:tags r:id="rId1"/>
    </p:custDataLst>
    <p:extLst>
      <p:ext uri="{BB962C8B-B14F-4D97-AF65-F5344CB8AC3E}">
        <p14:creationId xmlns:p14="http://schemas.microsoft.com/office/powerpoint/2010/main" val="1815496982"/>
      </p:ext>
    </p:extLst>
  </p:cSld>
  <p:clrMapOvr>
    <a:masterClrMapping/>
  </p:clrMapOvr>
  <mc:AlternateContent xmlns:mc="http://schemas.openxmlformats.org/markup-compatibility/2006" xmlns:p14="http://schemas.microsoft.com/office/powerpoint/2010/main">
    <mc:Choice Requires="p14">
      <p:transition spd="slow" p14:dur="2000" advTm="8961"/>
    </mc:Choice>
    <mc:Fallback xmlns="">
      <p:transition spd="slow" advTm="89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fltVal val="0"/>
                                          </p:val>
                                        </p:tav>
                                        <p:tav tm="100000">
                                          <p:val>
                                            <p:strVal val="#ppt_w"/>
                                          </p:val>
                                        </p:tav>
                                      </p:tavLst>
                                    </p:anim>
                                    <p:anim calcmode="lin" valueType="num">
                                      <p:cBhvr>
                                        <p:cTn id="8" dur="500" fill="hold"/>
                                        <p:tgtEl>
                                          <p:spTgt spid="9218"/>
                                        </p:tgtEl>
                                        <p:attrNameLst>
                                          <p:attrName>ppt_h</p:attrName>
                                        </p:attrNameLst>
                                      </p:cBhvr>
                                      <p:tavLst>
                                        <p:tav tm="0">
                                          <p:val>
                                            <p:fltVal val="0"/>
                                          </p:val>
                                        </p:tav>
                                        <p:tav tm="100000">
                                          <p:val>
                                            <p:strVal val="#ppt_h"/>
                                          </p:val>
                                        </p:tav>
                                      </p:tavLst>
                                    </p:anim>
                                    <p:anim calcmode="lin" valueType="num">
                                      <p:cBhvr>
                                        <p:cTn id="9" dur="500" fill="hold"/>
                                        <p:tgtEl>
                                          <p:spTgt spid="9218"/>
                                        </p:tgtEl>
                                        <p:attrNameLst>
                                          <p:attrName>style.rotation</p:attrName>
                                        </p:attrNameLst>
                                      </p:cBhvr>
                                      <p:tavLst>
                                        <p:tav tm="0">
                                          <p:val>
                                            <p:fltVal val="360"/>
                                          </p:val>
                                        </p:tav>
                                        <p:tav tm="100000">
                                          <p:val>
                                            <p:fltVal val="0"/>
                                          </p:val>
                                        </p:tav>
                                      </p:tavLst>
                                    </p:anim>
                                    <p:animEffect transition="in" filter="fade">
                                      <p:cBhvr>
                                        <p:cTn id="10" dur="5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par>
                          <p:cTn id="19" fill="hold">
                            <p:stCondLst>
                              <p:cond delay="1000"/>
                            </p:stCondLst>
                            <p:childTnLst>
                              <p:par>
                                <p:cTn id="20" presetID="32" presetClass="emph" presetSubtype="0" fill="hold" nodeType="afterEffect">
                                  <p:stCondLst>
                                    <p:cond delay="0"/>
                                  </p:stCondLst>
                                  <p:childTnLst>
                                    <p:animRot by="120000">
                                      <p:cBhvr>
                                        <p:cTn id="21" dur="100" fill="hold">
                                          <p:stCondLst>
                                            <p:cond delay="0"/>
                                          </p:stCondLst>
                                        </p:cTn>
                                        <p:tgtEl>
                                          <p:spTgt spid="9218"/>
                                        </p:tgtEl>
                                        <p:attrNameLst>
                                          <p:attrName>r</p:attrName>
                                        </p:attrNameLst>
                                      </p:cBhvr>
                                    </p:animRot>
                                    <p:animRot by="-240000">
                                      <p:cBhvr>
                                        <p:cTn id="22" dur="200" fill="hold">
                                          <p:stCondLst>
                                            <p:cond delay="200"/>
                                          </p:stCondLst>
                                        </p:cTn>
                                        <p:tgtEl>
                                          <p:spTgt spid="9218"/>
                                        </p:tgtEl>
                                        <p:attrNameLst>
                                          <p:attrName>r</p:attrName>
                                        </p:attrNameLst>
                                      </p:cBhvr>
                                    </p:animRot>
                                    <p:animRot by="240000">
                                      <p:cBhvr>
                                        <p:cTn id="23" dur="200" fill="hold">
                                          <p:stCondLst>
                                            <p:cond delay="400"/>
                                          </p:stCondLst>
                                        </p:cTn>
                                        <p:tgtEl>
                                          <p:spTgt spid="9218"/>
                                        </p:tgtEl>
                                        <p:attrNameLst>
                                          <p:attrName>r</p:attrName>
                                        </p:attrNameLst>
                                      </p:cBhvr>
                                    </p:animRot>
                                    <p:animRot by="-240000">
                                      <p:cBhvr>
                                        <p:cTn id="24" dur="200" fill="hold">
                                          <p:stCondLst>
                                            <p:cond delay="600"/>
                                          </p:stCondLst>
                                        </p:cTn>
                                        <p:tgtEl>
                                          <p:spTgt spid="9218"/>
                                        </p:tgtEl>
                                        <p:attrNameLst>
                                          <p:attrName>r</p:attrName>
                                        </p:attrNameLst>
                                      </p:cBhvr>
                                    </p:animRot>
                                    <p:animRot by="120000">
                                      <p:cBhvr>
                                        <p:cTn id="25"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3775" y="-237067"/>
            <a:ext cx="10131425" cy="1456267"/>
          </a:xfrm>
        </p:spPr>
        <p:txBody>
          <a:bodyPr/>
          <a:lstStyle/>
          <a:p>
            <a:pPr algn="ctr"/>
            <a:r>
              <a:rPr lang="en-US" sz="5400" b="1" u="sng" dirty="0">
                <a:ln w="3175" cmpd="sng">
                  <a:solidFill>
                    <a:srgbClr val="FF0000"/>
                  </a:solidFill>
                </a:ln>
                <a:latin typeface="Algerian" pitchFamily="82" charset="0"/>
              </a:rPr>
              <a:t>Municipalities</a:t>
            </a:r>
            <a:r>
              <a:rPr lang="en-US" b="1" i="1" u="sng" dirty="0"/>
              <a:t> </a:t>
            </a:r>
          </a:p>
        </p:txBody>
      </p:sp>
      <p:graphicFrame>
        <p:nvGraphicFramePr>
          <p:cNvPr id="4" name="Table 3"/>
          <p:cNvGraphicFramePr>
            <a:graphicFrameLocks noGrp="1"/>
          </p:cNvGraphicFramePr>
          <p:nvPr>
            <p:extLst>
              <p:ext uri="{D42A27DB-BD31-4B8C-83A1-F6EECF244321}">
                <p14:modId xmlns:p14="http://schemas.microsoft.com/office/powerpoint/2010/main" val="2523125631"/>
              </p:ext>
            </p:extLst>
          </p:nvPr>
        </p:nvGraphicFramePr>
        <p:xfrm>
          <a:off x="152400" y="1127760"/>
          <a:ext cx="11887200" cy="5120640"/>
        </p:xfrm>
        <a:graphic>
          <a:graphicData uri="http://schemas.openxmlformats.org/drawingml/2006/table">
            <a:tbl>
              <a:tblPr firstRow="1" bandRow="1">
                <a:tableStyleId>{BC89EF96-8CEA-46FF-86C4-4CE0E7609802}</a:tableStyleId>
              </a:tblPr>
              <a:tblGrid>
                <a:gridCol w="39624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gridCol w="3962400">
                  <a:extLst>
                    <a:ext uri="{9D8B030D-6E8A-4147-A177-3AD203B41FA5}">
                      <a16:colId xmlns:a16="http://schemas.microsoft.com/office/drawing/2014/main" val="20002"/>
                    </a:ext>
                  </a:extLst>
                </a:gridCol>
              </a:tblGrid>
              <a:tr h="523240">
                <a:tc>
                  <a:txBody>
                    <a:bodyPr/>
                    <a:lstStyle/>
                    <a:p>
                      <a:pPr algn="ctr"/>
                      <a:r>
                        <a:rPr lang="en-US" sz="3600" dirty="0">
                          <a:solidFill>
                            <a:srgbClr val="FFFF00"/>
                          </a:solidFill>
                        </a:rPr>
                        <a:t>Establishment</a:t>
                      </a:r>
                      <a:endParaRPr lang="en-US" sz="3600"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FF00"/>
                          </a:solidFill>
                        </a:rPr>
                        <a:t>Functions</a:t>
                      </a:r>
                      <a:endParaRPr lang="en-US" sz="3600"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FF00"/>
                          </a:solidFill>
                        </a:rPr>
                        <a:t>Sources</a:t>
                      </a:r>
                      <a:r>
                        <a:rPr lang="en-US" sz="3600" baseline="0" dirty="0">
                          <a:solidFill>
                            <a:srgbClr val="FFFF00"/>
                          </a:solidFill>
                        </a:rPr>
                        <a:t> of Revenue </a:t>
                      </a:r>
                      <a:endParaRPr lang="en-US" sz="3600"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439160">
                <a:tc>
                  <a:txBody>
                    <a:bodyPr/>
                    <a:lstStyle/>
                    <a:p>
                      <a:pPr marL="342900" indent="-342900" algn="l">
                        <a:buFont typeface="Arial" pitchFamily="34" charset="0"/>
                        <a:buChar char="•"/>
                      </a:pPr>
                      <a:r>
                        <a:rPr lang="en-US" sz="2400" b="1" dirty="0">
                          <a:solidFill>
                            <a:srgbClr val="FFFF00"/>
                          </a:solidFill>
                        </a:rPr>
                        <a:t>It</a:t>
                      </a:r>
                      <a:r>
                        <a:rPr lang="en-US" sz="2400" b="1" baseline="0" dirty="0">
                          <a:solidFill>
                            <a:srgbClr val="FFFF00"/>
                          </a:solidFill>
                        </a:rPr>
                        <a:t> was established in Urban areas for looking after local affairs.</a:t>
                      </a:r>
                      <a:endParaRPr lang="en-US" sz="24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Font typeface="Arial" pitchFamily="34" charset="0"/>
                        <a:buChar char="•"/>
                      </a:pPr>
                      <a:r>
                        <a:rPr lang="en-US" sz="2400" b="1" dirty="0">
                          <a:solidFill>
                            <a:srgbClr val="FFFF00"/>
                          </a:solidFill>
                        </a:rPr>
                        <a:t>Looks after sanitation public health, local roads, lighting, water supply,</a:t>
                      </a:r>
                      <a:r>
                        <a:rPr lang="en-US" sz="2400" b="1" baseline="0" dirty="0">
                          <a:solidFill>
                            <a:srgbClr val="FFFF00"/>
                          </a:solidFill>
                        </a:rPr>
                        <a:t> cleaning of streets, maintaining parks &amp; Gardens, Hospitals , dispensaries, drainage, education, fair and exhibition etc., </a:t>
                      </a:r>
                      <a:endParaRPr lang="en-US" sz="24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itchFamily="34" charset="0"/>
                        <a:buChar char="•"/>
                      </a:pPr>
                      <a:r>
                        <a:rPr lang="en-US" sz="2400" b="1" kern="1200" baseline="0" dirty="0">
                          <a:solidFill>
                            <a:srgbClr val="FFFF00"/>
                          </a:solidFill>
                        </a:rPr>
                        <a:t>Taxes on property </a:t>
                      </a:r>
                    </a:p>
                    <a:p>
                      <a:pPr marL="285750" indent="-285750">
                        <a:buFont typeface="Arial" pitchFamily="34" charset="0"/>
                        <a:buChar char="•"/>
                      </a:pPr>
                      <a:r>
                        <a:rPr lang="en-US" sz="2400" b="1" kern="1200" baseline="0" dirty="0">
                          <a:solidFill>
                            <a:srgbClr val="FFFF00"/>
                          </a:solidFill>
                        </a:rPr>
                        <a:t>Taxes on goods, particularly </a:t>
                      </a:r>
                      <a:r>
                        <a:rPr lang="en-US" sz="2400" b="1" kern="1200" baseline="0" dirty="0" err="1">
                          <a:solidFill>
                            <a:srgbClr val="FFFF00"/>
                          </a:solidFill>
                        </a:rPr>
                        <a:t>octroi</a:t>
                      </a:r>
                      <a:r>
                        <a:rPr lang="en-US" sz="2400" b="1" kern="1200" baseline="0" dirty="0">
                          <a:solidFill>
                            <a:srgbClr val="FFFF00"/>
                          </a:solidFill>
                        </a:rPr>
                        <a:t> and terminal tax </a:t>
                      </a:r>
                    </a:p>
                    <a:p>
                      <a:pPr marL="285750" indent="-285750">
                        <a:buFont typeface="Arial" pitchFamily="34" charset="0"/>
                        <a:buChar char="•"/>
                      </a:pPr>
                      <a:r>
                        <a:rPr lang="en-US" sz="2400" b="1" kern="1200" baseline="0" dirty="0">
                          <a:solidFill>
                            <a:srgbClr val="FFFF00"/>
                          </a:solidFill>
                        </a:rPr>
                        <a:t>Personal taxes, taxes on profession, trades and employment </a:t>
                      </a:r>
                    </a:p>
                    <a:p>
                      <a:pPr marL="285750" indent="-285750">
                        <a:buFont typeface="Arial" pitchFamily="34" charset="0"/>
                        <a:buChar char="•"/>
                      </a:pPr>
                      <a:r>
                        <a:rPr lang="en-US" sz="2400" b="1" kern="1200" baseline="0" dirty="0">
                          <a:solidFill>
                            <a:srgbClr val="FFFF00"/>
                          </a:solidFill>
                        </a:rPr>
                        <a:t>Taxes on vehicles and animals </a:t>
                      </a:r>
                    </a:p>
                    <a:p>
                      <a:pPr marL="285750" indent="-285750">
                        <a:buFont typeface="Arial" pitchFamily="34" charset="0"/>
                        <a:buChar char="•"/>
                      </a:pPr>
                      <a:r>
                        <a:rPr lang="en-US" sz="2400" b="1" kern="1200" baseline="0" dirty="0">
                          <a:solidFill>
                            <a:srgbClr val="FFFF00"/>
                          </a:solidFill>
                        </a:rPr>
                        <a:t>Theatre or show tax, and </a:t>
                      </a:r>
                    </a:p>
                    <a:p>
                      <a:pPr marL="285750" indent="-285750">
                        <a:buFont typeface="Arial" pitchFamily="34" charset="0"/>
                        <a:buChar char="•"/>
                      </a:pPr>
                      <a:r>
                        <a:rPr lang="en-US" sz="2400" b="1" kern="1200" baseline="0" dirty="0">
                          <a:solidFill>
                            <a:srgbClr val="FFFF00"/>
                          </a:solidFill>
                        </a:rPr>
                        <a:t>Grants-in-aid from state government. </a:t>
                      </a:r>
                      <a:endParaRPr lang="en-US" sz="28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Right Arrow 4"/>
          <p:cNvSpPr/>
          <p:nvPr/>
        </p:nvSpPr>
        <p:spPr>
          <a:xfrm>
            <a:off x="-186984" y="1524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1606380960"/>
      </p:ext>
    </p:extLst>
  </p:cSld>
  <p:clrMapOvr>
    <a:masterClrMapping/>
  </p:clrMapOvr>
  <mc:AlternateContent xmlns:mc="http://schemas.openxmlformats.org/markup-compatibility/2006" xmlns:p14="http://schemas.microsoft.com/office/powerpoint/2010/main">
    <mc:Choice Requires="p14">
      <p:transition spd="slow" p14:dur="2000" advTm="82866"/>
    </mc:Choice>
    <mc:Fallback xmlns="">
      <p:transition spd="slow" advTm="828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4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out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094"/>
          <a:stretch/>
        </p:blipFill>
        <p:spPr bwMode="auto">
          <a:xfrm>
            <a:off x="2133600" y="152400"/>
            <a:ext cx="4346585" cy="28956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52400"/>
            <a:ext cx="4346585" cy="28956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276600"/>
            <a:ext cx="4349448" cy="2881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276600"/>
            <a:ext cx="4346585" cy="2881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16200000">
            <a:off x="-2187209" y="2460994"/>
            <a:ext cx="6248400" cy="1631216"/>
          </a:xfrm>
          <a:prstGeom prst="rect">
            <a:avLst/>
          </a:prstGeom>
          <a:noFill/>
        </p:spPr>
        <p:txBody>
          <a:bodyPr wrap="square" rtlCol="0">
            <a:spAutoFit/>
          </a:bodyPr>
          <a:lstStyle/>
          <a:p>
            <a:pPr algn="ctr"/>
            <a:r>
              <a:rPr lang="en-US" sz="5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itchFamily="82" charset="0"/>
              </a:rPr>
              <a:t>Pictures  </a:t>
            </a:r>
            <a:r>
              <a:rPr lang="en-US" sz="5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itchFamily="82" charset="0"/>
              </a:rPr>
              <a:t>Municpallities</a:t>
            </a:r>
            <a:endParaRPr lang="en-US" sz="5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itchFamily="82" charset="0"/>
            </a:endParaRPr>
          </a:p>
        </p:txBody>
      </p:sp>
    </p:spTree>
    <p:extLst>
      <p:ext uri="{BB962C8B-B14F-4D97-AF65-F5344CB8AC3E}">
        <p14:creationId xmlns:p14="http://schemas.microsoft.com/office/powerpoint/2010/main" val="2899168489"/>
      </p:ext>
    </p:extLst>
  </p:cSld>
  <p:clrMapOvr>
    <a:masterClrMapping/>
  </p:clrMapOvr>
  <mc:AlternateContent xmlns:mc="http://schemas.openxmlformats.org/markup-compatibility/2006" xmlns:p14="http://schemas.microsoft.com/office/powerpoint/2010/main">
    <mc:Choice Requires="p14">
      <p:transition spd="slow" p14:dur="2000" advTm="24873"/>
    </mc:Choice>
    <mc:Fallback xmlns="">
      <p:transition spd="slow" advTm="24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1000"/>
                                        <p:tgtEl>
                                          <p:spTgt spid="7171"/>
                                        </p:tgtEl>
                                      </p:cBhvr>
                                    </p:animEffect>
                                    <p:anim calcmode="lin" valueType="num">
                                      <p:cBhvr>
                                        <p:cTn id="13" dur="1000" fill="hold"/>
                                        <p:tgtEl>
                                          <p:spTgt spid="7171"/>
                                        </p:tgtEl>
                                        <p:attrNameLst>
                                          <p:attrName>ppt_x</p:attrName>
                                        </p:attrNameLst>
                                      </p:cBhvr>
                                      <p:tavLst>
                                        <p:tav tm="0">
                                          <p:val>
                                            <p:strVal val="#ppt_x"/>
                                          </p:val>
                                        </p:tav>
                                        <p:tav tm="100000">
                                          <p:val>
                                            <p:strVal val="#ppt_x"/>
                                          </p:val>
                                        </p:tav>
                                      </p:tavLst>
                                    </p:anim>
                                    <p:anim calcmode="lin" valueType="num">
                                      <p:cBhvr>
                                        <p:cTn id="14" dur="1000" fill="hold"/>
                                        <p:tgtEl>
                                          <p:spTgt spid="717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fade">
                                      <p:cBhvr>
                                        <p:cTn id="17" dur="1000"/>
                                        <p:tgtEl>
                                          <p:spTgt spid="7172"/>
                                        </p:tgtEl>
                                      </p:cBhvr>
                                    </p:animEffect>
                                    <p:anim calcmode="lin" valueType="num">
                                      <p:cBhvr>
                                        <p:cTn id="18" dur="1000" fill="hold"/>
                                        <p:tgtEl>
                                          <p:spTgt spid="7172"/>
                                        </p:tgtEl>
                                        <p:attrNameLst>
                                          <p:attrName>ppt_x</p:attrName>
                                        </p:attrNameLst>
                                      </p:cBhvr>
                                      <p:tavLst>
                                        <p:tav tm="0">
                                          <p:val>
                                            <p:strVal val="#ppt_x"/>
                                          </p:val>
                                        </p:tav>
                                        <p:tav tm="100000">
                                          <p:val>
                                            <p:strVal val="#ppt_x"/>
                                          </p:val>
                                        </p:tav>
                                      </p:tavLst>
                                    </p:anim>
                                    <p:anim calcmode="lin" valueType="num">
                                      <p:cBhvr>
                                        <p:cTn id="19" dur="1000" fill="hold"/>
                                        <p:tgtEl>
                                          <p:spTgt spid="717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173"/>
                                        </p:tgtEl>
                                        <p:attrNameLst>
                                          <p:attrName>style.visibility</p:attrName>
                                        </p:attrNameLst>
                                      </p:cBhvr>
                                      <p:to>
                                        <p:strVal val="visible"/>
                                      </p:to>
                                    </p:set>
                                    <p:animEffect transition="in" filter="fade">
                                      <p:cBhvr>
                                        <p:cTn id="22" dur="1000"/>
                                        <p:tgtEl>
                                          <p:spTgt spid="7173"/>
                                        </p:tgtEl>
                                      </p:cBhvr>
                                    </p:animEffect>
                                    <p:anim calcmode="lin" valueType="num">
                                      <p:cBhvr>
                                        <p:cTn id="23" dur="1000" fill="hold"/>
                                        <p:tgtEl>
                                          <p:spTgt spid="7173"/>
                                        </p:tgtEl>
                                        <p:attrNameLst>
                                          <p:attrName>ppt_x</p:attrName>
                                        </p:attrNameLst>
                                      </p:cBhvr>
                                      <p:tavLst>
                                        <p:tav tm="0">
                                          <p:val>
                                            <p:strVal val="#ppt_x"/>
                                          </p:val>
                                        </p:tav>
                                        <p:tav tm="100000">
                                          <p:val>
                                            <p:strVal val="#ppt_x"/>
                                          </p:val>
                                        </p:tav>
                                      </p:tavLst>
                                    </p:anim>
                                    <p:anim calcmode="lin" valueType="num">
                                      <p:cBhvr>
                                        <p:cTn id="24" dur="1000" fill="hold"/>
                                        <p:tgtEl>
                                          <p:spTgt spid="7173"/>
                                        </p:tgtEl>
                                        <p:attrNameLst>
                                          <p:attrName>ppt_y</p:attrName>
                                        </p:attrNameLst>
                                      </p:cBhvr>
                                      <p:tavLst>
                                        <p:tav tm="0">
                                          <p:val>
                                            <p:strVal val="#ppt_y+.1"/>
                                          </p:val>
                                        </p:tav>
                                        <p:tav tm="100000">
                                          <p:val>
                                            <p:strVal val="#ppt_y"/>
                                          </p:val>
                                        </p:tav>
                                      </p:tavLst>
                                    </p:anim>
                                  </p:childTnLst>
                                </p:cTn>
                              </p:par>
                              <p:par>
                                <p:cTn id="25" presetID="8" presetClass="entr" presetSubtype="16"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amond(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9029"/>
            <a:ext cx="10131425" cy="1456267"/>
          </a:xfrm>
        </p:spPr>
        <p:txBody>
          <a:bodyPr>
            <a:normAutofit/>
          </a:bodyPr>
          <a:lstStyle/>
          <a:p>
            <a:pPr algn="ctr"/>
            <a:r>
              <a:rPr lang="en-US" sz="4800" b="1" dirty="0">
                <a:ln w="3175" cmpd="sng">
                  <a:solidFill>
                    <a:srgbClr val="FF0000"/>
                  </a:solidFill>
                </a:ln>
                <a:latin typeface="Algerian" pitchFamily="82" charset="0"/>
              </a:rPr>
              <a:t>Municipal Corporation</a:t>
            </a:r>
          </a:p>
        </p:txBody>
      </p:sp>
      <p:graphicFrame>
        <p:nvGraphicFramePr>
          <p:cNvPr id="4" name="Table 3"/>
          <p:cNvGraphicFramePr>
            <a:graphicFrameLocks noGrp="1"/>
          </p:cNvGraphicFramePr>
          <p:nvPr>
            <p:extLst>
              <p:ext uri="{D42A27DB-BD31-4B8C-83A1-F6EECF244321}">
                <p14:modId xmlns:p14="http://schemas.microsoft.com/office/powerpoint/2010/main" val="1442299499"/>
              </p:ext>
            </p:extLst>
          </p:nvPr>
        </p:nvGraphicFramePr>
        <p:xfrm>
          <a:off x="228600" y="1457960"/>
          <a:ext cx="11811000" cy="4638040"/>
        </p:xfrm>
        <a:graphic>
          <a:graphicData uri="http://schemas.openxmlformats.org/drawingml/2006/table">
            <a:tbl>
              <a:tblPr firstRow="1" bandRow="1">
                <a:tableStyleId>{5DA37D80-6434-44D0-A028-1B22A696006F}</a:tableStyleId>
              </a:tblPr>
              <a:tblGrid>
                <a:gridCol w="3937000">
                  <a:extLst>
                    <a:ext uri="{9D8B030D-6E8A-4147-A177-3AD203B41FA5}">
                      <a16:colId xmlns:a16="http://schemas.microsoft.com/office/drawing/2014/main" val="20000"/>
                    </a:ext>
                  </a:extLst>
                </a:gridCol>
                <a:gridCol w="3937000">
                  <a:extLst>
                    <a:ext uri="{9D8B030D-6E8A-4147-A177-3AD203B41FA5}">
                      <a16:colId xmlns:a16="http://schemas.microsoft.com/office/drawing/2014/main" val="20001"/>
                    </a:ext>
                  </a:extLst>
                </a:gridCol>
                <a:gridCol w="3937000">
                  <a:extLst>
                    <a:ext uri="{9D8B030D-6E8A-4147-A177-3AD203B41FA5}">
                      <a16:colId xmlns:a16="http://schemas.microsoft.com/office/drawing/2014/main" val="20002"/>
                    </a:ext>
                  </a:extLst>
                </a:gridCol>
              </a:tblGrid>
              <a:tr h="523240">
                <a:tc>
                  <a:txBody>
                    <a:bodyPr/>
                    <a:lstStyle/>
                    <a:p>
                      <a:pPr marL="0" indent="0" algn="ctr">
                        <a:buFont typeface="Arial" pitchFamily="34" charset="0"/>
                        <a:buNone/>
                      </a:pPr>
                      <a:r>
                        <a:rPr lang="en-US" sz="2800" b="1" dirty="0">
                          <a:solidFill>
                            <a:srgbClr val="FFFF00"/>
                          </a:solidFill>
                        </a:rPr>
                        <a:t>Establishment</a:t>
                      </a:r>
                      <a:endParaRPr lang="en-US" sz="28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Arial" pitchFamily="34" charset="0"/>
                        <a:buNone/>
                      </a:pPr>
                      <a:r>
                        <a:rPr lang="en-US" sz="2800" b="1" dirty="0">
                          <a:solidFill>
                            <a:srgbClr val="FFFF00"/>
                          </a:solidFill>
                        </a:rPr>
                        <a:t>Functions</a:t>
                      </a:r>
                      <a:endParaRPr lang="en-US" sz="28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Arial" pitchFamily="34" charset="0"/>
                        <a:buNone/>
                      </a:pPr>
                      <a:r>
                        <a:rPr lang="en-US" sz="2800" b="1" dirty="0">
                          <a:solidFill>
                            <a:srgbClr val="FFFF00"/>
                          </a:solidFill>
                        </a:rPr>
                        <a:t>Sources</a:t>
                      </a:r>
                      <a:r>
                        <a:rPr lang="en-US" sz="2800" b="1" baseline="0" dirty="0">
                          <a:solidFill>
                            <a:srgbClr val="FFFF00"/>
                          </a:solidFill>
                        </a:rPr>
                        <a:t> of Revenue </a:t>
                      </a:r>
                      <a:endParaRPr lang="en-US" sz="28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439160">
                <a:tc>
                  <a:txBody>
                    <a:bodyPr/>
                    <a:lstStyle/>
                    <a:p>
                      <a:pPr marL="457200" indent="-457200" algn="l">
                        <a:buFont typeface="Arial" pitchFamily="34" charset="0"/>
                        <a:buChar char="•"/>
                      </a:pPr>
                      <a:r>
                        <a:rPr lang="en-US" sz="2800" b="1" dirty="0">
                          <a:solidFill>
                            <a:srgbClr val="FFFF00"/>
                          </a:solidFill>
                        </a:rPr>
                        <a:t>The Municipal corporation have wide powers and enjoy greater freedom as compared to municipalities </a:t>
                      </a:r>
                      <a:endParaRPr lang="en-US" sz="28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l">
                        <a:buFont typeface="Arial" pitchFamily="34" charset="0"/>
                        <a:buChar char="•"/>
                      </a:pPr>
                      <a:r>
                        <a:rPr lang="en-US" sz="2800" b="1" dirty="0">
                          <a:solidFill>
                            <a:srgbClr val="FFFF00"/>
                          </a:solidFill>
                        </a:rPr>
                        <a:t>Water supply &amp; drainage lighting, roads, slum clearance, housing and town planning etc., </a:t>
                      </a:r>
                      <a:endParaRPr lang="en-US" sz="28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itchFamily="34" charset="0"/>
                        <a:buChar char="•"/>
                      </a:pPr>
                      <a:r>
                        <a:rPr lang="en-US" sz="2400" b="1" kern="1200" baseline="0" dirty="0">
                          <a:solidFill>
                            <a:srgbClr val="FFFF00"/>
                          </a:solidFill>
                        </a:rPr>
                        <a:t>Tax on property, </a:t>
                      </a:r>
                    </a:p>
                    <a:p>
                      <a:pPr marL="342900" indent="-342900">
                        <a:buFont typeface="Arial" pitchFamily="34" charset="0"/>
                        <a:buChar char="•"/>
                      </a:pPr>
                      <a:r>
                        <a:rPr lang="en-US" sz="2400" b="1" kern="1200" baseline="0" dirty="0">
                          <a:solidFill>
                            <a:srgbClr val="FFFF00"/>
                          </a:solidFill>
                        </a:rPr>
                        <a:t>Tax on vehicles and animals, </a:t>
                      </a:r>
                    </a:p>
                    <a:p>
                      <a:pPr marL="342900" indent="-342900">
                        <a:buFont typeface="Arial" pitchFamily="34" charset="0"/>
                        <a:buChar char="•"/>
                      </a:pPr>
                      <a:r>
                        <a:rPr lang="en-US" sz="2400" b="1" kern="1200" baseline="0" dirty="0">
                          <a:solidFill>
                            <a:srgbClr val="FFFF00"/>
                          </a:solidFill>
                        </a:rPr>
                        <a:t>Tax on trades, calling and employment, </a:t>
                      </a:r>
                    </a:p>
                    <a:p>
                      <a:pPr marL="342900" indent="-342900">
                        <a:buFont typeface="Arial" pitchFamily="34" charset="0"/>
                        <a:buChar char="•"/>
                      </a:pPr>
                      <a:r>
                        <a:rPr lang="en-US" sz="2400" b="1" kern="1200" baseline="0" dirty="0">
                          <a:solidFill>
                            <a:srgbClr val="FFFF00"/>
                          </a:solidFill>
                        </a:rPr>
                        <a:t>Theatre and show tax, </a:t>
                      </a:r>
                    </a:p>
                    <a:p>
                      <a:pPr marL="342900" indent="-342900">
                        <a:buFont typeface="Arial" pitchFamily="34" charset="0"/>
                        <a:buChar char="•"/>
                      </a:pPr>
                      <a:r>
                        <a:rPr lang="en-US" sz="2400" b="1" kern="1200" baseline="0" dirty="0">
                          <a:solidFill>
                            <a:srgbClr val="FFFF00"/>
                          </a:solidFill>
                        </a:rPr>
                        <a:t>Taxes on goods brought into the cities for sale, </a:t>
                      </a:r>
                    </a:p>
                    <a:p>
                      <a:pPr marL="342900" indent="-342900">
                        <a:buFont typeface="Arial" pitchFamily="34" charset="0"/>
                        <a:buChar char="•"/>
                      </a:pPr>
                      <a:r>
                        <a:rPr lang="en-US" sz="2400" b="1" kern="1200" baseline="0" dirty="0">
                          <a:solidFill>
                            <a:srgbClr val="FFFF00"/>
                          </a:solidFill>
                        </a:rPr>
                        <a:t>Taxes on advertisements, </a:t>
                      </a:r>
                    </a:p>
                    <a:p>
                      <a:pPr marL="342900" indent="-342900">
                        <a:buFont typeface="Arial" pitchFamily="34" charset="0"/>
                        <a:buChar char="•"/>
                      </a:pPr>
                      <a:r>
                        <a:rPr lang="en-US" sz="2400" b="1" kern="1200" baseline="0">
                          <a:solidFill>
                            <a:srgbClr val="FFFF00"/>
                          </a:solidFill>
                        </a:rPr>
                        <a:t>Octroi </a:t>
                      </a:r>
                      <a:r>
                        <a:rPr lang="en-US" sz="2400" b="1" kern="1200" baseline="0" dirty="0">
                          <a:solidFill>
                            <a:srgbClr val="FFFF00"/>
                          </a:solidFill>
                        </a:rPr>
                        <a:t>and terminal tax etc. </a:t>
                      </a:r>
                      <a:endParaRPr lang="en-US" sz="28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Right Arrow 4"/>
          <p:cNvSpPr/>
          <p:nvPr/>
        </p:nvSpPr>
        <p:spPr>
          <a:xfrm>
            <a:off x="-76200"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1892437623"/>
      </p:ext>
    </p:extLst>
  </p:cSld>
  <p:clrMapOvr>
    <a:masterClrMapping/>
  </p:clrMapOvr>
  <mc:AlternateContent xmlns:mc="http://schemas.openxmlformats.org/markup-compatibility/2006" xmlns:p14="http://schemas.microsoft.com/office/powerpoint/2010/main">
    <mc:Choice Requires="p14">
      <p:transition spd="slow" p14:dur="2000" advTm="51555"/>
    </mc:Choice>
    <mc:Fallback xmlns="">
      <p:transition spd="slow" advTm="515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28600"/>
            <a:ext cx="3878965" cy="25812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43114"/>
            <a:ext cx="3886200" cy="25812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829" y="3200400"/>
            <a:ext cx="3878965" cy="25812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3233057"/>
            <a:ext cx="3886200" cy="254861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95800" y="5906869"/>
            <a:ext cx="4038600" cy="64633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lgerian" pitchFamily="82" charset="0"/>
              </a:rPr>
              <a:t>corporation</a:t>
            </a:r>
          </a:p>
        </p:txBody>
      </p:sp>
    </p:spTree>
    <p:extLst>
      <p:ext uri="{BB962C8B-B14F-4D97-AF65-F5344CB8AC3E}">
        <p14:creationId xmlns:p14="http://schemas.microsoft.com/office/powerpoint/2010/main" val="2479793836"/>
      </p:ext>
    </p:extLst>
  </p:cSld>
  <p:clrMapOvr>
    <a:masterClrMapping/>
  </p:clrMapOvr>
  <mc:AlternateContent xmlns:mc="http://schemas.openxmlformats.org/markup-compatibility/2006" xmlns:p14="http://schemas.microsoft.com/office/powerpoint/2010/main">
    <mc:Choice Requires="p14">
      <p:transition spd="slow" p14:dur="2000" advTm="14861"/>
    </mc:Choice>
    <mc:Fallback xmlns="">
      <p:transition spd="slow" advTm="14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additive="base">
                                        <p:cTn id="7" dur="500" fill="hold"/>
                                        <p:tgtEl>
                                          <p:spTgt spid="8195"/>
                                        </p:tgtEl>
                                        <p:attrNameLst>
                                          <p:attrName>ppt_x</p:attrName>
                                        </p:attrNameLst>
                                      </p:cBhvr>
                                      <p:tavLst>
                                        <p:tav tm="0">
                                          <p:val>
                                            <p:strVal val="0-#ppt_w/2"/>
                                          </p:val>
                                        </p:tav>
                                        <p:tav tm="100000">
                                          <p:val>
                                            <p:strVal val="#ppt_x"/>
                                          </p:val>
                                        </p:tav>
                                      </p:tavLst>
                                    </p:anim>
                                    <p:anim calcmode="lin" valueType="num">
                                      <p:cBhvr additive="base">
                                        <p:cTn id="8" dur="500" fill="hold"/>
                                        <p:tgtEl>
                                          <p:spTgt spid="8195"/>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8196"/>
                                        </p:tgtEl>
                                        <p:attrNameLst>
                                          <p:attrName>style.visibility</p:attrName>
                                        </p:attrNameLst>
                                      </p:cBhvr>
                                      <p:to>
                                        <p:strVal val="visible"/>
                                      </p:to>
                                    </p:set>
                                    <p:anim calcmode="lin" valueType="num">
                                      <p:cBhvr additive="base">
                                        <p:cTn id="11" dur="500" fill="hold"/>
                                        <p:tgtEl>
                                          <p:spTgt spid="8196"/>
                                        </p:tgtEl>
                                        <p:attrNameLst>
                                          <p:attrName>ppt_x</p:attrName>
                                        </p:attrNameLst>
                                      </p:cBhvr>
                                      <p:tavLst>
                                        <p:tav tm="0">
                                          <p:val>
                                            <p:strVal val="1+#ppt_w/2"/>
                                          </p:val>
                                        </p:tav>
                                        <p:tav tm="100000">
                                          <p:val>
                                            <p:strVal val="#ppt_x"/>
                                          </p:val>
                                        </p:tav>
                                      </p:tavLst>
                                    </p:anim>
                                    <p:anim calcmode="lin" valueType="num">
                                      <p:cBhvr additive="base">
                                        <p:cTn id="12" dur="500" fill="hold"/>
                                        <p:tgtEl>
                                          <p:spTgt spid="819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8197"/>
                                        </p:tgtEl>
                                        <p:attrNameLst>
                                          <p:attrName>style.visibility</p:attrName>
                                        </p:attrNameLst>
                                      </p:cBhvr>
                                      <p:to>
                                        <p:strVal val="visible"/>
                                      </p:to>
                                    </p:set>
                                    <p:anim calcmode="lin" valueType="num">
                                      <p:cBhvr additive="base">
                                        <p:cTn id="15" dur="500" fill="hold"/>
                                        <p:tgtEl>
                                          <p:spTgt spid="8197"/>
                                        </p:tgtEl>
                                        <p:attrNameLst>
                                          <p:attrName>ppt_x</p:attrName>
                                        </p:attrNameLst>
                                      </p:cBhvr>
                                      <p:tavLst>
                                        <p:tav tm="0">
                                          <p:val>
                                            <p:strVal val="1+#ppt_w/2"/>
                                          </p:val>
                                        </p:tav>
                                        <p:tav tm="100000">
                                          <p:val>
                                            <p:strVal val="#ppt_x"/>
                                          </p:val>
                                        </p:tav>
                                      </p:tavLst>
                                    </p:anim>
                                    <p:anim calcmode="lin" valueType="num">
                                      <p:cBhvr additive="base">
                                        <p:cTn id="16" dur="500" fill="hold"/>
                                        <p:tgtEl>
                                          <p:spTgt spid="819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8198"/>
                                        </p:tgtEl>
                                        <p:attrNameLst>
                                          <p:attrName>style.visibility</p:attrName>
                                        </p:attrNameLst>
                                      </p:cBhvr>
                                      <p:to>
                                        <p:strVal val="visible"/>
                                      </p:to>
                                    </p:set>
                                    <p:anim calcmode="lin" valueType="num">
                                      <p:cBhvr additive="base">
                                        <p:cTn id="19" dur="500" fill="hold"/>
                                        <p:tgtEl>
                                          <p:spTgt spid="8198"/>
                                        </p:tgtEl>
                                        <p:attrNameLst>
                                          <p:attrName>ppt_x</p:attrName>
                                        </p:attrNameLst>
                                      </p:cBhvr>
                                      <p:tavLst>
                                        <p:tav tm="0">
                                          <p:val>
                                            <p:strVal val="0-#ppt_w/2"/>
                                          </p:val>
                                        </p:tav>
                                        <p:tav tm="100000">
                                          <p:val>
                                            <p:strVal val="#ppt_x"/>
                                          </p:val>
                                        </p:tav>
                                      </p:tavLst>
                                    </p:anim>
                                    <p:anim calcmode="lin" valueType="num">
                                      <p:cBhvr additive="base">
                                        <p:cTn id="20" dur="500" fill="hold"/>
                                        <p:tgtEl>
                                          <p:spTgt spid="8198"/>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975" y="-313267"/>
            <a:ext cx="10131425" cy="1456267"/>
          </a:xfrm>
        </p:spPr>
        <p:txBody>
          <a:bodyPr>
            <a:normAutofit/>
          </a:bodyPr>
          <a:lstStyle/>
          <a:p>
            <a:pPr algn="ctr"/>
            <a:r>
              <a:rPr lang="en-US" sz="4800" b="1" dirty="0">
                <a:ln w="3175" cmpd="sng">
                  <a:solidFill>
                    <a:srgbClr val="FF0000"/>
                  </a:solidFill>
                </a:ln>
                <a:latin typeface="Algerian" pitchFamily="82" charset="0"/>
              </a:rPr>
              <a:t>Fiscal</a:t>
            </a:r>
            <a:r>
              <a:rPr lang="en-US" sz="4400" b="1" dirty="0"/>
              <a:t> </a:t>
            </a:r>
            <a:r>
              <a:rPr lang="en-US" sz="4800" b="1" dirty="0">
                <a:ln w="3175" cmpd="sng">
                  <a:solidFill>
                    <a:srgbClr val="FF0000"/>
                  </a:solidFill>
                </a:ln>
                <a:latin typeface="Algerian" pitchFamily="82" charset="0"/>
              </a:rPr>
              <a:t>Policy</a:t>
            </a:r>
          </a:p>
        </p:txBody>
      </p:sp>
      <p:sp>
        <p:nvSpPr>
          <p:cNvPr id="3" name="Content Placeholder 2"/>
          <p:cNvSpPr>
            <a:spLocks noGrp="1"/>
          </p:cNvSpPr>
          <p:nvPr>
            <p:ph idx="1"/>
          </p:nvPr>
        </p:nvSpPr>
        <p:spPr>
          <a:xfrm>
            <a:off x="609600" y="2142067"/>
            <a:ext cx="8915400" cy="3649133"/>
          </a:xfrm>
        </p:spPr>
        <p:txBody>
          <a:bodyPr>
            <a:noAutofit/>
          </a:bodyPr>
          <a:lstStyle/>
          <a:p>
            <a:pPr>
              <a:buNone/>
            </a:pPr>
            <a:endParaRPr lang="en-US" sz="2400" b="1" dirty="0">
              <a:solidFill>
                <a:srgbClr val="FFFF00"/>
              </a:solidFill>
              <a:latin typeface="+mj-lt"/>
            </a:endParaRPr>
          </a:p>
          <a:p>
            <a:pPr>
              <a:buNone/>
            </a:pPr>
            <a:r>
              <a:rPr lang="en-US" sz="2400" b="1" u="sng" dirty="0">
                <a:solidFill>
                  <a:srgbClr val="FFFF00"/>
                </a:solidFill>
                <a:latin typeface="+mj-lt"/>
              </a:rPr>
              <a:t>Definitions</a:t>
            </a:r>
          </a:p>
          <a:p>
            <a:pPr algn="just">
              <a:buNone/>
            </a:pPr>
            <a:r>
              <a:rPr lang="en-US" sz="2400" b="1" dirty="0">
                <a:solidFill>
                  <a:srgbClr val="FFFF00"/>
                </a:solidFill>
                <a:latin typeface="+mj-lt"/>
              </a:rPr>
              <a:t>			“The term fiscal policy refers to a policy under which the Government uses its expenditure and revenue </a:t>
            </a:r>
            <a:r>
              <a:rPr lang="en-US" sz="2400" b="1" dirty="0" err="1">
                <a:solidFill>
                  <a:srgbClr val="FFFF00"/>
                </a:solidFill>
                <a:latin typeface="+mj-lt"/>
              </a:rPr>
              <a:t>programmes</a:t>
            </a:r>
            <a:r>
              <a:rPr lang="en-US" sz="2400" b="1" dirty="0">
                <a:solidFill>
                  <a:srgbClr val="FFFF00"/>
                </a:solidFill>
                <a:latin typeface="+mj-lt"/>
              </a:rPr>
              <a:t> to produce desirable effects and avoid undesirable effects on the national income,  production  and  employment” 	 			</a:t>
            </a:r>
          </a:p>
          <a:p>
            <a:pPr>
              <a:buNone/>
            </a:pPr>
            <a:r>
              <a:rPr lang="en-US" sz="2400" b="1" dirty="0">
                <a:solidFill>
                  <a:srgbClr val="FFFF00"/>
                </a:solidFill>
                <a:latin typeface="+mj-lt"/>
              </a:rPr>
              <a:t>															– Arthur Smithies </a:t>
            </a:r>
          </a:p>
          <a:p>
            <a:pPr>
              <a:buNone/>
            </a:pPr>
            <a:endParaRPr lang="en-US" sz="2400" b="1" dirty="0">
              <a:solidFill>
                <a:srgbClr val="FFFF00"/>
              </a:solidFill>
              <a:latin typeface="+mj-lt"/>
            </a:endParaRPr>
          </a:p>
          <a:p>
            <a:pPr>
              <a:buNone/>
            </a:pPr>
            <a:r>
              <a:rPr lang="en-US" sz="2400" b="1" dirty="0">
                <a:solidFill>
                  <a:srgbClr val="FFFF00"/>
                </a:solidFill>
                <a:latin typeface="+mj-lt"/>
              </a:rPr>
              <a:t>			“By  fiscal  policy  is  meant  the  use  of  public  finance  or expenditure,  taxes,  borrowing  and  financial  administration  to further  our  national  economic  objectives” </a:t>
            </a:r>
          </a:p>
          <a:p>
            <a:pPr>
              <a:buNone/>
            </a:pPr>
            <a:r>
              <a:rPr lang="en-US" sz="2400" b="1" dirty="0">
                <a:solidFill>
                  <a:srgbClr val="FFFF00"/>
                </a:solidFill>
                <a:latin typeface="+mj-lt"/>
              </a:rPr>
              <a:t>														                      – Buehler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5034" y="2438400"/>
            <a:ext cx="1357766" cy="19571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3516" t="8762" r="22117" b="50476"/>
          <a:stretch/>
        </p:blipFill>
        <p:spPr bwMode="auto">
          <a:xfrm>
            <a:off x="9601200" y="4724400"/>
            <a:ext cx="1357766" cy="1752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552271"/>
            <a:ext cx="10273166" cy="1200329"/>
          </a:xfrm>
          <a:prstGeom prst="rect">
            <a:avLst/>
          </a:prstGeom>
          <a:noFill/>
        </p:spPr>
        <p:txBody>
          <a:bodyPr wrap="square" rtlCol="0">
            <a:spAutoFit/>
          </a:bodyPr>
          <a:lstStyle/>
          <a:p>
            <a:pPr>
              <a:buNone/>
            </a:pPr>
            <a:r>
              <a:rPr lang="en-US" sz="2400" b="1" u="sng" dirty="0">
                <a:solidFill>
                  <a:srgbClr val="FFFF00"/>
                </a:solidFill>
              </a:rPr>
              <a:t>Meaning </a:t>
            </a:r>
          </a:p>
          <a:p>
            <a:pPr algn="just">
              <a:buNone/>
            </a:pPr>
            <a:r>
              <a:rPr lang="en-US" sz="2400" b="1" dirty="0">
                <a:solidFill>
                  <a:srgbClr val="FFFF00"/>
                </a:solidFill>
              </a:rPr>
              <a:t>		In common parlance fiscal policy means the budgetary manipulations affecting the macro economic variables</a:t>
            </a:r>
            <a:endParaRPr lang="en-US" sz="2400" dirty="0"/>
          </a:p>
        </p:txBody>
      </p:sp>
      <p:sp>
        <p:nvSpPr>
          <p:cNvPr id="8" name="Right Arrow 7"/>
          <p:cNvSpPr/>
          <p:nvPr/>
        </p:nvSpPr>
        <p:spPr>
          <a:xfrm>
            <a:off x="-228600" y="76200"/>
            <a:ext cx="762000"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324414974"/>
      </p:ext>
    </p:extLst>
  </p:cSld>
  <p:clrMapOvr>
    <a:masterClrMapping/>
  </p:clrMapOvr>
  <mc:AlternateContent xmlns:mc="http://schemas.openxmlformats.org/markup-compatibility/2006" xmlns:p14="http://schemas.microsoft.com/office/powerpoint/2010/main">
    <mc:Choice Requires="p14">
      <p:transition spd="slow" p14:dur="2000" advTm="103007"/>
    </mc:Choice>
    <mc:Fallback xmlns="">
      <p:transition spd="slow" advTm="1030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down)">
                                      <p:cBhvr>
                                        <p:cTn id="26" dur="500"/>
                                        <p:tgtEl>
                                          <p:spTgt spid="3">
                                            <p:txEl>
                                              <p:pRg st="2" end="2"/>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down)">
                                      <p:cBhvr>
                                        <p:cTn id="29" dur="500"/>
                                        <p:tgtEl>
                                          <p:spTgt spid="3">
                                            <p:txEl>
                                              <p:pRg st="3" end="3"/>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circle(in)">
                                      <p:cBhvr>
                                        <p:cTn id="32" dur="2000"/>
                                        <p:tgtEl>
                                          <p:spTgt spid="1026"/>
                                        </p:tgtEl>
                                      </p:cBhvr>
                                    </p:animEffect>
                                  </p:childTnLst>
                                </p:cTn>
                              </p:par>
                              <p:par>
                                <p:cTn id="33" presetID="6" presetClass="entr" presetSubtype="16"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circle(in)">
                                      <p:cBhvr>
                                        <p:cTn id="35" dur="2000"/>
                                        <p:tgtEl>
                                          <p:spTgt spid="3">
                                            <p:txEl>
                                              <p:pRg st="5" end="5"/>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circle(in)">
                                      <p:cBhvr>
                                        <p:cTn id="38" dur="2000"/>
                                        <p:tgtEl>
                                          <p:spTgt spid="3">
                                            <p:txEl>
                                              <p:pRg st="6" end="6"/>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1027"/>
                                        </p:tgtEl>
                                        <p:attrNameLst>
                                          <p:attrName>style.visibility</p:attrName>
                                        </p:attrNameLst>
                                      </p:cBhvr>
                                      <p:to>
                                        <p:strVal val="visible"/>
                                      </p:to>
                                    </p:set>
                                    <p:animEffect transition="in" filter="wipe(down)">
                                      <p:cBhvr>
                                        <p:cTn id="41"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76200"/>
            <a:ext cx="6324600" cy="1066800"/>
          </a:xfrm>
        </p:spPr>
        <p:txBody>
          <a:bodyPr>
            <a:normAutofit/>
          </a:bodyPr>
          <a:lstStyle/>
          <a:p>
            <a:r>
              <a:rPr lang="en-US" sz="4800" b="1" dirty="0">
                <a:ln w="3175" cmpd="sng">
                  <a:solidFill>
                    <a:srgbClr val="FF0000"/>
                  </a:solidFill>
                </a:ln>
                <a:latin typeface="Algerian" pitchFamily="82" charset="0"/>
              </a:rPr>
              <a:t>Fiscal Instruments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88013115"/>
              </p:ext>
            </p:extLst>
          </p:nvPr>
        </p:nvGraphicFramePr>
        <p:xfrm>
          <a:off x="685800" y="1295400"/>
          <a:ext cx="10972800" cy="4680257"/>
        </p:xfrm>
        <a:graphic>
          <a:graphicData uri="http://schemas.openxmlformats.org/drawingml/2006/table">
            <a:tbl>
              <a:tblPr firstRow="1" bandRow="1">
                <a:effectLst>
                  <a:outerShdw blurRad="152400" dist="317500" dir="5400000" sx="90000" sy="-19000" rotWithShape="0">
                    <a:prstClr val="black">
                      <a:alpha val="15000"/>
                    </a:prstClr>
                  </a:outerShdw>
                  <a:reflection blurRad="6350" stA="50000" endA="300" endPos="55500" dist="101600" dir="5400000" sy="-100000" algn="bl" rotWithShape="0"/>
                </a:effectLst>
                <a:tableStyleId>{BC89EF96-8CEA-46FF-86C4-4CE0E7609802}</a:tableStyleId>
              </a:tblPr>
              <a:tblGrid>
                <a:gridCol w="2844800">
                  <a:extLst>
                    <a:ext uri="{9D8B030D-6E8A-4147-A177-3AD203B41FA5}">
                      <a16:colId xmlns:a16="http://schemas.microsoft.com/office/drawing/2014/main" val="20000"/>
                    </a:ext>
                  </a:extLst>
                </a:gridCol>
                <a:gridCol w="8128000">
                  <a:extLst>
                    <a:ext uri="{9D8B030D-6E8A-4147-A177-3AD203B41FA5}">
                      <a16:colId xmlns:a16="http://schemas.microsoft.com/office/drawing/2014/main" val="20001"/>
                    </a:ext>
                  </a:extLst>
                </a:gridCol>
              </a:tblGrid>
              <a:tr h="522233">
                <a:tc>
                  <a:txBody>
                    <a:bodyPr/>
                    <a:lstStyle/>
                    <a:p>
                      <a:pPr marL="0" indent="0" algn="l">
                        <a:buFont typeface="Arial" pitchFamily="34" charset="0"/>
                        <a:buNone/>
                      </a:pPr>
                      <a:r>
                        <a:rPr lang="en-US" sz="3600" dirty="0">
                          <a:solidFill>
                            <a:srgbClr val="FFFF00"/>
                          </a:solidFill>
                        </a:rPr>
                        <a:t>Instrument</a:t>
                      </a:r>
                      <a:endParaRPr lang="en-US" sz="3600"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indent="0" algn="ctr">
                        <a:buFont typeface="Arial" pitchFamily="34" charset="0"/>
                        <a:buNone/>
                      </a:pPr>
                      <a:r>
                        <a:rPr lang="en-US" sz="3600" dirty="0">
                          <a:solidFill>
                            <a:srgbClr val="FFFF00"/>
                          </a:solidFill>
                        </a:rPr>
                        <a:t>Description </a:t>
                      </a:r>
                      <a:endParaRPr lang="en-US" sz="3600"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0"/>
                  </a:ext>
                </a:extLst>
              </a:tr>
              <a:tr h="1322990">
                <a:tc>
                  <a:txBody>
                    <a:bodyPr/>
                    <a:lstStyle/>
                    <a:p>
                      <a:pPr marL="0" indent="0" algn="l">
                        <a:buFont typeface="Arial" pitchFamily="34" charset="0"/>
                        <a:buNone/>
                      </a:pPr>
                      <a:r>
                        <a:rPr lang="en-US" sz="2000" b="1" dirty="0">
                          <a:solidFill>
                            <a:srgbClr val="FFFF00"/>
                          </a:solidFill>
                        </a:rPr>
                        <a:t>Taxation</a:t>
                      </a:r>
                      <a:endParaRPr lang="en-US" sz="20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342900" indent="-342900" algn="l">
                        <a:buClr>
                          <a:srgbClr val="FF0000"/>
                        </a:buClr>
                        <a:buFont typeface="Arial" pitchFamily="34" charset="0"/>
                        <a:buChar char="•"/>
                      </a:pPr>
                      <a:r>
                        <a:rPr lang="en-US" sz="2000" b="1" dirty="0">
                          <a:solidFill>
                            <a:srgbClr val="FFFF00"/>
                          </a:solidFill>
                        </a:rPr>
                        <a:t>It transfer</a:t>
                      </a:r>
                      <a:r>
                        <a:rPr lang="en-US" sz="2000" b="1" baseline="0" dirty="0">
                          <a:solidFill>
                            <a:srgbClr val="FFFF00"/>
                          </a:solidFill>
                        </a:rPr>
                        <a:t> income from the people to Govt. </a:t>
                      </a:r>
                    </a:p>
                    <a:p>
                      <a:pPr marL="342900" indent="-342900" algn="l">
                        <a:buClr>
                          <a:srgbClr val="FF0000"/>
                        </a:buClr>
                        <a:buFont typeface="Arial" pitchFamily="34" charset="0"/>
                        <a:buChar char="•"/>
                      </a:pPr>
                      <a:r>
                        <a:rPr lang="en-US" sz="2000" b="1" baseline="0" dirty="0">
                          <a:solidFill>
                            <a:srgbClr val="FFFF00"/>
                          </a:solidFill>
                        </a:rPr>
                        <a:t>It may be either direct or indirect</a:t>
                      </a:r>
                    </a:p>
                    <a:p>
                      <a:pPr marL="342900" indent="-342900" algn="l">
                        <a:buClr>
                          <a:srgbClr val="FF0000"/>
                        </a:buClr>
                        <a:buFont typeface="Arial" pitchFamily="34" charset="0"/>
                        <a:buChar char="•"/>
                      </a:pPr>
                      <a:r>
                        <a:rPr lang="en-US" sz="2000" b="1" baseline="0" dirty="0">
                          <a:solidFill>
                            <a:srgbClr val="FFFF00"/>
                          </a:solidFill>
                        </a:rPr>
                        <a:t>Increase in Tax reduces disposable income </a:t>
                      </a:r>
                    </a:p>
                    <a:p>
                      <a:pPr marL="342900" indent="-342900" algn="l">
                        <a:buClr>
                          <a:srgbClr val="FF0000"/>
                        </a:buClr>
                        <a:buFont typeface="Arial" pitchFamily="34" charset="0"/>
                        <a:buChar char="•"/>
                      </a:pPr>
                      <a:r>
                        <a:rPr lang="en-US" sz="2000" b="1" baseline="0" dirty="0">
                          <a:solidFill>
                            <a:srgbClr val="FFFF00"/>
                          </a:solidFill>
                        </a:rPr>
                        <a:t>To control inflation, taxation should be raised</a:t>
                      </a:r>
                    </a:p>
                    <a:p>
                      <a:pPr marL="0" indent="0" algn="l">
                        <a:buClr>
                          <a:srgbClr val="FF0000"/>
                        </a:buClr>
                        <a:buFont typeface="Arial" pitchFamily="34" charset="0"/>
                        <a:buNone/>
                      </a:pPr>
                      <a:endParaRPr lang="en-US" sz="20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1"/>
                  </a:ext>
                </a:extLst>
              </a:tr>
              <a:tr h="1114097">
                <a:tc>
                  <a:txBody>
                    <a:bodyPr/>
                    <a:lstStyle/>
                    <a:p>
                      <a:pPr marL="0" indent="0" algn="l">
                        <a:buFont typeface="Arial" pitchFamily="34" charset="0"/>
                        <a:buNone/>
                      </a:pPr>
                      <a:r>
                        <a:rPr lang="en-US" sz="2000" b="1" dirty="0">
                          <a:solidFill>
                            <a:srgbClr val="FFFF00"/>
                          </a:solidFill>
                        </a:rPr>
                        <a:t>Public Expenditure </a:t>
                      </a:r>
                      <a:endParaRPr lang="en-US" sz="20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342900" indent="-342900" algn="l">
                        <a:buClr>
                          <a:srgbClr val="FF0000"/>
                        </a:buClr>
                        <a:buFont typeface="Arial" pitchFamily="34" charset="0"/>
                        <a:buChar char="•"/>
                      </a:pPr>
                      <a:r>
                        <a:rPr lang="en-US" sz="2000" b="1" dirty="0">
                          <a:solidFill>
                            <a:srgbClr val="FFFF00"/>
                          </a:solidFill>
                        </a:rPr>
                        <a:t> It raises wages and salaries of the employees  and thereby the </a:t>
                      </a:r>
                      <a:br>
                        <a:rPr lang="en-US" sz="2000" b="1" dirty="0">
                          <a:solidFill>
                            <a:srgbClr val="FFFF00"/>
                          </a:solidFill>
                        </a:rPr>
                      </a:br>
                      <a:r>
                        <a:rPr lang="en-US" sz="2000" b="1" dirty="0">
                          <a:solidFill>
                            <a:srgbClr val="FFFF00"/>
                          </a:solidFill>
                        </a:rPr>
                        <a:t> aggregate demand for goods and services</a:t>
                      </a:r>
                      <a:r>
                        <a:rPr lang="en-US" sz="2000" b="1" baseline="0" dirty="0">
                          <a:solidFill>
                            <a:srgbClr val="FFFF00"/>
                          </a:solidFill>
                        </a:rPr>
                        <a:t> </a:t>
                      </a:r>
                      <a:r>
                        <a:rPr lang="en-US" sz="2000" b="1" dirty="0">
                          <a:solidFill>
                            <a:srgbClr val="FFFF00"/>
                          </a:solidFill>
                        </a:rPr>
                        <a:t> </a:t>
                      </a:r>
                    </a:p>
                    <a:p>
                      <a:pPr marL="342900" indent="-342900" algn="l">
                        <a:buClr>
                          <a:srgbClr val="FF0000"/>
                        </a:buClr>
                        <a:buFont typeface="Arial" pitchFamily="34" charset="0"/>
                        <a:buChar char="•"/>
                      </a:pPr>
                      <a:r>
                        <a:rPr lang="en-US" sz="2000" b="1" baseline="0" dirty="0">
                          <a:solidFill>
                            <a:srgbClr val="FFFF00"/>
                          </a:solidFill>
                        </a:rPr>
                        <a:t> It is raised to fight recession and control inflation. </a:t>
                      </a:r>
                      <a:endParaRPr lang="en-US" sz="20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2"/>
                  </a:ext>
                </a:extLst>
              </a:tr>
              <a:tr h="1079281">
                <a:tc>
                  <a:txBody>
                    <a:bodyPr/>
                    <a:lstStyle/>
                    <a:p>
                      <a:pPr marL="0" indent="0" algn="l">
                        <a:buFont typeface="Arial" pitchFamily="34" charset="0"/>
                        <a:buNone/>
                      </a:pPr>
                      <a:r>
                        <a:rPr lang="en-US" sz="2000" b="1" dirty="0">
                          <a:solidFill>
                            <a:srgbClr val="FFFF00"/>
                          </a:solidFill>
                        </a:rPr>
                        <a:t> Public Debt</a:t>
                      </a:r>
                      <a:endParaRPr lang="en-US" sz="20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342900" indent="-342900" algn="l">
                        <a:buClr>
                          <a:srgbClr val="FF0000"/>
                        </a:buClr>
                        <a:buFont typeface="Arial" pitchFamily="34" charset="0"/>
                        <a:buChar char="•"/>
                      </a:pPr>
                      <a:r>
                        <a:rPr lang="en-US" sz="2000" b="1" dirty="0">
                          <a:solidFill>
                            <a:srgbClr val="FFFF00"/>
                          </a:solidFill>
                        </a:rPr>
                        <a:t> When the Government borrows by</a:t>
                      </a:r>
                      <a:r>
                        <a:rPr lang="en-US" sz="2000" b="1" baseline="0" dirty="0">
                          <a:solidFill>
                            <a:srgbClr val="FFFF00"/>
                          </a:solidFill>
                        </a:rPr>
                        <a:t> floating a loan, there is   </a:t>
                      </a:r>
                      <a:br>
                        <a:rPr lang="en-US" sz="2000" b="1" baseline="0" dirty="0">
                          <a:solidFill>
                            <a:srgbClr val="FFFF00"/>
                          </a:solidFill>
                        </a:rPr>
                      </a:br>
                      <a:r>
                        <a:rPr lang="en-US" sz="2000" b="1" baseline="0" dirty="0">
                          <a:solidFill>
                            <a:srgbClr val="FFFF00"/>
                          </a:solidFill>
                        </a:rPr>
                        <a:t> transfer of funds from the public to the Government. </a:t>
                      </a:r>
                    </a:p>
                    <a:p>
                      <a:pPr marL="342900" indent="-342900" algn="l">
                        <a:buClr>
                          <a:srgbClr val="FF0000"/>
                        </a:buClr>
                        <a:buFont typeface="Arial" pitchFamily="34" charset="0"/>
                        <a:buChar char="•"/>
                      </a:pPr>
                      <a:r>
                        <a:rPr lang="en-US" sz="2000" b="1" dirty="0">
                          <a:solidFill>
                            <a:srgbClr val="FFFF00"/>
                          </a:solidFill>
                        </a:rPr>
                        <a:t> At the time of interest Payment</a:t>
                      </a:r>
                      <a:r>
                        <a:rPr lang="en-US" sz="2000" b="1" baseline="0" dirty="0">
                          <a:solidFill>
                            <a:srgbClr val="FFFF00"/>
                          </a:solidFill>
                        </a:rPr>
                        <a:t> and repayment of Public debt </a:t>
                      </a:r>
                      <a:br>
                        <a:rPr lang="en-US" sz="2000" b="1" baseline="0" dirty="0">
                          <a:solidFill>
                            <a:srgbClr val="FFFF00"/>
                          </a:solidFill>
                        </a:rPr>
                      </a:br>
                      <a:r>
                        <a:rPr lang="en-US" sz="2000" b="1" baseline="0" dirty="0">
                          <a:solidFill>
                            <a:srgbClr val="FFFF00"/>
                          </a:solidFill>
                        </a:rPr>
                        <a:t> funds are transferred from Government to Public</a:t>
                      </a:r>
                      <a:endParaRPr lang="en-US" sz="20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3"/>
                  </a:ext>
                </a:extLst>
              </a:tr>
            </a:tbl>
          </a:graphicData>
        </a:graphic>
      </p:graphicFrame>
      <p:sp>
        <p:nvSpPr>
          <p:cNvPr id="5" name="Right Arrow 4"/>
          <p:cNvSpPr/>
          <p:nvPr/>
        </p:nvSpPr>
        <p:spPr>
          <a:xfrm>
            <a:off x="-76200"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1501140181"/>
      </p:ext>
    </p:extLst>
  </p:cSld>
  <p:clrMapOvr>
    <a:masterClrMapping/>
  </p:clrMapOvr>
  <mc:AlternateContent xmlns:mc="http://schemas.openxmlformats.org/markup-compatibility/2006" xmlns:p14="http://schemas.microsoft.com/office/powerpoint/2010/main">
    <mc:Choice Requires="p14">
      <p:transition spd="slow" p14:dur="2000" advTm="106033"/>
    </mc:Choice>
    <mc:Fallback xmlns="">
      <p:transition spd="slow" advTm="1060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176" y="228600"/>
            <a:ext cx="9298224" cy="6203010"/>
          </a:xfrm>
          <a:prstGeom prst="rect">
            <a:avLst/>
          </a:prstGeom>
          <a:noFill/>
          <a:ln>
            <a:noFill/>
          </a:ln>
          <a:effectLst>
            <a:glow rad="228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806920249"/>
      </p:ext>
    </p:extLst>
  </p:cSld>
  <p:clrMapOvr>
    <a:masterClrMapping/>
  </p:clrMapOvr>
  <mc:AlternateContent xmlns:mc="http://schemas.openxmlformats.org/markup-compatibility/2006" xmlns:p14="http://schemas.microsoft.com/office/powerpoint/2010/main">
    <mc:Choice Requires="p14">
      <p:transition spd="slow" p14:dur="2000" advTm="54231"/>
    </mc:Choice>
    <mc:Fallback xmlns="">
      <p:transition spd="slow" advTm="542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anim calcmode="lin" valueType="num">
                                      <p:cBhvr>
                                        <p:cTn id="8" dur="2000" fill="hold"/>
                                        <p:tgtEl>
                                          <p:spTgt spid="10242"/>
                                        </p:tgtEl>
                                        <p:attrNameLst>
                                          <p:attrName>style.rotation</p:attrName>
                                        </p:attrNameLst>
                                      </p:cBhvr>
                                      <p:tavLst>
                                        <p:tav tm="0">
                                          <p:val>
                                            <p:fltVal val="720"/>
                                          </p:val>
                                        </p:tav>
                                        <p:tav tm="100000">
                                          <p:val>
                                            <p:fltVal val="0"/>
                                          </p:val>
                                        </p:tav>
                                      </p:tavLst>
                                    </p:anim>
                                    <p:anim calcmode="lin" valueType="num">
                                      <p:cBhvr>
                                        <p:cTn id="9" dur="2000" fill="hold"/>
                                        <p:tgtEl>
                                          <p:spTgt spid="10242"/>
                                        </p:tgtEl>
                                        <p:attrNameLst>
                                          <p:attrName>ppt_h</p:attrName>
                                        </p:attrNameLst>
                                      </p:cBhvr>
                                      <p:tavLst>
                                        <p:tav tm="0">
                                          <p:val>
                                            <p:fltVal val="0"/>
                                          </p:val>
                                        </p:tav>
                                        <p:tav tm="100000">
                                          <p:val>
                                            <p:strVal val="#ppt_h"/>
                                          </p:val>
                                        </p:tav>
                                      </p:tavLst>
                                    </p:anim>
                                    <p:anim calcmode="lin" valueType="num">
                                      <p:cBhvr>
                                        <p:cTn id="10" dur="2000" fill="hold"/>
                                        <p:tgtEl>
                                          <p:spTgt spid="1024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152399"/>
            <a:ext cx="6934199" cy="914401"/>
          </a:xfrm>
        </p:spPr>
        <p:txBody>
          <a:bodyPr/>
          <a:lstStyle/>
          <a:p>
            <a:r>
              <a:rPr lang="en-US" b="1" dirty="0">
                <a:ln w="3175" cmpd="sng">
                  <a:solidFill>
                    <a:srgbClr val="FF0000"/>
                  </a:solidFill>
                </a:ln>
                <a:latin typeface="Algerian" pitchFamily="82" charset="0"/>
              </a:rPr>
              <a:t>Objectives of Fiscal Policy</a:t>
            </a:r>
          </a:p>
        </p:txBody>
      </p:sp>
      <p:sp>
        <p:nvSpPr>
          <p:cNvPr id="3" name="Content Placeholder 2"/>
          <p:cNvSpPr>
            <a:spLocks noGrp="1"/>
          </p:cNvSpPr>
          <p:nvPr>
            <p:ph idx="1"/>
          </p:nvPr>
        </p:nvSpPr>
        <p:spPr>
          <a:xfrm>
            <a:off x="1371601" y="1219200"/>
            <a:ext cx="5562599" cy="4711828"/>
          </a:xfrm>
        </p:spPr>
        <p:txBody>
          <a:bodyPr>
            <a:noAutofit/>
          </a:bodyPr>
          <a:lstStyle/>
          <a:p>
            <a:pPr>
              <a:buClr>
                <a:srgbClr val="FF0000"/>
              </a:buClr>
              <a:buFont typeface="Wingdings" pitchFamily="2" charset="2"/>
              <a:buChar char="ü"/>
            </a:pPr>
            <a:r>
              <a:rPr lang="en-US" sz="2800" b="1" dirty="0">
                <a:solidFill>
                  <a:srgbClr val="FFFF00"/>
                </a:solidFill>
                <a:latin typeface="+mj-lt"/>
              </a:rPr>
              <a:t>    Full Employment </a:t>
            </a:r>
          </a:p>
          <a:p>
            <a:pPr>
              <a:buClr>
                <a:srgbClr val="FF0000"/>
              </a:buClr>
              <a:buFont typeface="Wingdings" pitchFamily="2" charset="2"/>
              <a:buChar char="ü"/>
            </a:pPr>
            <a:r>
              <a:rPr lang="en-US" sz="2800" b="1" dirty="0">
                <a:solidFill>
                  <a:srgbClr val="FFFF00"/>
                </a:solidFill>
                <a:latin typeface="+mj-lt"/>
              </a:rPr>
              <a:t>     Price Stability </a:t>
            </a:r>
          </a:p>
          <a:p>
            <a:pPr>
              <a:buClr>
                <a:srgbClr val="FF0000"/>
              </a:buClr>
              <a:buFont typeface="Wingdings" pitchFamily="2" charset="2"/>
              <a:buChar char="ü"/>
            </a:pPr>
            <a:r>
              <a:rPr lang="en-US" sz="2800" b="1" dirty="0">
                <a:solidFill>
                  <a:srgbClr val="FFFF00"/>
                </a:solidFill>
                <a:latin typeface="+mj-lt"/>
              </a:rPr>
              <a:t>    Economic Growth </a:t>
            </a:r>
          </a:p>
          <a:p>
            <a:pPr>
              <a:buClr>
                <a:srgbClr val="FF0000"/>
              </a:buClr>
              <a:buFont typeface="Wingdings" pitchFamily="2" charset="2"/>
              <a:buChar char="ü"/>
            </a:pPr>
            <a:r>
              <a:rPr lang="en-US" sz="2800" b="1" dirty="0">
                <a:solidFill>
                  <a:srgbClr val="FFFF00"/>
                </a:solidFill>
                <a:latin typeface="+mj-lt"/>
              </a:rPr>
              <a:t>     Equitable distribution </a:t>
            </a:r>
          </a:p>
          <a:p>
            <a:pPr>
              <a:buClr>
                <a:srgbClr val="FF0000"/>
              </a:buClr>
              <a:buFont typeface="Wingdings" pitchFamily="2" charset="2"/>
              <a:buChar char="ü"/>
            </a:pPr>
            <a:r>
              <a:rPr lang="en-US" sz="2800" b="1" dirty="0">
                <a:solidFill>
                  <a:srgbClr val="FFFF00"/>
                </a:solidFill>
                <a:latin typeface="+mj-lt"/>
              </a:rPr>
              <a:t>     External stability </a:t>
            </a:r>
          </a:p>
          <a:p>
            <a:pPr>
              <a:buClr>
                <a:srgbClr val="FF0000"/>
              </a:buClr>
              <a:buFont typeface="Wingdings" pitchFamily="2" charset="2"/>
              <a:buChar char="ü"/>
            </a:pPr>
            <a:r>
              <a:rPr lang="en-US" sz="2800" b="1" dirty="0">
                <a:solidFill>
                  <a:srgbClr val="FFFF00"/>
                </a:solidFill>
                <a:latin typeface="+mj-lt"/>
              </a:rPr>
              <a:t>     Capital formation </a:t>
            </a:r>
          </a:p>
          <a:p>
            <a:pPr>
              <a:buClr>
                <a:srgbClr val="FF0000"/>
              </a:buClr>
              <a:buFont typeface="Wingdings" pitchFamily="2" charset="2"/>
              <a:buChar char="ü"/>
            </a:pPr>
            <a:r>
              <a:rPr lang="en-US" sz="2800" b="1" dirty="0">
                <a:solidFill>
                  <a:srgbClr val="FFFF00"/>
                </a:solidFill>
                <a:latin typeface="+mj-lt"/>
              </a:rPr>
              <a:t>     Regional balance </a:t>
            </a:r>
          </a:p>
        </p:txBody>
      </p:sp>
      <p:sp>
        <p:nvSpPr>
          <p:cNvPr id="4" name="Right Arrow 3"/>
          <p:cNvSpPr/>
          <p:nvPr/>
        </p:nvSpPr>
        <p:spPr>
          <a:xfrm>
            <a:off x="-34584"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219200"/>
            <a:ext cx="4067175" cy="47118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85120358"/>
      </p:ext>
    </p:extLst>
  </p:cSld>
  <p:clrMapOvr>
    <a:masterClrMapping/>
  </p:clrMapOvr>
  <mc:AlternateContent xmlns:mc="http://schemas.openxmlformats.org/markup-compatibility/2006" xmlns:p14="http://schemas.microsoft.com/office/powerpoint/2010/main">
    <mc:Choice Requires="p14">
      <p:transition spd="slow" p14:dur="2000" advTm="32007"/>
    </mc:Choice>
    <mc:Fallback xmlns="">
      <p:transition spd="slow" advTm="320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par>
                          <p:cTn id="15" fill="hold">
                            <p:stCondLst>
                              <p:cond delay="2000"/>
                            </p:stCondLst>
                            <p:childTnLst>
                              <p:par>
                                <p:cTn id="16" presetID="22" presetClass="entr" presetSubtype="4" fill="hold" grpId="0" nodeType="afterEffect">
                                  <p:stCondLst>
                                    <p:cond delay="50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1000"/>
                                        <p:tgtEl>
                                          <p:spTgt spid="3">
                                            <p:txEl>
                                              <p:pRg st="0" end="0"/>
                                            </p:txEl>
                                          </p:spTgt>
                                        </p:tgtEl>
                                      </p:cBhvr>
                                    </p:animEffect>
                                  </p:childTnLst>
                                </p:cTn>
                              </p:par>
                            </p:childTnLst>
                          </p:cTn>
                        </p:par>
                        <p:par>
                          <p:cTn id="19" fill="hold">
                            <p:stCondLst>
                              <p:cond delay="3500"/>
                            </p:stCondLst>
                            <p:childTnLst>
                              <p:par>
                                <p:cTn id="20" presetID="22" presetClass="entr" presetSubtype="4" fill="hold" grpId="0" nodeType="afterEffect">
                                  <p:stCondLst>
                                    <p:cond delay="50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1000"/>
                                        <p:tgtEl>
                                          <p:spTgt spid="3">
                                            <p:txEl>
                                              <p:pRg st="1" end="1"/>
                                            </p:txEl>
                                          </p:spTgt>
                                        </p:tgtEl>
                                      </p:cBhvr>
                                    </p:animEffect>
                                  </p:childTnLst>
                                </p:cTn>
                              </p:par>
                            </p:childTnLst>
                          </p:cTn>
                        </p:par>
                        <p:par>
                          <p:cTn id="23" fill="hold">
                            <p:stCondLst>
                              <p:cond delay="5000"/>
                            </p:stCondLst>
                            <p:childTnLst>
                              <p:par>
                                <p:cTn id="24" presetID="22" presetClass="entr" presetSubtype="4" fill="hold" grpId="0" nodeType="afterEffect">
                                  <p:stCondLst>
                                    <p:cond delay="50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down)">
                                      <p:cBhvr>
                                        <p:cTn id="26" dur="1000"/>
                                        <p:tgtEl>
                                          <p:spTgt spid="3">
                                            <p:txEl>
                                              <p:pRg st="2" end="2"/>
                                            </p:txEl>
                                          </p:spTgt>
                                        </p:tgtEl>
                                      </p:cBhvr>
                                    </p:animEffect>
                                  </p:childTnLst>
                                </p:cTn>
                              </p:par>
                            </p:childTnLst>
                          </p:cTn>
                        </p:par>
                        <p:par>
                          <p:cTn id="27" fill="hold">
                            <p:stCondLst>
                              <p:cond delay="6500"/>
                            </p:stCondLst>
                            <p:childTnLst>
                              <p:par>
                                <p:cTn id="28" presetID="22" presetClass="entr" presetSubtype="4" fill="hold" grpId="0" nodeType="afterEffect">
                                  <p:stCondLst>
                                    <p:cond delay="50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1000"/>
                                        <p:tgtEl>
                                          <p:spTgt spid="3">
                                            <p:txEl>
                                              <p:pRg st="3" end="3"/>
                                            </p:txEl>
                                          </p:spTgt>
                                        </p:tgtEl>
                                      </p:cBhvr>
                                    </p:animEffect>
                                  </p:childTnLst>
                                </p:cTn>
                              </p:par>
                            </p:childTnLst>
                          </p:cTn>
                        </p:par>
                        <p:par>
                          <p:cTn id="31" fill="hold">
                            <p:stCondLst>
                              <p:cond delay="8000"/>
                            </p:stCondLst>
                            <p:childTnLst>
                              <p:par>
                                <p:cTn id="32" presetID="22" presetClass="entr" presetSubtype="4" fill="hold" grpId="0" nodeType="afterEffect">
                                  <p:stCondLst>
                                    <p:cond delay="50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ipe(down)">
                                      <p:cBhvr>
                                        <p:cTn id="34" dur="1000"/>
                                        <p:tgtEl>
                                          <p:spTgt spid="3">
                                            <p:txEl>
                                              <p:pRg st="4" end="4"/>
                                            </p:txEl>
                                          </p:spTgt>
                                        </p:tgtEl>
                                      </p:cBhvr>
                                    </p:animEffect>
                                  </p:childTnLst>
                                </p:cTn>
                              </p:par>
                            </p:childTnLst>
                          </p:cTn>
                        </p:par>
                        <p:par>
                          <p:cTn id="35" fill="hold">
                            <p:stCondLst>
                              <p:cond delay="9500"/>
                            </p:stCondLst>
                            <p:childTnLst>
                              <p:par>
                                <p:cTn id="36" presetID="22" presetClass="entr" presetSubtype="4" fill="hold" grpId="0" nodeType="afterEffect">
                                  <p:stCondLst>
                                    <p:cond delay="50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down)">
                                      <p:cBhvr>
                                        <p:cTn id="38" dur="1000"/>
                                        <p:tgtEl>
                                          <p:spTgt spid="3">
                                            <p:txEl>
                                              <p:pRg st="5" end="5"/>
                                            </p:txEl>
                                          </p:spTgt>
                                        </p:tgtEl>
                                      </p:cBhvr>
                                    </p:animEffect>
                                  </p:childTnLst>
                                </p:cTn>
                              </p:par>
                            </p:childTnLst>
                          </p:cTn>
                        </p:par>
                        <p:par>
                          <p:cTn id="39" fill="hold">
                            <p:stCondLst>
                              <p:cond delay="11000"/>
                            </p:stCondLst>
                            <p:childTnLst>
                              <p:par>
                                <p:cTn id="40" presetID="22" presetClass="entr" presetSubtype="4" fill="hold" grpId="0" nodeType="afterEffect">
                                  <p:stCondLst>
                                    <p:cond delay="50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1000"/>
                                        <p:tgtEl>
                                          <p:spTgt spid="3">
                                            <p:txEl>
                                              <p:pRg st="6" end="6"/>
                                            </p:txEl>
                                          </p:spTgt>
                                        </p:tgtEl>
                                      </p:cBhvr>
                                    </p:animEffect>
                                  </p:childTnLst>
                                </p:cTn>
                              </p:par>
                              <p:par>
                                <p:cTn id="43" presetID="25" presetClass="entr" presetSubtype="0" fill="hold" nodeType="withEffect">
                                  <p:stCondLst>
                                    <p:cond delay="500"/>
                                  </p:stCondLst>
                                  <p:childTnLst>
                                    <p:set>
                                      <p:cBhvr>
                                        <p:cTn id="44" dur="1" fill="hold">
                                          <p:stCondLst>
                                            <p:cond delay="0"/>
                                          </p:stCondLst>
                                        </p:cTn>
                                        <p:tgtEl>
                                          <p:spTgt spid="11266"/>
                                        </p:tgtEl>
                                        <p:attrNameLst>
                                          <p:attrName>style.visibility</p:attrName>
                                        </p:attrNameLst>
                                      </p:cBhvr>
                                      <p:to>
                                        <p:strVal val="visible"/>
                                      </p:to>
                                    </p:set>
                                    <p:anim calcmode="lin" valueType="num">
                                      <p:cBhvr>
                                        <p:cTn id="45" dur="500" decel="50000" fill="hold">
                                          <p:stCondLst>
                                            <p:cond delay="0"/>
                                          </p:stCondLst>
                                        </p:cTn>
                                        <p:tgtEl>
                                          <p:spTgt spid="11266"/>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11266"/>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11266"/>
                                        </p:tgtEl>
                                        <p:attrNameLst>
                                          <p:attrName>ppt_w</p:attrName>
                                        </p:attrNameLst>
                                      </p:cBhvr>
                                      <p:tavLst>
                                        <p:tav tm="0">
                                          <p:val>
                                            <p:strVal val="#ppt_w*.05"/>
                                          </p:val>
                                        </p:tav>
                                        <p:tav tm="100000">
                                          <p:val>
                                            <p:strVal val="#ppt_w"/>
                                          </p:val>
                                        </p:tav>
                                      </p:tavLst>
                                    </p:anim>
                                    <p:anim calcmode="lin" valueType="num">
                                      <p:cBhvr>
                                        <p:cTn id="48" dur="1000" fill="hold"/>
                                        <p:tgtEl>
                                          <p:spTgt spid="11266"/>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11266"/>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11266"/>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11266"/>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28836294"/>
              </p:ext>
            </p:extLst>
          </p:nvPr>
        </p:nvGraphicFramePr>
        <p:xfrm>
          <a:off x="279399" y="137160"/>
          <a:ext cx="11760201" cy="6568440"/>
        </p:xfrm>
        <a:graphic>
          <a:graphicData uri="http://schemas.openxmlformats.org/drawingml/2006/table">
            <a:tbl>
              <a:tblPr firstRow="1" bandRow="1">
                <a:tableStyleId>{BC89EF96-8CEA-46FF-86C4-4CE0E7609802}</a:tableStyleId>
              </a:tblPr>
              <a:tblGrid>
                <a:gridCol w="1155020">
                  <a:extLst>
                    <a:ext uri="{9D8B030D-6E8A-4147-A177-3AD203B41FA5}">
                      <a16:colId xmlns:a16="http://schemas.microsoft.com/office/drawing/2014/main" val="20000"/>
                    </a:ext>
                  </a:extLst>
                </a:gridCol>
                <a:gridCol w="2625045">
                  <a:extLst>
                    <a:ext uri="{9D8B030D-6E8A-4147-A177-3AD203B41FA5}">
                      <a16:colId xmlns:a16="http://schemas.microsoft.com/office/drawing/2014/main" val="20001"/>
                    </a:ext>
                  </a:extLst>
                </a:gridCol>
                <a:gridCol w="7980136">
                  <a:extLst>
                    <a:ext uri="{9D8B030D-6E8A-4147-A177-3AD203B41FA5}">
                      <a16:colId xmlns:a16="http://schemas.microsoft.com/office/drawing/2014/main" val="20002"/>
                    </a:ext>
                  </a:extLst>
                </a:gridCol>
              </a:tblGrid>
              <a:tr h="381000">
                <a:tc>
                  <a:txBody>
                    <a:bodyPr/>
                    <a:lstStyle/>
                    <a:p>
                      <a:pPr algn="ctr"/>
                      <a:r>
                        <a:rPr lang="en-US" sz="2400" b="1" dirty="0" err="1">
                          <a:solidFill>
                            <a:srgbClr val="FFFF00"/>
                          </a:solidFill>
                        </a:rPr>
                        <a:t>S.No</a:t>
                      </a:r>
                      <a:r>
                        <a:rPr lang="en-US" sz="2400" b="1" dirty="0">
                          <a:solidFill>
                            <a:srgbClr val="FFFF00"/>
                          </a:solidFill>
                        </a:rPr>
                        <a: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rgbClr val="FFFF00"/>
                          </a:solidFill>
                        </a:rPr>
                        <a:t>Objectives</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rgbClr val="FFFF00"/>
                          </a:solidFill>
                        </a:rPr>
                        <a:t>Descriptions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09600">
                <a:tc>
                  <a:txBody>
                    <a:bodyPr/>
                    <a:lstStyle/>
                    <a:p>
                      <a:pPr algn="ctr"/>
                      <a:r>
                        <a:rPr lang="en-US" sz="1600" b="1" dirty="0">
                          <a:solidFill>
                            <a:srgbClr val="FFFF00"/>
                          </a:solidFill>
                        </a:rPr>
                        <a:t>1.</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1" dirty="0">
                          <a:solidFill>
                            <a:srgbClr val="FFFF00"/>
                          </a:solidFill>
                        </a:rPr>
                        <a:t>Full Employment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Font typeface="Arial" charset="0"/>
                        <a:buChar char="•"/>
                      </a:pPr>
                      <a:r>
                        <a:rPr lang="en-US" sz="1600" b="1" dirty="0">
                          <a:solidFill>
                            <a:srgbClr val="FFFF00"/>
                          </a:solidFill>
                        </a:rPr>
                        <a:t>   It is the common objective in both developed &amp; developing countries </a:t>
                      </a:r>
                    </a:p>
                    <a:p>
                      <a:pPr algn="l">
                        <a:buFont typeface="Arial" charset="0"/>
                        <a:buChar char="•"/>
                      </a:pPr>
                      <a:r>
                        <a:rPr lang="en-US" sz="1600" b="1" dirty="0">
                          <a:solidFill>
                            <a:srgbClr val="FFFF00"/>
                          </a:solidFill>
                        </a:rPr>
                        <a:t>   It helps to create employment opportunities </a:t>
                      </a:r>
                    </a:p>
                    <a:p>
                      <a:pPr algn="l">
                        <a:buFont typeface="Arial" charset="0"/>
                        <a:buChar char="•"/>
                      </a:pPr>
                      <a:r>
                        <a:rPr lang="en-US" sz="1600" b="1" dirty="0">
                          <a:solidFill>
                            <a:srgbClr val="FFFF00"/>
                          </a:solidFill>
                        </a:rPr>
                        <a:t>   Rural employment </a:t>
                      </a:r>
                      <a:r>
                        <a:rPr lang="en-US" sz="1600" b="1" dirty="0" err="1">
                          <a:solidFill>
                            <a:srgbClr val="FFFF00"/>
                          </a:solidFill>
                        </a:rPr>
                        <a:t>programmes</a:t>
                      </a:r>
                      <a:r>
                        <a:rPr lang="en-US" sz="1600" b="1" dirty="0">
                          <a:solidFill>
                            <a:srgbClr val="FFFF00"/>
                          </a:solidFill>
                        </a:rPr>
                        <a:t> like  MGNREGS is aimed at employment generation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5800">
                <a:tc>
                  <a:txBody>
                    <a:bodyPr/>
                    <a:lstStyle/>
                    <a:p>
                      <a:pPr algn="ctr"/>
                      <a:r>
                        <a:rPr lang="en-US" sz="1600" b="1" dirty="0">
                          <a:solidFill>
                            <a:srgbClr val="FFFF00"/>
                          </a:solidFill>
                        </a:rPr>
                        <a:t>2.</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1" dirty="0">
                          <a:solidFill>
                            <a:srgbClr val="FFFF00"/>
                          </a:solidFill>
                        </a:rPr>
                        <a:t>Price stability</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Font typeface="Arial" charset="0"/>
                        <a:buChar char="•"/>
                      </a:pPr>
                      <a:r>
                        <a:rPr lang="en-US" sz="1600" b="1" dirty="0">
                          <a:solidFill>
                            <a:srgbClr val="FFFF00"/>
                          </a:solidFill>
                        </a:rPr>
                        <a:t>   it is caused by mismatch between aggregate demand and aggregate</a:t>
                      </a:r>
                      <a:r>
                        <a:rPr lang="en-US" sz="1600" b="1" baseline="0" dirty="0">
                          <a:solidFill>
                            <a:srgbClr val="FFFF00"/>
                          </a:solidFill>
                        </a:rPr>
                        <a:t> supply </a:t>
                      </a:r>
                    </a:p>
                    <a:p>
                      <a:pPr algn="l">
                        <a:buFont typeface="Arial" charset="0"/>
                        <a:buChar char="•"/>
                      </a:pPr>
                      <a:r>
                        <a:rPr lang="en-US" sz="1600" b="1" baseline="0" dirty="0">
                          <a:solidFill>
                            <a:srgbClr val="FFFF00"/>
                          </a:solidFill>
                        </a:rPr>
                        <a:t>   Inflation is due to excess demand for goods. </a:t>
                      </a:r>
                    </a:p>
                    <a:p>
                      <a:pPr algn="l">
                        <a:buFont typeface="Arial" charset="0"/>
                        <a:buChar char="•"/>
                      </a:pPr>
                      <a:r>
                        <a:rPr lang="en-US" sz="1600" b="1" baseline="0" dirty="0">
                          <a:solidFill>
                            <a:srgbClr val="FFFF00"/>
                          </a:solidFill>
                        </a:rPr>
                        <a:t>   Taxation of income is the best  measure if excess demand is due to private spending. </a:t>
                      </a:r>
                    </a:p>
                    <a:p>
                      <a:pPr algn="l">
                        <a:buFont typeface="Arial" charset="0"/>
                        <a:buChar char="•"/>
                      </a:pPr>
                      <a:r>
                        <a:rPr lang="en-US" sz="1600" b="1" baseline="0" dirty="0">
                          <a:solidFill>
                            <a:srgbClr val="FFFF00"/>
                          </a:solidFill>
                        </a:rPr>
                        <a:t>   To fight depression the Government needs to increase its spending &amp; reduce taxation </a:t>
                      </a:r>
                      <a:endParaRPr lang="en-US" sz="16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94360">
                <a:tc>
                  <a:txBody>
                    <a:bodyPr/>
                    <a:lstStyle/>
                    <a:p>
                      <a:pPr algn="ctr"/>
                      <a:r>
                        <a:rPr lang="en-US" sz="1600" b="1" dirty="0">
                          <a:solidFill>
                            <a:srgbClr val="FFFF00"/>
                          </a:solidFill>
                        </a:rPr>
                        <a:t>3.</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1" dirty="0">
                          <a:solidFill>
                            <a:srgbClr val="FFFF00"/>
                          </a:solidFill>
                        </a:rPr>
                        <a:t>Economic Growth</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Font typeface="Arial" charset="0"/>
                        <a:buChar char="•"/>
                      </a:pPr>
                      <a:r>
                        <a:rPr lang="en-US" sz="1600" b="1" dirty="0">
                          <a:solidFill>
                            <a:srgbClr val="FFFF00"/>
                          </a:solidFill>
                        </a:rPr>
                        <a:t>   It is used to increase the productive capacity of the economy </a:t>
                      </a:r>
                    </a:p>
                    <a:p>
                      <a:pPr algn="l">
                        <a:buFont typeface="Arial" charset="0"/>
                        <a:buChar char="•"/>
                      </a:pPr>
                      <a:r>
                        <a:rPr lang="en-US" sz="1600" b="1" dirty="0">
                          <a:solidFill>
                            <a:srgbClr val="FFFF00"/>
                          </a:solidFill>
                        </a:rPr>
                        <a:t>   Tax holidays and tax rebates for new industries stimulates investment </a:t>
                      </a:r>
                    </a:p>
                    <a:p>
                      <a:pPr algn="l">
                        <a:buFont typeface="Arial" charset="0"/>
                        <a:buChar char="•"/>
                      </a:pPr>
                      <a:r>
                        <a:rPr lang="en-US" sz="1600" b="1" dirty="0">
                          <a:solidFill>
                            <a:srgbClr val="FFFF00"/>
                          </a:solidFill>
                        </a:rPr>
                        <a:t>   Public sectors investments are to be increased to fill the gap left by private </a:t>
                      </a:r>
                      <a:r>
                        <a:rPr lang="en-US" sz="1600" b="1" baseline="0" dirty="0">
                          <a:solidFill>
                            <a:srgbClr val="FFFF00"/>
                          </a:solidFill>
                        </a:rPr>
                        <a:t> </a:t>
                      </a:r>
                      <a:r>
                        <a:rPr lang="en-US" sz="1600" b="1" dirty="0">
                          <a:solidFill>
                            <a:srgbClr val="FFFF00"/>
                          </a:solidFill>
                        </a:rPr>
                        <a:t>investment.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94360">
                <a:tc>
                  <a:txBody>
                    <a:bodyPr/>
                    <a:lstStyle/>
                    <a:p>
                      <a:pPr algn="ctr"/>
                      <a:r>
                        <a:rPr lang="en-US" sz="1600" b="1" dirty="0">
                          <a:solidFill>
                            <a:srgbClr val="FFFF00"/>
                          </a:solidFill>
                        </a:rPr>
                        <a:t>4.</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1" dirty="0">
                          <a:solidFill>
                            <a:srgbClr val="FFFF00"/>
                          </a:solidFill>
                        </a:rPr>
                        <a:t>Equitable distribution</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Font typeface="Arial" charset="0"/>
                        <a:buChar char="•"/>
                      </a:pPr>
                      <a:r>
                        <a:rPr lang="en-US" sz="1600" b="1" baseline="0" dirty="0">
                          <a:solidFill>
                            <a:srgbClr val="FFFF00"/>
                          </a:solidFill>
                        </a:rPr>
                        <a:t>    Progressive rates in taxation help to reduce the gap between rich and poor. </a:t>
                      </a:r>
                    </a:p>
                    <a:p>
                      <a:pPr algn="l">
                        <a:buFont typeface="Arial" charset="0"/>
                        <a:buChar char="•"/>
                      </a:pPr>
                      <a:r>
                        <a:rPr lang="en-US" sz="1600" b="1" baseline="0" dirty="0">
                          <a:solidFill>
                            <a:srgbClr val="FFFF00"/>
                          </a:solidFill>
                        </a:rPr>
                        <a:t>    Public expenditure through welfare schemes such as free education, noon meal for   </a:t>
                      </a:r>
                    </a:p>
                    <a:p>
                      <a:pPr algn="l">
                        <a:buFont typeface="Arial" charset="0"/>
                        <a:buNone/>
                      </a:pPr>
                      <a:r>
                        <a:rPr lang="en-US" sz="1600" b="1" baseline="0" dirty="0">
                          <a:solidFill>
                            <a:srgbClr val="FFFF00"/>
                          </a:solidFill>
                        </a:rPr>
                        <a:t>     school children and subsidies promote the living standard of people </a:t>
                      </a:r>
                      <a:endParaRPr lang="en-US" sz="16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85800">
                <a:tc>
                  <a:txBody>
                    <a:bodyPr/>
                    <a:lstStyle/>
                    <a:p>
                      <a:pPr algn="ctr"/>
                      <a:r>
                        <a:rPr lang="en-US" sz="1600" b="1" dirty="0">
                          <a:solidFill>
                            <a:srgbClr val="FFFF00"/>
                          </a:solidFill>
                        </a:rPr>
                        <a:t>5.</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1" dirty="0">
                          <a:solidFill>
                            <a:srgbClr val="FFFF00"/>
                          </a:solidFill>
                        </a:rPr>
                        <a:t>Exchanges stability</a:t>
                      </a:r>
                      <a:r>
                        <a:rPr lang="en-US" sz="1600" b="1" baseline="0" dirty="0">
                          <a:solidFill>
                            <a:srgbClr val="FFFF00"/>
                          </a:solidFill>
                        </a:rPr>
                        <a:t> </a:t>
                      </a:r>
                      <a:endParaRPr lang="en-US" sz="16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Font typeface="Arial" charset="0"/>
                        <a:buChar char="•"/>
                      </a:pPr>
                      <a:r>
                        <a:rPr lang="en-US" sz="1600" b="1" dirty="0">
                          <a:solidFill>
                            <a:srgbClr val="FFFF00"/>
                          </a:solidFill>
                        </a:rPr>
                        <a:t>   Tax concession &amp; subsidy</a:t>
                      </a:r>
                      <a:r>
                        <a:rPr lang="en-US" sz="1600" b="1" baseline="0" dirty="0">
                          <a:solidFill>
                            <a:srgbClr val="FFFF00"/>
                          </a:solidFill>
                        </a:rPr>
                        <a:t> to export oriented units help to  boost exports</a:t>
                      </a:r>
                    </a:p>
                    <a:p>
                      <a:pPr algn="l">
                        <a:buFont typeface="Arial" charset="0"/>
                        <a:buChar char="•"/>
                      </a:pPr>
                      <a:r>
                        <a:rPr lang="en-US" sz="1600" b="1" baseline="0" dirty="0">
                          <a:solidFill>
                            <a:srgbClr val="FFFF00"/>
                          </a:solidFill>
                        </a:rPr>
                        <a:t>   Customs duty on import help to cut import bill </a:t>
                      </a:r>
                    </a:p>
                    <a:p>
                      <a:pPr algn="l">
                        <a:buFont typeface="Arial" charset="0"/>
                        <a:buChar char="•"/>
                      </a:pPr>
                      <a:r>
                        <a:rPr lang="en-US" sz="1600" b="1" baseline="0" dirty="0">
                          <a:solidFill>
                            <a:srgbClr val="FFFF00"/>
                          </a:solidFill>
                        </a:rPr>
                        <a:t>   The reduction in import duty on import enables reduction in cost and make the exports      </a:t>
                      </a:r>
                    </a:p>
                    <a:p>
                      <a:pPr algn="l">
                        <a:buFont typeface="Arial" charset="0"/>
                        <a:buNone/>
                      </a:pPr>
                      <a:r>
                        <a:rPr lang="en-US" sz="1600" b="1" baseline="0" dirty="0">
                          <a:solidFill>
                            <a:srgbClr val="FFFF00"/>
                          </a:solidFill>
                        </a:rPr>
                        <a:t>     competitive </a:t>
                      </a:r>
                      <a:endParaRPr lang="en-US" sz="16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85800">
                <a:tc>
                  <a:txBody>
                    <a:bodyPr/>
                    <a:lstStyle/>
                    <a:p>
                      <a:pPr algn="ctr"/>
                      <a:r>
                        <a:rPr lang="en-US" sz="1600" b="1" dirty="0">
                          <a:solidFill>
                            <a:srgbClr val="FFFF00"/>
                          </a:solidFill>
                        </a:rPr>
                        <a:t>6.</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1" dirty="0">
                          <a:solidFill>
                            <a:srgbClr val="FFFF00"/>
                          </a:solidFill>
                        </a:rPr>
                        <a:t>Capital formation</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Font typeface="Arial" charset="0"/>
                        <a:buChar char="•"/>
                      </a:pPr>
                      <a:r>
                        <a:rPr lang="en-US" sz="1600" b="1" dirty="0">
                          <a:solidFill>
                            <a:srgbClr val="FFFF00"/>
                          </a:solidFill>
                        </a:rPr>
                        <a:t>    It is essential for economic development </a:t>
                      </a:r>
                    </a:p>
                    <a:p>
                      <a:pPr algn="l">
                        <a:buFont typeface="Arial" charset="0"/>
                        <a:buChar char="•"/>
                      </a:pPr>
                      <a:r>
                        <a:rPr lang="en-US" sz="1600" b="1" dirty="0">
                          <a:solidFill>
                            <a:srgbClr val="FFFF00"/>
                          </a:solidFill>
                        </a:rPr>
                        <a:t>    Tax relief, increase disposable  income,</a:t>
                      </a:r>
                      <a:r>
                        <a:rPr lang="en-US" sz="1600" b="1" baseline="0" dirty="0">
                          <a:solidFill>
                            <a:srgbClr val="FFFF00"/>
                          </a:solidFill>
                        </a:rPr>
                        <a:t> savings and thereby capital formation </a:t>
                      </a:r>
                    </a:p>
                    <a:p>
                      <a:pPr algn="l">
                        <a:buFont typeface="Arial" charset="0"/>
                        <a:buChar char="•"/>
                      </a:pPr>
                      <a:r>
                        <a:rPr lang="en-US" sz="1600" b="1" baseline="0" dirty="0">
                          <a:solidFill>
                            <a:srgbClr val="FFFF00"/>
                          </a:solidFill>
                        </a:rPr>
                        <a:t>    </a:t>
                      </a:r>
                      <a:r>
                        <a:rPr lang="en-US" sz="1600" b="1" baseline="0" dirty="0" err="1">
                          <a:solidFill>
                            <a:srgbClr val="FFFF00"/>
                          </a:solidFill>
                        </a:rPr>
                        <a:t>Govt</a:t>
                      </a:r>
                      <a:r>
                        <a:rPr lang="en-US" sz="1600" b="1" baseline="0" dirty="0">
                          <a:solidFill>
                            <a:srgbClr val="FFFF00"/>
                          </a:solidFill>
                        </a:rPr>
                        <a:t> expenditure on infra structure encourages private  investment. </a:t>
                      </a:r>
                      <a:endParaRPr lang="en-US" sz="16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685800">
                <a:tc>
                  <a:txBody>
                    <a:bodyPr/>
                    <a:lstStyle/>
                    <a:p>
                      <a:pPr algn="ctr"/>
                      <a:r>
                        <a:rPr lang="en-US" sz="1600" b="1" dirty="0">
                          <a:solidFill>
                            <a:srgbClr val="FFFF00"/>
                          </a:solidFill>
                        </a:rPr>
                        <a:t>7.</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1" dirty="0">
                          <a:solidFill>
                            <a:srgbClr val="FFFF00"/>
                          </a:solidFill>
                        </a:rPr>
                        <a:t>Regional balance</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Font typeface="Arial" charset="0"/>
                        <a:buChar char="•"/>
                      </a:pPr>
                      <a:r>
                        <a:rPr lang="en-US" sz="1600" b="1" dirty="0">
                          <a:solidFill>
                            <a:srgbClr val="FFFF00"/>
                          </a:solidFill>
                        </a:rPr>
                        <a:t>    Fiscal incentives for industries help to narrow down regional imbalances. </a:t>
                      </a:r>
                    </a:p>
                    <a:p>
                      <a:pPr algn="l">
                        <a:buFont typeface="Arial" charset="0"/>
                        <a:buChar char="•"/>
                      </a:pPr>
                      <a:r>
                        <a:rPr lang="en-US" sz="1600" b="1" dirty="0">
                          <a:solidFill>
                            <a:srgbClr val="FFFF00"/>
                          </a:solidFill>
                        </a:rPr>
                        <a:t>    Public expenditure helps to start</a:t>
                      </a:r>
                      <a:r>
                        <a:rPr lang="en-US" sz="1600" b="1" baseline="0" dirty="0">
                          <a:solidFill>
                            <a:srgbClr val="FFFF00"/>
                          </a:solidFill>
                        </a:rPr>
                        <a:t> industrial estates in backward region and stimulates it </a:t>
                      </a:r>
                      <a:endParaRPr lang="en-US" sz="16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62466749"/>
      </p:ext>
    </p:extLst>
  </p:cSld>
  <p:clrMapOvr>
    <a:masterClrMapping/>
  </p:clrMapOvr>
  <mc:AlternateContent xmlns:mc="http://schemas.openxmlformats.org/markup-compatibility/2006" xmlns:p14="http://schemas.microsoft.com/office/powerpoint/2010/main">
    <mc:Choice Requires="p14">
      <p:transition spd="slow" p14:dur="2000" advTm="287175"/>
    </mc:Choice>
    <mc:Fallback xmlns="">
      <p:transition spd="slow" advTm="28717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775" y="-76200"/>
            <a:ext cx="10131425" cy="1456267"/>
          </a:xfrm>
        </p:spPr>
        <p:txBody>
          <a:bodyPr>
            <a:normAutofit/>
          </a:bodyPr>
          <a:lstStyle/>
          <a:p>
            <a:r>
              <a:rPr lang="en-US" sz="5400" b="1" dirty="0">
                <a:ln w="3175" cmpd="sng">
                  <a:solidFill>
                    <a:srgbClr val="FF0000"/>
                  </a:solidFill>
                </a:ln>
                <a:latin typeface="Algerian" pitchFamily="82" charset="0"/>
              </a:rPr>
              <a:t>Definition – Public Finance</a:t>
            </a:r>
            <a:endParaRPr lang="en-US" sz="5400" dirty="0"/>
          </a:p>
        </p:txBody>
      </p:sp>
      <p:sp>
        <p:nvSpPr>
          <p:cNvPr id="3" name="Content Placeholder 2"/>
          <p:cNvSpPr>
            <a:spLocks noGrp="1"/>
          </p:cNvSpPr>
          <p:nvPr>
            <p:ph idx="1"/>
          </p:nvPr>
        </p:nvSpPr>
        <p:spPr>
          <a:xfrm>
            <a:off x="-76200" y="1219200"/>
            <a:ext cx="10817225" cy="5029200"/>
          </a:xfrm>
        </p:spPr>
        <p:txBody>
          <a:bodyPr>
            <a:noAutofit/>
          </a:bodyPr>
          <a:lstStyle/>
          <a:p>
            <a:pPr lvl="1">
              <a:buNone/>
            </a:pPr>
            <a:endParaRPr lang="en-US" sz="3200" b="1" i="1" u="sng" dirty="0">
              <a:solidFill>
                <a:srgbClr val="FFFF00"/>
              </a:solidFill>
            </a:endParaRPr>
          </a:p>
          <a:p>
            <a:pPr lvl="1">
              <a:buNone/>
            </a:pPr>
            <a:r>
              <a:rPr lang="en-US" sz="3200" b="1" dirty="0">
                <a:solidFill>
                  <a:srgbClr val="FFFF00"/>
                </a:solidFill>
              </a:rPr>
              <a:t>				“Public Finance is one of those subjects that lie on the border line between Economics and Politics. It is concerned  with income and expenditure of Public authorities and with the adjustments of  one to the other”</a:t>
            </a:r>
          </a:p>
          <a:p>
            <a:pPr lvl="1">
              <a:buNone/>
            </a:pPr>
            <a:r>
              <a:rPr lang="en-US" sz="3200" b="1" dirty="0">
                <a:solidFill>
                  <a:srgbClr val="FFFF00"/>
                </a:solidFill>
              </a:rPr>
              <a:t>															            -   Huge Dalton</a:t>
            </a:r>
          </a:p>
          <a:p>
            <a:pPr lvl="1">
              <a:buNone/>
            </a:pPr>
            <a:endParaRPr lang="en-US" sz="3200" b="1" dirty="0">
              <a:solidFill>
                <a:srgbClr val="FFFF00"/>
              </a:solidFill>
            </a:endParaRPr>
          </a:p>
          <a:p>
            <a:pPr lvl="1">
              <a:buNone/>
            </a:pPr>
            <a:r>
              <a:rPr lang="en-US" sz="3200" b="1" dirty="0">
                <a:solidFill>
                  <a:srgbClr val="FFFF00"/>
                </a:solidFill>
              </a:rPr>
              <a:t>				“Public Finance is an investigation into the nature and principles of  the state revenue and expenditure”</a:t>
            </a:r>
          </a:p>
          <a:p>
            <a:pPr lvl="1">
              <a:buNone/>
            </a:pPr>
            <a:r>
              <a:rPr lang="en-US" sz="3200" b="1" dirty="0">
                <a:solidFill>
                  <a:srgbClr val="FFFF00"/>
                </a:solidFill>
              </a:rPr>
              <a:t>							  										  -   Adam Smith</a:t>
            </a:r>
          </a:p>
        </p:txBody>
      </p:sp>
      <p:sp>
        <p:nvSpPr>
          <p:cNvPr id="4" name="Right Arrow 3"/>
          <p:cNvSpPr/>
          <p:nvPr/>
        </p:nvSpPr>
        <p:spPr>
          <a:xfrm>
            <a:off x="0" y="381000"/>
            <a:ext cx="1143000" cy="4572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9465" y="2133600"/>
            <a:ext cx="1466335" cy="1957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668000" y="4572000"/>
            <a:ext cx="1447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11263587"/>
      </p:ext>
    </p:extLst>
  </p:cSld>
  <p:clrMapOvr>
    <a:masterClrMapping/>
  </p:clrMapOvr>
  <mc:AlternateContent xmlns:mc="http://schemas.openxmlformats.org/markup-compatibility/2006" xmlns:p14="http://schemas.microsoft.com/office/powerpoint/2010/main">
    <mc:Choice Requires="p14">
      <p:transition spd="slow" p14:dur="2000" advTm="74594"/>
    </mc:Choice>
    <mc:Fallback xmlns="">
      <p:transition spd="slow" advTm="745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circle(in)">
                                      <p:cBhvr>
                                        <p:cTn id="23" dur="2000"/>
                                        <p:tgtEl>
                                          <p:spTgt spid="3">
                                            <p:txEl>
                                              <p:pRg st="1" end="1"/>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circle(in)">
                                      <p:cBhvr>
                                        <p:cTn id="26" dur="2000"/>
                                        <p:tgtEl>
                                          <p:spTgt spid="3">
                                            <p:txEl>
                                              <p:pRg st="2" end="2"/>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wipe(down)">
                                      <p:cBhvr>
                                        <p:cTn id="29" dur="500"/>
                                        <p:tgtEl>
                                          <p:spTgt spid="409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4099"/>
                                        </p:tgtEl>
                                        <p:attrNameLst>
                                          <p:attrName>style.visibility</p:attrName>
                                        </p:attrNameLst>
                                      </p:cBhvr>
                                      <p:to>
                                        <p:strVal val="visible"/>
                                      </p:to>
                                    </p:set>
                                    <p:animEffect transition="in" filter="wipe(down)">
                                      <p:cBhvr>
                                        <p:cTn id="40"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76200"/>
            <a:ext cx="5715000" cy="1456267"/>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sz="11500" b="1" cap="none" dirty="0">
                <a:ln w="11430">
                  <a:solidFill>
                    <a:srgbClr val="FF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iller" pitchFamily="82" charset="0"/>
              </a:rPr>
              <a:t>Conclusion</a:t>
            </a:r>
            <a:r>
              <a:rPr lang="en-US" sz="11500" b="1" cap="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iller" pitchFamily="82" charset="0"/>
              </a:rPr>
              <a:t> </a:t>
            </a:r>
          </a:p>
        </p:txBody>
      </p:sp>
      <p:sp>
        <p:nvSpPr>
          <p:cNvPr id="3" name="Content Placeholder 2"/>
          <p:cNvSpPr>
            <a:spLocks noGrp="1"/>
          </p:cNvSpPr>
          <p:nvPr>
            <p:ph idx="1"/>
          </p:nvPr>
        </p:nvSpPr>
        <p:spPr>
          <a:xfrm>
            <a:off x="533400" y="2446867"/>
            <a:ext cx="11811000" cy="3649133"/>
          </a:xfrm>
        </p:spPr>
        <p:txBody>
          <a:bodyPr>
            <a:noAutofit/>
          </a:bodyPr>
          <a:lstStyle/>
          <a:p>
            <a:pPr>
              <a:buClr>
                <a:srgbClr val="FFFF00"/>
              </a:buClr>
              <a:buFont typeface="Wingdings" pitchFamily="2" charset="2"/>
              <a:buChar char="ü"/>
            </a:pPr>
            <a:r>
              <a:rPr lang="en-US" sz="3600" b="1" dirty="0">
                <a:solidFill>
                  <a:srgbClr val="00B050"/>
                </a:solidFill>
                <a:latin typeface="Chiller" pitchFamily="82" charset="0"/>
              </a:rPr>
              <a:t>  </a:t>
            </a:r>
            <a:r>
              <a:rPr lang="en-US" sz="3600" b="1" dirty="0">
                <a:ln>
                  <a:solidFill>
                    <a:srgbClr val="FFFF00"/>
                  </a:solidFill>
                </a:ln>
                <a:solidFill>
                  <a:srgbClr val="00B050"/>
                </a:solidFill>
                <a:latin typeface="Chiller" pitchFamily="82" charset="0"/>
              </a:rPr>
              <a:t>Revenue and expenditure of the centre, state and local Government.</a:t>
            </a:r>
          </a:p>
          <a:p>
            <a:pPr>
              <a:buClr>
                <a:srgbClr val="FFFF00"/>
              </a:buClr>
              <a:buFont typeface="Wingdings" pitchFamily="2" charset="2"/>
              <a:buChar char="ü"/>
            </a:pPr>
            <a:r>
              <a:rPr lang="en-US" sz="3600" b="1" dirty="0">
                <a:ln>
                  <a:solidFill>
                    <a:srgbClr val="FFFF00"/>
                  </a:solidFill>
                </a:ln>
                <a:solidFill>
                  <a:srgbClr val="00B050"/>
                </a:solidFill>
                <a:latin typeface="Chiller" pitchFamily="82" charset="0"/>
              </a:rPr>
              <a:t>  Public Revenue, Public expenditure. Public Debt, fiscal administration &amp; Fiscal     	 policy – Objectives &amp; function.</a:t>
            </a:r>
          </a:p>
          <a:p>
            <a:pPr>
              <a:buClr>
                <a:srgbClr val="FFFF00"/>
              </a:buClr>
              <a:buFont typeface="Wingdings" pitchFamily="2" charset="2"/>
              <a:buChar char="ü"/>
            </a:pPr>
            <a:r>
              <a:rPr lang="en-US" sz="3600" b="1" dirty="0">
                <a:ln>
                  <a:solidFill>
                    <a:srgbClr val="FFFF00"/>
                  </a:solidFill>
                </a:ln>
                <a:solidFill>
                  <a:srgbClr val="00B050"/>
                </a:solidFill>
                <a:latin typeface="Chiller" pitchFamily="82" charset="0"/>
              </a:rPr>
              <a:t>  Budget and its types</a:t>
            </a:r>
          </a:p>
          <a:p>
            <a:pPr>
              <a:buClr>
                <a:srgbClr val="FFFF00"/>
              </a:buClr>
              <a:buFont typeface="Wingdings" pitchFamily="2" charset="2"/>
              <a:buChar char="ü"/>
            </a:pPr>
            <a:r>
              <a:rPr lang="en-US" sz="3600" b="1" dirty="0">
                <a:ln>
                  <a:solidFill>
                    <a:srgbClr val="FFFF00"/>
                  </a:solidFill>
                </a:ln>
                <a:solidFill>
                  <a:srgbClr val="00B050"/>
                </a:solidFill>
                <a:latin typeface="Chiller" pitchFamily="82" charset="0"/>
              </a:rPr>
              <a:t>  Local bodies – establishment, function and source of income .</a:t>
            </a:r>
          </a:p>
          <a:p>
            <a:pPr>
              <a:buClr>
                <a:srgbClr val="FFFF00"/>
              </a:buClr>
              <a:buFont typeface="Wingdings" pitchFamily="2" charset="2"/>
              <a:buChar char="ü"/>
            </a:pPr>
            <a:r>
              <a:rPr lang="en-US" sz="3600" b="1" dirty="0">
                <a:ln>
                  <a:solidFill>
                    <a:srgbClr val="FFFF00"/>
                  </a:solidFill>
                </a:ln>
                <a:solidFill>
                  <a:srgbClr val="00B050"/>
                </a:solidFill>
                <a:latin typeface="Chiller" pitchFamily="82" charset="0"/>
              </a:rPr>
              <a:t>  Taxes – Types, need, evasion,  sources etc., </a:t>
            </a:r>
          </a:p>
          <a:p>
            <a:pPr>
              <a:buClr>
                <a:srgbClr val="FFFF00"/>
              </a:buClr>
              <a:buFont typeface="Wingdings" pitchFamily="2" charset="2"/>
              <a:buChar char="ü"/>
            </a:pPr>
            <a:r>
              <a:rPr lang="en-US" sz="3600" b="1" dirty="0">
                <a:ln>
                  <a:solidFill>
                    <a:srgbClr val="FFFF00"/>
                  </a:solidFill>
                </a:ln>
                <a:solidFill>
                  <a:srgbClr val="00B050"/>
                </a:solidFill>
                <a:latin typeface="Chiller" pitchFamily="82" charset="0"/>
              </a:rPr>
              <a:t>  There is a close association between government spending, private investment,  	   	 interest rate, consumption and income growth. </a:t>
            </a:r>
          </a:p>
          <a:p>
            <a:endParaRPr lang="en-US" sz="2800" b="1" dirty="0">
              <a:latin typeface="Chiller" pitchFamily="82" charset="0"/>
            </a:endParaRPr>
          </a:p>
        </p:txBody>
      </p:sp>
      <p:sp>
        <p:nvSpPr>
          <p:cNvPr id="4" name="Right Arrow 3"/>
          <p:cNvSpPr/>
          <p:nvPr/>
        </p:nvSpPr>
        <p:spPr>
          <a:xfrm>
            <a:off x="76200" y="457200"/>
            <a:ext cx="1253784" cy="609600"/>
          </a:xfrm>
          <a:prstGeom prst="rightArrow">
            <a:avLst/>
          </a:prstGeom>
          <a:gradFill>
            <a:gsLst>
              <a:gs pos="0">
                <a:srgbClr val="FF0000"/>
              </a:gs>
              <a:gs pos="82000">
                <a:srgbClr val="00B050"/>
              </a:gs>
              <a:gs pos="19000">
                <a:schemeClr val="bg2">
                  <a:lumMod val="40000"/>
                  <a:lumOff val="60000"/>
                </a:schemeClr>
              </a:gs>
              <a:gs pos="62000">
                <a:srgbClr val="FFFF00"/>
              </a:gs>
              <a:gs pos="41000">
                <a:schemeClr val="accent1">
                  <a:lumMod val="60000"/>
                  <a:lumOff val="40000"/>
                </a:schemeClr>
              </a:gs>
              <a:gs pos="100000">
                <a:schemeClr val="bg1"/>
              </a:gs>
            </a:gsLst>
            <a:lin ang="5400000" scaled="0"/>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3599231756"/>
      </p:ext>
    </p:extLst>
  </p:cSld>
  <p:clrMapOvr>
    <a:masterClrMapping/>
  </p:clrMapOvr>
  <mc:AlternateContent xmlns:mc="http://schemas.openxmlformats.org/markup-compatibility/2006" xmlns:p14="http://schemas.microsoft.com/office/powerpoint/2010/main">
    <mc:Choice Requires="p14">
      <p:transition spd="slow" p14:dur="2000" advTm="92144"/>
    </mc:Choice>
    <mc:Fallback xmlns="">
      <p:transition spd="slow" advTm="921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2"/>
                                        </p:tgtEl>
                                        <p:attrNameLst>
                                          <p:attrName>style.visibility</p:attrName>
                                        </p:attrNameLst>
                                      </p:cBhvr>
                                      <p:to>
                                        <p:strVal val="visible"/>
                                      </p:to>
                                    </p:set>
                                    <p:set>
                                      <p:cBhvr>
                                        <p:cTn id="14" dur="455" fill="hold">
                                          <p:stCondLst>
                                            <p:cond delay="0"/>
                                          </p:stCondLst>
                                        </p:cTn>
                                        <p:tgtEl>
                                          <p:spTgt spid="2"/>
                                        </p:tgtEl>
                                        <p:attrNameLst>
                                          <p:attrName>style.rotation</p:attrName>
                                        </p:attrNameLst>
                                      </p:cBhvr>
                                      <p:to>
                                        <p:strVal val="-45.0"/>
                                      </p:to>
                                    </p:set>
                                    <p:anim calcmode="lin" valueType="num">
                                      <p:cBhvr>
                                        <p:cTn id="15"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26"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3">
                                            <p:txEl>
                                              <p:pRg st="0" end="0"/>
                                            </p:txEl>
                                          </p:spTgt>
                                        </p:tgtEl>
                                      </p:cBhvr>
                                    </p:animEffect>
                                  </p:childTnLst>
                                </p:cTn>
                              </p:par>
                              <p:par>
                                <p:cTn id="31" presetID="25" presetClass="entr" presetSubtype="0"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p:cTn id="33"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36"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3">
                                            <p:txEl>
                                              <p:pRg st="1" end="1"/>
                                            </p:txEl>
                                          </p:spTgt>
                                        </p:tgtEl>
                                      </p:cBhvr>
                                    </p:animEffect>
                                  </p:childTnLst>
                                </p:cTn>
                              </p:par>
                              <p:par>
                                <p:cTn id="41" presetID="25" presetClass="entr" presetSubtype="0" fill="hold" nodeType="with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 calcmode="lin" valueType="num">
                                      <p:cBhvr>
                                        <p:cTn id="43"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46"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xEl>
                                              <p:pRg st="2" end="2"/>
                                            </p:txEl>
                                          </p:spTgt>
                                        </p:tgtEl>
                                      </p:cBhvr>
                                    </p:animEffect>
                                  </p:childTnLst>
                                </p:cTn>
                              </p:par>
                              <p:par>
                                <p:cTn id="51" presetID="25" presetClass="entr" presetSubtype="0" fill="hold" nodeType="with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anim calcmode="lin" valueType="num">
                                      <p:cBhvr>
                                        <p:cTn id="53"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56"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3">
                                            <p:txEl>
                                              <p:pRg st="3" end="3"/>
                                            </p:txEl>
                                          </p:spTgt>
                                        </p:tgtEl>
                                      </p:cBhvr>
                                    </p:animEffect>
                                  </p:childTnLst>
                                </p:cTn>
                              </p:par>
                              <p:par>
                                <p:cTn id="61" presetID="25" presetClass="entr" presetSubtype="0" fill="hold" nodeType="withEffect">
                                  <p:stCondLst>
                                    <p:cond delay="0"/>
                                  </p:stCondLst>
                                  <p:childTnLst>
                                    <p:set>
                                      <p:cBhvr>
                                        <p:cTn id="62" dur="1" fill="hold">
                                          <p:stCondLst>
                                            <p:cond delay="0"/>
                                          </p:stCondLst>
                                        </p:cTn>
                                        <p:tgtEl>
                                          <p:spTgt spid="3">
                                            <p:txEl>
                                              <p:pRg st="4" end="4"/>
                                            </p:txEl>
                                          </p:spTgt>
                                        </p:tgtEl>
                                        <p:attrNameLst>
                                          <p:attrName>style.visibility</p:attrName>
                                        </p:attrNameLst>
                                      </p:cBhvr>
                                      <p:to>
                                        <p:strVal val="visible"/>
                                      </p:to>
                                    </p:set>
                                    <p:anim calcmode="lin" valueType="num">
                                      <p:cBhvr>
                                        <p:cTn id="63"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66"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3">
                                            <p:txEl>
                                              <p:pRg st="4" end="4"/>
                                            </p:txEl>
                                          </p:spTgt>
                                        </p:tgtEl>
                                      </p:cBhvr>
                                    </p:animEffect>
                                  </p:childTnLst>
                                </p:cTn>
                              </p:par>
                              <p:par>
                                <p:cTn id="71" presetID="25" presetClass="entr" presetSubtype="0" fill="hold" nodeType="withEffect">
                                  <p:stCondLst>
                                    <p:cond delay="0"/>
                                  </p:stCondLst>
                                  <p:childTnLst>
                                    <p:set>
                                      <p:cBhvr>
                                        <p:cTn id="72" dur="1" fill="hold">
                                          <p:stCondLst>
                                            <p:cond delay="0"/>
                                          </p:stCondLst>
                                        </p:cTn>
                                        <p:tgtEl>
                                          <p:spTgt spid="3">
                                            <p:txEl>
                                              <p:pRg st="5" end="5"/>
                                            </p:txEl>
                                          </p:spTgt>
                                        </p:tgtEl>
                                        <p:attrNameLst>
                                          <p:attrName>style.visibility</p:attrName>
                                        </p:attrNameLst>
                                      </p:cBhvr>
                                      <p:to>
                                        <p:strVal val="visible"/>
                                      </p:to>
                                    </p:set>
                                    <p:anim calcmode="lin" valueType="num">
                                      <p:cBhvr>
                                        <p:cTn id="73" dur="500" decel="50000" fill="hold">
                                          <p:stCondLst>
                                            <p:cond delay="0"/>
                                          </p:stCondLst>
                                        </p:cTn>
                                        <p:tgtEl>
                                          <p:spTgt spid="3">
                                            <p:txEl>
                                              <p:pRg st="5" end="5"/>
                                            </p:txEl>
                                          </p:spTgt>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3">
                                            <p:txEl>
                                              <p:pRg st="5" end="5"/>
                                            </p:txEl>
                                          </p:spTgt>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3">
                                            <p:txEl>
                                              <p:pRg st="5" end="5"/>
                                            </p:txEl>
                                          </p:spTgt>
                                        </p:tgtEl>
                                        <p:attrNameLst>
                                          <p:attrName>ppt_w</p:attrName>
                                        </p:attrNameLst>
                                      </p:cBhvr>
                                      <p:tavLst>
                                        <p:tav tm="0">
                                          <p:val>
                                            <p:strVal val="#ppt_w*.05"/>
                                          </p:val>
                                        </p:tav>
                                        <p:tav tm="100000">
                                          <p:val>
                                            <p:strVal val="#ppt_w"/>
                                          </p:val>
                                        </p:tav>
                                      </p:tavLst>
                                    </p:anim>
                                    <p:anim calcmode="lin" valueType="num">
                                      <p:cBhvr>
                                        <p:cTn id="76" dur="10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3">
                                            <p:txEl>
                                              <p:pRg st="5" end="5"/>
                                            </p:txEl>
                                          </p:spTgt>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3">
                                            <p:txEl>
                                              <p:pRg st="5" end="5"/>
                                            </p:txEl>
                                          </p:spTgt>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3">
                                            <p:txEl>
                                              <p:pRg st="5" end="5"/>
                                            </p:txEl>
                                          </p:spTgt>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2090" y="1066800"/>
            <a:ext cx="8943109" cy="390876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cript MT Bold" pitchFamily="66" charset="0"/>
              </a:rPr>
              <a:t>Prepared by.</a:t>
            </a:r>
          </a:p>
          <a:p>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cript MT Bold" pitchFamily="66" charset="0"/>
            </a:endParaRPr>
          </a:p>
          <a:p>
            <a:r>
              <a:rPr lang="en-US" sz="4000" b="1" dirty="0">
                <a:ln w="11430">
                  <a:solidFill>
                    <a:srgbClr val="FF0000"/>
                  </a:solidFill>
                </a:ln>
                <a:effectLst>
                  <a:outerShdw blurRad="50800" dist="39000" dir="5460000" algn="tl">
                    <a:srgbClr val="000000">
                      <a:alpha val="38000"/>
                    </a:srgbClr>
                  </a:outerShdw>
                </a:effectLst>
                <a:latin typeface="Script MT Bold" pitchFamily="66" charset="0"/>
              </a:rPr>
              <a:t>K. </a:t>
            </a:r>
            <a:r>
              <a:rPr lang="en-US" sz="4000" b="1" dirty="0" err="1">
                <a:ln w="11430">
                  <a:solidFill>
                    <a:srgbClr val="FF0000"/>
                  </a:solidFill>
                </a:ln>
                <a:effectLst>
                  <a:outerShdw blurRad="50800" dist="39000" dir="5460000" algn="tl">
                    <a:srgbClr val="000000">
                      <a:alpha val="38000"/>
                    </a:srgbClr>
                  </a:outerShdw>
                </a:effectLst>
                <a:latin typeface="Script MT Bold" pitchFamily="66" charset="0"/>
              </a:rPr>
              <a:t>Shanthi</a:t>
            </a:r>
            <a:r>
              <a:rPr lang="en-US" sz="4000" b="1" dirty="0">
                <a:ln w="11430">
                  <a:solidFill>
                    <a:srgbClr val="FF0000"/>
                  </a:solidFill>
                </a:ln>
                <a:effectLst>
                  <a:outerShdw blurRad="50800" dist="39000" dir="5460000" algn="tl">
                    <a:srgbClr val="000000">
                      <a:alpha val="38000"/>
                    </a:srgbClr>
                  </a:outerShdw>
                </a:effectLst>
                <a:latin typeface="Script MT Bold" pitchFamily="66" charset="0"/>
              </a:rPr>
              <a:t>  MA .MED</a:t>
            </a:r>
          </a:p>
          <a:p>
            <a:r>
              <a:rPr lang="en-US" sz="4000" b="1" dirty="0">
                <a:ln w="11430">
                  <a:solidFill>
                    <a:srgbClr val="FF0000"/>
                  </a:solidFill>
                </a:ln>
                <a:effectLst>
                  <a:outerShdw blurRad="50800" dist="39000" dir="5460000" algn="tl">
                    <a:srgbClr val="000000">
                      <a:alpha val="38000"/>
                    </a:srgbClr>
                  </a:outerShdw>
                </a:effectLst>
                <a:latin typeface="Script MT Bold" pitchFamily="66" charset="0"/>
              </a:rPr>
              <a:t>Vice Principal</a:t>
            </a:r>
          </a:p>
          <a:p>
            <a:r>
              <a:rPr lang="en-US" sz="4000" b="1" dirty="0">
                <a:ln w="11430">
                  <a:solidFill>
                    <a:srgbClr val="FF0000"/>
                  </a:solidFill>
                </a:ln>
                <a:effectLst>
                  <a:outerShdw blurRad="50800" dist="39000" dir="5460000" algn="tl">
                    <a:srgbClr val="000000">
                      <a:alpha val="38000"/>
                    </a:srgbClr>
                  </a:outerShdw>
                </a:effectLst>
                <a:latin typeface="Script MT Bold" pitchFamily="66" charset="0"/>
              </a:rPr>
              <a:t>Alpha Matric Higher Secondary School,</a:t>
            </a:r>
          </a:p>
          <a:p>
            <a:r>
              <a:rPr lang="en-US" sz="4000" b="1" dirty="0">
                <a:ln w="11430">
                  <a:solidFill>
                    <a:srgbClr val="FF0000"/>
                  </a:solidFill>
                </a:ln>
                <a:effectLst>
                  <a:outerShdw blurRad="50800" dist="39000" dir="5460000" algn="tl">
                    <a:srgbClr val="000000">
                      <a:alpha val="38000"/>
                    </a:srgbClr>
                  </a:outerShdw>
                </a:effectLst>
                <a:latin typeface="Script MT Bold" pitchFamily="66" charset="0"/>
              </a:rPr>
              <a:t>Pondicherry</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11567896"/>
      </p:ext>
    </p:extLst>
  </p:cSld>
  <p:clrMapOvr>
    <a:masterClrMapping/>
  </p:clrMapOvr>
  <mc:AlternateContent xmlns:mc="http://schemas.openxmlformats.org/markup-compatibility/2006" xmlns:p14="http://schemas.microsoft.com/office/powerpoint/2010/main">
    <mc:Choice Requires="p14">
      <p:transition spd="slow" p14:dur="2000" advTm="11507"/>
    </mc:Choice>
    <mc:Fallback xmlns="">
      <p:transition spd="slow" advTm="11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6" presetClass="entr" presetSubtype="0" fill="hold" nodeType="afterEffect">
                                  <p:stCondLst>
                                    <p:cond delay="0"/>
                                  </p:stCondLst>
                                  <p:iterate type="lt">
                                    <p:tmPct val="10000"/>
                                  </p:iterate>
                                  <p:childTnLst>
                                    <p:set>
                                      <p:cBhvr>
                                        <p:cTn id="9" dur="1" fill="hold">
                                          <p:stCondLst>
                                            <p:cond delay="0"/>
                                          </p:stCondLst>
                                        </p:cTn>
                                        <p:tgtEl>
                                          <p:spTgt spid="2">
                                            <p:txEl>
                                              <p:pRg st="0" end="0"/>
                                            </p:txEl>
                                          </p:spTgt>
                                        </p:tgtEl>
                                        <p:attrNameLst>
                                          <p:attrName>style.visibility</p:attrName>
                                        </p:attrNameLst>
                                      </p:cBhvr>
                                      <p:to>
                                        <p:strVal val="visible"/>
                                      </p:to>
                                    </p:set>
                                    <p:anim by="(-#ppt_w*2)" calcmode="lin" valueType="num">
                                      <p:cBhvr rctx="PPT">
                                        <p:cTn id="10" dur="500" autoRev="1" fill="hold">
                                          <p:stCondLst>
                                            <p:cond delay="0"/>
                                          </p:stCondLst>
                                        </p:cTn>
                                        <p:tgtEl>
                                          <p:spTgt spid="2">
                                            <p:txEl>
                                              <p:pRg st="0" end="0"/>
                                            </p:txEl>
                                          </p:spTgt>
                                        </p:tgtEl>
                                        <p:attrNameLst>
                                          <p:attrName>ppt_w</p:attrName>
                                        </p:attrNameLst>
                                      </p:cBhvr>
                                    </p:anim>
                                    <p:anim by="(#ppt_w*0.50)" calcmode="lin" valueType="num">
                                      <p:cBhvr>
                                        <p:cTn id="11" dur="500" decel="50000" autoRev="1" fill="hold">
                                          <p:stCondLst>
                                            <p:cond delay="0"/>
                                          </p:stCondLst>
                                        </p:cTn>
                                        <p:tgtEl>
                                          <p:spTgt spid="2">
                                            <p:txEl>
                                              <p:pRg st="0" end="0"/>
                                            </p:txEl>
                                          </p:spTgt>
                                        </p:tgtEl>
                                        <p:attrNameLst>
                                          <p:attrName>ppt_x</p:attrName>
                                        </p:attrNameLst>
                                      </p:cBhvr>
                                    </p:anim>
                                    <p:anim from="(-#ppt_h/2)" to="(#ppt_y)" calcmode="lin" valueType="num">
                                      <p:cBhvr>
                                        <p:cTn id="12" dur="1000" fill="hold">
                                          <p:stCondLst>
                                            <p:cond delay="0"/>
                                          </p:stCondLst>
                                        </p:cTn>
                                        <p:tgtEl>
                                          <p:spTgt spid="2">
                                            <p:txEl>
                                              <p:pRg st="0" end="0"/>
                                            </p:txEl>
                                          </p:spTgt>
                                        </p:tgtEl>
                                        <p:attrNameLst>
                                          <p:attrName>ppt_y</p:attrName>
                                        </p:attrNameLst>
                                      </p:cBhvr>
                                    </p:anim>
                                    <p:animRot by="21600000">
                                      <p:cBhvr>
                                        <p:cTn id="13" dur="1000" fill="hold">
                                          <p:stCondLst>
                                            <p:cond delay="0"/>
                                          </p:stCondLst>
                                        </p:cTn>
                                        <p:tgtEl>
                                          <p:spTgt spid="2">
                                            <p:txEl>
                                              <p:pRg st="0" end="0"/>
                                            </p:txEl>
                                          </p:spTgt>
                                        </p:tgtEl>
                                        <p:attrNameLst>
                                          <p:attrName>r</p:attrName>
                                        </p:attrNameLst>
                                      </p:cBhvr>
                                    </p:animRot>
                                  </p:childTnLst>
                                </p:cTn>
                              </p:par>
                            </p:childTnLst>
                          </p:cTn>
                        </p:par>
                        <p:par>
                          <p:cTn id="14" fill="hold">
                            <p:stCondLst>
                              <p:cond delay="2000"/>
                            </p:stCondLst>
                            <p:childTnLst>
                              <p:par>
                                <p:cTn id="15" presetID="56" presetClass="entr" presetSubtype="0" fill="hold" nodeType="afterEffect">
                                  <p:stCondLst>
                                    <p:cond delay="0"/>
                                  </p:stCondLst>
                                  <p:iterate type="lt">
                                    <p:tmPct val="10000"/>
                                  </p:iterate>
                                  <p:childTnLst>
                                    <p:set>
                                      <p:cBhvr>
                                        <p:cTn id="16" dur="1" fill="hold">
                                          <p:stCondLst>
                                            <p:cond delay="0"/>
                                          </p:stCondLst>
                                        </p:cTn>
                                        <p:tgtEl>
                                          <p:spTgt spid="2">
                                            <p:txEl>
                                              <p:pRg st="2" end="2"/>
                                            </p:txEl>
                                          </p:spTgt>
                                        </p:tgtEl>
                                        <p:attrNameLst>
                                          <p:attrName>style.visibility</p:attrName>
                                        </p:attrNameLst>
                                      </p:cBhvr>
                                      <p:to>
                                        <p:strVal val="visible"/>
                                      </p:to>
                                    </p:set>
                                    <p:anim by="(-#ppt_w*2)" calcmode="lin" valueType="num">
                                      <p:cBhvr rctx="PPT">
                                        <p:cTn id="17" dur="500" autoRev="1" fill="hold">
                                          <p:stCondLst>
                                            <p:cond delay="0"/>
                                          </p:stCondLst>
                                        </p:cTn>
                                        <p:tgtEl>
                                          <p:spTgt spid="2">
                                            <p:txEl>
                                              <p:pRg st="2" end="2"/>
                                            </p:txEl>
                                          </p:spTgt>
                                        </p:tgtEl>
                                        <p:attrNameLst>
                                          <p:attrName>ppt_w</p:attrName>
                                        </p:attrNameLst>
                                      </p:cBhvr>
                                    </p:anim>
                                    <p:anim by="(#ppt_w*0.50)" calcmode="lin" valueType="num">
                                      <p:cBhvr>
                                        <p:cTn id="18" dur="500" decel="50000" autoRev="1" fill="hold">
                                          <p:stCondLst>
                                            <p:cond delay="0"/>
                                          </p:stCondLst>
                                        </p:cTn>
                                        <p:tgtEl>
                                          <p:spTgt spid="2">
                                            <p:txEl>
                                              <p:pRg st="2" end="2"/>
                                            </p:txEl>
                                          </p:spTgt>
                                        </p:tgtEl>
                                        <p:attrNameLst>
                                          <p:attrName>ppt_x</p:attrName>
                                        </p:attrNameLst>
                                      </p:cBhvr>
                                    </p:anim>
                                    <p:anim from="(-#ppt_h/2)" to="(#ppt_y)" calcmode="lin" valueType="num">
                                      <p:cBhvr>
                                        <p:cTn id="19" dur="1000" fill="hold">
                                          <p:stCondLst>
                                            <p:cond delay="0"/>
                                          </p:stCondLst>
                                        </p:cTn>
                                        <p:tgtEl>
                                          <p:spTgt spid="2">
                                            <p:txEl>
                                              <p:pRg st="2" end="2"/>
                                            </p:txEl>
                                          </p:spTgt>
                                        </p:tgtEl>
                                        <p:attrNameLst>
                                          <p:attrName>ppt_y</p:attrName>
                                        </p:attrNameLst>
                                      </p:cBhvr>
                                    </p:anim>
                                    <p:animRot by="21600000">
                                      <p:cBhvr>
                                        <p:cTn id="20" dur="1000" fill="hold">
                                          <p:stCondLst>
                                            <p:cond delay="0"/>
                                          </p:stCondLst>
                                        </p:cTn>
                                        <p:tgtEl>
                                          <p:spTgt spid="2">
                                            <p:txEl>
                                              <p:pRg st="2" end="2"/>
                                            </p:txEl>
                                          </p:spTgt>
                                        </p:tgtEl>
                                        <p:attrNameLst>
                                          <p:attrName>r</p:attrName>
                                        </p:attrNameLst>
                                      </p:cBhvr>
                                    </p:animRot>
                                  </p:childTnLst>
                                </p:cTn>
                              </p:par>
                            </p:childTnLst>
                          </p:cTn>
                        </p:par>
                        <p:par>
                          <p:cTn id="21" fill="hold">
                            <p:stCondLst>
                              <p:cond delay="4400"/>
                            </p:stCondLst>
                            <p:childTnLst>
                              <p:par>
                                <p:cTn id="22" presetID="34" presetClass="emph" presetSubtype="0" fill="hold" nodeType="afterEffect">
                                  <p:stCondLst>
                                    <p:cond delay="0"/>
                                  </p:stCondLst>
                                  <p:iterate type="lt">
                                    <p:tmPct val="10000"/>
                                  </p:iterate>
                                  <p:childTnLst>
                                    <p:animMotion origin="layout" path="M 0.0 0.0 L 0.0 -0.07213" pathEditMode="relative" ptsTypes="">
                                      <p:cBhvr>
                                        <p:cTn id="23" dur="250" accel="50000" decel="50000" autoRev="1" fill="hold">
                                          <p:stCondLst>
                                            <p:cond delay="0"/>
                                          </p:stCondLst>
                                        </p:cTn>
                                        <p:tgtEl>
                                          <p:spTgt spid="2">
                                            <p:txEl>
                                              <p:pRg st="2" end="2"/>
                                            </p:txEl>
                                          </p:spTgt>
                                        </p:tgtEl>
                                        <p:attrNameLst>
                                          <p:attrName>ppt_x</p:attrName>
                                          <p:attrName>ppt_y</p:attrName>
                                        </p:attrNameLst>
                                      </p:cBhvr>
                                    </p:animMotion>
                                    <p:animRot by="1500000">
                                      <p:cBhvr>
                                        <p:cTn id="24" dur="125" fill="hold">
                                          <p:stCondLst>
                                            <p:cond delay="0"/>
                                          </p:stCondLst>
                                        </p:cTn>
                                        <p:tgtEl>
                                          <p:spTgt spid="2">
                                            <p:txEl>
                                              <p:pRg st="2" end="2"/>
                                            </p:txEl>
                                          </p:spTgt>
                                        </p:tgtEl>
                                        <p:attrNameLst>
                                          <p:attrName>r</p:attrName>
                                        </p:attrNameLst>
                                      </p:cBhvr>
                                    </p:animRot>
                                    <p:animRot by="-1500000">
                                      <p:cBhvr>
                                        <p:cTn id="25" dur="125" fill="hold">
                                          <p:stCondLst>
                                            <p:cond delay="125"/>
                                          </p:stCondLst>
                                        </p:cTn>
                                        <p:tgtEl>
                                          <p:spTgt spid="2">
                                            <p:txEl>
                                              <p:pRg st="2" end="2"/>
                                            </p:txEl>
                                          </p:spTgt>
                                        </p:tgtEl>
                                        <p:attrNameLst>
                                          <p:attrName>r</p:attrName>
                                        </p:attrNameLst>
                                      </p:cBhvr>
                                    </p:animRot>
                                    <p:animRot by="-1500000">
                                      <p:cBhvr>
                                        <p:cTn id="26" dur="125" fill="hold">
                                          <p:stCondLst>
                                            <p:cond delay="250"/>
                                          </p:stCondLst>
                                        </p:cTn>
                                        <p:tgtEl>
                                          <p:spTgt spid="2">
                                            <p:txEl>
                                              <p:pRg st="2" end="2"/>
                                            </p:txEl>
                                          </p:spTgt>
                                        </p:tgtEl>
                                        <p:attrNameLst>
                                          <p:attrName>r</p:attrName>
                                        </p:attrNameLst>
                                      </p:cBhvr>
                                    </p:animRot>
                                    <p:animRot by="1500000">
                                      <p:cBhvr>
                                        <p:cTn id="27" dur="125" fill="hold">
                                          <p:stCondLst>
                                            <p:cond delay="375"/>
                                          </p:stCondLst>
                                        </p:cTn>
                                        <p:tgtEl>
                                          <p:spTgt spid="2">
                                            <p:txEl>
                                              <p:pRg st="2" end="2"/>
                                            </p:txEl>
                                          </p:spTgt>
                                        </p:tgtEl>
                                        <p:attrNameLst>
                                          <p:attrName>r</p:attrName>
                                        </p:attrNameLst>
                                      </p:cBhvr>
                                    </p:animRot>
                                  </p:childTnLst>
                                </p:cTn>
                              </p:par>
                            </p:childTnLst>
                          </p:cTn>
                        </p:par>
                        <p:par>
                          <p:cTn id="28" fill="hold">
                            <p:stCondLst>
                              <p:cond delay="5600"/>
                            </p:stCondLst>
                            <p:childTnLst>
                              <p:par>
                                <p:cTn id="29" presetID="53" presetClass="entr" presetSubtype="16" fill="hold" nodeType="after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p:cTn id="3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2">
                                            <p:txEl>
                                              <p:pRg st="3" end="3"/>
                                            </p:txEl>
                                          </p:spTgt>
                                        </p:tgtEl>
                                      </p:cBhvr>
                                    </p:animEffect>
                                  </p:childTnLst>
                                </p:cTn>
                              </p:par>
                            </p:childTnLst>
                          </p:cTn>
                        </p:par>
                        <p:par>
                          <p:cTn id="34" fill="hold">
                            <p:stCondLst>
                              <p:cond delay="6100"/>
                            </p:stCondLst>
                            <p:childTnLst>
                              <p:par>
                                <p:cTn id="35" presetID="53" presetClass="entr" presetSubtype="16" fill="hold" nodeType="after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p:cTn id="3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2">
                                            <p:txEl>
                                              <p:pRg st="4" end="4"/>
                                            </p:txEl>
                                          </p:spTgt>
                                        </p:tgtEl>
                                      </p:cBhvr>
                                    </p:animEffect>
                                  </p:childTnLst>
                                </p:cTn>
                              </p:par>
                            </p:childTnLst>
                          </p:cTn>
                        </p:par>
                        <p:par>
                          <p:cTn id="40" fill="hold">
                            <p:stCondLst>
                              <p:cond delay="6600"/>
                            </p:stCondLst>
                            <p:childTnLst>
                              <p:par>
                                <p:cTn id="41" presetID="53" presetClass="entr" presetSubtype="16" fill="hold" nodeType="after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p:cTn id="43"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4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3"/>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
            <a:ext cx="12192000" cy="6591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5025" y="501015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6916"/>
          <a:stretch/>
        </p:blipFill>
        <p:spPr bwMode="auto">
          <a:xfrm>
            <a:off x="2971800" y="914399"/>
            <a:ext cx="6181725" cy="494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1996620"/>
            <a:ext cx="4126603"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03555826"/>
      </p:ext>
    </p:extLst>
  </p:cSld>
  <p:clrMapOvr>
    <a:masterClrMapping/>
  </p:clrMapOvr>
  <mc:AlternateContent xmlns:mc="http://schemas.openxmlformats.org/markup-compatibility/2006" xmlns:p14="http://schemas.microsoft.com/office/powerpoint/2010/main">
    <mc:Choice Requires="p14">
      <p:transition spd="slow" p14:dur="2000" advTm="13319"/>
    </mc:Choice>
    <mc:Fallback xmlns="">
      <p:transition spd="slow" advTm="13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1" presetClass="entr" presetSubtype="0" fill="hold" nodeType="withEffect">
                                  <p:stCondLst>
                                    <p:cond delay="0"/>
                                  </p:stCondLst>
                                  <p:childTnLst>
                                    <p:set>
                                      <p:cBhvr>
                                        <p:cTn id="8" dur="1" fill="hold">
                                          <p:stCondLst>
                                            <p:cond delay="0"/>
                                          </p:stCondLst>
                                        </p:cTn>
                                        <p:tgtEl>
                                          <p:spTgt spid="12290"/>
                                        </p:tgtEl>
                                        <p:attrNameLst>
                                          <p:attrName>style.visibility</p:attrName>
                                        </p:attrNameLst>
                                      </p:cBhvr>
                                      <p:to>
                                        <p:strVal val="visible"/>
                                      </p:to>
                                    </p:set>
                                    <p:anim calcmode="lin" valueType="num">
                                      <p:cBhvr>
                                        <p:cTn id="9" dur="1000" fill="hold"/>
                                        <p:tgtEl>
                                          <p:spTgt spid="12290"/>
                                        </p:tgtEl>
                                        <p:attrNameLst>
                                          <p:attrName>ppt_w</p:attrName>
                                        </p:attrNameLst>
                                      </p:cBhvr>
                                      <p:tavLst>
                                        <p:tav tm="0">
                                          <p:val>
                                            <p:fltVal val="0"/>
                                          </p:val>
                                        </p:tav>
                                        <p:tav tm="100000">
                                          <p:val>
                                            <p:strVal val="#ppt_w"/>
                                          </p:val>
                                        </p:tav>
                                      </p:tavLst>
                                    </p:anim>
                                    <p:anim calcmode="lin" valueType="num">
                                      <p:cBhvr>
                                        <p:cTn id="10" dur="1000" fill="hold"/>
                                        <p:tgtEl>
                                          <p:spTgt spid="12290"/>
                                        </p:tgtEl>
                                        <p:attrNameLst>
                                          <p:attrName>ppt_h</p:attrName>
                                        </p:attrNameLst>
                                      </p:cBhvr>
                                      <p:tavLst>
                                        <p:tav tm="0">
                                          <p:val>
                                            <p:fltVal val="0"/>
                                          </p:val>
                                        </p:tav>
                                        <p:tav tm="100000">
                                          <p:val>
                                            <p:strVal val="#ppt_h"/>
                                          </p:val>
                                        </p:tav>
                                      </p:tavLst>
                                    </p:anim>
                                    <p:anim calcmode="lin" valueType="num">
                                      <p:cBhvr>
                                        <p:cTn id="11" dur="1000" fill="hold"/>
                                        <p:tgtEl>
                                          <p:spTgt spid="12290"/>
                                        </p:tgtEl>
                                        <p:attrNameLst>
                                          <p:attrName>style.rotation</p:attrName>
                                        </p:attrNameLst>
                                      </p:cBhvr>
                                      <p:tavLst>
                                        <p:tav tm="0">
                                          <p:val>
                                            <p:fltVal val="90"/>
                                          </p:val>
                                        </p:tav>
                                        <p:tav tm="100000">
                                          <p:val>
                                            <p:fltVal val="0"/>
                                          </p:val>
                                        </p:tav>
                                      </p:tavLst>
                                    </p:anim>
                                    <p:animEffect transition="in" filter="fade">
                                      <p:cBhvr>
                                        <p:cTn id="12" dur="1000"/>
                                        <p:tgtEl>
                                          <p:spTgt spid="12290"/>
                                        </p:tgtEl>
                                      </p:cBhvr>
                                    </p:animEffect>
                                  </p:childTnLst>
                                </p:cTn>
                              </p:par>
                            </p:childTnLst>
                          </p:cTn>
                        </p:par>
                        <p:par>
                          <p:cTn id="13" fill="hold">
                            <p:stCondLst>
                              <p:cond delay="1000"/>
                            </p:stCondLst>
                            <p:childTnLst>
                              <p:par>
                                <p:cTn id="14" presetID="26" presetClass="emph" presetSubtype="0" fill="hold" nodeType="afterEffect">
                                  <p:stCondLst>
                                    <p:cond delay="0"/>
                                  </p:stCondLst>
                                  <p:childTnLst>
                                    <p:animEffect transition="out" filter="fade">
                                      <p:cBhvr>
                                        <p:cTn id="15" dur="500" tmFilter="0, 0; .2, .5; .8, .5; 1, 0"/>
                                        <p:tgtEl>
                                          <p:spTgt spid="12290"/>
                                        </p:tgtEl>
                                      </p:cBhvr>
                                    </p:animEffect>
                                    <p:animScale>
                                      <p:cBhvr>
                                        <p:cTn id="16" dur="250" autoRev="1" fill="hold"/>
                                        <p:tgtEl>
                                          <p:spTgt spid="12290"/>
                                        </p:tgtEl>
                                      </p:cBhvr>
                                      <p:by x="105000" y="105000"/>
                                    </p:animScale>
                                  </p:childTnLst>
                                </p:cTn>
                              </p:par>
                            </p:childTnLst>
                          </p:cTn>
                        </p:par>
                        <p:par>
                          <p:cTn id="17" fill="hold">
                            <p:stCondLst>
                              <p:cond delay="1500"/>
                            </p:stCondLst>
                            <p:childTnLst>
                              <p:par>
                                <p:cTn id="18" presetID="27" presetClass="emph" presetSubtype="0" fill="remove" nodeType="afterEffect">
                                  <p:stCondLst>
                                    <p:cond delay="0"/>
                                  </p:stCondLst>
                                  <p:childTnLst>
                                    <p:animClr clrSpc="rgb" dir="cw">
                                      <p:cBhvr override="childStyle">
                                        <p:cTn id="19" dur="250" autoRev="1" fill="remove"/>
                                        <p:tgtEl>
                                          <p:spTgt spid="12290"/>
                                        </p:tgtEl>
                                        <p:attrNameLst>
                                          <p:attrName>style.color</p:attrName>
                                        </p:attrNameLst>
                                      </p:cBhvr>
                                      <p:to>
                                        <a:schemeClr val="bg1"/>
                                      </p:to>
                                    </p:animClr>
                                    <p:animClr clrSpc="rgb" dir="cw">
                                      <p:cBhvr>
                                        <p:cTn id="20" dur="250" autoRev="1" fill="remove"/>
                                        <p:tgtEl>
                                          <p:spTgt spid="12290"/>
                                        </p:tgtEl>
                                        <p:attrNameLst>
                                          <p:attrName>fillcolor</p:attrName>
                                        </p:attrNameLst>
                                      </p:cBhvr>
                                      <p:to>
                                        <a:schemeClr val="bg1"/>
                                      </p:to>
                                    </p:animClr>
                                    <p:set>
                                      <p:cBhvr>
                                        <p:cTn id="21" dur="250" autoRev="1" fill="remove"/>
                                        <p:tgtEl>
                                          <p:spTgt spid="12290"/>
                                        </p:tgtEl>
                                        <p:attrNameLst>
                                          <p:attrName>fill.type</p:attrName>
                                        </p:attrNameLst>
                                      </p:cBhvr>
                                      <p:to>
                                        <p:strVal val="solid"/>
                                      </p:to>
                                    </p:set>
                                    <p:set>
                                      <p:cBhvr>
                                        <p:cTn id="22" dur="250" autoRev="1" fill="remove"/>
                                        <p:tgtEl>
                                          <p:spTgt spid="12290"/>
                                        </p:tgtEl>
                                        <p:attrNameLst>
                                          <p:attrName>fill.on</p:attrName>
                                        </p:attrNameLst>
                                      </p:cBhvr>
                                      <p:to>
                                        <p:strVal val="true"/>
                                      </p:to>
                                    </p:set>
                                  </p:childTnLst>
                                </p:cTn>
                              </p:par>
                            </p:childTnLst>
                          </p:cTn>
                        </p:par>
                        <p:par>
                          <p:cTn id="23" fill="hold">
                            <p:stCondLst>
                              <p:cond delay="2000"/>
                            </p:stCondLst>
                            <p:childTnLst>
                              <p:par>
                                <p:cTn id="24" presetID="32" presetClass="emph" presetSubtype="0" fill="hold" nodeType="afterEffect">
                                  <p:stCondLst>
                                    <p:cond delay="0"/>
                                  </p:stCondLst>
                                  <p:childTnLst>
                                    <p:animRot by="120000">
                                      <p:cBhvr>
                                        <p:cTn id="25" dur="100" fill="hold">
                                          <p:stCondLst>
                                            <p:cond delay="0"/>
                                          </p:stCondLst>
                                        </p:cTn>
                                        <p:tgtEl>
                                          <p:spTgt spid="12290"/>
                                        </p:tgtEl>
                                        <p:attrNameLst>
                                          <p:attrName>r</p:attrName>
                                        </p:attrNameLst>
                                      </p:cBhvr>
                                    </p:animRot>
                                    <p:animRot by="-240000">
                                      <p:cBhvr>
                                        <p:cTn id="26" dur="200" fill="hold">
                                          <p:stCondLst>
                                            <p:cond delay="200"/>
                                          </p:stCondLst>
                                        </p:cTn>
                                        <p:tgtEl>
                                          <p:spTgt spid="12290"/>
                                        </p:tgtEl>
                                        <p:attrNameLst>
                                          <p:attrName>r</p:attrName>
                                        </p:attrNameLst>
                                      </p:cBhvr>
                                    </p:animRot>
                                    <p:animRot by="240000">
                                      <p:cBhvr>
                                        <p:cTn id="27" dur="200" fill="hold">
                                          <p:stCondLst>
                                            <p:cond delay="400"/>
                                          </p:stCondLst>
                                        </p:cTn>
                                        <p:tgtEl>
                                          <p:spTgt spid="12290"/>
                                        </p:tgtEl>
                                        <p:attrNameLst>
                                          <p:attrName>r</p:attrName>
                                        </p:attrNameLst>
                                      </p:cBhvr>
                                    </p:animRot>
                                    <p:animRot by="-240000">
                                      <p:cBhvr>
                                        <p:cTn id="28" dur="200" fill="hold">
                                          <p:stCondLst>
                                            <p:cond delay="600"/>
                                          </p:stCondLst>
                                        </p:cTn>
                                        <p:tgtEl>
                                          <p:spTgt spid="12290"/>
                                        </p:tgtEl>
                                        <p:attrNameLst>
                                          <p:attrName>r</p:attrName>
                                        </p:attrNameLst>
                                      </p:cBhvr>
                                    </p:animRot>
                                    <p:animRot by="120000">
                                      <p:cBhvr>
                                        <p:cTn id="29" dur="200" fill="hold">
                                          <p:stCondLst>
                                            <p:cond delay="800"/>
                                          </p:stCondLst>
                                        </p:cTn>
                                        <p:tgtEl>
                                          <p:spTgt spid="12290"/>
                                        </p:tgtEl>
                                        <p:attrNameLst>
                                          <p:attrName>r</p:attrName>
                                        </p:attrNameLst>
                                      </p:cBhvr>
                                    </p:animRot>
                                  </p:childTnLst>
                                </p:cTn>
                              </p:par>
                            </p:childTnLst>
                          </p:cTn>
                        </p:par>
                        <p:par>
                          <p:cTn id="30" fill="hold">
                            <p:stCondLst>
                              <p:cond delay="3000"/>
                            </p:stCondLst>
                            <p:childTnLst>
                              <p:par>
                                <p:cTn id="31" presetID="6" presetClass="emph" presetSubtype="0" fill="hold" nodeType="afterEffect">
                                  <p:stCondLst>
                                    <p:cond delay="0"/>
                                  </p:stCondLst>
                                  <p:childTnLst>
                                    <p:animScale>
                                      <p:cBhvr>
                                        <p:cTn id="32" dur="2000" fill="hold"/>
                                        <p:tgtEl>
                                          <p:spTgt spid="12290"/>
                                        </p:tgtEl>
                                      </p:cBhvr>
                                      <p:by x="150000" y="150000"/>
                                    </p:animScale>
                                  </p:childTnLst>
                                </p:cTn>
                              </p:par>
                            </p:childTnLst>
                          </p:cTn>
                        </p:par>
                        <p:par>
                          <p:cTn id="33" fill="hold">
                            <p:stCondLst>
                              <p:cond delay="5000"/>
                            </p:stCondLst>
                            <p:childTnLst>
                              <p:par>
                                <p:cTn id="34" presetID="9" presetClass="emph" presetSubtype="0" nodeType="afterEffect">
                                  <p:stCondLst>
                                    <p:cond delay="0"/>
                                  </p:stCondLst>
                                  <p:childTnLst>
                                    <p:set>
                                      <p:cBhvr rctx="PPT">
                                        <p:cTn id="35" dur="indefinite"/>
                                        <p:tgtEl>
                                          <p:spTgt spid="12290"/>
                                        </p:tgtEl>
                                        <p:attrNameLst>
                                          <p:attrName>style.opacity</p:attrName>
                                        </p:attrNameLst>
                                      </p:cBhvr>
                                      <p:to>
                                        <p:strVal val="0.5"/>
                                      </p:to>
                                    </p:set>
                                    <p:animEffect filter="image" prLst="opacity: 0.5">
                                      <p:cBhvr rctx="IE">
                                        <p:cTn id="36" dur="indefinite"/>
                                        <p:tgtEl>
                                          <p:spTgt spid="12290"/>
                                        </p:tgtEl>
                                      </p:cBhvr>
                                    </p:animEffect>
                                  </p:childTnLst>
                                </p:cTn>
                              </p:par>
                            </p:childTnLst>
                          </p:cTn>
                        </p:par>
                        <p:par>
                          <p:cTn id="37" fill="hold">
                            <p:stCondLst>
                              <p:cond delay="5000"/>
                            </p:stCondLst>
                            <p:childTnLst>
                              <p:par>
                                <p:cTn id="38" presetID="21" presetClass="emph" presetSubtype="0" fill="hold" nodeType="afterEffect">
                                  <p:stCondLst>
                                    <p:cond delay="0"/>
                                  </p:stCondLst>
                                  <p:childTnLst>
                                    <p:animClr clrSpc="hsl" dir="cw">
                                      <p:cBhvr override="childStyle">
                                        <p:cTn id="39" dur="500" fill="hold"/>
                                        <p:tgtEl>
                                          <p:spTgt spid="12290"/>
                                        </p:tgtEl>
                                        <p:attrNameLst>
                                          <p:attrName>style.color</p:attrName>
                                        </p:attrNameLst>
                                      </p:cBhvr>
                                      <p:by>
                                        <p:hsl h="7200000" s="0" l="0"/>
                                      </p:by>
                                    </p:animClr>
                                    <p:animClr clrSpc="hsl" dir="cw">
                                      <p:cBhvr>
                                        <p:cTn id="40" dur="500" fill="hold"/>
                                        <p:tgtEl>
                                          <p:spTgt spid="12290"/>
                                        </p:tgtEl>
                                        <p:attrNameLst>
                                          <p:attrName>fillcolor</p:attrName>
                                        </p:attrNameLst>
                                      </p:cBhvr>
                                      <p:by>
                                        <p:hsl h="7200000" s="0" l="0"/>
                                      </p:by>
                                    </p:animClr>
                                    <p:animClr clrSpc="hsl" dir="cw">
                                      <p:cBhvr>
                                        <p:cTn id="41" dur="500" fill="hold"/>
                                        <p:tgtEl>
                                          <p:spTgt spid="12290"/>
                                        </p:tgtEl>
                                        <p:attrNameLst>
                                          <p:attrName>stroke.color</p:attrName>
                                        </p:attrNameLst>
                                      </p:cBhvr>
                                      <p:by>
                                        <p:hsl h="7200000" s="0" l="0"/>
                                      </p:by>
                                    </p:animClr>
                                    <p:set>
                                      <p:cBhvr>
                                        <p:cTn id="42" dur="500" fill="hold"/>
                                        <p:tgtEl>
                                          <p:spTgt spid="12290"/>
                                        </p:tgtEl>
                                        <p:attrNameLst>
                                          <p:attrName>fill.type</p:attrName>
                                        </p:attrNameLst>
                                      </p:cBhvr>
                                      <p:to>
                                        <p:strVal val="solid"/>
                                      </p:to>
                                    </p:set>
                                  </p:childTnLst>
                                </p:cTn>
                              </p:par>
                            </p:childTnLst>
                          </p:cTn>
                        </p:par>
                        <p:par>
                          <p:cTn id="43" fill="hold">
                            <p:stCondLst>
                              <p:cond delay="5500"/>
                            </p:stCondLst>
                            <p:childTnLst>
                              <p:par>
                                <p:cTn id="44" presetID="16" presetClass="exit" presetSubtype="21" fill="hold" nodeType="afterEffect">
                                  <p:stCondLst>
                                    <p:cond delay="0"/>
                                  </p:stCondLst>
                                  <p:childTnLst>
                                    <p:animEffect transition="out" filter="barn(inVertical)">
                                      <p:cBhvr>
                                        <p:cTn id="45" dur="500"/>
                                        <p:tgtEl>
                                          <p:spTgt spid="12290"/>
                                        </p:tgtEl>
                                      </p:cBhvr>
                                    </p:animEffect>
                                    <p:set>
                                      <p:cBhvr>
                                        <p:cTn id="46" dur="1" fill="hold">
                                          <p:stCondLst>
                                            <p:cond delay="499"/>
                                          </p:stCondLst>
                                        </p:cTn>
                                        <p:tgtEl>
                                          <p:spTgt spid="12290"/>
                                        </p:tgtEl>
                                        <p:attrNameLst>
                                          <p:attrName>style.visibility</p:attrName>
                                        </p:attrNameLst>
                                      </p:cBhvr>
                                      <p:to>
                                        <p:strVal val="hidden"/>
                                      </p:to>
                                    </p:set>
                                  </p:childTnLst>
                                </p:cTn>
                              </p:par>
                            </p:childTnLst>
                          </p:cTn>
                        </p:par>
                        <p:par>
                          <p:cTn id="47" fill="hold">
                            <p:stCondLst>
                              <p:cond delay="6000"/>
                            </p:stCondLst>
                            <p:childTnLst>
                              <p:par>
                                <p:cTn id="48" presetID="16" presetClass="entr" presetSubtype="37" fill="hold" nodeType="afterEffect">
                                  <p:stCondLst>
                                    <p:cond delay="0"/>
                                  </p:stCondLst>
                                  <p:childTnLst>
                                    <p:set>
                                      <p:cBhvr>
                                        <p:cTn id="49" dur="1" fill="hold">
                                          <p:stCondLst>
                                            <p:cond delay="0"/>
                                          </p:stCondLst>
                                        </p:cTn>
                                        <p:tgtEl>
                                          <p:spTgt spid="12291"/>
                                        </p:tgtEl>
                                        <p:attrNameLst>
                                          <p:attrName>style.visibility</p:attrName>
                                        </p:attrNameLst>
                                      </p:cBhvr>
                                      <p:to>
                                        <p:strVal val="visible"/>
                                      </p:to>
                                    </p:set>
                                    <p:animEffect transition="in" filter="barn(outVertical)">
                                      <p:cBhvr>
                                        <p:cTn id="50" dur="500"/>
                                        <p:tgtEl>
                                          <p:spTgt spid="12291"/>
                                        </p:tgtEl>
                                      </p:cBhvr>
                                    </p:animEffect>
                                  </p:childTnLst>
                                </p:cTn>
                              </p:par>
                            </p:childTnLst>
                          </p:cTn>
                        </p:par>
                        <p:par>
                          <p:cTn id="51" fill="hold">
                            <p:stCondLst>
                              <p:cond delay="6500"/>
                            </p:stCondLst>
                            <p:childTnLst>
                              <p:par>
                                <p:cTn id="52" presetID="1" presetClass="exit" presetSubtype="0" fill="hold" nodeType="afterEffect">
                                  <p:stCondLst>
                                    <p:cond delay="1500"/>
                                  </p:stCondLst>
                                  <p:childTnLst>
                                    <p:set>
                                      <p:cBhvr>
                                        <p:cTn id="53" dur="1" fill="hold">
                                          <p:stCondLst>
                                            <p:cond delay="0"/>
                                          </p:stCondLst>
                                        </p:cTn>
                                        <p:tgtEl>
                                          <p:spTgt spid="12292"/>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par>
                          <p:cTn id="54" fill="hold">
                            <p:stCondLst>
                              <p:cond delay="8000"/>
                            </p:stCondLst>
                            <p:childTnLst>
                              <p:par>
                                <p:cTn id="55" presetID="42" presetClass="exit" presetSubtype="0" fill="hold" nodeType="afterEffect">
                                  <p:stCondLst>
                                    <p:cond delay="0"/>
                                  </p:stCondLst>
                                  <p:childTnLst>
                                    <p:animEffect transition="out" filter="fade">
                                      <p:cBhvr>
                                        <p:cTn id="56" dur="1000"/>
                                        <p:tgtEl>
                                          <p:spTgt spid="12291"/>
                                        </p:tgtEl>
                                      </p:cBhvr>
                                    </p:animEffect>
                                    <p:anim calcmode="lin" valueType="num">
                                      <p:cBhvr>
                                        <p:cTn id="57" dur="1000"/>
                                        <p:tgtEl>
                                          <p:spTgt spid="12291"/>
                                        </p:tgtEl>
                                        <p:attrNameLst>
                                          <p:attrName>ppt_x</p:attrName>
                                        </p:attrNameLst>
                                      </p:cBhvr>
                                      <p:tavLst>
                                        <p:tav tm="0">
                                          <p:val>
                                            <p:strVal val="ppt_x"/>
                                          </p:val>
                                        </p:tav>
                                        <p:tav tm="100000">
                                          <p:val>
                                            <p:strVal val="ppt_x"/>
                                          </p:val>
                                        </p:tav>
                                      </p:tavLst>
                                    </p:anim>
                                    <p:anim calcmode="lin" valueType="num">
                                      <p:cBhvr>
                                        <p:cTn id="58" dur="1000"/>
                                        <p:tgtEl>
                                          <p:spTgt spid="12291"/>
                                        </p:tgtEl>
                                        <p:attrNameLst>
                                          <p:attrName>ppt_y</p:attrName>
                                        </p:attrNameLst>
                                      </p:cBhvr>
                                      <p:tavLst>
                                        <p:tav tm="0">
                                          <p:val>
                                            <p:strVal val="ppt_y"/>
                                          </p:val>
                                        </p:tav>
                                        <p:tav tm="100000">
                                          <p:val>
                                            <p:strVal val="ppt_y+.1"/>
                                          </p:val>
                                        </p:tav>
                                      </p:tavLst>
                                    </p:anim>
                                    <p:set>
                                      <p:cBhvr>
                                        <p:cTn id="59" dur="1" fill="hold">
                                          <p:stCondLst>
                                            <p:cond delay="999"/>
                                          </p:stCondLst>
                                        </p:cTn>
                                        <p:tgtEl>
                                          <p:spTgt spid="12291"/>
                                        </p:tgtEl>
                                        <p:attrNameLst>
                                          <p:attrName>style.visibility</p:attrName>
                                        </p:attrNameLst>
                                      </p:cBhvr>
                                      <p:to>
                                        <p:strVal val="hidden"/>
                                      </p:to>
                                    </p:set>
                                  </p:childTnLst>
                                </p:cTn>
                              </p:par>
                            </p:childTnLst>
                          </p:cTn>
                        </p:par>
                        <p:par>
                          <p:cTn id="60" fill="hold">
                            <p:stCondLst>
                              <p:cond delay="9000"/>
                            </p:stCondLst>
                            <p:childTnLst>
                              <p:par>
                                <p:cTn id="61" presetID="53" presetClass="exit" presetSubtype="32" fill="hold" nodeType="afterEffect">
                                  <p:stCondLst>
                                    <p:cond delay="1500"/>
                                  </p:stCondLst>
                                  <p:childTnLst>
                                    <p:anim calcmode="lin" valueType="num">
                                      <p:cBhvr>
                                        <p:cTn id="62" dur="2000"/>
                                        <p:tgtEl>
                                          <p:spTgt spid="12293"/>
                                        </p:tgtEl>
                                        <p:attrNameLst>
                                          <p:attrName>ppt_w</p:attrName>
                                        </p:attrNameLst>
                                      </p:cBhvr>
                                      <p:tavLst>
                                        <p:tav tm="0">
                                          <p:val>
                                            <p:strVal val="ppt_w"/>
                                          </p:val>
                                        </p:tav>
                                        <p:tav tm="100000">
                                          <p:val>
                                            <p:fltVal val="0"/>
                                          </p:val>
                                        </p:tav>
                                      </p:tavLst>
                                    </p:anim>
                                    <p:anim calcmode="lin" valueType="num">
                                      <p:cBhvr>
                                        <p:cTn id="63" dur="2000"/>
                                        <p:tgtEl>
                                          <p:spTgt spid="12293"/>
                                        </p:tgtEl>
                                        <p:attrNameLst>
                                          <p:attrName>ppt_h</p:attrName>
                                        </p:attrNameLst>
                                      </p:cBhvr>
                                      <p:tavLst>
                                        <p:tav tm="0">
                                          <p:val>
                                            <p:strVal val="ppt_h"/>
                                          </p:val>
                                        </p:tav>
                                        <p:tav tm="100000">
                                          <p:val>
                                            <p:fltVal val="0"/>
                                          </p:val>
                                        </p:tav>
                                      </p:tavLst>
                                    </p:anim>
                                    <p:animEffect transition="out" filter="fade">
                                      <p:cBhvr>
                                        <p:cTn id="64" dur="2000"/>
                                        <p:tgtEl>
                                          <p:spTgt spid="12293"/>
                                        </p:tgtEl>
                                      </p:cBhvr>
                                    </p:animEffect>
                                    <p:set>
                                      <p:cBhvr>
                                        <p:cTn id="65" dur="1" fill="hold">
                                          <p:stCondLst>
                                            <p:cond delay="1999"/>
                                          </p:stCondLst>
                                        </p:cTn>
                                        <p:tgtEl>
                                          <p:spTgt spid="12293"/>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6"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1.4|1.1"/>
</p:tagLst>
</file>

<file path=ppt/tags/tag10.xml><?xml version="1.0" encoding="utf-8"?>
<p:tagLst xmlns:a="http://schemas.openxmlformats.org/drawingml/2006/main" xmlns:r="http://schemas.openxmlformats.org/officeDocument/2006/relationships" xmlns:p="http://schemas.openxmlformats.org/presentationml/2006/main">
  <p:tag name="TIMING" val="|0.7|0.8|6.4|1.1"/>
</p:tagLst>
</file>

<file path=ppt/tags/tag11.xml><?xml version="1.0" encoding="utf-8"?>
<p:tagLst xmlns:a="http://schemas.openxmlformats.org/drawingml/2006/main" xmlns:r="http://schemas.openxmlformats.org/officeDocument/2006/relationships" xmlns:p="http://schemas.openxmlformats.org/presentationml/2006/main">
  <p:tag name="TIMING" val="|0|1.1|9.2"/>
</p:tagLst>
</file>

<file path=ppt/tags/tag12.xml><?xml version="1.0" encoding="utf-8"?>
<p:tagLst xmlns:a="http://schemas.openxmlformats.org/drawingml/2006/main" xmlns:r="http://schemas.openxmlformats.org/officeDocument/2006/relationships" xmlns:p="http://schemas.openxmlformats.org/presentationml/2006/main">
  <p:tag name="TIMING" val="|0.1|0.6|7"/>
</p:tagLst>
</file>

<file path=ppt/tags/tag13.xml><?xml version="1.0" encoding="utf-8"?>
<p:tagLst xmlns:a="http://schemas.openxmlformats.org/drawingml/2006/main" xmlns:r="http://schemas.openxmlformats.org/officeDocument/2006/relationships" xmlns:p="http://schemas.openxmlformats.org/presentationml/2006/main">
  <p:tag name="TIMING" val="|0.9|1.3|4.4"/>
</p:tagLst>
</file>

<file path=ppt/tags/tag14.xml><?xml version="1.0" encoding="utf-8"?>
<p:tagLst xmlns:a="http://schemas.openxmlformats.org/drawingml/2006/main" xmlns:r="http://schemas.openxmlformats.org/officeDocument/2006/relationships" xmlns:p="http://schemas.openxmlformats.org/presentationml/2006/main">
  <p:tag name="TIMING" val="|1.3|1.4"/>
</p:tagLst>
</file>

<file path=ppt/tags/tag15.xml><?xml version="1.0" encoding="utf-8"?>
<p:tagLst xmlns:a="http://schemas.openxmlformats.org/drawingml/2006/main" xmlns:r="http://schemas.openxmlformats.org/officeDocument/2006/relationships" xmlns:p="http://schemas.openxmlformats.org/presentationml/2006/main">
  <p:tag name="TIMING" val="|0.7|1"/>
</p:tagLst>
</file>

<file path=ppt/tags/tag16.xml><?xml version="1.0" encoding="utf-8"?>
<p:tagLst xmlns:a="http://schemas.openxmlformats.org/drawingml/2006/main" xmlns:r="http://schemas.openxmlformats.org/officeDocument/2006/relationships" xmlns:p="http://schemas.openxmlformats.org/presentationml/2006/main">
  <p:tag name="TIMING" val="|0|0.5|2.8"/>
</p:tagLst>
</file>

<file path=ppt/tags/tag17.xml><?xml version="1.0" encoding="utf-8"?>
<p:tagLst xmlns:a="http://schemas.openxmlformats.org/drawingml/2006/main" xmlns:r="http://schemas.openxmlformats.org/officeDocument/2006/relationships" xmlns:p="http://schemas.openxmlformats.org/presentationml/2006/main">
  <p:tag name="TIMING" val="|0|0.9|3.9"/>
</p:tagLst>
</file>

<file path=ppt/tags/tag18.xml><?xml version="1.0" encoding="utf-8"?>
<p:tagLst xmlns:a="http://schemas.openxmlformats.org/drawingml/2006/main" xmlns:r="http://schemas.openxmlformats.org/officeDocument/2006/relationships" xmlns:p="http://schemas.openxmlformats.org/presentationml/2006/main">
  <p:tag name="TIMING" val="|0.5|0.7|6.4|7.7|58|1.1"/>
</p:tagLst>
</file>

<file path=ppt/tags/tag19.xml><?xml version="1.0" encoding="utf-8"?>
<p:tagLst xmlns:a="http://schemas.openxmlformats.org/drawingml/2006/main" xmlns:r="http://schemas.openxmlformats.org/officeDocument/2006/relationships" xmlns:p="http://schemas.openxmlformats.org/presentationml/2006/main">
  <p:tag name="TIMING" val="|0.7|0.6|53.1|0.6"/>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20.xml><?xml version="1.0" encoding="utf-8"?>
<p:tagLst xmlns:a="http://schemas.openxmlformats.org/drawingml/2006/main" xmlns:r="http://schemas.openxmlformats.org/officeDocument/2006/relationships" xmlns:p="http://schemas.openxmlformats.org/presentationml/2006/main">
  <p:tag name="TIMING" val="|0.4|0.6|24.9|1"/>
</p:tagLst>
</file>

<file path=ppt/tags/tag21.xml><?xml version="1.0" encoding="utf-8"?>
<p:tagLst xmlns:a="http://schemas.openxmlformats.org/drawingml/2006/main" xmlns:r="http://schemas.openxmlformats.org/officeDocument/2006/relationships" xmlns:p="http://schemas.openxmlformats.org/presentationml/2006/main">
  <p:tag name="TIMING" val="|0.7|0.6|32.9|0.4"/>
</p:tagLst>
</file>

<file path=ppt/tags/tag22.xml><?xml version="1.0" encoding="utf-8"?>
<p:tagLst xmlns:a="http://schemas.openxmlformats.org/drawingml/2006/main" xmlns:r="http://schemas.openxmlformats.org/officeDocument/2006/relationships" xmlns:p="http://schemas.openxmlformats.org/presentationml/2006/main">
  <p:tag name="TIMING" val="|1.3|0.8|5.9"/>
</p:tagLst>
</file>

<file path=ppt/tags/tag23.xml><?xml version="1.0" encoding="utf-8"?>
<p:tagLst xmlns:a="http://schemas.openxmlformats.org/drawingml/2006/main" xmlns:r="http://schemas.openxmlformats.org/officeDocument/2006/relationships" xmlns:p="http://schemas.openxmlformats.org/presentationml/2006/main">
  <p:tag name="TIMING" val="|0.2|0.9|4.4|1.1"/>
</p:tagLst>
</file>

<file path=ppt/tags/tag24.xml><?xml version="1.0" encoding="utf-8"?>
<p:tagLst xmlns:a="http://schemas.openxmlformats.org/drawingml/2006/main" xmlns:r="http://schemas.openxmlformats.org/officeDocument/2006/relationships" xmlns:p="http://schemas.openxmlformats.org/presentationml/2006/main">
  <p:tag name="TIMING" val="|2.2|0.6"/>
</p:tagLst>
</file>

<file path=ppt/tags/tag25.xml><?xml version="1.0" encoding="utf-8"?>
<p:tagLst xmlns:a="http://schemas.openxmlformats.org/drawingml/2006/main" xmlns:r="http://schemas.openxmlformats.org/officeDocument/2006/relationships" xmlns:p="http://schemas.openxmlformats.org/presentationml/2006/main">
  <p:tag name="TIMING" val="|0.7|0.5|59.1"/>
</p:tagLst>
</file>

<file path=ppt/tags/tag26.xml><?xml version="1.0" encoding="utf-8"?>
<p:tagLst xmlns:a="http://schemas.openxmlformats.org/drawingml/2006/main" xmlns:r="http://schemas.openxmlformats.org/officeDocument/2006/relationships" xmlns:p="http://schemas.openxmlformats.org/presentationml/2006/main">
  <p:tag name="TIMING" val="|0.1|0.9|6.4|1.7|11.1"/>
</p:tagLst>
</file>

<file path=ppt/tags/tag27.xml><?xml version="1.0" encoding="utf-8"?>
<p:tagLst xmlns:a="http://schemas.openxmlformats.org/drawingml/2006/main" xmlns:r="http://schemas.openxmlformats.org/officeDocument/2006/relationships" xmlns:p="http://schemas.openxmlformats.org/presentationml/2006/main">
  <p:tag name="TIMING" val="|0.6"/>
</p:tagLst>
</file>

<file path=ppt/tags/tag28.xml><?xml version="1.0" encoding="utf-8"?>
<p:tagLst xmlns:a="http://schemas.openxmlformats.org/drawingml/2006/main" xmlns:r="http://schemas.openxmlformats.org/officeDocument/2006/relationships" xmlns:p="http://schemas.openxmlformats.org/presentationml/2006/main">
  <p:tag name="TIMING" val="|0|0.9"/>
</p:tagLst>
</file>

<file path=ppt/tags/tag29.xml><?xml version="1.0" encoding="utf-8"?>
<p:tagLst xmlns:a="http://schemas.openxmlformats.org/drawingml/2006/main" xmlns:r="http://schemas.openxmlformats.org/officeDocument/2006/relationships" xmlns:p="http://schemas.openxmlformats.org/presentationml/2006/main">
  <p:tag name="TIMING" val="|0.3|0.8|22.4"/>
</p:tagLst>
</file>

<file path=ppt/tags/tag3.xml><?xml version="1.0" encoding="utf-8"?>
<p:tagLst xmlns:a="http://schemas.openxmlformats.org/drawingml/2006/main" xmlns:r="http://schemas.openxmlformats.org/officeDocument/2006/relationships" xmlns:p="http://schemas.openxmlformats.org/presentationml/2006/main">
  <p:tag name="TIMING" val="|0.8|0.7|5.7|28.4|15.7"/>
</p:tagLst>
</file>

<file path=ppt/tags/tag30.xml><?xml version="1.0" encoding="utf-8"?>
<p:tagLst xmlns:a="http://schemas.openxmlformats.org/drawingml/2006/main" xmlns:r="http://schemas.openxmlformats.org/officeDocument/2006/relationships" xmlns:p="http://schemas.openxmlformats.org/presentationml/2006/main">
  <p:tag name="TIMING" val="|0.6|0.9|8"/>
</p:tagLst>
</file>

<file path=ppt/tags/tag31.xml><?xml version="1.0" encoding="utf-8"?>
<p:tagLst xmlns:a="http://schemas.openxmlformats.org/drawingml/2006/main" xmlns:r="http://schemas.openxmlformats.org/officeDocument/2006/relationships" xmlns:p="http://schemas.openxmlformats.org/presentationml/2006/main">
  <p:tag name="TIMING" val="|0"/>
</p:tagLst>
</file>

<file path=ppt/tags/tag32.xml><?xml version="1.0" encoding="utf-8"?>
<p:tagLst xmlns:a="http://schemas.openxmlformats.org/drawingml/2006/main" xmlns:r="http://schemas.openxmlformats.org/officeDocument/2006/relationships" xmlns:p="http://schemas.openxmlformats.org/presentationml/2006/main">
  <p:tag name="TIMING" val="|0.2|1|8"/>
</p:tagLst>
</file>

<file path=ppt/tags/tag33.xml><?xml version="1.0" encoding="utf-8"?>
<p:tagLst xmlns:a="http://schemas.openxmlformats.org/drawingml/2006/main" xmlns:r="http://schemas.openxmlformats.org/officeDocument/2006/relationships" xmlns:p="http://schemas.openxmlformats.org/presentationml/2006/main">
  <p:tag name="TIMING" val="|0|0.8|5.4"/>
</p:tagLst>
</file>

<file path=ppt/tags/tag34.xml><?xml version="1.0" encoding="utf-8"?>
<p:tagLst xmlns:a="http://schemas.openxmlformats.org/drawingml/2006/main" xmlns:r="http://schemas.openxmlformats.org/officeDocument/2006/relationships" xmlns:p="http://schemas.openxmlformats.org/presentationml/2006/main">
  <p:tag name="TIMING" val="|0.7|1|5.1"/>
</p:tagLst>
</file>

<file path=ppt/tags/tag35.xml><?xml version="1.0" encoding="utf-8"?>
<p:tagLst xmlns:a="http://schemas.openxmlformats.org/drawingml/2006/main" xmlns:r="http://schemas.openxmlformats.org/officeDocument/2006/relationships" xmlns:p="http://schemas.openxmlformats.org/presentationml/2006/main">
  <p:tag name="TIMING" val="|1|1.3|4.8"/>
</p:tagLst>
</file>

<file path=ppt/tags/tag36.xml><?xml version="1.0" encoding="utf-8"?>
<p:tagLst xmlns:a="http://schemas.openxmlformats.org/drawingml/2006/main" xmlns:r="http://schemas.openxmlformats.org/officeDocument/2006/relationships" xmlns:p="http://schemas.openxmlformats.org/presentationml/2006/main">
  <p:tag name="TIMING" val="|0|1.8|1.5"/>
</p:tagLst>
</file>

<file path=ppt/tags/tag37.xml><?xml version="1.0" encoding="utf-8"?>
<p:tagLst xmlns:a="http://schemas.openxmlformats.org/drawingml/2006/main" xmlns:r="http://schemas.openxmlformats.org/officeDocument/2006/relationships" xmlns:p="http://schemas.openxmlformats.org/presentationml/2006/main">
  <p:tag name="TIMING" val="|0.9|0.6|0.9"/>
</p:tagLst>
</file>

<file path=ppt/tags/tag38.xml><?xml version="1.0" encoding="utf-8"?>
<p:tagLst xmlns:a="http://schemas.openxmlformats.org/drawingml/2006/main" xmlns:r="http://schemas.openxmlformats.org/officeDocument/2006/relationships" xmlns:p="http://schemas.openxmlformats.org/presentationml/2006/main">
  <p:tag name="TIMING" val="|0.7"/>
</p:tagLst>
</file>

<file path=ppt/tags/tag39.xml><?xml version="1.0" encoding="utf-8"?>
<p:tagLst xmlns:a="http://schemas.openxmlformats.org/drawingml/2006/main" xmlns:r="http://schemas.openxmlformats.org/officeDocument/2006/relationships" xmlns:p="http://schemas.openxmlformats.org/presentationml/2006/main">
  <p:tag name="TIMING" val="|0"/>
</p:tagLst>
</file>

<file path=ppt/tags/tag4.xml><?xml version="1.0" encoding="utf-8"?>
<p:tagLst xmlns:a="http://schemas.openxmlformats.org/drawingml/2006/main" xmlns:r="http://schemas.openxmlformats.org/officeDocument/2006/relationships" xmlns:p="http://schemas.openxmlformats.org/presentationml/2006/main">
  <p:tag name="TIMING" val="|0.8|0.8|3.2|10|4.4"/>
</p:tagLst>
</file>

<file path=ppt/tags/tag40.xml><?xml version="1.0" encoding="utf-8"?>
<p:tagLst xmlns:a="http://schemas.openxmlformats.org/drawingml/2006/main" xmlns:r="http://schemas.openxmlformats.org/officeDocument/2006/relationships" xmlns:p="http://schemas.openxmlformats.org/presentationml/2006/main">
  <p:tag name="TIMING" val="|1|1.5|3.7"/>
</p:tagLst>
</file>

<file path=ppt/tags/tag41.xml><?xml version="1.0" encoding="utf-8"?>
<p:tagLst xmlns:a="http://schemas.openxmlformats.org/drawingml/2006/main" xmlns:r="http://schemas.openxmlformats.org/officeDocument/2006/relationships" xmlns:p="http://schemas.openxmlformats.org/presentationml/2006/main">
  <p:tag name="TIMING" val="|1.5|1.5|4.4"/>
</p:tagLst>
</file>

<file path=ppt/tags/tag42.xml><?xml version="1.0" encoding="utf-8"?>
<p:tagLst xmlns:a="http://schemas.openxmlformats.org/drawingml/2006/main" xmlns:r="http://schemas.openxmlformats.org/officeDocument/2006/relationships" xmlns:p="http://schemas.openxmlformats.org/presentationml/2006/main">
  <p:tag name="TIMING" val="|0.6|1.4|9.1"/>
</p:tagLst>
</file>

<file path=ppt/tags/tag43.xml><?xml version="1.0" encoding="utf-8"?>
<p:tagLst xmlns:a="http://schemas.openxmlformats.org/drawingml/2006/main" xmlns:r="http://schemas.openxmlformats.org/officeDocument/2006/relationships" xmlns:p="http://schemas.openxmlformats.org/presentationml/2006/main">
  <p:tag name="TIMING" val="|1.4|2.2|3.8"/>
</p:tagLst>
</file>

<file path=ppt/tags/tag44.xml><?xml version="1.0" encoding="utf-8"?>
<p:tagLst xmlns:a="http://schemas.openxmlformats.org/drawingml/2006/main" xmlns:r="http://schemas.openxmlformats.org/officeDocument/2006/relationships" xmlns:p="http://schemas.openxmlformats.org/presentationml/2006/main">
  <p:tag name="TIMING" val="|1.6|1.7|2.1"/>
</p:tagLst>
</file>

<file path=ppt/tags/tag45.xml><?xml version="1.0" encoding="utf-8"?>
<p:tagLst xmlns:a="http://schemas.openxmlformats.org/drawingml/2006/main" xmlns:r="http://schemas.openxmlformats.org/officeDocument/2006/relationships" xmlns:p="http://schemas.openxmlformats.org/presentationml/2006/main">
  <p:tag name="TIMING" val="|1|1.8|2.2|3.8"/>
</p:tagLst>
</file>

<file path=ppt/tags/tag46.xml><?xml version="1.0" encoding="utf-8"?>
<p:tagLst xmlns:a="http://schemas.openxmlformats.org/drawingml/2006/main" xmlns:r="http://schemas.openxmlformats.org/officeDocument/2006/relationships" xmlns:p="http://schemas.openxmlformats.org/presentationml/2006/main">
  <p:tag name="TIMING" val="|1.1|1.8|7"/>
</p:tagLst>
</file>

<file path=ppt/tags/tag47.xml><?xml version="1.0" encoding="utf-8"?>
<p:tagLst xmlns:a="http://schemas.openxmlformats.org/drawingml/2006/main" xmlns:r="http://schemas.openxmlformats.org/officeDocument/2006/relationships" xmlns:p="http://schemas.openxmlformats.org/presentationml/2006/main">
  <p:tag name="TIMING" val="|0.9|1.6|5.2"/>
</p:tagLst>
</file>

<file path=ppt/tags/tag48.xml><?xml version="1.0" encoding="utf-8"?>
<p:tagLst xmlns:a="http://schemas.openxmlformats.org/drawingml/2006/main" xmlns:r="http://schemas.openxmlformats.org/officeDocument/2006/relationships" xmlns:p="http://schemas.openxmlformats.org/presentationml/2006/main">
  <p:tag name="TIMING" val="|0.6|1.7|6.7"/>
</p:tagLst>
</file>

<file path=ppt/tags/tag49.xml><?xml version="1.0" encoding="utf-8"?>
<p:tagLst xmlns:a="http://schemas.openxmlformats.org/drawingml/2006/main" xmlns:r="http://schemas.openxmlformats.org/officeDocument/2006/relationships" xmlns:p="http://schemas.openxmlformats.org/presentationml/2006/main">
  <p:tag name="TIMING" val="|0.5"/>
</p:tagLst>
</file>

<file path=ppt/tags/tag5.xml><?xml version="1.0" encoding="utf-8"?>
<p:tagLst xmlns:a="http://schemas.openxmlformats.org/drawingml/2006/main" xmlns:r="http://schemas.openxmlformats.org/officeDocument/2006/relationships" xmlns:p="http://schemas.openxmlformats.org/presentationml/2006/main">
  <p:tag name="TIMING" val="|0.4|0.7|2.8"/>
</p:tagLst>
</file>

<file path=ppt/tags/tag50.xml><?xml version="1.0" encoding="utf-8"?>
<p:tagLst xmlns:a="http://schemas.openxmlformats.org/drawingml/2006/main" xmlns:r="http://schemas.openxmlformats.org/officeDocument/2006/relationships" xmlns:p="http://schemas.openxmlformats.org/presentationml/2006/main">
  <p:tag name="TIMING" val="|1.3|1.5|6"/>
</p:tagLst>
</file>

<file path=ppt/tags/tag51.xml><?xml version="1.0" encoding="utf-8"?>
<p:tagLst xmlns:a="http://schemas.openxmlformats.org/drawingml/2006/main" xmlns:r="http://schemas.openxmlformats.org/officeDocument/2006/relationships" xmlns:p="http://schemas.openxmlformats.org/presentationml/2006/main">
  <p:tag name="TIMING" val="|0.3|1.6|4.6"/>
</p:tagLst>
</file>

<file path=ppt/tags/tag52.xml><?xml version="1.0" encoding="utf-8"?>
<p:tagLst xmlns:a="http://schemas.openxmlformats.org/drawingml/2006/main" xmlns:r="http://schemas.openxmlformats.org/officeDocument/2006/relationships" xmlns:p="http://schemas.openxmlformats.org/presentationml/2006/main">
  <p:tag name="TIMING" val="|0"/>
</p:tagLst>
</file>

<file path=ppt/tags/tag53.xml><?xml version="1.0" encoding="utf-8"?>
<p:tagLst xmlns:a="http://schemas.openxmlformats.org/drawingml/2006/main" xmlns:r="http://schemas.openxmlformats.org/officeDocument/2006/relationships" xmlns:p="http://schemas.openxmlformats.org/presentationml/2006/main">
  <p:tag name="TIMING" val="|0|1.4|2.6"/>
</p:tagLst>
</file>

<file path=ppt/tags/tag54.xml><?xml version="1.0" encoding="utf-8"?>
<p:tagLst xmlns:a="http://schemas.openxmlformats.org/drawingml/2006/main" xmlns:r="http://schemas.openxmlformats.org/officeDocument/2006/relationships" xmlns:p="http://schemas.openxmlformats.org/presentationml/2006/main">
  <p:tag name="TIMING" val="|0"/>
</p:tagLst>
</file>

<file path=ppt/tags/tag55.xml><?xml version="1.0" encoding="utf-8"?>
<p:tagLst xmlns:a="http://schemas.openxmlformats.org/drawingml/2006/main" xmlns:r="http://schemas.openxmlformats.org/officeDocument/2006/relationships" xmlns:p="http://schemas.openxmlformats.org/presentationml/2006/main">
  <p:tag name="TIMING" val="|0.9|1.5"/>
</p:tagLst>
</file>

<file path=ppt/tags/tag56.xml><?xml version="1.0" encoding="utf-8"?>
<p:tagLst xmlns:a="http://schemas.openxmlformats.org/drawingml/2006/main" xmlns:r="http://schemas.openxmlformats.org/officeDocument/2006/relationships" xmlns:p="http://schemas.openxmlformats.org/presentationml/2006/main">
  <p:tag name="TIMING" val="|0.6"/>
</p:tagLst>
</file>

<file path=ppt/tags/tag57.xml><?xml version="1.0" encoding="utf-8"?>
<p:tagLst xmlns:a="http://schemas.openxmlformats.org/drawingml/2006/main" xmlns:r="http://schemas.openxmlformats.org/officeDocument/2006/relationships" xmlns:p="http://schemas.openxmlformats.org/presentationml/2006/main">
  <p:tag name="TIMING" val="|0.6|1.6"/>
</p:tagLst>
</file>

<file path=ppt/tags/tag58.xml><?xml version="1.0" encoding="utf-8"?>
<p:tagLst xmlns:a="http://schemas.openxmlformats.org/drawingml/2006/main" xmlns:r="http://schemas.openxmlformats.org/officeDocument/2006/relationships" xmlns:p="http://schemas.openxmlformats.org/presentationml/2006/main">
  <p:tag name="TIMING" val="|0.4"/>
</p:tagLst>
</file>

<file path=ppt/tags/tag59.xml><?xml version="1.0" encoding="utf-8"?>
<p:tagLst xmlns:a="http://schemas.openxmlformats.org/drawingml/2006/main" xmlns:r="http://schemas.openxmlformats.org/officeDocument/2006/relationships" xmlns:p="http://schemas.openxmlformats.org/presentationml/2006/main">
  <p:tag name="TIMING" val="|0.2|1.9|1.2"/>
</p:tagLst>
</file>

<file path=ppt/tags/tag6.xml><?xml version="1.0" encoding="utf-8"?>
<p:tagLst xmlns:a="http://schemas.openxmlformats.org/drawingml/2006/main" xmlns:r="http://schemas.openxmlformats.org/officeDocument/2006/relationships" xmlns:p="http://schemas.openxmlformats.org/presentationml/2006/main">
  <p:tag name="TIMING" val="|0.4|0.6|6"/>
</p:tagLst>
</file>

<file path=ppt/tags/tag60.xml><?xml version="1.0" encoding="utf-8"?>
<p:tagLst xmlns:a="http://schemas.openxmlformats.org/drawingml/2006/main" xmlns:r="http://schemas.openxmlformats.org/officeDocument/2006/relationships" xmlns:p="http://schemas.openxmlformats.org/presentationml/2006/main">
  <p:tag name="TIMING" val="|0.5|1.7|1.8"/>
</p:tagLst>
</file>

<file path=ppt/tags/tag61.xml><?xml version="1.0" encoding="utf-8"?>
<p:tagLst xmlns:a="http://schemas.openxmlformats.org/drawingml/2006/main" xmlns:r="http://schemas.openxmlformats.org/officeDocument/2006/relationships" xmlns:p="http://schemas.openxmlformats.org/presentationml/2006/main">
  <p:tag name="TIMING" val="|0|1.5"/>
</p:tagLst>
</file>

<file path=ppt/tags/tag62.xml><?xml version="1.0" encoding="utf-8"?>
<p:tagLst xmlns:a="http://schemas.openxmlformats.org/drawingml/2006/main" xmlns:r="http://schemas.openxmlformats.org/officeDocument/2006/relationships" xmlns:p="http://schemas.openxmlformats.org/presentationml/2006/main">
  <p:tag name="TIMING" val="|0.7|4.2"/>
</p:tagLst>
</file>

<file path=ppt/tags/tag63.xml><?xml version="1.0" encoding="utf-8"?>
<p:tagLst xmlns:a="http://schemas.openxmlformats.org/drawingml/2006/main" xmlns:r="http://schemas.openxmlformats.org/officeDocument/2006/relationships" xmlns:p="http://schemas.openxmlformats.org/presentationml/2006/main">
  <p:tag name="TIMING" val="|0.5|2.3"/>
</p:tagLst>
</file>

<file path=ppt/tags/tag64.xml><?xml version="1.0" encoding="utf-8"?>
<p:tagLst xmlns:a="http://schemas.openxmlformats.org/drawingml/2006/main" xmlns:r="http://schemas.openxmlformats.org/officeDocument/2006/relationships" xmlns:p="http://schemas.openxmlformats.org/presentationml/2006/main">
  <p:tag name="TIMING" val="|1.1|1.5|1.6"/>
</p:tagLst>
</file>

<file path=ppt/tags/tag65.xml><?xml version="1.0" encoding="utf-8"?>
<p:tagLst xmlns:a="http://schemas.openxmlformats.org/drawingml/2006/main" xmlns:r="http://schemas.openxmlformats.org/officeDocument/2006/relationships" xmlns:p="http://schemas.openxmlformats.org/presentationml/2006/main">
  <p:tag name="TIMING" val="|0.8|1.7|3.8"/>
</p:tagLst>
</file>

<file path=ppt/tags/tag66.xml><?xml version="1.0" encoding="utf-8"?>
<p:tagLst xmlns:a="http://schemas.openxmlformats.org/drawingml/2006/main" xmlns:r="http://schemas.openxmlformats.org/officeDocument/2006/relationships" xmlns:p="http://schemas.openxmlformats.org/presentationml/2006/main">
  <p:tag name="TIMING" val="|0.7"/>
</p:tagLst>
</file>

<file path=ppt/tags/tag67.xml><?xml version="1.0" encoding="utf-8"?>
<p:tagLst xmlns:a="http://schemas.openxmlformats.org/drawingml/2006/main" xmlns:r="http://schemas.openxmlformats.org/officeDocument/2006/relationships" xmlns:p="http://schemas.openxmlformats.org/presentationml/2006/main">
  <p:tag name="TIMING" val="|0.7|2"/>
</p:tagLst>
</file>

<file path=ppt/tags/tag68.xml><?xml version="1.0" encoding="utf-8"?>
<p:tagLst xmlns:a="http://schemas.openxmlformats.org/drawingml/2006/main" xmlns:r="http://schemas.openxmlformats.org/officeDocument/2006/relationships" xmlns:p="http://schemas.openxmlformats.org/presentationml/2006/main">
  <p:tag name="TIMING" val="|0.6|1.7|1.9"/>
</p:tagLst>
</file>

<file path=ppt/tags/tag69.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5|0.5|4.6|8.3"/>
</p:tagLst>
</file>

<file path=ppt/tags/tag70.xml><?xml version="1.0" encoding="utf-8"?>
<p:tagLst xmlns:a="http://schemas.openxmlformats.org/drawingml/2006/main" xmlns:r="http://schemas.openxmlformats.org/officeDocument/2006/relationships" xmlns:p="http://schemas.openxmlformats.org/presentationml/2006/main">
  <p:tag name="TIMING" val="|0.3|1.8"/>
</p:tagLst>
</file>

<file path=ppt/tags/tag71.xml><?xml version="1.0" encoding="utf-8"?>
<p:tagLst xmlns:a="http://schemas.openxmlformats.org/drawingml/2006/main" xmlns:r="http://schemas.openxmlformats.org/officeDocument/2006/relationships" xmlns:p="http://schemas.openxmlformats.org/presentationml/2006/main">
  <p:tag name="TIMING" val="|0.9|1.8|1.8"/>
</p:tagLst>
</file>

<file path=ppt/tags/tag72.xml><?xml version="1.0" encoding="utf-8"?>
<p:tagLst xmlns:a="http://schemas.openxmlformats.org/drawingml/2006/main" xmlns:r="http://schemas.openxmlformats.org/officeDocument/2006/relationships" xmlns:p="http://schemas.openxmlformats.org/presentationml/2006/main">
  <p:tag name="TIMING" val="|0.1|1.8"/>
</p:tagLst>
</file>

<file path=ppt/tags/tag73.xml><?xml version="1.0" encoding="utf-8"?>
<p:tagLst xmlns:a="http://schemas.openxmlformats.org/drawingml/2006/main" xmlns:r="http://schemas.openxmlformats.org/officeDocument/2006/relationships" xmlns:p="http://schemas.openxmlformats.org/presentationml/2006/main">
  <p:tag name="TIMING" val="|0.9|1.5|1.3"/>
</p:tagLst>
</file>

<file path=ppt/tags/tag74.xml><?xml version="1.0" encoding="utf-8"?>
<p:tagLst xmlns:a="http://schemas.openxmlformats.org/drawingml/2006/main" xmlns:r="http://schemas.openxmlformats.org/officeDocument/2006/relationships" xmlns:p="http://schemas.openxmlformats.org/presentationml/2006/main">
  <p:tag name="TIMING" val="|0.7|1.5"/>
</p:tagLst>
</file>

<file path=ppt/tags/tag75.xml><?xml version="1.0" encoding="utf-8"?>
<p:tagLst xmlns:a="http://schemas.openxmlformats.org/drawingml/2006/main" xmlns:r="http://schemas.openxmlformats.org/officeDocument/2006/relationships" xmlns:p="http://schemas.openxmlformats.org/presentationml/2006/main">
  <p:tag name="TIMING" val="|0.5|2|1.9"/>
</p:tagLst>
</file>

<file path=ppt/tags/tag76.xml><?xml version="1.0" encoding="utf-8"?>
<p:tagLst xmlns:a="http://schemas.openxmlformats.org/drawingml/2006/main" xmlns:r="http://schemas.openxmlformats.org/officeDocument/2006/relationships" xmlns:p="http://schemas.openxmlformats.org/presentationml/2006/main">
  <p:tag name="TIMING" val="|0.7|1.6|1.7"/>
</p:tagLst>
</file>

<file path=ppt/tags/tag77.xml><?xml version="1.0" encoding="utf-8"?>
<p:tagLst xmlns:a="http://schemas.openxmlformats.org/drawingml/2006/main" xmlns:r="http://schemas.openxmlformats.org/officeDocument/2006/relationships" xmlns:p="http://schemas.openxmlformats.org/presentationml/2006/main">
  <p:tag name="TIMING" val="|0.6"/>
</p:tagLst>
</file>

<file path=ppt/tags/tag78.xml><?xml version="1.0" encoding="utf-8"?>
<p:tagLst xmlns:a="http://schemas.openxmlformats.org/drawingml/2006/main" xmlns:r="http://schemas.openxmlformats.org/officeDocument/2006/relationships" xmlns:p="http://schemas.openxmlformats.org/presentationml/2006/main">
  <p:tag name="TIMING" val="|0.6|1.7|1.5"/>
</p:tagLst>
</file>

<file path=ppt/tags/tag79.xml><?xml version="1.0" encoding="utf-8"?>
<p:tagLst xmlns:a="http://schemas.openxmlformats.org/drawingml/2006/main" xmlns:r="http://schemas.openxmlformats.org/officeDocument/2006/relationships" xmlns:p="http://schemas.openxmlformats.org/presentationml/2006/main">
  <p:tag name="TIMING" val="|0"/>
</p:tagLst>
</file>

<file path=ppt/tags/tag8.xml><?xml version="1.0" encoding="utf-8"?>
<p:tagLst xmlns:a="http://schemas.openxmlformats.org/drawingml/2006/main" xmlns:r="http://schemas.openxmlformats.org/officeDocument/2006/relationships" xmlns:p="http://schemas.openxmlformats.org/presentationml/2006/main">
  <p:tag name="TIMING" val="|0.8|0.5|4.8"/>
</p:tagLst>
</file>

<file path=ppt/tags/tag80.xml><?xml version="1.0" encoding="utf-8"?>
<p:tagLst xmlns:a="http://schemas.openxmlformats.org/drawingml/2006/main" xmlns:r="http://schemas.openxmlformats.org/officeDocument/2006/relationships" xmlns:p="http://schemas.openxmlformats.org/presentationml/2006/main">
  <p:tag name="TIMING" val="|0.4|1.8"/>
</p:tagLst>
</file>

<file path=ppt/tags/tag81.xml><?xml version="1.0" encoding="utf-8"?>
<p:tagLst xmlns:a="http://schemas.openxmlformats.org/drawingml/2006/main" xmlns:r="http://schemas.openxmlformats.org/officeDocument/2006/relationships" xmlns:p="http://schemas.openxmlformats.org/presentationml/2006/main">
  <p:tag name="TIMING" val="|0.3|1.7|6.1"/>
</p:tagLst>
</file>

<file path=ppt/tags/tag9.xml><?xml version="1.0" encoding="utf-8"?>
<p:tagLst xmlns:a="http://schemas.openxmlformats.org/drawingml/2006/main" xmlns:r="http://schemas.openxmlformats.org/officeDocument/2006/relationships" xmlns:p="http://schemas.openxmlformats.org/presentationml/2006/main">
  <p:tag name="TIMING" val="|0.1|1.3|2.2"/>
</p:tagLst>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otalTime>2297</TotalTime>
  <Words>4399</Words>
  <Application>Microsoft Office PowerPoint</Application>
  <PresentationFormat>Widescreen</PresentationFormat>
  <Paragraphs>941</Paragraphs>
  <Slides>92</Slides>
  <Notes>0</Notes>
  <HiddenSlides>0</HiddenSlides>
  <MMClips>2</MMClips>
  <ScaleCrop>false</ScaleCrop>
  <HeadingPairs>
    <vt:vector size="4" baseType="variant">
      <vt:variant>
        <vt:lpstr>Theme</vt:lpstr>
      </vt:variant>
      <vt:variant>
        <vt:i4>1</vt:i4>
      </vt:variant>
      <vt:variant>
        <vt:lpstr>Slide Titles</vt:lpstr>
      </vt:variant>
      <vt:variant>
        <vt:i4>92</vt:i4>
      </vt:variant>
    </vt:vector>
  </HeadingPairs>
  <TitlesOfParts>
    <vt:vector size="93" baseType="lpstr">
      <vt:lpstr>Celestial</vt:lpstr>
      <vt:lpstr>PowerPoint Presentation</vt:lpstr>
      <vt:lpstr>PowerPoint Presentation</vt:lpstr>
      <vt:lpstr>PowerPoint Presentation</vt:lpstr>
      <vt:lpstr>PowerPoint Presentation</vt:lpstr>
      <vt:lpstr>PowerPoint Presentation</vt:lpstr>
      <vt:lpstr>Learning Objectives</vt:lpstr>
      <vt:lpstr>Introduction </vt:lpstr>
      <vt:lpstr>Meaning – Public Finance</vt:lpstr>
      <vt:lpstr>Definition – Public Finance</vt:lpstr>
      <vt:lpstr>Scope of Public Finance</vt:lpstr>
      <vt:lpstr>Explanation</vt:lpstr>
      <vt:lpstr>Public  Finance  Vs   Private  Finance</vt:lpstr>
      <vt:lpstr>Similarities between  Public Finance and Private Finance</vt:lpstr>
      <vt:lpstr>Dissimilarities  Between  Public  &amp; Private  finance</vt:lpstr>
      <vt:lpstr>PowerPoint Presentation</vt:lpstr>
      <vt:lpstr>Functions of Modern State</vt:lpstr>
      <vt:lpstr>Public Expenditure</vt:lpstr>
      <vt:lpstr>Public Expenditure</vt:lpstr>
      <vt:lpstr>Classification  of  Public Expenditure </vt:lpstr>
      <vt:lpstr>Causes for the increase in Government Expenditure</vt:lpstr>
      <vt:lpstr>PowerPoint Presentation</vt:lpstr>
      <vt:lpstr>PowerPoint Presentation</vt:lpstr>
      <vt:lpstr>PowerPoint Presentation</vt:lpstr>
      <vt:lpstr>Public revenue meaning</vt:lpstr>
      <vt:lpstr>Tax Revenue  MEANING</vt:lpstr>
      <vt:lpstr>PowerPoint Presentation</vt:lpstr>
      <vt:lpstr>Characteristics of Tax</vt:lpstr>
      <vt:lpstr>Non  Tax  Revenue</vt:lpstr>
      <vt:lpstr>PowerPoint Presentation</vt:lpstr>
      <vt:lpstr>PowerPoint Presentation</vt:lpstr>
      <vt:lpstr>Canons of Taxation </vt:lpstr>
      <vt:lpstr>Direct Tax and Indirect Tax</vt:lpstr>
      <vt:lpstr>PowerPoint Presentation</vt:lpstr>
      <vt:lpstr>Merits of Direct Taxes</vt:lpstr>
      <vt:lpstr>Demerits of Direct Taxes</vt:lpstr>
      <vt:lpstr>Indirect Tax</vt:lpstr>
      <vt:lpstr>PowerPoint Presentation</vt:lpstr>
      <vt:lpstr>Merits of Indirect Taxes</vt:lpstr>
      <vt:lpstr>Demerits of Indirect Tax</vt:lpstr>
      <vt:lpstr>PowerPoint Presentation</vt:lpstr>
      <vt:lpstr>GST  (Goods and Service Tax)</vt:lpstr>
      <vt:lpstr>Components of GST</vt:lpstr>
      <vt:lpstr>PowerPoint Presentation</vt:lpstr>
      <vt:lpstr>Nature of Sales Tax, VAT and GST</vt:lpstr>
      <vt:lpstr>Advantages of GST</vt:lpstr>
      <vt:lpstr>PUBLIC DEBT</vt:lpstr>
      <vt:lpstr>Definitions </vt:lpstr>
      <vt:lpstr>Types of Public Debt</vt:lpstr>
      <vt:lpstr>Causes for the increase in Public Debt</vt:lpstr>
      <vt:lpstr>PowerPoint Presentation</vt:lpstr>
      <vt:lpstr>Methods of Redemption of Public Debt</vt:lpstr>
      <vt:lpstr>PowerPoint Presentation</vt:lpstr>
      <vt:lpstr>Budget   meaning</vt:lpstr>
      <vt:lpstr>Budget  definition</vt:lpstr>
      <vt:lpstr>PowerPoint Presentation</vt:lpstr>
      <vt:lpstr>Types of Budget</vt:lpstr>
      <vt:lpstr>PowerPoint Presentation</vt:lpstr>
      <vt:lpstr>PowerPoint Presentation</vt:lpstr>
      <vt:lpstr>PowerPoint Presentation</vt:lpstr>
      <vt:lpstr>Budgetary Procedure </vt:lpstr>
      <vt:lpstr>PowerPoint Presentation</vt:lpstr>
      <vt:lpstr>PowerPoint Presentation</vt:lpstr>
      <vt:lpstr>Execution of the Budget</vt:lpstr>
      <vt:lpstr>Budgetary Deficit</vt:lpstr>
      <vt:lpstr>Federal Finance</vt:lpstr>
      <vt:lpstr>Central  -  State   Financial  Relationship  Union  Source </vt:lpstr>
      <vt:lpstr>STATE  SOURCE</vt:lpstr>
      <vt:lpstr>PowerPoint Presentation</vt:lpstr>
      <vt:lpstr>PowerPoint Presentation</vt:lpstr>
      <vt:lpstr>Taxes which are levied and collected by the union and distributed between  union and states</vt:lpstr>
      <vt:lpstr>Principles of Federal Finance</vt:lpstr>
      <vt:lpstr>Principles  of  Federal  Finance</vt:lpstr>
      <vt:lpstr>PowerPoint Presentation</vt:lpstr>
      <vt:lpstr>History of Finance Commission</vt:lpstr>
      <vt:lpstr>PowerPoint Presentation</vt:lpstr>
      <vt:lpstr>Functions of Finance Commission of India</vt:lpstr>
      <vt:lpstr>Local  Finance</vt:lpstr>
      <vt:lpstr>PowerPoint Presentation</vt:lpstr>
      <vt:lpstr>District  Board  or  Zila  Parishads</vt:lpstr>
      <vt:lpstr>PowerPoint Presentation</vt:lpstr>
      <vt:lpstr>Municipalities </vt:lpstr>
      <vt:lpstr>PowerPoint Presentation</vt:lpstr>
      <vt:lpstr>Municipal Corporation</vt:lpstr>
      <vt:lpstr>PowerPoint Presentation</vt:lpstr>
      <vt:lpstr>Fiscal Policy</vt:lpstr>
      <vt:lpstr>Fiscal Instruments </vt:lpstr>
      <vt:lpstr>PowerPoint Presentation</vt:lpstr>
      <vt:lpstr>Objectives of Fiscal Policy</vt:lpstr>
      <vt:lpstr>PowerPoint Presentation</vt:lpstr>
      <vt:lpstr>Conclusion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Fiscal economic</dc:title>
  <dc:creator>Unknown User</dc:creator>
  <cp:lastModifiedBy>srividhya Gajendrakumar</cp:lastModifiedBy>
  <cp:revision>147</cp:revision>
  <dcterms:created xsi:type="dcterms:W3CDTF">2020-05-24T13:09:24Z</dcterms:created>
  <dcterms:modified xsi:type="dcterms:W3CDTF">2023-07-05T14:50:13Z</dcterms:modified>
</cp:coreProperties>
</file>