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CFF"/>
    <a:srgbClr val="FF9900"/>
    <a:srgbClr val="CC3399"/>
    <a:srgbClr val="FF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4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5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84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5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74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8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23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4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3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20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35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4223-B0B2-4DFB-A007-540CFFA162AE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84F9-0C39-48DE-B2B4-DACE46E26D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0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A3417-EC16-71DF-46F7-50B89331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AD20F2-C927-4290-9E11-09ACB45B720D}"/>
              </a:ext>
            </a:extLst>
          </p:cNvPr>
          <p:cNvSpPr/>
          <p:nvPr/>
        </p:nvSpPr>
        <p:spPr>
          <a:xfrm>
            <a:off x="6853813" y="20148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130380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3399"/>
                    </a:solidFill>
                  </a:ln>
                </a:rPr>
                <a:t>9) </a:t>
              </a:r>
              <a:r>
                <a:rPr lang="ta-IN" b="1" dirty="0">
                  <a:ln>
                    <a:solidFill>
                      <a:srgbClr val="CC3399"/>
                    </a:solidFill>
                  </a:ln>
                </a:rPr>
                <a:t>முற்றுரிமையில்</a:t>
              </a:r>
              <a:r>
                <a:rPr lang="en-US" b="1" dirty="0">
                  <a:ln>
                    <a:solidFill>
                      <a:srgbClr val="CC3399"/>
                    </a:solidFill>
                  </a:ln>
                </a:rPr>
                <a:t> MR </a:t>
              </a:r>
              <a:r>
                <a:rPr lang="ta-IN" b="1" dirty="0">
                  <a:ln>
                    <a:solidFill>
                      <a:srgbClr val="CC3399"/>
                    </a:solidFill>
                  </a:ln>
                </a:rPr>
                <a:t>கோடு</a:t>
              </a:r>
              <a:r>
                <a:rPr lang="en-US" b="1" dirty="0">
                  <a:ln>
                    <a:solidFill>
                      <a:srgbClr val="CC3399"/>
                    </a:solidFill>
                  </a:ln>
                </a:rPr>
                <a:t> ………………… </a:t>
              </a:r>
              <a:r>
                <a:rPr lang="ta-IN" b="1" dirty="0">
                  <a:ln>
                    <a:solidFill>
                      <a:srgbClr val="CC3399"/>
                    </a:solidFill>
                  </a:ln>
                </a:rPr>
                <a:t>கோட்டிற்கு கீழிருக்கும்</a:t>
              </a:r>
              <a:r>
                <a:rPr lang="en-US" b="1" dirty="0">
                  <a:ln>
                    <a:solidFill>
                      <a:srgbClr val="CC3399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CC33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53137" y="4965512"/>
            <a:ext cx="7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AC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2398" y="491273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AR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66098" y="3346548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MC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3789" y="3275933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TR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10)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நிறைவு போட்டி அனுமானிப்பது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 …………………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  <a:p>
              <a:pPr algn="ctr"/>
              <a:endParaRPr lang="de-AT" baseline="-25000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09275" y="4878587"/>
            <a:ext cx="345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ஒத்த தன்மை பண்டம்</a:t>
            </a:r>
            <a:endParaRPr lang="en-IN" dirty="0">
              <a:ln>
                <a:solidFill>
                  <a:srgbClr val="CCFF33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8982" y="4900610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வேறுபடுத்தப்பட்ட பண்டம்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2380" y="3295986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உற்பத்தியாளர் பண்டம் </a:t>
            </a:r>
            <a:endParaRPr lang="en-IN" dirty="0">
              <a:ln>
                <a:solidFill>
                  <a:srgbClr val="CCFF33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6132" y="3295986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ஆடம்பர பண்டம்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11) </a:t>
              </a:r>
              <a:r>
                <a:rPr lang="ta-IN" b="1" dirty="0">
                  <a:ln>
                    <a:solidFill>
                      <a:srgbClr val="CCFF33"/>
                    </a:solidFill>
                  </a:ln>
                </a:rPr>
                <a:t>குழுச் சமநிலை ஆராய்வது</a:t>
              </a:r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 ……………………………</a:t>
              </a:r>
              <a:endParaRPr lang="en-IN" dirty="0">
                <a:ln>
                  <a:solidFill>
                    <a:srgbClr val="CC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42461" y="490061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தூய போட்டி</a:t>
            </a:r>
            <a:endParaRPr lang="en-IN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5563" y="4882281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இருவர் முற்றுரிமை </a:t>
            </a:r>
            <a:endParaRPr lang="en-IN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8034" y="3243069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முற்றுரிமை</a:t>
            </a:r>
            <a:endParaRPr lang="en-IN" b="1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3214" y="3306594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முற்றுரிமை போட்டி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12)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முற்றுரிமை போட்டியின்  முக்கிய பண்பு 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…………….</a:t>
              </a:r>
              <a:endParaRPr lang="en-IN" dirty="0">
                <a:ln>
                  <a:solidFill>
                    <a:srgbClr val="FF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70478" y="4900610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ஒரு வாங்குபவர்</a:t>
            </a:r>
            <a:endParaRPr lang="en-IN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10399" y="3244316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விற்பனைச் செலவு</a:t>
            </a:r>
            <a:endParaRPr lang="en-IN" dirty="0">
              <a:ln>
                <a:solidFill>
                  <a:srgbClr val="FFCC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7629" y="4900610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ஒரு விற்பனையாளர்</a:t>
            </a:r>
            <a:endParaRPr lang="de-AT" baseline="-25000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5098" y="3306594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ஒரே விதமான உற்பத்தி</a:t>
            </a:r>
            <a:endParaRPr lang="en-IN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06972" y="297926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13) </a:t>
              </a:r>
              <a:r>
                <a:rPr lang="ta-IN" b="1" dirty="0">
                  <a:ln>
                    <a:solidFill>
                      <a:srgbClr val="FFCCFF"/>
                    </a:solidFill>
                  </a:ln>
                </a:rPr>
                <a:t>முற்றுரிமை போட்டி</a:t>
              </a:r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 ------- </a:t>
              </a:r>
              <a:r>
                <a:rPr lang="ta-IN" b="1" dirty="0">
                  <a:ln>
                    <a:solidFill>
                      <a:srgbClr val="FFCCFF"/>
                    </a:solidFill>
                  </a:ln>
                </a:rPr>
                <a:t>ஆகும்</a:t>
              </a:r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C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ஈ 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முற்றுரிமை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8256" y="4889599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நிறை குறை போட்டி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0991" y="3265536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இருவர் முற்றுரிமை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 </a:t>
            </a:r>
            <a:endParaRPr lang="en-IN" dirty="0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79027" y="3293836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சில்லோர் முற்றுரிமை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14)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விலை தலைமை அம்சம் கொண்டது</a:t>
              </a:r>
              <a:endParaRPr lang="en-IN" dirty="0">
                <a:ln>
                  <a:solidFill>
                    <a:srgbClr val="FF99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47184" y="4845932"/>
            <a:ext cx="39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முற்றுரிமையாளர்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 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போட்டி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1544" y="4900610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சில்லோர்  முற்றுரிமை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3900" y="3306594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முற்றுரிமை </a:t>
            </a:r>
            <a:endParaRPr lang="en-IN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7038" y="3294582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நிறைவு போட்டி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15) 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விலை</a:t>
              </a:r>
              <a:r>
                <a:rPr lang="en-IN" b="1" dirty="0">
                  <a:ln>
                    <a:solidFill>
                      <a:srgbClr val="92D050"/>
                    </a:solidFill>
                  </a:ln>
                </a:rPr>
                <a:t> 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பேதம் காட்டுதலின் விளைவு</a:t>
              </a:r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………………….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ஆகும்</a:t>
              </a:r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92D05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ஈ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ஆ மற்றும் இ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3058" y="4900610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பல்வேறு விலை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0643" y="320689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ஆ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அதிக இலாபம்</a:t>
            </a:r>
            <a:endParaRPr lang="de-AT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165" y="3257195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அ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குறைவான உற்பத்தி</a:t>
            </a:r>
            <a:endParaRPr lang="de-AT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5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FF00"/>
                    </a:solidFill>
                  </a:ln>
                </a:rPr>
                <a:t>16)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முற்றுரிமைப் போட்டியில் சராசரி வருவாய் கோடு</a:t>
              </a:r>
              <a:endParaRPr lang="en-IN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30636" y="4630830"/>
            <a:ext cx="3816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ஒன்றுக்குச் சமமான </a:t>
            </a:r>
            <a:endParaRPr lang="en-IN" b="1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நெகிழ்ச்சியுள்ளது</a:t>
            </a:r>
            <a:endParaRPr lang="en-IN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9135" y="4845932"/>
            <a:ext cx="4592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பெருமளவு நெகிழ்ச்சியுள்ளது     </a:t>
            </a:r>
            <a:endParaRPr lang="en-IN" b="1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6006" y="3257689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முற்றிலும் நெகிழ்ச்சி உள்ளது</a:t>
            </a:r>
            <a:endParaRPr lang="en-IN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2229" y="3257689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முற்றிலும் நெகிழ்ச்சியற்றது</a:t>
            </a:r>
            <a:endParaRPr lang="de-AT" baseline="-25000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17) </a:t>
              </a:r>
              <a:r>
                <a:rPr lang="ta-IN" b="1" dirty="0">
                  <a:ln>
                    <a:solidFill>
                      <a:srgbClr val="FFCCFF"/>
                    </a:solidFill>
                  </a:ln>
                </a:rPr>
                <a:t>நிறைவுப் போட்டியில் நிறுவனத்தின் தேவைக்கோடு</a:t>
              </a:r>
              <a:endParaRPr lang="en-IN" dirty="0">
                <a:ln>
                  <a:solidFill>
                    <a:srgbClr val="FFC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68658" y="4847237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நேர்மறை சரிவு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6598" y="488096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எதிர்மறை சரிவு</a:t>
            </a:r>
            <a:endParaRPr lang="en-IN" dirty="0">
              <a:ln>
                <a:solidFill>
                  <a:srgbClr val="CCFF33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0555" y="3243069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படுகிடை</a:t>
            </a:r>
            <a:endParaRPr lang="de-AT" baseline="-25000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06553" y="3243069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நிலையானது</a:t>
            </a:r>
            <a:endParaRPr lang="de-AT" baseline="-25000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18) </a:t>
              </a:r>
              <a:r>
                <a:rPr lang="ta-IN" b="1" dirty="0">
                  <a:ln>
                    <a:solidFill>
                      <a:srgbClr val="CCFF33"/>
                    </a:solidFill>
                  </a:ln>
                </a:rPr>
                <a:t>எந்த வகை அங்காடியில் போட்டியே இராது</a:t>
              </a:r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CC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3756" y="4878587"/>
            <a:ext cx="35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சில்லோர்  முற்றுரிமை</a:t>
            </a:r>
            <a:endParaRPr lang="en-IN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8444" y="4900610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முற்றுரிமைபோட்டி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80642" y="3214516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முற்றுரிமை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89450" y="3276089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நிறைவு போட்டி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1) </a:t>
              </a:r>
              <a:r>
                <a:rPr lang="ta-IN" b="1" dirty="0">
                  <a:ln>
                    <a:solidFill>
                      <a:srgbClr val="FFC000"/>
                    </a:solidFill>
                  </a:ln>
                </a:rPr>
                <a:t>கீழ்க்கண்டவற்றுள் எந்த</a:t>
              </a:r>
              <a:r>
                <a:rPr lang="en-IN" b="1" dirty="0">
                  <a:ln>
                    <a:solidFill>
                      <a:srgbClr val="FFC000"/>
                    </a:solidFill>
                  </a:ln>
                </a:rPr>
                <a:t> </a:t>
              </a:r>
              <a:r>
                <a:rPr lang="ta-IN" b="1" dirty="0">
                  <a:ln>
                    <a:solidFill>
                      <a:srgbClr val="FFC000"/>
                    </a:solidFill>
                  </a:ln>
                </a:rPr>
                <a:t>வகையான அங்காடியில் விலை மிக அதிகமாக இருக்கும்</a:t>
              </a: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FFC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70132" y="4845932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சில்லோர் முற்றுரிமை</a:t>
            </a:r>
            <a:endParaRPr lang="en-IN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3447" y="4845932"/>
            <a:ext cx="33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இருமுக முற்றுரிமை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7540" y="3275933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முற்றுரிமை </a:t>
            </a:r>
            <a:endParaRPr lang="en-US" b="1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9811" y="3243069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நிறைவுப் போட்டி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19) </a:t>
              </a:r>
              <a:r>
                <a:rPr lang="ta-IN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கீழ்க்கண்டவற்றுள் எந்த வகை அங்காடியில் நுகர்வோர் அதிகம் சுரண்டப்படுகிறார்கள்</a:t>
              </a:r>
              <a:r>
                <a: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e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00459" y="4900610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ஈ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சில்லோர் முற்றுரிமை</a:t>
            </a:r>
            <a:endParaRPr lang="en-IN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8840" y="4910701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இ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முற்றுரிமையாளர் போட்டி</a:t>
            </a:r>
            <a:endParaRPr lang="de-AT" b="1" baseline="-25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6097" y="321977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ஆ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முற்றுரிமை </a:t>
            </a:r>
            <a:endParaRPr lang="en-IN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3628" y="3306594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அ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ta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நிறைவு போட்டி</a:t>
            </a:r>
            <a:endParaRPr lang="en-IN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0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20)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விற்பனை செலவிற்கு உதாரணம்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43927" y="4900610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கொள்முதல் செலவு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1222" y="3284813"/>
            <a:ext cx="374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போக்குவரத்துச் செலவு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5266" y="4951317"/>
            <a:ext cx="27831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விளம்பர செலவு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lvl="0"/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2125" y="3270618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கச்சாப்பொருள் விலை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56"/>
            <a:ext cx="12192000" cy="67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2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2) 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நிறுவனத்தின் சமநிலை என்பது</a:t>
              </a:r>
              <a:endParaRPr lang="en-IN" dirty="0">
                <a:ln>
                  <a:solidFill>
                    <a:srgbClr val="92D05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69474" y="4900610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) MR = Price</a:t>
            </a:r>
            <a:endParaRPr lang="en-IN" dirty="0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2807" y="478084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) MC &lt; MR</a:t>
            </a:r>
            <a:endParaRPr lang="en-IN" dirty="0">
              <a:ln>
                <a:solidFill>
                  <a:srgbClr val="CC66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9474" y="3233965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) MC &gt; MR</a:t>
            </a:r>
            <a:endParaRPr lang="de-AT" baseline="-25000" dirty="0">
              <a:ln>
                <a:solidFill>
                  <a:srgbClr val="CC66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42807" y="3257689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6600"/>
                  </a:solidFill>
                </a:ln>
                <a:solidFill>
                  <a:prstClr val="white"/>
                </a:solidFill>
              </a:rPr>
              <a:t>) MC = MR</a:t>
            </a:r>
            <a:endParaRPr lang="de-AT" baseline="-25000" dirty="0">
              <a:ln>
                <a:solidFill>
                  <a:srgbClr val="CC66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45774" y="2885547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6600"/>
                    </a:solidFill>
                  </a:ln>
                </a:rPr>
                <a:t>3) </a:t>
              </a:r>
              <a:r>
                <a:rPr lang="ta-IN" b="1" dirty="0">
                  <a:ln>
                    <a:solidFill>
                      <a:srgbClr val="CC6600"/>
                    </a:solidFill>
                  </a:ln>
                </a:rPr>
                <a:t>கீழ்க்கண்டவற்றுள் எது முற்றுரிமைப் போட்டியின் இயல்புகள்</a:t>
              </a:r>
              <a:r>
                <a:rPr lang="en-US" b="1" dirty="0">
                  <a:ln>
                    <a:solidFill>
                      <a:srgbClr val="CC6600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CC66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90326" y="4933103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உள்ளே நுழைய முடியாது</a:t>
            </a:r>
            <a:endParaRPr lang="en-IN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6032" y="3292399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சில விற்பனையாளர் </a:t>
            </a:r>
            <a:endParaRPr lang="en-IN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73523" y="4962172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பண்ட</a:t>
            </a: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வேறுபாடு</a:t>
            </a:r>
            <a:endParaRPr lang="de-AT" baseline="-250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6929" y="3177317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ஒரு விற்பனையாளர்</a:t>
            </a:r>
            <a:endParaRPr lang="de-AT" baseline="-250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00B0F0"/>
                    </a:solidFill>
                  </a:ln>
                </a:rPr>
                <a:t>4) </a:t>
              </a:r>
              <a:r>
                <a:rPr lang="ta-IN" b="1" dirty="0">
                  <a:ln>
                    <a:solidFill>
                      <a:srgbClr val="00B0F0"/>
                    </a:solidFill>
                  </a:ln>
                </a:rPr>
                <a:t>முற்றுரிமை நிறுவனம்  குறுகிய காலத்தில் </a:t>
              </a:r>
              <a:r>
                <a:rPr lang="en-US" b="1" dirty="0">
                  <a:ln>
                    <a:solidFill>
                      <a:srgbClr val="00B0F0"/>
                    </a:solidFill>
                  </a:ln>
                </a:rPr>
                <a:t>……………… </a:t>
              </a:r>
              <a:r>
                <a:rPr lang="ta-IN" b="1" dirty="0">
                  <a:ln>
                    <a:solidFill>
                      <a:srgbClr val="00B0F0"/>
                    </a:solidFill>
                  </a:ln>
                </a:rPr>
                <a:t>பெறும்</a:t>
              </a:r>
              <a:endParaRPr lang="en-IN" dirty="0">
                <a:ln>
                  <a:solidFill>
                    <a:srgbClr val="00B0F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அதிக நஷ்டம்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1794" y="490061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அதிக இலாபம்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03392" y="3300076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நஷ்டம்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1794" y="3257195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இயல்பு இலாபம்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5)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கீழ்க்கண்டவற்றுள் உபரிதிறன்  இல்லாதது 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…………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நிறைவுப் போட்டி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9252" y="4880965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சில்லோர் முற்றுரிமை</a:t>
            </a:r>
            <a:endParaRPr lang="de-AT" baseline="-25000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4558" y="3332797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முற்றுரிமை போட்டி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9345" y="3275933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prstClr val="white"/>
                </a:solidFill>
              </a:rPr>
              <a:t>முற்றுரிமை</a:t>
            </a:r>
            <a:endParaRPr lang="en-IN" dirty="0">
              <a:ln>
                <a:solidFill>
                  <a:srgbClr val="CCFF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6) </a:t>
              </a:r>
              <a:r>
                <a:rPr lang="ta-IN" b="1" dirty="0">
                  <a:ln>
                    <a:solidFill>
                      <a:srgbClr val="CCFF33"/>
                    </a:solidFill>
                  </a:ln>
                </a:rPr>
                <a:t>எப்போது நிறுவனம் இலாபம் பெற முடியும்</a:t>
              </a:r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CC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34711" y="4965512"/>
            <a:ext cx="120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TR = TC</a:t>
            </a:r>
            <a:endParaRPr lang="en-IN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3165" y="4889599"/>
            <a:ext cx="126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TR &gt; TC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081" y="325768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TR – MC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03165" y="3243494"/>
            <a:ext cx="127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TR &lt; TC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7)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விலையின் மற்றொரு பெயர்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 …………………………..</a:t>
              </a:r>
              <a:endParaRPr lang="en-IN" dirty="0">
                <a:ln>
                  <a:solidFill>
                    <a:srgbClr val="FF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20633" y="4965512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சராசரி செலவு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37080" y="3346548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இறுதி நிலை வருவாய்</a:t>
            </a:r>
            <a:endParaRPr lang="en-IN" dirty="0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6475" y="490061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மொத்த வருவாய்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6688" y="3343760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சராசரி வருவாய்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8)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எந்த அங்காடியில்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 AR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மற்றும்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 MR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சமமாகும்</a:t>
              </a:r>
              <a:endParaRPr lang="en-IN" dirty="0">
                <a:ln>
                  <a:solidFill>
                    <a:srgbClr val="FF99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50339" y="4900610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சில்லேர் முற்றுரிமை</a:t>
            </a:r>
            <a:endParaRPr lang="en-IN" dirty="0">
              <a:ln>
                <a:solidFill>
                  <a:srgbClr val="CC33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2986" y="4900610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முற்றுரிமை போட்டி</a:t>
            </a:r>
            <a:endParaRPr lang="en-IN" dirty="0">
              <a:ln>
                <a:solidFill>
                  <a:srgbClr val="CC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4198" y="3243069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நிறைவு போட்டி</a:t>
            </a:r>
            <a:r>
              <a:rPr lang="en-US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  </a:t>
            </a:r>
            <a:endParaRPr lang="en-IN" dirty="0">
              <a:ln>
                <a:solidFill>
                  <a:srgbClr val="CC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82986" y="3233965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prstClr val="white"/>
                </a:solidFill>
              </a:rPr>
              <a:t>இருவர் முற்றுரிமை</a:t>
            </a:r>
            <a:endParaRPr lang="de-AT" baseline="-25000" dirty="0">
              <a:ln>
                <a:solidFill>
                  <a:srgbClr val="CC3399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472</Words>
  <Application>Microsoft Office PowerPoint</Application>
  <PresentationFormat>Widescreen</PresentationFormat>
  <Paragraphs>102</Paragraphs>
  <Slides>22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17</cp:revision>
  <dcterms:created xsi:type="dcterms:W3CDTF">2022-10-23T13:41:40Z</dcterms:created>
  <dcterms:modified xsi:type="dcterms:W3CDTF">2024-05-18T09:20:24Z</dcterms:modified>
</cp:coreProperties>
</file>