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99"/>
    <a:srgbClr val="CCECFF"/>
    <a:srgbClr val="00CC66"/>
    <a:srgbClr val="FF66FF"/>
    <a:srgbClr val="CC9900"/>
    <a:srgbClr val="FFFF66"/>
    <a:srgbClr val="66FF33"/>
    <a:srgbClr val="CC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6C99-8B5C-4542-8B51-4092C229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1BF03-9E50-4AE9-BF19-C2749648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0B824-0231-4A3A-94D9-F0916AE2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BAC84-ECD7-4AC6-9501-65ABD104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D307-B78D-45EB-A2AD-74904B3A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4D86-BD67-44E5-9AE2-D9A03A0A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4CF73-B6A9-4595-AA7C-5BD94BA9B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4B7C-D795-4EFE-BA41-C2B6974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7B4A-AA4E-4B2C-BEA3-A2941B04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4B645-4048-4F3B-8AB7-3B471EDC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8DCB7-F982-492D-AC92-5CC462510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F379F-6DD8-44BA-9B98-6170320FB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D6EAD-1E99-4559-99ED-C486AD22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F7F76-94DE-44DA-9474-1EC0BF50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C3948-5EAB-40C4-9DEF-0D32C29B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3BD2-303D-4B56-9C76-15F004E1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21C5-0B28-4C2A-B942-141C48A68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5CF6C-3893-4355-9EE0-E888D8B9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87DEB-7627-4C30-A8D6-ED5F93DE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CEF6-92B8-4CF7-973E-F50ECDD6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8BBB-BB3E-48F4-9AFC-F491C40A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32723-B938-4433-B724-11A15C05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6E4A7-E9BD-43A1-A83C-4FFE34CE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95A1F-7A74-466A-B60D-2FF3E139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42C03-BB17-46CB-B9B6-60F41988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3243-3F24-4EB5-933E-E42B13C8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98F9-90AC-4D4F-ABAA-728794086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DEADE-60C0-4304-9445-EF12C6AB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35E0F-3346-43A5-9211-97E74658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67CBC-5DF5-4421-B1F2-76F47732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5380A-582E-4CDC-9993-A29C256C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0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9149-608E-4CCF-9970-EEAA41EC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68FB3-50D4-46EE-A889-3E2432859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C78BA-858C-47E1-86E1-AFF51F8C9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DCD6A-AB2F-4BA1-8827-AB838A64F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AAD30-581E-434C-B0C0-7CBA3DAAE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A0D84-1885-4DD4-8FBF-F5AC413B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DCFC11-6672-4CB6-B23B-C5701CC5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EF6CB-6E62-4706-94FB-8681609F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0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2142-8D2C-4E76-9460-F28FEC6A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9EEB-F317-46FD-8FB1-1E08E3A7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B3CE9-8DED-4190-AB86-DFF1BF5C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A37DC-A0C4-46F9-A933-8459F169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0F88B-5652-460F-AFF0-40D80EC4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5DB6B-B8A7-45FA-BD3F-50978E21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BDAAA-9A43-4DF9-918E-63461A48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CA97-B030-4F80-9CEB-CCE8747E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9EDE-FC04-4812-9C85-E3E3B72D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8DC9-998F-4919-B781-D7FFC8E9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54290-E405-430B-A88B-042AE055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622FA-05FC-40B2-872E-46E0FA64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82FAD-FC5F-4B8C-B542-490D543F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2C46-CDC3-4A62-9720-ED97AB14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61772-CF0C-4EF2-96F4-90F78A35E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AF550-04B1-42D4-B241-22F4B7CEE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C33EB-19FE-44D0-A4F5-9C2D7820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37BBA-D78C-454B-BE45-8CC62CCC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DE37F-E124-4F53-AE48-8878BAC6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6C544-1835-4531-80D6-38E9AA51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D3373-B2BB-4AE8-81B2-F8D8D42E1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DD0C4-AD29-4756-BA26-858965A70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63D2-9E3C-41F5-957C-89D62A6FA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AAB8D-9997-496A-81CF-6560536D4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f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f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3720A43-6DEF-54F8-BF08-CCAC5543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0"/>
            <a:ext cx="1180253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FF3CDE-AA35-46C1-9CF0-2DD7773A24AC}"/>
              </a:ext>
            </a:extLst>
          </p:cNvPr>
          <p:cNvSpPr/>
          <p:nvPr/>
        </p:nvSpPr>
        <p:spPr>
          <a:xfrm>
            <a:off x="7039723" y="2141835"/>
            <a:ext cx="3522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www.Padasalai.Net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70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ln>
                    <a:solidFill>
                      <a:srgbClr val="FF3399"/>
                    </a:solidFill>
                  </a:ln>
                </a:rPr>
                <a:t>9  </a:t>
              </a:r>
              <a:r>
                <a:rPr lang="ta-IN" b="1" dirty="0">
                  <a:ln>
                    <a:solidFill>
                      <a:srgbClr val="FF3399"/>
                    </a:solidFill>
                  </a:ln>
                </a:rPr>
                <a:t>நீண்ட கால உற்பத்தி சார்பு எதன் மூலம் அறியப்படுகிறது</a:t>
              </a:r>
              <a:r>
                <a:rPr lang="en-IN" b="1" dirty="0">
                  <a:ln>
                    <a:solidFill>
                      <a:srgbClr val="FF3399"/>
                    </a:solidFill>
                  </a:ln>
                </a:rPr>
                <a:t>? </a:t>
              </a:r>
              <a:endParaRPr lang="en-IN" dirty="0">
                <a:ln>
                  <a:solidFill>
                    <a:srgbClr val="FF3399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96674" y="4845932"/>
            <a:ext cx="4012637" cy="388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400" b="1" dirty="0">
                <a:ln>
                  <a:solidFill>
                    <a:srgbClr val="CC66FF"/>
                  </a:solidFill>
                </a:ln>
                <a:solidFill>
                  <a:prstClr val="white"/>
                </a:solidFill>
              </a:rPr>
              <a:t>ஈ) மாறா விகித அளவு விளைவு</a:t>
            </a:r>
            <a:r>
              <a:rPr lang="en-IN" sz="1400" b="1" dirty="0">
                <a:ln>
                  <a:solidFill>
                    <a:srgbClr val="CC66FF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sz="1400" b="1" dirty="0">
                <a:ln>
                  <a:solidFill>
                    <a:srgbClr val="CC66FF"/>
                  </a:solidFill>
                </a:ln>
                <a:solidFill>
                  <a:prstClr val="white"/>
                </a:solidFill>
              </a:rPr>
              <a:t>விதி</a:t>
            </a:r>
            <a:endParaRPr lang="de-AT" sz="1400" baseline="-25000" dirty="0">
              <a:ln>
                <a:solidFill>
                  <a:srgbClr val="CC66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5988" y="4872862"/>
            <a:ext cx="3414717" cy="388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400" b="1" dirty="0">
                <a:ln>
                  <a:solidFill>
                    <a:srgbClr val="CC66FF"/>
                  </a:solidFill>
                </a:ln>
                <a:solidFill>
                  <a:prstClr val="white"/>
                </a:solidFill>
              </a:rPr>
              <a:t>இ) விகித அளவு விளைவு விதி</a:t>
            </a:r>
            <a:endParaRPr lang="de-AT" sz="1400" baseline="-25000" dirty="0">
              <a:ln>
                <a:solidFill>
                  <a:srgbClr val="CC66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61245" y="3306594"/>
            <a:ext cx="1877437" cy="388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400" b="1" dirty="0">
                <a:ln>
                  <a:solidFill>
                    <a:srgbClr val="CC66FF"/>
                  </a:solidFill>
                </a:ln>
                <a:solidFill>
                  <a:prstClr val="white"/>
                </a:solidFill>
              </a:rPr>
              <a:t>ஆ) அளிப்பு விதி</a:t>
            </a:r>
            <a:endParaRPr lang="de-AT" sz="1400" baseline="-25000" dirty="0">
              <a:ln>
                <a:solidFill>
                  <a:srgbClr val="CC66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68958" y="3306593"/>
            <a:ext cx="2885364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400" b="1" dirty="0">
                <a:ln>
                  <a:solidFill>
                    <a:srgbClr val="CC66FF"/>
                  </a:solidFill>
                </a:ln>
                <a:solidFill>
                  <a:prstClr val="white"/>
                </a:solidFill>
              </a:rPr>
              <a:t>அ) தேவை</a:t>
            </a:r>
            <a:r>
              <a:rPr lang="en-IN" sz="1400" b="1" dirty="0">
                <a:ln>
                  <a:solidFill>
                    <a:srgbClr val="CC66FF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sz="1400" b="1" dirty="0">
                <a:ln>
                  <a:solidFill>
                    <a:srgbClr val="CC66FF"/>
                  </a:solidFill>
                </a:ln>
                <a:solidFill>
                  <a:prstClr val="white"/>
                </a:solidFill>
              </a:rPr>
              <a:t>விதி</a:t>
            </a:r>
            <a:endParaRPr lang="de-AT" sz="1400" baseline="-25000" dirty="0">
              <a:ln>
                <a:solidFill>
                  <a:srgbClr val="CC66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99293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00403" y="1531231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sz="2000" b="1" dirty="0">
                  <a:ln>
                    <a:solidFill>
                      <a:srgbClr val="92D050"/>
                    </a:solidFill>
                  </a:ln>
                </a:rPr>
                <a:t>10  </a:t>
              </a:r>
              <a:r>
                <a:rPr lang="ta-IN" sz="2000" b="1" dirty="0">
                  <a:ln>
                    <a:solidFill>
                      <a:srgbClr val="92D050"/>
                    </a:solidFill>
                  </a:ln>
                </a:rPr>
                <a:t>சம உற்பத்திக் கோட்டின் வேறு  பெயர் </a:t>
              </a:r>
              <a:endParaRPr lang="en-IN" sz="2000" dirty="0">
                <a:ln>
                  <a:solidFill>
                    <a:srgbClr val="92D05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0462" y="4845932"/>
            <a:ext cx="3422732" cy="409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sz="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ஈ) சம உற்பத்தி  வளைகோடு</a:t>
            </a:r>
            <a:endParaRPr lang="de-AT" sz="1500" b="1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9538" y="4811004"/>
            <a:ext cx="393292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sz="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இ) சம– இறுநிலை</a:t>
            </a:r>
            <a:r>
              <a:rPr lang="en-IN" sz="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a-IN" sz="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பயன்பாடு </a:t>
            </a:r>
            <a:r>
              <a:rPr lang="en-IN" sz="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                    </a:t>
            </a:r>
            <a:r>
              <a:rPr lang="ta-IN" sz="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en-IN" sz="1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54953" y="3174391"/>
            <a:ext cx="4318811" cy="409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sz="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ஆ) நெகிழ்ச்சியற்ற தேவைக் </a:t>
            </a:r>
            <a:r>
              <a:rPr lang="en-IN" sz="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a-IN" sz="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கோடு  </a:t>
            </a:r>
            <a:endParaRPr lang="en-IN" sz="1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69549" y="3250385"/>
            <a:ext cx="3970959" cy="409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sz="15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அ) நெகிழ்ச்சியற்ற அளிப்பு  கோடு</a:t>
            </a:r>
            <a:endParaRPr lang="en-IN" sz="15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899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b="1" dirty="0">
                  <a:ln>
                    <a:solidFill>
                      <a:srgbClr val="66FF33"/>
                    </a:solidFill>
                  </a:ln>
                </a:rPr>
                <a:t>11  </a:t>
              </a:r>
              <a:r>
                <a:rPr lang="ta-IN" b="1" dirty="0">
                  <a:ln>
                    <a:solidFill>
                      <a:srgbClr val="66FF33"/>
                    </a:solidFill>
                  </a:ln>
                </a:rPr>
                <a:t>நிறுவனத்தின் உள்ளிருந்து தோன்றும் சிக்கனத்திற்குக் காரணமாக அமைவது  எது</a:t>
              </a:r>
              <a:r>
                <a:rPr lang="en-IN" b="1" dirty="0">
                  <a:ln>
                    <a:solidFill>
                      <a:srgbClr val="66FF33"/>
                    </a:solidFill>
                  </a:ln>
                </a:rPr>
                <a:t>? </a:t>
              </a:r>
              <a:endParaRPr lang="en-IN" dirty="0">
                <a:ln>
                  <a:solidFill>
                    <a:srgbClr val="66FF33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97000" y="4889599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ஈ) மேற்காணும் அனைத்தும்</a:t>
            </a:r>
            <a:endParaRPr lang="de-AT" baseline="-25000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98401" y="4965512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இ) மேலாண்மை </a:t>
            </a:r>
            <a:endParaRPr lang="en-IN" dirty="0">
              <a:ln>
                <a:solidFill>
                  <a:srgbClr val="FF00FF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36146" y="3264422"/>
            <a:ext cx="270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ஆ) தொழில்நுட்பம்</a:t>
            </a:r>
            <a:endParaRPr lang="en-IN" dirty="0">
              <a:ln>
                <a:solidFill>
                  <a:srgbClr val="FF00FF"/>
                </a:solidFill>
              </a:ln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0113" y="330007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அ) நிதி</a:t>
            </a:r>
            <a:endParaRPr lang="en-IN" b="1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22"/>
            <a:ext cx="11820939" cy="1136407"/>
            <a:chOff x="0" y="2860796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506609" y="2860796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b="1" dirty="0">
                  <a:ln>
                    <a:solidFill>
                      <a:srgbClr val="FF00FF"/>
                    </a:solidFill>
                  </a:ln>
                </a:rPr>
                <a:t>12  </a:t>
              </a:r>
              <a:r>
                <a:rPr lang="ta-IN" b="1" dirty="0">
                  <a:ln>
                    <a:solidFill>
                      <a:srgbClr val="FF00FF"/>
                    </a:solidFill>
                  </a:ln>
                </a:rPr>
                <a:t>காப் – டக்ளஸ்  உற்பத்தி  சார்பு எதனை அடிப்படையாக கொண்டது</a:t>
              </a:r>
              <a:r>
                <a:rPr lang="en-IN" b="1" dirty="0">
                  <a:ln>
                    <a:solidFill>
                      <a:srgbClr val="FF00FF"/>
                    </a:solidFill>
                  </a:ln>
                </a:rPr>
                <a:t>? </a:t>
              </a:r>
              <a:endParaRPr lang="en-IN" dirty="0">
                <a:ln>
                  <a:solidFill>
                    <a:srgbClr val="FF00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97000" y="4900610"/>
            <a:ext cx="3921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ECFF"/>
                  </a:solidFill>
                </a:ln>
                <a:solidFill>
                  <a:prstClr val="white"/>
                </a:solidFill>
              </a:rPr>
              <a:t>ஈ) மேற்காணும் அனைத்தும்</a:t>
            </a:r>
            <a:endParaRPr lang="de-AT" baseline="-25000" dirty="0">
              <a:ln>
                <a:solidFill>
                  <a:srgbClr val="CCE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40277" y="4929085"/>
            <a:ext cx="4406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ECFF"/>
                  </a:solidFill>
                </a:ln>
                <a:solidFill>
                  <a:prstClr val="white"/>
                </a:solidFill>
              </a:rPr>
              <a:t>இ) மாறா விகித விளைவு</a:t>
            </a:r>
            <a:r>
              <a:rPr lang="en-IN" b="1" dirty="0">
                <a:ln>
                  <a:solidFill>
                    <a:srgbClr val="CCECFF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b="1" dirty="0">
                <a:ln>
                  <a:solidFill>
                    <a:srgbClr val="CCECFF"/>
                  </a:solidFill>
                </a:ln>
                <a:solidFill>
                  <a:prstClr val="white"/>
                </a:solidFill>
              </a:rPr>
              <a:t>விதி            </a:t>
            </a:r>
            <a:r>
              <a:rPr lang="en-IN" b="1" dirty="0">
                <a:ln>
                  <a:solidFill>
                    <a:srgbClr val="CCECFF"/>
                  </a:solidFill>
                </a:ln>
                <a:solidFill>
                  <a:prstClr val="white"/>
                </a:solidFill>
              </a:rPr>
              <a:t>           </a:t>
            </a:r>
            <a:r>
              <a:rPr lang="ta-IN" b="1" dirty="0">
                <a:ln>
                  <a:solidFill>
                    <a:srgbClr val="CCECFF"/>
                  </a:solidFill>
                </a:ln>
                <a:solidFill>
                  <a:prstClr val="white"/>
                </a:solidFill>
              </a:rPr>
              <a:t>  </a:t>
            </a:r>
            <a:endParaRPr lang="en-IN" b="1" dirty="0">
              <a:ln>
                <a:solidFill>
                  <a:srgbClr val="CCE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68740" y="3007481"/>
            <a:ext cx="36070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CCECFF"/>
                  </a:solidFill>
                </a:ln>
                <a:solidFill>
                  <a:prstClr val="white"/>
                </a:solidFill>
              </a:rPr>
              <a:t>ஆ) குறைந்து செல்விகித </a:t>
            </a:r>
            <a:endParaRPr lang="en-IN" b="1" dirty="0">
              <a:ln>
                <a:solidFill>
                  <a:srgbClr val="CCECFF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CCECFF"/>
                  </a:solidFill>
                </a:ln>
                <a:solidFill>
                  <a:prstClr val="white"/>
                </a:solidFill>
              </a:rPr>
              <a:t>விளைவு விதி </a:t>
            </a:r>
            <a:endParaRPr lang="en-IN" dirty="0">
              <a:ln>
                <a:solidFill>
                  <a:srgbClr val="CCEC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51029" y="3007481"/>
            <a:ext cx="3584636" cy="888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CCECFF"/>
                  </a:solidFill>
                </a:ln>
                <a:solidFill>
                  <a:prstClr val="white"/>
                </a:solidFill>
              </a:rPr>
              <a:t>அ) வளர்ந்து  செல்விகித </a:t>
            </a:r>
            <a:endParaRPr lang="en-IN" b="1" dirty="0">
              <a:ln>
                <a:solidFill>
                  <a:srgbClr val="CCECFF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b="1" dirty="0">
                <a:ln>
                  <a:solidFill>
                    <a:srgbClr val="CCECFF"/>
                  </a:solidFill>
                </a:ln>
                <a:solidFill>
                  <a:prstClr val="white"/>
                </a:solidFill>
              </a:rPr>
              <a:t>விளைவு விதி</a:t>
            </a:r>
            <a:endParaRPr lang="en-IN" dirty="0">
              <a:ln>
                <a:solidFill>
                  <a:srgbClr val="CCEC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sz="1700" b="1" dirty="0">
                  <a:ln>
                    <a:solidFill>
                      <a:srgbClr val="CCECFF"/>
                    </a:solidFill>
                  </a:ln>
                </a:rPr>
                <a:t>13  </a:t>
              </a:r>
              <a:r>
                <a:rPr lang="ta-IN" sz="1700" b="1" dirty="0">
                  <a:ln>
                    <a:solidFill>
                      <a:srgbClr val="CCECFF"/>
                    </a:solidFill>
                  </a:ln>
                </a:rPr>
                <a:t>உற்பத்திக்காரணிகளை </a:t>
              </a:r>
              <a:r>
                <a:rPr lang="en-IN" sz="1700" b="1" dirty="0">
                  <a:ln>
                    <a:solidFill>
                      <a:srgbClr val="CCECFF"/>
                    </a:solidFill>
                  </a:ln>
                </a:rPr>
                <a:t>5</a:t>
              </a:r>
              <a:r>
                <a:rPr lang="ta-IN" sz="1700" b="1" dirty="0">
                  <a:ln>
                    <a:solidFill>
                      <a:srgbClr val="CCECFF"/>
                    </a:solidFill>
                  </a:ln>
                </a:rPr>
                <a:t> சதவீதம் அதிகரித்தால்</a:t>
              </a:r>
              <a:r>
                <a:rPr lang="en-IN" sz="1700" b="1" dirty="0">
                  <a:ln>
                    <a:solidFill>
                      <a:srgbClr val="CCECFF"/>
                    </a:solidFill>
                  </a:ln>
                </a:rPr>
                <a:t>, </a:t>
              </a:r>
              <a:r>
                <a:rPr lang="ta-IN" sz="1700" b="1" dirty="0">
                  <a:ln>
                    <a:solidFill>
                      <a:srgbClr val="CCECFF"/>
                    </a:solidFill>
                  </a:ln>
                </a:rPr>
                <a:t>வெளியீடு </a:t>
              </a:r>
              <a:r>
                <a:rPr lang="en-IN" sz="1700" b="1" dirty="0">
                  <a:ln>
                    <a:solidFill>
                      <a:srgbClr val="CCECFF"/>
                    </a:solidFill>
                  </a:ln>
                </a:rPr>
                <a:t>5</a:t>
              </a:r>
              <a:r>
                <a:rPr lang="ta-IN" sz="1700" b="1" dirty="0">
                  <a:ln>
                    <a:solidFill>
                      <a:srgbClr val="CCECFF"/>
                    </a:solidFill>
                  </a:ln>
                </a:rPr>
                <a:t> சதவீதத்திற்கு மேல்அதிகரிப்பது எந்தவிகித விளைவு விதியைசார்ந்தது </a:t>
              </a:r>
              <a:endParaRPr lang="en-IN" sz="1700" dirty="0">
                <a:ln>
                  <a:solidFill>
                    <a:srgbClr val="CCEC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00393" y="4965512"/>
            <a:ext cx="3714478" cy="452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700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ஈ) மேற்காணும் அனைத்தும்</a:t>
            </a:r>
            <a:endParaRPr lang="de-AT" sz="1700" baseline="-25000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39701" y="4652034"/>
            <a:ext cx="402267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700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இ) மாறா விகித அளவு </a:t>
            </a:r>
            <a:endParaRPr lang="en-IN" sz="1700" b="1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sz="1700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விளைவு விதி     </a:t>
            </a:r>
            <a:endParaRPr lang="en-IN" sz="1700" b="1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6548" y="2998717"/>
            <a:ext cx="3764171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700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ஆ) குறைந்து செல்விளைவு </a:t>
            </a:r>
            <a:endParaRPr lang="en-IN" sz="1700" b="1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sz="1700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விகித விதி </a:t>
            </a:r>
            <a:endParaRPr lang="en-IN" sz="1700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70748" y="3005338"/>
            <a:ext cx="3746538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700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அ) வளர்ந்து செல் விளைவு </a:t>
            </a:r>
            <a:endParaRPr lang="en-IN" sz="1700" b="1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ta-IN" sz="1700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விகித விதி   </a:t>
            </a:r>
            <a:endParaRPr lang="en-IN" sz="1700" b="1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ln>
                    <a:solidFill>
                      <a:srgbClr val="CC9900"/>
                    </a:solidFill>
                  </a:ln>
                </a:rPr>
                <a:t>14  </a:t>
              </a:r>
              <a:r>
                <a:rPr lang="ta-IN" b="1" dirty="0">
                  <a:ln>
                    <a:solidFill>
                      <a:srgbClr val="CC9900"/>
                    </a:solidFill>
                  </a:ln>
                </a:rPr>
                <a:t>கீழ்கண்டவற்றுள் எது நிலத்தின் சிறப்பியல்பு அல்ல</a:t>
              </a:r>
              <a:r>
                <a:rPr lang="en-IN" b="1" dirty="0">
                  <a:ln>
                    <a:solidFill>
                      <a:srgbClr val="CC9900"/>
                    </a:solidFill>
                  </a:ln>
                </a:rPr>
                <a:t>? </a:t>
              </a:r>
              <a:endParaRPr lang="en-IN" dirty="0">
                <a:ln>
                  <a:solidFill>
                    <a:srgbClr val="CC99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46968" y="4878587"/>
            <a:ext cx="358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FFFF66"/>
                  </a:solidFill>
                </a:ln>
                <a:solidFill>
                  <a:prstClr val="white"/>
                </a:solidFill>
              </a:rPr>
              <a:t>ஈ) இயற்கையின் கொடை</a:t>
            </a:r>
            <a:endParaRPr lang="de-AT" baseline="-25000" dirty="0">
              <a:ln>
                <a:solidFill>
                  <a:srgbClr val="FFFF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6649" y="4955115"/>
            <a:ext cx="321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FFFF66"/>
                  </a:solidFill>
                </a:ln>
                <a:solidFill>
                  <a:prstClr val="white"/>
                </a:solidFill>
              </a:rPr>
              <a:t>இ)</a:t>
            </a:r>
            <a:r>
              <a:rPr lang="en-IN" b="1" dirty="0">
                <a:ln>
                  <a:solidFill>
                    <a:srgbClr val="FFFF66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b="1" dirty="0">
                <a:ln>
                  <a:solidFill>
                    <a:srgbClr val="FFFF66"/>
                  </a:solidFill>
                </a:ln>
                <a:solidFill>
                  <a:prstClr val="white"/>
                </a:solidFill>
              </a:rPr>
              <a:t>பல வகைப்படும்   </a:t>
            </a:r>
            <a:endParaRPr lang="en-IN" b="1" dirty="0">
              <a:ln>
                <a:solidFill>
                  <a:srgbClr val="FFFF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0800" y="3257689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b="1" dirty="0">
                <a:ln>
                  <a:solidFill>
                    <a:srgbClr val="FFFF66"/>
                  </a:solidFill>
                </a:ln>
                <a:solidFill>
                  <a:prstClr val="white"/>
                </a:solidFill>
              </a:rPr>
              <a:t>ஆ) இயங்கும் தன்மையுடையது </a:t>
            </a:r>
            <a:endParaRPr lang="en-IN" dirty="0">
              <a:ln>
                <a:solidFill>
                  <a:srgbClr val="FFFF66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30929" y="3257689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a-IN" b="1" dirty="0">
                <a:ln>
                  <a:solidFill>
                    <a:srgbClr val="FFFF66"/>
                  </a:solidFill>
                </a:ln>
                <a:solidFill>
                  <a:prstClr val="white"/>
                </a:solidFill>
              </a:rPr>
              <a:t>அ) குறை அளிப்பு</a:t>
            </a:r>
            <a:endParaRPr lang="en-IN" b="1" dirty="0">
              <a:ln>
                <a:solidFill>
                  <a:srgbClr val="FFFF66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22"/>
            <a:ext cx="11820939" cy="1136407"/>
            <a:chOff x="0" y="2860796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87038" y="2860796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b="1" dirty="0">
                  <a:ln>
                    <a:solidFill>
                      <a:srgbClr val="CCECFF"/>
                    </a:solidFill>
                  </a:ln>
                </a:rPr>
                <a:t>15  </a:t>
              </a:r>
              <a:r>
                <a:rPr lang="ta-IN" b="1" dirty="0">
                  <a:ln>
                    <a:solidFill>
                      <a:srgbClr val="CCECFF"/>
                    </a:solidFill>
                  </a:ln>
                </a:rPr>
                <a:t>ஓர் அலகு உற்பத்திக்காரணியை அதிகரிக்கும் போது கிடைக்கும் உற்பத்தி </a:t>
              </a:r>
              <a:endParaRPr lang="en-IN" dirty="0">
                <a:ln>
                  <a:solidFill>
                    <a:srgbClr val="CCEC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57127" y="4889599"/>
            <a:ext cx="27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ஈ) ஆண்டு உற்பத்தி</a:t>
            </a:r>
            <a:endParaRPr lang="de-AT" baseline="-25000" dirty="0">
              <a:ln>
                <a:solidFill>
                  <a:srgbClr val="FF66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79777" y="4916494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இ) சராசரி உற்பத்தி  </a:t>
            </a:r>
            <a:endParaRPr lang="en-IN" b="1" dirty="0">
              <a:ln>
                <a:solidFill>
                  <a:srgbClr val="FF66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36222" y="3324525"/>
            <a:ext cx="3042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ஆ) மொத்த உற்பத்தி </a:t>
            </a:r>
            <a:endParaRPr lang="en-IN" dirty="0">
              <a:ln>
                <a:solidFill>
                  <a:srgbClr val="FF66FF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9921" y="3346548"/>
            <a:ext cx="3486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அ) இறுதிநிலை உற்பத்தி</a:t>
            </a:r>
            <a:endParaRPr lang="en-IN" b="1" dirty="0">
              <a:ln>
                <a:solidFill>
                  <a:srgbClr val="FF66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0" y="228537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58417" y="2919530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b="1" dirty="0">
                <a:ln>
                  <a:solidFill>
                    <a:srgbClr val="FF6699"/>
                  </a:solidFill>
                </a:ln>
              </a:endParaRPr>
            </a:p>
            <a:p>
              <a:pPr algn="ctr"/>
              <a:r>
                <a:rPr lang="en-IN" sz="2000" b="1" dirty="0">
                  <a:ln>
                    <a:solidFill>
                      <a:srgbClr val="FF6699"/>
                    </a:solidFill>
                  </a:ln>
                </a:rPr>
                <a:t>16  </a:t>
              </a:r>
              <a:r>
                <a:rPr lang="ta-IN" sz="2000" b="1" dirty="0">
                  <a:ln>
                    <a:solidFill>
                      <a:srgbClr val="FF6699"/>
                    </a:solidFill>
                  </a:ln>
                </a:rPr>
                <a:t>நவீன  பொருளியல் வல்லுனர்களின் விதி </a:t>
              </a:r>
              <a:endParaRPr lang="en-IN" sz="2000" dirty="0">
                <a:ln>
                  <a:solidFill>
                    <a:srgbClr val="FF6699"/>
                  </a:solidFill>
                </a:ln>
              </a:endParaRPr>
            </a:p>
            <a:p>
              <a:endParaRPr lang="en-IN" b="1" dirty="0">
                <a:ln>
                  <a:solidFill>
                    <a:srgbClr val="FF6699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82212" y="4920404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9900"/>
                  </a:solidFill>
                </a:ln>
                <a:solidFill>
                  <a:prstClr val="white"/>
                </a:solidFill>
              </a:rPr>
              <a:t>ஈ) மாறும் விகித அளவு</a:t>
            </a:r>
            <a:endParaRPr lang="en-IN" dirty="0">
              <a:ln>
                <a:solidFill>
                  <a:srgbClr val="CC9900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46848" y="4932604"/>
            <a:ext cx="3238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9900"/>
                  </a:solidFill>
                </a:ln>
                <a:solidFill>
                  <a:prstClr val="white"/>
                </a:solidFill>
              </a:rPr>
              <a:t>இ) மாறா விகித அளவு</a:t>
            </a:r>
            <a:endParaRPr lang="de-AT" baseline="-25000" dirty="0">
              <a:ln>
                <a:solidFill>
                  <a:srgbClr val="CC99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05685" y="3190923"/>
            <a:ext cx="4414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9900"/>
                  </a:solidFill>
                </a:ln>
                <a:solidFill>
                  <a:prstClr val="white"/>
                </a:solidFill>
              </a:rPr>
              <a:t>ஆ) குறைந்து செல்விகித அளவு</a:t>
            </a:r>
            <a:endParaRPr lang="en-IN" dirty="0">
              <a:ln>
                <a:solidFill>
                  <a:srgbClr val="CC9900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62088" y="3255014"/>
            <a:ext cx="427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9900"/>
                  </a:solidFill>
                </a:ln>
                <a:solidFill>
                  <a:prstClr val="white"/>
                </a:solidFill>
              </a:rPr>
              <a:t>அ) வளர்ந்து செல்விகித அளவு</a:t>
            </a:r>
            <a:endParaRPr lang="en-IN" b="1" dirty="0">
              <a:ln>
                <a:solidFill>
                  <a:srgbClr val="CC99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62693" y="2979955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22"/>
            <a:ext cx="11820939" cy="1136407"/>
            <a:chOff x="0" y="2860796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545191" y="2860796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IN" b="1" dirty="0">
                <a:ln>
                  <a:solidFill>
                    <a:srgbClr val="CC9900"/>
                  </a:solidFill>
                </a:ln>
              </a:endParaRPr>
            </a:p>
            <a:p>
              <a:pPr algn="ctr">
                <a:lnSpc>
                  <a:spcPct val="150000"/>
                </a:lnSpc>
              </a:pPr>
              <a:r>
                <a:rPr lang="en-IN" b="1" dirty="0">
                  <a:ln>
                    <a:solidFill>
                      <a:srgbClr val="CC9900"/>
                    </a:solidFill>
                  </a:ln>
                </a:rPr>
                <a:t>17  </a:t>
              </a:r>
              <a:r>
                <a:rPr lang="ta-IN" b="1" dirty="0">
                  <a:ln>
                    <a:solidFill>
                      <a:srgbClr val="CC9900"/>
                    </a:solidFill>
                  </a:ln>
                </a:rPr>
                <a:t>உற்பத்தியாளர்  சம நிலையை அடையும் புள்ளி எது</a:t>
              </a:r>
              <a:endParaRPr lang="en-IN" dirty="0">
                <a:ln>
                  <a:solidFill>
                    <a:srgbClr val="CC9900"/>
                  </a:solidFill>
                </a:ln>
              </a:endParaRPr>
            </a:p>
            <a:p>
              <a:pPr>
                <a:lnSpc>
                  <a:spcPct val="150000"/>
                </a:lnSpc>
              </a:pPr>
              <a:r>
                <a:rPr lang="en-IN" b="1" dirty="0">
                  <a:ln>
                    <a:solidFill>
                      <a:srgbClr val="CC9900"/>
                    </a:solidFill>
                  </a:ln>
                </a:rPr>
                <a:t>              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02266" y="4615777"/>
            <a:ext cx="4050391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sz="12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ஈ) உற்பத்திக் கோடும் சம உற்பத்தி செலவு கோடும்  வேறுபட்டிருந்தால்</a:t>
            </a:r>
            <a:endParaRPr lang="de-AT" sz="1200" baseline="-25000" dirty="0">
              <a:ln>
                <a:solidFill>
                  <a:srgbClr val="FF66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7250" y="4623611"/>
            <a:ext cx="3958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sz="14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இ) (</a:t>
            </a:r>
            <a:r>
              <a:rPr lang="en-IN" sz="14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MRTS) </a:t>
            </a:r>
            <a:r>
              <a:rPr lang="ta-IN" sz="14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ம் விலை</a:t>
            </a:r>
            <a:r>
              <a:rPr lang="en-IN" sz="14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  </a:t>
            </a:r>
            <a:r>
              <a:rPr lang="ta-IN" sz="14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வீதமும் சமமாக இருந்தால்</a:t>
            </a:r>
            <a:endParaRPr lang="en-IN" sz="1400" dirty="0">
              <a:ln>
                <a:solidFill>
                  <a:srgbClr val="FF66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68529" y="3211107"/>
            <a:ext cx="4292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14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ஆ) (</a:t>
            </a:r>
            <a:r>
              <a:rPr lang="en-IN" sz="14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MRTS) </a:t>
            </a:r>
            <a:r>
              <a:rPr lang="ta-IN" sz="14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விலை வீதத்தை விட குறைவானால்</a:t>
            </a:r>
            <a:endParaRPr lang="en-IN" sz="1400" dirty="0">
              <a:ln>
                <a:solidFill>
                  <a:srgbClr val="FF66FF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7250" y="3159197"/>
            <a:ext cx="44543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sz="11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அ) இறுதி நிலை தொழில்நுட்ப பதிலீட்டு</a:t>
            </a:r>
            <a:r>
              <a:rPr lang="en-IN" sz="11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sz="11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வீதம் </a:t>
            </a:r>
            <a:endParaRPr lang="en-IN" sz="1100" b="1" dirty="0">
              <a:ln>
                <a:solidFill>
                  <a:srgbClr val="FF66FF"/>
                </a:solidFill>
              </a:ln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ta-IN" sz="11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(</a:t>
            </a:r>
            <a:r>
              <a:rPr lang="en-IN" sz="11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MRTS) </a:t>
            </a:r>
            <a:r>
              <a:rPr lang="ta-IN" sz="11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விலை வீதத்தை </a:t>
            </a:r>
            <a:r>
              <a:rPr lang="en-IN" sz="11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sz="1100" b="1" dirty="0">
                <a:ln>
                  <a:solidFill>
                    <a:srgbClr val="FF66FF"/>
                  </a:solidFill>
                </a:ln>
                <a:solidFill>
                  <a:prstClr val="white"/>
                </a:solidFill>
              </a:rPr>
              <a:t>விட அதிகமாக இருந்தால்</a:t>
            </a:r>
            <a:endParaRPr lang="en-IN" sz="1100" dirty="0">
              <a:ln>
                <a:solidFill>
                  <a:srgbClr val="FF66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228537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172278" y="2919190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b="1" dirty="0">
                  <a:ln>
                    <a:solidFill>
                      <a:srgbClr val="FF66FF"/>
                    </a:solidFill>
                  </a:ln>
                </a:rPr>
                <a:t>18  </a:t>
              </a:r>
              <a:r>
                <a:rPr lang="ta-IN" b="1" dirty="0">
                  <a:ln>
                    <a:solidFill>
                      <a:srgbClr val="FF66FF"/>
                    </a:solidFill>
                  </a:ln>
                </a:rPr>
                <a:t>பொருளின் விலைக்கும்  அளிப்பிற்கும் இடையே உள்ள தொடர்பு </a:t>
              </a:r>
              <a:endParaRPr lang="en-IN" dirty="0">
                <a:ln>
                  <a:solidFill>
                    <a:srgbClr val="FF66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61407" y="4863006"/>
            <a:ext cx="228385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ஈ) அதிகரிக்கும் </a:t>
            </a:r>
            <a:endParaRPr lang="en-IN" sz="3200" dirty="0">
              <a:ln>
                <a:solidFill>
                  <a:srgbClr val="00CC66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7281" y="4889599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இ) பூஜ்யம்</a:t>
            </a:r>
            <a:endParaRPr lang="en-IN" dirty="0">
              <a:ln>
                <a:solidFill>
                  <a:srgbClr val="00CC66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10914" y="3255014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ஆ) நேர்மறை</a:t>
            </a:r>
            <a:endParaRPr lang="de-AT" baseline="-25000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16414" y="3206858"/>
            <a:ext cx="20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அ) எதிர்மறை</a:t>
            </a:r>
            <a:endParaRPr lang="de-AT" baseline="-25000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3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16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de-AT" baseline="-25000" dirty="0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18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3" y="5306896"/>
              <a:ext cx="4504546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  <a:p>
              <a:pPr algn="ctr"/>
              <a:endParaRPr lang="de-AT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1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  <a:p>
              <a:pPr algn="ctr">
                <a:lnSpc>
                  <a:spcPct val="150000"/>
                </a:lnSpc>
              </a:pPr>
              <a:r>
                <a:rPr lang="ta-IN" b="1" dirty="0">
                  <a:ln>
                    <a:solidFill>
                      <a:srgbClr val="FF0000"/>
                    </a:solidFill>
                  </a:ln>
                </a:rPr>
                <a:t>ஆ) உழைப்பு மற்றும் மூலதனம் </a:t>
              </a:r>
              <a:endParaRPr lang="en-IN" dirty="0">
                <a:ln>
                  <a:solidFill>
                    <a:srgbClr val="FF0000"/>
                  </a:solidFill>
                </a:ln>
              </a:endParaRPr>
            </a:p>
            <a:p>
              <a:pPr algn="ctr"/>
              <a:endParaRPr lang="de-AT" dirty="0"/>
            </a:p>
          </p:txBody>
        </p:sp>
        <p:sp>
          <p:nvSpPr>
            <p:cNvPr id="2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  <a:p>
              <a:pPr algn="ctr">
                <a:lnSpc>
                  <a:spcPct val="150000"/>
                </a:lnSpc>
              </a:pPr>
              <a:r>
                <a:rPr lang="ta-IN" b="1" dirty="0">
                  <a:ln>
                    <a:solidFill>
                      <a:srgbClr val="FF0000"/>
                    </a:solidFill>
                  </a:ln>
                </a:rPr>
                <a:t>அ) உழைப்பு  மற்றும்  தொழிலமைப்பு</a:t>
              </a:r>
              <a:endParaRPr lang="en-IN" b="1" dirty="0">
                <a:ln>
                  <a:solidFill>
                    <a:srgbClr val="FF0000"/>
                  </a:solidFill>
                </a:ln>
              </a:endParaRPr>
            </a:p>
            <a:p>
              <a:pPr algn="ctr"/>
              <a:endParaRPr lang="de-AT" dirty="0"/>
            </a:p>
          </p:txBody>
        </p:sp>
      </p:grpSp>
      <p:grpSp>
        <p:nvGrpSpPr>
          <p:cNvPr id="2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2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1  </a:t>
              </a:r>
              <a:r>
                <a:rPr lang="ta-IN" sz="2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முதன்மை உற்பத்திக் காரணிகளாவன </a:t>
              </a:r>
              <a:endParaRPr lang="en-IN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7874" y="4743782"/>
            <a:ext cx="3301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இ) நிலம் மற்றும் மூலதனம் </a:t>
            </a:r>
            <a:r>
              <a:rPr lang="en-IN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             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53485" y="4878587"/>
            <a:ext cx="3546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ஈ) நிலம் மற்றும் உழைப்பு</a:t>
            </a:r>
          </a:p>
        </p:txBody>
      </p:sp>
    </p:spTree>
    <p:extLst>
      <p:ext uri="{BB962C8B-B14F-4D97-AF65-F5344CB8AC3E}">
        <p14:creationId xmlns:p14="http://schemas.microsoft.com/office/powerpoint/2010/main" val="1183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173204" y="2903026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ln>
                    <a:solidFill>
                      <a:srgbClr val="CCECFF"/>
                    </a:solidFill>
                  </a:ln>
                </a:rPr>
                <a:t>19  </a:t>
              </a:r>
              <a:r>
                <a:rPr lang="ta-IN" b="1" dirty="0">
                  <a:ln>
                    <a:solidFill>
                      <a:srgbClr val="CCECFF"/>
                    </a:solidFill>
                  </a:ln>
                </a:rPr>
                <a:t>சராசரி  உற்பத்தி  குறையும் போது  இறுதிநிலை உற்பத்தி </a:t>
              </a:r>
              <a:endParaRPr lang="en-IN" dirty="0">
                <a:ln>
                  <a:solidFill>
                    <a:srgbClr val="CCEC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39511" y="4900610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6699"/>
                  </a:solidFill>
                </a:ln>
                <a:solidFill>
                  <a:prstClr val="white"/>
                </a:solidFill>
              </a:rPr>
              <a:t>ஈ) அ  மற்றும்  இ</a:t>
            </a:r>
            <a:endParaRPr lang="en-IN" dirty="0">
              <a:ln>
                <a:solidFill>
                  <a:srgbClr val="FF6699"/>
                </a:solidFill>
              </a:ln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56944" y="4900610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6699"/>
                  </a:solidFill>
                </a:ln>
                <a:solidFill>
                  <a:prstClr val="white"/>
                </a:solidFill>
              </a:rPr>
              <a:t>இ) அதிகரிக்கும்</a:t>
            </a:r>
            <a:endParaRPr lang="de-AT" baseline="-25000" dirty="0">
              <a:ln>
                <a:solidFill>
                  <a:srgbClr val="FF6699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44984" y="2923515"/>
            <a:ext cx="3649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b="1" dirty="0">
                <a:ln>
                  <a:solidFill>
                    <a:srgbClr val="FF6699"/>
                  </a:solidFill>
                </a:ln>
                <a:solidFill>
                  <a:prstClr val="white"/>
                </a:solidFill>
              </a:rPr>
              <a:t>ஆ)சராசரி உற்பத்தியை </a:t>
            </a:r>
            <a:endParaRPr lang="en-IN" b="1" dirty="0">
              <a:ln>
                <a:solidFill>
                  <a:srgbClr val="FF6699"/>
                </a:solidFill>
              </a:ln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ta-IN" b="1" dirty="0">
                <a:ln>
                  <a:solidFill>
                    <a:srgbClr val="FF6699"/>
                  </a:solidFill>
                </a:ln>
                <a:solidFill>
                  <a:prstClr val="white"/>
                </a:solidFill>
              </a:rPr>
              <a:t>விட குறைவாக இருக்கும்</a:t>
            </a:r>
            <a:endParaRPr lang="en-IN" dirty="0">
              <a:ln>
                <a:solidFill>
                  <a:srgbClr val="FF6699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17297" y="29542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b="1" dirty="0">
                <a:ln>
                  <a:solidFill>
                    <a:srgbClr val="FF6699"/>
                  </a:solidFill>
                </a:ln>
                <a:solidFill>
                  <a:prstClr val="white"/>
                </a:solidFill>
              </a:rPr>
              <a:t>அ)சராசரி உற்பத்தியை விட </a:t>
            </a:r>
            <a:endParaRPr lang="en-IN" b="1" dirty="0">
              <a:ln>
                <a:solidFill>
                  <a:srgbClr val="FF6699"/>
                </a:solidFill>
              </a:ln>
              <a:solidFill>
                <a:prstClr val="white"/>
              </a:solidFill>
            </a:endParaRPr>
          </a:p>
          <a:p>
            <a:pPr lvl="0">
              <a:lnSpc>
                <a:spcPct val="150000"/>
              </a:lnSpc>
            </a:pPr>
            <a:r>
              <a:rPr lang="ta-IN" b="1" dirty="0">
                <a:ln>
                  <a:solidFill>
                    <a:srgbClr val="FF6699"/>
                  </a:solidFill>
                </a:ln>
                <a:solidFill>
                  <a:prstClr val="white"/>
                </a:solidFill>
              </a:rPr>
              <a:t>அதிகமாக இருக்கும்</a:t>
            </a:r>
            <a:r>
              <a:rPr lang="en-IN" b="1" dirty="0">
                <a:ln>
                  <a:solidFill>
                    <a:srgbClr val="FF6699"/>
                  </a:solidFill>
                </a:ln>
                <a:solidFill>
                  <a:prstClr val="white"/>
                </a:solidFill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1520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b="1" dirty="0">
                  <a:ln>
                    <a:solidFill>
                      <a:srgbClr val="FF6699"/>
                    </a:solidFill>
                  </a:ln>
                </a:rPr>
                <a:t>20  </a:t>
              </a:r>
              <a:r>
                <a:rPr lang="ta-IN" b="1" dirty="0">
                  <a:ln>
                    <a:solidFill>
                      <a:srgbClr val="FF6699"/>
                    </a:solidFill>
                  </a:ln>
                </a:rPr>
                <a:t>உற்பத்திச் சார்பு இவற்றிற்கிடையேஉள்ள தொடர்பை விளக்குகிறது. </a:t>
              </a:r>
              <a:endParaRPr lang="en-IN" dirty="0">
                <a:ln>
                  <a:solidFill>
                    <a:srgbClr val="FF6699"/>
                  </a:solidFill>
                </a:ln>
              </a:endParaRPr>
            </a:p>
            <a:p>
              <a:pPr algn="ctr">
                <a:lnSpc>
                  <a:spcPct val="150000"/>
                </a:lnSpc>
              </a:pPr>
              <a:endParaRPr lang="de-AT" baseline="-25000" dirty="0">
                <a:ln>
                  <a:solidFill>
                    <a:srgbClr val="FF6699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85589" y="4723161"/>
            <a:ext cx="4267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ஈ) உள்ளீட்டு அளவிற்கும் 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  <a:p>
            <a:pPr lvl="0" algn="ctr"/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உள்ளீட்டின் விலைக்கும் உள்ள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  <a:p>
            <a:pPr lvl="0" algn="ctr"/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தொடர்பு</a:t>
            </a:r>
            <a:endParaRPr lang="en-IN" sz="1600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16031" y="4620431"/>
            <a:ext cx="3902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இ) உள்ளீட்டு அளவிற்கும்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  <a:p>
            <a:pPr lvl="0" algn="ctr"/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வெளியீட்டு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அளவிற்கும் இடையே 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 </a:t>
            </a:r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உள்ள தொடர்பு </a:t>
            </a:r>
            <a:endParaRPr lang="en-IN" sz="1600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90529" y="3022827"/>
            <a:ext cx="40621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ஆ)உள்ளீட்டு விலைக்கும்</a:t>
            </a:r>
            <a:r>
              <a:rPr lang="en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, </a:t>
            </a:r>
          </a:p>
          <a:p>
            <a:pPr algn="ctr"/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வெளியீட்டின் அளவிற்கும்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  <a:p>
            <a:pPr algn="ctr"/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இடையே உள்ள தொடர்பு</a:t>
            </a:r>
            <a:endParaRPr lang="en-IN" sz="1600" dirty="0">
              <a:ln>
                <a:solidFill>
                  <a:srgbClr val="FF00FF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2373" y="3016696"/>
            <a:ext cx="38740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அ) உள்ளீட்டு விலைக்கும்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  <a:p>
            <a:pPr lvl="0" algn="ctr"/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வெளியீட்டின் விலைக்கும் </a:t>
            </a:r>
            <a:endParaRPr lang="en-IN" sz="1600" b="1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  <a:p>
            <a:pPr lvl="0" algn="ctr"/>
            <a:r>
              <a:rPr lang="ta-IN" sz="1600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இடையே உள்ள தொடர்பு </a:t>
            </a:r>
            <a:endParaRPr lang="en-IN" sz="1600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wnload abstract luxury ppt background for free | backgrounds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17" y="2409825"/>
            <a:ext cx="1049655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3641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03" y="1557941"/>
            <a:ext cx="55911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6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n>
                  <a:solidFill>
                    <a:srgbClr val="FF3399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n>
                  <a:solidFill>
                    <a:srgbClr val="FF3399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b="1" dirty="0">
                  <a:ln>
                    <a:solidFill>
                      <a:srgbClr val="FF3399"/>
                    </a:solidFill>
                  </a:ln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ஆ) உழைப்பு</a:t>
              </a:r>
              <a:endParaRPr lang="de-AT" dirty="0">
                <a:ln>
                  <a:solidFill>
                    <a:srgbClr val="FF3399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b="1" dirty="0">
                  <a:ln>
                    <a:solidFill>
                      <a:srgbClr val="FF3399"/>
                    </a:solidFill>
                  </a:ln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அ) நிலம்</a:t>
              </a:r>
              <a:endParaRPr lang="de-AT" baseline="-25000" dirty="0">
                <a:ln>
                  <a:solidFill>
                    <a:srgbClr val="FF3399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b="1" dirty="0">
                  <a:ln>
                    <a:solidFill>
                      <a:srgbClr val="FFFF00"/>
                    </a:solidFill>
                  </a:ln>
                </a:rPr>
                <a:t>2  </a:t>
              </a:r>
              <a:r>
                <a:rPr lang="ta-IN" b="1" dirty="0">
                  <a:ln>
                    <a:solidFill>
                      <a:srgbClr val="FFFF00"/>
                    </a:solidFill>
                  </a:ln>
                </a:rPr>
                <a:t>மற்ற பண்டங்களையும்</a:t>
              </a:r>
              <a:r>
                <a:rPr lang="en-IN" b="1" dirty="0">
                  <a:ln>
                    <a:solidFill>
                      <a:srgbClr val="FFFF00"/>
                    </a:solidFill>
                  </a:ln>
                </a:rPr>
                <a:t>, </a:t>
              </a:r>
              <a:r>
                <a:rPr lang="ta-IN" b="1" dirty="0">
                  <a:ln>
                    <a:solidFill>
                      <a:srgbClr val="FFFF00"/>
                    </a:solidFill>
                  </a:ln>
                </a:rPr>
                <a:t>பணிகளையும் உற்பத்தி  செய்யப் பயன்படுத்தப்படும்</a:t>
              </a:r>
              <a:r>
                <a:rPr lang="en-IN" b="1" dirty="0">
                  <a:ln>
                    <a:solidFill>
                      <a:srgbClr val="FFFF00"/>
                    </a:solidFill>
                  </a:ln>
                </a:rPr>
                <a:t>, </a:t>
              </a:r>
              <a:r>
                <a:rPr lang="ta-IN" b="1" dirty="0">
                  <a:ln>
                    <a:solidFill>
                      <a:srgbClr val="FFFF00"/>
                    </a:solidFill>
                  </a:ln>
                </a:rPr>
                <a:t>மனித முயற்சியால் உற்பத்தி செய்யப்பட்ட பண்டங்கள் </a:t>
              </a:r>
              <a:endParaRPr lang="en-IN" dirty="0">
                <a:ln>
                  <a:solidFill>
                    <a:srgbClr val="FFFF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39511" y="490061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ஈ) தொழிலமைப்பு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19223" y="4900610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இ) மூலதனம்</a:t>
            </a:r>
          </a:p>
        </p:txBody>
      </p:sp>
    </p:spTree>
    <p:extLst>
      <p:ext uri="{BB962C8B-B14F-4D97-AF65-F5344CB8AC3E}">
        <p14:creationId xmlns:p14="http://schemas.microsoft.com/office/powerpoint/2010/main" val="29621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03026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ln>
                    <a:solidFill>
                      <a:srgbClr val="FFFF00"/>
                    </a:solidFill>
                  </a:ln>
                </a:rPr>
                <a:t>3  </a:t>
              </a:r>
              <a:r>
                <a:rPr lang="ta-IN" b="1" dirty="0">
                  <a:ln>
                    <a:solidFill>
                      <a:srgbClr val="FFFF00"/>
                    </a:solidFill>
                  </a:ln>
                </a:rPr>
                <a:t>சராசரி உற்பத்தி (</a:t>
              </a:r>
              <a:r>
                <a:rPr lang="en-IN" b="1" dirty="0">
                  <a:ln>
                    <a:solidFill>
                      <a:srgbClr val="FFFF00"/>
                    </a:solidFill>
                  </a:ln>
                </a:rPr>
                <a:t>AP) </a:t>
              </a:r>
              <a:r>
                <a:rPr lang="ta-IN" b="1" dirty="0">
                  <a:ln>
                    <a:solidFill>
                      <a:srgbClr val="FFFF00"/>
                    </a:solidFill>
                  </a:ln>
                </a:rPr>
                <a:t>யைக் கணக்கிடப்  பயன்படும் விகிதம் </a:t>
              </a:r>
              <a:endParaRPr lang="en-IN" dirty="0">
                <a:ln>
                  <a:solidFill>
                    <a:srgbClr val="FFFF00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013098" y="5014348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de-AT" baseline="-25000" dirty="0">
              <a:ln>
                <a:solidFill>
                  <a:srgbClr val="CC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09764" y="3346548"/>
            <a:ext cx="14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CC99FF"/>
                  </a:solidFill>
                </a:ln>
                <a:solidFill>
                  <a:prstClr val="white"/>
                </a:solidFill>
              </a:rPr>
              <a:t>ஆ) </a:t>
            </a:r>
            <a:r>
              <a:rPr lang="en-IN" b="1" dirty="0">
                <a:ln>
                  <a:solidFill>
                    <a:srgbClr val="CC99FF"/>
                  </a:solidFill>
                </a:ln>
                <a:solidFill>
                  <a:prstClr val="white"/>
                </a:solidFill>
              </a:rPr>
              <a:t>ΔTP/ΔN</a:t>
            </a:r>
            <a:endParaRPr lang="en-IN" dirty="0">
              <a:ln>
                <a:solidFill>
                  <a:srgbClr val="CC99FF"/>
                </a:solidFill>
              </a:ln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37063" y="3257689"/>
            <a:ext cx="125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CC99FF"/>
                  </a:solidFill>
                </a:ln>
                <a:solidFill>
                  <a:prstClr val="white"/>
                </a:solidFill>
              </a:rPr>
              <a:t>அ) </a:t>
            </a:r>
            <a:r>
              <a:rPr lang="en-IN" b="1" dirty="0">
                <a:ln>
                  <a:solidFill>
                    <a:srgbClr val="CC99FF"/>
                  </a:solidFill>
                </a:ln>
                <a:solidFill>
                  <a:prstClr val="white"/>
                </a:solidFill>
              </a:rPr>
              <a:t>ΔTP/N</a:t>
            </a:r>
            <a:endParaRPr lang="de-AT" baseline="-25000" dirty="0">
              <a:ln>
                <a:solidFill>
                  <a:srgbClr val="CC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03951" y="4860634"/>
            <a:ext cx="1038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dirty="0">
                <a:ln>
                  <a:solidFill>
                    <a:srgbClr val="CC99FF"/>
                  </a:solidFill>
                </a:ln>
                <a:solidFill>
                  <a:schemeClr val="bg1"/>
                </a:solidFill>
              </a:rPr>
              <a:t>ஈ) </a:t>
            </a:r>
            <a:r>
              <a:rPr lang="en-IN" dirty="0">
                <a:ln>
                  <a:solidFill>
                    <a:srgbClr val="CC99FF"/>
                  </a:solidFill>
                </a:ln>
                <a:solidFill>
                  <a:schemeClr val="bg1"/>
                </a:solidFill>
              </a:rPr>
              <a:t>TP/N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61227" y="4812583"/>
            <a:ext cx="1260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dirty="0">
                <a:ln>
                  <a:solidFill>
                    <a:srgbClr val="CC99FF"/>
                  </a:solidFill>
                </a:ln>
                <a:solidFill>
                  <a:prstClr val="white"/>
                </a:solidFill>
              </a:rPr>
              <a:t>இ) </a:t>
            </a:r>
            <a:r>
              <a:rPr lang="en-IN" dirty="0">
                <a:ln>
                  <a:solidFill>
                    <a:srgbClr val="CC99FF"/>
                  </a:solidFill>
                </a:ln>
                <a:solidFill>
                  <a:prstClr val="white"/>
                </a:solidFill>
              </a:rPr>
              <a:t>TP/MP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E45B97-54F9-AA0C-EB18-254A9144EF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5971185"/>
            <a:ext cx="12192000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xit" presetSubtype="0" repeatCount="indefinite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4  </a:t>
              </a:r>
              <a:r>
                <a:rPr lang="ta-IN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எந்தக்காரணி சமுதாய மாற்றம் உருவாக்கும் முகவர் என்று அழைக்கப்படுகிறது</a:t>
              </a:r>
              <a:r>
                <a:rPr lang="en-IN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?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88334" y="4900610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ஈ) மூலதனம்</a:t>
            </a:r>
            <a:endParaRPr lang="de-AT" baseline="-25000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5211" y="4931067"/>
            <a:ext cx="32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இ) தொழிலமைப்போர் </a:t>
            </a:r>
            <a:endParaRPr lang="en-IN" dirty="0">
              <a:ln>
                <a:solidFill>
                  <a:srgbClr val="FF00FF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88334" y="3243069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ஆ) நிலம்</a:t>
            </a:r>
            <a:endParaRPr lang="en-IN" b="1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9578" y="3284790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</a:rPr>
              <a:t>அ) உழைப்பாளர்</a:t>
            </a:r>
            <a:endParaRPr lang="en-IN" b="1" dirty="0">
              <a:ln>
                <a:solidFill>
                  <a:srgbClr val="FF00FF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xit" presetSubtype="0" repeatCount="indefinite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b="1" dirty="0">
                  <a:ln>
                    <a:solidFill>
                      <a:srgbClr val="FF00FF"/>
                    </a:solidFill>
                  </a:ln>
                </a:rPr>
                <a:t>5  </a:t>
              </a:r>
              <a:r>
                <a:rPr lang="ta-IN" b="1" dirty="0">
                  <a:ln>
                    <a:solidFill>
                      <a:srgbClr val="FF00FF"/>
                    </a:solidFill>
                  </a:ln>
                </a:rPr>
                <a:t>தொழில்முனை வோரின் முக்கிய குணம் உறுதியற்ற தன்மையை பொறுத்துக் கொள்ளல் என்ற கூற்றை கூறியவர் யார்</a:t>
              </a:r>
              <a:r>
                <a:rPr lang="en-IN" b="1" dirty="0">
                  <a:ln>
                    <a:solidFill>
                      <a:srgbClr val="FF00FF"/>
                    </a:solidFill>
                  </a:ln>
                </a:rPr>
                <a:t>? </a:t>
              </a:r>
              <a:endParaRPr lang="en-IN" dirty="0">
                <a:ln>
                  <a:solidFill>
                    <a:srgbClr val="FF00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461407" y="4889599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ஈ) ஆடம் ஸ்மித்</a:t>
            </a:r>
            <a:endParaRPr lang="de-AT" baseline="-25000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74734" y="4965512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இ) நைட்</a:t>
            </a:r>
            <a:endParaRPr lang="de-AT" baseline="-25000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1407" y="3308956"/>
            <a:ext cx="1906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ஆ) சும்பீட்டர்</a:t>
            </a:r>
            <a:endParaRPr lang="de-AT" baseline="-25000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4997" y="3308956"/>
            <a:ext cx="2529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ln>
                  <a:solidFill>
                    <a:srgbClr val="00CC66"/>
                  </a:solidFill>
                </a:ln>
                <a:solidFill>
                  <a:prstClr val="white"/>
                </a:solidFill>
              </a:rPr>
              <a:t>அ) ஜே.பி கிளார்க்</a:t>
            </a:r>
            <a:endParaRPr lang="de-AT" baseline="-25000" dirty="0">
              <a:ln>
                <a:solidFill>
                  <a:srgbClr val="00CC66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5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b="1" dirty="0"/>
                <a:t>6  </a:t>
              </a:r>
              <a:r>
                <a:rPr lang="ta-IN" b="1" dirty="0"/>
                <a:t>ஒரு நிறுவனத்தின் உள்ளீடு வெளியீடுகளுக்கு இடையே உள்ள இயல்பான  தொடர்பைத்  தருவது  எது</a:t>
              </a:r>
              <a:r>
                <a:rPr lang="en-IN" b="1" dirty="0"/>
                <a:t>?</a:t>
              </a:r>
              <a:endParaRPr lang="en-IN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85179" y="4878587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solidFill>
                  <a:prstClr val="white"/>
                </a:solidFill>
              </a:rPr>
              <a:t>(ஈ) முதலீட்டு சார்பு</a:t>
            </a:r>
            <a:endParaRPr lang="de-AT" baseline="-250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84829" y="4909044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solidFill>
                  <a:prstClr val="white"/>
                </a:solidFill>
              </a:rPr>
              <a:t>(இ) சேமிப்பு சார்பு</a:t>
            </a:r>
            <a:endParaRPr lang="de-AT" baseline="-250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52177" y="3248859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b="1" dirty="0">
                <a:solidFill>
                  <a:prstClr val="white"/>
                </a:solidFill>
              </a:rPr>
              <a:t>(</a:t>
            </a:r>
            <a:r>
              <a:rPr lang="ta-IN" b="1" u="dbl" dirty="0">
                <a:solidFill>
                  <a:prstClr val="white"/>
                </a:solidFill>
              </a:rPr>
              <a:t>ஆ) உற்பத்தி சார்பு</a:t>
            </a:r>
            <a:endParaRPr lang="de-AT" baseline="-250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10315" y="3297098"/>
            <a:ext cx="2398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b="1" dirty="0">
                <a:solidFill>
                  <a:prstClr val="white"/>
                </a:solidFill>
              </a:rPr>
              <a:t>(</a:t>
            </a:r>
            <a:r>
              <a:rPr lang="ta-IN" b="1" dirty="0">
                <a:solidFill>
                  <a:prstClr val="white"/>
                </a:solidFill>
              </a:rPr>
              <a:t>அ) நுகர்வு சார்பு</a:t>
            </a:r>
            <a:endParaRPr lang="de-AT" baseline="-25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sz="1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</a:rPr>
                <a:t>7  </a:t>
              </a:r>
              <a:r>
                <a:rPr lang="ta-IN" sz="1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</a:rPr>
                <a:t>ஒரு நிறுவனம் </a:t>
              </a:r>
              <a:r>
                <a:rPr lang="en-IN" sz="1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</a:rPr>
                <a:t>5</a:t>
              </a:r>
              <a:r>
                <a:rPr lang="ta-IN" sz="1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</a:rPr>
                <a:t> அலகுகள் உற்பத்திக்காரணிகளை பயன்படுத்தி </a:t>
              </a:r>
              <a:r>
                <a:rPr lang="en-IN" sz="1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</a:rPr>
                <a:t>24</a:t>
              </a:r>
              <a:r>
                <a:rPr lang="ta-IN" sz="1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</a:rPr>
                <a:t> அலகுகளை உற்பத்தி செய்கிறது. ஓர்  அலகு உற்பத்திக் காரணியை அதிகரிக்கும் போது  உற்பத்தி  </a:t>
              </a:r>
              <a:r>
                <a:rPr lang="en-IN" sz="1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</a:rPr>
                <a:t>30</a:t>
              </a:r>
              <a:r>
                <a:rPr lang="ta-IN" sz="1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</a:rPr>
                <a:t>  அலகுகளாக உயர்கிறது  எனில் சராசரி  உற்பத்தியை(</a:t>
              </a:r>
              <a:r>
                <a:rPr lang="en-IN" sz="1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</a:rPr>
                <a:t>AP)  </a:t>
              </a:r>
              <a:r>
                <a:rPr lang="ta-IN" sz="1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</a:rPr>
                <a:t>கணக்கிடு. </a:t>
              </a:r>
              <a:endParaRPr lang="en-IN" sz="1400" dirty="0">
                <a:ln>
                  <a:solidFill>
                    <a:schemeClr val="accent2">
                      <a:lumMod val="75000"/>
                    </a:schemeClr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036638" y="4965512"/>
            <a:ext cx="875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ஈ) </a:t>
            </a:r>
            <a:r>
              <a:rPr lang="en-IN" sz="20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24</a:t>
            </a:r>
            <a:endParaRPr lang="en-IN" sz="2000" dirty="0">
              <a:ln>
                <a:solidFill>
                  <a:srgbClr val="FFFF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77583" y="4900610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இ) </a:t>
            </a:r>
            <a:r>
              <a:rPr lang="en-IN" sz="20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5</a:t>
            </a:r>
            <a:endParaRPr lang="de-AT" sz="2000" baseline="-25000" dirty="0">
              <a:ln>
                <a:solidFill>
                  <a:srgbClr val="FFFF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34232" y="3265536"/>
            <a:ext cx="880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ஆ) </a:t>
            </a:r>
            <a:r>
              <a:rPr lang="en-IN" sz="20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6</a:t>
            </a:r>
            <a:endParaRPr lang="de-AT" sz="2000" baseline="-25000" dirty="0">
              <a:ln>
                <a:solidFill>
                  <a:srgbClr val="FFFF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80511" y="32576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அ) </a:t>
            </a:r>
            <a:r>
              <a:rPr lang="en-IN" sz="2000" b="1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</a:rPr>
              <a:t>30</a:t>
            </a:r>
            <a:endParaRPr lang="de-AT" sz="2000" baseline="-25000" dirty="0">
              <a:ln>
                <a:solidFill>
                  <a:srgbClr val="FFFF0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0D0CF19-5B64-4732-B77D-CA2911DD5B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74" y="5920523"/>
            <a:ext cx="11860695" cy="4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85E1C0-89DB-472C-940D-DA420759F0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bstract Light Stripes Lines Reflection On Black Background, Speed, Line,  Fire Background Image for Free Download">
            <a:extLst>
              <a:ext uri="{FF2B5EF4-FFF2-40B4-BE49-F238E27FC236}">
                <a16:creationId xmlns:a16="http://schemas.microsoft.com/office/drawing/2014/main" id="{F0D32149-73C7-4BCA-8EF5-CC5F9FF3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159026"/>
            <a:ext cx="11820939" cy="648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BB9EF1-5F18-4477-BA64-A9EACD112861}"/>
              </a:ext>
            </a:extLst>
          </p:cNvPr>
          <p:cNvGrpSpPr/>
          <p:nvPr/>
        </p:nvGrpSpPr>
        <p:grpSpPr>
          <a:xfrm>
            <a:off x="225287" y="4609423"/>
            <a:ext cx="11873948" cy="929684"/>
            <a:chOff x="2272" y="5306896"/>
            <a:chExt cx="12192000" cy="929684"/>
          </a:xfrm>
        </p:grpSpPr>
        <p:cxnSp>
          <p:nvCxnSpPr>
            <p:cNvPr id="5" name="Answer Line 2">
              <a:extLst>
                <a:ext uri="{FF2B5EF4-FFF2-40B4-BE49-F238E27FC236}">
                  <a16:creationId xmlns:a16="http://schemas.microsoft.com/office/drawing/2014/main" id="{F050A2B1-237E-45D9-8DA8-FE55A03D7A0E}"/>
                </a:ext>
              </a:extLst>
            </p:cNvPr>
            <p:cNvCxnSpPr>
              <a:cxnSpLocks/>
            </p:cNvCxnSpPr>
            <p:nvPr/>
          </p:nvCxnSpPr>
          <p:spPr>
            <a:xfrm>
              <a:off x="2272" y="5782749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Background">
              <a:extLst>
                <a:ext uri="{FF2B5EF4-FFF2-40B4-BE49-F238E27FC236}">
                  <a16:creationId xmlns:a16="http://schemas.microsoft.com/office/drawing/2014/main" id="{5B1AF2A2-E01D-42A8-ACD9-AD28A53FF60D}"/>
                </a:ext>
              </a:extLst>
            </p:cNvPr>
            <p:cNvSpPr/>
            <p:nvPr/>
          </p:nvSpPr>
          <p:spPr>
            <a:xfrm>
              <a:off x="6276671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Background">
              <a:extLst>
                <a:ext uri="{FF2B5EF4-FFF2-40B4-BE49-F238E27FC236}">
                  <a16:creationId xmlns:a16="http://schemas.microsoft.com/office/drawing/2014/main" id="{1DF04047-AB28-4FBD-8B11-DE7424A5543B}"/>
                </a:ext>
              </a:extLst>
            </p:cNvPr>
            <p:cNvSpPr/>
            <p:nvPr/>
          </p:nvSpPr>
          <p:spPr>
            <a:xfrm>
              <a:off x="1455164" y="5306896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5FF9DF-B74C-481F-A658-C12907739DC6}"/>
              </a:ext>
            </a:extLst>
          </p:cNvPr>
          <p:cNvGrpSpPr/>
          <p:nvPr/>
        </p:nvGrpSpPr>
        <p:grpSpPr>
          <a:xfrm>
            <a:off x="225287" y="2966502"/>
            <a:ext cx="11900452" cy="941884"/>
            <a:chOff x="0" y="4178681"/>
            <a:chExt cx="12192000" cy="941884"/>
          </a:xfrm>
        </p:grpSpPr>
        <p:cxnSp>
          <p:nvCxnSpPr>
            <p:cNvPr id="9" name="Answer Line 1">
              <a:extLst>
                <a:ext uri="{FF2B5EF4-FFF2-40B4-BE49-F238E27FC236}">
                  <a16:creationId xmlns:a16="http://schemas.microsoft.com/office/drawing/2014/main" id="{85E1E098-29AF-4078-B3D0-BC43979272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54534"/>
              <a:ext cx="12192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nswer B Background">
              <a:extLst>
                <a:ext uri="{FF2B5EF4-FFF2-40B4-BE49-F238E27FC236}">
                  <a16:creationId xmlns:a16="http://schemas.microsoft.com/office/drawing/2014/main" id="{A2D0F30F-88E3-4CFF-A028-523AC5D4EFDD}"/>
                </a:ext>
              </a:extLst>
            </p:cNvPr>
            <p:cNvSpPr/>
            <p:nvPr/>
          </p:nvSpPr>
          <p:spPr>
            <a:xfrm>
              <a:off x="6274399" y="41786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6E8A682-0375-4146-837D-E2EA8E14AA6B}"/>
                </a:ext>
              </a:extLst>
            </p:cNvPr>
            <p:cNvSpPr/>
            <p:nvPr/>
          </p:nvSpPr>
          <p:spPr>
            <a:xfrm>
              <a:off x="1571838" y="4190881"/>
              <a:ext cx="4524162" cy="929684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687"/>
                <a:gd name="connsiteY0" fmla="*/ 5286 h 10000"/>
                <a:gd name="connsiteX1" fmla="*/ 1526 w 9687"/>
                <a:gd name="connsiteY1" fmla="*/ 1 h 10000"/>
                <a:gd name="connsiteX2" fmla="*/ 8542 w 9687"/>
                <a:gd name="connsiteY2" fmla="*/ 1 h 10000"/>
                <a:gd name="connsiteX3" fmla="*/ 9687 w 9687"/>
                <a:gd name="connsiteY3" fmla="*/ 5392 h 10000"/>
                <a:gd name="connsiteX4" fmla="*/ 8523 w 9687"/>
                <a:gd name="connsiteY4" fmla="*/ 9941 h 10000"/>
                <a:gd name="connsiteX5" fmla="*/ 1526 w 9687"/>
                <a:gd name="connsiteY5" fmla="*/ 9986 h 10000"/>
                <a:gd name="connsiteX6" fmla="*/ 0 w 9687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10000"/>
                <a:gd name="connsiteY0" fmla="*/ 5286 h 10000"/>
                <a:gd name="connsiteX1" fmla="*/ 1575 w 10000"/>
                <a:gd name="connsiteY1" fmla="*/ 1 h 10000"/>
                <a:gd name="connsiteX2" fmla="*/ 8818 w 10000"/>
                <a:gd name="connsiteY2" fmla="*/ 1 h 10000"/>
                <a:gd name="connsiteX3" fmla="*/ 10000 w 10000"/>
                <a:gd name="connsiteY3" fmla="*/ 5392 h 10000"/>
                <a:gd name="connsiteX4" fmla="*/ 8798 w 10000"/>
                <a:gd name="connsiteY4" fmla="*/ 9941 h 10000"/>
                <a:gd name="connsiteX5" fmla="*/ 1575 w 10000"/>
                <a:gd name="connsiteY5" fmla="*/ 9986 h 10000"/>
                <a:gd name="connsiteX6" fmla="*/ 0 w 10000"/>
                <a:gd name="connsiteY6" fmla="*/ 5286 h 10000"/>
                <a:gd name="connsiteX0" fmla="*/ 0 w 9534"/>
                <a:gd name="connsiteY0" fmla="*/ 5086 h 9999"/>
                <a:gd name="connsiteX1" fmla="*/ 1109 w 9534"/>
                <a:gd name="connsiteY1" fmla="*/ 1 h 9999"/>
                <a:gd name="connsiteX2" fmla="*/ 8352 w 9534"/>
                <a:gd name="connsiteY2" fmla="*/ 1 h 9999"/>
                <a:gd name="connsiteX3" fmla="*/ 9534 w 9534"/>
                <a:gd name="connsiteY3" fmla="*/ 5392 h 9999"/>
                <a:gd name="connsiteX4" fmla="*/ 8332 w 9534"/>
                <a:gd name="connsiteY4" fmla="*/ 9941 h 9999"/>
                <a:gd name="connsiteX5" fmla="*/ 1109 w 9534"/>
                <a:gd name="connsiteY5" fmla="*/ 9986 h 9999"/>
                <a:gd name="connsiteX6" fmla="*/ 0 w 9534"/>
                <a:gd name="connsiteY6" fmla="*/ 5086 h 9999"/>
                <a:gd name="connsiteX0" fmla="*/ 0 w 10000"/>
                <a:gd name="connsiteY0" fmla="*/ 5087 h 10000"/>
                <a:gd name="connsiteX1" fmla="*/ 1163 w 10000"/>
                <a:gd name="connsiteY1" fmla="*/ 1 h 10000"/>
                <a:gd name="connsiteX2" fmla="*/ 8760 w 10000"/>
                <a:gd name="connsiteY2" fmla="*/ 1 h 10000"/>
                <a:gd name="connsiteX3" fmla="*/ 10000 w 10000"/>
                <a:gd name="connsiteY3" fmla="*/ 5393 h 10000"/>
                <a:gd name="connsiteX4" fmla="*/ 8739 w 10000"/>
                <a:gd name="connsiteY4" fmla="*/ 9942 h 10000"/>
                <a:gd name="connsiteX5" fmla="*/ 1163 w 10000"/>
                <a:gd name="connsiteY5" fmla="*/ 9987 h 10000"/>
                <a:gd name="connsiteX6" fmla="*/ 0 w 10000"/>
                <a:gd name="connsiteY6" fmla="*/ 5087 h 10000"/>
                <a:gd name="connsiteX0" fmla="*/ 0 w 10000"/>
                <a:gd name="connsiteY0" fmla="*/ 5087 h 10003"/>
                <a:gd name="connsiteX1" fmla="*/ 1163 w 10000"/>
                <a:gd name="connsiteY1" fmla="*/ 1 h 10003"/>
                <a:gd name="connsiteX2" fmla="*/ 8760 w 10000"/>
                <a:gd name="connsiteY2" fmla="*/ 1 h 10003"/>
                <a:gd name="connsiteX3" fmla="*/ 10000 w 10000"/>
                <a:gd name="connsiteY3" fmla="*/ 5393 h 10003"/>
                <a:gd name="connsiteX4" fmla="*/ 8739 w 10000"/>
                <a:gd name="connsiteY4" fmla="*/ 9942 h 10003"/>
                <a:gd name="connsiteX5" fmla="*/ 1163 w 10000"/>
                <a:gd name="connsiteY5" fmla="*/ 9987 h 10003"/>
                <a:gd name="connsiteX6" fmla="*/ 0 w 10000"/>
                <a:gd name="connsiteY6" fmla="*/ 5087 h 10003"/>
                <a:gd name="connsiteX0" fmla="*/ 0 w 10013"/>
                <a:gd name="connsiteY0" fmla="*/ 5087 h 10003"/>
                <a:gd name="connsiteX1" fmla="*/ 1163 w 10013"/>
                <a:gd name="connsiteY1" fmla="*/ 1 h 10003"/>
                <a:gd name="connsiteX2" fmla="*/ 8760 w 10013"/>
                <a:gd name="connsiteY2" fmla="*/ 1 h 10003"/>
                <a:gd name="connsiteX3" fmla="*/ 10013 w 10013"/>
                <a:gd name="connsiteY3" fmla="*/ 5172 h 10003"/>
                <a:gd name="connsiteX4" fmla="*/ 8739 w 10013"/>
                <a:gd name="connsiteY4" fmla="*/ 9942 h 10003"/>
                <a:gd name="connsiteX5" fmla="*/ 1163 w 10013"/>
                <a:gd name="connsiteY5" fmla="*/ 9987 h 10003"/>
                <a:gd name="connsiteX6" fmla="*/ 0 w 10013"/>
                <a:gd name="connsiteY6" fmla="*/ 5087 h 1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13" h="10003">
                  <a:moveTo>
                    <a:pt x="0" y="5087"/>
                  </a:moveTo>
                  <a:cubicBezTo>
                    <a:pt x="487" y="3172"/>
                    <a:pt x="273" y="86"/>
                    <a:pt x="1163" y="1"/>
                  </a:cubicBezTo>
                  <a:lnTo>
                    <a:pt x="8760" y="1"/>
                  </a:lnTo>
                  <a:cubicBezTo>
                    <a:pt x="9749" y="-16"/>
                    <a:pt x="9568" y="2565"/>
                    <a:pt x="10013" y="5172"/>
                  </a:cubicBezTo>
                  <a:cubicBezTo>
                    <a:pt x="9488" y="8214"/>
                    <a:pt x="9635" y="10053"/>
                    <a:pt x="8739" y="9942"/>
                  </a:cubicBezTo>
                  <a:lnTo>
                    <a:pt x="1163" y="9987"/>
                  </a:lnTo>
                  <a:cubicBezTo>
                    <a:pt x="261" y="10245"/>
                    <a:pt x="506" y="7351"/>
                    <a:pt x="0" y="5087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CFD3FBE-1FDD-413F-B3F4-35E50D01611F}"/>
              </a:ext>
            </a:extLst>
          </p:cNvPr>
          <p:cNvGrpSpPr/>
          <p:nvPr/>
        </p:nvGrpSpPr>
        <p:grpSpPr>
          <a:xfrm>
            <a:off x="185530" y="1571304"/>
            <a:ext cx="11820939" cy="1136407"/>
            <a:chOff x="0" y="2860778"/>
            <a:chExt cx="12192000" cy="1136407"/>
          </a:xfrm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B9A403EC-C669-4A05-96DF-F7CCBF4105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C508C42-7DA4-4432-8EB7-CA59480E862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IN" b="1" dirty="0">
                  <a:ln>
                    <a:solidFill>
                      <a:srgbClr val="CC99FF"/>
                    </a:solidFill>
                  </a:ln>
                </a:rPr>
                <a:t>8  </a:t>
              </a:r>
              <a:r>
                <a:rPr lang="ta-IN" b="1" dirty="0">
                  <a:ln>
                    <a:solidFill>
                      <a:srgbClr val="CC99FF"/>
                    </a:solidFill>
                  </a:ln>
                </a:rPr>
                <a:t>குறுகிய கால உற்பத்திச் சார்பு எதன் மூலம் அறியப்படுகிறது</a:t>
              </a:r>
              <a:r>
                <a:rPr lang="en-IN" b="1" dirty="0">
                  <a:ln>
                    <a:solidFill>
                      <a:srgbClr val="CC99FF"/>
                    </a:solidFill>
                  </a:ln>
                </a:rPr>
                <a:t>? </a:t>
              </a:r>
              <a:endParaRPr lang="en-IN" dirty="0">
                <a:ln>
                  <a:solidFill>
                    <a:srgbClr val="CC99FF"/>
                  </a:solidFill>
                </a:ln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81E6B-4126-4552-BE0F-A5A5B3BB9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" y="213756"/>
            <a:ext cx="1132425" cy="145974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01060D-31B2-4601-AA0F-C7CA639D5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57" y="228537"/>
            <a:ext cx="1223338" cy="1262211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FREE No Copyright 5 Seconds Countdown with musi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1204" y="171685"/>
            <a:ext cx="2568307" cy="13909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61407" y="4900610"/>
            <a:ext cx="2233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ஈ) தேவை விதி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00159" y="4909490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இ) சமஅளவு உற்பத்திக்கோடு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45810" y="2986081"/>
            <a:ext cx="3550972" cy="888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ஆ) மாறும் விகித அளவு 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pPr lvl="0">
              <a:lnSpc>
                <a:spcPct val="150000"/>
              </a:lnSpc>
            </a:pP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விளைவு விதி</a:t>
            </a:r>
            <a:endParaRPr lang="de-AT" b="1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82178" y="3175084"/>
            <a:ext cx="4341252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அ) விகித அளவு விளைவு விதி</a:t>
            </a:r>
            <a:endParaRPr lang="de-AT" b="1" baseline="-250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431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602</Words>
  <Application>Microsoft Office PowerPoint</Application>
  <PresentationFormat>Widescreen</PresentationFormat>
  <Paragraphs>122</Paragraphs>
  <Slides>23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Boopathy Karthik</dc:creator>
  <cp:lastModifiedBy>SysSoft</cp:lastModifiedBy>
  <cp:revision>49</cp:revision>
  <dcterms:created xsi:type="dcterms:W3CDTF">2021-09-03T16:25:07Z</dcterms:created>
  <dcterms:modified xsi:type="dcterms:W3CDTF">2024-05-18T09:14:32Z</dcterms:modified>
</cp:coreProperties>
</file>